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5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6E76-AB7F-4A81-B752-A7BFF781966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6718-C946-45FE-A744-D6C0D563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C140B-1D0B-4A98-A3AD-8285663F920A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11798"/>
            <a:ext cx="10058400" cy="1871037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 Processing</a:t>
            </a:r>
            <a:br>
              <a:rPr lang="en-US" dirty="0" smtClean="0"/>
            </a:br>
            <a:r>
              <a:rPr lang="en-US" sz="3100" dirty="0" smtClean="0"/>
              <a:t>Lecture – Image Watermarking and Image Morphology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Teacher: </a:t>
            </a:r>
          </a:p>
          <a:p>
            <a:r>
              <a:rPr lang="en-US" dirty="0" smtClean="0"/>
              <a:t>Md. Rayhan Ahmed</a:t>
            </a:r>
          </a:p>
          <a:p>
            <a:r>
              <a:rPr lang="en-US" dirty="0" smtClean="0"/>
              <a:t>Rayhan@cse.uiu.ac.bd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Fills in holes.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Smoothens </a:t>
            </a:r>
            <a:r>
              <a:rPr lang="en-US" dirty="0" smtClean="0"/>
              <a:t>objects boundaries.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Adds an extra outer ring of pixels onto object boundary 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Thus the object becomes slightly larger.</a:t>
            </a:r>
          </a:p>
        </p:txBody>
      </p:sp>
      <p:pic>
        <p:nvPicPr>
          <p:cNvPr id="1027" name="Picture 3" descr="C:\Users\CDIP\Downloads\Screenshot 2023-04-01 102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2145506"/>
            <a:ext cx="30575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2" y="3485235"/>
            <a:ext cx="433615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7" y="1846263"/>
            <a:ext cx="7350391" cy="4022725"/>
          </a:xfrm>
        </p:spPr>
      </p:pic>
    </p:spTree>
    <p:extLst>
      <p:ext uri="{BB962C8B-B14F-4D97-AF65-F5344CB8AC3E}">
        <p14:creationId xmlns:p14="http://schemas.microsoft.com/office/powerpoint/2010/main" val="8323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08" y="2001994"/>
            <a:ext cx="7270110" cy="3711262"/>
          </a:xfrm>
        </p:spPr>
      </p:pic>
    </p:spTree>
    <p:extLst>
      <p:ext uri="{BB962C8B-B14F-4D97-AF65-F5344CB8AC3E}">
        <p14:creationId xmlns:p14="http://schemas.microsoft.com/office/powerpoint/2010/main" val="2089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80" y="1990563"/>
            <a:ext cx="7216765" cy="3734124"/>
          </a:xfrm>
        </p:spPr>
      </p:pic>
    </p:spTree>
    <p:extLst>
      <p:ext uri="{BB962C8B-B14F-4D97-AF65-F5344CB8AC3E}">
        <p14:creationId xmlns:p14="http://schemas.microsoft.com/office/powerpoint/2010/main" val="15242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64" y="2356355"/>
            <a:ext cx="8039797" cy="3002540"/>
          </a:xfrm>
        </p:spPr>
      </p:pic>
    </p:spTree>
    <p:extLst>
      <p:ext uri="{BB962C8B-B14F-4D97-AF65-F5344CB8AC3E}">
        <p14:creationId xmlns:p14="http://schemas.microsoft.com/office/powerpoint/2010/main" val="15166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93" y="1933409"/>
            <a:ext cx="6690940" cy="3848433"/>
          </a:xfrm>
        </p:spPr>
      </p:pic>
    </p:spTree>
    <p:extLst>
      <p:ext uri="{BB962C8B-B14F-4D97-AF65-F5344CB8AC3E}">
        <p14:creationId xmlns:p14="http://schemas.microsoft.com/office/powerpoint/2010/main" val="4157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9" y="1846263"/>
            <a:ext cx="7705868" cy="4022725"/>
          </a:xfrm>
        </p:spPr>
      </p:pic>
    </p:spTree>
    <p:extLst>
      <p:ext uri="{BB962C8B-B14F-4D97-AF65-F5344CB8AC3E}">
        <p14:creationId xmlns:p14="http://schemas.microsoft.com/office/powerpoint/2010/main" val="13121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14" y="2573544"/>
            <a:ext cx="6675698" cy="2568163"/>
          </a:xfrm>
        </p:spPr>
      </p:pic>
    </p:spTree>
    <p:extLst>
      <p:ext uri="{BB962C8B-B14F-4D97-AF65-F5344CB8AC3E}">
        <p14:creationId xmlns:p14="http://schemas.microsoft.com/office/powerpoint/2010/main" val="98209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49" y="2546872"/>
            <a:ext cx="5174428" cy="2621507"/>
          </a:xfrm>
        </p:spPr>
      </p:pic>
    </p:spTree>
    <p:extLst>
      <p:ext uri="{BB962C8B-B14F-4D97-AF65-F5344CB8AC3E}">
        <p14:creationId xmlns:p14="http://schemas.microsoft.com/office/powerpoint/2010/main" val="288451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38" y="1971512"/>
            <a:ext cx="8870449" cy="3772227"/>
          </a:xfrm>
        </p:spPr>
      </p:pic>
    </p:spTree>
    <p:extLst>
      <p:ext uri="{BB962C8B-B14F-4D97-AF65-F5344CB8AC3E}">
        <p14:creationId xmlns:p14="http://schemas.microsoft.com/office/powerpoint/2010/main" val="14068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Watermarking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9951720" cy="402336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methods and standards </a:t>
            </a:r>
            <a:r>
              <a:rPr lang="en-US" dirty="0" smtClean="0"/>
              <a:t>make </a:t>
            </a:r>
            <a:r>
              <a:rPr lang="en-US" dirty="0"/>
              <a:t>the distribution </a:t>
            </a:r>
            <a:r>
              <a:rPr lang="en-US" dirty="0" smtClean="0"/>
              <a:t>of images </a:t>
            </a:r>
            <a:r>
              <a:rPr lang="en-US" dirty="0"/>
              <a:t>(in photographs or videos) on digital media and over the Internet </a:t>
            </a:r>
            <a:r>
              <a:rPr lang="en-US" dirty="0" smtClean="0"/>
              <a:t>practical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Unfortunately</a:t>
            </a:r>
            <a:r>
              <a:rPr lang="en-US" dirty="0"/>
              <a:t>, the images so distributed can be copied repeatedly and </a:t>
            </a:r>
            <a:r>
              <a:rPr lang="en-US" dirty="0" smtClean="0"/>
              <a:t>without error</a:t>
            </a:r>
            <a:r>
              <a:rPr lang="en-US" dirty="0"/>
              <a:t>, putting the rights of their owners at risk.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Even </a:t>
            </a:r>
            <a:r>
              <a:rPr lang="en-US" dirty="0"/>
              <a:t>when encrypted for </a:t>
            </a:r>
            <a:r>
              <a:rPr lang="en-US" dirty="0" smtClean="0"/>
              <a:t>distribution, images </a:t>
            </a:r>
            <a:r>
              <a:rPr lang="en-US" dirty="0"/>
              <a:t>are unprotected after decryption.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One </a:t>
            </a:r>
            <a:r>
              <a:rPr lang="en-US" dirty="0"/>
              <a:t>way to discourage illegal </a:t>
            </a:r>
            <a:r>
              <a:rPr lang="en-US" dirty="0" smtClean="0"/>
              <a:t>duplication is </a:t>
            </a:r>
            <a:r>
              <a:rPr lang="en-US" dirty="0"/>
              <a:t>to insert one or more items of information, collectively called a watermark, </a:t>
            </a:r>
            <a:r>
              <a:rPr lang="en-US" dirty="0" smtClean="0"/>
              <a:t>into potentially </a:t>
            </a:r>
            <a:r>
              <a:rPr lang="en-US" dirty="0"/>
              <a:t>vulnerable images in such a way that the watermarks are </a:t>
            </a:r>
            <a:r>
              <a:rPr lang="en-US" dirty="0" smtClean="0"/>
              <a:t>inseparable from </a:t>
            </a:r>
            <a:r>
              <a:rPr lang="en-US" dirty="0"/>
              <a:t>the images themselves.</a:t>
            </a:r>
          </a:p>
        </p:txBody>
      </p:sp>
    </p:spTree>
    <p:extLst>
      <p:ext uri="{BB962C8B-B14F-4D97-AF65-F5344CB8AC3E}">
        <p14:creationId xmlns:p14="http://schemas.microsoft.com/office/powerpoint/2010/main" val="11994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10" y="2085822"/>
            <a:ext cx="8596105" cy="3543607"/>
          </a:xfrm>
        </p:spPr>
      </p:pic>
    </p:spTree>
    <p:extLst>
      <p:ext uri="{BB962C8B-B14F-4D97-AF65-F5344CB8AC3E}">
        <p14:creationId xmlns:p14="http://schemas.microsoft.com/office/powerpoint/2010/main" val="411456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76" y="1846263"/>
            <a:ext cx="6887573" cy="4022725"/>
          </a:xfrm>
        </p:spPr>
      </p:pic>
    </p:spTree>
    <p:extLst>
      <p:ext uri="{BB962C8B-B14F-4D97-AF65-F5344CB8AC3E}">
        <p14:creationId xmlns:p14="http://schemas.microsoft.com/office/powerpoint/2010/main" val="207728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55" y="1846263"/>
            <a:ext cx="6838016" cy="4022725"/>
          </a:xfrm>
        </p:spPr>
      </p:pic>
    </p:spTree>
    <p:extLst>
      <p:ext uri="{BB962C8B-B14F-4D97-AF65-F5344CB8AC3E}">
        <p14:creationId xmlns:p14="http://schemas.microsoft.com/office/powerpoint/2010/main" val="28772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watermarking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00920" cy="4023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1" dirty="0"/>
              <a:t>As integral parts of the watermarked images, they </a:t>
            </a:r>
            <a:r>
              <a:rPr lang="en-US" i="1" dirty="0" smtClean="0"/>
              <a:t>protect </a:t>
            </a:r>
            <a:r>
              <a:rPr lang="en-US" i="1" dirty="0"/>
              <a:t>the rights of their owners in a variety of ways, </a:t>
            </a:r>
            <a:r>
              <a:rPr lang="en-US" i="1" dirty="0" smtClean="0"/>
              <a:t>including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1. </a:t>
            </a:r>
            <a:r>
              <a:rPr lang="en-US" b="1" dirty="0"/>
              <a:t>Copyright identification</a:t>
            </a:r>
            <a:r>
              <a:rPr lang="en-US" dirty="0"/>
              <a:t>. Watermarks can provide information that serves </a:t>
            </a:r>
            <a:r>
              <a:rPr lang="en-US" dirty="0" smtClean="0"/>
              <a:t>as proof </a:t>
            </a:r>
            <a:r>
              <a:rPr lang="en-US" dirty="0"/>
              <a:t>of ownership when the rights of the owner have been infringed.</a:t>
            </a:r>
          </a:p>
          <a:p>
            <a:pPr algn="just"/>
            <a:r>
              <a:rPr lang="en-US" dirty="0"/>
              <a:t>2. </a:t>
            </a:r>
            <a:r>
              <a:rPr lang="en-US" b="1" dirty="0"/>
              <a:t>User identification or fingerprinting</a:t>
            </a:r>
            <a:r>
              <a:rPr lang="en-US" dirty="0"/>
              <a:t>. The identity of legal users can be </a:t>
            </a:r>
            <a:r>
              <a:rPr lang="en-US" dirty="0" smtClean="0"/>
              <a:t>encoded in </a:t>
            </a:r>
            <a:r>
              <a:rPr lang="en-US" dirty="0"/>
              <a:t>watermarks and used to identify sources of illegal copies.</a:t>
            </a:r>
          </a:p>
          <a:p>
            <a:pPr algn="just"/>
            <a:r>
              <a:rPr lang="en-US" dirty="0"/>
              <a:t>3. </a:t>
            </a:r>
            <a:r>
              <a:rPr lang="en-US" b="1" dirty="0"/>
              <a:t>Authenticity determination</a:t>
            </a:r>
            <a:r>
              <a:rPr lang="en-US" dirty="0"/>
              <a:t>. The presence of a watermark can guarantee that </a:t>
            </a:r>
            <a:r>
              <a:rPr lang="en-US" dirty="0" smtClean="0"/>
              <a:t>an image </a:t>
            </a:r>
            <a:r>
              <a:rPr lang="en-US" dirty="0"/>
              <a:t>has not been altered, assuming the watermark is designed to be </a:t>
            </a:r>
            <a:r>
              <a:rPr lang="en-US" dirty="0" smtClean="0"/>
              <a:t>destroyed by </a:t>
            </a:r>
            <a:r>
              <a:rPr lang="en-US" dirty="0"/>
              <a:t>any modification of the image.</a:t>
            </a:r>
          </a:p>
          <a:p>
            <a:pPr algn="just"/>
            <a:r>
              <a:rPr lang="en-US" dirty="0"/>
              <a:t>4. </a:t>
            </a:r>
            <a:r>
              <a:rPr lang="en-US" b="1" dirty="0"/>
              <a:t>Automated monitoring</a:t>
            </a:r>
            <a:r>
              <a:rPr lang="en-US" dirty="0"/>
              <a:t>. Watermarks can be monitored by systems that </a:t>
            </a:r>
            <a:r>
              <a:rPr lang="en-US" dirty="0" smtClean="0"/>
              <a:t>track when </a:t>
            </a:r>
            <a:r>
              <a:rPr lang="en-US" dirty="0"/>
              <a:t>and where images are used (e.g., programs that search the Web for </a:t>
            </a:r>
            <a:r>
              <a:rPr lang="en-US" dirty="0" smtClean="0"/>
              <a:t>images placed </a:t>
            </a:r>
            <a:r>
              <a:rPr lang="en-US" dirty="0"/>
              <a:t>on Web pages). Monitoring is useful for royalty collection and/or </a:t>
            </a:r>
            <a:r>
              <a:rPr lang="en-US" dirty="0" smtClean="0"/>
              <a:t>the location </a:t>
            </a:r>
            <a:r>
              <a:rPr lang="en-US" dirty="0"/>
              <a:t>of illegal users.</a:t>
            </a:r>
          </a:p>
          <a:p>
            <a:pPr algn="just"/>
            <a:r>
              <a:rPr lang="en-US" dirty="0"/>
              <a:t>5. </a:t>
            </a:r>
            <a:r>
              <a:rPr lang="en-US" b="1" dirty="0"/>
              <a:t>Copy protection</a:t>
            </a:r>
            <a:r>
              <a:rPr lang="en-US" dirty="0"/>
              <a:t>. Watermarks can specify rules of image usage and copying (e.g</a:t>
            </a:r>
            <a:r>
              <a:rPr lang="en-US" dirty="0" smtClean="0"/>
              <a:t>., to </a:t>
            </a:r>
            <a:r>
              <a:rPr lang="en-US" dirty="0"/>
              <a:t>DVD players).</a:t>
            </a:r>
          </a:p>
        </p:txBody>
      </p:sp>
    </p:spTree>
    <p:extLst>
      <p:ext uri="{BB962C8B-B14F-4D97-AF65-F5344CB8AC3E}">
        <p14:creationId xmlns:p14="http://schemas.microsoft.com/office/powerpoint/2010/main" val="37378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visible watermark is an opaque or semi-transparent </a:t>
            </a:r>
            <a:r>
              <a:rPr lang="en-US" dirty="0" smtClean="0"/>
              <a:t>sub-image </a:t>
            </a:r>
            <a:r>
              <a:rPr lang="en-US" dirty="0"/>
              <a:t>or image that </a:t>
            </a:r>
            <a:r>
              <a:rPr lang="en-US" dirty="0" smtClean="0"/>
              <a:t>is placed </a:t>
            </a:r>
            <a:r>
              <a:rPr lang="en-US" dirty="0"/>
              <a:t>on top of another image (i.e., the image being watermarked) so that it is </a:t>
            </a:r>
            <a:r>
              <a:rPr lang="en-US" dirty="0" smtClean="0"/>
              <a:t>obvious </a:t>
            </a:r>
            <a:r>
              <a:rPr lang="en-US" dirty="0"/>
              <a:t>to the </a:t>
            </a:r>
            <a:r>
              <a:rPr lang="en-US" dirty="0" smtClean="0"/>
              <a:t>viewer. As the </a:t>
            </a:r>
            <a:r>
              <a:rPr lang="en-US" dirty="0"/>
              <a:t>following example illustrates, visible watermarking typically is performed in </a:t>
            </a:r>
            <a:r>
              <a:rPr lang="en-US" dirty="0" smtClean="0"/>
              <a:t>the spatial </a:t>
            </a:r>
            <a:r>
              <a:rPr lang="en-US" dirty="0"/>
              <a:t>domain</a:t>
            </a:r>
          </a:p>
        </p:txBody>
      </p:sp>
      <p:pic>
        <p:nvPicPr>
          <p:cNvPr id="2050" name="Picture 2" descr="C:\Users\CDIP\Downloads\Screenshot 2023-04-01 102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06700"/>
            <a:ext cx="842009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watermarking</a:t>
            </a:r>
          </a:p>
        </p:txBody>
      </p:sp>
      <p:pic>
        <p:nvPicPr>
          <p:cNvPr id="4" name="Content Placeholder 3" descr="C:\Users\CDIP\Downloads\Screenshot 2023-04-01 1022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98700"/>
            <a:ext cx="8381999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Invisible </a:t>
            </a:r>
            <a:r>
              <a:rPr lang="en-US" dirty="0"/>
              <a:t>watermarks are embedded in the media and use steganography technique</a:t>
            </a:r>
            <a:r>
              <a:rPr lang="en-US" dirty="0" smtClean="0"/>
              <a:t>. Invisible </a:t>
            </a:r>
            <a:r>
              <a:rPr lang="en-US" dirty="0"/>
              <a:t>watermarks </a:t>
            </a:r>
            <a:r>
              <a:rPr lang="en-US" dirty="0" smtClean="0"/>
              <a:t>can not </a:t>
            </a:r>
            <a:r>
              <a:rPr lang="en-US" dirty="0"/>
              <a:t>be seen with the naked eye. They are imperceptible but can be recovered with </a:t>
            </a:r>
            <a:r>
              <a:rPr lang="en-US" dirty="0" smtClean="0"/>
              <a:t>an appropriate </a:t>
            </a:r>
            <a:r>
              <a:rPr lang="en-US" dirty="0"/>
              <a:t>decoding algorithm. Invisibility is assured by inserting them as </a:t>
            </a:r>
            <a:r>
              <a:rPr lang="en-US" dirty="0" smtClean="0"/>
              <a:t>visually redundant information.</a:t>
            </a:r>
            <a:endParaRPr lang="en-US" dirty="0"/>
          </a:p>
        </p:txBody>
      </p:sp>
      <p:pic>
        <p:nvPicPr>
          <p:cNvPr id="3074" name="Picture 2" descr="C:\Users\CDIP\Downloads\Screenshot 2023-04-01 102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857500"/>
            <a:ext cx="6665913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watermarking</a:t>
            </a:r>
          </a:p>
        </p:txBody>
      </p:sp>
      <p:pic>
        <p:nvPicPr>
          <p:cNvPr id="4098" name="Picture 2" descr="C:\Users\CDIP\Downloads\Screenshot 2023-04-01 10222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324100"/>
            <a:ext cx="7683500" cy="32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Morphological </a:t>
            </a:r>
            <a:r>
              <a:rPr lang="en-US" dirty="0"/>
              <a:t>operations are defined in terms of sets. In image processing, we </a:t>
            </a:r>
            <a:r>
              <a:rPr lang="en-US" dirty="0" smtClean="0"/>
              <a:t>use morphology </a:t>
            </a:r>
            <a:r>
              <a:rPr lang="en-US" dirty="0"/>
              <a:t>with two types of sets of pixels: objects and structuring elements (SE’s).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Typically</a:t>
            </a:r>
            <a:r>
              <a:rPr lang="en-US" dirty="0"/>
              <a:t>, objects are defined as sets of foreground pixels. Structuring elements </a:t>
            </a:r>
            <a:r>
              <a:rPr lang="en-US" dirty="0" smtClean="0"/>
              <a:t>can be </a:t>
            </a:r>
            <a:r>
              <a:rPr lang="en-US" dirty="0"/>
              <a:t>specified in terms of both foreground and background pixels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Mainly used for segmentation and feature extraction.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There are two basic operations to image morphology: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Erosion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Dilation</a:t>
            </a:r>
            <a:r>
              <a:rPr lang="en-US" dirty="0" smtClean="0"/>
              <a:t>: Adds pixels to the boundaries of objects in an mage</a:t>
            </a:r>
          </a:p>
          <a:p>
            <a:pPr algn="just"/>
            <a:r>
              <a:rPr lang="en-US" b="1" dirty="0" smtClean="0"/>
              <a:t>Erosion</a:t>
            </a:r>
            <a:r>
              <a:rPr lang="en-US" dirty="0" smtClean="0"/>
              <a:t>: Removes pixels on object boundaries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 smtClean="0"/>
              <a:t>Structuring element (SE)</a:t>
            </a:r>
            <a:r>
              <a:rPr lang="en-US" dirty="0" smtClean="0"/>
              <a:t>: Number of pixels added or removed from the objects in an image depends on the size and shape of the structuring element used to process the image.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 is a shape mask used in the basic morphological operations.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They can be any shape and size that is digitally representable, </a:t>
            </a:r>
            <a:r>
              <a:rPr lang="en-US" dirty="0"/>
              <a:t>a</a:t>
            </a:r>
            <a:r>
              <a:rPr lang="en-US" dirty="0" smtClean="0"/>
              <a:t>nd each has an origin.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82" y="4173135"/>
            <a:ext cx="5921253" cy="1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881</TotalTime>
  <Words>617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Digital Image Processing Lecture – Image Watermarking and Image Morphology</vt:lpstr>
      <vt:lpstr>Image Watermarking</vt:lpstr>
      <vt:lpstr>Image watermarking</vt:lpstr>
      <vt:lpstr>Image watermarking</vt:lpstr>
      <vt:lpstr>Image watermarking</vt:lpstr>
      <vt:lpstr>Image watermarking</vt:lpstr>
      <vt:lpstr>Image watermarking</vt:lpstr>
      <vt:lpstr>Image Morphology</vt:lpstr>
      <vt:lpstr>Image Morphology</vt:lpstr>
      <vt:lpstr>Dilation</vt:lpstr>
      <vt:lpstr>Dilation</vt:lpstr>
      <vt:lpstr>Dilation</vt:lpstr>
      <vt:lpstr>Dilation</vt:lpstr>
      <vt:lpstr>Dilation</vt:lpstr>
      <vt:lpstr>Erosion</vt:lpstr>
      <vt:lpstr>Erosion</vt:lpstr>
      <vt:lpstr>Erosion</vt:lpstr>
      <vt:lpstr>Examples</vt:lpstr>
      <vt:lpstr>Opening and Closing operations</vt:lpstr>
      <vt:lpstr>Opening operation</vt:lpstr>
      <vt:lpstr>Opening Operation</vt:lpstr>
      <vt:lpstr>Closing 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ASUS</dc:creator>
  <cp:lastModifiedBy>ASUS</cp:lastModifiedBy>
  <cp:revision>258</cp:revision>
  <dcterms:created xsi:type="dcterms:W3CDTF">2023-01-31T18:14:00Z</dcterms:created>
  <dcterms:modified xsi:type="dcterms:W3CDTF">2023-04-01T15:42:21Z</dcterms:modified>
</cp:coreProperties>
</file>