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6E76-AB7F-4A81-B752-A7BFF781966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6718-C946-45FE-A744-D6C0D563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C140B-1D0B-4A98-A3AD-8285663F92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pinger.com/blog/how-to-resize-an-image-in-python" TargetMode="External"/><Relationship Id="rId2" Type="http://schemas.openxmlformats.org/officeDocument/2006/relationships/hyperlink" Target="https://www.askpython.com/python/examples/display-images-using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11798"/>
            <a:ext cx="10058400" cy="1871037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 Processing</a:t>
            </a:r>
            <a:br>
              <a:rPr lang="en-US" dirty="0" smtClean="0"/>
            </a:br>
            <a:r>
              <a:rPr lang="en-US" sz="3100" dirty="0" smtClean="0"/>
              <a:t>Lecture - 3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Teacher: </a:t>
            </a:r>
          </a:p>
          <a:p>
            <a:r>
              <a:rPr lang="en-US" dirty="0" smtClean="0"/>
              <a:t>Md. Rayhan Ahmed</a:t>
            </a:r>
          </a:p>
          <a:p>
            <a:r>
              <a:rPr lang="en-US" dirty="0" smtClean="0"/>
              <a:t>Rayhan@cse.uiu.ac.bd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Basic relationship between </a:t>
            </a:r>
            <a:r>
              <a:rPr lang="en-US" dirty="0" smtClean="0"/>
              <a:t>pixels</a:t>
            </a:r>
            <a:br>
              <a:rPr lang="en-US" dirty="0" smtClean="0"/>
            </a:br>
            <a:r>
              <a:rPr lang="en-US" sz="3600" b="1" dirty="0" smtClean="0"/>
              <a:t>NEIGHBORS </a:t>
            </a:r>
            <a:r>
              <a:rPr lang="en-US" sz="3600" b="1" dirty="0"/>
              <a:t>OF A PIXEL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027935"/>
              </p:ext>
            </p:extLst>
          </p:nvPr>
        </p:nvGraphicFramePr>
        <p:xfrm>
          <a:off x="1097280" y="2437934"/>
          <a:ext cx="1005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(x-1,y+1)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(x,y+1)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(x+1,y+1)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(x-1,y)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(x+1,y)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(x-1,y-1)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(x,y-1)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(x+1,y-1)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x+1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7280" y="1902981"/>
            <a:ext cx="433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Any image can be represented as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666" y="192474"/>
            <a:ext cx="10058400" cy="1450757"/>
          </a:xfrm>
        </p:spPr>
        <p:txBody>
          <a:bodyPr/>
          <a:lstStyle/>
          <a:p>
            <a:r>
              <a:rPr lang="en-US" dirty="0" smtClean="0"/>
              <a:t>Basic relationship between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NEIGHBORS OF A PIXEL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pixel p at (</a:t>
            </a:r>
            <a:r>
              <a:rPr lang="en-US" dirty="0" err="1"/>
              <a:t>x,y</a:t>
            </a:r>
            <a:r>
              <a:rPr lang="en-US" dirty="0"/>
              <a:t>) has 4-horizontal/vertical </a:t>
            </a:r>
            <a:r>
              <a:rPr lang="en-US" dirty="0" smtClean="0"/>
              <a:t>neighbors </a:t>
            </a:r>
            <a:r>
              <a:rPr lang="en-US" dirty="0"/>
              <a:t>at (x+1,y), (x-1,y), (x,y+1) and (x,y-1). These are called the </a:t>
            </a:r>
            <a:r>
              <a:rPr lang="en-US" b="1" dirty="0" smtClean="0"/>
              <a:t>4-neighbors of </a:t>
            </a:r>
            <a:r>
              <a:rPr lang="en-US" b="1" dirty="0"/>
              <a:t>p : N4(p)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pixel p at (</a:t>
            </a:r>
            <a:r>
              <a:rPr lang="en-US" dirty="0" err="1"/>
              <a:t>x,y</a:t>
            </a:r>
            <a:r>
              <a:rPr lang="en-US" dirty="0"/>
              <a:t>) has 4 diagonal </a:t>
            </a:r>
            <a:r>
              <a:rPr lang="en-US" dirty="0" smtClean="0"/>
              <a:t>neighbors </a:t>
            </a:r>
            <a:r>
              <a:rPr lang="en-US" dirty="0"/>
              <a:t>at (x+1,y+1), (x+1,y-1), (x-1,y+1) and (x-1,y-1). These are called the </a:t>
            </a:r>
            <a:r>
              <a:rPr lang="en-US" b="1" dirty="0" smtClean="0"/>
              <a:t>diagonal-neighbors of </a:t>
            </a:r>
            <a:r>
              <a:rPr lang="en-US" b="1" dirty="0"/>
              <a:t>p : ND(p).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4-neighbors </a:t>
            </a:r>
            <a:r>
              <a:rPr lang="en-US" dirty="0"/>
              <a:t>and the diagonal </a:t>
            </a:r>
            <a:r>
              <a:rPr lang="en-US" dirty="0" smtClean="0"/>
              <a:t>neighbors </a:t>
            </a:r>
            <a:r>
              <a:rPr lang="en-US" dirty="0"/>
              <a:t>of p are called </a:t>
            </a:r>
            <a:r>
              <a:rPr lang="en-US" b="1" dirty="0"/>
              <a:t>8-neighbours of p : N8(p</a:t>
            </a:r>
            <a:r>
              <a:rPr lang="en-US" b="1" dirty="0" smtClean="0"/>
              <a:t>).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b="1" dirty="0" smtClean="0"/>
              <a:t>N8(P) = N4(P)+ND(P)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1039"/>
            <a:ext cx="10058400" cy="668138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ADJACENCY, CONNECTIVITY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9522"/>
            <a:ext cx="10058400" cy="4023360"/>
          </a:xfrm>
        </p:spPr>
        <p:txBody>
          <a:bodyPr>
            <a:normAutofit fontScale="32500" lnSpcReduction="20000"/>
          </a:bodyPr>
          <a:lstStyle/>
          <a:p>
            <a:r>
              <a:rPr lang="en-US" sz="4900" dirty="0" smtClean="0"/>
              <a:t>Two  pixels that are neighbors and have the same gray level are adjacent.</a:t>
            </a:r>
          </a:p>
          <a:p>
            <a:r>
              <a:rPr lang="en-US" sz="4900" dirty="0">
                <a:solidFill>
                  <a:schemeClr val="tx1"/>
                </a:solidFill>
              </a:rPr>
              <a:t>In binary images, 2 pixels are adjacent if they are neighbors &amp; have some intensity values either 0 or 1</a:t>
            </a:r>
            <a:r>
              <a:rPr lang="en-US" sz="4900" dirty="0" smtClean="0">
                <a:solidFill>
                  <a:schemeClr val="tx1"/>
                </a:solidFill>
              </a:rPr>
              <a:t>.</a:t>
            </a:r>
            <a:endParaRPr lang="en-US" sz="4900" dirty="0">
              <a:solidFill>
                <a:schemeClr val="tx1"/>
              </a:solidFill>
            </a:endParaRPr>
          </a:p>
          <a:p>
            <a:r>
              <a:rPr lang="en-US" sz="4900" dirty="0">
                <a:solidFill>
                  <a:schemeClr val="tx1"/>
                </a:solidFill>
              </a:rPr>
              <a:t>In gray scale, image contains more gray level values in range 0 to 255</a:t>
            </a:r>
            <a:r>
              <a:rPr lang="en-US" sz="4900" dirty="0" smtClean="0">
                <a:solidFill>
                  <a:schemeClr val="tx1"/>
                </a:solidFill>
              </a:rPr>
              <a:t>.</a:t>
            </a:r>
            <a:endParaRPr lang="en-US" sz="4900" dirty="0" smtClean="0"/>
          </a:p>
          <a:p>
            <a:r>
              <a:rPr lang="en-US" sz="4900" b="1" dirty="0"/>
              <a:t>1. </a:t>
            </a:r>
            <a:r>
              <a:rPr lang="en-US" sz="4900" dirty="0"/>
              <a:t>4-</a:t>
            </a:r>
            <a:r>
              <a:rPr lang="en-US" sz="4900" i="1" dirty="0"/>
              <a:t>adjacency</a:t>
            </a:r>
            <a:r>
              <a:rPr lang="en-US" sz="4900" dirty="0"/>
              <a:t>. Two pixels </a:t>
            </a:r>
            <a:r>
              <a:rPr lang="en-US" sz="4900" i="1" dirty="0"/>
              <a:t>p </a:t>
            </a:r>
            <a:r>
              <a:rPr lang="en-US" sz="4900" dirty="0"/>
              <a:t>and </a:t>
            </a:r>
            <a:r>
              <a:rPr lang="en-US" sz="4900" i="1" dirty="0"/>
              <a:t>q </a:t>
            </a:r>
            <a:r>
              <a:rPr lang="en-US" sz="4900" dirty="0"/>
              <a:t>with values from </a:t>
            </a:r>
            <a:r>
              <a:rPr lang="en-US" sz="4900" i="1" dirty="0"/>
              <a:t>V </a:t>
            </a:r>
            <a:r>
              <a:rPr lang="en-US" sz="4900" dirty="0"/>
              <a:t>are 4-adjacent if </a:t>
            </a:r>
            <a:r>
              <a:rPr lang="en-US" sz="4900" i="1" dirty="0"/>
              <a:t>q </a:t>
            </a:r>
            <a:r>
              <a:rPr lang="en-US" sz="4900" dirty="0"/>
              <a:t>is in the</a:t>
            </a:r>
            <a:br>
              <a:rPr lang="en-US" sz="4900" dirty="0"/>
            </a:br>
            <a:r>
              <a:rPr lang="en-US" sz="4900" dirty="0"/>
              <a:t>set </a:t>
            </a:r>
            <a:r>
              <a:rPr lang="en-US" sz="4900" i="1" dirty="0" smtClean="0"/>
              <a:t>N</a:t>
            </a:r>
            <a:r>
              <a:rPr lang="en-US" sz="4900" dirty="0" smtClean="0"/>
              <a:t>4(p).</a:t>
            </a:r>
          </a:p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b="1" dirty="0"/>
              <a:t>2. </a:t>
            </a:r>
            <a:r>
              <a:rPr lang="en-US" sz="4900" dirty="0"/>
              <a:t>8-</a:t>
            </a:r>
            <a:r>
              <a:rPr lang="en-US" sz="4900" i="1" dirty="0"/>
              <a:t>adjacency</a:t>
            </a:r>
            <a:r>
              <a:rPr lang="en-US" sz="4900" dirty="0"/>
              <a:t>. Two pixels </a:t>
            </a:r>
            <a:r>
              <a:rPr lang="en-US" sz="4900" i="1" dirty="0"/>
              <a:t>p </a:t>
            </a:r>
            <a:r>
              <a:rPr lang="en-US" sz="4900" dirty="0"/>
              <a:t>and </a:t>
            </a:r>
            <a:r>
              <a:rPr lang="en-US" sz="4900" i="1" dirty="0"/>
              <a:t>q </a:t>
            </a:r>
            <a:r>
              <a:rPr lang="en-US" sz="4900" dirty="0"/>
              <a:t>with values from </a:t>
            </a:r>
            <a:r>
              <a:rPr lang="en-US" sz="4900" i="1" dirty="0"/>
              <a:t>V </a:t>
            </a:r>
            <a:r>
              <a:rPr lang="en-US" sz="4900" dirty="0"/>
              <a:t>are 8-adjacent if </a:t>
            </a:r>
            <a:r>
              <a:rPr lang="en-US" sz="4900" i="1" dirty="0"/>
              <a:t>q </a:t>
            </a:r>
            <a:r>
              <a:rPr lang="en-US" sz="4900" dirty="0"/>
              <a:t>is in the</a:t>
            </a:r>
            <a:br>
              <a:rPr lang="en-US" sz="4900" dirty="0"/>
            </a:br>
            <a:r>
              <a:rPr lang="en-US" sz="4900" dirty="0"/>
              <a:t>set </a:t>
            </a:r>
            <a:r>
              <a:rPr lang="en-US" sz="4900" i="1" dirty="0" smtClean="0"/>
              <a:t>N</a:t>
            </a:r>
            <a:r>
              <a:rPr lang="en-US" sz="4900" dirty="0" smtClean="0"/>
              <a:t>8(p).</a:t>
            </a:r>
          </a:p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b="1" dirty="0"/>
              <a:t>3. </a:t>
            </a:r>
            <a:r>
              <a:rPr lang="en-US" sz="4900" i="1" dirty="0"/>
              <a:t>m-adjacency </a:t>
            </a:r>
            <a:r>
              <a:rPr lang="en-US" sz="4900" dirty="0"/>
              <a:t>(also called </a:t>
            </a:r>
            <a:r>
              <a:rPr lang="en-US" sz="4900" i="1" dirty="0"/>
              <a:t>mixed adjacency</a:t>
            </a:r>
            <a:r>
              <a:rPr lang="en-US" sz="4900" dirty="0"/>
              <a:t>). Two pixels </a:t>
            </a:r>
            <a:r>
              <a:rPr lang="en-US" sz="4900" i="1" dirty="0"/>
              <a:t>p </a:t>
            </a:r>
            <a:r>
              <a:rPr lang="en-US" sz="4900" dirty="0"/>
              <a:t>and </a:t>
            </a:r>
            <a:r>
              <a:rPr lang="en-US" sz="4900" i="1" dirty="0"/>
              <a:t>q </a:t>
            </a:r>
            <a:r>
              <a:rPr lang="en-US" sz="4900" dirty="0"/>
              <a:t>with values from</a:t>
            </a:r>
            <a:br>
              <a:rPr lang="en-US" sz="4900" dirty="0"/>
            </a:br>
            <a:r>
              <a:rPr lang="en-US" sz="4900" i="1" dirty="0"/>
              <a:t>V </a:t>
            </a:r>
            <a:r>
              <a:rPr lang="en-US" sz="4900" dirty="0"/>
              <a:t>are </a:t>
            </a:r>
            <a:r>
              <a:rPr lang="en-US" sz="4900" i="1" dirty="0"/>
              <a:t>m</a:t>
            </a:r>
            <a:r>
              <a:rPr lang="en-US" sz="4900" dirty="0"/>
              <a:t>-adjacent if </a:t>
            </a:r>
            <a:endParaRPr lang="en-US" sz="4900" dirty="0" smtClean="0"/>
          </a:p>
          <a:p>
            <a:endParaRPr lang="en-US" sz="4900" dirty="0" smtClean="0"/>
          </a:p>
          <a:p>
            <a:pPr lvl="1"/>
            <a:r>
              <a:rPr lang="en-US" sz="4900" b="1" dirty="0"/>
              <a:t>(a) </a:t>
            </a:r>
            <a:r>
              <a:rPr lang="en-US" sz="4900" i="1" dirty="0"/>
              <a:t>q </a:t>
            </a:r>
            <a:r>
              <a:rPr lang="en-US" sz="4900" dirty="0"/>
              <a:t>is in </a:t>
            </a:r>
            <a:r>
              <a:rPr lang="en-US" sz="4900" i="1" dirty="0" smtClean="0"/>
              <a:t>N</a:t>
            </a:r>
            <a:r>
              <a:rPr lang="en-US" sz="4900" dirty="0" smtClean="0"/>
              <a:t>4(p), </a:t>
            </a:r>
            <a:r>
              <a:rPr lang="en-US" sz="4900" i="1" dirty="0" smtClean="0"/>
              <a:t>or</a:t>
            </a:r>
          </a:p>
          <a:p>
            <a:pPr lvl="1"/>
            <a:r>
              <a:rPr lang="en-US" sz="4900" b="1" dirty="0" smtClean="0"/>
              <a:t>(b</a:t>
            </a:r>
            <a:r>
              <a:rPr lang="en-US" sz="4900" b="1" dirty="0"/>
              <a:t>) </a:t>
            </a:r>
            <a:r>
              <a:rPr lang="en-US" sz="4900" i="1" dirty="0"/>
              <a:t>q </a:t>
            </a:r>
            <a:r>
              <a:rPr lang="en-US" sz="4900" dirty="0"/>
              <a:t>is in </a:t>
            </a:r>
            <a:r>
              <a:rPr lang="en-US" sz="4900" i="1" dirty="0" smtClean="0"/>
              <a:t>ND</a:t>
            </a:r>
            <a:r>
              <a:rPr lang="en-US" sz="4900" dirty="0" smtClean="0"/>
              <a:t>(p) </a:t>
            </a:r>
            <a:r>
              <a:rPr lang="en-US" sz="4900" i="1" dirty="0"/>
              <a:t>and </a:t>
            </a:r>
            <a:r>
              <a:rPr lang="en-US" sz="4900" dirty="0"/>
              <a:t>the set </a:t>
            </a:r>
            <a:r>
              <a:rPr lang="en-US" sz="4900" i="1" dirty="0"/>
              <a:t>N</a:t>
            </a:r>
            <a:r>
              <a:rPr lang="en-US" sz="4900" dirty="0"/>
              <a:t>4(p</a:t>
            </a:r>
            <a:r>
              <a:rPr lang="en-US" sz="4900" dirty="0" smtClean="0"/>
              <a:t>) intersection </a:t>
            </a:r>
            <a:r>
              <a:rPr lang="en-US" sz="4900" i="1" dirty="0"/>
              <a:t>ND</a:t>
            </a:r>
            <a:r>
              <a:rPr lang="en-US" sz="4900" dirty="0"/>
              <a:t>(p)</a:t>
            </a:r>
            <a:r>
              <a:rPr lang="en-US" sz="4900" dirty="0" smtClean="0"/>
              <a:t> has </a:t>
            </a:r>
            <a:r>
              <a:rPr lang="en-US" sz="4900" dirty="0"/>
              <a:t>no pixels whose values are</a:t>
            </a:r>
            <a:br>
              <a:rPr lang="en-US" sz="4900" dirty="0"/>
            </a:br>
            <a:r>
              <a:rPr lang="en-US" sz="4900" dirty="0"/>
              <a:t>from </a:t>
            </a:r>
            <a:r>
              <a:rPr lang="en-US" sz="4900" i="1" dirty="0" smtClean="0"/>
              <a:t>V</a:t>
            </a:r>
            <a:r>
              <a:rPr lang="en-US" sz="4900" dirty="0" smtClean="0"/>
              <a:t>. 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u="sng" dirty="0">
                <a:solidFill>
                  <a:schemeClr val="tx1"/>
                </a:solidFill>
              </a:rPr>
              <a:t>4-adjacency:</a:t>
            </a:r>
            <a:r>
              <a:rPr lang="en-US" dirty="0">
                <a:solidFill>
                  <a:schemeClr val="tx1"/>
                </a:solidFill>
              </a:rPr>
              <a:t> Two pixels p and q with the values from set ‘V’ are 4-adjacent if q is in the set of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. V = { 0, 1}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1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color</a:t>
            </a:r>
          </a:p>
          <a:p>
            <a:r>
              <a:rPr lang="en-US" dirty="0">
                <a:solidFill>
                  <a:schemeClr val="tx1"/>
                </a:solidFill>
              </a:rPr>
              <a:t>q can be any value in </a:t>
            </a:r>
            <a:r>
              <a:rPr lang="en-US" b="1" cap="all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u="sng" dirty="0">
                <a:solidFill>
                  <a:schemeClr val="tx1"/>
                </a:solidFill>
              </a:rPr>
              <a:t>8-adjacency:</a:t>
            </a:r>
            <a:r>
              <a:rPr lang="en-US" dirty="0">
                <a:solidFill>
                  <a:schemeClr val="tx1"/>
                </a:solidFill>
              </a:rPr>
              <a:t> Two pixels p and q with the values from set ‘V’ are 8-adjacent if q is in the set of N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(p).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e.g. V = { 1, 2}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</a:t>
            </a:r>
            <a:r>
              <a:rPr lang="en-US" sz="3200" dirty="0">
                <a:solidFill>
                  <a:schemeClr val="tx1"/>
                </a:solidFill>
              </a:rPr>
              <a:t> 0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chemeClr val="tx1"/>
                </a:solidFill>
              </a:rPr>
              <a:t>0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0     0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 color</a:t>
            </a:r>
          </a:p>
          <a:p>
            <a:r>
              <a:rPr lang="en-US" dirty="0">
                <a:solidFill>
                  <a:schemeClr val="tx1"/>
                </a:solidFill>
              </a:rPr>
              <a:t>q can be any value in </a:t>
            </a:r>
            <a:r>
              <a:rPr lang="en-US" b="1" cap="all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(m)-adjacency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u="sng" dirty="0">
                <a:solidFill>
                  <a:schemeClr val="tx1"/>
                </a:solidFill>
              </a:rPr>
              <a:t>m-adjacency:</a:t>
            </a:r>
            <a:r>
              <a:rPr lang="en-US" dirty="0">
                <a:solidFill>
                  <a:schemeClr val="tx1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(p)     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(p)  &amp;  the set </a:t>
            </a:r>
            <a:r>
              <a:rPr lang="en-US" u="sng" dirty="0">
                <a:solidFill>
                  <a:schemeClr val="tx1"/>
                </a:solidFill>
              </a:rPr>
              <a:t>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(p)   </a:t>
            </a:r>
            <a:r>
              <a:rPr lang="en-US" sz="3200" u="sng" dirty="0">
                <a:solidFill>
                  <a:schemeClr val="tx1"/>
                </a:solidFill>
              </a:rPr>
              <a:t>n</a:t>
            </a:r>
            <a:r>
              <a:rPr lang="en-US" u="sng" dirty="0">
                <a:solidFill>
                  <a:schemeClr val="tx1"/>
                </a:solidFill>
              </a:rPr>
              <a:t>   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(q) </a:t>
            </a:r>
            <a:r>
              <a:rPr lang="en-US" dirty="0">
                <a:solidFill>
                  <a:schemeClr val="tx1"/>
                </a:solidFill>
              </a:rPr>
              <a:t>have no pixels whose values are from ‘V’.</a:t>
            </a:r>
          </a:p>
          <a:p>
            <a:r>
              <a:rPr lang="en-US" dirty="0">
                <a:solidFill>
                  <a:schemeClr val="tx1"/>
                </a:solidFill>
              </a:rPr>
              <a:t>e.g. V = { 1 }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    1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3200" dirty="0">
                <a:solidFill>
                  <a:schemeClr val="tx1"/>
                </a:solidFill>
              </a:rPr>
              <a:t>     1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z="3200" dirty="0">
                <a:solidFill>
                  <a:schemeClr val="tx1"/>
                </a:solidFill>
              </a:rPr>
              <a:t>    0 </a:t>
            </a:r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3200" dirty="0">
                <a:solidFill>
                  <a:schemeClr val="tx1"/>
                </a:solidFill>
              </a:rPr>
              <a:t>     0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m-adjacency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(p)  &amp;  the set </a:t>
            </a:r>
            <a:r>
              <a:rPr lang="en-US" u="sng" dirty="0">
                <a:solidFill>
                  <a:schemeClr val="tx1"/>
                </a:solidFill>
              </a:rPr>
              <a:t>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(p)   </a:t>
            </a:r>
            <a:r>
              <a:rPr lang="en-US" sz="3200" u="sng" dirty="0">
                <a:solidFill>
                  <a:schemeClr val="tx1"/>
                </a:solidFill>
              </a:rPr>
              <a:t>n</a:t>
            </a:r>
            <a:r>
              <a:rPr lang="en-US" u="sng" dirty="0">
                <a:solidFill>
                  <a:schemeClr val="tx1"/>
                </a:solidFill>
              </a:rPr>
              <a:t>   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(q) </a:t>
            </a:r>
            <a:r>
              <a:rPr lang="en-US" dirty="0">
                <a:solidFill>
                  <a:schemeClr val="tx1"/>
                </a:solidFill>
              </a:rPr>
              <a:t>have no pixels whose values are from ‘V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e.g. V = { 1 }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b &amp; c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 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3200" dirty="0">
                <a:solidFill>
                  <a:schemeClr val="tx1"/>
                </a:solidFill>
              </a:rPr>
              <a:t>     1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z="3200" dirty="0">
                <a:solidFill>
                  <a:schemeClr val="tx1"/>
                </a:solidFill>
              </a:rPr>
              <a:t>    0 </a:t>
            </a:r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3200" dirty="0">
                <a:solidFill>
                  <a:schemeClr val="tx1"/>
                </a:solidFill>
              </a:rPr>
              <a:t>     0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u="sng" dirty="0" err="1">
                <a:solidFill>
                  <a:schemeClr val="tx1"/>
                </a:solidFill>
              </a:rPr>
              <a:t>Soln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b &amp; c are m-adjacent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m-adjacency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(p)  &amp;  the set </a:t>
            </a:r>
            <a:r>
              <a:rPr lang="en-US" u="sng" dirty="0">
                <a:solidFill>
                  <a:schemeClr val="tx1"/>
                </a:solidFill>
              </a:rPr>
              <a:t>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(p)   </a:t>
            </a:r>
            <a:r>
              <a:rPr lang="en-US" sz="3200" u="sng" dirty="0">
                <a:solidFill>
                  <a:schemeClr val="tx1"/>
                </a:solidFill>
              </a:rPr>
              <a:t>n</a:t>
            </a:r>
            <a:r>
              <a:rPr lang="en-US" u="sng" dirty="0">
                <a:solidFill>
                  <a:schemeClr val="tx1"/>
                </a:solidFill>
              </a:rPr>
              <a:t>   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(q) </a:t>
            </a:r>
            <a:r>
              <a:rPr lang="en-US" dirty="0">
                <a:solidFill>
                  <a:schemeClr val="tx1"/>
                </a:solidFill>
              </a:rPr>
              <a:t>have no pixels whose values are from ‘V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. V = { 1 }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(ii) b &amp; 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z="3200" dirty="0">
                <a:solidFill>
                  <a:schemeClr val="tx1"/>
                </a:solidFill>
              </a:rPr>
              <a:t>    0 </a:t>
            </a:r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3200" dirty="0">
                <a:solidFill>
                  <a:schemeClr val="tx1"/>
                </a:solidFill>
              </a:rPr>
              <a:t>     0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u="sng" dirty="0" err="1">
                <a:solidFill>
                  <a:schemeClr val="tx1"/>
                </a:solidFill>
              </a:rPr>
              <a:t>Soln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b &amp; e are m-adjacent.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m-adjacency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(p)  &amp;  the set </a:t>
            </a:r>
            <a:r>
              <a:rPr lang="en-US" u="sng" dirty="0">
                <a:solidFill>
                  <a:schemeClr val="tx1"/>
                </a:solidFill>
              </a:rPr>
              <a:t>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(p)   </a:t>
            </a:r>
            <a:r>
              <a:rPr lang="en-US" sz="3200" u="sng" dirty="0">
                <a:solidFill>
                  <a:schemeClr val="tx1"/>
                </a:solidFill>
              </a:rPr>
              <a:t>n</a:t>
            </a:r>
            <a:r>
              <a:rPr lang="en-US" u="sng" dirty="0">
                <a:solidFill>
                  <a:schemeClr val="tx1"/>
                </a:solidFill>
              </a:rPr>
              <a:t>   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(q) </a:t>
            </a:r>
            <a:r>
              <a:rPr lang="en-US" dirty="0">
                <a:solidFill>
                  <a:schemeClr val="tx1"/>
                </a:solidFill>
              </a:rPr>
              <a:t>have no pixels whose values are from ‘V’.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. V = { 1 }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(iii) e &amp;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    1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 err="1">
                <a:solidFill>
                  <a:schemeClr val="tx1"/>
                </a:solidFill>
              </a:rPr>
              <a:t>Soln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e &amp;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are m-adjacent.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m-adjacency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(p)     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romanLcParenBoth"/>
            </a:pPr>
            <a:r>
              <a:rPr lang="en-US" dirty="0">
                <a:solidFill>
                  <a:schemeClr val="tx1"/>
                </a:solidFill>
              </a:rPr>
              <a:t>q is in N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(p)  &amp;  the set </a:t>
            </a:r>
            <a:r>
              <a:rPr lang="en-US" u="sng" dirty="0">
                <a:solidFill>
                  <a:schemeClr val="tx1"/>
                </a:solidFill>
              </a:rPr>
              <a:t>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(p)   </a:t>
            </a:r>
            <a:r>
              <a:rPr lang="en-US" sz="3200" u="sng" dirty="0">
                <a:solidFill>
                  <a:schemeClr val="tx1"/>
                </a:solidFill>
              </a:rPr>
              <a:t>n</a:t>
            </a:r>
            <a:r>
              <a:rPr lang="en-US" u="sng" dirty="0">
                <a:solidFill>
                  <a:schemeClr val="tx1"/>
                </a:solidFill>
              </a:rPr>
              <a:t>   N</a:t>
            </a:r>
            <a:r>
              <a:rPr lang="en-US" u="sng" baseline="-25000" dirty="0">
                <a:solidFill>
                  <a:schemeClr val="tx1"/>
                </a:solidFill>
              </a:rPr>
              <a:t>4</a:t>
            </a:r>
            <a:r>
              <a:rPr lang="en-US" u="sng" dirty="0">
                <a:solidFill>
                  <a:schemeClr val="tx1"/>
                </a:solidFill>
              </a:rPr>
              <a:t>(q) </a:t>
            </a:r>
            <a:r>
              <a:rPr lang="en-US" dirty="0">
                <a:solidFill>
                  <a:schemeClr val="tx1"/>
                </a:solidFill>
              </a:rPr>
              <a:t>have no pixels whose values are from ‘V’.</a:t>
            </a:r>
          </a:p>
          <a:p>
            <a:r>
              <a:rPr lang="en-US" dirty="0">
                <a:solidFill>
                  <a:schemeClr val="tx1"/>
                </a:solidFill>
              </a:rPr>
              <a:t>e.g. V = { 1 }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(iv) e &amp; c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    1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 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z="3200" dirty="0">
                <a:solidFill>
                  <a:schemeClr val="tx1"/>
                </a:solidFill>
              </a:rPr>
              <a:t>    0 </a:t>
            </a:r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                   0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3200" dirty="0">
                <a:solidFill>
                  <a:schemeClr val="tx1"/>
                </a:solidFill>
              </a:rPr>
              <a:t>     0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3200" dirty="0">
                <a:solidFill>
                  <a:schemeClr val="tx1"/>
                </a:solidFill>
              </a:rPr>
              <a:t>    1 </a:t>
            </a:r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 err="1">
                <a:solidFill>
                  <a:schemeClr val="tx1"/>
                </a:solidFill>
              </a:rPr>
              <a:t>Soln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e &amp; c are NOT m-adjacent.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8688"/>
          </a:xfrm>
        </p:spPr>
        <p:txBody>
          <a:bodyPr/>
          <a:lstStyle/>
          <a:p>
            <a:r>
              <a:rPr lang="en-US" dirty="0" smtClean="0"/>
              <a:t>Sampling and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</a:t>
            </a:r>
            <a:r>
              <a:rPr lang="en-US" dirty="0"/>
              <a:t>generate digital images from sensed </a:t>
            </a:r>
            <a:r>
              <a:rPr lang="en-US" dirty="0" smtClean="0"/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output of most sensors is a continuous voltage waveform whose amplitude and </a:t>
            </a:r>
            <a:r>
              <a:rPr lang="en-US" dirty="0" smtClean="0"/>
              <a:t>spatial behavior </a:t>
            </a:r>
            <a:r>
              <a:rPr lang="en-US" dirty="0"/>
              <a:t>are related to the physical phenomenon being </a:t>
            </a:r>
            <a:r>
              <a:rPr lang="en-US" dirty="0" smtClean="0"/>
              <a:t>sensed.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</a:t>
            </a:r>
            <a:r>
              <a:rPr lang="en-US" dirty="0"/>
              <a:t>need to convert the continuous sensed data into a digital </a:t>
            </a:r>
            <a:r>
              <a:rPr lang="en-US" dirty="0" smtClean="0"/>
              <a:t>format.</a:t>
            </a:r>
          </a:p>
          <a:p>
            <a:pPr marL="0" indent="0">
              <a:buNone/>
            </a:pPr>
            <a:r>
              <a:rPr lang="en-US" dirty="0" smtClean="0"/>
              <a:t>Techniques 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1. Sampling</a:t>
            </a:r>
          </a:p>
          <a:p>
            <a:pPr marL="0" indent="0">
              <a:buNone/>
            </a:pPr>
            <a:r>
              <a:rPr lang="en-US" dirty="0" smtClean="0"/>
              <a:t> 2. Quantization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6" y="235177"/>
            <a:ext cx="6474893" cy="4022725"/>
          </a:xfrm>
        </p:spPr>
      </p:pic>
      <p:sp>
        <p:nvSpPr>
          <p:cNvPr id="5" name="Rectangle 4"/>
          <p:cNvSpPr/>
          <p:nvPr/>
        </p:nvSpPr>
        <p:spPr>
          <a:xfrm>
            <a:off x="1223236" y="4466908"/>
            <a:ext cx="9880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TimesTen-Roman"/>
              </a:rPr>
              <a:t>An image may be continuous with respect to the </a:t>
            </a:r>
            <a:r>
              <a:rPr lang="en-US" i="1" dirty="0">
                <a:solidFill>
                  <a:srgbClr val="242021"/>
                </a:solidFill>
                <a:latin typeface="TimesTen-Italic"/>
              </a:rPr>
              <a:t>x</a:t>
            </a:r>
            <a:r>
              <a:rPr lang="en-US" dirty="0">
                <a:solidFill>
                  <a:srgbClr val="242021"/>
                </a:solidFill>
                <a:latin typeface="TimesTen-Roman"/>
              </a:rPr>
              <a:t>- and </a:t>
            </a:r>
            <a:r>
              <a:rPr lang="en-US" i="1" dirty="0">
                <a:solidFill>
                  <a:srgbClr val="242021"/>
                </a:solidFill>
                <a:latin typeface="TimesTen-Italic"/>
              </a:rPr>
              <a:t>y</a:t>
            </a:r>
            <a:r>
              <a:rPr lang="en-US" dirty="0">
                <a:solidFill>
                  <a:srgbClr val="242021"/>
                </a:solidFill>
                <a:latin typeface="TimesTen-Roman"/>
              </a:rPr>
              <a:t>-coordinates, and also </a:t>
            </a:r>
            <a:r>
              <a:rPr lang="en-US" dirty="0" smtClean="0">
                <a:solidFill>
                  <a:srgbClr val="242021"/>
                </a:solidFill>
                <a:latin typeface="TimesTen-Roman"/>
              </a:rPr>
              <a:t>in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TimesTen-Roman"/>
              </a:rPr>
              <a:t>To digitize it, we have to sample the function in both coordinates </a:t>
            </a:r>
            <a:r>
              <a:rPr lang="en-US" dirty="0" smtClean="0">
                <a:solidFill>
                  <a:srgbClr val="242021"/>
                </a:solidFill>
                <a:latin typeface="TimesTen-Roman"/>
              </a:rPr>
              <a:t>and also </a:t>
            </a:r>
            <a:r>
              <a:rPr lang="en-US" dirty="0">
                <a:solidFill>
                  <a:srgbClr val="242021"/>
                </a:solidFill>
                <a:latin typeface="TimesTen-Roman"/>
              </a:rPr>
              <a:t>in </a:t>
            </a:r>
            <a:r>
              <a:rPr lang="en-US" dirty="0" smtClean="0">
                <a:solidFill>
                  <a:srgbClr val="242021"/>
                </a:solidFill>
                <a:latin typeface="TimesTen-Roman"/>
              </a:rPr>
              <a:t>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TimesTen-Roman"/>
              </a:rPr>
              <a:t>Digitizing the coordinate values is called sampling. </a:t>
            </a:r>
            <a:endParaRPr lang="en-US" dirty="0" smtClean="0">
              <a:solidFill>
                <a:srgbClr val="242021"/>
              </a:solidFill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021"/>
                </a:solidFill>
                <a:latin typeface="TimesTen-Roman"/>
              </a:rPr>
              <a:t>Digitizing the amplitude </a:t>
            </a:r>
            <a:r>
              <a:rPr lang="en-US" dirty="0">
                <a:solidFill>
                  <a:srgbClr val="242021"/>
                </a:solidFill>
                <a:latin typeface="TimesTen-Roman"/>
              </a:rPr>
              <a:t>values is called quantization.</a:t>
            </a:r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9704" y="814643"/>
            <a:ext cx="3788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Sampling and Quantization</a:t>
            </a:r>
          </a:p>
        </p:txBody>
      </p:sp>
    </p:spTree>
    <p:extLst>
      <p:ext uri="{BB962C8B-B14F-4D97-AF65-F5344CB8AC3E}">
        <p14:creationId xmlns:p14="http://schemas.microsoft.com/office/powerpoint/2010/main" val="14826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</a:t>
            </a:r>
            <a:r>
              <a:rPr lang="en-US" dirty="0" smtClean="0"/>
              <a:t>Quantization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2" y="2303011"/>
            <a:ext cx="7643522" cy="3109229"/>
          </a:xfrm>
        </p:spPr>
      </p:pic>
    </p:spTree>
    <p:extLst>
      <p:ext uri="{BB962C8B-B14F-4D97-AF65-F5344CB8AC3E}">
        <p14:creationId xmlns:p14="http://schemas.microsoft.com/office/powerpoint/2010/main" val="6714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92" y="1802720"/>
            <a:ext cx="516523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0869"/>
            <a:ext cx="4701947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Resolution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8813"/>
            <a:ext cx="9419136" cy="983065"/>
          </a:xfrm>
        </p:spPr>
      </p:pic>
    </p:spTree>
    <p:extLst>
      <p:ext uri="{BB962C8B-B14F-4D97-AF65-F5344CB8AC3E}">
        <p14:creationId xmlns:p14="http://schemas.microsoft.com/office/powerpoint/2010/main" val="29744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11" y="304021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Intensity </a:t>
            </a:r>
            <a:r>
              <a:rPr lang="en-US" dirty="0"/>
              <a:t>Resolution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1036320"/>
            <a:ext cx="5524979" cy="4999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75" y="1051561"/>
            <a:ext cx="5532599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and Intensity Resolution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9806"/>
            <a:ext cx="6368838" cy="4206194"/>
          </a:xfrm>
        </p:spPr>
      </p:pic>
    </p:spTree>
    <p:extLst>
      <p:ext uri="{BB962C8B-B14F-4D97-AF65-F5344CB8AC3E}">
        <p14:creationId xmlns:p14="http://schemas.microsoft.com/office/powerpoint/2010/main" val="14495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ways to display and resize images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www.askpython.com/python/examples/display-images-using-python</a:t>
            </a:r>
            <a:endParaRPr lang="en-US" dirty="0" smtClean="0"/>
          </a:p>
          <a:p>
            <a:r>
              <a:rPr lang="en-US" dirty="0" smtClean="0"/>
              <a:t>Link: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www.dopinger.com/blog/how-to-resize-an-image-in-python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5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162</TotalTime>
  <Words>781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TimesTen-Italic</vt:lpstr>
      <vt:lpstr>TimesTen-Roman</vt:lpstr>
      <vt:lpstr>Wingdings</vt:lpstr>
      <vt:lpstr>Retrospect</vt:lpstr>
      <vt:lpstr>Digital Image Processing Lecture - 3</vt:lpstr>
      <vt:lpstr>Sampling and Quantization</vt:lpstr>
      <vt:lpstr>PowerPoint Presentation</vt:lpstr>
      <vt:lpstr>Sampling and Quantization</vt:lpstr>
      <vt:lpstr>Spatial Resolution</vt:lpstr>
      <vt:lpstr>Intensity Resolution</vt:lpstr>
      <vt:lpstr>Intensity Resolution</vt:lpstr>
      <vt:lpstr>Spatial and Intensity Resolution</vt:lpstr>
      <vt:lpstr>Some ways to display and resize images in python</vt:lpstr>
      <vt:lpstr> Basic relationship between pixels NEIGHBORS OF A PIXEL</vt:lpstr>
      <vt:lpstr>Basic relationship between pixels</vt:lpstr>
      <vt:lpstr>ADJACENCY, CONNECTIVITY </vt:lpstr>
      <vt:lpstr>4-adjacency</vt:lpstr>
      <vt:lpstr>8-adjacency</vt:lpstr>
      <vt:lpstr>Mixed (m)-adjacency</vt:lpstr>
      <vt:lpstr>m-adjacency</vt:lpstr>
      <vt:lpstr>m-adjacency</vt:lpstr>
      <vt:lpstr>m-adjacency</vt:lpstr>
      <vt:lpstr>m-adjacency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ASUS</dc:creator>
  <cp:lastModifiedBy>ASUS</cp:lastModifiedBy>
  <cp:revision>57</cp:revision>
  <dcterms:created xsi:type="dcterms:W3CDTF">2023-01-31T18:14:00Z</dcterms:created>
  <dcterms:modified xsi:type="dcterms:W3CDTF">2023-02-04T19:43:57Z</dcterms:modified>
</cp:coreProperties>
</file>