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85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  <c:pt idx="3">
                  <c:v>60</c:v>
                </c:pt>
                <c:pt idx="4">
                  <c:v>30</c:v>
                </c:pt>
                <c:pt idx="5">
                  <c:v>20</c:v>
                </c:pt>
                <c:pt idx="6">
                  <c:v>10</c:v>
                </c:pt>
                <c:pt idx="7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17518576"/>
        <c:axId val="1717528368"/>
      </c:barChart>
      <c:catAx>
        <c:axId val="171751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28368"/>
        <c:crosses val="autoZero"/>
        <c:auto val="1"/>
        <c:lblAlgn val="ctr"/>
        <c:lblOffset val="100"/>
        <c:noMultiLvlLbl val="0"/>
      </c:catAx>
      <c:valAx>
        <c:axId val="171752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1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  <c:pt idx="3">
                  <c:v>60</c:v>
                </c:pt>
                <c:pt idx="4">
                  <c:v>30</c:v>
                </c:pt>
                <c:pt idx="5">
                  <c:v>20</c:v>
                </c:pt>
                <c:pt idx="6">
                  <c:v>10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524016"/>
        <c:axId val="1717515312"/>
      </c:barChart>
      <c:catAx>
        <c:axId val="171752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15312"/>
        <c:crosses val="autoZero"/>
        <c:auto val="1"/>
        <c:lblAlgn val="ctr"/>
        <c:lblOffset val="100"/>
        <c:noMultiLvlLbl val="0"/>
      </c:catAx>
      <c:valAx>
        <c:axId val="171751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2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80</c:v>
                </c:pt>
                <c:pt idx="4">
                  <c:v>80</c:v>
                </c:pt>
                <c:pt idx="5">
                  <c:v>100</c:v>
                </c:pt>
                <c:pt idx="6">
                  <c:v>90</c:v>
                </c:pt>
                <c:pt idx="7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517488"/>
        <c:axId val="1717522384"/>
      </c:barChart>
      <c:catAx>
        <c:axId val="171751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22384"/>
        <c:crosses val="autoZero"/>
        <c:auto val="1"/>
        <c:lblAlgn val="ctr"/>
        <c:lblOffset val="100"/>
        <c:noMultiLvlLbl val="0"/>
      </c:catAx>
      <c:valAx>
        <c:axId val="171752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1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6E76-AB7F-4A81-B752-A7BFF781966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6718-C946-45FE-A744-D6C0D563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6718-C946-45FE-A744-D6C0D56319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AC140B-1D0B-4A98-A3AD-8285663F920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11798"/>
            <a:ext cx="10058400" cy="1871037"/>
          </a:xfrm>
        </p:spPr>
        <p:txBody>
          <a:bodyPr>
            <a:normAutofit/>
          </a:bodyPr>
          <a:lstStyle/>
          <a:p>
            <a:r>
              <a:rPr lang="en-US" dirty="0" smtClean="0"/>
              <a:t>Digital Image Processing</a:t>
            </a:r>
            <a:br>
              <a:rPr lang="en-US" dirty="0" smtClean="0"/>
            </a:br>
            <a:r>
              <a:rPr lang="en-US" sz="3100" dirty="0" smtClean="0"/>
              <a:t>Lecture – 4-5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Teacher: </a:t>
            </a:r>
          </a:p>
          <a:p>
            <a:r>
              <a:rPr lang="en-US" dirty="0" smtClean="0"/>
              <a:t>Md. Rayhan Ahmed</a:t>
            </a:r>
          </a:p>
          <a:p>
            <a:r>
              <a:rPr lang="en-US" dirty="0" smtClean="0"/>
              <a:t>Rayhan@cse.uiu.ac.bd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Intensity Transformations</a:t>
            </a:r>
            <a:br>
              <a:rPr lang="en-US" dirty="0"/>
            </a:br>
            <a:r>
              <a:rPr lang="en-US" sz="4000" dirty="0"/>
              <a:t>Histogram Equalization</a:t>
            </a:r>
            <a:endParaRPr lang="en-US" dirty="0"/>
          </a:p>
        </p:txBody>
      </p:sp>
      <p:pic>
        <p:nvPicPr>
          <p:cNvPr id="4" name="Picture 7" descr="C:\Users\CDIP\Desktop\Screenshot 2023-02-11 1036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84" y="1876301"/>
            <a:ext cx="6043270" cy="1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89742" y="2568613"/>
            <a:ext cx="359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Histogram of a </a:t>
            </a:r>
            <a:r>
              <a:rPr lang="en-US" b="1" i="1" dirty="0" smtClean="0"/>
              <a:t>high-contrast </a:t>
            </a:r>
            <a:r>
              <a:rPr lang="en-US" b="1" i="1" dirty="0"/>
              <a:t>image</a:t>
            </a:r>
            <a:endParaRPr lang="en-US" b="1" dirty="0">
              <a:effectLst/>
            </a:endParaRPr>
          </a:p>
        </p:txBody>
      </p:sp>
      <p:pic>
        <p:nvPicPr>
          <p:cNvPr id="2050" name="Picture 2" descr="C:\Users\CDIP\Desktop\Screenshot 2023-02-11 1038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6" y="3865417"/>
            <a:ext cx="5961414" cy="209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89742" y="4300431"/>
            <a:ext cx="352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Histogram of a </a:t>
            </a:r>
            <a:r>
              <a:rPr lang="en-US" b="1" i="1" dirty="0" smtClean="0"/>
              <a:t>low-contrast </a:t>
            </a:r>
            <a:r>
              <a:rPr lang="en-US" b="1" i="1" dirty="0"/>
              <a:t>image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19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Intensity Transformations</a:t>
            </a:r>
            <a:br>
              <a:rPr lang="en-US" dirty="0"/>
            </a:br>
            <a:r>
              <a:rPr lang="en-US" sz="4000" dirty="0"/>
              <a:t>Histogram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Drawback</a:t>
            </a:r>
          </a:p>
          <a:p>
            <a:pPr algn="just"/>
            <a:r>
              <a:rPr lang="en-US" dirty="0"/>
              <a:t>One limitation that we need to keep in mind is that a histogram provides no information regarding the spatial distribution of an image’s pixel values. Thus, we can have multiple different images that share the same histogram </a:t>
            </a:r>
            <a:r>
              <a:rPr lang="en-US" dirty="0" smtClean="0"/>
              <a:t>and </a:t>
            </a:r>
            <a:r>
              <a:rPr lang="en-US" dirty="0"/>
              <a:t>we cannot reconstruct an image from its histogram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CDIP\Desktop\Screenshot 2023-02-11 104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11" y="3336966"/>
            <a:ext cx="4810496" cy="28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2707" y="5499449"/>
            <a:ext cx="4061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Different images that have the same histogram</a:t>
            </a:r>
            <a:endParaRPr lang="en-US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26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</a:t>
            </a:r>
            <a:r>
              <a:rPr lang="en-US" b="1" dirty="0" smtClean="0"/>
              <a:t>Histogram</a:t>
            </a:r>
            <a:endParaRPr lang="en-US" dirty="0"/>
          </a:p>
        </p:txBody>
      </p:sp>
      <p:pic>
        <p:nvPicPr>
          <p:cNvPr id="4098" name="Picture 2" descr="C:\Users\CDIP\Desktop\4807513600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94" y="1846263"/>
            <a:ext cx="3161624" cy="20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DIP\Desktop\59137Cap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53" y="1805047"/>
            <a:ext cx="3318513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DIP\Desktop\61182Figur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97" y="1923802"/>
            <a:ext cx="3063835" cy="19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DIP\Desktop\84397Cap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10" y="4073235"/>
            <a:ext cx="3408218" cy="192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DIP\Desktop\36040Figure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03" y="4073775"/>
            <a:ext cx="4455906" cy="209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CDIP\Desktop\floor-graphic-ARROW-600x6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3" y="2728353"/>
            <a:ext cx="279710" cy="36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CDIP\Desktop\floor-graphic-ARROW-600x6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66" y="2757049"/>
            <a:ext cx="279710" cy="36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CDIP\Desktop\68037_119_w1-6_s_l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05" y="5039262"/>
            <a:ext cx="336468" cy="27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CDIP\Downloads\downloa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035" y="3895104"/>
            <a:ext cx="314633" cy="9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Intensity Transformations</a:t>
            </a:r>
            <a:br>
              <a:rPr lang="en-US" dirty="0"/>
            </a:br>
            <a:r>
              <a:rPr lang="en-US" sz="4000" dirty="0"/>
              <a:t>Histogram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</a:t>
            </a:r>
            <a:r>
              <a:rPr lang="en-US" dirty="0" smtClean="0"/>
              <a:t>: Perform Histogram Equalization on the following image.</a:t>
            </a:r>
          </a:p>
          <a:p>
            <a:r>
              <a:rPr lang="en-US" b="1" dirty="0" smtClean="0"/>
              <a:t>Solution:</a:t>
            </a:r>
          </a:p>
          <a:p>
            <a:r>
              <a:rPr lang="en-US" dirty="0" smtClean="0"/>
              <a:t>Here, maximum gray value=5</a:t>
            </a:r>
          </a:p>
          <a:p>
            <a:r>
              <a:rPr lang="en-US" dirty="0" smtClean="0"/>
              <a:t>Number of bits required to represent each intensity = 3 bits</a:t>
            </a:r>
          </a:p>
          <a:p>
            <a:r>
              <a:rPr lang="en-US" dirty="0" smtClean="0"/>
              <a:t>Number of possible gray level values = 0 to 7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CDIP\Desktop\Screenshot 2023-02-11 1055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317" y="2061110"/>
            <a:ext cx="2971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67838"/>
              </p:ext>
            </p:extLst>
          </p:nvPr>
        </p:nvGraphicFramePr>
        <p:xfrm>
          <a:off x="1287813" y="4460393"/>
          <a:ext cx="5754255" cy="1188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860"/>
                <a:gridCol w="564784"/>
                <a:gridCol w="558140"/>
                <a:gridCol w="593767"/>
                <a:gridCol w="629392"/>
                <a:gridCol w="593766"/>
                <a:gridCol w="581891"/>
                <a:gridCol w="534390"/>
                <a:gridCol w="546265"/>
              </a:tblGrid>
              <a:tr h="5486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Gray level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486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No. of Pixel (</a:t>
                      </a:r>
                      <a:r>
                        <a:rPr lang="en-US" b="1" dirty="0" err="1" smtClean="0"/>
                        <a:t>nk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 descr="C:\Users\CDIP\Desktop\Screenshot 2023-02-11 1100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7" y="3775610"/>
            <a:ext cx="3669476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Intensity Transformations</a:t>
            </a:r>
            <a:br>
              <a:rPr lang="en-US" dirty="0"/>
            </a:br>
            <a:r>
              <a:rPr lang="en-US" sz="4000" dirty="0"/>
              <a:t>Histogram Equalization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22893"/>
              </p:ext>
            </p:extLst>
          </p:nvPr>
        </p:nvGraphicFramePr>
        <p:xfrm>
          <a:off x="1619477" y="1917515"/>
          <a:ext cx="9068315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4347"/>
                <a:gridCol w="926275"/>
                <a:gridCol w="1579419"/>
                <a:gridCol w="1520041"/>
                <a:gridCol w="2125683"/>
                <a:gridCol w="1852550"/>
              </a:tblGrid>
              <a:tr h="1144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Gray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No. of Pixel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nk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Probability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Distribution Function (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PDF)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nk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/N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Cumulative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Distribution Function (C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DF) </a:t>
                      </a:r>
                      <a:r>
                        <a:rPr lang="en-US" baseline="0" dirty="0" err="1" smtClean="0">
                          <a:latin typeface="Arial Narrow" panose="020B0606020202030204" pitchFamily="34" charset="0"/>
                        </a:rPr>
                        <a:t>Sk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Running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Sum x Maximum gray level</a:t>
                      </a:r>
                    </a:p>
                    <a:p>
                      <a:pPr algn="ctr"/>
                      <a:r>
                        <a:rPr lang="en-US" baseline="0" dirty="0" err="1" smtClean="0">
                          <a:latin typeface="Arial Narrow" panose="020B0606020202030204" pitchFamily="34" charset="0"/>
                        </a:rPr>
                        <a:t>Sk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x 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Round off Histogram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equalization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52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0/25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= 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7x0=0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52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0/25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52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0/25 = 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52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6/25 = 0.24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0.24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7x0.24=1.68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52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14/25 = 0.56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7x0.8=5.6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52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5/25 = 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52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0/25 = 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/>
                </a:tc>
              </a:tr>
              <a:tr h="352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N=25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0/25 = 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Image </a:t>
            </a:r>
            <a:r>
              <a:rPr lang="en-US" dirty="0"/>
              <a:t>Intensity Transformations</a:t>
            </a:r>
            <a:br>
              <a:rPr lang="en-US" dirty="0"/>
            </a:br>
            <a:r>
              <a:rPr lang="en-US" dirty="0" smtClean="0"/>
              <a:t>Histogram Equalization</a:t>
            </a:r>
            <a:endParaRPr lang="en-US" dirty="0"/>
          </a:p>
        </p:txBody>
      </p:sp>
      <p:pic>
        <p:nvPicPr>
          <p:cNvPr id="1026" name="Picture 2" descr="C:\Users\CDIP\Desktop\Screenshot 2023-02-11 1116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06" y="1816924"/>
            <a:ext cx="5639587" cy="15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DIP\Desktop\Screenshot 2023-02-11 1118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27" y="3427762"/>
            <a:ext cx="7793037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CDIP\Desktop\Screenshot 2023-02-11 1505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58" y="4429496"/>
            <a:ext cx="3788229" cy="18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Intensity Transformations</a:t>
            </a:r>
            <a:br>
              <a:rPr lang="en-US" dirty="0"/>
            </a:br>
            <a:r>
              <a:rPr lang="en-US" dirty="0"/>
              <a:t>Histogram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Given Histogram (a) &amp; (b), modify (a) as given by (b).</a:t>
            </a:r>
          </a:p>
          <a:p>
            <a:r>
              <a:rPr lang="en-US" dirty="0"/>
              <a:t>(a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(b)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9046"/>
              </p:ext>
            </p:extLst>
          </p:nvPr>
        </p:nvGraphicFramePr>
        <p:xfrm>
          <a:off x="1746992" y="2275333"/>
          <a:ext cx="8127999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Gray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No. of Pixels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66353"/>
              </p:ext>
            </p:extLst>
          </p:nvPr>
        </p:nvGraphicFramePr>
        <p:xfrm>
          <a:off x="1780639" y="3817146"/>
          <a:ext cx="8127999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Gray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No. of Pixels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Intensity Transformations</a:t>
            </a:r>
            <a:br>
              <a:rPr lang="en-US" dirty="0"/>
            </a:br>
            <a:r>
              <a:rPr lang="en-US" dirty="0"/>
              <a:t>Histogram Matching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518676"/>
              </p:ext>
            </p:extLst>
          </p:nvPr>
        </p:nvGraphicFramePr>
        <p:xfrm>
          <a:off x="6583680" y="2013527"/>
          <a:ext cx="4572000" cy="380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531875"/>
              </p:ext>
            </p:extLst>
          </p:nvPr>
        </p:nvGraphicFramePr>
        <p:xfrm>
          <a:off x="1554480" y="2013527"/>
          <a:ext cx="4572000" cy="380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98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51" y="286604"/>
            <a:ext cx="10217529" cy="782176"/>
          </a:xfrm>
        </p:spPr>
        <p:txBody>
          <a:bodyPr>
            <a:noAutofit/>
          </a:bodyPr>
          <a:lstStyle/>
          <a:p>
            <a:r>
              <a:rPr lang="en-US" sz="3200" dirty="0"/>
              <a:t>Basic Image Intensity Transformations</a:t>
            </a:r>
            <a:br>
              <a:rPr lang="en-US" sz="3200" dirty="0"/>
            </a:br>
            <a:r>
              <a:rPr lang="en-US" sz="3200" dirty="0"/>
              <a:t>Histogram </a:t>
            </a:r>
            <a:r>
              <a:rPr lang="en-US" sz="3200" dirty="0" smtClean="0"/>
              <a:t>Matching- HE(a)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82190"/>
              </p:ext>
            </p:extLst>
          </p:nvPr>
        </p:nvGraphicFramePr>
        <p:xfrm>
          <a:off x="957943" y="1199407"/>
          <a:ext cx="9801102" cy="50648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8114"/>
                <a:gridCol w="948535"/>
                <a:gridCol w="1856779"/>
                <a:gridCol w="1686297"/>
                <a:gridCol w="1852550"/>
                <a:gridCol w="1662546"/>
                <a:gridCol w="1116281"/>
              </a:tblGrid>
              <a:tr h="1169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Gray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No. of Pixel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nk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Probability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Distribution Function (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PDF)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nk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/N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Cumulative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Distribution Function (C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DF) </a:t>
                      </a:r>
                      <a:r>
                        <a:rPr lang="en-US" baseline="0" dirty="0" err="1" smtClean="0">
                          <a:latin typeface="Arial Narrow" panose="020B0606020202030204" pitchFamily="34" charset="0"/>
                        </a:rPr>
                        <a:t>Sk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Running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Sum x Maximum gray level</a:t>
                      </a:r>
                    </a:p>
                    <a:p>
                      <a:pPr algn="ctr"/>
                      <a:r>
                        <a:rPr lang="en-US" baseline="0" dirty="0" err="1" smtClean="0">
                          <a:latin typeface="Arial Narrow" panose="020B0606020202030204" pitchFamily="34" charset="0"/>
                        </a:rPr>
                        <a:t>Sk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x 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Round off Histogram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equalization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New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nk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80/390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= 0.20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0.20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7x0.20=1.4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100/390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=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0.45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7x0.45=3.15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90/390 = 0.23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0.68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7x0.68=4.76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60/390 = 0.15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0.83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7x0.83=5.81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30/390 = 0.07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0.90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7x0.90=6.3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20/390 = 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0.95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7x0.95=6.65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10/390 = 0.02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0.97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7x0.97=6.79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629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N=390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0/390 = 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0.97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7x0.97=6.79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51" y="286604"/>
            <a:ext cx="10217529" cy="782176"/>
          </a:xfrm>
        </p:spPr>
        <p:txBody>
          <a:bodyPr>
            <a:noAutofit/>
          </a:bodyPr>
          <a:lstStyle/>
          <a:p>
            <a:r>
              <a:rPr lang="en-US" sz="3200" dirty="0"/>
              <a:t>Basic Image Intensity Transformations</a:t>
            </a:r>
            <a:br>
              <a:rPr lang="en-US" sz="3200" dirty="0"/>
            </a:br>
            <a:r>
              <a:rPr lang="en-US" sz="3200" dirty="0"/>
              <a:t>Histogram </a:t>
            </a:r>
            <a:r>
              <a:rPr lang="en-US" sz="3200" dirty="0" smtClean="0"/>
              <a:t>Matching – HE(b)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750948"/>
              </p:ext>
            </p:extLst>
          </p:nvPr>
        </p:nvGraphicFramePr>
        <p:xfrm>
          <a:off x="957943" y="1068780"/>
          <a:ext cx="10632374" cy="49498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0180"/>
                <a:gridCol w="1161242"/>
                <a:gridCol w="2273158"/>
                <a:gridCol w="2064446"/>
                <a:gridCol w="2267980"/>
                <a:gridCol w="2035368"/>
              </a:tblGrid>
              <a:tr h="973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Gray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No. of Pixel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nk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Probability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Distribution Function (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PDF)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nk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/N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Cumulative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Distribution Function (C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DF) </a:t>
                      </a:r>
                      <a:r>
                        <a:rPr lang="en-US" baseline="0" dirty="0" err="1" smtClean="0">
                          <a:latin typeface="Arial Narrow" panose="020B0606020202030204" pitchFamily="34" charset="0"/>
                        </a:rPr>
                        <a:t>Sk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Running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Sum x Maximum gray level</a:t>
                      </a:r>
                    </a:p>
                    <a:p>
                      <a:pPr algn="ctr"/>
                      <a:r>
                        <a:rPr lang="en-US" baseline="0" dirty="0" err="1" smtClean="0">
                          <a:latin typeface="Arial Narrow" panose="020B0606020202030204" pitchFamily="34" charset="0"/>
                        </a:rPr>
                        <a:t>Sk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x 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Round off Histogram</a:t>
                      </a:r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 equalization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74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74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74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74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0.15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0.15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74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0.20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0.35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74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0.25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74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0.20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0.8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/>
                </a:tc>
              </a:tr>
              <a:tr h="6565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Narrow" panose="020B0606020202030204" pitchFamily="34" charset="0"/>
                        </a:rPr>
                        <a:t>70</a:t>
                      </a:r>
                    </a:p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N=390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0.17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0.87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2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DISTANCE </a:t>
            </a:r>
            <a:r>
              <a:rPr lang="en-US" sz="4000" dirty="0" smtClean="0"/>
              <a:t>MEASURES BETWEEN PIXELS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9" y="1827340"/>
            <a:ext cx="7110076" cy="23014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1" y="4521891"/>
            <a:ext cx="7148179" cy="79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675" y="4615059"/>
            <a:ext cx="1874682" cy="15317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5342777"/>
            <a:ext cx="7661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pixels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distance ≤ 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(the center point) form the following contours of constant distance: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Intensity Transformations</a:t>
            </a:r>
            <a:br>
              <a:rPr lang="en-US" dirty="0"/>
            </a:br>
            <a:r>
              <a:rPr lang="en-US" dirty="0"/>
              <a:t>Histogram Matching –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first and last columns on histogram (b), and Take the last two columns of histogram (a).</a:t>
            </a:r>
          </a:p>
          <a:p>
            <a:r>
              <a:rPr lang="en-US" b="1" dirty="0"/>
              <a:t>histogram (b</a:t>
            </a:r>
            <a:r>
              <a:rPr lang="en-US" b="1" dirty="0" smtClean="0"/>
              <a:t>)                                                                                                             histogram (a)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11108"/>
              </p:ext>
            </p:extLst>
          </p:nvPr>
        </p:nvGraphicFramePr>
        <p:xfrm>
          <a:off x="2827648" y="2375064"/>
          <a:ext cx="2658754" cy="34397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29377"/>
                <a:gridCol w="1329377"/>
              </a:tblGrid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Gray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HE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2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8575"/>
              </p:ext>
            </p:extLst>
          </p:nvPr>
        </p:nvGraphicFramePr>
        <p:xfrm>
          <a:off x="5889501" y="2375066"/>
          <a:ext cx="2658754" cy="341397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29377"/>
                <a:gridCol w="1329377"/>
              </a:tblGrid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Gray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HE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93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8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Intensity Transformations</a:t>
            </a:r>
            <a:br>
              <a:rPr lang="en-US" dirty="0"/>
            </a:br>
            <a:r>
              <a:rPr lang="en-US" dirty="0"/>
              <a:t>Histogram Matching – Matching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51909"/>
              </p:ext>
            </p:extLst>
          </p:nvPr>
        </p:nvGraphicFramePr>
        <p:xfrm>
          <a:off x="1169534" y="1903001"/>
          <a:ext cx="10058400" cy="12801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5309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Gray Level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5309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No. of Pixels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80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90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14369"/>
              </p:ext>
            </p:extLst>
          </p:nvPr>
        </p:nvGraphicFramePr>
        <p:xfrm>
          <a:off x="3840480" y="3348802"/>
          <a:ext cx="4572000" cy="2929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8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8207"/>
            <a:ext cx="4130502" cy="4023360"/>
          </a:xfrm>
        </p:spPr>
        <p:txBody>
          <a:bodyPr/>
          <a:lstStyle/>
          <a:p>
            <a:r>
              <a:rPr lang="en-US" sz="1600" dirty="0"/>
              <a:t>import cv2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img</a:t>
            </a:r>
            <a:r>
              <a:rPr lang="en-US" sz="1600" dirty="0"/>
              <a:t> = cv2.imread('/image_1.jpg',0)</a:t>
            </a:r>
          </a:p>
          <a:p>
            <a:r>
              <a:rPr lang="en-US" sz="1600" dirty="0"/>
              <a:t>hist1 = cv2.calcHist([</a:t>
            </a:r>
            <a:r>
              <a:rPr lang="en-US" sz="1600" dirty="0" err="1"/>
              <a:t>img</a:t>
            </a:r>
            <a:r>
              <a:rPr lang="en-US" sz="1600" dirty="0"/>
              <a:t>],[0],None,[256],[0,256])</a:t>
            </a:r>
          </a:p>
          <a:p>
            <a:r>
              <a:rPr lang="en-US" sz="1600" dirty="0" err="1"/>
              <a:t>plt.subplot</a:t>
            </a:r>
            <a:r>
              <a:rPr lang="en-US" sz="1600" dirty="0"/>
              <a:t>(221),</a:t>
            </a:r>
            <a:r>
              <a:rPr lang="en-US" sz="1600" dirty="0" err="1"/>
              <a:t>plt.imshow</a:t>
            </a:r>
            <a:r>
              <a:rPr lang="en-US" sz="1600" dirty="0"/>
              <a:t>(</a:t>
            </a:r>
            <a:r>
              <a:rPr lang="en-US" sz="1600" dirty="0" err="1"/>
              <a:t>img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plt.subplot</a:t>
            </a:r>
            <a:r>
              <a:rPr lang="en-US" sz="1600" dirty="0"/>
              <a:t>(222),</a:t>
            </a:r>
            <a:r>
              <a:rPr lang="en-US" sz="1600" dirty="0" err="1"/>
              <a:t>plt.plot</a:t>
            </a:r>
            <a:r>
              <a:rPr lang="en-US" sz="1600" dirty="0"/>
              <a:t>(hist1);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4735" y="2118207"/>
            <a:ext cx="4130502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import cv2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img</a:t>
            </a:r>
            <a:r>
              <a:rPr lang="en-US" sz="1600" dirty="0"/>
              <a:t> = cv2.imread('/image_1.jpg',0)</a:t>
            </a:r>
          </a:p>
          <a:p>
            <a:r>
              <a:rPr lang="en-US" sz="1600" dirty="0"/>
              <a:t>hist1 = cv2.calcHist([</a:t>
            </a:r>
            <a:r>
              <a:rPr lang="en-US" sz="1600" dirty="0" err="1"/>
              <a:t>img</a:t>
            </a:r>
            <a:r>
              <a:rPr lang="en-US" sz="1600" dirty="0"/>
              <a:t>],[0],None,[256],[0,256])</a:t>
            </a:r>
          </a:p>
          <a:p>
            <a:r>
              <a:rPr lang="en-US" sz="1600" dirty="0"/>
              <a:t>img_2 = cv2.equalizeHist(</a:t>
            </a:r>
            <a:r>
              <a:rPr lang="en-US" sz="1600" dirty="0" err="1"/>
              <a:t>img</a:t>
            </a:r>
            <a:r>
              <a:rPr lang="en-US" sz="1600" dirty="0"/>
              <a:t>)</a:t>
            </a:r>
          </a:p>
          <a:p>
            <a:r>
              <a:rPr lang="en-US" sz="1600" dirty="0"/>
              <a:t>hist2 = cv2.calcHist([img_2],[0],None,[256],[0,256])</a:t>
            </a:r>
          </a:p>
          <a:p>
            <a:r>
              <a:rPr lang="en-US" sz="1600" dirty="0" err="1"/>
              <a:t>plt.subplot</a:t>
            </a:r>
            <a:r>
              <a:rPr lang="en-US" sz="1600" dirty="0"/>
              <a:t>(221),</a:t>
            </a:r>
            <a:r>
              <a:rPr lang="en-US" sz="1600" dirty="0" err="1"/>
              <a:t>plt.imshow</a:t>
            </a:r>
            <a:r>
              <a:rPr lang="en-US" sz="1600" dirty="0"/>
              <a:t>(</a:t>
            </a:r>
            <a:r>
              <a:rPr lang="en-US" sz="1600" dirty="0" err="1"/>
              <a:t>img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plt.subplot</a:t>
            </a:r>
            <a:r>
              <a:rPr lang="en-US" sz="1600" dirty="0"/>
              <a:t>(222),</a:t>
            </a:r>
            <a:r>
              <a:rPr lang="en-US" sz="1600" dirty="0" err="1"/>
              <a:t>plt.plot</a:t>
            </a:r>
            <a:r>
              <a:rPr lang="en-US" sz="1600" dirty="0"/>
              <a:t>(hist1);</a:t>
            </a:r>
          </a:p>
          <a:p>
            <a:r>
              <a:rPr lang="en-US" sz="1600" dirty="0" err="1"/>
              <a:t>plt.subplot</a:t>
            </a:r>
            <a:r>
              <a:rPr lang="en-US" sz="1600" dirty="0"/>
              <a:t>(223),</a:t>
            </a:r>
            <a:r>
              <a:rPr lang="en-US" sz="1600" dirty="0" err="1"/>
              <a:t>plt.imshow</a:t>
            </a:r>
            <a:r>
              <a:rPr lang="en-US" sz="1600" dirty="0"/>
              <a:t>(img_2);</a:t>
            </a:r>
          </a:p>
          <a:p>
            <a:r>
              <a:rPr lang="en-US" sz="1600" dirty="0" err="1"/>
              <a:t>plt.subplot</a:t>
            </a:r>
            <a:r>
              <a:rPr lang="en-US" sz="1600" dirty="0"/>
              <a:t>(224),</a:t>
            </a:r>
            <a:r>
              <a:rPr lang="en-US" sz="1600" dirty="0" err="1"/>
              <a:t>plt.plot</a:t>
            </a:r>
            <a:r>
              <a:rPr lang="en-US" sz="1600" dirty="0"/>
              <a:t>(hist2);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ea typeface="ＭＳ Ｐゴシック" panose="020B0600070205080204" pitchFamily="34" charset="-128"/>
              </a:rPr>
              <a:t>Logarithmic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en-US" dirty="0">
                <a:ea typeface="ＭＳ Ｐゴシック" panose="020B0600070205080204" pitchFamily="34" charset="-128"/>
              </a:rPr>
              <a:t>The general form of the log transformation is </a:t>
            </a:r>
          </a:p>
          <a:p>
            <a:pPr marL="0" indent="0" algn="ctr"/>
            <a:r>
              <a:rPr lang="en-IE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 = c * log(1 + r</a:t>
            </a:r>
            <a:r>
              <a:rPr lang="en-IE" altLang="en-US" sz="24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r>
              <a:rPr lang="en-US" dirty="0" smtClean="0"/>
              <a:t>Here</a:t>
            </a:r>
            <a:r>
              <a:rPr lang="en-US" b="1" dirty="0" smtClean="0"/>
              <a:t>, 's</a:t>
            </a:r>
            <a:r>
              <a:rPr lang="en-US" b="1" dirty="0"/>
              <a:t>'</a:t>
            </a:r>
            <a:r>
              <a:rPr lang="en-US" dirty="0"/>
              <a:t> is the output </a:t>
            </a:r>
            <a:r>
              <a:rPr lang="en-US" dirty="0" smtClean="0"/>
              <a:t>image, </a:t>
            </a:r>
            <a:r>
              <a:rPr lang="en-US" b="1" dirty="0" smtClean="0"/>
              <a:t>'r</a:t>
            </a:r>
            <a:r>
              <a:rPr lang="en-US" b="1" dirty="0"/>
              <a:t>'</a:t>
            </a:r>
            <a:r>
              <a:rPr lang="en-US" dirty="0"/>
              <a:t> is the input </a:t>
            </a:r>
            <a:r>
              <a:rPr lang="en-US" dirty="0" smtClean="0"/>
              <a:t>image, and ‘c’ is a constant.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c </a:t>
            </a:r>
            <a:r>
              <a:rPr lang="en-US" dirty="0"/>
              <a:t>= </a:t>
            </a:r>
            <a:r>
              <a:rPr lang="en-US" dirty="0" smtClean="0"/>
              <a:t>255/(log(1+Max_input_pixel_value))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caling </a:t>
            </a:r>
            <a:r>
              <a:rPr lang="en-US" dirty="0"/>
              <a:t>operation is required to represent the logarithmically transformed intensity values in a bigger range. The scaling constant ‘c’ does this.</a:t>
            </a:r>
            <a:endParaRPr lang="en-IE" altLang="en-US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E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IE" altLang="en-US" dirty="0">
                <a:ea typeface="ＭＳ Ｐゴシック" panose="020B0600070205080204" pitchFamily="34" charset="-128"/>
              </a:rPr>
              <a:t>log transformation maps a narrow range of low input grey level values into a wider range of </a:t>
            </a:r>
            <a:r>
              <a:rPr lang="en-IE" altLang="en-US" dirty="0" smtClean="0">
                <a:ea typeface="ＭＳ Ｐゴシック" panose="020B0600070205080204" pitchFamily="34" charset="-128"/>
              </a:rPr>
              <a:t> output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logarithmic transformation is applied onto a digital image, the darker intensity values are given brighter values thus making the details present in darker or gray areas of the image more visible to human eyes.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logarithmic transformation also scales down the brighter intensity values to lower values</a:t>
            </a:r>
            <a:r>
              <a:rPr lang="en-US" dirty="0" smtClean="0"/>
              <a:t>.</a:t>
            </a:r>
            <a:endParaRPr lang="en-IE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E" altLang="en-US" dirty="0">
                <a:ea typeface="ＭＳ Ｐゴシック" panose="020B0600070205080204" pitchFamily="34" charset="-128"/>
              </a:rPr>
              <a:t>The inverse log transformation performs the opposite </a:t>
            </a:r>
            <a:r>
              <a:rPr lang="en-IE" altLang="en-US" dirty="0" smtClean="0">
                <a:ea typeface="ＭＳ Ｐゴシック" panose="020B0600070205080204" pitchFamily="34" charset="-128"/>
              </a:rPr>
              <a:t>transformation.</a:t>
            </a:r>
            <a:endParaRPr lang="en-IE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ea typeface="ＭＳ Ｐゴシック" panose="020B0600070205080204" pitchFamily="34" charset="-128"/>
              </a:rPr>
              <a:t>Logarithmic Transformations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34" y="2226804"/>
            <a:ext cx="4816257" cy="3261643"/>
          </a:xfrm>
        </p:spPr>
      </p:pic>
    </p:spTree>
    <p:extLst>
      <p:ext uri="{BB962C8B-B14F-4D97-AF65-F5344CB8AC3E}">
        <p14:creationId xmlns:p14="http://schemas.microsoft.com/office/powerpoint/2010/main" val="4274600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ea typeface="ＭＳ Ｐゴシック" panose="020B0600070205080204" pitchFamily="34" charset="-128"/>
              </a:rPr>
              <a:t>Logarithmic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en-US" dirty="0">
                <a:ea typeface="ＭＳ Ｐゴシック" panose="020B0600070205080204" pitchFamily="34" charset="-128"/>
              </a:rPr>
              <a:t>Log functions are particularly useful when the input grey level values may have an extremely large range of </a:t>
            </a:r>
            <a:r>
              <a:rPr lang="en-IE" altLang="en-US" dirty="0" smtClean="0">
                <a:ea typeface="ＭＳ Ｐゴシック" panose="020B0600070205080204" pitchFamily="34" charset="-128"/>
              </a:rPr>
              <a:t>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altLang="en-US" dirty="0" smtClean="0">
                <a:ea typeface="ＭＳ Ｐゴシック" panose="020B0600070205080204" pitchFamily="34" charset="-128"/>
              </a:rPr>
              <a:t>In </a:t>
            </a:r>
            <a:r>
              <a:rPr lang="en-IE" altLang="en-US" dirty="0">
                <a:ea typeface="ＭＳ Ｐゴシック" panose="020B0600070205080204" pitchFamily="34" charset="-128"/>
              </a:rPr>
              <a:t>the following example the Fourier transform of an image is put through a log transform to reveal more detail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057169" y="4179671"/>
            <a:ext cx="1779587" cy="849312"/>
          </a:xfrm>
          <a:prstGeom prst="rightArrow">
            <a:avLst>
              <a:gd name="adj1" fmla="val 50000"/>
              <a:gd name="adj2" fmla="val 5238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IE" altLang="en-US" sz="1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 = </a:t>
            </a:r>
            <a:r>
              <a:rPr lang="en-IE" altLang="en-US" sz="18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c*log(1 </a:t>
            </a:r>
            <a:r>
              <a:rPr lang="en-IE" altLang="en-US" sz="1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+ r)</a:t>
            </a:r>
            <a:endParaRPr lang="en-US" altLang="en-US" sz="18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8" y="3214255"/>
            <a:ext cx="3822158" cy="2872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09" y="3121891"/>
            <a:ext cx="4119418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ea typeface="ＭＳ Ｐゴシック" panose="020B0600070205080204" pitchFamily="34" charset="-128"/>
              </a:rPr>
              <a:t>Logarithmic </a:t>
            </a:r>
            <a:r>
              <a:rPr lang="en-IE" altLang="en-US" dirty="0" smtClean="0">
                <a:ea typeface="ＭＳ Ｐゴシック" panose="020B0600070205080204" pitchFamily="34" charset="-128"/>
              </a:rPr>
              <a:t>Transformations - Code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as np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Open the image.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cv2.imread(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'sample.jpg'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Apply log transform.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(np.log(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(img)))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log_transformed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np.log(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img)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Specify the data type.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log_transformed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np.array(log_transformed, dtype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np.uint8)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Save the output.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'log_transformed.jpg'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log_transformed)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6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Power-Law (Gamma) Transformation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Power-law (gamma) transformations can be mathematically expressed as s = </a:t>
            </a:r>
            <a:r>
              <a:rPr lang="en-US" dirty="0" err="1"/>
              <a:t>cr</a:t>
            </a:r>
            <a:r>
              <a:rPr lang="en-US" dirty="0"/>
              <a:t>^{\gamma}. Gamma correction is important for displaying images on a screen correctly, to prevent bleaching or darkening of images when viewed from different types of monitors with different display settings. This is done because our eyes perceive images in a gamma-shaped curve, whereas cameras capture images in a linear fashion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Gamma correction is a non-linear adjustment to individual pixel values. While in image normalization we carried out linear operations on individual pixels, such as scalar multiplication and addition/subtraction, gamma correction carries out a non-linear operation on the source image pixels, and can cause saturation of the image being altered.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Power-Law (Gamma) Transformation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5746"/>
            <a:ext cx="2855884" cy="21151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6" y="1865746"/>
            <a:ext cx="2850905" cy="2115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13" y="1865746"/>
            <a:ext cx="3091051" cy="2115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68" y="4109259"/>
            <a:ext cx="3260436" cy="2152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09258"/>
            <a:ext cx="3672941" cy="2152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33386" y="1865746"/>
            <a:ext cx="10550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273239"/>
                </a:solidFill>
                <a:latin typeface="urw-din"/>
              </a:rPr>
              <a:t>Gamma = </a:t>
            </a:r>
            <a:r>
              <a:rPr lang="en-US" sz="1100" b="1" dirty="0" smtClean="0">
                <a:solidFill>
                  <a:srgbClr val="273239"/>
                </a:solidFill>
                <a:latin typeface="urw-din"/>
              </a:rPr>
              <a:t>0.1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7364513" y="1865746"/>
            <a:ext cx="10550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273239"/>
                </a:solidFill>
                <a:latin typeface="urw-din"/>
              </a:rPr>
              <a:t>Gamma = </a:t>
            </a:r>
            <a:r>
              <a:rPr lang="en-US" sz="1100" b="1" dirty="0" smtClean="0">
                <a:solidFill>
                  <a:srgbClr val="273239"/>
                </a:solidFill>
                <a:latin typeface="urw-din"/>
              </a:rPr>
              <a:t>0.5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523849" y="4109258"/>
            <a:ext cx="10550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273239"/>
                </a:solidFill>
                <a:latin typeface="urw-din"/>
              </a:rPr>
              <a:t>Gamma = </a:t>
            </a:r>
            <a:r>
              <a:rPr lang="en-US" sz="1100" b="1" dirty="0" smtClean="0">
                <a:solidFill>
                  <a:srgbClr val="273239"/>
                </a:solidFill>
                <a:latin typeface="urw-din"/>
              </a:rPr>
              <a:t>1.2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9799421" y="4108334"/>
            <a:ext cx="10550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273239"/>
                </a:solidFill>
                <a:latin typeface="urw-din"/>
              </a:rPr>
              <a:t>Gamma = </a:t>
            </a:r>
            <a:r>
              <a:rPr lang="en-US" sz="1100" b="1" dirty="0" smtClean="0">
                <a:solidFill>
                  <a:srgbClr val="273239"/>
                </a:solidFill>
                <a:latin typeface="urw-din"/>
              </a:rPr>
              <a:t>2.2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219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Power-Law (Gamma) Transformation </a:t>
            </a:r>
            <a:r>
              <a:rPr lang="en-US" sz="4000" b="1" dirty="0" smtClean="0"/>
              <a:t>– Code</a:t>
            </a:r>
            <a:endParaRPr lang="en-US" sz="4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as np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Open the image.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cv2.imread(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'sample.jpg'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Trying 4 gamma values.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Apply gamma correction.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gamma_corrected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(img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gamma, dtype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'uint8'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Save edited images.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'gamma_transformed'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(gamma)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'.jpg'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gamma_corrected)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 BETWEEN PIXELS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" y="1880567"/>
            <a:ext cx="7148179" cy="807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7279" y="2766200"/>
            <a:ext cx="8952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the pixels with </a:t>
            </a:r>
            <a:r>
              <a:rPr lang="en-US" i="1" dirty="0"/>
              <a:t>D</a:t>
            </a:r>
            <a:r>
              <a:rPr lang="en-US" dirty="0"/>
              <a:t>8 distance ≤ 2 </a:t>
            </a:r>
            <a:r>
              <a:rPr lang="en-US" dirty="0" smtClean="0"/>
              <a:t>form the </a:t>
            </a:r>
            <a:r>
              <a:rPr lang="en-US" dirty="0"/>
              <a:t>following contours of constant distance: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81" y="3249884"/>
            <a:ext cx="1737511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9351"/>
          </a:xfrm>
        </p:spPr>
        <p:txBody>
          <a:bodyPr/>
          <a:lstStyle/>
          <a:p>
            <a:r>
              <a:rPr lang="en-US" dirty="0"/>
              <a:t>DISTANCE MEASURES BETWEEN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252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Note that the </a:t>
            </a:r>
            <a:r>
              <a:rPr lang="en-US" i="1" dirty="0" smtClean="0"/>
              <a:t>D</a:t>
            </a:r>
            <a:r>
              <a:rPr lang="en-US" dirty="0" smtClean="0"/>
              <a:t>4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dirty="0"/>
              <a:t>8 distances between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are independent of any </a:t>
            </a:r>
            <a:r>
              <a:rPr lang="en-US" dirty="0" smtClean="0"/>
              <a:t>paths that </a:t>
            </a:r>
            <a:r>
              <a:rPr lang="en-US" dirty="0"/>
              <a:t>might exist between these points because these distances involve only the coordinates of the points.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the case of </a:t>
            </a:r>
            <a:r>
              <a:rPr lang="en-US" i="1" dirty="0"/>
              <a:t>m</a:t>
            </a:r>
            <a:r>
              <a:rPr lang="en-US" dirty="0"/>
              <a:t>-adjacency, however, the </a:t>
            </a:r>
            <a:r>
              <a:rPr lang="en-US" i="1" dirty="0" err="1" smtClean="0"/>
              <a:t>Dm</a:t>
            </a:r>
            <a:r>
              <a:rPr lang="en-US" i="1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between two </a:t>
            </a:r>
            <a:r>
              <a:rPr lang="en-US" dirty="0"/>
              <a:t>points is defined as the shortest </a:t>
            </a:r>
            <a:r>
              <a:rPr lang="en-US" i="1" dirty="0"/>
              <a:t>m</a:t>
            </a:r>
            <a:r>
              <a:rPr lang="en-US" dirty="0"/>
              <a:t>-path between the points. In this case, </a:t>
            </a:r>
            <a:r>
              <a:rPr lang="en-US" dirty="0" smtClean="0"/>
              <a:t>the distance </a:t>
            </a:r>
            <a:r>
              <a:rPr lang="en-US" dirty="0"/>
              <a:t>between two pixels will depend on the values of the pixels along the </a:t>
            </a:r>
            <a:r>
              <a:rPr lang="en-US" dirty="0" smtClean="0"/>
              <a:t>path, as </a:t>
            </a:r>
            <a:r>
              <a:rPr lang="en-US" dirty="0"/>
              <a:t>well as the values of their </a:t>
            </a:r>
            <a:r>
              <a:rPr lang="en-US" dirty="0" smtClean="0"/>
              <a:t>neighbors.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Question</a:t>
            </a:r>
            <a:r>
              <a:rPr lang="en-US" dirty="0" smtClean="0"/>
              <a:t>: An image segment is shown below: Let V be the set of gray level values used to define connectivity in the image. Compute D4, D8, and </a:t>
            </a:r>
            <a:r>
              <a:rPr lang="en-US" dirty="0" err="1" smtClean="0"/>
              <a:t>Dm</a:t>
            </a:r>
            <a:r>
              <a:rPr lang="en-US" dirty="0" smtClean="0"/>
              <a:t> distances between pixels p and q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V={2,3}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V={2,6}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Here, p (</a:t>
            </a:r>
            <a:r>
              <a:rPr lang="en-US" dirty="0" err="1" smtClean="0"/>
              <a:t>x,y</a:t>
            </a:r>
            <a:r>
              <a:rPr lang="en-US" dirty="0" smtClean="0"/>
              <a:t>)=(0,0)and q (</a:t>
            </a:r>
            <a:r>
              <a:rPr lang="en-US" dirty="0" err="1" smtClean="0"/>
              <a:t>s,t</a:t>
            </a:r>
            <a:r>
              <a:rPr lang="en-US" dirty="0" smtClean="0"/>
              <a:t>)=(4,4)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Solution</a:t>
            </a:r>
            <a:r>
              <a:rPr lang="en-US" dirty="0" smtClean="0"/>
              <a:t>: D4 = 8,  D8=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Dm</a:t>
            </a:r>
            <a:r>
              <a:rPr lang="en-US" dirty="0" smtClean="0"/>
              <a:t>, V</a:t>
            </a:r>
            <a:r>
              <a:rPr lang="en-US" dirty="0"/>
              <a:t>={2,3} = no </a:t>
            </a:r>
            <a:r>
              <a:rPr lang="en-US" dirty="0" smtClean="0"/>
              <a:t>path, q(6) is not included in 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 err="1" smtClean="0"/>
              <a:t>Dm</a:t>
            </a:r>
            <a:r>
              <a:rPr lang="en-US" dirty="0" smtClean="0"/>
              <a:t>, V</a:t>
            </a:r>
            <a:r>
              <a:rPr lang="en-US" dirty="0"/>
              <a:t>={</a:t>
            </a:r>
            <a:r>
              <a:rPr lang="en-US" dirty="0" smtClean="0"/>
              <a:t>2,6} </a:t>
            </a:r>
            <a:r>
              <a:rPr lang="en-US" dirty="0"/>
              <a:t>= no </a:t>
            </a:r>
            <a:r>
              <a:rPr lang="en-US" dirty="0" smtClean="0"/>
              <a:t>path between p and q.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77752"/>
              </p:ext>
            </p:extLst>
          </p:nvPr>
        </p:nvGraphicFramePr>
        <p:xfrm>
          <a:off x="6851168" y="3926601"/>
          <a:ext cx="28066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27"/>
                <a:gridCol w="561327"/>
                <a:gridCol w="561327"/>
                <a:gridCol w="561327"/>
                <a:gridCol w="561327"/>
              </a:tblGrid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6(q)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 BETWEEN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Another Question</a:t>
            </a:r>
            <a:r>
              <a:rPr lang="en-US" dirty="0"/>
              <a:t>: An image segment is shown below: Let V be the set of gray level values used to define connectivity in the image. Compute D4, D8, and </a:t>
            </a:r>
            <a:r>
              <a:rPr lang="en-US" dirty="0" err="1"/>
              <a:t>Dm</a:t>
            </a:r>
            <a:r>
              <a:rPr lang="en-US" dirty="0"/>
              <a:t> distances between pixels p and q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</a:t>
            </a:r>
            <a:r>
              <a:rPr lang="en-US" dirty="0" smtClean="0"/>
              <a:t>={0,1}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</a:t>
            </a:r>
            <a:r>
              <a:rPr lang="en-US" dirty="0" smtClean="0"/>
              <a:t>={1,2}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Here</a:t>
            </a:r>
            <a:r>
              <a:rPr lang="en-US" dirty="0"/>
              <a:t>, p (</a:t>
            </a:r>
            <a:r>
              <a:rPr lang="en-US" dirty="0" err="1"/>
              <a:t>x,y</a:t>
            </a:r>
            <a:r>
              <a:rPr lang="en-US" dirty="0"/>
              <a:t>)=(0,0)and q (</a:t>
            </a:r>
            <a:r>
              <a:rPr lang="en-US" dirty="0" err="1"/>
              <a:t>s,t</a:t>
            </a:r>
            <a:r>
              <a:rPr lang="en-US" dirty="0" smtClean="0"/>
              <a:t>)=(3,3)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Solution</a:t>
            </a:r>
            <a:r>
              <a:rPr lang="en-US" dirty="0"/>
              <a:t>: D4 = </a:t>
            </a:r>
            <a:r>
              <a:rPr lang="en-US" dirty="0" smtClean="0"/>
              <a:t>6,  </a:t>
            </a:r>
            <a:r>
              <a:rPr lang="en-US" dirty="0"/>
              <a:t>D8= </a:t>
            </a:r>
            <a:r>
              <a:rPr lang="en-US" dirty="0" smtClean="0"/>
              <a:t>3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Dm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={</a:t>
            </a:r>
            <a:r>
              <a:rPr lang="en-US" dirty="0"/>
              <a:t>0,1</a:t>
            </a:r>
            <a:r>
              <a:rPr lang="en-US" dirty="0" smtClean="0"/>
              <a:t>}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Solution</a:t>
            </a:r>
            <a:r>
              <a:rPr lang="en-US" dirty="0"/>
              <a:t>: </a:t>
            </a:r>
            <a:r>
              <a:rPr lang="en-US" dirty="0" err="1"/>
              <a:t>Dm</a:t>
            </a:r>
            <a:r>
              <a:rPr lang="en-US" dirty="0"/>
              <a:t>, V</a:t>
            </a:r>
            <a:r>
              <a:rPr lang="en-US" dirty="0" smtClean="0"/>
              <a:t>={1,2} </a:t>
            </a:r>
            <a:r>
              <a:rPr lang="en-US" dirty="0"/>
              <a:t>= </a:t>
            </a:r>
            <a:r>
              <a:rPr lang="en-US" dirty="0" smtClean="0"/>
              <a:t>6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7951"/>
              </p:ext>
            </p:extLst>
          </p:nvPr>
        </p:nvGraphicFramePr>
        <p:xfrm>
          <a:off x="6556103" y="2673048"/>
          <a:ext cx="2474684" cy="1515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671"/>
                <a:gridCol w="618671"/>
                <a:gridCol w="618671"/>
                <a:gridCol w="618671"/>
              </a:tblGrid>
              <a:tr h="369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1(q)</a:t>
                      </a:r>
                      <a:endParaRPr lang="en-US" dirty="0"/>
                    </a:p>
                  </a:txBody>
                  <a:tcPr/>
                </a:tc>
              </a:tr>
              <a:tr h="330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30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6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ELEMENTWISE VERSUS MATRIX OPERATIONS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838166"/>
            <a:ext cx="7480663" cy="3673158"/>
          </a:xfrm>
        </p:spPr>
      </p:pic>
    </p:spTree>
    <p:extLst>
      <p:ext uri="{BB962C8B-B14F-4D97-AF65-F5344CB8AC3E}">
        <p14:creationId xmlns:p14="http://schemas.microsoft.com/office/powerpoint/2010/main" val="12536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ELEMENTWISE VERSUS MATRIX OPERATIONS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19641"/>
            <a:ext cx="7732115" cy="2016930"/>
          </a:xfrm>
        </p:spPr>
      </p:pic>
    </p:spTree>
    <p:extLst>
      <p:ext uri="{BB962C8B-B14F-4D97-AF65-F5344CB8AC3E}">
        <p14:creationId xmlns:p14="http://schemas.microsoft.com/office/powerpoint/2010/main" val="26800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Image Intensity Transformations</a:t>
            </a:r>
            <a:br>
              <a:rPr lang="en-US" dirty="0" smtClean="0"/>
            </a:br>
            <a:r>
              <a:rPr lang="en-US" sz="4000" dirty="0" smtClean="0"/>
              <a:t>Point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Digital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Thresholding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Clipping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Bit-Plane Slicing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Contrast Stretching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Material: Hand Notes + Book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397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Image </a:t>
            </a:r>
            <a:r>
              <a:rPr lang="en-US" dirty="0"/>
              <a:t>Intensity Transformations</a:t>
            </a:r>
            <a:br>
              <a:rPr lang="en-US" dirty="0"/>
            </a:br>
            <a:r>
              <a:rPr lang="en-US" sz="4000" dirty="0" smtClean="0"/>
              <a:t>Histogram Equalization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448" y="1847050"/>
            <a:ext cx="9765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histogram of an image is a function that maps each gray level of an image to the number of times it occurs in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image.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860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C:\Users\CDIP\Desktop\Screenshot 2023-02-11 1024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75" y="3452873"/>
            <a:ext cx="4041570" cy="203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DIP\Desktop\Screenshot 2023-02-11 1030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46" y="2493381"/>
            <a:ext cx="6038768" cy="36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495</TotalTime>
  <Words>1329</Words>
  <Application>Microsoft Office PowerPoint</Application>
  <PresentationFormat>Widescreen</PresentationFormat>
  <Paragraphs>467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MS PGothic</vt:lpstr>
      <vt:lpstr>Arial</vt:lpstr>
      <vt:lpstr>Arial Narrow</vt:lpstr>
      <vt:lpstr>Calibri</vt:lpstr>
      <vt:lpstr>Calibri Light</vt:lpstr>
      <vt:lpstr>Consolas</vt:lpstr>
      <vt:lpstr>Times New Roman</vt:lpstr>
      <vt:lpstr>urw-din</vt:lpstr>
      <vt:lpstr>Wingdings</vt:lpstr>
      <vt:lpstr>Retrospect</vt:lpstr>
      <vt:lpstr>Digital Image Processing Lecture – 4-5</vt:lpstr>
      <vt:lpstr>DISTANCE MEASURES BETWEEN PIXELS</vt:lpstr>
      <vt:lpstr>DISTANCE MEASURES BETWEEN PIXELS</vt:lpstr>
      <vt:lpstr>DISTANCE MEASURES BETWEEN PIXELS</vt:lpstr>
      <vt:lpstr>DISTANCE MEASURES BETWEEN PIXELS</vt:lpstr>
      <vt:lpstr>ELEMENTWISE VERSUS MATRIX OPERATIONS </vt:lpstr>
      <vt:lpstr>ELEMENTWISE VERSUS MATRIX OPERATIONS </vt:lpstr>
      <vt:lpstr>Basic Image Intensity Transformations Point Operations</vt:lpstr>
      <vt:lpstr>Basic Image Intensity Transformations Histogram Equalization</vt:lpstr>
      <vt:lpstr>Basic Image Intensity Transformations Histogram Equalization</vt:lpstr>
      <vt:lpstr>Basic Image Intensity Transformations Histogram Equalization</vt:lpstr>
      <vt:lpstr>Applications of Histogram</vt:lpstr>
      <vt:lpstr>Basic Image Intensity Transformations Histogram Equalization</vt:lpstr>
      <vt:lpstr>Basic Image Intensity Transformations Histogram Equalization</vt:lpstr>
      <vt:lpstr>Basic Image Intensity Transformations Histogram Equalization</vt:lpstr>
      <vt:lpstr>Basic Image Intensity Transformations Histogram Matching</vt:lpstr>
      <vt:lpstr>Basic Image Intensity Transformations Histogram Matching</vt:lpstr>
      <vt:lpstr>Basic Image Intensity Transformations Histogram Matching- HE(a)</vt:lpstr>
      <vt:lpstr>Basic Image Intensity Transformations Histogram Matching – HE(b)</vt:lpstr>
      <vt:lpstr>Basic Image Intensity Transformations Histogram Matching – Matching</vt:lpstr>
      <vt:lpstr>Basic Image Intensity Transformations Histogram Matching – Matching</vt:lpstr>
      <vt:lpstr>HE - Demo</vt:lpstr>
      <vt:lpstr>Logarithmic Transformations</vt:lpstr>
      <vt:lpstr>Logarithmic Transformations</vt:lpstr>
      <vt:lpstr>Logarithmic Transformations</vt:lpstr>
      <vt:lpstr>Logarithmic Transformations - Code</vt:lpstr>
      <vt:lpstr>Power-Law (Gamma) Transformation </vt:lpstr>
      <vt:lpstr>Power-Law (Gamma) Transformation </vt:lpstr>
      <vt:lpstr>Power-Law (Gamma) Transformation –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ASUS</dc:creator>
  <cp:lastModifiedBy>ASUS</cp:lastModifiedBy>
  <cp:revision>147</cp:revision>
  <dcterms:created xsi:type="dcterms:W3CDTF">2023-01-31T18:14:00Z</dcterms:created>
  <dcterms:modified xsi:type="dcterms:W3CDTF">2023-02-11T19:40:46Z</dcterms:modified>
</cp:coreProperties>
</file>