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4"/>
  </p:notesMasterIdLst>
  <p:sldIdLst>
    <p:sldId id="256" r:id="rId2"/>
    <p:sldId id="257" r:id="rId3"/>
    <p:sldId id="266" r:id="rId4"/>
    <p:sldId id="267" r:id="rId5"/>
    <p:sldId id="258" r:id="rId6"/>
    <p:sldId id="259" r:id="rId7"/>
    <p:sldId id="260" r:id="rId8"/>
    <p:sldId id="262" r:id="rId9"/>
    <p:sldId id="261" r:id="rId10"/>
    <p:sldId id="263" r:id="rId11"/>
    <p:sldId id="264" r:id="rId12"/>
    <p:sldId id="265" r:id="rId13"/>
    <p:sldId id="268" r:id="rId14"/>
    <p:sldId id="269" r:id="rId15"/>
    <p:sldId id="270" r:id="rId16"/>
    <p:sldId id="271" r:id="rId17"/>
    <p:sldId id="272" r:id="rId18"/>
    <p:sldId id="273" r:id="rId19"/>
    <p:sldId id="274" r:id="rId20"/>
    <p:sldId id="276" r:id="rId21"/>
    <p:sldId id="277"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585" autoAdjust="0"/>
  </p:normalViewPr>
  <p:slideViewPr>
    <p:cSldViewPr snapToGrid="0">
      <p:cViewPr>
        <p:scale>
          <a:sx n="75" d="100"/>
          <a:sy n="75" d="100"/>
        </p:scale>
        <p:origin x="-540"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F56E76-AB7F-4A81-B752-A7BFF7819665}" type="datetimeFigureOut">
              <a:rPr lang="en-US" smtClean="0"/>
              <a:t>2/15/2023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F96718-C946-45FE-A744-D6C0D5631952}" type="slidenum">
              <a:rPr lang="en-US" smtClean="0"/>
              <a:t>‹#›</a:t>
            </a:fld>
            <a:endParaRPr lang="en-US"/>
          </a:p>
        </p:txBody>
      </p:sp>
    </p:spTree>
    <p:extLst>
      <p:ext uri="{BB962C8B-B14F-4D97-AF65-F5344CB8AC3E}">
        <p14:creationId xmlns:p14="http://schemas.microsoft.com/office/powerpoint/2010/main" val="1683312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BAC140B-1D0B-4A98-A3AD-8285663F920A}"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F9E58-4049-479D-AA1C-BD78B848662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040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AC140B-1D0B-4A98-A3AD-8285663F920A}"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F9E58-4049-479D-AA1C-BD78B848662D}" type="slidenum">
              <a:rPr lang="en-US" smtClean="0"/>
              <a:t>‹#›</a:t>
            </a:fld>
            <a:endParaRPr lang="en-US"/>
          </a:p>
        </p:txBody>
      </p:sp>
    </p:spTree>
    <p:extLst>
      <p:ext uri="{BB962C8B-B14F-4D97-AF65-F5344CB8AC3E}">
        <p14:creationId xmlns:p14="http://schemas.microsoft.com/office/powerpoint/2010/main" val="2132704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AC140B-1D0B-4A98-A3AD-8285663F920A}"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F9E58-4049-479D-AA1C-BD78B848662D}" type="slidenum">
              <a:rPr lang="en-US" smtClean="0"/>
              <a:t>‹#›</a:t>
            </a:fld>
            <a:endParaRPr lang="en-US"/>
          </a:p>
        </p:txBody>
      </p:sp>
    </p:spTree>
    <p:extLst>
      <p:ext uri="{BB962C8B-B14F-4D97-AF65-F5344CB8AC3E}">
        <p14:creationId xmlns:p14="http://schemas.microsoft.com/office/powerpoint/2010/main" val="1382022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AC140B-1D0B-4A98-A3AD-8285663F920A}"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F9E58-4049-479D-AA1C-BD78B848662D}" type="slidenum">
              <a:rPr lang="en-US" smtClean="0"/>
              <a:t>‹#›</a:t>
            </a:fld>
            <a:endParaRPr lang="en-US"/>
          </a:p>
        </p:txBody>
      </p:sp>
    </p:spTree>
    <p:extLst>
      <p:ext uri="{BB962C8B-B14F-4D97-AF65-F5344CB8AC3E}">
        <p14:creationId xmlns:p14="http://schemas.microsoft.com/office/powerpoint/2010/main" val="1871260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AC140B-1D0B-4A98-A3AD-8285663F920A}"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F9E58-4049-479D-AA1C-BD78B848662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3132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BAC140B-1D0B-4A98-A3AD-8285663F920A}"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4F9E58-4049-479D-AA1C-BD78B848662D}" type="slidenum">
              <a:rPr lang="en-US" smtClean="0"/>
              <a:t>‹#›</a:t>
            </a:fld>
            <a:endParaRPr lang="en-US"/>
          </a:p>
        </p:txBody>
      </p:sp>
    </p:spTree>
    <p:extLst>
      <p:ext uri="{BB962C8B-B14F-4D97-AF65-F5344CB8AC3E}">
        <p14:creationId xmlns:p14="http://schemas.microsoft.com/office/powerpoint/2010/main" val="2778181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AC140B-1D0B-4A98-A3AD-8285663F920A}" type="datetimeFigureOut">
              <a:rPr lang="en-US" smtClean="0"/>
              <a:t>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4F9E58-4049-479D-AA1C-BD78B848662D}" type="slidenum">
              <a:rPr lang="en-US" smtClean="0"/>
              <a:t>‹#›</a:t>
            </a:fld>
            <a:endParaRPr lang="en-US"/>
          </a:p>
        </p:txBody>
      </p:sp>
    </p:spTree>
    <p:extLst>
      <p:ext uri="{BB962C8B-B14F-4D97-AF65-F5344CB8AC3E}">
        <p14:creationId xmlns:p14="http://schemas.microsoft.com/office/powerpoint/2010/main" val="356870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BAC140B-1D0B-4A98-A3AD-8285663F920A}" type="datetimeFigureOut">
              <a:rPr lang="en-US" smtClean="0"/>
              <a:t>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4F9E58-4049-479D-AA1C-BD78B848662D}" type="slidenum">
              <a:rPr lang="en-US" smtClean="0"/>
              <a:t>‹#›</a:t>
            </a:fld>
            <a:endParaRPr lang="en-US"/>
          </a:p>
        </p:txBody>
      </p:sp>
    </p:spTree>
    <p:extLst>
      <p:ext uri="{BB962C8B-B14F-4D97-AF65-F5344CB8AC3E}">
        <p14:creationId xmlns:p14="http://schemas.microsoft.com/office/powerpoint/2010/main" val="3018016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BAC140B-1D0B-4A98-A3AD-8285663F920A}" type="datetimeFigureOut">
              <a:rPr lang="en-US" smtClean="0"/>
              <a:t>2/15/2023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B4F9E58-4049-479D-AA1C-BD78B848662D}" type="slidenum">
              <a:rPr lang="en-US" smtClean="0"/>
              <a:t>‹#›</a:t>
            </a:fld>
            <a:endParaRPr lang="en-US"/>
          </a:p>
        </p:txBody>
      </p:sp>
    </p:spTree>
    <p:extLst>
      <p:ext uri="{BB962C8B-B14F-4D97-AF65-F5344CB8AC3E}">
        <p14:creationId xmlns:p14="http://schemas.microsoft.com/office/powerpoint/2010/main" val="2388552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BAC140B-1D0B-4A98-A3AD-8285663F920A}" type="datetimeFigureOut">
              <a:rPr lang="en-US" smtClean="0"/>
              <a:t>2/15/2023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B4F9E58-4049-479D-AA1C-BD78B848662D}" type="slidenum">
              <a:rPr lang="en-US" smtClean="0"/>
              <a:t>‹#›</a:t>
            </a:fld>
            <a:endParaRPr lang="en-US"/>
          </a:p>
        </p:txBody>
      </p:sp>
    </p:spTree>
    <p:extLst>
      <p:ext uri="{BB962C8B-B14F-4D97-AF65-F5344CB8AC3E}">
        <p14:creationId xmlns:p14="http://schemas.microsoft.com/office/powerpoint/2010/main" val="639591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AC140B-1D0B-4A98-A3AD-8285663F920A}"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4F9E58-4049-479D-AA1C-BD78B848662D}" type="slidenum">
              <a:rPr lang="en-US" smtClean="0"/>
              <a:t>‹#›</a:t>
            </a:fld>
            <a:endParaRPr lang="en-US"/>
          </a:p>
        </p:txBody>
      </p:sp>
    </p:spTree>
    <p:extLst>
      <p:ext uri="{BB962C8B-B14F-4D97-AF65-F5344CB8AC3E}">
        <p14:creationId xmlns:p14="http://schemas.microsoft.com/office/powerpoint/2010/main" val="3194184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BAC140B-1D0B-4A98-A3AD-8285663F920A}" type="datetimeFigureOut">
              <a:rPr lang="en-US" smtClean="0"/>
              <a:t>2/15/2023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B4F9E58-4049-479D-AA1C-BD78B848662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90862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towardsdatascience.com/basics-of-kernels-and-convolutions-with-opencv-c15311ab8f55" TargetMode="External"/><Relationship Id="rId2" Type="http://schemas.openxmlformats.org/officeDocument/2006/relationships/hyperlink" Target="https://www.albertogramaglia.com/linear-smoothing-filters-for-image-processing/" TargetMode="External"/><Relationship Id="rId1" Type="http://schemas.openxmlformats.org/officeDocument/2006/relationships/slideLayout" Target="../slideLayouts/slideLayout2.xml"/><Relationship Id="rId5" Type="http://schemas.openxmlformats.org/officeDocument/2006/relationships/hyperlink" Target="https://github.com/nikhilsinghh59/Opengenus_articles/blob/master/Sharpening_filters.ipynb" TargetMode="External"/><Relationship Id="rId4" Type="http://schemas.openxmlformats.org/officeDocument/2006/relationships/hyperlink" Target="https://medium.com/swlh/image-processing-with-python-convolutional-filters-and-kernels-b9884d91a8fd"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1211798"/>
            <a:ext cx="10058400" cy="1871037"/>
          </a:xfrm>
        </p:spPr>
        <p:txBody>
          <a:bodyPr>
            <a:normAutofit/>
          </a:bodyPr>
          <a:lstStyle/>
          <a:p>
            <a:r>
              <a:rPr lang="en-US" dirty="0" smtClean="0"/>
              <a:t>Digital Image Processing</a:t>
            </a:r>
            <a:br>
              <a:rPr lang="en-US" dirty="0" smtClean="0"/>
            </a:br>
            <a:r>
              <a:rPr lang="en-US" sz="3100" dirty="0" smtClean="0"/>
              <a:t>Lecture – 6</a:t>
            </a:r>
            <a:endParaRPr lang="en-US" sz="3100" dirty="0"/>
          </a:p>
        </p:txBody>
      </p:sp>
      <p:sp>
        <p:nvSpPr>
          <p:cNvPr id="3" name="Subtitle 2"/>
          <p:cNvSpPr>
            <a:spLocks noGrp="1"/>
          </p:cNvSpPr>
          <p:nvPr>
            <p:ph type="subTitle" idx="1"/>
          </p:nvPr>
        </p:nvSpPr>
        <p:spPr/>
        <p:txBody>
          <a:bodyPr>
            <a:normAutofit fontScale="85000" lnSpcReduction="20000"/>
          </a:bodyPr>
          <a:lstStyle/>
          <a:p>
            <a:r>
              <a:rPr lang="en-US" dirty="0" smtClean="0"/>
              <a:t>Course Teacher: </a:t>
            </a:r>
          </a:p>
          <a:p>
            <a:r>
              <a:rPr lang="en-US" dirty="0" smtClean="0"/>
              <a:t>Md. Rayhan Ahmed</a:t>
            </a:r>
          </a:p>
          <a:p>
            <a:r>
              <a:rPr lang="en-US" dirty="0" smtClean="0"/>
              <a:t>Rayhan@cse.uiu.ac.bd</a:t>
            </a:r>
            <a:endParaRPr lang="en-US" dirty="0"/>
          </a:p>
        </p:txBody>
      </p:sp>
    </p:spTree>
    <p:extLst>
      <p:ext uri="{BB962C8B-B14F-4D97-AF65-F5344CB8AC3E}">
        <p14:creationId xmlns:p14="http://schemas.microsoft.com/office/powerpoint/2010/main" val="4289909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Fundamentals of Spatial Filtering</a:t>
            </a:r>
          </a:p>
        </p:txBody>
      </p:sp>
      <p:sp>
        <p:nvSpPr>
          <p:cNvPr id="3" name="Content Placeholder 2"/>
          <p:cNvSpPr>
            <a:spLocks noGrp="1"/>
          </p:cNvSpPr>
          <p:nvPr>
            <p:ph idx="1"/>
          </p:nvPr>
        </p:nvSpPr>
        <p:spPr/>
        <p:txBody>
          <a:bodyPr/>
          <a:lstStyle/>
          <a:p>
            <a:r>
              <a:rPr lang="en-US" b="1" dirty="0" smtClean="0"/>
              <a:t>Handling pixels close to boundaries</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2932" y="2405678"/>
            <a:ext cx="6904318" cy="2903472"/>
          </a:xfrm>
          <a:prstGeom prst="rect">
            <a:avLst/>
          </a:prstGeom>
        </p:spPr>
      </p:pic>
    </p:spTree>
    <p:extLst>
      <p:ext uri="{BB962C8B-B14F-4D97-AF65-F5344CB8AC3E}">
        <p14:creationId xmlns:p14="http://schemas.microsoft.com/office/powerpoint/2010/main" val="31238400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Fundamentals of Spatial Filtering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5758" y="1846263"/>
            <a:ext cx="5880810" cy="4022725"/>
          </a:xfrm>
        </p:spPr>
      </p:pic>
    </p:spTree>
    <p:extLst>
      <p:ext uri="{BB962C8B-B14F-4D97-AF65-F5344CB8AC3E}">
        <p14:creationId xmlns:p14="http://schemas.microsoft.com/office/powerpoint/2010/main" val="30471061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Fundamentals of Spatial Filtering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4294" y="1846263"/>
            <a:ext cx="4383738" cy="4022725"/>
          </a:xfrm>
        </p:spPr>
      </p:pic>
    </p:spTree>
    <p:extLst>
      <p:ext uri="{BB962C8B-B14F-4D97-AF65-F5344CB8AC3E}">
        <p14:creationId xmlns:p14="http://schemas.microsoft.com/office/powerpoint/2010/main" val="9630494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Fundamentals of Spatial Filtering</a:t>
            </a:r>
          </a:p>
        </p:txBody>
      </p:sp>
      <p:sp>
        <p:nvSpPr>
          <p:cNvPr id="3" name="Content Placeholder 2"/>
          <p:cNvSpPr>
            <a:spLocks noGrp="1"/>
          </p:cNvSpPr>
          <p:nvPr>
            <p:ph idx="1"/>
          </p:nvPr>
        </p:nvSpPr>
        <p:spPr/>
        <p:txBody>
          <a:bodyPr/>
          <a:lstStyle/>
          <a:p>
            <a:r>
              <a:rPr lang="en-US" b="1" dirty="0" smtClean="0"/>
              <a:t>SMOOTHING (LOWPASS) SPATIAL FILTERS</a:t>
            </a:r>
          </a:p>
          <a:p>
            <a:endParaRPr lang="en-US" b="1" dirty="0" smtClean="0"/>
          </a:p>
          <a:p>
            <a:pPr lvl="1" algn="just"/>
            <a:r>
              <a:rPr lang="en-US" dirty="0"/>
              <a:t>Smoothing (also called averaging) spatial filters are used to reduce sharp transitions </a:t>
            </a:r>
            <a:r>
              <a:rPr lang="en-US" dirty="0" smtClean="0"/>
              <a:t>in intensity</a:t>
            </a:r>
            <a:r>
              <a:rPr lang="en-US" dirty="0"/>
              <a:t>. Because random noise typically consists of sharp transitions in intensity, an </a:t>
            </a:r>
            <a:r>
              <a:rPr lang="en-US" dirty="0" smtClean="0"/>
              <a:t>obvious application </a:t>
            </a:r>
            <a:r>
              <a:rPr lang="en-US" dirty="0"/>
              <a:t>of smoothing is noise reduction. </a:t>
            </a:r>
            <a:endParaRPr lang="en-US" dirty="0" smtClean="0"/>
          </a:p>
          <a:p>
            <a:pPr lvl="1" algn="just"/>
            <a:r>
              <a:rPr lang="en-US" dirty="0" smtClean="0"/>
              <a:t>Smoothing </a:t>
            </a:r>
            <a:r>
              <a:rPr lang="en-US" dirty="0"/>
              <a:t>is used to reduce irrelevant detail in </a:t>
            </a:r>
            <a:r>
              <a:rPr lang="en-US" dirty="0" smtClean="0"/>
              <a:t>an image</a:t>
            </a:r>
            <a:r>
              <a:rPr lang="en-US" dirty="0"/>
              <a:t>, where “irrelevant” refers to pixel regions that are small with respect to the size of the </a:t>
            </a:r>
            <a:r>
              <a:rPr lang="en-US" dirty="0" smtClean="0"/>
              <a:t>filter kernel.</a:t>
            </a:r>
            <a:endParaRPr lang="en-US" dirty="0"/>
          </a:p>
          <a:p>
            <a:pPr lvl="1" algn="just"/>
            <a:r>
              <a:rPr lang="en-US" dirty="0"/>
              <a:t>Linear spatial filtering consists of convolving an image with a filter kernel. </a:t>
            </a:r>
            <a:endParaRPr lang="en-US" dirty="0" smtClean="0"/>
          </a:p>
          <a:p>
            <a:pPr lvl="1" algn="just"/>
            <a:r>
              <a:rPr lang="en-US" dirty="0" smtClean="0"/>
              <a:t>Convolving a smoothing </a:t>
            </a:r>
            <a:r>
              <a:rPr lang="en-US" dirty="0"/>
              <a:t>kernel with an image blurs the image, with the degree of blurring being determined </a:t>
            </a:r>
            <a:r>
              <a:rPr lang="en-US" dirty="0" smtClean="0"/>
              <a:t>by the </a:t>
            </a:r>
            <a:r>
              <a:rPr lang="en-US" dirty="0"/>
              <a:t>size of the kernel and the values of its coefficients.</a:t>
            </a:r>
          </a:p>
        </p:txBody>
      </p:sp>
    </p:spTree>
    <p:extLst>
      <p:ext uri="{BB962C8B-B14F-4D97-AF65-F5344CB8AC3E}">
        <p14:creationId xmlns:p14="http://schemas.microsoft.com/office/powerpoint/2010/main" val="3453492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Fundamentals of Spatial Filtering</a:t>
            </a:r>
          </a:p>
        </p:txBody>
      </p:sp>
      <p:sp>
        <p:nvSpPr>
          <p:cNvPr id="3" name="Content Placeholder 2"/>
          <p:cNvSpPr>
            <a:spLocks noGrp="1"/>
          </p:cNvSpPr>
          <p:nvPr>
            <p:ph idx="1"/>
          </p:nvPr>
        </p:nvSpPr>
        <p:spPr/>
        <p:txBody>
          <a:bodyPr/>
          <a:lstStyle/>
          <a:p>
            <a:r>
              <a:rPr lang="en-US" b="1" dirty="0"/>
              <a:t>SMOOTHING (LOWPASS) SPATIAL FILTERS</a:t>
            </a:r>
          </a:p>
          <a:p>
            <a:r>
              <a:rPr lang="en-US" dirty="0" smtClean="0"/>
              <a:t>1</a:t>
            </a:r>
            <a:r>
              <a:rPr lang="en-US" dirty="0"/>
              <a:t>. </a:t>
            </a:r>
            <a:r>
              <a:rPr lang="en-US" b="1" dirty="0"/>
              <a:t>BOX FILTER </a:t>
            </a:r>
            <a:r>
              <a:rPr lang="en-US" b="1" dirty="0" smtClean="0"/>
              <a:t>KERNELS</a:t>
            </a:r>
          </a:p>
          <a:p>
            <a:pPr lvl="1"/>
            <a:r>
              <a:rPr lang="en-US" dirty="0"/>
              <a:t>The simplest, separable </a:t>
            </a:r>
            <a:r>
              <a:rPr lang="en-US" dirty="0" err="1"/>
              <a:t>lowpass</a:t>
            </a:r>
            <a:r>
              <a:rPr lang="en-US" dirty="0"/>
              <a:t> filter kernel is the box kernel, whose coefficients have the same value (typically 1). The name “box kernel” comes from a constant kernel resembling a box when viewed in 3-D. We show a 3 × 3 box filter in Fig. 2(a). An 𝑚 × 𝑛 box filter is an 𝑚 × 𝑛 array of 1’s, with a normalizing constant in front, whose value is 1 divided by the sum of the values of the coefficients (i.e., 1 </a:t>
            </a:r>
            <a:r>
              <a:rPr lang="en-US" dirty="0" smtClean="0"/>
              <a:t>/</a:t>
            </a:r>
            <a:r>
              <a:rPr lang="en-US" dirty="0" err="1" smtClean="0"/>
              <a:t>mn</a:t>
            </a:r>
            <a:r>
              <a:rPr lang="en-US" dirty="0" smtClean="0"/>
              <a:t> </a:t>
            </a:r>
            <a:r>
              <a:rPr lang="en-US" dirty="0"/>
              <a:t>when all the coefficients are 1’s).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93" y="3700396"/>
            <a:ext cx="6835589" cy="2521529"/>
          </a:xfrm>
          <a:prstGeom prst="rect">
            <a:avLst/>
          </a:prstGeom>
        </p:spPr>
      </p:pic>
    </p:spTree>
    <p:extLst>
      <p:ext uri="{BB962C8B-B14F-4D97-AF65-F5344CB8AC3E}">
        <p14:creationId xmlns:p14="http://schemas.microsoft.com/office/powerpoint/2010/main" val="32960873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Fundamentals of Spatial Filtering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6109" y="1846263"/>
            <a:ext cx="6954981" cy="4471410"/>
          </a:xfrm>
        </p:spPr>
      </p:pic>
    </p:spTree>
    <p:extLst>
      <p:ext uri="{BB962C8B-B14F-4D97-AF65-F5344CB8AC3E}">
        <p14:creationId xmlns:p14="http://schemas.microsoft.com/office/powerpoint/2010/main" val="13228516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Fundamentals of Spatial Filtering</a:t>
            </a:r>
          </a:p>
        </p:txBody>
      </p:sp>
      <p:sp>
        <p:nvSpPr>
          <p:cNvPr id="3" name="Content Placeholder 2"/>
          <p:cNvSpPr>
            <a:spLocks noGrp="1"/>
          </p:cNvSpPr>
          <p:nvPr>
            <p:ph idx="1"/>
          </p:nvPr>
        </p:nvSpPr>
        <p:spPr/>
        <p:txBody>
          <a:bodyPr>
            <a:normAutofit/>
          </a:bodyPr>
          <a:lstStyle/>
          <a:p>
            <a:r>
              <a:rPr lang="en-US" b="1" dirty="0"/>
              <a:t>2. LOWPASS GAUSSIAN FILTER </a:t>
            </a:r>
            <a:r>
              <a:rPr lang="en-US" b="1" dirty="0" smtClean="0"/>
              <a:t>KERNELS</a:t>
            </a:r>
          </a:p>
          <a:p>
            <a:pPr lvl="1" algn="just"/>
            <a:r>
              <a:rPr lang="en-US" dirty="0"/>
              <a:t>Because of their simplicity, box filters are suitable for quick experimentation and they </a:t>
            </a:r>
            <a:r>
              <a:rPr lang="en-US" dirty="0" smtClean="0"/>
              <a:t>often yield </a:t>
            </a:r>
            <a:r>
              <a:rPr lang="en-US" dirty="0"/>
              <a:t>smoothing results that are visually acceptable. They are useful also when it is desired </a:t>
            </a:r>
            <a:r>
              <a:rPr lang="en-US" dirty="0" smtClean="0"/>
              <a:t>to reduce </a:t>
            </a:r>
            <a:r>
              <a:rPr lang="en-US" dirty="0"/>
              <a:t>the effect of smoothing on edges. However, box filters have limitations that make </a:t>
            </a:r>
            <a:r>
              <a:rPr lang="en-US" dirty="0" smtClean="0"/>
              <a:t>them poor </a:t>
            </a:r>
            <a:r>
              <a:rPr lang="en-US" dirty="0"/>
              <a:t>choices in many applications. </a:t>
            </a:r>
            <a:endParaRPr lang="en-US" dirty="0" smtClean="0"/>
          </a:p>
          <a:p>
            <a:pPr lvl="1" algn="just"/>
            <a:r>
              <a:rPr lang="en-US" dirty="0" smtClean="0"/>
              <a:t>For </a:t>
            </a:r>
            <a:r>
              <a:rPr lang="en-US" dirty="0"/>
              <a:t>example, a defocused lens is often modeled as a </a:t>
            </a:r>
            <a:r>
              <a:rPr lang="en-US" dirty="0" err="1" smtClean="0"/>
              <a:t>lowpass</a:t>
            </a:r>
            <a:r>
              <a:rPr lang="en-US" dirty="0" smtClean="0"/>
              <a:t> filter</a:t>
            </a:r>
            <a:r>
              <a:rPr lang="en-US" dirty="0"/>
              <a:t>, but box filters are poor approximations to the blurring characteristics of lenses. </a:t>
            </a:r>
            <a:endParaRPr lang="en-US" dirty="0" smtClean="0"/>
          </a:p>
          <a:p>
            <a:pPr lvl="1" algn="just"/>
            <a:r>
              <a:rPr lang="en-US" dirty="0" smtClean="0"/>
              <a:t>Another limitation </a:t>
            </a:r>
            <a:r>
              <a:rPr lang="en-US" dirty="0"/>
              <a:t>is the fact that box filters favor blurring along perpendicular directions. In </a:t>
            </a:r>
            <a:r>
              <a:rPr lang="en-US" dirty="0" smtClean="0"/>
              <a:t>applications involving </a:t>
            </a:r>
            <a:r>
              <a:rPr lang="en-US" dirty="0"/>
              <a:t>images with a high level of detail, or with strong geometrical components, </a:t>
            </a:r>
            <a:r>
              <a:rPr lang="en-US" dirty="0" smtClean="0"/>
              <a:t>the directionality </a:t>
            </a:r>
            <a:r>
              <a:rPr lang="en-US" dirty="0"/>
              <a:t>of box filters often produces undesirable results</a:t>
            </a:r>
            <a:r>
              <a:rPr lang="en-US" dirty="0" smtClean="0"/>
              <a:t>.</a:t>
            </a:r>
          </a:p>
          <a:p>
            <a:pPr lvl="1" algn="just"/>
            <a:r>
              <a:rPr lang="en-US" dirty="0"/>
              <a:t>Gaussian kernels have to be larger than box filters to achieve the </a:t>
            </a:r>
            <a:r>
              <a:rPr lang="en-US" dirty="0" smtClean="0"/>
              <a:t>same degree </a:t>
            </a:r>
            <a:r>
              <a:rPr lang="en-US" dirty="0"/>
              <a:t>of blurring. This is because, whereas a box kernel assigns the same weight to all pixels, </a:t>
            </a:r>
            <a:r>
              <a:rPr lang="en-US" dirty="0" smtClean="0"/>
              <a:t>the values </a:t>
            </a:r>
            <a:r>
              <a:rPr lang="en-US" dirty="0"/>
              <a:t>of Gaussian kernel coefficients (and hence their effect) decreases as a function of </a:t>
            </a:r>
            <a:r>
              <a:rPr lang="en-US" dirty="0" smtClean="0"/>
              <a:t>distance from </a:t>
            </a:r>
            <a:r>
              <a:rPr lang="en-US" dirty="0"/>
              <a:t>the kernel </a:t>
            </a:r>
            <a:r>
              <a:rPr lang="en-US" dirty="0" smtClean="0"/>
              <a:t>center.</a:t>
            </a:r>
            <a:endParaRPr lang="en-US" dirty="0"/>
          </a:p>
        </p:txBody>
      </p:sp>
    </p:spTree>
    <p:extLst>
      <p:ext uri="{BB962C8B-B14F-4D97-AF65-F5344CB8AC3E}">
        <p14:creationId xmlns:p14="http://schemas.microsoft.com/office/powerpoint/2010/main" val="16256073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Fundamentals of Spatial Filtering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9420" y="1846263"/>
            <a:ext cx="8933485" cy="4022725"/>
          </a:xfrm>
        </p:spPr>
      </p:pic>
    </p:spTree>
    <p:extLst>
      <p:ext uri="{BB962C8B-B14F-4D97-AF65-F5344CB8AC3E}">
        <p14:creationId xmlns:p14="http://schemas.microsoft.com/office/powerpoint/2010/main" val="32690571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Fundamentals of Spatial Filtering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0805" y="1846263"/>
            <a:ext cx="8350715" cy="4022725"/>
          </a:xfrm>
        </p:spPr>
      </p:pic>
    </p:spTree>
    <p:extLst>
      <p:ext uri="{BB962C8B-B14F-4D97-AF65-F5344CB8AC3E}">
        <p14:creationId xmlns:p14="http://schemas.microsoft.com/office/powerpoint/2010/main" val="1951922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Fundamentals of Spatial Filtering</a:t>
            </a:r>
          </a:p>
        </p:txBody>
      </p:sp>
      <p:sp>
        <p:nvSpPr>
          <p:cNvPr id="3" name="Content Placeholder 2"/>
          <p:cNvSpPr>
            <a:spLocks noGrp="1"/>
          </p:cNvSpPr>
          <p:nvPr>
            <p:ph idx="1"/>
          </p:nvPr>
        </p:nvSpPr>
        <p:spPr/>
        <p:txBody>
          <a:bodyPr/>
          <a:lstStyle/>
          <a:p>
            <a:r>
              <a:rPr lang="en-US" b="1" dirty="0" smtClean="0"/>
              <a:t>Discussion:</a:t>
            </a:r>
          </a:p>
          <a:p>
            <a:r>
              <a:rPr lang="en-US" dirty="0" smtClean="0"/>
              <a:t>The </a:t>
            </a:r>
            <a:r>
              <a:rPr lang="en-US" dirty="0"/>
              <a:t>results in figures 3 and 4 showed little visual difference in blurring. Despite this, there are some subtle differences that are not apparent at first glance. For example, compare the large letter “a” in Figs. 3(d) and 4(c); the latter is much smoother around the edges. Figure 5 shows this type of different behavior between box and Gaussian kernels more clearly. The image of the rectangle was smoothed using a box and a Gaussian kernel with the sizes and parameters listed in the figure. </a:t>
            </a:r>
          </a:p>
        </p:txBody>
      </p:sp>
    </p:spTree>
    <p:extLst>
      <p:ext uri="{BB962C8B-B14F-4D97-AF65-F5344CB8AC3E}">
        <p14:creationId xmlns:p14="http://schemas.microsoft.com/office/powerpoint/2010/main" val="3520627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Fundamentals of Spatial Filtering</a:t>
            </a:r>
            <a:endParaRPr lang="en-US" dirty="0"/>
          </a:p>
        </p:txBody>
      </p:sp>
      <p:sp>
        <p:nvSpPr>
          <p:cNvPr id="3" name="Content Placeholder 2"/>
          <p:cNvSpPr>
            <a:spLocks noGrp="1"/>
          </p:cNvSpPr>
          <p:nvPr>
            <p:ph idx="1"/>
          </p:nvPr>
        </p:nvSpPr>
        <p:spPr>
          <a:xfrm>
            <a:off x="1097280" y="1845734"/>
            <a:ext cx="10058400" cy="4342630"/>
          </a:xfrm>
        </p:spPr>
        <p:txBody>
          <a:bodyPr>
            <a:normAutofit/>
          </a:bodyPr>
          <a:lstStyle/>
          <a:p>
            <a:pPr algn="just">
              <a:buFont typeface="Wingdings" panose="05000000000000000000" pitchFamily="2" charset="2"/>
              <a:buChar char="§"/>
            </a:pPr>
            <a:r>
              <a:rPr lang="en-US" dirty="0"/>
              <a:t>The name </a:t>
            </a:r>
            <a:r>
              <a:rPr lang="en-US" i="1" dirty="0" smtClean="0"/>
              <a:t>filter</a:t>
            </a:r>
            <a:r>
              <a:rPr lang="en-US" dirty="0" smtClean="0"/>
              <a:t> </a:t>
            </a:r>
            <a:r>
              <a:rPr lang="en-US" dirty="0"/>
              <a:t>is borrowed from frequency domain processing </a:t>
            </a:r>
            <a:r>
              <a:rPr lang="en-US" dirty="0" smtClean="0"/>
              <a:t>where </a:t>
            </a:r>
            <a:r>
              <a:rPr lang="en-US" dirty="0"/>
              <a:t>“filtering” </a:t>
            </a:r>
            <a:r>
              <a:rPr lang="en-US" dirty="0" smtClean="0"/>
              <a:t>refers </a:t>
            </a:r>
            <a:r>
              <a:rPr lang="en-US" dirty="0"/>
              <a:t>to passing, modifying, or rejecting specified frequency components of an </a:t>
            </a:r>
            <a:r>
              <a:rPr lang="en-US" dirty="0" smtClean="0"/>
              <a:t>image.</a:t>
            </a:r>
          </a:p>
          <a:p>
            <a:pPr algn="just">
              <a:buFont typeface="Wingdings" panose="05000000000000000000" pitchFamily="2" charset="2"/>
              <a:buChar char="§"/>
            </a:pPr>
            <a:r>
              <a:rPr lang="en-US" dirty="0"/>
              <a:t>For example, a filter that passes low </a:t>
            </a:r>
            <a:r>
              <a:rPr lang="en-US" dirty="0" smtClean="0"/>
              <a:t>frequencies is </a:t>
            </a:r>
            <a:r>
              <a:rPr lang="en-US" dirty="0"/>
              <a:t>called a </a:t>
            </a:r>
            <a:r>
              <a:rPr lang="en-US" dirty="0" err="1"/>
              <a:t>lowpass</a:t>
            </a:r>
            <a:r>
              <a:rPr lang="en-US" dirty="0"/>
              <a:t> </a:t>
            </a:r>
            <a:r>
              <a:rPr lang="en-US" dirty="0" smtClean="0"/>
              <a:t>filter (i.e. smoothing). </a:t>
            </a:r>
            <a:r>
              <a:rPr lang="en-US" dirty="0" err="1" smtClean="0"/>
              <a:t>Highpass</a:t>
            </a:r>
            <a:r>
              <a:rPr lang="en-US" dirty="0" smtClean="0"/>
              <a:t> filter (i.e. sharpening) </a:t>
            </a:r>
            <a:r>
              <a:rPr lang="en-US" dirty="0"/>
              <a:t>that passes high frequencies: used for sharpening the image.</a:t>
            </a:r>
            <a:endParaRPr lang="en-US" dirty="0" smtClean="0"/>
          </a:p>
          <a:p>
            <a:pPr algn="just">
              <a:buFont typeface="Wingdings" panose="05000000000000000000" pitchFamily="2" charset="2"/>
              <a:buChar char="§"/>
            </a:pPr>
            <a:r>
              <a:rPr lang="en-US" dirty="0" smtClean="0"/>
              <a:t>The </a:t>
            </a:r>
            <a:r>
              <a:rPr lang="en-US" dirty="0"/>
              <a:t>net effect produced by a </a:t>
            </a:r>
            <a:r>
              <a:rPr lang="en-US" dirty="0" err="1"/>
              <a:t>lowpass</a:t>
            </a:r>
            <a:r>
              <a:rPr lang="en-US" dirty="0"/>
              <a:t> filter is to smooth </a:t>
            </a:r>
            <a:r>
              <a:rPr lang="en-US" dirty="0" smtClean="0"/>
              <a:t>an image </a:t>
            </a:r>
            <a:r>
              <a:rPr lang="en-US" dirty="0"/>
              <a:t>by blurring </a:t>
            </a:r>
            <a:r>
              <a:rPr lang="en-US" dirty="0" smtClean="0"/>
              <a:t>it.</a:t>
            </a:r>
          </a:p>
          <a:p>
            <a:pPr algn="just">
              <a:buFont typeface="Wingdings" panose="05000000000000000000" pitchFamily="2" charset="2"/>
              <a:buChar char="§"/>
            </a:pPr>
            <a:r>
              <a:rPr lang="en-US" dirty="0"/>
              <a:t> We can accomplish similar smoothing directly on the </a:t>
            </a:r>
            <a:r>
              <a:rPr lang="en-US" dirty="0" smtClean="0"/>
              <a:t>image itself </a:t>
            </a:r>
            <a:r>
              <a:rPr lang="en-US" dirty="0"/>
              <a:t>by using spatial </a:t>
            </a:r>
            <a:r>
              <a:rPr lang="en-US" dirty="0" smtClean="0"/>
              <a:t>filters (also called masks, kernels, windows or templates).</a:t>
            </a:r>
          </a:p>
          <a:p>
            <a:pPr algn="just">
              <a:buFont typeface="Wingdings" panose="05000000000000000000" pitchFamily="2" charset="2"/>
              <a:buChar char="§"/>
            </a:pPr>
            <a:r>
              <a:rPr lang="en-US" dirty="0"/>
              <a:t>Uses: </a:t>
            </a:r>
            <a:endParaRPr lang="en-US" dirty="0" smtClean="0"/>
          </a:p>
          <a:p>
            <a:pPr lvl="1" algn="just">
              <a:buFont typeface="Wingdings" panose="05000000000000000000" pitchFamily="2" charset="2"/>
              <a:buChar char="§"/>
            </a:pPr>
            <a:r>
              <a:rPr lang="en-US" dirty="0" smtClean="0"/>
              <a:t> </a:t>
            </a:r>
            <a:r>
              <a:rPr lang="en-US" dirty="0"/>
              <a:t>Enhance images • Noise reduction, smooth, resize, increase contrast, recolor, artistic effects, etc. </a:t>
            </a:r>
            <a:endParaRPr lang="en-US" dirty="0" smtClean="0"/>
          </a:p>
          <a:p>
            <a:pPr lvl="1" algn="just">
              <a:buFont typeface="Wingdings" panose="05000000000000000000" pitchFamily="2" charset="2"/>
              <a:buChar char="§"/>
            </a:pPr>
            <a:r>
              <a:rPr lang="en-US" dirty="0" smtClean="0"/>
              <a:t> </a:t>
            </a:r>
            <a:r>
              <a:rPr lang="en-US" dirty="0"/>
              <a:t>Extract features from images • Texture, edges, distinctive points, etc. </a:t>
            </a:r>
            <a:endParaRPr lang="en-US" dirty="0" smtClean="0"/>
          </a:p>
          <a:p>
            <a:pPr lvl="1" algn="just">
              <a:buFont typeface="Wingdings" panose="05000000000000000000" pitchFamily="2" charset="2"/>
              <a:buChar char="§"/>
            </a:pPr>
            <a:r>
              <a:rPr lang="en-US" dirty="0" smtClean="0"/>
              <a:t> </a:t>
            </a:r>
            <a:r>
              <a:rPr lang="en-US" dirty="0"/>
              <a:t>Detect patterns • Template matching, e.g., eye template</a:t>
            </a:r>
            <a:endParaRPr lang="en-US" dirty="0" smtClean="0"/>
          </a:p>
          <a:p>
            <a:pPr algn="just">
              <a:buFont typeface="Wingdings" panose="05000000000000000000" pitchFamily="2" charset="2"/>
              <a:buChar char="§"/>
            </a:pPr>
            <a:endParaRPr lang="en-US" dirty="0" smtClean="0"/>
          </a:p>
          <a:p>
            <a:pPr algn="just">
              <a:buFont typeface="Wingdings" panose="05000000000000000000" pitchFamily="2" charset="2"/>
              <a:buChar char="§"/>
            </a:pPr>
            <a:endParaRPr lang="en-US" dirty="0"/>
          </a:p>
        </p:txBody>
      </p:sp>
    </p:spTree>
    <p:extLst>
      <p:ext uri="{BB962C8B-B14F-4D97-AF65-F5344CB8AC3E}">
        <p14:creationId xmlns:p14="http://schemas.microsoft.com/office/powerpoint/2010/main" val="19912317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Fundamentals of Spatial Filtering</a:t>
            </a:r>
          </a:p>
        </p:txBody>
      </p:sp>
      <p:sp>
        <p:nvSpPr>
          <p:cNvPr id="3" name="Content Placeholder 2"/>
          <p:cNvSpPr>
            <a:spLocks noGrp="1"/>
          </p:cNvSpPr>
          <p:nvPr>
            <p:ph idx="1"/>
          </p:nvPr>
        </p:nvSpPr>
        <p:spPr/>
        <p:txBody>
          <a:bodyPr/>
          <a:lstStyle/>
          <a:p>
            <a:r>
              <a:rPr lang="en-US" b="1" dirty="0"/>
              <a:t>Sharpening Spatial </a:t>
            </a:r>
            <a:r>
              <a:rPr lang="en-US" b="1" dirty="0" smtClean="0"/>
              <a:t>Filters</a:t>
            </a:r>
          </a:p>
          <a:p>
            <a:pPr>
              <a:buFont typeface="Wingdings" pitchFamily="2" charset="2"/>
              <a:buChar char="§"/>
            </a:pPr>
            <a:r>
              <a:rPr lang="en-US" dirty="0" smtClean="0"/>
              <a:t>To </a:t>
            </a:r>
            <a:r>
              <a:rPr lang="en-US" dirty="0"/>
              <a:t>highlight fine detail in an image or to enhance </a:t>
            </a:r>
            <a:r>
              <a:rPr lang="en-US" dirty="0" smtClean="0"/>
              <a:t>detail that </a:t>
            </a:r>
            <a:r>
              <a:rPr lang="en-US" dirty="0"/>
              <a:t>has been blurred, either in error or as a </a:t>
            </a:r>
            <a:r>
              <a:rPr lang="en-US" dirty="0" smtClean="0"/>
              <a:t>natural of </a:t>
            </a:r>
            <a:r>
              <a:rPr lang="en-US" dirty="0"/>
              <a:t>a particular method of image acquisition</a:t>
            </a:r>
            <a:r>
              <a:rPr lang="en-US" dirty="0" smtClean="0"/>
              <a:t>.</a:t>
            </a:r>
          </a:p>
          <a:p>
            <a:pPr>
              <a:buFont typeface="Wingdings" pitchFamily="2" charset="2"/>
              <a:buChar char="§"/>
            </a:pPr>
            <a:r>
              <a:rPr lang="en-US" dirty="0"/>
              <a:t>Sharpening filters makes transition between features more recognizable and obvious as compared to smooth and blurry pictures</a:t>
            </a:r>
            <a:r>
              <a:rPr lang="en-US" dirty="0" smtClean="0"/>
              <a:t>.</a:t>
            </a:r>
          </a:p>
          <a:p>
            <a:pPr>
              <a:buFont typeface="Wingdings" pitchFamily="2" charset="2"/>
              <a:buChar char="§"/>
            </a:pPr>
            <a:r>
              <a:rPr lang="en-US" dirty="0" smtClean="0"/>
              <a:t>But </a:t>
            </a:r>
            <a:r>
              <a:rPr lang="en-US" dirty="0"/>
              <a:t>at the cost of image </a:t>
            </a:r>
            <a:r>
              <a:rPr lang="en-US" dirty="0" smtClean="0"/>
              <a:t>noise</a:t>
            </a:r>
            <a:r>
              <a:rPr lang="en-US" dirty="0"/>
              <a:t>.</a:t>
            </a:r>
          </a:p>
          <a:p>
            <a:pPr>
              <a:buFont typeface="Wingdings" pitchFamily="2" charset="2"/>
              <a:buChar char="§"/>
            </a:pPr>
            <a:r>
              <a:rPr lang="en-US" b="1" dirty="0"/>
              <a:t>Blurring vs. </a:t>
            </a:r>
            <a:r>
              <a:rPr lang="en-US" b="1" dirty="0" smtClean="0"/>
              <a:t>Sharpening</a:t>
            </a:r>
          </a:p>
          <a:p>
            <a:pPr lvl="1" algn="just">
              <a:buFont typeface="Wingdings" pitchFamily="2" charset="2"/>
              <a:buChar char="§"/>
            </a:pPr>
            <a:r>
              <a:rPr lang="en-US" dirty="0"/>
              <a:t>Blurring/smooth is done in spatial domain by pixel averaging in </a:t>
            </a:r>
            <a:r>
              <a:rPr lang="en-US" dirty="0" smtClean="0"/>
              <a:t>a neighbors</a:t>
            </a:r>
            <a:r>
              <a:rPr lang="en-US" dirty="0"/>
              <a:t>, it is a process of </a:t>
            </a:r>
            <a:r>
              <a:rPr lang="en-US" dirty="0" smtClean="0"/>
              <a:t>integration</a:t>
            </a:r>
          </a:p>
          <a:p>
            <a:pPr lvl="1" algn="just">
              <a:buFont typeface="Wingdings" pitchFamily="2" charset="2"/>
              <a:buChar char="§"/>
            </a:pPr>
            <a:r>
              <a:rPr lang="en-US" dirty="0" smtClean="0"/>
              <a:t>Sharpening </a:t>
            </a:r>
            <a:r>
              <a:rPr lang="en-US" dirty="0"/>
              <a:t>is an inverse process, to find the difference by </a:t>
            </a:r>
            <a:r>
              <a:rPr lang="en-US" dirty="0" smtClean="0"/>
              <a:t>the neighborhood</a:t>
            </a:r>
            <a:r>
              <a:rPr lang="en-US" dirty="0"/>
              <a:t>, done by spatial </a:t>
            </a:r>
            <a:r>
              <a:rPr lang="en-US" dirty="0" smtClean="0"/>
              <a:t>differentiation.</a:t>
            </a:r>
          </a:p>
          <a:p>
            <a:pPr lvl="1" algn="just">
              <a:buFont typeface="Wingdings" pitchFamily="2" charset="2"/>
              <a:buChar char="§"/>
            </a:pPr>
            <a:r>
              <a:rPr lang="en-US" b="1" dirty="0"/>
              <a:t>Example of a sharpening kernel is shown below :</a:t>
            </a:r>
            <a:endParaRPr lang="en-US" dirty="0"/>
          </a:p>
        </p:txBody>
      </p:sp>
      <p:pic>
        <p:nvPicPr>
          <p:cNvPr id="1026" name="Picture 2" descr="C:\Users\CDIP\Desktop\Sharpen_kern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4763" y="5197475"/>
            <a:ext cx="3495675" cy="93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431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Fundamentals of Spatial Filtering</a:t>
            </a:r>
          </a:p>
        </p:txBody>
      </p:sp>
      <p:sp>
        <p:nvSpPr>
          <p:cNvPr id="3" name="Content Placeholder 2"/>
          <p:cNvSpPr>
            <a:spLocks noGrp="1"/>
          </p:cNvSpPr>
          <p:nvPr>
            <p:ph idx="1"/>
          </p:nvPr>
        </p:nvSpPr>
        <p:spPr/>
        <p:txBody>
          <a:bodyPr/>
          <a:lstStyle/>
          <a:p>
            <a:r>
              <a:rPr lang="en-US" b="1" dirty="0"/>
              <a:t>Different types of Sharpening </a:t>
            </a:r>
            <a:r>
              <a:rPr lang="en-US" b="1" dirty="0" smtClean="0"/>
              <a:t>Filters</a:t>
            </a:r>
          </a:p>
          <a:p>
            <a:r>
              <a:rPr lang="en-US" dirty="0"/>
              <a:t>There are various methods of sharpen filtering depending on applications:</a:t>
            </a:r>
            <a:br>
              <a:rPr lang="en-US" dirty="0"/>
            </a:br>
            <a:r>
              <a:rPr lang="en-US" dirty="0"/>
              <a:t>        i) High pass filtering.</a:t>
            </a:r>
            <a:br>
              <a:rPr lang="en-US" dirty="0"/>
            </a:br>
            <a:r>
              <a:rPr lang="en-US" dirty="0"/>
              <a:t>        ii) High boost filtering.</a:t>
            </a:r>
            <a:br>
              <a:rPr lang="en-US" dirty="0"/>
            </a:br>
            <a:r>
              <a:rPr lang="en-US" dirty="0"/>
              <a:t>        iii) Derivative filtering.</a:t>
            </a:r>
            <a:endParaRPr lang="en-US" b="1" dirty="0"/>
          </a:p>
          <a:p>
            <a:endParaRPr lang="en-US" dirty="0"/>
          </a:p>
        </p:txBody>
      </p:sp>
    </p:spTree>
    <p:extLst>
      <p:ext uri="{BB962C8B-B14F-4D97-AF65-F5344CB8AC3E}">
        <p14:creationId xmlns:p14="http://schemas.microsoft.com/office/powerpoint/2010/main" val="4061537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Useful links</a:t>
            </a:r>
            <a:endParaRPr lang="en-US" dirty="0"/>
          </a:p>
        </p:txBody>
      </p:sp>
      <p:sp>
        <p:nvSpPr>
          <p:cNvPr id="3" name="Content Placeholder 2"/>
          <p:cNvSpPr>
            <a:spLocks noGrp="1"/>
          </p:cNvSpPr>
          <p:nvPr>
            <p:ph idx="1"/>
          </p:nvPr>
        </p:nvSpPr>
        <p:spPr/>
        <p:txBody>
          <a:bodyPr/>
          <a:lstStyle/>
          <a:p>
            <a:r>
              <a:rPr lang="en-US" dirty="0">
                <a:hlinkClick r:id="rId2"/>
              </a:rPr>
              <a:t>https://setosa.io/ev/image-kernels/</a:t>
            </a:r>
          </a:p>
          <a:p>
            <a:r>
              <a:rPr lang="en-US" dirty="0" smtClean="0">
                <a:hlinkClick r:id="rId2"/>
              </a:rPr>
              <a:t>https</a:t>
            </a:r>
            <a:r>
              <a:rPr lang="en-US" dirty="0">
                <a:hlinkClick r:id="rId2"/>
              </a:rPr>
              <a:t>://www.albertogramaglia.com/linear-smoothing-filters-for-image-processing</a:t>
            </a:r>
            <a:r>
              <a:rPr lang="en-US" dirty="0" smtClean="0">
                <a:hlinkClick r:id="rId2"/>
              </a:rPr>
              <a:t>/</a:t>
            </a:r>
            <a:endParaRPr lang="en-US" dirty="0" smtClean="0"/>
          </a:p>
          <a:p>
            <a:r>
              <a:rPr lang="en-US" dirty="0">
                <a:hlinkClick r:id="rId3"/>
              </a:rPr>
              <a:t>https://</a:t>
            </a:r>
            <a:r>
              <a:rPr lang="en-US" dirty="0" smtClean="0">
                <a:hlinkClick r:id="rId3"/>
              </a:rPr>
              <a:t>towardsdatascience.com/basics-of-kernels-and-convolutions-with-opencv-c15311ab8f55</a:t>
            </a:r>
            <a:endParaRPr lang="en-US" dirty="0" smtClean="0"/>
          </a:p>
          <a:p>
            <a:r>
              <a:rPr lang="en-US" dirty="0">
                <a:hlinkClick r:id="rId4"/>
              </a:rPr>
              <a:t>https://</a:t>
            </a:r>
            <a:r>
              <a:rPr lang="en-US" dirty="0" smtClean="0">
                <a:hlinkClick r:id="rId4"/>
              </a:rPr>
              <a:t>medium.com/swlh/image-processing-with-python-convolutional-filters-and-kernels-b9884d91a8fd</a:t>
            </a:r>
            <a:endParaRPr lang="en-US" dirty="0" smtClean="0"/>
          </a:p>
          <a:p>
            <a:r>
              <a:rPr lang="en-US" dirty="0">
                <a:hlinkClick r:id="rId5"/>
              </a:rPr>
              <a:t>https://</a:t>
            </a:r>
            <a:r>
              <a:rPr lang="en-US" dirty="0" smtClean="0">
                <a:hlinkClick r:id="rId5"/>
              </a:rPr>
              <a:t>github.com/nikhilsinghh59/Opengenus_articles/blob/master/Sharpening_filters.ipynb</a:t>
            </a:r>
            <a:endParaRPr lang="en-US" dirty="0" smtClean="0"/>
          </a:p>
          <a:p>
            <a:endParaRPr lang="en-US" dirty="0" smtClean="0"/>
          </a:p>
          <a:p>
            <a:endParaRPr lang="en-US" dirty="0"/>
          </a:p>
        </p:txBody>
      </p:sp>
    </p:spTree>
    <p:extLst>
      <p:ext uri="{BB962C8B-B14F-4D97-AF65-F5344CB8AC3E}">
        <p14:creationId xmlns:p14="http://schemas.microsoft.com/office/powerpoint/2010/main" val="4287301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Fundamentals of Spatial Filtering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6435" y="1846263"/>
            <a:ext cx="8054109" cy="4022725"/>
          </a:xfrm>
        </p:spPr>
      </p:pic>
    </p:spTree>
    <p:extLst>
      <p:ext uri="{BB962C8B-B14F-4D97-AF65-F5344CB8AC3E}">
        <p14:creationId xmlns:p14="http://schemas.microsoft.com/office/powerpoint/2010/main" val="855885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Fundamentals of Spatial Filtering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8255" y="1837026"/>
            <a:ext cx="7675417" cy="4332865"/>
          </a:xfrm>
        </p:spPr>
      </p:pic>
    </p:spTree>
    <p:extLst>
      <p:ext uri="{BB962C8B-B14F-4D97-AF65-F5344CB8AC3E}">
        <p14:creationId xmlns:p14="http://schemas.microsoft.com/office/powerpoint/2010/main" val="3886664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Fundamentals of Spatial Filtering</a:t>
            </a:r>
          </a:p>
        </p:txBody>
      </p:sp>
      <p:sp>
        <p:nvSpPr>
          <p:cNvPr id="3" name="Content Placeholder 2"/>
          <p:cNvSpPr>
            <a:spLocks noGrp="1"/>
          </p:cNvSpPr>
          <p:nvPr>
            <p:ph idx="1"/>
          </p:nvPr>
        </p:nvSpPr>
        <p:spPr/>
        <p:txBody>
          <a:bodyPr/>
          <a:lstStyle/>
          <a:p>
            <a:r>
              <a:rPr lang="en-US" sz="2400" b="1" dirty="0"/>
              <a:t>Filters in spatial domain:</a:t>
            </a:r>
          </a:p>
          <a:p>
            <a:pPr algn="just">
              <a:buFont typeface="Wingdings" panose="05000000000000000000" pitchFamily="2" charset="2"/>
              <a:buChar char="§"/>
            </a:pPr>
            <a:r>
              <a:rPr lang="en-US" b="1" dirty="0" smtClean="0"/>
              <a:t>Spatial </a:t>
            </a:r>
            <a:r>
              <a:rPr lang="en-US" b="1" dirty="0"/>
              <a:t>filtering </a:t>
            </a:r>
            <a:r>
              <a:rPr lang="en-US" dirty="0"/>
              <a:t>modifies an image by replacing the value of each pixel by a function of the values of the pixel and its neighbors. </a:t>
            </a:r>
            <a:endParaRPr lang="en-US" dirty="0" smtClean="0"/>
          </a:p>
          <a:p>
            <a:pPr algn="just">
              <a:buFont typeface="Wingdings" panose="05000000000000000000" pitchFamily="2" charset="2"/>
              <a:buChar char="§"/>
            </a:pPr>
            <a:r>
              <a:rPr lang="en-US" dirty="0" smtClean="0"/>
              <a:t>If </a:t>
            </a:r>
            <a:r>
              <a:rPr lang="en-US" dirty="0"/>
              <a:t>the operation performed on the image pixels is linear, then the filter is called a linear spatial filter. Otherwise, the filter is a nonlinear spatial filter. </a:t>
            </a:r>
            <a:endParaRPr lang="en-US" dirty="0" smtClean="0"/>
          </a:p>
          <a:p>
            <a:pPr algn="just">
              <a:buFont typeface="Wingdings" panose="05000000000000000000" pitchFamily="2" charset="2"/>
              <a:buChar char="§"/>
            </a:pPr>
            <a:r>
              <a:rPr lang="en-US" b="1" dirty="0"/>
              <a:t>Spatial Filtering</a:t>
            </a:r>
            <a:r>
              <a:rPr lang="en-US" dirty="0"/>
              <a:t> technique is used directly on pixels of an image. Mask is usually considered to be added in size so that it has specific center pixel. </a:t>
            </a:r>
            <a:endParaRPr lang="en-US" dirty="0" smtClean="0"/>
          </a:p>
          <a:p>
            <a:pPr algn="just">
              <a:buFont typeface="Wingdings" panose="05000000000000000000" pitchFamily="2" charset="2"/>
              <a:buChar char="§"/>
            </a:pPr>
            <a:r>
              <a:rPr lang="en-US" dirty="0" smtClean="0"/>
              <a:t>This </a:t>
            </a:r>
            <a:r>
              <a:rPr lang="en-US" dirty="0"/>
              <a:t>mask is moved on the image such that the center of the mask traverses all image pixels.</a:t>
            </a:r>
          </a:p>
          <a:p>
            <a:endParaRPr lang="en-US" dirty="0"/>
          </a:p>
        </p:txBody>
      </p:sp>
    </p:spTree>
    <p:extLst>
      <p:ext uri="{BB962C8B-B14F-4D97-AF65-F5344CB8AC3E}">
        <p14:creationId xmlns:p14="http://schemas.microsoft.com/office/powerpoint/2010/main" val="5082511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Fundamentals of Spatial Filtering</a:t>
            </a:r>
          </a:p>
        </p:txBody>
      </p:sp>
      <p:sp>
        <p:nvSpPr>
          <p:cNvPr id="3" name="Content Placeholder 2"/>
          <p:cNvSpPr>
            <a:spLocks noGrp="1"/>
          </p:cNvSpPr>
          <p:nvPr>
            <p:ph idx="1"/>
          </p:nvPr>
        </p:nvSpPr>
        <p:spPr>
          <a:xfrm>
            <a:off x="1097280" y="1845734"/>
            <a:ext cx="6347229" cy="4023360"/>
          </a:xfrm>
        </p:spPr>
        <p:txBody>
          <a:bodyPr/>
          <a:lstStyle/>
          <a:p>
            <a:r>
              <a:rPr lang="en-US" b="1" dirty="0"/>
              <a:t>LINEAR SPATIAL FILTERING: </a:t>
            </a:r>
            <a:r>
              <a:rPr lang="en-US" dirty="0"/>
              <a:t>T</a:t>
            </a:r>
            <a:r>
              <a:rPr lang="en-US" dirty="0" smtClean="0"/>
              <a:t>he </a:t>
            </a:r>
            <a:r>
              <a:rPr lang="en-US" dirty="0"/>
              <a:t>average of the pixels contained in the neighborhood of the filter </a:t>
            </a:r>
            <a:r>
              <a:rPr lang="en-US" dirty="0" smtClean="0"/>
              <a:t>mask.</a:t>
            </a:r>
          </a:p>
          <a:p>
            <a:pPr>
              <a:buFont typeface="Wingdings" panose="05000000000000000000" pitchFamily="2" charset="2"/>
              <a:buChar char="§"/>
            </a:pPr>
            <a:r>
              <a:rPr lang="en-US" b="1" dirty="0" smtClean="0"/>
              <a:t>Correlation</a:t>
            </a:r>
          </a:p>
          <a:p>
            <a:pPr>
              <a:buFont typeface="Wingdings" panose="05000000000000000000" pitchFamily="2" charset="2"/>
              <a:buChar char="§"/>
            </a:pPr>
            <a:r>
              <a:rPr lang="en-US" dirty="0" smtClean="0"/>
              <a:t>The process of moving a filter mask over the image and computing the sum of products at each location.</a:t>
            </a:r>
          </a:p>
          <a:p>
            <a:pPr lvl="1">
              <a:buFont typeface="Wingdings" panose="05000000000000000000" pitchFamily="2" charset="2"/>
              <a:buChar char="§"/>
            </a:pPr>
            <a:r>
              <a:rPr lang="en-US" dirty="0" smtClean="0"/>
              <a:t>Correlation is used to check the similarity between two images.</a:t>
            </a:r>
          </a:p>
          <a:p>
            <a:pPr>
              <a:buFont typeface="Wingdings" panose="05000000000000000000" pitchFamily="2" charset="2"/>
              <a:buChar char="§"/>
            </a:pPr>
            <a:r>
              <a:rPr lang="en-US" b="1" dirty="0" smtClean="0"/>
              <a:t>Convolution</a:t>
            </a:r>
          </a:p>
          <a:p>
            <a:pPr lvl="1">
              <a:buFont typeface="Wingdings" panose="05000000000000000000" pitchFamily="2" charset="2"/>
              <a:buChar char="§"/>
            </a:pPr>
            <a:r>
              <a:rPr lang="en-US" dirty="0" smtClean="0"/>
              <a:t>The </a:t>
            </a:r>
            <a:r>
              <a:rPr lang="en-US" dirty="0"/>
              <a:t>same process as correlation, except that the filter is </a:t>
            </a:r>
            <a:r>
              <a:rPr lang="en-US" dirty="0" smtClean="0"/>
              <a:t>first rotated by a degree of 180.</a:t>
            </a:r>
            <a:endParaRPr lang="en-US" dirty="0"/>
          </a:p>
          <a:p>
            <a:pPr>
              <a:buFont typeface="Wingdings" panose="05000000000000000000" pitchFamily="2" charset="2"/>
              <a:buChar cha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1876042"/>
            <a:ext cx="4599709" cy="3962743"/>
          </a:xfrm>
          <a:prstGeom prst="rect">
            <a:avLst/>
          </a:prstGeom>
        </p:spPr>
      </p:pic>
      <p:sp>
        <p:nvSpPr>
          <p:cNvPr id="5" name="Rectangle 4"/>
          <p:cNvSpPr/>
          <p:nvPr/>
        </p:nvSpPr>
        <p:spPr>
          <a:xfrm>
            <a:off x="7703128" y="5739982"/>
            <a:ext cx="4119418" cy="646331"/>
          </a:xfrm>
          <a:prstGeom prst="rect">
            <a:avLst/>
          </a:prstGeom>
        </p:spPr>
        <p:txBody>
          <a:bodyPr wrap="square">
            <a:spAutoFit/>
          </a:bodyPr>
          <a:lstStyle/>
          <a:p>
            <a:r>
              <a:rPr lang="en-US" b="1" dirty="0"/>
              <a:t>Figure 1 </a:t>
            </a:r>
            <a:r>
              <a:rPr lang="en-US" dirty="0"/>
              <a:t>presents the mechanics of linear </a:t>
            </a:r>
            <a:endParaRPr lang="en-US" dirty="0" smtClean="0"/>
          </a:p>
          <a:p>
            <a:r>
              <a:rPr lang="en-US" dirty="0" smtClean="0"/>
              <a:t>spatial </a:t>
            </a:r>
            <a:r>
              <a:rPr lang="en-US" dirty="0"/>
              <a:t>filtering using a 3*3 neighborhood.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190" y="5135508"/>
            <a:ext cx="5685013" cy="1108274"/>
          </a:xfrm>
          <a:prstGeom prst="rect">
            <a:avLst/>
          </a:prstGeom>
        </p:spPr>
      </p:pic>
    </p:spTree>
    <p:extLst>
      <p:ext uri="{BB962C8B-B14F-4D97-AF65-F5344CB8AC3E}">
        <p14:creationId xmlns:p14="http://schemas.microsoft.com/office/powerpoint/2010/main" val="40834927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Fundamentals of Spatial Filtering</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The </a:t>
            </a:r>
            <a:r>
              <a:rPr lang="en-US" dirty="0"/>
              <a:t>response (output</a:t>
            </a:r>
            <a:r>
              <a:rPr lang="en-US" dirty="0" smtClean="0"/>
              <a:t>) g(</a:t>
            </a:r>
            <a:r>
              <a:rPr lang="en-US" dirty="0" err="1" smtClean="0"/>
              <a:t>x,y</a:t>
            </a:r>
            <a:r>
              <a:rPr lang="en-US" dirty="0" smtClean="0"/>
              <a:t>) of </a:t>
            </a:r>
            <a:r>
              <a:rPr lang="en-US" dirty="0"/>
              <a:t>the filter at any point </a:t>
            </a:r>
            <a:r>
              <a:rPr lang="en-US" dirty="0" smtClean="0"/>
              <a:t>(</a:t>
            </a:r>
            <a:r>
              <a:rPr lang="en-US" dirty="0" err="1" smtClean="0"/>
              <a:t>x,y</a:t>
            </a:r>
            <a:r>
              <a:rPr lang="en-US" dirty="0" smtClean="0"/>
              <a:t>) in </a:t>
            </a:r>
            <a:r>
              <a:rPr lang="en-US" dirty="0"/>
              <a:t>the image is the sum of products of the filter coefficients and the image pixels values</a:t>
            </a:r>
            <a:r>
              <a:rPr lang="en-US" dirty="0" smtClean="0"/>
              <a:t>:</a:t>
            </a:r>
          </a:p>
          <a:p>
            <a:pPr lvl="1">
              <a:buFont typeface="Wingdings" panose="05000000000000000000" pitchFamily="2" charset="2"/>
              <a:buChar char="§"/>
            </a:pPr>
            <a:r>
              <a:rPr lang="en-US" dirty="0"/>
              <a:t>𝑔(𝑥, 𝑦) = 𝑤(−1, −1)𝑓(𝑥 − 1, 𝑦 − 1) + 𝑤(−1,0)𝑓(𝑥 − 1, 𝑦) + ⋯ + </a:t>
            </a:r>
            <a:r>
              <a:rPr lang="en-US" b="1" dirty="0"/>
              <a:t>𝑤(0,0)𝑓(𝑥, 𝑦) </a:t>
            </a:r>
            <a:r>
              <a:rPr lang="en-US" dirty="0"/>
              <a:t>+ ⋯ + 𝑤(1,1)𝑓(𝑥 + 1, 𝑦 + 1) </a:t>
            </a:r>
            <a:r>
              <a:rPr lang="en-US" dirty="0" smtClean="0"/>
              <a:t>.</a:t>
            </a:r>
          </a:p>
          <a:p>
            <a:pPr>
              <a:buFont typeface="Wingdings" panose="05000000000000000000" pitchFamily="2" charset="2"/>
              <a:buChar char="§"/>
            </a:pPr>
            <a:r>
              <a:rPr lang="en-US" dirty="0"/>
              <a:t>For a kernel of size (𝑚, 𝑛), we assume that 𝑚 = 2𝑎 + 1 and 𝑛 = 2𝑏 + 1, where 𝑎 and 𝑏 are nonnegative integers. This means that our focus is on kernels of odd size in both coordinate directions. </a:t>
            </a:r>
            <a:endParaRPr lang="en-US" dirty="0" smtClean="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3017" y="4048820"/>
            <a:ext cx="8672945" cy="1820274"/>
          </a:xfrm>
          <a:prstGeom prst="rect">
            <a:avLst/>
          </a:prstGeom>
        </p:spPr>
      </p:pic>
    </p:spTree>
    <p:extLst>
      <p:ext uri="{BB962C8B-B14F-4D97-AF65-F5344CB8AC3E}">
        <p14:creationId xmlns:p14="http://schemas.microsoft.com/office/powerpoint/2010/main" val="2484354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Fundamentals of Spatial Filtering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6037" y="2059709"/>
            <a:ext cx="7610764" cy="2849567"/>
          </a:xfrm>
        </p:spPr>
      </p:pic>
    </p:spTree>
    <p:extLst>
      <p:ext uri="{BB962C8B-B14F-4D97-AF65-F5344CB8AC3E}">
        <p14:creationId xmlns:p14="http://schemas.microsoft.com/office/powerpoint/2010/main" val="4182195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Fundamentals of Spatial Filtering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0346" y="1846263"/>
            <a:ext cx="7991634" cy="4022725"/>
          </a:xfrm>
        </p:spPr>
      </p:pic>
    </p:spTree>
    <p:extLst>
      <p:ext uri="{BB962C8B-B14F-4D97-AF65-F5344CB8AC3E}">
        <p14:creationId xmlns:p14="http://schemas.microsoft.com/office/powerpoint/2010/main" val="149702537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644</TotalTime>
  <Words>1219</Words>
  <Application>Microsoft Office PowerPoint</Application>
  <PresentationFormat>Custom</PresentationFormat>
  <Paragraphs>81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Retrospect</vt:lpstr>
      <vt:lpstr>Digital Image Processing Lecture – 6</vt:lpstr>
      <vt:lpstr>Fundamentals of Spatial Filtering</vt:lpstr>
      <vt:lpstr>Fundamentals of Spatial Filtering</vt:lpstr>
      <vt:lpstr>Fundamentals of Spatial Filtering</vt:lpstr>
      <vt:lpstr>Fundamentals of Spatial Filtering</vt:lpstr>
      <vt:lpstr>Fundamentals of Spatial Filtering</vt:lpstr>
      <vt:lpstr>Fundamentals of Spatial Filtering</vt:lpstr>
      <vt:lpstr>Fundamentals of Spatial Filtering</vt:lpstr>
      <vt:lpstr>Fundamentals of Spatial Filtering</vt:lpstr>
      <vt:lpstr>Fundamentals of Spatial Filtering</vt:lpstr>
      <vt:lpstr>Fundamentals of Spatial Filtering</vt:lpstr>
      <vt:lpstr>Fundamentals of Spatial Filtering</vt:lpstr>
      <vt:lpstr>Fundamentals of Spatial Filtering</vt:lpstr>
      <vt:lpstr>Fundamentals of Spatial Filtering</vt:lpstr>
      <vt:lpstr>Fundamentals of Spatial Filtering</vt:lpstr>
      <vt:lpstr>Fundamentals of Spatial Filtering</vt:lpstr>
      <vt:lpstr>Fundamentals of Spatial Filtering</vt:lpstr>
      <vt:lpstr>Fundamentals of Spatial Filtering</vt:lpstr>
      <vt:lpstr>Fundamentals of Spatial Filtering</vt:lpstr>
      <vt:lpstr>Fundamentals of Spatial Filtering</vt:lpstr>
      <vt:lpstr>Fundamentals of Spatial Filtering</vt:lpstr>
      <vt:lpstr>Some Useful 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Processing</dc:title>
  <dc:creator>ASUS</dc:creator>
  <cp:lastModifiedBy>CDIP</cp:lastModifiedBy>
  <cp:revision>177</cp:revision>
  <dcterms:created xsi:type="dcterms:W3CDTF">2023-01-31T18:14:00Z</dcterms:created>
  <dcterms:modified xsi:type="dcterms:W3CDTF">2023-02-15T03:53:46Z</dcterms:modified>
</cp:coreProperties>
</file>