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3" r:id="rId18"/>
    <p:sldId id="274" r:id="rId19"/>
    <p:sldId id="272"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55CC13-150C-4736-80A1-346A83396BF0}" type="datetimeFigureOut">
              <a:rPr lang="en-US" smtClean="0"/>
              <a:t>2/10/2021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3C8919-D880-4E52-BAC7-58DFD0402AD2}" type="slidenum">
              <a:rPr lang="en-US" smtClean="0"/>
              <a:t>‹#›</a:t>
            </a:fld>
            <a:endParaRPr lang="en-US"/>
          </a:p>
        </p:txBody>
      </p:sp>
    </p:spTree>
    <p:extLst>
      <p:ext uri="{BB962C8B-B14F-4D97-AF65-F5344CB8AC3E}">
        <p14:creationId xmlns:p14="http://schemas.microsoft.com/office/powerpoint/2010/main" val="295804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3C8919-D880-4E52-BAC7-58DFD0402AD2}" type="slidenum">
              <a:rPr lang="en-US" smtClean="0"/>
              <a:t>7</a:t>
            </a:fld>
            <a:endParaRPr lang="en-US"/>
          </a:p>
        </p:txBody>
      </p:sp>
    </p:spTree>
    <p:extLst>
      <p:ext uri="{BB962C8B-B14F-4D97-AF65-F5344CB8AC3E}">
        <p14:creationId xmlns:p14="http://schemas.microsoft.com/office/powerpoint/2010/main" val="24168750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FFB91CA-24BD-4CFB-B050-A384DFCE2F8A}" type="datetime1">
              <a:rPr lang="en-US" smtClean="0"/>
              <a:t>2/10/2021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r>
              <a:rPr lang="en-US" smtClean="0"/>
              <a:t>Sakifa Aktar, Lecturer, Dept. of CSE, BSMRSTU</a:t>
            </a:r>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A61511-1BE3-4478-8B12-8994DA9741A9}" type="datetime1">
              <a:rPr lang="en-US" smtClean="0"/>
              <a:t>2/10/2021</a:t>
            </a:fld>
            <a:endParaRPr lang="en-US" dirty="0"/>
          </a:p>
        </p:txBody>
      </p:sp>
      <p:sp>
        <p:nvSpPr>
          <p:cNvPr id="6" name="Footer Placeholder 5"/>
          <p:cNvSpPr>
            <a:spLocks noGrp="1"/>
          </p:cNvSpPr>
          <p:nvPr>
            <p:ph type="ftr" sz="quarter" idx="11"/>
          </p:nvPr>
        </p:nvSpPr>
        <p:spPr/>
        <p:txBody>
          <a:bodyPr/>
          <a:lstStyle/>
          <a:p>
            <a:r>
              <a:rPr lang="en-US" smtClean="0"/>
              <a:t>Sakifa Aktar, Lecturer, Dept. of CSE, BSMRSTU</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0B3D9C-897F-4228-9C78-EC77657D1AD0}" type="datetime1">
              <a:rPr lang="en-US" smtClean="0"/>
              <a:t>2/10/2021</a:t>
            </a:fld>
            <a:endParaRPr lang="en-US" dirty="0"/>
          </a:p>
        </p:txBody>
      </p:sp>
      <p:sp>
        <p:nvSpPr>
          <p:cNvPr id="5" name="Footer Placeholder 4"/>
          <p:cNvSpPr>
            <a:spLocks noGrp="1"/>
          </p:cNvSpPr>
          <p:nvPr>
            <p:ph type="ftr" sz="quarter" idx="11"/>
          </p:nvPr>
        </p:nvSpPr>
        <p:spPr/>
        <p:txBody>
          <a:bodyPr/>
          <a:lstStyle/>
          <a:p>
            <a:r>
              <a:rPr lang="en-US" smtClean="0"/>
              <a:t>Sakifa Aktar, Lecturer, Dept. of CSE, BSMRSTU</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2EB1E7-6B24-443C-B089-547706388990}" type="datetime1">
              <a:rPr lang="en-US" smtClean="0"/>
              <a:t>2/10/2021</a:t>
            </a:fld>
            <a:endParaRPr lang="en-US" dirty="0"/>
          </a:p>
        </p:txBody>
      </p:sp>
      <p:sp>
        <p:nvSpPr>
          <p:cNvPr id="5" name="Footer Placeholder 4"/>
          <p:cNvSpPr>
            <a:spLocks noGrp="1"/>
          </p:cNvSpPr>
          <p:nvPr>
            <p:ph type="ftr" sz="quarter" idx="11"/>
          </p:nvPr>
        </p:nvSpPr>
        <p:spPr/>
        <p:txBody>
          <a:bodyPr/>
          <a:lstStyle/>
          <a:p>
            <a:r>
              <a:rPr lang="en-US" smtClean="0"/>
              <a:t>Sakifa Aktar, Lecturer, Dept. of CSE, BSMRSTU</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4DF82A-E345-4C3E-A9CF-68BAC58016CF}" type="datetime1">
              <a:rPr lang="en-US" smtClean="0"/>
              <a:t>2/10/2021</a:t>
            </a:fld>
            <a:endParaRPr lang="en-US" dirty="0"/>
          </a:p>
        </p:txBody>
      </p:sp>
      <p:sp>
        <p:nvSpPr>
          <p:cNvPr id="5" name="Footer Placeholder 4"/>
          <p:cNvSpPr>
            <a:spLocks noGrp="1"/>
          </p:cNvSpPr>
          <p:nvPr>
            <p:ph type="ftr" sz="quarter" idx="11"/>
          </p:nvPr>
        </p:nvSpPr>
        <p:spPr/>
        <p:txBody>
          <a:bodyPr/>
          <a:lstStyle/>
          <a:p>
            <a:r>
              <a:rPr lang="en-US" smtClean="0"/>
              <a:t>Sakifa Aktar, Lecturer, Dept. of CSE, BSMRSTU</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00BFB8-AB24-4E2F-88AE-7F891D4FA860}" type="datetime1">
              <a:rPr lang="en-US" smtClean="0"/>
              <a:t>2/10/2021</a:t>
            </a:fld>
            <a:endParaRPr lang="en-US" dirty="0"/>
          </a:p>
        </p:txBody>
      </p:sp>
      <p:sp>
        <p:nvSpPr>
          <p:cNvPr id="5" name="Footer Placeholder 4"/>
          <p:cNvSpPr>
            <a:spLocks noGrp="1"/>
          </p:cNvSpPr>
          <p:nvPr>
            <p:ph type="ftr" sz="quarter" idx="11"/>
          </p:nvPr>
        </p:nvSpPr>
        <p:spPr/>
        <p:txBody>
          <a:bodyPr/>
          <a:lstStyle/>
          <a:p>
            <a:r>
              <a:rPr lang="en-US" smtClean="0"/>
              <a:t>Sakifa Aktar, Lecturer, Dept. of CSE, BSMRSTU</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A5FD25-027B-4B4D-948F-94DA22517DD2}" type="datetime1">
              <a:rPr lang="en-US" smtClean="0"/>
              <a:t>2/10/2021</a:t>
            </a:fld>
            <a:endParaRPr lang="en-US" dirty="0"/>
          </a:p>
        </p:txBody>
      </p:sp>
      <p:sp>
        <p:nvSpPr>
          <p:cNvPr id="5" name="Footer Placeholder 4"/>
          <p:cNvSpPr>
            <a:spLocks noGrp="1"/>
          </p:cNvSpPr>
          <p:nvPr>
            <p:ph type="ftr" sz="quarter" idx="11"/>
          </p:nvPr>
        </p:nvSpPr>
        <p:spPr/>
        <p:txBody>
          <a:bodyPr/>
          <a:lstStyle/>
          <a:p>
            <a:r>
              <a:rPr lang="en-US" smtClean="0"/>
              <a:t>Sakifa Aktar, Lecturer, Dept. of CSE, BSMRSTU</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4EC8C6-9891-43E3-B7A2-64A6A65BC337}" type="datetime1">
              <a:rPr lang="en-US" smtClean="0"/>
              <a:t>2/10/2021</a:t>
            </a:fld>
            <a:endParaRPr lang="en-US" dirty="0"/>
          </a:p>
        </p:txBody>
      </p:sp>
      <p:sp>
        <p:nvSpPr>
          <p:cNvPr id="5" name="Footer Placeholder 4"/>
          <p:cNvSpPr>
            <a:spLocks noGrp="1"/>
          </p:cNvSpPr>
          <p:nvPr>
            <p:ph type="ftr" sz="quarter" idx="11"/>
          </p:nvPr>
        </p:nvSpPr>
        <p:spPr/>
        <p:txBody>
          <a:bodyPr/>
          <a:lstStyle/>
          <a:p>
            <a:r>
              <a:rPr lang="en-US" smtClean="0"/>
              <a:t>Sakifa Aktar, Lecturer, Dept. of CSE, BSMRSTU</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4FC422-D48E-49CF-AC7C-C221ADFDEE37}" type="datetime1">
              <a:rPr lang="en-US" smtClean="0"/>
              <a:t>2/10/2021</a:t>
            </a:fld>
            <a:endParaRPr lang="en-US" dirty="0"/>
          </a:p>
        </p:txBody>
      </p:sp>
      <p:sp>
        <p:nvSpPr>
          <p:cNvPr id="5" name="Footer Placeholder 4"/>
          <p:cNvSpPr>
            <a:spLocks noGrp="1"/>
          </p:cNvSpPr>
          <p:nvPr>
            <p:ph type="ftr" sz="quarter" idx="11"/>
          </p:nvPr>
        </p:nvSpPr>
        <p:spPr/>
        <p:txBody>
          <a:bodyPr/>
          <a:lstStyle/>
          <a:p>
            <a:r>
              <a:rPr lang="en-US" smtClean="0"/>
              <a:t>Sakifa Aktar, Lecturer, Dept. of CSE, BSMRSTU</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B8091A-EFA8-4E58-A637-D70E36F56324}" type="datetime1">
              <a:rPr lang="en-US" smtClean="0"/>
              <a:t>2/10/2021</a:t>
            </a:fld>
            <a:endParaRPr lang="en-US" dirty="0"/>
          </a:p>
        </p:txBody>
      </p:sp>
      <p:sp>
        <p:nvSpPr>
          <p:cNvPr id="5" name="Footer Placeholder 4"/>
          <p:cNvSpPr>
            <a:spLocks noGrp="1"/>
          </p:cNvSpPr>
          <p:nvPr>
            <p:ph type="ftr" sz="quarter" idx="11"/>
          </p:nvPr>
        </p:nvSpPr>
        <p:spPr/>
        <p:txBody>
          <a:bodyPr/>
          <a:lstStyle/>
          <a:p>
            <a:r>
              <a:rPr lang="en-US" smtClean="0"/>
              <a:t>Sakifa Aktar, Lecturer, Dept. of CSE, BSMRSTU</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5275E9-14E0-46B9-A385-3D1644EC8203}" type="datetime1">
              <a:rPr lang="en-US" smtClean="0"/>
              <a:t>2/10/2021</a:t>
            </a:fld>
            <a:endParaRPr lang="en-US" dirty="0"/>
          </a:p>
        </p:txBody>
      </p:sp>
      <p:sp>
        <p:nvSpPr>
          <p:cNvPr id="5" name="Footer Placeholder 4"/>
          <p:cNvSpPr>
            <a:spLocks noGrp="1"/>
          </p:cNvSpPr>
          <p:nvPr>
            <p:ph type="ftr" sz="quarter" idx="11"/>
          </p:nvPr>
        </p:nvSpPr>
        <p:spPr/>
        <p:txBody>
          <a:bodyPr/>
          <a:lstStyle/>
          <a:p>
            <a:r>
              <a:rPr lang="en-US" smtClean="0"/>
              <a:t>Sakifa Aktar, Lecturer, Dept. of CSE, BSMRSTU</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5C9157C-E7C3-482B-A538-940C6BA915FE}" type="datetime1">
              <a:rPr lang="en-US" smtClean="0"/>
              <a:t>2/10/2021</a:t>
            </a:fld>
            <a:endParaRPr lang="en-US" dirty="0"/>
          </a:p>
        </p:txBody>
      </p:sp>
      <p:sp>
        <p:nvSpPr>
          <p:cNvPr id="6" name="Footer Placeholder 5"/>
          <p:cNvSpPr>
            <a:spLocks noGrp="1"/>
          </p:cNvSpPr>
          <p:nvPr>
            <p:ph type="ftr" sz="quarter" idx="11"/>
          </p:nvPr>
        </p:nvSpPr>
        <p:spPr/>
        <p:txBody>
          <a:bodyPr/>
          <a:lstStyle/>
          <a:p>
            <a:r>
              <a:rPr lang="en-US" smtClean="0"/>
              <a:t>Sakifa Aktar, Lecturer, Dept. of CSE, BSMRSTU</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F624C54-58C4-414E-8A52-F0F815BAF708}" type="datetime1">
              <a:rPr lang="en-US" smtClean="0"/>
              <a:t>2/10/2021</a:t>
            </a:fld>
            <a:endParaRPr lang="en-US" dirty="0"/>
          </a:p>
        </p:txBody>
      </p:sp>
      <p:sp>
        <p:nvSpPr>
          <p:cNvPr id="8" name="Footer Placeholder 7"/>
          <p:cNvSpPr>
            <a:spLocks noGrp="1"/>
          </p:cNvSpPr>
          <p:nvPr>
            <p:ph type="ftr" sz="quarter" idx="11"/>
          </p:nvPr>
        </p:nvSpPr>
        <p:spPr/>
        <p:txBody>
          <a:bodyPr/>
          <a:lstStyle/>
          <a:p>
            <a:r>
              <a:rPr lang="en-US" smtClean="0"/>
              <a:t>Sakifa Aktar, Lecturer, Dept. of CSE, BSMRSTU</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2CEE378-3B16-4BF6-A5C1-E53858C29FDF}" type="datetime1">
              <a:rPr lang="en-US" smtClean="0"/>
              <a:t>2/10/2021</a:t>
            </a:fld>
            <a:endParaRPr lang="en-US" dirty="0"/>
          </a:p>
        </p:txBody>
      </p:sp>
      <p:sp>
        <p:nvSpPr>
          <p:cNvPr id="4" name="Footer Placeholder 3"/>
          <p:cNvSpPr>
            <a:spLocks noGrp="1"/>
          </p:cNvSpPr>
          <p:nvPr>
            <p:ph type="ftr" sz="quarter" idx="11"/>
          </p:nvPr>
        </p:nvSpPr>
        <p:spPr/>
        <p:txBody>
          <a:bodyPr/>
          <a:lstStyle/>
          <a:p>
            <a:r>
              <a:rPr lang="en-US" smtClean="0"/>
              <a:t>Sakifa Aktar, Lecturer, Dept. of CSE, BSMRSTU</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A7F28F-B9F5-4769-BFB9-7EEA082B95E1}" type="datetime1">
              <a:rPr lang="en-US" smtClean="0"/>
              <a:t>2/10/2021</a:t>
            </a:fld>
            <a:endParaRPr lang="en-US" dirty="0"/>
          </a:p>
        </p:txBody>
      </p:sp>
      <p:sp>
        <p:nvSpPr>
          <p:cNvPr id="3" name="Footer Placeholder 2"/>
          <p:cNvSpPr>
            <a:spLocks noGrp="1"/>
          </p:cNvSpPr>
          <p:nvPr>
            <p:ph type="ftr" sz="quarter" idx="11"/>
          </p:nvPr>
        </p:nvSpPr>
        <p:spPr/>
        <p:txBody>
          <a:bodyPr/>
          <a:lstStyle/>
          <a:p>
            <a:r>
              <a:rPr lang="en-US" smtClean="0"/>
              <a:t>Sakifa Aktar, Lecturer, Dept. of CSE, BSMRSTU</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5CFA55-0D4A-4E82-B94E-F9A194C15809}" type="datetime1">
              <a:rPr lang="en-US" smtClean="0"/>
              <a:t>2/10/2021</a:t>
            </a:fld>
            <a:endParaRPr lang="en-US" dirty="0"/>
          </a:p>
        </p:txBody>
      </p:sp>
      <p:sp>
        <p:nvSpPr>
          <p:cNvPr id="6" name="Footer Placeholder 5"/>
          <p:cNvSpPr>
            <a:spLocks noGrp="1"/>
          </p:cNvSpPr>
          <p:nvPr>
            <p:ph type="ftr" sz="quarter" idx="11"/>
          </p:nvPr>
        </p:nvSpPr>
        <p:spPr/>
        <p:txBody>
          <a:bodyPr/>
          <a:lstStyle/>
          <a:p>
            <a:r>
              <a:rPr lang="en-US" smtClean="0"/>
              <a:t>Sakifa Aktar, Lecturer, Dept. of CSE, BSMRSTU</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091ABA-196E-44A0-A9FB-A5779B9F4C41}" type="datetime1">
              <a:rPr lang="en-US" smtClean="0"/>
              <a:t>2/10/2021</a:t>
            </a:fld>
            <a:endParaRPr lang="en-US" dirty="0"/>
          </a:p>
        </p:txBody>
      </p:sp>
      <p:sp>
        <p:nvSpPr>
          <p:cNvPr id="6" name="Footer Placeholder 5"/>
          <p:cNvSpPr>
            <a:spLocks noGrp="1"/>
          </p:cNvSpPr>
          <p:nvPr>
            <p:ph type="ftr" sz="quarter" idx="11"/>
          </p:nvPr>
        </p:nvSpPr>
        <p:spPr/>
        <p:txBody>
          <a:bodyPr/>
          <a:lstStyle/>
          <a:p>
            <a:r>
              <a:rPr lang="en-US" smtClean="0"/>
              <a:t>Sakifa Aktar, Lecturer, Dept. of CSE, BSMRSTU</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A925CD-004D-4445-B96A-ECB5C3A23508}" type="datetime1">
              <a:rPr lang="en-US" smtClean="0"/>
              <a:t>2/10/2021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Sakifa Aktar, Lecturer, Dept. of CSE, BSMRSTU</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12</a:t>
            </a:r>
            <a:endParaRPr lang="en-US" dirty="0"/>
          </a:p>
        </p:txBody>
      </p:sp>
      <p:sp>
        <p:nvSpPr>
          <p:cNvPr id="3" name="Subtitle 2"/>
          <p:cNvSpPr>
            <a:spLocks noGrp="1"/>
          </p:cNvSpPr>
          <p:nvPr>
            <p:ph type="subTitle" idx="1"/>
          </p:nvPr>
        </p:nvSpPr>
        <p:spPr/>
        <p:txBody>
          <a:bodyPr/>
          <a:lstStyle/>
          <a:p>
            <a:r>
              <a:rPr lang="en-US" dirty="0" smtClean="0"/>
              <a:t>System Testing and Quality </a:t>
            </a:r>
            <a:r>
              <a:rPr lang="en-US" dirty="0" smtClean="0"/>
              <a:t>Assurance</a:t>
            </a:r>
            <a:endParaRPr lang="en-US" dirty="0"/>
          </a:p>
        </p:txBody>
      </p:sp>
      <p:sp>
        <p:nvSpPr>
          <p:cNvPr id="4" name="Footer Placeholder 3"/>
          <p:cNvSpPr>
            <a:spLocks noGrp="1"/>
          </p:cNvSpPr>
          <p:nvPr>
            <p:ph type="ftr" sz="quarter" idx="11"/>
          </p:nvPr>
        </p:nvSpPr>
        <p:spPr/>
        <p:txBody>
          <a:bodyPr/>
          <a:lstStyle/>
          <a:p>
            <a:r>
              <a:rPr lang="en-US" smtClean="0"/>
              <a:t>Sakifa Aktar, Lecturer, Dept. of CSE, BSMRSTU</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181658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Result Documentation</a:t>
            </a:r>
          </a:p>
        </p:txBody>
      </p:sp>
      <p:sp>
        <p:nvSpPr>
          <p:cNvPr id="3" name="Content Placeholder 2"/>
          <p:cNvSpPr>
            <a:spLocks noGrp="1"/>
          </p:cNvSpPr>
          <p:nvPr>
            <p:ph idx="1"/>
          </p:nvPr>
        </p:nvSpPr>
        <p:spPr/>
        <p:txBody>
          <a:bodyPr/>
          <a:lstStyle/>
          <a:p>
            <a:r>
              <a:rPr lang="en-US" dirty="0"/>
              <a:t>Test result file contains brief information about the total number of test cases executed, the number of errors, and nature of errors. </a:t>
            </a:r>
            <a:endParaRPr lang="en-US" dirty="0" smtClean="0"/>
          </a:p>
          <a:p>
            <a:r>
              <a:rPr lang="en-US" dirty="0" smtClean="0"/>
              <a:t>These </a:t>
            </a:r>
            <a:r>
              <a:rPr lang="en-US" dirty="0"/>
              <a:t>results are then assessed against criteria in the test specification to determine the overall outcome of the test.</a:t>
            </a:r>
          </a:p>
        </p:txBody>
      </p:sp>
      <p:sp>
        <p:nvSpPr>
          <p:cNvPr id="4" name="Footer Placeholder 3"/>
          <p:cNvSpPr>
            <a:spLocks noGrp="1"/>
          </p:cNvSpPr>
          <p:nvPr>
            <p:ph type="ftr" sz="quarter" idx="11"/>
          </p:nvPr>
        </p:nvSpPr>
        <p:spPr/>
        <p:txBody>
          <a:bodyPr/>
          <a:lstStyle/>
          <a:p>
            <a:r>
              <a:rPr lang="en-US" smtClean="0"/>
              <a:t>Sakifa Aktar, Lecturer, Dept. of CSE, BSMRSTU</a:t>
            </a:r>
            <a:endParaRPr lang="en-US" dirty="0"/>
          </a:p>
        </p:txBody>
      </p:sp>
      <p:sp>
        <p:nvSpPr>
          <p:cNvPr id="5" name="Slide Number Placeholder 4"/>
          <p:cNvSpPr>
            <a:spLocks noGrp="1"/>
          </p:cNvSpPr>
          <p:nvPr>
            <p:ph type="sldNum" sz="quarter" idx="12"/>
          </p:nvPr>
        </p:nvSpPr>
        <p:spPr/>
        <p:txBody>
          <a:bodyPr/>
          <a:lstStyle/>
          <a:p>
            <a:fld id="{E97799C9-84D9-46D2-A11E-BCF8A720529D}" type="slidenum">
              <a:rPr lang="en-US" smtClean="0"/>
              <a:t>10</a:t>
            </a:fld>
            <a:endParaRPr lang="en-US" dirty="0"/>
          </a:p>
        </p:txBody>
      </p:sp>
    </p:spTree>
    <p:extLst>
      <p:ext uri="{BB962C8B-B14F-4D97-AF65-F5344CB8AC3E}">
        <p14:creationId xmlns:p14="http://schemas.microsoft.com/office/powerpoint/2010/main" val="1135793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Testing</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Unit </a:t>
            </a:r>
            <a:r>
              <a:rPr lang="en-US" b="1" dirty="0" smtClean="0"/>
              <a:t>Testing:</a:t>
            </a:r>
            <a:endParaRPr lang="en-US" b="1" dirty="0"/>
          </a:p>
          <a:p>
            <a:r>
              <a:rPr lang="en-US" dirty="0"/>
              <a:t>Also known as Program Testing, it is a type of testing where the analyst tests or focuses on each program or module independently</a:t>
            </a:r>
            <a:r>
              <a:rPr lang="en-US" dirty="0" smtClean="0"/>
              <a:t>.</a:t>
            </a:r>
          </a:p>
          <a:p>
            <a:r>
              <a:rPr lang="en-US" dirty="0" smtClean="0"/>
              <a:t> </a:t>
            </a:r>
            <a:r>
              <a:rPr lang="en-US" dirty="0"/>
              <a:t>It is carried out with the intention of executing each statement of the module at least once.</a:t>
            </a:r>
          </a:p>
          <a:p>
            <a:r>
              <a:rPr lang="en-US" dirty="0"/>
              <a:t>In unit testing, accuracy of program cannot be assured and it is difficult to conduct testing of various input combination in detail.</a:t>
            </a:r>
          </a:p>
          <a:p>
            <a:r>
              <a:rPr lang="en-US" dirty="0"/>
              <a:t>It identifies maximum errors in a program as compared to other testing techniques.</a:t>
            </a:r>
          </a:p>
        </p:txBody>
      </p:sp>
      <p:sp>
        <p:nvSpPr>
          <p:cNvPr id="4" name="Footer Placeholder 3"/>
          <p:cNvSpPr>
            <a:spLocks noGrp="1"/>
          </p:cNvSpPr>
          <p:nvPr>
            <p:ph type="ftr" sz="quarter" idx="11"/>
          </p:nvPr>
        </p:nvSpPr>
        <p:spPr/>
        <p:txBody>
          <a:bodyPr/>
          <a:lstStyle/>
          <a:p>
            <a:r>
              <a:rPr lang="en-US" smtClean="0"/>
              <a:t>Sakifa Aktar, Lecturer, Dept. of CSE, BSMRSTU</a:t>
            </a:r>
            <a:endParaRPr lang="en-US" dirty="0"/>
          </a:p>
        </p:txBody>
      </p:sp>
      <p:sp>
        <p:nvSpPr>
          <p:cNvPr id="5" name="Slide Number Placeholder 4"/>
          <p:cNvSpPr>
            <a:spLocks noGrp="1"/>
          </p:cNvSpPr>
          <p:nvPr>
            <p:ph type="sldNum" sz="quarter" idx="12"/>
          </p:nvPr>
        </p:nvSpPr>
        <p:spPr/>
        <p:txBody>
          <a:bodyPr/>
          <a:lstStyle/>
          <a:p>
            <a:fld id="{E97799C9-84D9-46D2-A11E-BCF8A720529D}" type="slidenum">
              <a:rPr lang="en-US" smtClean="0"/>
              <a:t>11</a:t>
            </a:fld>
            <a:endParaRPr lang="en-US" dirty="0"/>
          </a:p>
        </p:txBody>
      </p:sp>
    </p:spTree>
    <p:extLst>
      <p:ext uri="{BB962C8B-B14F-4D97-AF65-F5344CB8AC3E}">
        <p14:creationId xmlns:p14="http://schemas.microsoft.com/office/powerpoint/2010/main" val="2149811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Integration Testing</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In Integration Testing, the analyst tests multiple module working together. </a:t>
            </a:r>
            <a:endParaRPr lang="en-US" dirty="0" smtClean="0"/>
          </a:p>
          <a:p>
            <a:r>
              <a:rPr lang="en-US" dirty="0" smtClean="0"/>
              <a:t>It </a:t>
            </a:r>
            <a:r>
              <a:rPr lang="en-US" dirty="0"/>
              <a:t>is used to find discrepancies between the system and its original objective, current specifications, and systems documentation.</a:t>
            </a:r>
          </a:p>
          <a:p>
            <a:r>
              <a:rPr lang="en-US" dirty="0"/>
              <a:t>Here the analysts are try to find areas where modules have been designed with different specifications for data length, type, and data element name.</a:t>
            </a:r>
          </a:p>
          <a:p>
            <a:r>
              <a:rPr lang="en-US" dirty="0"/>
              <a:t>It verifies that file sizes are adequate and that indices have been built properly.</a:t>
            </a:r>
          </a:p>
          <a:p>
            <a:endParaRPr lang="en-US" dirty="0"/>
          </a:p>
        </p:txBody>
      </p:sp>
      <p:sp>
        <p:nvSpPr>
          <p:cNvPr id="4" name="Footer Placeholder 3"/>
          <p:cNvSpPr>
            <a:spLocks noGrp="1"/>
          </p:cNvSpPr>
          <p:nvPr>
            <p:ph type="ftr" sz="quarter" idx="11"/>
          </p:nvPr>
        </p:nvSpPr>
        <p:spPr/>
        <p:txBody>
          <a:bodyPr/>
          <a:lstStyle/>
          <a:p>
            <a:r>
              <a:rPr lang="en-US" smtClean="0"/>
              <a:t>Sakifa Aktar, Lecturer, Dept. of CSE, BSMRSTU</a:t>
            </a:r>
            <a:endParaRPr lang="en-US" dirty="0"/>
          </a:p>
        </p:txBody>
      </p:sp>
      <p:sp>
        <p:nvSpPr>
          <p:cNvPr id="5" name="Slide Number Placeholder 4"/>
          <p:cNvSpPr>
            <a:spLocks noGrp="1"/>
          </p:cNvSpPr>
          <p:nvPr>
            <p:ph type="sldNum" sz="quarter" idx="12"/>
          </p:nvPr>
        </p:nvSpPr>
        <p:spPr/>
        <p:txBody>
          <a:bodyPr/>
          <a:lstStyle/>
          <a:p>
            <a:fld id="{E97799C9-84D9-46D2-A11E-BCF8A720529D}" type="slidenum">
              <a:rPr lang="en-US" smtClean="0"/>
              <a:t>12</a:t>
            </a:fld>
            <a:endParaRPr lang="en-US" dirty="0"/>
          </a:p>
        </p:txBody>
      </p:sp>
    </p:spTree>
    <p:extLst>
      <p:ext uri="{BB962C8B-B14F-4D97-AF65-F5344CB8AC3E}">
        <p14:creationId xmlns:p14="http://schemas.microsoft.com/office/powerpoint/2010/main" val="426932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Functional Testing</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Function testing determines whether the system is functioning correctly according to its specifications and relevant standards documentation. Functional testing typically starts with the implementation of the system, which is very critical for the success of the system.</a:t>
            </a:r>
          </a:p>
          <a:p>
            <a:r>
              <a:rPr lang="en-US" dirty="0"/>
              <a:t>Functional testing is divided into two categories −</a:t>
            </a:r>
          </a:p>
          <a:p>
            <a:r>
              <a:rPr lang="en-US" b="1" dirty="0"/>
              <a:t>Positive Functional Testing</a:t>
            </a:r>
            <a:r>
              <a:rPr lang="en-US" dirty="0"/>
              <a:t> − It involves testing the system with valid inputs to verify that the outputs produced are correct.</a:t>
            </a:r>
          </a:p>
          <a:p>
            <a:r>
              <a:rPr lang="en-US" b="1" dirty="0"/>
              <a:t>Negative Functional Testing</a:t>
            </a:r>
            <a:r>
              <a:rPr lang="en-US" dirty="0"/>
              <a:t> − It involves testing the software with invalid inputs and undesired operating conditions.</a:t>
            </a:r>
          </a:p>
        </p:txBody>
      </p:sp>
      <p:sp>
        <p:nvSpPr>
          <p:cNvPr id="4" name="Footer Placeholder 3"/>
          <p:cNvSpPr>
            <a:spLocks noGrp="1"/>
          </p:cNvSpPr>
          <p:nvPr>
            <p:ph type="ftr" sz="quarter" idx="11"/>
          </p:nvPr>
        </p:nvSpPr>
        <p:spPr/>
        <p:txBody>
          <a:bodyPr/>
          <a:lstStyle/>
          <a:p>
            <a:r>
              <a:rPr lang="en-US" smtClean="0"/>
              <a:t>Sakifa Aktar, Lecturer, Dept. of CSE, BSMRSTU</a:t>
            </a:r>
            <a:endParaRPr lang="en-US" dirty="0"/>
          </a:p>
        </p:txBody>
      </p:sp>
      <p:sp>
        <p:nvSpPr>
          <p:cNvPr id="5" name="Slide Number Placeholder 4"/>
          <p:cNvSpPr>
            <a:spLocks noGrp="1"/>
          </p:cNvSpPr>
          <p:nvPr>
            <p:ph type="sldNum" sz="quarter" idx="12"/>
          </p:nvPr>
        </p:nvSpPr>
        <p:spPr/>
        <p:txBody>
          <a:bodyPr/>
          <a:lstStyle/>
          <a:p>
            <a:fld id="{E97799C9-84D9-46D2-A11E-BCF8A720529D}" type="slidenum">
              <a:rPr lang="en-US" smtClean="0"/>
              <a:t>13</a:t>
            </a:fld>
            <a:endParaRPr lang="en-US" dirty="0"/>
          </a:p>
        </p:txBody>
      </p:sp>
    </p:spTree>
    <p:extLst>
      <p:ext uri="{BB962C8B-B14F-4D97-AF65-F5344CB8AC3E}">
        <p14:creationId xmlns:p14="http://schemas.microsoft.com/office/powerpoint/2010/main" val="453181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Rules for System Testing</a:t>
            </a:r>
            <a:br>
              <a:rPr lang="en-US" dirty="0"/>
            </a:br>
            <a:endParaRPr lang="en-US" dirty="0"/>
          </a:p>
        </p:txBody>
      </p:sp>
      <p:sp>
        <p:nvSpPr>
          <p:cNvPr id="3" name="Content Placeholder 2"/>
          <p:cNvSpPr>
            <a:spLocks noGrp="1"/>
          </p:cNvSpPr>
          <p:nvPr>
            <p:ph idx="1"/>
          </p:nvPr>
        </p:nvSpPr>
        <p:spPr>
          <a:xfrm>
            <a:off x="1295401" y="2139351"/>
            <a:ext cx="9601196" cy="3736517"/>
          </a:xfrm>
        </p:spPr>
        <p:txBody>
          <a:bodyPr>
            <a:normAutofit fontScale="77500" lnSpcReduction="20000"/>
          </a:bodyPr>
          <a:lstStyle/>
          <a:p>
            <a:pPr marL="0" indent="0">
              <a:buNone/>
            </a:pPr>
            <a:r>
              <a:rPr lang="en-US" dirty="0"/>
              <a:t>To carry out system testing successfully, you need to follow the given rules −</a:t>
            </a:r>
          </a:p>
          <a:p>
            <a:r>
              <a:rPr lang="en-US" dirty="0"/>
              <a:t>Testing should be based on the requirements of user.</a:t>
            </a:r>
          </a:p>
          <a:p>
            <a:r>
              <a:rPr lang="en-US" dirty="0"/>
              <a:t>Before writing testing scripts, understand the business logic should be understood thoroughly.</a:t>
            </a:r>
          </a:p>
          <a:p>
            <a:r>
              <a:rPr lang="en-US" dirty="0"/>
              <a:t>Test plan should be done as soon as possible.</a:t>
            </a:r>
          </a:p>
          <a:p>
            <a:r>
              <a:rPr lang="en-US" dirty="0"/>
              <a:t>Testing should be done by the third party.</a:t>
            </a:r>
          </a:p>
          <a:p>
            <a:r>
              <a:rPr lang="en-US" dirty="0"/>
              <a:t>It should be performed on static software.</a:t>
            </a:r>
          </a:p>
          <a:p>
            <a:r>
              <a:rPr lang="en-US" dirty="0"/>
              <a:t>Testing should be done for valid and invalid input conditions.</a:t>
            </a:r>
          </a:p>
          <a:p>
            <a:r>
              <a:rPr lang="en-US" dirty="0"/>
              <a:t>Testing should be reviewed and examined to reduce the costs.</a:t>
            </a:r>
          </a:p>
          <a:p>
            <a:r>
              <a:rPr lang="en-US" dirty="0"/>
              <a:t>Both static and dynamic testing should be conducted on the software.</a:t>
            </a:r>
          </a:p>
          <a:p>
            <a:r>
              <a:rPr lang="en-US" dirty="0"/>
              <a:t>Documentation of test cases and test results should be done.</a:t>
            </a:r>
          </a:p>
          <a:p>
            <a:endParaRPr lang="en-US" dirty="0"/>
          </a:p>
        </p:txBody>
      </p:sp>
      <p:sp>
        <p:nvSpPr>
          <p:cNvPr id="4" name="Footer Placeholder 3"/>
          <p:cNvSpPr>
            <a:spLocks noGrp="1"/>
          </p:cNvSpPr>
          <p:nvPr>
            <p:ph type="ftr" sz="quarter" idx="11"/>
          </p:nvPr>
        </p:nvSpPr>
        <p:spPr/>
        <p:txBody>
          <a:bodyPr/>
          <a:lstStyle/>
          <a:p>
            <a:r>
              <a:rPr lang="en-US" smtClean="0"/>
              <a:t>Sakifa Aktar, Lecturer, Dept. of CSE, BSMRSTU</a:t>
            </a:r>
            <a:endParaRPr lang="en-US" dirty="0"/>
          </a:p>
        </p:txBody>
      </p:sp>
      <p:sp>
        <p:nvSpPr>
          <p:cNvPr id="5" name="Slide Number Placeholder 4"/>
          <p:cNvSpPr>
            <a:spLocks noGrp="1"/>
          </p:cNvSpPr>
          <p:nvPr>
            <p:ph type="sldNum" sz="quarter" idx="12"/>
          </p:nvPr>
        </p:nvSpPr>
        <p:spPr/>
        <p:txBody>
          <a:bodyPr/>
          <a:lstStyle/>
          <a:p>
            <a:fld id="{E97799C9-84D9-46D2-A11E-BCF8A720529D}" type="slidenum">
              <a:rPr lang="en-US" smtClean="0"/>
              <a:t>14</a:t>
            </a:fld>
            <a:endParaRPr lang="en-US" dirty="0"/>
          </a:p>
        </p:txBody>
      </p:sp>
    </p:spTree>
    <p:extLst>
      <p:ext uri="{BB962C8B-B14F-4D97-AF65-F5344CB8AC3E}">
        <p14:creationId xmlns:p14="http://schemas.microsoft.com/office/powerpoint/2010/main" val="1310058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Assurance</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It is the review of system or software products and its documentation for assurance that system meets the requirements and specifications.</a:t>
            </a:r>
          </a:p>
          <a:p>
            <a:r>
              <a:rPr lang="en-US" dirty="0"/>
              <a:t>Purpose of QA is to provide confidence to the customers by constant delivery of product according to specification.</a:t>
            </a:r>
          </a:p>
          <a:p>
            <a:r>
              <a:rPr lang="en-US" dirty="0"/>
              <a:t>Software quality Assurance (SQA) is a techniques that includes procedures and tools applied by the software professionals to ensure that software meet the specified standard for its intended use and performance.</a:t>
            </a:r>
          </a:p>
          <a:p>
            <a:r>
              <a:rPr lang="en-US" dirty="0"/>
              <a:t>The main aim of SQA is to provide proper and accurate visibility of software project and its developed product to the administration.</a:t>
            </a:r>
          </a:p>
          <a:p>
            <a:r>
              <a:rPr lang="en-US" dirty="0"/>
              <a:t>It reviews and audits the software product and its activities throughout the life cycle of system development.</a:t>
            </a:r>
          </a:p>
        </p:txBody>
      </p:sp>
      <p:sp>
        <p:nvSpPr>
          <p:cNvPr id="4" name="Footer Placeholder 3"/>
          <p:cNvSpPr>
            <a:spLocks noGrp="1"/>
          </p:cNvSpPr>
          <p:nvPr>
            <p:ph type="ftr" sz="quarter" idx="11"/>
          </p:nvPr>
        </p:nvSpPr>
        <p:spPr/>
        <p:txBody>
          <a:bodyPr/>
          <a:lstStyle/>
          <a:p>
            <a:r>
              <a:rPr lang="en-US" smtClean="0"/>
              <a:t>Sakifa Aktar, Lecturer, Dept. of CSE, BSMRSTU</a:t>
            </a:r>
            <a:endParaRPr lang="en-US" dirty="0"/>
          </a:p>
        </p:txBody>
      </p:sp>
      <p:sp>
        <p:nvSpPr>
          <p:cNvPr id="5" name="Slide Number Placeholder 4"/>
          <p:cNvSpPr>
            <a:spLocks noGrp="1"/>
          </p:cNvSpPr>
          <p:nvPr>
            <p:ph type="sldNum" sz="quarter" idx="12"/>
          </p:nvPr>
        </p:nvSpPr>
        <p:spPr/>
        <p:txBody>
          <a:bodyPr/>
          <a:lstStyle/>
          <a:p>
            <a:fld id="{E97799C9-84D9-46D2-A11E-BCF8A720529D}" type="slidenum">
              <a:rPr lang="en-US" smtClean="0"/>
              <a:t>15</a:t>
            </a:fld>
            <a:endParaRPr lang="en-US" dirty="0"/>
          </a:p>
        </p:txBody>
      </p:sp>
    </p:spTree>
    <p:extLst>
      <p:ext uri="{BB962C8B-B14F-4D97-AF65-F5344CB8AC3E}">
        <p14:creationId xmlns:p14="http://schemas.microsoft.com/office/powerpoint/2010/main" val="2746857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of Quality Assurance</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The objectives of conducting quality assurance are as follows −</a:t>
            </a:r>
          </a:p>
          <a:p>
            <a:r>
              <a:rPr lang="en-US" dirty="0"/>
              <a:t>To monitor the software development process and the final software developed.</a:t>
            </a:r>
          </a:p>
          <a:p>
            <a:r>
              <a:rPr lang="en-US" dirty="0"/>
              <a:t>To ensure whether the software project is implementing the standards and procedures set by the management.</a:t>
            </a:r>
          </a:p>
          <a:p>
            <a:r>
              <a:rPr lang="en-US" dirty="0"/>
              <a:t>To notify groups and individuals about the SQA activities and results of these activities.</a:t>
            </a:r>
          </a:p>
          <a:p>
            <a:r>
              <a:rPr lang="en-US" dirty="0"/>
              <a:t>To ensure that the issues, which are not solved within the software are addressed by the upper management.</a:t>
            </a:r>
          </a:p>
          <a:p>
            <a:r>
              <a:rPr lang="en-US" dirty="0"/>
              <a:t>To identify deficiencies in the product, process, or the standards, and fix them.</a:t>
            </a:r>
          </a:p>
          <a:p>
            <a:endParaRPr lang="en-US" dirty="0"/>
          </a:p>
        </p:txBody>
      </p:sp>
      <p:sp>
        <p:nvSpPr>
          <p:cNvPr id="4" name="Footer Placeholder 3"/>
          <p:cNvSpPr>
            <a:spLocks noGrp="1"/>
          </p:cNvSpPr>
          <p:nvPr>
            <p:ph type="ftr" sz="quarter" idx="11"/>
          </p:nvPr>
        </p:nvSpPr>
        <p:spPr/>
        <p:txBody>
          <a:bodyPr/>
          <a:lstStyle/>
          <a:p>
            <a:r>
              <a:rPr lang="en-US" smtClean="0"/>
              <a:t>Sakifa Aktar, Lecturer, Dept. of CSE, BSMRSTU</a:t>
            </a:r>
            <a:endParaRPr lang="en-US" dirty="0"/>
          </a:p>
        </p:txBody>
      </p:sp>
      <p:sp>
        <p:nvSpPr>
          <p:cNvPr id="5" name="Slide Number Placeholder 4"/>
          <p:cNvSpPr>
            <a:spLocks noGrp="1"/>
          </p:cNvSpPr>
          <p:nvPr>
            <p:ph type="sldNum" sz="quarter" idx="12"/>
          </p:nvPr>
        </p:nvSpPr>
        <p:spPr/>
        <p:txBody>
          <a:bodyPr/>
          <a:lstStyle/>
          <a:p>
            <a:fld id="{E97799C9-84D9-46D2-A11E-BCF8A720529D}" type="slidenum">
              <a:rPr lang="en-US" smtClean="0"/>
              <a:t>16</a:t>
            </a:fld>
            <a:endParaRPr lang="en-US" dirty="0"/>
          </a:p>
        </p:txBody>
      </p:sp>
    </p:spTree>
    <p:extLst>
      <p:ext uri="{BB962C8B-B14F-4D97-AF65-F5344CB8AC3E}">
        <p14:creationId xmlns:p14="http://schemas.microsoft.com/office/powerpoint/2010/main" val="773365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Factors Specifications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b="1" dirty="0" smtClean="0"/>
              <a:t>Correctness:</a:t>
            </a:r>
            <a:r>
              <a:rPr lang="en-US" dirty="0" smtClean="0"/>
              <a:t> the extent to which a program meets system specifications and user objectives.</a:t>
            </a:r>
          </a:p>
          <a:p>
            <a:pPr marL="457200" indent="-457200">
              <a:buFont typeface="+mj-lt"/>
              <a:buAutoNum type="arabicPeriod"/>
            </a:pPr>
            <a:r>
              <a:rPr lang="en-US" b="1" dirty="0" smtClean="0"/>
              <a:t>Reliability:</a:t>
            </a:r>
            <a:r>
              <a:rPr lang="en-US" dirty="0" smtClean="0"/>
              <a:t> the degree to which the system performs its intended functions over a time.</a:t>
            </a:r>
          </a:p>
          <a:p>
            <a:pPr marL="457200" indent="-457200">
              <a:buFont typeface="+mj-lt"/>
              <a:buAutoNum type="arabicPeriod"/>
            </a:pPr>
            <a:r>
              <a:rPr lang="en-US" b="1" dirty="0" smtClean="0"/>
              <a:t>Efficiency:</a:t>
            </a:r>
            <a:r>
              <a:rPr lang="en-US" dirty="0" smtClean="0"/>
              <a:t> the amount of computer resources required by a program to perform a function.</a:t>
            </a:r>
          </a:p>
          <a:p>
            <a:pPr marL="457200" indent="-457200">
              <a:buFont typeface="+mj-lt"/>
              <a:buAutoNum type="arabicPeriod"/>
            </a:pPr>
            <a:r>
              <a:rPr lang="en-US" b="1" dirty="0" smtClean="0"/>
              <a:t>Usability: </a:t>
            </a:r>
            <a:r>
              <a:rPr lang="en-US" dirty="0" smtClean="0"/>
              <a:t>the effort required to learn and operate a system.</a:t>
            </a:r>
            <a:endParaRPr lang="en-US" dirty="0"/>
          </a:p>
        </p:txBody>
      </p:sp>
      <p:sp>
        <p:nvSpPr>
          <p:cNvPr id="4" name="Footer Placeholder 3"/>
          <p:cNvSpPr>
            <a:spLocks noGrp="1"/>
          </p:cNvSpPr>
          <p:nvPr>
            <p:ph type="ftr" sz="quarter" idx="11"/>
          </p:nvPr>
        </p:nvSpPr>
        <p:spPr/>
        <p:txBody>
          <a:bodyPr/>
          <a:lstStyle/>
          <a:p>
            <a:r>
              <a:rPr lang="en-US" smtClean="0"/>
              <a:t>Sakifa Aktar, Lecturer, Dept. of CSE, BSMRSTU</a:t>
            </a:r>
            <a:endParaRPr lang="en-US" dirty="0"/>
          </a:p>
        </p:txBody>
      </p:sp>
      <p:sp>
        <p:nvSpPr>
          <p:cNvPr id="5" name="Slide Number Placeholder 4"/>
          <p:cNvSpPr>
            <a:spLocks noGrp="1"/>
          </p:cNvSpPr>
          <p:nvPr>
            <p:ph type="sldNum" sz="quarter" idx="12"/>
          </p:nvPr>
        </p:nvSpPr>
        <p:spPr/>
        <p:txBody>
          <a:bodyPr/>
          <a:lstStyle/>
          <a:p>
            <a:fld id="{E97799C9-84D9-46D2-A11E-BCF8A720529D}" type="slidenum">
              <a:rPr lang="en-US" smtClean="0"/>
              <a:t>17</a:t>
            </a:fld>
            <a:endParaRPr lang="en-US" dirty="0"/>
          </a:p>
        </p:txBody>
      </p:sp>
    </p:spTree>
    <p:extLst>
      <p:ext uri="{BB962C8B-B14F-4D97-AF65-F5344CB8AC3E}">
        <p14:creationId xmlns:p14="http://schemas.microsoft.com/office/powerpoint/2010/main" val="1704612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Factors Specifications</a:t>
            </a:r>
          </a:p>
        </p:txBody>
      </p:sp>
      <p:sp>
        <p:nvSpPr>
          <p:cNvPr id="3" name="Content Placeholder 2"/>
          <p:cNvSpPr>
            <a:spLocks noGrp="1"/>
          </p:cNvSpPr>
          <p:nvPr>
            <p:ph idx="1"/>
          </p:nvPr>
        </p:nvSpPr>
        <p:spPr/>
        <p:txBody>
          <a:bodyPr>
            <a:normAutofit fontScale="92500"/>
          </a:bodyPr>
          <a:lstStyle/>
          <a:p>
            <a:pPr marL="457200" indent="-457200">
              <a:buFont typeface="+mj-lt"/>
              <a:buAutoNum type="arabicPeriod" startAt="5"/>
            </a:pPr>
            <a:r>
              <a:rPr lang="en-US" b="1" dirty="0" smtClean="0"/>
              <a:t>Maintainability:</a:t>
            </a:r>
            <a:r>
              <a:rPr lang="en-US" dirty="0" smtClean="0"/>
              <a:t> the ease with which program errors are located and corrected.</a:t>
            </a:r>
          </a:p>
          <a:p>
            <a:pPr marL="457200" indent="-457200">
              <a:buFont typeface="+mj-lt"/>
              <a:buAutoNum type="arabicPeriod" startAt="5"/>
            </a:pPr>
            <a:r>
              <a:rPr lang="en-US" b="1" dirty="0" smtClean="0"/>
              <a:t>Testability:</a:t>
            </a:r>
            <a:r>
              <a:rPr lang="en-US" dirty="0" smtClean="0"/>
              <a:t> the effort required to test a program to ensure its correct performance.</a:t>
            </a:r>
          </a:p>
          <a:p>
            <a:pPr marL="457200" indent="-457200">
              <a:buFont typeface="+mj-lt"/>
              <a:buAutoNum type="arabicPeriod" startAt="5"/>
            </a:pPr>
            <a:r>
              <a:rPr lang="en-US" b="1" dirty="0" smtClean="0"/>
              <a:t>Portability:</a:t>
            </a:r>
            <a:r>
              <a:rPr lang="en-US" dirty="0" smtClean="0"/>
              <a:t> the ease of transporting a program form one hardware configuration to another.</a:t>
            </a:r>
          </a:p>
          <a:p>
            <a:pPr marL="457200" indent="-457200">
              <a:buFont typeface="+mj-lt"/>
              <a:buAutoNum type="arabicPeriod" startAt="5"/>
            </a:pPr>
            <a:r>
              <a:rPr lang="en-US" b="1" dirty="0" smtClean="0"/>
              <a:t>Accuracy:</a:t>
            </a:r>
            <a:r>
              <a:rPr lang="en-US" dirty="0" smtClean="0"/>
              <a:t> the required precision in input editing, computations, and output.</a:t>
            </a:r>
          </a:p>
          <a:p>
            <a:pPr marL="457200" indent="-457200">
              <a:buFont typeface="+mj-lt"/>
              <a:buAutoNum type="arabicPeriod" startAt="5"/>
            </a:pPr>
            <a:r>
              <a:rPr lang="en-US" b="1" dirty="0" smtClean="0"/>
              <a:t>Error tolerance: </a:t>
            </a:r>
            <a:r>
              <a:rPr lang="en-US" dirty="0" smtClean="0"/>
              <a:t>error detection and correction versus error avoidance.</a:t>
            </a:r>
            <a:endParaRPr lang="en-US" dirty="0"/>
          </a:p>
        </p:txBody>
      </p:sp>
      <p:sp>
        <p:nvSpPr>
          <p:cNvPr id="4" name="Footer Placeholder 3"/>
          <p:cNvSpPr>
            <a:spLocks noGrp="1"/>
          </p:cNvSpPr>
          <p:nvPr>
            <p:ph type="ftr" sz="quarter" idx="11"/>
          </p:nvPr>
        </p:nvSpPr>
        <p:spPr/>
        <p:txBody>
          <a:bodyPr/>
          <a:lstStyle/>
          <a:p>
            <a:r>
              <a:rPr lang="en-US" smtClean="0"/>
              <a:t>Sakifa Aktar, Lecturer, Dept. of CSE, BSMRSTU</a:t>
            </a:r>
            <a:endParaRPr lang="en-US" dirty="0"/>
          </a:p>
        </p:txBody>
      </p:sp>
      <p:sp>
        <p:nvSpPr>
          <p:cNvPr id="5" name="Slide Number Placeholder 4"/>
          <p:cNvSpPr>
            <a:spLocks noGrp="1"/>
          </p:cNvSpPr>
          <p:nvPr>
            <p:ph type="sldNum" sz="quarter" idx="12"/>
          </p:nvPr>
        </p:nvSpPr>
        <p:spPr/>
        <p:txBody>
          <a:bodyPr/>
          <a:lstStyle/>
          <a:p>
            <a:fld id="{E97799C9-84D9-46D2-A11E-BCF8A720529D}" type="slidenum">
              <a:rPr lang="en-US" smtClean="0"/>
              <a:t>18</a:t>
            </a:fld>
            <a:endParaRPr lang="en-US" dirty="0"/>
          </a:p>
        </p:txBody>
      </p:sp>
    </p:spTree>
    <p:extLst>
      <p:ext uri="{BB962C8B-B14F-4D97-AF65-F5344CB8AC3E}">
        <p14:creationId xmlns:p14="http://schemas.microsoft.com/office/powerpoint/2010/main" val="3584465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Levels of Quality Assurance</a:t>
            </a:r>
          </a:p>
        </p:txBody>
      </p:sp>
      <p:sp>
        <p:nvSpPr>
          <p:cNvPr id="3" name="Content Placeholder 2"/>
          <p:cNvSpPr>
            <a:spLocks noGrp="1"/>
          </p:cNvSpPr>
          <p:nvPr>
            <p:ph idx="1"/>
          </p:nvPr>
        </p:nvSpPr>
        <p:spPr/>
        <p:txBody>
          <a:bodyPr>
            <a:normAutofit fontScale="62500" lnSpcReduction="20000"/>
          </a:bodyPr>
          <a:lstStyle/>
          <a:p>
            <a:r>
              <a:rPr lang="en-US" dirty="0"/>
              <a:t>There are several levels of QA and testing that need to be performed in order to certify a software product.</a:t>
            </a:r>
          </a:p>
          <a:p>
            <a:r>
              <a:rPr lang="en-US" b="1" dirty="0"/>
              <a:t>Level 1 − Code Walk-through</a:t>
            </a:r>
            <a:endParaRPr lang="en-US" dirty="0"/>
          </a:p>
          <a:p>
            <a:r>
              <a:rPr lang="en-US" dirty="0"/>
              <a:t>At this level, offline software is examined or checked for any violations of the official coding rules. In general, the emphasis is placed on examination of the documentation and level of in-code comments.</a:t>
            </a:r>
          </a:p>
          <a:p>
            <a:r>
              <a:rPr lang="en-US" b="1" dirty="0"/>
              <a:t>Level 2 − Compilation and Linking</a:t>
            </a:r>
            <a:endParaRPr lang="en-US" dirty="0"/>
          </a:p>
          <a:p>
            <a:r>
              <a:rPr lang="en-US" dirty="0"/>
              <a:t>At this level, it is checked that the software can compile and link all official platforms and operating systems.</a:t>
            </a:r>
          </a:p>
          <a:p>
            <a:r>
              <a:rPr lang="en-US" b="1" dirty="0"/>
              <a:t>Level 3 − Routine Running</a:t>
            </a:r>
            <a:endParaRPr lang="en-US" dirty="0"/>
          </a:p>
          <a:p>
            <a:r>
              <a:rPr lang="en-US" dirty="0"/>
              <a:t>At this level, it is checked that the software can run properly under a variety of conditions such as certain number of events and small and large event sizes etc.</a:t>
            </a:r>
          </a:p>
          <a:p>
            <a:r>
              <a:rPr lang="en-US" b="1" dirty="0"/>
              <a:t>Level 4 − Performance test</a:t>
            </a:r>
            <a:endParaRPr lang="en-US" dirty="0"/>
          </a:p>
          <a:p>
            <a:r>
              <a:rPr lang="en-US" dirty="0"/>
              <a:t>At this final level, it is checked that the performance of the software satisfies the previously specified performance level.</a:t>
            </a:r>
          </a:p>
          <a:p>
            <a:endParaRPr lang="en-US" dirty="0"/>
          </a:p>
        </p:txBody>
      </p:sp>
      <p:sp>
        <p:nvSpPr>
          <p:cNvPr id="4" name="Footer Placeholder 3"/>
          <p:cNvSpPr>
            <a:spLocks noGrp="1"/>
          </p:cNvSpPr>
          <p:nvPr>
            <p:ph type="ftr" sz="quarter" idx="11"/>
          </p:nvPr>
        </p:nvSpPr>
        <p:spPr/>
        <p:txBody>
          <a:bodyPr/>
          <a:lstStyle/>
          <a:p>
            <a:r>
              <a:rPr lang="en-US" smtClean="0"/>
              <a:t>Sakifa Aktar, Lecturer, Dept. of CSE, BSMRSTU</a:t>
            </a:r>
            <a:endParaRPr lang="en-US" dirty="0"/>
          </a:p>
        </p:txBody>
      </p:sp>
      <p:sp>
        <p:nvSpPr>
          <p:cNvPr id="5" name="Slide Number Placeholder 4"/>
          <p:cNvSpPr>
            <a:spLocks noGrp="1"/>
          </p:cNvSpPr>
          <p:nvPr>
            <p:ph type="sldNum" sz="quarter" idx="12"/>
          </p:nvPr>
        </p:nvSpPr>
        <p:spPr/>
        <p:txBody>
          <a:bodyPr/>
          <a:lstStyle/>
          <a:p>
            <a:fld id="{E97799C9-84D9-46D2-A11E-BCF8A720529D}" type="slidenum">
              <a:rPr lang="en-US" smtClean="0"/>
              <a:t>19</a:t>
            </a:fld>
            <a:endParaRPr lang="en-US" dirty="0"/>
          </a:p>
        </p:txBody>
      </p:sp>
    </p:spTree>
    <p:extLst>
      <p:ext uri="{BB962C8B-B14F-4D97-AF65-F5344CB8AC3E}">
        <p14:creationId xmlns:p14="http://schemas.microsoft.com/office/powerpoint/2010/main" val="1310065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a:t>The software system needs to be checked for its intended behavior and direction of progress at each development stage to avoid duplication of efforts, time and cost overruns, and to assure completion of the system within stipulated time</a:t>
            </a:r>
            <a:r>
              <a:rPr lang="en-US" dirty="0" smtClean="0"/>
              <a:t>. System </a:t>
            </a:r>
            <a:r>
              <a:rPr lang="en-US" dirty="0"/>
              <a:t>testing and quality assurance come to aid for checking the system. It includes −</a:t>
            </a:r>
          </a:p>
          <a:p>
            <a:r>
              <a:rPr lang="en-US" dirty="0"/>
              <a:t>Product level quality (Testing)</a:t>
            </a:r>
          </a:p>
          <a:p>
            <a:r>
              <a:rPr lang="en-US" dirty="0"/>
              <a:t>Process level quality.</a:t>
            </a:r>
          </a:p>
          <a:p>
            <a:endParaRPr lang="en-US" dirty="0"/>
          </a:p>
        </p:txBody>
      </p:sp>
      <p:sp>
        <p:nvSpPr>
          <p:cNvPr id="4" name="Footer Placeholder 3"/>
          <p:cNvSpPr>
            <a:spLocks noGrp="1"/>
          </p:cNvSpPr>
          <p:nvPr>
            <p:ph type="ftr" sz="quarter" idx="11"/>
          </p:nvPr>
        </p:nvSpPr>
        <p:spPr/>
        <p:txBody>
          <a:bodyPr/>
          <a:lstStyle/>
          <a:p>
            <a:r>
              <a:rPr lang="en-US" smtClean="0"/>
              <a:t>Sakifa Aktar, Lecturer, Dept. of CSE, BSMRSTU</a:t>
            </a:r>
            <a:endParaRPr lang="en-US" dirty="0"/>
          </a:p>
        </p:txBody>
      </p:sp>
      <p:sp>
        <p:nvSpPr>
          <p:cNvPr id="5" name="Slide Number Placeholder 4"/>
          <p:cNvSpPr>
            <a:spLocks noGrp="1"/>
          </p:cNvSpPr>
          <p:nvPr>
            <p:ph type="sldNum" sz="quarter" idx="12"/>
          </p:nvPr>
        </p:nvSpPr>
        <p:spPr/>
        <p:txBody>
          <a:bodyPr/>
          <a:lstStyle/>
          <a:p>
            <a:fld id="{E97799C9-84D9-46D2-A11E-BCF8A720529D}" type="slidenum">
              <a:rPr lang="en-US" smtClean="0"/>
              <a:t>2</a:t>
            </a:fld>
            <a:endParaRPr lang="en-US" dirty="0"/>
          </a:p>
        </p:txBody>
      </p:sp>
    </p:spTree>
    <p:extLst>
      <p:ext uri="{BB962C8B-B14F-4D97-AF65-F5344CB8AC3E}">
        <p14:creationId xmlns:p14="http://schemas.microsoft.com/office/powerpoint/2010/main" val="1615303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Sakifa Aktar, Lecturer, Dept. of CSE, BSMRSTU</a:t>
            </a:r>
            <a:endParaRPr lang="en-US" dirty="0"/>
          </a:p>
        </p:txBody>
      </p:sp>
      <p:sp>
        <p:nvSpPr>
          <p:cNvPr id="5" name="Slide Number Placeholder 4"/>
          <p:cNvSpPr>
            <a:spLocks noGrp="1"/>
          </p:cNvSpPr>
          <p:nvPr>
            <p:ph type="sldNum" sz="quarter" idx="12"/>
          </p:nvPr>
        </p:nvSpPr>
        <p:spPr/>
        <p:txBody>
          <a:bodyPr/>
          <a:lstStyle/>
          <a:p>
            <a:fld id="{E97799C9-84D9-46D2-A11E-BCF8A720529D}" type="slidenum">
              <a:rPr lang="en-US" smtClean="0"/>
              <a:t>20</a:t>
            </a:fld>
            <a:endParaRPr lang="en-US" dirty="0"/>
          </a:p>
        </p:txBody>
      </p:sp>
      <p:sp>
        <p:nvSpPr>
          <p:cNvPr id="6" name="TextBox 5"/>
          <p:cNvSpPr txBox="1"/>
          <p:nvPr/>
        </p:nvSpPr>
        <p:spPr>
          <a:xfrm>
            <a:off x="2967487" y="3001992"/>
            <a:ext cx="5409527" cy="707886"/>
          </a:xfrm>
          <a:prstGeom prst="rect">
            <a:avLst/>
          </a:prstGeom>
          <a:noFill/>
        </p:spPr>
        <p:txBody>
          <a:bodyPr wrap="square" rtlCol="0">
            <a:spAutoFit/>
          </a:bodyPr>
          <a:lstStyle/>
          <a:p>
            <a:pPr algn="ctr"/>
            <a:r>
              <a:rPr lang="en-US" sz="4000" dirty="0" smtClean="0"/>
              <a:t>Thank You</a:t>
            </a:r>
            <a:endParaRPr lang="en-US" sz="4000" dirty="0"/>
          </a:p>
        </p:txBody>
      </p:sp>
    </p:spTree>
    <p:extLst>
      <p:ext uri="{BB962C8B-B14F-4D97-AF65-F5344CB8AC3E}">
        <p14:creationId xmlns:p14="http://schemas.microsoft.com/office/powerpoint/2010/main" val="4277825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a:xfrm>
            <a:off x="1295401" y="2415396"/>
            <a:ext cx="9601196" cy="3648974"/>
          </a:xfrm>
        </p:spPr>
        <p:txBody>
          <a:bodyPr>
            <a:normAutofit fontScale="92500" lnSpcReduction="20000"/>
          </a:bodyPr>
          <a:lstStyle/>
          <a:p>
            <a:r>
              <a:rPr lang="en-US" dirty="0"/>
              <a:t>Testing is the process or activity that checks the functionality and correctness of software according to specified user requirements in order to improve the quality and reliability of system. </a:t>
            </a:r>
            <a:endParaRPr lang="en-US" dirty="0" smtClean="0"/>
          </a:p>
          <a:p>
            <a:r>
              <a:rPr lang="en-US" dirty="0" smtClean="0"/>
              <a:t>It </a:t>
            </a:r>
            <a:r>
              <a:rPr lang="en-US" dirty="0"/>
              <a:t>is an expensive, time consuming, and critical approach in system development which requires proper planning of overall testing process</a:t>
            </a:r>
            <a:r>
              <a:rPr lang="en-US" dirty="0" smtClean="0"/>
              <a:t>.</a:t>
            </a:r>
          </a:p>
          <a:p>
            <a:r>
              <a:rPr lang="en-US" dirty="0"/>
              <a:t>A successful test is one that finds the errors. </a:t>
            </a:r>
            <a:endParaRPr lang="en-US" dirty="0" smtClean="0"/>
          </a:p>
          <a:p>
            <a:r>
              <a:rPr lang="en-US" dirty="0" smtClean="0"/>
              <a:t>It </a:t>
            </a:r>
            <a:r>
              <a:rPr lang="en-US" dirty="0"/>
              <a:t>executes the program with explicit intention of finding error, i.e., making the program fail. </a:t>
            </a:r>
            <a:endParaRPr lang="en-US" dirty="0" smtClean="0"/>
          </a:p>
          <a:p>
            <a:r>
              <a:rPr lang="en-US" dirty="0" smtClean="0"/>
              <a:t>It </a:t>
            </a:r>
            <a:r>
              <a:rPr lang="en-US" dirty="0"/>
              <a:t>is a process of evaluating system with an intention of creating a strong system and mainly focuses on the weak areas of the system or software.</a:t>
            </a:r>
          </a:p>
        </p:txBody>
      </p:sp>
      <p:sp>
        <p:nvSpPr>
          <p:cNvPr id="4" name="Footer Placeholder 3"/>
          <p:cNvSpPr>
            <a:spLocks noGrp="1"/>
          </p:cNvSpPr>
          <p:nvPr>
            <p:ph type="ftr" sz="quarter" idx="11"/>
          </p:nvPr>
        </p:nvSpPr>
        <p:spPr/>
        <p:txBody>
          <a:bodyPr/>
          <a:lstStyle/>
          <a:p>
            <a:r>
              <a:rPr lang="en-US" smtClean="0"/>
              <a:t>Sakifa Aktar, Lecturer, Dept. of CSE, BSMRSTU</a:t>
            </a:r>
            <a:endParaRPr lang="en-US" dirty="0"/>
          </a:p>
        </p:txBody>
      </p:sp>
      <p:sp>
        <p:nvSpPr>
          <p:cNvPr id="5" name="Slide Number Placeholder 4"/>
          <p:cNvSpPr>
            <a:spLocks noGrp="1"/>
          </p:cNvSpPr>
          <p:nvPr>
            <p:ph type="sldNum" sz="quarter" idx="12"/>
          </p:nvPr>
        </p:nvSpPr>
        <p:spPr/>
        <p:txBody>
          <a:bodyPr/>
          <a:lstStyle/>
          <a:p>
            <a:fld id="{E97799C9-84D9-46D2-A11E-BCF8A720529D}" type="slidenum">
              <a:rPr lang="en-US" smtClean="0"/>
              <a:t>3</a:t>
            </a:fld>
            <a:endParaRPr lang="en-US" dirty="0"/>
          </a:p>
        </p:txBody>
      </p:sp>
    </p:spTree>
    <p:extLst>
      <p:ext uri="{BB962C8B-B14F-4D97-AF65-F5344CB8AC3E}">
        <p14:creationId xmlns:p14="http://schemas.microsoft.com/office/powerpoint/2010/main" val="2071773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System Testing</a:t>
            </a:r>
          </a:p>
        </p:txBody>
      </p:sp>
      <p:sp>
        <p:nvSpPr>
          <p:cNvPr id="3" name="Content Placeholder 2"/>
          <p:cNvSpPr>
            <a:spLocks noGrp="1"/>
          </p:cNvSpPr>
          <p:nvPr>
            <p:ph idx="1"/>
          </p:nvPr>
        </p:nvSpPr>
        <p:spPr/>
        <p:txBody>
          <a:bodyPr/>
          <a:lstStyle/>
          <a:p>
            <a:r>
              <a:rPr lang="en-US" dirty="0"/>
              <a:t>System testing begins at the module level and proceeds towards the integration of the entire software system. </a:t>
            </a:r>
            <a:endParaRPr lang="en-US" dirty="0" smtClean="0"/>
          </a:p>
          <a:p>
            <a:r>
              <a:rPr lang="en-US" dirty="0" smtClean="0"/>
              <a:t>Different </a:t>
            </a:r>
            <a:r>
              <a:rPr lang="en-US" dirty="0"/>
              <a:t>testing techniques are used at different times while testing the system. </a:t>
            </a:r>
            <a:endParaRPr lang="en-US" dirty="0" smtClean="0"/>
          </a:p>
          <a:p>
            <a:r>
              <a:rPr lang="en-US" dirty="0" smtClean="0"/>
              <a:t>It </a:t>
            </a:r>
            <a:r>
              <a:rPr lang="en-US" dirty="0"/>
              <a:t>is conducted by the developer for small projects and by independent testing groups for large projects.</a:t>
            </a:r>
          </a:p>
        </p:txBody>
      </p:sp>
      <p:sp>
        <p:nvSpPr>
          <p:cNvPr id="4" name="Footer Placeholder 3"/>
          <p:cNvSpPr>
            <a:spLocks noGrp="1"/>
          </p:cNvSpPr>
          <p:nvPr>
            <p:ph type="ftr" sz="quarter" idx="11"/>
          </p:nvPr>
        </p:nvSpPr>
        <p:spPr/>
        <p:txBody>
          <a:bodyPr/>
          <a:lstStyle/>
          <a:p>
            <a:r>
              <a:rPr lang="en-US" smtClean="0"/>
              <a:t>Sakifa Aktar, Lecturer, Dept. of CSE, BSMRSTU</a:t>
            </a:r>
            <a:endParaRPr lang="en-US" dirty="0"/>
          </a:p>
        </p:txBody>
      </p:sp>
      <p:sp>
        <p:nvSpPr>
          <p:cNvPr id="5" name="Slide Number Placeholder 4"/>
          <p:cNvSpPr>
            <a:spLocks noGrp="1"/>
          </p:cNvSpPr>
          <p:nvPr>
            <p:ph type="sldNum" sz="quarter" idx="12"/>
          </p:nvPr>
        </p:nvSpPr>
        <p:spPr/>
        <p:txBody>
          <a:bodyPr/>
          <a:lstStyle/>
          <a:p>
            <a:fld id="{E97799C9-84D9-46D2-A11E-BCF8A720529D}" type="slidenum">
              <a:rPr lang="en-US" smtClean="0"/>
              <a:t>4</a:t>
            </a:fld>
            <a:endParaRPr lang="en-US" dirty="0"/>
          </a:p>
        </p:txBody>
      </p:sp>
    </p:spTree>
    <p:extLst>
      <p:ext uri="{BB962C8B-B14F-4D97-AF65-F5344CB8AC3E}">
        <p14:creationId xmlns:p14="http://schemas.microsoft.com/office/powerpoint/2010/main" val="3132223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System Testing</a:t>
            </a:r>
          </a:p>
        </p:txBody>
      </p:sp>
      <p:sp>
        <p:nvSpPr>
          <p:cNvPr id="3" name="Content Placeholder 2"/>
          <p:cNvSpPr>
            <a:spLocks noGrp="1"/>
          </p:cNvSpPr>
          <p:nvPr>
            <p:ph idx="1"/>
          </p:nvPr>
        </p:nvSpPr>
        <p:spPr/>
        <p:txBody>
          <a:bodyPr/>
          <a:lstStyle/>
          <a:p>
            <a:pPr marL="0" indent="0">
              <a:buNone/>
            </a:pPr>
            <a:r>
              <a:rPr lang="en-US" dirty="0"/>
              <a:t>The following stages are involved in testing −</a:t>
            </a:r>
          </a:p>
          <a:p>
            <a:r>
              <a:rPr lang="en-US" b="1" dirty="0"/>
              <a:t>Test Strategy</a:t>
            </a:r>
            <a:endParaRPr lang="en-US" dirty="0"/>
          </a:p>
          <a:p>
            <a:pPr>
              <a:buFont typeface="Wingdings" panose="05000000000000000000" pitchFamily="2" charset="2"/>
              <a:buChar char="Ø"/>
            </a:pPr>
            <a:r>
              <a:rPr lang="en-US" dirty="0"/>
              <a:t>It is a statement that provides information about the various levels, methods, tools, and techniques used for testing the system. </a:t>
            </a:r>
            <a:endParaRPr lang="en-US" dirty="0" smtClean="0"/>
          </a:p>
          <a:p>
            <a:pPr>
              <a:buFont typeface="Wingdings" panose="05000000000000000000" pitchFamily="2" charset="2"/>
              <a:buChar char="Ø"/>
            </a:pPr>
            <a:r>
              <a:rPr lang="en-US" dirty="0" smtClean="0"/>
              <a:t>It </a:t>
            </a:r>
            <a:r>
              <a:rPr lang="en-US" dirty="0"/>
              <a:t>should satisfy all the needs of an organization.</a:t>
            </a:r>
          </a:p>
          <a:p>
            <a:endParaRPr lang="en-US" dirty="0"/>
          </a:p>
        </p:txBody>
      </p:sp>
      <p:sp>
        <p:nvSpPr>
          <p:cNvPr id="4" name="Footer Placeholder 3"/>
          <p:cNvSpPr>
            <a:spLocks noGrp="1"/>
          </p:cNvSpPr>
          <p:nvPr>
            <p:ph type="ftr" sz="quarter" idx="11"/>
          </p:nvPr>
        </p:nvSpPr>
        <p:spPr/>
        <p:txBody>
          <a:bodyPr/>
          <a:lstStyle/>
          <a:p>
            <a:r>
              <a:rPr lang="en-US" smtClean="0"/>
              <a:t>Sakifa Aktar, Lecturer, Dept. of CSE, BSMRSTU</a:t>
            </a:r>
            <a:endParaRPr lang="en-US" dirty="0"/>
          </a:p>
        </p:txBody>
      </p:sp>
      <p:sp>
        <p:nvSpPr>
          <p:cNvPr id="5" name="Slide Number Placeholder 4"/>
          <p:cNvSpPr>
            <a:spLocks noGrp="1"/>
          </p:cNvSpPr>
          <p:nvPr>
            <p:ph type="sldNum" sz="quarter" idx="12"/>
          </p:nvPr>
        </p:nvSpPr>
        <p:spPr/>
        <p:txBody>
          <a:bodyPr/>
          <a:lstStyle/>
          <a:p>
            <a:fld id="{E97799C9-84D9-46D2-A11E-BCF8A720529D}" type="slidenum">
              <a:rPr lang="en-US" smtClean="0"/>
              <a:t>5</a:t>
            </a:fld>
            <a:endParaRPr lang="en-US" dirty="0"/>
          </a:p>
        </p:txBody>
      </p:sp>
    </p:spTree>
    <p:extLst>
      <p:ext uri="{BB962C8B-B14F-4D97-AF65-F5344CB8AC3E}">
        <p14:creationId xmlns:p14="http://schemas.microsoft.com/office/powerpoint/2010/main" val="2806043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Network for System Testing</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A test plan entails the following activities</a:t>
            </a:r>
          </a:p>
          <a:p>
            <a:pPr marL="457200" indent="-457200">
              <a:buAutoNum type="arabicPeriod"/>
            </a:pPr>
            <a:r>
              <a:rPr lang="en-US" dirty="0" smtClean="0"/>
              <a:t>Prepare test plan.</a:t>
            </a:r>
          </a:p>
          <a:p>
            <a:pPr marL="457200" indent="-457200">
              <a:buAutoNum type="arabicPeriod"/>
            </a:pPr>
            <a:r>
              <a:rPr lang="en-US" dirty="0" smtClean="0"/>
              <a:t>Specify conditions for user acceptance testing.</a:t>
            </a:r>
          </a:p>
          <a:p>
            <a:pPr marL="457200" indent="-457200">
              <a:buAutoNum type="arabicPeriod"/>
            </a:pPr>
            <a:r>
              <a:rPr lang="en-US" dirty="0" smtClean="0"/>
              <a:t>Prepare test data for program testing.</a:t>
            </a:r>
          </a:p>
          <a:p>
            <a:pPr marL="457200" indent="-457200">
              <a:buAutoNum type="arabicPeriod"/>
            </a:pPr>
            <a:r>
              <a:rPr lang="en-US" dirty="0" smtClean="0"/>
              <a:t>Prepare test data for transaction path testing.</a:t>
            </a:r>
          </a:p>
          <a:p>
            <a:pPr marL="457200" indent="-457200">
              <a:buAutoNum type="arabicPeriod"/>
            </a:pPr>
            <a:r>
              <a:rPr lang="en-US" dirty="0" smtClean="0"/>
              <a:t>Plan user training.</a:t>
            </a:r>
          </a:p>
          <a:p>
            <a:pPr marL="457200" indent="-457200">
              <a:buAutoNum type="arabicPeriod"/>
            </a:pPr>
            <a:r>
              <a:rPr lang="en-US" dirty="0" smtClean="0"/>
              <a:t>Compile/assemble programs.</a:t>
            </a:r>
          </a:p>
          <a:p>
            <a:pPr marL="457200" indent="-457200">
              <a:buAutoNum type="arabicPeriod"/>
            </a:pPr>
            <a:r>
              <a:rPr lang="en-US" dirty="0" smtClean="0"/>
              <a:t>Prepare job performance aids.</a:t>
            </a:r>
          </a:p>
          <a:p>
            <a:pPr marL="457200" indent="-457200">
              <a:buAutoNum type="arabicPeriod"/>
            </a:pPr>
            <a:r>
              <a:rPr lang="en-US" dirty="0" smtClean="0"/>
              <a:t>Prepare operational documents.</a:t>
            </a:r>
          </a:p>
        </p:txBody>
      </p:sp>
      <p:sp>
        <p:nvSpPr>
          <p:cNvPr id="4" name="Footer Placeholder 3"/>
          <p:cNvSpPr>
            <a:spLocks noGrp="1"/>
          </p:cNvSpPr>
          <p:nvPr>
            <p:ph type="ftr" sz="quarter" idx="11"/>
          </p:nvPr>
        </p:nvSpPr>
        <p:spPr/>
        <p:txBody>
          <a:bodyPr/>
          <a:lstStyle/>
          <a:p>
            <a:r>
              <a:rPr lang="en-US" smtClean="0"/>
              <a:t>Sakifa Aktar, Lecturer, Dept. of CSE, BSMRSTU</a:t>
            </a:r>
            <a:endParaRPr lang="en-US" dirty="0"/>
          </a:p>
        </p:txBody>
      </p:sp>
      <p:sp>
        <p:nvSpPr>
          <p:cNvPr id="5" name="Slide Number Placeholder 4"/>
          <p:cNvSpPr>
            <a:spLocks noGrp="1"/>
          </p:cNvSpPr>
          <p:nvPr>
            <p:ph type="sldNum" sz="quarter" idx="12"/>
          </p:nvPr>
        </p:nvSpPr>
        <p:spPr/>
        <p:txBody>
          <a:bodyPr/>
          <a:lstStyle/>
          <a:p>
            <a:fld id="{E97799C9-84D9-46D2-A11E-BCF8A720529D}" type="slidenum">
              <a:rPr lang="en-US" smtClean="0"/>
              <a:t>6</a:t>
            </a:fld>
            <a:endParaRPr lang="en-US" dirty="0"/>
          </a:p>
        </p:txBody>
      </p:sp>
    </p:spTree>
    <p:extLst>
      <p:ext uri="{BB962C8B-B14F-4D97-AF65-F5344CB8AC3E}">
        <p14:creationId xmlns:p14="http://schemas.microsoft.com/office/powerpoint/2010/main" val="1270740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Plan</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a:t>It provides a plan for testing the system and verifies that the system under testing fulfils all the design and functional specifications. The test plan provides the following information −</a:t>
            </a:r>
          </a:p>
          <a:p>
            <a:r>
              <a:rPr lang="en-US" dirty="0"/>
              <a:t>Objectives of each test phase</a:t>
            </a:r>
          </a:p>
          <a:p>
            <a:r>
              <a:rPr lang="en-US" dirty="0"/>
              <a:t>Approaches and tools used for testing</a:t>
            </a:r>
          </a:p>
          <a:p>
            <a:r>
              <a:rPr lang="en-US" dirty="0"/>
              <a:t>Responsibilities and time required for each testing activity</a:t>
            </a:r>
          </a:p>
          <a:p>
            <a:r>
              <a:rPr lang="en-US" dirty="0"/>
              <a:t>Availability of tools, facilities, and test libraries</a:t>
            </a:r>
          </a:p>
          <a:p>
            <a:r>
              <a:rPr lang="en-US" dirty="0"/>
              <a:t>Procedures and standards required for planning and conducting the tests</a:t>
            </a:r>
          </a:p>
          <a:p>
            <a:r>
              <a:rPr lang="en-US" dirty="0"/>
              <a:t>Factors responsible for successful completion of testing process</a:t>
            </a:r>
          </a:p>
          <a:p>
            <a:endParaRPr lang="en-US" dirty="0"/>
          </a:p>
        </p:txBody>
      </p:sp>
      <p:sp>
        <p:nvSpPr>
          <p:cNvPr id="4" name="Footer Placeholder 3"/>
          <p:cNvSpPr>
            <a:spLocks noGrp="1"/>
          </p:cNvSpPr>
          <p:nvPr>
            <p:ph type="ftr" sz="quarter" idx="11"/>
          </p:nvPr>
        </p:nvSpPr>
        <p:spPr/>
        <p:txBody>
          <a:bodyPr/>
          <a:lstStyle/>
          <a:p>
            <a:r>
              <a:rPr lang="en-US" smtClean="0"/>
              <a:t>Sakifa Aktar, Lecturer, Dept. of CSE, BSMRSTU</a:t>
            </a:r>
            <a:endParaRPr lang="en-US" dirty="0"/>
          </a:p>
        </p:txBody>
      </p:sp>
      <p:sp>
        <p:nvSpPr>
          <p:cNvPr id="5" name="Slide Number Placeholder 4"/>
          <p:cNvSpPr>
            <a:spLocks noGrp="1"/>
          </p:cNvSpPr>
          <p:nvPr>
            <p:ph type="sldNum" sz="quarter" idx="12"/>
          </p:nvPr>
        </p:nvSpPr>
        <p:spPr/>
        <p:txBody>
          <a:bodyPr/>
          <a:lstStyle/>
          <a:p>
            <a:fld id="{E97799C9-84D9-46D2-A11E-BCF8A720529D}" type="slidenum">
              <a:rPr lang="en-US" smtClean="0"/>
              <a:t>7</a:t>
            </a:fld>
            <a:endParaRPr lang="en-US" dirty="0"/>
          </a:p>
        </p:txBody>
      </p:sp>
    </p:spTree>
    <p:extLst>
      <p:ext uri="{BB962C8B-B14F-4D97-AF65-F5344CB8AC3E}">
        <p14:creationId xmlns:p14="http://schemas.microsoft.com/office/powerpoint/2010/main" val="524003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 Design</a:t>
            </a:r>
          </a:p>
        </p:txBody>
      </p:sp>
      <p:sp>
        <p:nvSpPr>
          <p:cNvPr id="3" name="Content Placeholder 2"/>
          <p:cNvSpPr>
            <a:spLocks noGrp="1"/>
          </p:cNvSpPr>
          <p:nvPr>
            <p:ph idx="1"/>
          </p:nvPr>
        </p:nvSpPr>
        <p:spPr/>
        <p:txBody>
          <a:bodyPr>
            <a:normAutofit lnSpcReduction="10000"/>
          </a:bodyPr>
          <a:lstStyle/>
          <a:p>
            <a:r>
              <a:rPr lang="en-US" dirty="0"/>
              <a:t>A number of test cases are identified for each module of the system to be tested.</a:t>
            </a:r>
          </a:p>
          <a:p>
            <a:r>
              <a:rPr lang="en-US" dirty="0"/>
              <a:t>Each test case will specify how the implementation of a particular requirement or design decision is to be tested and the criteria for the success of the test.</a:t>
            </a:r>
          </a:p>
          <a:p>
            <a:r>
              <a:rPr lang="en-US" dirty="0"/>
              <a:t>The test cases along with the test plan are documented as a part of a system specification document or in a separate document called </a:t>
            </a:r>
            <a:r>
              <a:rPr lang="en-US" b="1" dirty="0"/>
              <a:t>test specification</a:t>
            </a:r>
            <a:r>
              <a:rPr lang="en-US" dirty="0"/>
              <a:t> or </a:t>
            </a:r>
            <a:r>
              <a:rPr lang="en-US" b="1" dirty="0"/>
              <a:t>test description</a:t>
            </a:r>
            <a:r>
              <a:rPr lang="en-US" dirty="0"/>
              <a:t>.</a:t>
            </a:r>
          </a:p>
          <a:p>
            <a:endParaRPr lang="en-US" dirty="0"/>
          </a:p>
        </p:txBody>
      </p:sp>
      <p:sp>
        <p:nvSpPr>
          <p:cNvPr id="4" name="Footer Placeholder 3"/>
          <p:cNvSpPr>
            <a:spLocks noGrp="1"/>
          </p:cNvSpPr>
          <p:nvPr>
            <p:ph type="ftr" sz="quarter" idx="11"/>
          </p:nvPr>
        </p:nvSpPr>
        <p:spPr/>
        <p:txBody>
          <a:bodyPr/>
          <a:lstStyle/>
          <a:p>
            <a:r>
              <a:rPr lang="en-US" smtClean="0"/>
              <a:t>Sakifa Aktar, Lecturer, Dept. of CSE, BSMRSTU</a:t>
            </a:r>
            <a:endParaRPr lang="en-US" dirty="0"/>
          </a:p>
        </p:txBody>
      </p:sp>
      <p:sp>
        <p:nvSpPr>
          <p:cNvPr id="5" name="Slide Number Placeholder 4"/>
          <p:cNvSpPr>
            <a:spLocks noGrp="1"/>
          </p:cNvSpPr>
          <p:nvPr>
            <p:ph type="sldNum" sz="quarter" idx="12"/>
          </p:nvPr>
        </p:nvSpPr>
        <p:spPr/>
        <p:txBody>
          <a:bodyPr/>
          <a:lstStyle/>
          <a:p>
            <a:fld id="{E97799C9-84D9-46D2-A11E-BCF8A720529D}" type="slidenum">
              <a:rPr lang="en-US" smtClean="0"/>
              <a:t>8</a:t>
            </a:fld>
            <a:endParaRPr lang="en-US" dirty="0"/>
          </a:p>
        </p:txBody>
      </p:sp>
    </p:spTree>
    <p:extLst>
      <p:ext uri="{BB962C8B-B14F-4D97-AF65-F5344CB8AC3E}">
        <p14:creationId xmlns:p14="http://schemas.microsoft.com/office/powerpoint/2010/main" val="1123020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Procedures</a:t>
            </a:r>
          </a:p>
        </p:txBody>
      </p:sp>
      <p:sp>
        <p:nvSpPr>
          <p:cNvPr id="3" name="Content Placeholder 2"/>
          <p:cNvSpPr>
            <a:spLocks noGrp="1"/>
          </p:cNvSpPr>
          <p:nvPr>
            <p:ph idx="1"/>
          </p:nvPr>
        </p:nvSpPr>
        <p:spPr/>
        <p:txBody>
          <a:bodyPr/>
          <a:lstStyle/>
          <a:p>
            <a:r>
              <a:rPr lang="en-US" dirty="0"/>
              <a:t>It consists of the steps that should be followed to execute each of the test cases. </a:t>
            </a:r>
            <a:endParaRPr lang="en-US" dirty="0" smtClean="0"/>
          </a:p>
          <a:p>
            <a:r>
              <a:rPr lang="en-US" dirty="0" smtClean="0"/>
              <a:t>These </a:t>
            </a:r>
            <a:r>
              <a:rPr lang="en-US" dirty="0"/>
              <a:t>procedures are specified in a separate document called test procedure specification. </a:t>
            </a:r>
            <a:endParaRPr lang="en-US" dirty="0" smtClean="0"/>
          </a:p>
          <a:p>
            <a:r>
              <a:rPr lang="en-US" dirty="0" smtClean="0"/>
              <a:t>This </a:t>
            </a:r>
            <a:r>
              <a:rPr lang="en-US" dirty="0"/>
              <a:t>document also specifies any special requirements and formats for reporting the result of testing.</a:t>
            </a:r>
          </a:p>
        </p:txBody>
      </p:sp>
      <p:sp>
        <p:nvSpPr>
          <p:cNvPr id="4" name="Footer Placeholder 3"/>
          <p:cNvSpPr>
            <a:spLocks noGrp="1"/>
          </p:cNvSpPr>
          <p:nvPr>
            <p:ph type="ftr" sz="quarter" idx="11"/>
          </p:nvPr>
        </p:nvSpPr>
        <p:spPr/>
        <p:txBody>
          <a:bodyPr/>
          <a:lstStyle/>
          <a:p>
            <a:r>
              <a:rPr lang="en-US" smtClean="0"/>
              <a:t>Sakifa Aktar, Lecturer, Dept. of CSE, BSMRSTU</a:t>
            </a:r>
            <a:endParaRPr lang="en-US" dirty="0"/>
          </a:p>
        </p:txBody>
      </p:sp>
      <p:sp>
        <p:nvSpPr>
          <p:cNvPr id="5" name="Slide Number Placeholder 4"/>
          <p:cNvSpPr>
            <a:spLocks noGrp="1"/>
          </p:cNvSpPr>
          <p:nvPr>
            <p:ph type="sldNum" sz="quarter" idx="12"/>
          </p:nvPr>
        </p:nvSpPr>
        <p:spPr/>
        <p:txBody>
          <a:bodyPr/>
          <a:lstStyle/>
          <a:p>
            <a:fld id="{E97799C9-84D9-46D2-A11E-BCF8A720529D}" type="slidenum">
              <a:rPr lang="en-US" smtClean="0"/>
              <a:t>9</a:t>
            </a:fld>
            <a:endParaRPr lang="en-US" dirty="0"/>
          </a:p>
        </p:txBody>
      </p:sp>
    </p:spTree>
    <p:extLst>
      <p:ext uri="{BB962C8B-B14F-4D97-AF65-F5344CB8AC3E}">
        <p14:creationId xmlns:p14="http://schemas.microsoft.com/office/powerpoint/2010/main" val="336081449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291</TotalTime>
  <Words>1667</Words>
  <Application>Microsoft Office PowerPoint</Application>
  <PresentationFormat>Widescreen</PresentationFormat>
  <Paragraphs>153</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Garamond</vt:lpstr>
      <vt:lpstr>Wingdings</vt:lpstr>
      <vt:lpstr>Organic</vt:lpstr>
      <vt:lpstr>Chapter 12</vt:lpstr>
      <vt:lpstr>Introduction</vt:lpstr>
      <vt:lpstr>Testing</vt:lpstr>
      <vt:lpstr>Characteristics of System Testing</vt:lpstr>
      <vt:lpstr>Stages of System Testing</vt:lpstr>
      <vt:lpstr>Activity Network for System Testing</vt:lpstr>
      <vt:lpstr>Test Plan</vt:lpstr>
      <vt:lpstr>Test Case Design</vt:lpstr>
      <vt:lpstr>Test Procedures</vt:lpstr>
      <vt:lpstr>Test Result Documentation</vt:lpstr>
      <vt:lpstr>Types of Testing </vt:lpstr>
      <vt:lpstr>Integration Testing </vt:lpstr>
      <vt:lpstr>Functional Testing </vt:lpstr>
      <vt:lpstr>Rules for System Testing </vt:lpstr>
      <vt:lpstr>Quality Assurance</vt:lpstr>
      <vt:lpstr>Objectives of Quality Assurance</vt:lpstr>
      <vt:lpstr>Quality Factors Specifications</vt:lpstr>
      <vt:lpstr>Quality Factors Specifications</vt:lpstr>
      <vt:lpstr>Levels of Quality Assurance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12</dc:title>
  <dc:creator>Microsoft account</dc:creator>
  <cp:lastModifiedBy>Microsoft account</cp:lastModifiedBy>
  <cp:revision>8</cp:revision>
  <dcterms:created xsi:type="dcterms:W3CDTF">2021-02-04T05:36:33Z</dcterms:created>
  <dcterms:modified xsi:type="dcterms:W3CDTF">2021-02-10T04:52:37Z</dcterms:modified>
</cp:coreProperties>
</file>