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73" r:id="rId9"/>
    <p:sldId id="263" r:id="rId10"/>
    <p:sldId id="264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922C2-CFF1-4017-BDA4-8AD6F69817BA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F4487-18EF-4CD4-975D-F90C1307C1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1153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F4487-18EF-4CD4-975D-F90C1307C1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2548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41BFF52-B4AB-4324-A18C-B84E3F7A72E4}" type="datetime1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4622-6FFF-4879-8604-EDD077FCDFA7}" type="datetime1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0933-CBEA-4DD5-ABF5-F8DEB56D0FBD}" type="datetime1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FF06-4698-4421-A8F1-B890A288E965}" type="datetime1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2606-A85B-4C77-AAC5-042C423EAABE}" type="datetime1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8C8E-6C06-45B6-9B82-13EB743CCE70}" type="datetime1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1DA9-785F-430C-B3F8-8FE97626D2E7}" type="datetime1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6856-BA16-473D-919D-9EBCC4D637CE}" type="datetime1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BC95-F61A-4EA6-8C52-59D40616E2F3}" type="datetime1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D173-F826-4F47-B40B-388D0FB22906}" type="datetime1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57A-D488-4798-AAC5-DCCD939F2B16}" type="datetime1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4952-5BD4-4821-8E7A-7F61F244E1FD}" type="datetime1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6DCF-C615-45D4-8399-4E8FC38EA2B4}" type="datetime1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33B6-08AC-4479-A6F1-7C7BCEF392A5}" type="datetime1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E02D-A019-4092-8AC8-8A01E131827A}" type="datetime1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5569-553A-49E2-B970-9890D2A1ED25}" type="datetime1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5B6D-0A86-45F2-AEBF-F1ECBF9EBBE9}" type="datetime1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862027-33E5-43DF-AF22-4525FA642C9F}" type="datetime1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Feasibility Study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6500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 Report(cont.)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Detailed findings outline the methods used in the </a:t>
            </a:r>
            <a:r>
              <a:rPr lang="en-US" dirty="0"/>
              <a:t>p</a:t>
            </a:r>
            <a:r>
              <a:rPr lang="en-US" dirty="0" smtClean="0"/>
              <a:t>resent system. The section also provides a description of the objectives and general procedures of the candidate system.</a:t>
            </a:r>
          </a:p>
          <a:p>
            <a:r>
              <a:rPr lang="en-US" dirty="0" smtClean="0"/>
              <a:t>Economic justification details point-by-point cost comparisons and preliminary cost estimates for the development and operation of the candidate system.</a:t>
            </a:r>
          </a:p>
          <a:p>
            <a:r>
              <a:rPr lang="en-US" dirty="0" smtClean="0"/>
              <a:t>Recommendations and conclusions suggest to management the most beneficial and cost-effective system.</a:t>
            </a:r>
          </a:p>
          <a:p>
            <a:r>
              <a:rPr lang="en-US" dirty="0" smtClean="0"/>
              <a:t>Appendixes document all memos and data compiled during the investigation.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6984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1721" y="2656936"/>
            <a:ext cx="4304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Thank You</a:t>
            </a:r>
            <a:endParaRPr lang="en-US" sz="5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59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206419"/>
            <a:ext cx="9601196" cy="829415"/>
          </a:xfrm>
        </p:spPr>
        <p:txBody>
          <a:bodyPr>
            <a:normAutofit fontScale="90000"/>
          </a:bodyPr>
          <a:lstStyle/>
          <a:p>
            <a:r>
              <a:rPr lang="en-US" dirty="0"/>
              <a:t>Feasibility Study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Feasibility Study can be considered as preliminary investigation that helps the management to take decision about whether study of system should be feasible for development or not</a:t>
            </a:r>
            <a:r>
              <a:rPr lang="en-US" dirty="0" smtClean="0"/>
              <a:t>.</a:t>
            </a:r>
          </a:p>
          <a:p>
            <a:r>
              <a:rPr lang="en-US" dirty="0"/>
              <a:t>It identifies the possibility of improving an existing system, developing a new system, and produce refined estimates for further development of system.</a:t>
            </a:r>
          </a:p>
          <a:p>
            <a:r>
              <a:rPr lang="en-US" dirty="0"/>
              <a:t>It is used to obtain the outline of the problem and decide whether feasible or appropriate solution exists or not.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790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Feasibility </a:t>
            </a:r>
            <a:r>
              <a:rPr lang="en-US" dirty="0" smtClean="0"/>
              <a:t>Study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objective of a feasibility study is to acquire problem scope instead of solving the problem.</a:t>
            </a:r>
          </a:p>
          <a:p>
            <a:r>
              <a:rPr lang="en-US" dirty="0"/>
              <a:t>The output of a feasibility study is a formal system proposal act as decision document which includes the complete nature and scope of the proposed system.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598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Feasibilities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Economic Feasibility</a:t>
            </a:r>
          </a:p>
          <a:p>
            <a:r>
              <a:rPr lang="en-US" dirty="0"/>
              <a:t>It is evaluating the effectiveness of candidate system by using cost/benefit analysis method.</a:t>
            </a:r>
          </a:p>
          <a:p>
            <a:r>
              <a:rPr lang="en-US" dirty="0"/>
              <a:t>It demonstrates the net benefit from the candidate system in terms of benefits and costs to the organization.</a:t>
            </a:r>
          </a:p>
          <a:p>
            <a:r>
              <a:rPr lang="en-US" dirty="0"/>
              <a:t>The main aim of Economic Feasibility Analysis (EFS) is to estimate the economic requirements of candidate system before investments funds are committed to proposal.</a:t>
            </a:r>
          </a:p>
          <a:p>
            <a:r>
              <a:rPr lang="en-US" dirty="0"/>
              <a:t>It prefers the alternative which will maximize the net worth of organization by earliest and highest return of funds along with lowest level of risk involved in developing the candidate system.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786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Technical Feasibility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investigates the technical feasibility of each implementation alternative.</a:t>
            </a:r>
          </a:p>
          <a:p>
            <a:r>
              <a:rPr lang="en-US" dirty="0"/>
              <a:t>It analyzes and determines whether the solution can be supported by existing technology or not.</a:t>
            </a:r>
          </a:p>
          <a:p>
            <a:r>
              <a:rPr lang="en-US" dirty="0"/>
              <a:t>The analyst determines whether current technical resources be upgraded or added it that fulfill the new requirements.</a:t>
            </a:r>
          </a:p>
          <a:p>
            <a:r>
              <a:rPr lang="en-US" dirty="0"/>
              <a:t>It ensures that the candidate system provides appropriate responses to what extent it can support the technical enhancement.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211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Behavioral Feasibility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evaluates and estimates the user attitude or behavior towards the development of new system.</a:t>
            </a:r>
          </a:p>
          <a:p>
            <a:r>
              <a:rPr lang="en-US" dirty="0"/>
              <a:t>It helps in determining if the system requires special effort to educate, retrain, transfer, and changes in employee’s job status on new ways of conducting business.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276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919" y="1292683"/>
            <a:ext cx="9601196" cy="907053"/>
          </a:xfrm>
        </p:spPr>
        <p:txBody>
          <a:bodyPr>
            <a:normAutofit fontScale="90000"/>
          </a:bodyPr>
          <a:lstStyle/>
          <a:p>
            <a:r>
              <a:rPr lang="en-US" dirty="0"/>
              <a:t>Steps Involved in Feasibility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following steps are to be followed while performing feasibility analysis −</a:t>
            </a:r>
          </a:p>
          <a:p>
            <a:r>
              <a:rPr lang="en-US" dirty="0"/>
              <a:t>Form a project team and appoint a project leader.</a:t>
            </a:r>
          </a:p>
          <a:p>
            <a:r>
              <a:rPr lang="en-US" dirty="0"/>
              <a:t>Develop system flowcharts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Enumerate potential candidate systems.</a:t>
            </a:r>
          </a:p>
          <a:p>
            <a:r>
              <a:rPr lang="en-US" dirty="0" smtClean="0"/>
              <a:t>Describe and identify characteristics of candidate systems.</a:t>
            </a:r>
          </a:p>
          <a:p>
            <a:r>
              <a:rPr lang="en-US" dirty="0" smtClean="0"/>
              <a:t>Determine and evaluate performance and cost effectiveness of each candidate system.</a:t>
            </a:r>
            <a:endParaRPr lang="en-US" dirty="0"/>
          </a:p>
          <a:p>
            <a:r>
              <a:rPr lang="en-US" dirty="0" smtClean="0"/>
              <a:t>Weight </a:t>
            </a:r>
            <a:r>
              <a:rPr lang="en-US" dirty="0"/>
              <a:t>the </a:t>
            </a:r>
            <a:r>
              <a:rPr lang="en-US" dirty="0" smtClean="0"/>
              <a:t>system performance and cost data.</a:t>
            </a:r>
            <a:endParaRPr lang="en-US" dirty="0"/>
          </a:p>
          <a:p>
            <a:r>
              <a:rPr lang="en-US" dirty="0"/>
              <a:t>Rank the other alternatives and select the best candidate system.</a:t>
            </a:r>
          </a:p>
          <a:p>
            <a:r>
              <a:rPr lang="en-US" dirty="0" smtClean="0"/>
              <a:t>Prepare and report final project directive </a:t>
            </a:r>
            <a:r>
              <a:rPr lang="en-US" dirty="0"/>
              <a:t>to management for </a:t>
            </a:r>
            <a:r>
              <a:rPr lang="en-US" dirty="0" smtClean="0"/>
              <a:t>approval.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2925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001943"/>
          </a:xfrm>
        </p:spPr>
        <p:txBody>
          <a:bodyPr/>
          <a:lstStyle/>
          <a:p>
            <a:r>
              <a:rPr lang="en-US" dirty="0" smtClean="0"/>
              <a:t>Weighted Candidate Evaluation Matrix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06721384"/>
              </p:ext>
            </p:extLst>
          </p:nvPr>
        </p:nvGraphicFramePr>
        <p:xfrm>
          <a:off x="1295398" y="1984075"/>
          <a:ext cx="9601200" cy="396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/>
                <a:gridCol w="1920240"/>
                <a:gridCol w="960120"/>
                <a:gridCol w="960120"/>
                <a:gridCol w="960120"/>
                <a:gridCol w="960120"/>
                <a:gridCol w="960120"/>
                <a:gridCol w="960120"/>
              </a:tblGrid>
              <a:tr h="3200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Evaluation Criteria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Weighting Factor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IBM PC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HP 100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Apple III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r>
                        <a:rPr lang="en-US" baseline="0" dirty="0" smtClean="0"/>
                        <a:t>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Growth Potential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User-friendly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System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System 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Payback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7922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Cover letter formally presents the report and briefly indicates to management the nature, general findings, and recommendations to be considered.</a:t>
            </a:r>
          </a:p>
          <a:p>
            <a:r>
              <a:rPr lang="en-US" dirty="0" smtClean="0"/>
              <a:t>Table of contents specifies the location of the various parts of the report.</a:t>
            </a:r>
          </a:p>
          <a:p>
            <a:r>
              <a:rPr lang="en-US" dirty="0" smtClean="0"/>
              <a:t>Overview is a narrative explanation of the purpose and scope of the project, the reason for undertaking the feasibility study.</a:t>
            </a:r>
          </a:p>
          <a:p>
            <a:r>
              <a:rPr lang="en-US" dirty="0" smtClean="0"/>
              <a:t>The department(s) involved or affected by the candidate system.</a:t>
            </a:r>
          </a:p>
          <a:p>
            <a:r>
              <a:rPr lang="en-US" dirty="0" smtClean="0"/>
              <a:t>Included are the names of the persons who conducted the study, when it began, and other information that explains the circumstances surrounding the study.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2359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267</TotalTime>
  <Words>793</Words>
  <Application>Microsoft Office PowerPoint</Application>
  <PresentationFormat>Custom</PresentationFormat>
  <Paragraphs>112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Organic</vt:lpstr>
      <vt:lpstr>Chapter 7</vt:lpstr>
      <vt:lpstr>Feasibility Study </vt:lpstr>
      <vt:lpstr>Feasibility Study (cont.)</vt:lpstr>
      <vt:lpstr>Types of Feasibilities </vt:lpstr>
      <vt:lpstr>Technical Feasibility </vt:lpstr>
      <vt:lpstr>Behavioral Feasibility </vt:lpstr>
      <vt:lpstr>Steps Involved in Feasibility Analysis </vt:lpstr>
      <vt:lpstr>Weighted Candidate Evaluation Matrix</vt:lpstr>
      <vt:lpstr>Feasibility Report</vt:lpstr>
      <vt:lpstr>Feasibility Report(cont.)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Microsoft account</dc:creator>
  <cp:lastModifiedBy>Dr. Azhar</cp:lastModifiedBy>
  <cp:revision>12</cp:revision>
  <dcterms:created xsi:type="dcterms:W3CDTF">2021-01-25T06:24:51Z</dcterms:created>
  <dcterms:modified xsi:type="dcterms:W3CDTF">2022-09-27T05:59:55Z</dcterms:modified>
</cp:coreProperties>
</file>