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69" r:id="rId15"/>
    <p:sldId id="270" r:id="rId16"/>
    <p:sldId id="271" r:id="rId17"/>
    <p:sldId id="272" r:id="rId18"/>
    <p:sldId id="273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595CA-1AA8-497A-BC5B-1530F9705BD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2FBE-411F-4FBA-B114-4E11ECF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2FBE-411F-4FBA-B114-4E11ECF167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C2FBE-411F-4FBA-B114-4E11ECF167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DD7AAA-8DFB-4A6B-A7C4-F6018574832B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D4F3-4280-41A8-8C41-BAF586DEE7BE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2CCF-3853-4F36-9773-4E85CEF626DA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EC50-2B15-4A20-B343-54F09B152CCE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0106-9D56-49D7-8E39-AE095475BA5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29C2-407C-4D23-A4B3-AA87B11D7540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D6B4-BB8D-4E56-9A8C-0D74079313E6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4023-78D4-461A-8617-7994A8A8FA0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9FD-9945-438C-BD45-D36F06B71DEC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8C8E-54DD-43DA-8EB7-E216450B2D3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0E2F-2E61-4C1B-8560-B4127F900F80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DD65-36CC-4C66-A8F2-A6CA69F5528B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358D-F745-4EED-BE87-E74CA87441BD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F884-5845-4870-9829-E80E0CA2D5D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B673-6AA5-4D64-8A6D-431805558E5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926C-3043-4EA9-B0F0-33340008788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DE2D-DED0-42A7-B0E3-4DF6E66693C0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4AE996-8855-463E-A097-412657B40C0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Cost/Benefit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7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of Costs and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Intangible costs:</a:t>
            </a:r>
          </a:p>
          <a:p>
            <a:r>
              <a:rPr lang="en-US" dirty="0" smtClean="0"/>
              <a:t>Costs that are known to exist but whose financial value cannot be accurately measured.</a:t>
            </a:r>
          </a:p>
          <a:p>
            <a:r>
              <a:rPr lang="en-US" dirty="0" smtClean="0"/>
              <a:t>Example- employee morale problems caused by a new system or lowered company image.</a:t>
            </a:r>
          </a:p>
          <a:p>
            <a:r>
              <a:rPr lang="en-US" dirty="0" smtClean="0"/>
              <a:t>In some cases, it may be easy to identify but difficult to measure. For example- the cost of the breakdown of an online system during banking hours will cause the bank to lose deposits and waste human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854015"/>
            <a:ext cx="9601196" cy="5021853"/>
          </a:xfrm>
        </p:spPr>
        <p:txBody>
          <a:bodyPr/>
          <a:lstStyle/>
          <a:p>
            <a:r>
              <a:rPr lang="en-US" dirty="0"/>
              <a:t> In other cases, intangible costs may be difficult even to identify, such as an improvement in customer satisfaction stemming from a real-time order entry system.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Tangible Benefits: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Tangible benefits are quantifiable service or financial gains to the </a:t>
            </a:r>
            <a:r>
              <a:rPr lang="en-US" dirty="0" smtClean="0"/>
              <a:t>organization</a:t>
            </a:r>
            <a:r>
              <a:rPr lang="en-US" dirty="0"/>
              <a:t>. Tangible benefits include:</a:t>
            </a:r>
          </a:p>
          <a:p>
            <a:r>
              <a:rPr lang="en-US" dirty="0"/>
              <a:t>improved effectiveness (</a:t>
            </a:r>
            <a:r>
              <a:rPr lang="en-US" dirty="0" err="1"/>
              <a:t>eg</a:t>
            </a:r>
            <a:r>
              <a:rPr lang="en-US" dirty="0"/>
              <a:t>, improved service delivery, improved access)</a:t>
            </a:r>
          </a:p>
          <a:p>
            <a:r>
              <a:rPr lang="en-US" dirty="0"/>
              <a:t>improved efficiency (</a:t>
            </a:r>
            <a:r>
              <a:rPr lang="en-US" dirty="0" err="1"/>
              <a:t>eg</a:t>
            </a:r>
            <a:r>
              <a:rPr lang="en-US" dirty="0"/>
              <a:t>, reduced costs, more efficient use of existing resources)</a:t>
            </a:r>
          </a:p>
          <a:p>
            <a:r>
              <a:rPr lang="en-US" dirty="0"/>
              <a:t>enabling or supporting other benefits (</a:t>
            </a:r>
            <a:r>
              <a:rPr lang="en-US" dirty="0" err="1"/>
              <a:t>eg</a:t>
            </a:r>
            <a:r>
              <a:rPr lang="en-US" dirty="0"/>
              <a:t>, using business analysis for work process re-engineering)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9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Intangible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Intangible benefits are non-quantifiable improvements in the </a:t>
            </a:r>
            <a:r>
              <a:rPr lang="en-US" dirty="0" smtClean="0"/>
              <a:t>welfare of </a:t>
            </a:r>
            <a:r>
              <a:rPr lang="en-US" dirty="0"/>
              <a:t>the </a:t>
            </a:r>
            <a:r>
              <a:rPr lang="en-US" dirty="0" smtClean="0"/>
              <a:t>organization</a:t>
            </a:r>
            <a:r>
              <a:rPr lang="en-US" dirty="0"/>
              <a:t>. These are still valuable tools in convincing management to undertake a proposed project. Intangible benefits include:</a:t>
            </a:r>
          </a:p>
          <a:p>
            <a:r>
              <a:rPr lang="en-US" dirty="0"/>
              <a:t>compliance with governance obligations</a:t>
            </a:r>
          </a:p>
          <a:p>
            <a:r>
              <a:rPr lang="en-US" dirty="0"/>
              <a:t>achieving best practice standard (</a:t>
            </a:r>
            <a:r>
              <a:rPr lang="en-US" dirty="0" err="1"/>
              <a:t>ie</a:t>
            </a:r>
            <a:r>
              <a:rPr lang="en-US" dirty="0"/>
              <a:t>, compliance with ISO standards)</a:t>
            </a:r>
          </a:p>
          <a:p>
            <a:r>
              <a:rPr lang="en-US" dirty="0"/>
              <a:t>reduced exposure to litigation costs</a:t>
            </a:r>
          </a:p>
          <a:p>
            <a:r>
              <a:rPr lang="en-US" dirty="0"/>
              <a:t>improved management of corporate memory</a:t>
            </a:r>
          </a:p>
          <a:p>
            <a:r>
              <a:rPr lang="en-US" dirty="0"/>
              <a:t>improved policy formation and delivery</a:t>
            </a:r>
          </a:p>
          <a:p>
            <a:r>
              <a:rPr lang="en-US" dirty="0"/>
              <a:t>increased </a:t>
            </a:r>
            <a:r>
              <a:rPr lang="en-US" dirty="0" smtClean="0"/>
              <a:t>organizational </a:t>
            </a:r>
            <a:r>
              <a:rPr lang="en-US" dirty="0"/>
              <a:t>productivity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8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Tangible and Intangible Costs and </a:t>
            </a:r>
            <a:r>
              <a:rPr lang="en-US" smtClean="0"/>
              <a:t>benefits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55011" y="2924355"/>
            <a:ext cx="17253" cy="2458528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72264" y="5374257"/>
            <a:ext cx="55812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25815" y="2809875"/>
            <a:ext cx="30193" cy="2573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36234" y="2809875"/>
            <a:ext cx="4312" cy="2571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045125" y="3121804"/>
            <a:ext cx="1785667" cy="2261079"/>
          </a:xfrm>
          <a:custGeom>
            <a:avLst/>
            <a:gdLst>
              <a:gd name="connsiteX0" fmla="*/ 0 w 1785667"/>
              <a:gd name="connsiteY0" fmla="*/ 2243826 h 2261079"/>
              <a:gd name="connsiteX1" fmla="*/ 534837 w 1785667"/>
              <a:gd name="connsiteY1" fmla="*/ 1924649 h 2261079"/>
              <a:gd name="connsiteX2" fmla="*/ 552090 w 1785667"/>
              <a:gd name="connsiteY2" fmla="*/ 406400 h 2261079"/>
              <a:gd name="connsiteX3" fmla="*/ 793630 w 1785667"/>
              <a:gd name="connsiteY3" fmla="*/ 958 h 2261079"/>
              <a:gd name="connsiteX4" fmla="*/ 1035169 w 1785667"/>
              <a:gd name="connsiteY4" fmla="*/ 346015 h 2261079"/>
              <a:gd name="connsiteX5" fmla="*/ 1121433 w 1785667"/>
              <a:gd name="connsiteY5" fmla="*/ 1734868 h 2261079"/>
              <a:gd name="connsiteX6" fmla="*/ 1742535 w 1785667"/>
              <a:gd name="connsiteY6" fmla="*/ 2243826 h 2261079"/>
              <a:gd name="connsiteX7" fmla="*/ 1742535 w 1785667"/>
              <a:gd name="connsiteY7" fmla="*/ 2243826 h 2261079"/>
              <a:gd name="connsiteX8" fmla="*/ 1785667 w 1785667"/>
              <a:gd name="connsiteY8" fmla="*/ 2261079 h 226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667" h="2261079">
                <a:moveTo>
                  <a:pt x="0" y="2243826"/>
                </a:moveTo>
                <a:cubicBezTo>
                  <a:pt x="221411" y="2237356"/>
                  <a:pt x="442822" y="2230886"/>
                  <a:pt x="534837" y="1924649"/>
                </a:cubicBezTo>
                <a:cubicBezTo>
                  <a:pt x="626852" y="1618412"/>
                  <a:pt x="508958" y="727015"/>
                  <a:pt x="552090" y="406400"/>
                </a:cubicBezTo>
                <a:cubicBezTo>
                  <a:pt x="595222" y="85785"/>
                  <a:pt x="713117" y="11022"/>
                  <a:pt x="793630" y="958"/>
                </a:cubicBezTo>
                <a:cubicBezTo>
                  <a:pt x="874143" y="-9106"/>
                  <a:pt x="980535" y="57030"/>
                  <a:pt x="1035169" y="346015"/>
                </a:cubicBezTo>
                <a:cubicBezTo>
                  <a:pt x="1089803" y="635000"/>
                  <a:pt x="1003539" y="1418566"/>
                  <a:pt x="1121433" y="1734868"/>
                </a:cubicBezTo>
                <a:cubicBezTo>
                  <a:pt x="1239327" y="2051170"/>
                  <a:pt x="1742535" y="2243826"/>
                  <a:pt x="1742535" y="2243826"/>
                </a:cubicBezTo>
                <a:lnTo>
                  <a:pt x="1742535" y="2243826"/>
                </a:lnTo>
                <a:cubicBezTo>
                  <a:pt x="1749724" y="2246702"/>
                  <a:pt x="1784229" y="2258204"/>
                  <a:pt x="1785667" y="2261079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037162" y="3084919"/>
            <a:ext cx="2458529" cy="2290589"/>
          </a:xfrm>
          <a:custGeom>
            <a:avLst/>
            <a:gdLst>
              <a:gd name="connsiteX0" fmla="*/ 0 w 2458529"/>
              <a:gd name="connsiteY0" fmla="*/ 2289338 h 2290589"/>
              <a:gd name="connsiteX1" fmla="*/ 526212 w 2458529"/>
              <a:gd name="connsiteY1" fmla="*/ 1978787 h 2290589"/>
              <a:gd name="connsiteX2" fmla="*/ 931653 w 2458529"/>
              <a:gd name="connsiteY2" fmla="*/ 365647 h 2290589"/>
              <a:gd name="connsiteX3" fmla="*/ 1199072 w 2458529"/>
              <a:gd name="connsiteY3" fmla="*/ 3338 h 2290589"/>
              <a:gd name="connsiteX4" fmla="*/ 1457864 w 2458529"/>
              <a:gd name="connsiteY4" fmla="*/ 477790 h 2290589"/>
              <a:gd name="connsiteX5" fmla="*/ 1699404 w 2458529"/>
              <a:gd name="connsiteY5" fmla="*/ 1866643 h 2290589"/>
              <a:gd name="connsiteX6" fmla="*/ 2458529 w 2458529"/>
              <a:gd name="connsiteY6" fmla="*/ 2289338 h 229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529" h="2290589">
                <a:moveTo>
                  <a:pt x="0" y="2289338"/>
                </a:moveTo>
                <a:cubicBezTo>
                  <a:pt x="185468" y="2294370"/>
                  <a:pt x="370937" y="2299402"/>
                  <a:pt x="526212" y="1978787"/>
                </a:cubicBezTo>
                <a:cubicBezTo>
                  <a:pt x="681487" y="1658172"/>
                  <a:pt x="819510" y="694888"/>
                  <a:pt x="931653" y="365647"/>
                </a:cubicBezTo>
                <a:cubicBezTo>
                  <a:pt x="1043796" y="36405"/>
                  <a:pt x="1111370" y="-15352"/>
                  <a:pt x="1199072" y="3338"/>
                </a:cubicBezTo>
                <a:cubicBezTo>
                  <a:pt x="1286774" y="22028"/>
                  <a:pt x="1374475" y="167239"/>
                  <a:pt x="1457864" y="477790"/>
                </a:cubicBezTo>
                <a:cubicBezTo>
                  <a:pt x="1541253" y="788341"/>
                  <a:pt x="1532627" y="1564718"/>
                  <a:pt x="1699404" y="1866643"/>
                </a:cubicBezTo>
                <a:cubicBezTo>
                  <a:pt x="1866181" y="2168568"/>
                  <a:pt x="2162355" y="2228953"/>
                  <a:pt x="2458529" y="228933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89517" y="4049492"/>
            <a:ext cx="2441275" cy="1316138"/>
          </a:xfrm>
          <a:custGeom>
            <a:avLst/>
            <a:gdLst>
              <a:gd name="connsiteX0" fmla="*/ 0 w 2441275"/>
              <a:gd name="connsiteY0" fmla="*/ 1298885 h 1316138"/>
              <a:gd name="connsiteX1" fmla="*/ 483079 w 2441275"/>
              <a:gd name="connsiteY1" fmla="*/ 1065972 h 1316138"/>
              <a:gd name="connsiteX2" fmla="*/ 931653 w 2441275"/>
              <a:gd name="connsiteY2" fmla="*/ 220583 h 1316138"/>
              <a:gd name="connsiteX3" fmla="*/ 1216325 w 2441275"/>
              <a:gd name="connsiteY3" fmla="*/ 13550 h 1316138"/>
              <a:gd name="connsiteX4" fmla="*/ 1656272 w 2441275"/>
              <a:gd name="connsiteY4" fmla="*/ 505255 h 1316138"/>
              <a:gd name="connsiteX5" fmla="*/ 1811547 w 2441275"/>
              <a:gd name="connsiteY5" fmla="*/ 815806 h 1316138"/>
              <a:gd name="connsiteX6" fmla="*/ 2441275 w 2441275"/>
              <a:gd name="connsiteY6" fmla="*/ 1316138 h 13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1275" h="1316138">
                <a:moveTo>
                  <a:pt x="0" y="1298885"/>
                </a:moveTo>
                <a:cubicBezTo>
                  <a:pt x="163902" y="1272287"/>
                  <a:pt x="327804" y="1245689"/>
                  <a:pt x="483079" y="1065972"/>
                </a:cubicBezTo>
                <a:cubicBezTo>
                  <a:pt x="638355" y="886255"/>
                  <a:pt x="809445" y="395987"/>
                  <a:pt x="931653" y="220583"/>
                </a:cubicBezTo>
                <a:cubicBezTo>
                  <a:pt x="1053861" y="45179"/>
                  <a:pt x="1095555" y="-33895"/>
                  <a:pt x="1216325" y="13550"/>
                </a:cubicBezTo>
                <a:cubicBezTo>
                  <a:pt x="1337095" y="60995"/>
                  <a:pt x="1557068" y="371546"/>
                  <a:pt x="1656272" y="505255"/>
                </a:cubicBezTo>
                <a:cubicBezTo>
                  <a:pt x="1755476" y="638964"/>
                  <a:pt x="1680713" y="680659"/>
                  <a:pt x="1811547" y="815806"/>
                </a:cubicBezTo>
                <a:cubicBezTo>
                  <a:pt x="1942381" y="950953"/>
                  <a:pt x="2324818" y="1228436"/>
                  <a:pt x="2441275" y="1316138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605842" y="4274022"/>
            <a:ext cx="3234905" cy="1100235"/>
          </a:xfrm>
          <a:custGeom>
            <a:avLst/>
            <a:gdLst>
              <a:gd name="connsiteX0" fmla="*/ 0 w 3234905"/>
              <a:gd name="connsiteY0" fmla="*/ 1082982 h 1100235"/>
              <a:gd name="connsiteX1" fmla="*/ 448573 w 3234905"/>
              <a:gd name="connsiteY1" fmla="*/ 686167 h 1100235"/>
              <a:gd name="connsiteX2" fmla="*/ 871267 w 3234905"/>
              <a:gd name="connsiteY2" fmla="*/ 142703 h 1100235"/>
              <a:gd name="connsiteX3" fmla="*/ 1181818 w 3234905"/>
              <a:gd name="connsiteY3" fmla="*/ 4680 h 1100235"/>
              <a:gd name="connsiteX4" fmla="*/ 1820173 w 3234905"/>
              <a:gd name="connsiteY4" fmla="*/ 263472 h 1100235"/>
              <a:gd name="connsiteX5" fmla="*/ 3234905 w 3234905"/>
              <a:gd name="connsiteY5" fmla="*/ 1100235 h 11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4905" h="1100235">
                <a:moveTo>
                  <a:pt x="0" y="1082982"/>
                </a:moveTo>
                <a:cubicBezTo>
                  <a:pt x="151681" y="962931"/>
                  <a:pt x="303362" y="842880"/>
                  <a:pt x="448573" y="686167"/>
                </a:cubicBezTo>
                <a:cubicBezTo>
                  <a:pt x="593784" y="529454"/>
                  <a:pt x="749060" y="256284"/>
                  <a:pt x="871267" y="142703"/>
                </a:cubicBezTo>
                <a:cubicBezTo>
                  <a:pt x="993474" y="29122"/>
                  <a:pt x="1023667" y="-15448"/>
                  <a:pt x="1181818" y="4680"/>
                </a:cubicBezTo>
                <a:cubicBezTo>
                  <a:pt x="1339969" y="24808"/>
                  <a:pt x="1477992" y="80880"/>
                  <a:pt x="1820173" y="263472"/>
                </a:cubicBezTo>
                <a:cubicBezTo>
                  <a:pt x="2162354" y="446064"/>
                  <a:pt x="2698629" y="773149"/>
                  <a:pt x="3234905" y="1100235"/>
                </a:cubicBezTo>
              </a:path>
            </a:pathLst>
          </a:cu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856008" y="5457825"/>
            <a:ext cx="1380226" cy="952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5126" y="5467350"/>
            <a:ext cx="36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Tangible benefits minus tangible costs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33525" y="2809875"/>
            <a:ext cx="638175" cy="275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1551722" y="3864825"/>
            <a:ext cx="119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54553" y="4049492"/>
            <a:ext cx="163902" cy="16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6" idx="3"/>
          </p:cNvCxnSpPr>
          <p:nvPr/>
        </p:nvCxnSpPr>
        <p:spPr>
          <a:xfrm flipH="1">
            <a:off x="3838755" y="2809875"/>
            <a:ext cx="237226" cy="31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3"/>
          </p:cNvCxnSpPr>
          <p:nvPr/>
        </p:nvCxnSpPr>
        <p:spPr>
          <a:xfrm flipH="1">
            <a:off x="5236234" y="2910033"/>
            <a:ext cx="308394" cy="17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902264" y="4230213"/>
            <a:ext cx="327086" cy="477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23426" y="2517746"/>
            <a:ext cx="74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Tangible costs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400800" y="4049492"/>
            <a:ext cx="107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Intangible Costs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695950" y="267652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Tangible benefits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560786" y="3633755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Intangible benefits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7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9072" y="1095555"/>
            <a:ext cx="1004977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figure is a hypothetical representation of the probability distribution of tangible and intangible costs and benefits.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indicates the degree of uncertainty surrounding the estimation of costs and benefits.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the project is evaluated on a purely tangible basis, benefits exceed costs by a substantial margin.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Therefore, such a project is considered cost effective.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On the other hand, if intangible costs and benefits are included, the total tangible and intangible costs exceed the benefits which makes the project an undesirable investment.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Furthermore, including all costs increases the spread of the distribution with respect to the eventual outcome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1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Direct costs </a:t>
            </a:r>
            <a:r>
              <a:rPr lang="en-US" dirty="0" smtClean="0"/>
              <a:t>are those with which a dollar figure can be directly associated in a project. They are applied directly to the operation.</a:t>
            </a:r>
          </a:p>
          <a:p>
            <a:r>
              <a:rPr lang="en-US" dirty="0" smtClean="0"/>
              <a:t>Example: the purchase of a box of diskettes for $35 is a direct cost.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Direct Benefits </a:t>
            </a:r>
            <a:r>
              <a:rPr lang="en-US" dirty="0" smtClean="0"/>
              <a:t>also can be specifically attributable to a given project. For example. A new system that can handle 25 percent more transactions per day is a direct benefit.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64898"/>
            <a:ext cx="9601196" cy="42109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Indirect costs </a:t>
            </a:r>
            <a:r>
              <a:rPr lang="en-US" dirty="0" smtClean="0"/>
              <a:t>are the results of operations that are not directly associated with a given system or activity.</a:t>
            </a:r>
          </a:p>
          <a:p>
            <a:r>
              <a:rPr lang="en-US" dirty="0" smtClean="0"/>
              <a:t>A system that reduces overhead realizes a savings.</a:t>
            </a:r>
          </a:p>
          <a:p>
            <a:r>
              <a:rPr lang="en-US" dirty="0" smtClean="0"/>
              <a:t>If it increases overhead, it incurs an additional cost.</a:t>
            </a:r>
          </a:p>
          <a:p>
            <a:r>
              <a:rPr lang="en-US" dirty="0" smtClean="0"/>
              <a:t>Insurance, maintenance, protection of the computer center, heat, light, and air conditioning are all tangible costs, but it is difficult to determine the proportion of each attributable to a specific activity such as a report.</a:t>
            </a:r>
          </a:p>
          <a:p>
            <a:r>
              <a:rPr lang="en-US" dirty="0" smtClean="0"/>
              <a:t>They are overhead and are allocated among users according to a formula.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5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Fixed costs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costs and benefits are constant, regardless of how well a system is used.</a:t>
            </a:r>
          </a:p>
          <a:p>
            <a:r>
              <a:rPr lang="en-US" dirty="0" smtClean="0"/>
              <a:t>Fixed costs are sunk costs. They are constant and do not change. Once encountered, they will not recur.</a:t>
            </a:r>
          </a:p>
          <a:p>
            <a:r>
              <a:rPr lang="en-US" dirty="0" smtClean="0"/>
              <a:t>Examples are straight-line depreciation of hardware, exempt employee salaries and insurance.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8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Variable Costs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costs are incurred on a regular ( weekly, monthly) basis.</a:t>
            </a:r>
          </a:p>
          <a:p>
            <a:r>
              <a:rPr lang="en-US" dirty="0" smtClean="0"/>
              <a:t>They are usually proportional to work volume and continue as long as the system is in operation.</a:t>
            </a:r>
          </a:p>
          <a:p>
            <a:r>
              <a:rPr lang="en-US" dirty="0" smtClean="0"/>
              <a:t>For example, the costs of computer forms vary in proportion to the amount of processing or the length of the reports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5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Fixed benefits </a:t>
            </a:r>
            <a:r>
              <a:rPr lang="en-US" dirty="0" smtClean="0"/>
              <a:t>are also constant and do not change. </a:t>
            </a:r>
          </a:p>
          <a:p>
            <a:r>
              <a:rPr lang="en-US" dirty="0" smtClean="0"/>
              <a:t>An example is a decrease in the number of personnel savings may recur every month.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Variable benefits </a:t>
            </a:r>
            <a:r>
              <a:rPr lang="en-US" dirty="0" smtClean="0"/>
              <a:t>are realized on a regular basis. For example, consider a safe deposit tracking system that saves 20 minutes preparing customer notices compared with the manual system. The amount of time saved with the number of notices produced.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6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cost benefit analysis (also known as a benefit cost analysis) is a process by which organizations can analyze decisions, systems or projects, or determine a value for intangibles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model is built by identifying the benefits of an action as well as the associated costs, and subtracting the costs from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6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6770" y="2846717"/>
            <a:ext cx="6642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6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cost-benefit </a:t>
            </a:r>
            <a:r>
              <a:rPr lang="en-US" dirty="0"/>
              <a:t>analysis provides an economic framework to evaluate the viability of a proposed project. </a:t>
            </a:r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/>
              <a:t>the systematic gathering of technical and financial data about a given business situation or </a:t>
            </a:r>
            <a:r>
              <a:rPr lang="en-US" dirty="0" smtClean="0"/>
              <a:t>function.</a:t>
            </a:r>
          </a:p>
          <a:p>
            <a:r>
              <a:rPr lang="en-US" dirty="0"/>
              <a:t>A </a:t>
            </a:r>
            <a:r>
              <a:rPr lang="en-US" dirty="0" smtClean="0"/>
              <a:t>cost-benefit </a:t>
            </a:r>
            <a:r>
              <a:rPr lang="en-US" dirty="0"/>
              <a:t>analysis specifies financial inputs and expected quantitative and qualitative returns from a given </a:t>
            </a:r>
            <a:r>
              <a:rPr lang="en-US" dirty="0" smtClean="0"/>
              <a:t>project.</a:t>
            </a:r>
          </a:p>
          <a:p>
            <a:r>
              <a:rPr lang="en-US" dirty="0"/>
              <a:t>The results of this analysis can be used to evaluate alternative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strongly support a bid for management endorsement and resource allocation</a:t>
            </a:r>
            <a:r>
              <a:rPr lang="en-US" dirty="0" smtClean="0"/>
              <a:t>.</a:t>
            </a:r>
          </a:p>
          <a:p>
            <a:r>
              <a:rPr lang="en-US" dirty="0"/>
              <a:t>To undertake a </a:t>
            </a:r>
            <a:r>
              <a:rPr lang="en-US" dirty="0" smtClean="0"/>
              <a:t>cost-benefit </a:t>
            </a:r>
            <a:r>
              <a:rPr lang="en-US" dirty="0"/>
              <a:t>analysis the scope, purpose and objectives of the proposed project must be explicit.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Benefit </a:t>
            </a:r>
            <a:r>
              <a:rPr lang="en-US" dirty="0"/>
              <a:t>C</a:t>
            </a:r>
            <a:r>
              <a:rPr lang="en-US" dirty="0" smtClean="0"/>
              <a:t>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Several cost elements: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Hardware costs relate to the actual purchase or lease of the computer and peripherals.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Personnel costs include EDP staff salaries and benefits (health insurance, vacation time, sick pay, etc.) as well as pay for those involved in developing the system.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Facility costs are expenses incurred in the preparation of the physical site where the application or the computer will be in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4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costs include all costs associated with the day-to-day operation of the system; the amount depends on the number of shifts, the nature of the applications and the caliber of the operating staff.</a:t>
            </a:r>
          </a:p>
          <a:p>
            <a:r>
              <a:rPr lang="en-US" dirty="0" smtClean="0"/>
              <a:t>Supply costs are variable costs that increase with increased use of paper, ribbons, disks, and the like. They should be estimated and included in the overall cost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8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Cost/Benefit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costs and benefits pertaining to a given project.</a:t>
            </a:r>
          </a:p>
          <a:p>
            <a:r>
              <a:rPr lang="en-US" dirty="0" smtClean="0"/>
              <a:t>Categorize the various costs and benefits for analysis.</a:t>
            </a:r>
          </a:p>
          <a:p>
            <a:r>
              <a:rPr lang="en-US" dirty="0" smtClean="0"/>
              <a:t>Select a method of evaluation.</a:t>
            </a:r>
          </a:p>
          <a:p>
            <a:r>
              <a:rPr lang="en-US" dirty="0" smtClean="0"/>
              <a:t>Interpret the results of the analysis.</a:t>
            </a:r>
          </a:p>
          <a:p>
            <a:r>
              <a:rPr lang="en-US" dirty="0" smtClean="0"/>
              <a:t>Take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and Benefits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Certain costs and benefits are more easily identifiable than others.</a:t>
            </a:r>
          </a:p>
          <a:p>
            <a:r>
              <a:rPr lang="en-US" dirty="0" smtClean="0"/>
              <a:t>Direct costs such as the price of a hard disk are easily identified from company invoice payments or canceled checks.</a:t>
            </a:r>
          </a:p>
          <a:p>
            <a:r>
              <a:rPr lang="en-US" dirty="0" smtClean="0"/>
              <a:t>Direct benefits often relate one-to-one to direct costs.</a:t>
            </a:r>
          </a:p>
          <a:p>
            <a:r>
              <a:rPr lang="en-US" dirty="0" smtClean="0"/>
              <a:t>A category of costs or benefits </a:t>
            </a:r>
            <a:r>
              <a:rPr lang="en-US" dirty="0" smtClean="0"/>
              <a:t> </a:t>
            </a:r>
            <a:r>
              <a:rPr lang="en-US" dirty="0" smtClean="0"/>
              <a:t>is not easily discernible is opportunity costs and opportunity benefits.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 of Costs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Tangible costs: </a:t>
            </a:r>
          </a:p>
          <a:p>
            <a:r>
              <a:rPr lang="en-US" dirty="0" smtClean="0"/>
              <a:t>It refers to the ease with which costs or benefits can be measured.</a:t>
            </a:r>
          </a:p>
          <a:p>
            <a:r>
              <a:rPr lang="en-US" dirty="0" smtClean="0"/>
              <a:t>An outlay of cash for a specific item or activity is referred to as a tangible cost.</a:t>
            </a:r>
          </a:p>
          <a:p>
            <a:r>
              <a:rPr lang="en-US" dirty="0" smtClean="0"/>
              <a:t>The purchase of hardware or software personnel training and employee salaries are examples of tangible costs.</a:t>
            </a:r>
          </a:p>
          <a:p>
            <a:r>
              <a:rPr lang="en-US" dirty="0" smtClean="0"/>
              <a:t>They are readily identified and measured.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Sakifa Aktar, Lecturer, 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14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222</TotalTime>
  <Words>1436</Words>
  <Application>Microsoft Office PowerPoint</Application>
  <PresentationFormat>Widescreen</PresentationFormat>
  <Paragraphs>132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Organic</vt:lpstr>
      <vt:lpstr>Chapter 8</vt:lpstr>
      <vt:lpstr>Cost-Benefit</vt:lpstr>
      <vt:lpstr>Cost-Benefit</vt:lpstr>
      <vt:lpstr>Cost-Benefit</vt:lpstr>
      <vt:lpstr>Cost and Benefit Categories</vt:lpstr>
      <vt:lpstr>Cost element</vt:lpstr>
      <vt:lpstr>Cost/Benefit determination</vt:lpstr>
      <vt:lpstr>Costs and Benefits Identification</vt:lpstr>
      <vt:lpstr>Classifications of Costs and Benefits</vt:lpstr>
      <vt:lpstr>Classifications of Costs and Benefits</vt:lpstr>
      <vt:lpstr>PowerPoint Presentation</vt:lpstr>
      <vt:lpstr>Intangible Benefits</vt:lpstr>
      <vt:lpstr>Tangible and Intangible Costs and benefits -</vt:lpstr>
      <vt:lpstr>PowerPoint Presentation</vt:lpstr>
      <vt:lpstr>PowerPoint Presentation</vt:lpstr>
      <vt:lpstr>PowerPoint Presentation</vt:lpstr>
      <vt:lpstr>Fixed costs</vt:lpstr>
      <vt:lpstr>Variable Costs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Microsoft account</dc:creator>
  <cp:lastModifiedBy>Microsoft account</cp:lastModifiedBy>
  <cp:revision>26</cp:revision>
  <dcterms:created xsi:type="dcterms:W3CDTF">2021-01-25T08:16:42Z</dcterms:created>
  <dcterms:modified xsi:type="dcterms:W3CDTF">2021-02-04T05:00:08Z</dcterms:modified>
</cp:coreProperties>
</file>