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4" r:id="rId18"/>
    <p:sldId id="272" r:id="rId19"/>
    <p:sldId id="273"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A4F4C-64D6-4BAD-883E-D271D4F01379}"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10523-8CFA-47AA-9D36-21685F621F22}" type="slidenum">
              <a:rPr lang="en-US" smtClean="0"/>
              <a:t>‹#›</a:t>
            </a:fld>
            <a:endParaRPr lang="en-US"/>
          </a:p>
        </p:txBody>
      </p:sp>
    </p:spTree>
    <p:extLst>
      <p:ext uri="{BB962C8B-B14F-4D97-AF65-F5344CB8AC3E}">
        <p14:creationId xmlns:p14="http://schemas.microsoft.com/office/powerpoint/2010/main" val="55769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510523-8CFA-47AA-9D36-21685F621F22}" type="slidenum">
              <a:rPr lang="en-US" smtClean="0"/>
              <a:t>2</a:t>
            </a:fld>
            <a:endParaRPr lang="en-US"/>
          </a:p>
        </p:txBody>
      </p:sp>
    </p:spTree>
    <p:extLst>
      <p:ext uri="{BB962C8B-B14F-4D97-AF65-F5344CB8AC3E}">
        <p14:creationId xmlns:p14="http://schemas.microsoft.com/office/powerpoint/2010/main" val="3721928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408E351-0DCE-4181-94AE-F491D34D40C0}" type="datetime1">
              <a:rPr lang="en-US" smtClean="0"/>
              <a:t>2/10/2021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smtClean="0"/>
              <a:t>Sakifa Aktar, Lecturer,Dept. of CSE, BSMRSTU</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81AD1-0721-41CB-8859-C6B2847B0569}" type="datetime1">
              <a:rPr lang="en-US" smtClean="0"/>
              <a:t>2/10/2021</a:t>
            </a:fld>
            <a:endParaRPr lang="en-US" dirty="0"/>
          </a:p>
        </p:txBody>
      </p:sp>
      <p:sp>
        <p:nvSpPr>
          <p:cNvPr id="6" name="Footer Placeholder 5"/>
          <p:cNvSpPr>
            <a:spLocks noGrp="1"/>
          </p:cNvSpPr>
          <p:nvPr>
            <p:ph type="ftr" sz="quarter" idx="11"/>
          </p:nvPr>
        </p:nvSpPr>
        <p:spPr/>
        <p:txBody>
          <a:bodyPr/>
          <a:lstStyle/>
          <a:p>
            <a:r>
              <a:rPr lang="en-US" smtClean="0"/>
              <a:t>Sakifa Aktar, Lecturer,Dept. of CSE, BSMRSTU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7449A-266E-4856-A90B-E2DE3498E6C7}"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C822A1-99EA-48BC-ADDC-3A3F2CFB334E}"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172CC6-F4CA-4B8E-9C72-BF7C4278FB20}"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E6BE4-E8D1-480C-9439-8B961EE087BE}"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E4B7F-3A77-48CB-9E1C-2B95A7568B7C}"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DD6EB4-7339-498B-A763-EA9F461BB191}"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A12D44-74D7-4A59-859D-4111A4BDDAEE}"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A133C3-16DC-4B5E-98CC-1E40754902E0}"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Lecturer,Dept. of CSE, BSMRSTU</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C206B1-AD40-4320-91A7-9E4E2DBD4069}"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ABE825-9B61-4A11-AAED-1E70E6B5CC55}" type="datetime1">
              <a:rPr lang="en-US" smtClean="0"/>
              <a:t>2/10/2021</a:t>
            </a:fld>
            <a:endParaRPr lang="en-US" dirty="0"/>
          </a:p>
        </p:txBody>
      </p:sp>
      <p:sp>
        <p:nvSpPr>
          <p:cNvPr id="6" name="Footer Placeholder 5"/>
          <p:cNvSpPr>
            <a:spLocks noGrp="1"/>
          </p:cNvSpPr>
          <p:nvPr>
            <p:ph type="ftr" sz="quarter" idx="11"/>
          </p:nvPr>
        </p:nvSpPr>
        <p:spPr/>
        <p:txBody>
          <a:bodyPr/>
          <a:lstStyle/>
          <a:p>
            <a:r>
              <a:rPr lang="en-US" smtClean="0"/>
              <a:t>Sakifa Aktar, Lecturer,Dept. of CSE, BSMRSTU</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03F882-8306-43B0-B0D7-44F23C5A7E76}" type="datetime1">
              <a:rPr lang="en-US" smtClean="0"/>
              <a:t>2/10/2021</a:t>
            </a:fld>
            <a:endParaRPr lang="en-US" dirty="0"/>
          </a:p>
        </p:txBody>
      </p:sp>
      <p:sp>
        <p:nvSpPr>
          <p:cNvPr id="8" name="Footer Placeholder 7"/>
          <p:cNvSpPr>
            <a:spLocks noGrp="1"/>
          </p:cNvSpPr>
          <p:nvPr>
            <p:ph type="ftr" sz="quarter" idx="11"/>
          </p:nvPr>
        </p:nvSpPr>
        <p:spPr/>
        <p:txBody>
          <a:bodyPr/>
          <a:lstStyle/>
          <a:p>
            <a:r>
              <a:rPr lang="en-US" smtClean="0"/>
              <a:t>Sakifa Aktar, Lecturer,Dept. of CSE, BSMRSTU</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FAC536-B430-4B2F-A668-85DCF1F55970}" type="datetime1">
              <a:rPr lang="en-US" smtClean="0"/>
              <a:t>2/10/2021</a:t>
            </a:fld>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D60E8-A74F-4B0B-BF3E-2298D1192785}" type="datetime1">
              <a:rPr lang="en-US" smtClean="0"/>
              <a:t>2/10/2021</a:t>
            </a:fld>
            <a:endParaRPr lang="en-US" dirty="0"/>
          </a:p>
        </p:txBody>
      </p:sp>
      <p:sp>
        <p:nvSpPr>
          <p:cNvPr id="3" name="Footer Placeholder 2"/>
          <p:cNvSpPr>
            <a:spLocks noGrp="1"/>
          </p:cNvSpPr>
          <p:nvPr>
            <p:ph type="ftr" sz="quarter" idx="11"/>
          </p:nvPr>
        </p:nvSpPr>
        <p:spPr/>
        <p:txBody>
          <a:bodyPr/>
          <a:lstStyle/>
          <a:p>
            <a:r>
              <a:rPr lang="en-US" smtClean="0"/>
              <a:t>Sakifa Aktar, Lecturer,Dept. of CSE, BSMRSTU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A4E4D-C956-4C0C-94F6-BA51FD307D65}" type="datetime1">
              <a:rPr lang="en-US" smtClean="0"/>
              <a:t>2/10/2021</a:t>
            </a:fld>
            <a:endParaRPr lang="en-US" dirty="0"/>
          </a:p>
        </p:txBody>
      </p:sp>
      <p:sp>
        <p:nvSpPr>
          <p:cNvPr id="6" name="Footer Placeholder 5"/>
          <p:cNvSpPr>
            <a:spLocks noGrp="1"/>
          </p:cNvSpPr>
          <p:nvPr>
            <p:ph type="ftr" sz="quarter" idx="11"/>
          </p:nvPr>
        </p:nvSpPr>
        <p:spPr/>
        <p:txBody>
          <a:bodyPr/>
          <a:lstStyle/>
          <a:p>
            <a:r>
              <a:rPr lang="en-US" smtClean="0"/>
              <a:t>Sakifa Aktar, Lecturer,Dept. of CSE, BSMRSTU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8807D-2EF7-4E0F-A765-DFAC3F09E551}" type="datetime1">
              <a:rPr lang="en-US" smtClean="0"/>
              <a:t>2/10/2021</a:t>
            </a:fld>
            <a:endParaRPr lang="en-US" dirty="0"/>
          </a:p>
        </p:txBody>
      </p:sp>
      <p:sp>
        <p:nvSpPr>
          <p:cNvPr id="6" name="Footer Placeholder 5"/>
          <p:cNvSpPr>
            <a:spLocks noGrp="1"/>
          </p:cNvSpPr>
          <p:nvPr>
            <p:ph type="ftr" sz="quarter" idx="11"/>
          </p:nvPr>
        </p:nvSpPr>
        <p:spPr/>
        <p:txBody>
          <a:bodyPr/>
          <a:lstStyle/>
          <a:p>
            <a:r>
              <a:rPr lang="en-US" smtClean="0"/>
              <a:t>Sakifa Aktar, Lecturer,Dept. of CSE, BSMRSTU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2B1D8F-3F8C-433C-A372-5302B675DDC4}" type="datetime1">
              <a:rPr lang="en-US" smtClean="0"/>
              <a:t>2/10/2021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Sakifa Aktar, Lecturer,Dept. of CSE, BSMRSTU</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a:t>
            </a:r>
            <a:endParaRPr lang="en-US" dirty="0"/>
          </a:p>
        </p:txBody>
      </p:sp>
      <p:sp>
        <p:nvSpPr>
          <p:cNvPr id="3" name="Subtitle 2"/>
          <p:cNvSpPr>
            <a:spLocks noGrp="1"/>
          </p:cNvSpPr>
          <p:nvPr>
            <p:ph type="subTitle" idx="1"/>
          </p:nvPr>
        </p:nvSpPr>
        <p:spPr/>
        <p:txBody>
          <a:bodyPr/>
          <a:lstStyle/>
          <a:p>
            <a:r>
              <a:rPr lang="en-US" dirty="0" smtClean="0"/>
              <a:t>System Design</a:t>
            </a:r>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62295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690777"/>
            <a:ext cx="9601196" cy="4185091"/>
          </a:xfrm>
        </p:spPr>
        <p:txBody>
          <a:bodyPr/>
          <a:lstStyle/>
          <a:p>
            <a:pPr marL="0" indent="0">
              <a:buNone/>
            </a:pPr>
            <a:r>
              <a:rPr lang="en-US" dirty="0"/>
              <a:t>The following table shows the symbols used in E-R model and their significance −</a:t>
            </a:r>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64364534"/>
              </p:ext>
            </p:extLst>
          </p:nvPr>
        </p:nvGraphicFramePr>
        <p:xfrm>
          <a:off x="1721449" y="2584874"/>
          <a:ext cx="8128000" cy="3290994"/>
        </p:xfrm>
        <a:graphic>
          <a:graphicData uri="http://schemas.openxmlformats.org/drawingml/2006/table">
            <a:tbl>
              <a:tblPr firstRow="1" bandRow="1">
                <a:tableStyleId>{3B4B98B0-60AC-42C2-AFA5-B58CD77FA1E5}</a:tableStyleId>
              </a:tblPr>
              <a:tblGrid>
                <a:gridCol w="4064000"/>
                <a:gridCol w="4064000"/>
              </a:tblGrid>
              <a:tr h="548499">
                <a:tc>
                  <a:txBody>
                    <a:bodyPr/>
                    <a:lstStyle/>
                    <a:p>
                      <a:pPr algn="ctr" fontAlgn="t"/>
                      <a:r>
                        <a:rPr lang="en-US" dirty="0">
                          <a:effectLst/>
                        </a:rPr>
                        <a:t>Symbol</a:t>
                      </a:r>
                    </a:p>
                  </a:txBody>
                  <a:tcPr marL="60960" marR="60960" marT="60960" marB="60960"/>
                </a:tc>
                <a:tc>
                  <a:txBody>
                    <a:bodyPr/>
                    <a:lstStyle/>
                    <a:p>
                      <a:pPr algn="ctr" fontAlgn="t"/>
                      <a:r>
                        <a:rPr lang="en-US">
                          <a:effectLst/>
                        </a:rPr>
                        <a:t>Meaning</a:t>
                      </a:r>
                    </a:p>
                  </a:txBody>
                  <a:tcPr marL="60960" marR="60960" marT="60960" marB="60960"/>
                </a:tc>
              </a:tr>
              <a:tr h="548499">
                <a:tc>
                  <a:txBody>
                    <a:bodyPr/>
                    <a:lstStyle/>
                    <a:p>
                      <a:pPr fontAlgn="t"/>
                      <a:endParaRPr lang="en-US" dirty="0">
                        <a:effectLst/>
                      </a:endParaRPr>
                    </a:p>
                  </a:txBody>
                  <a:tcPr marL="60960" marR="60960" marT="60960" marB="60960"/>
                </a:tc>
                <a:tc>
                  <a:txBody>
                    <a:bodyPr/>
                    <a:lstStyle/>
                    <a:p>
                      <a:pPr fontAlgn="ctr"/>
                      <a:r>
                        <a:rPr lang="en-US">
                          <a:effectLst/>
                        </a:rPr>
                        <a:t>Entity</a:t>
                      </a:r>
                    </a:p>
                  </a:txBody>
                  <a:tcPr marL="60960" marR="60960" marT="60960" marB="60960" anchor="ctr"/>
                </a:tc>
              </a:tr>
              <a:tr h="548499">
                <a:tc>
                  <a:txBody>
                    <a:bodyPr/>
                    <a:lstStyle/>
                    <a:p>
                      <a:pPr fontAlgn="t"/>
                      <a:endParaRPr lang="en-US">
                        <a:effectLst/>
                      </a:endParaRPr>
                    </a:p>
                  </a:txBody>
                  <a:tcPr marL="60960" marR="60960" marT="60960" marB="60960"/>
                </a:tc>
                <a:tc>
                  <a:txBody>
                    <a:bodyPr/>
                    <a:lstStyle/>
                    <a:p>
                      <a:pPr fontAlgn="ctr"/>
                      <a:r>
                        <a:rPr lang="en-US">
                          <a:effectLst/>
                        </a:rPr>
                        <a:t>Weak Entity</a:t>
                      </a:r>
                    </a:p>
                  </a:txBody>
                  <a:tcPr marL="60960" marR="60960" marT="60960" marB="60960" anchor="ctr"/>
                </a:tc>
              </a:tr>
              <a:tr h="548499">
                <a:tc>
                  <a:txBody>
                    <a:bodyPr/>
                    <a:lstStyle/>
                    <a:p>
                      <a:pPr fontAlgn="t"/>
                      <a:endParaRPr lang="en-US" dirty="0">
                        <a:effectLst/>
                      </a:endParaRPr>
                    </a:p>
                  </a:txBody>
                  <a:tcPr marL="60960" marR="60960" marT="60960" marB="60960"/>
                </a:tc>
                <a:tc>
                  <a:txBody>
                    <a:bodyPr/>
                    <a:lstStyle/>
                    <a:p>
                      <a:pPr fontAlgn="ctr"/>
                      <a:r>
                        <a:rPr lang="en-US">
                          <a:effectLst/>
                        </a:rPr>
                        <a:t>Relationship</a:t>
                      </a:r>
                    </a:p>
                  </a:txBody>
                  <a:tcPr marL="60960" marR="60960" marT="60960" marB="60960" anchor="ctr"/>
                </a:tc>
              </a:tr>
              <a:tr h="548499">
                <a:tc>
                  <a:txBody>
                    <a:bodyPr/>
                    <a:lstStyle/>
                    <a:p>
                      <a:pPr fontAlgn="t"/>
                      <a:endParaRPr lang="en-US" dirty="0">
                        <a:effectLst/>
                      </a:endParaRPr>
                    </a:p>
                  </a:txBody>
                  <a:tcPr marL="60960" marR="60960" marT="60960" marB="60960"/>
                </a:tc>
                <a:tc>
                  <a:txBody>
                    <a:bodyPr/>
                    <a:lstStyle/>
                    <a:p>
                      <a:pPr fontAlgn="ctr"/>
                      <a:r>
                        <a:rPr lang="en-US" dirty="0">
                          <a:effectLst/>
                        </a:rPr>
                        <a:t>Identity Relationship</a:t>
                      </a:r>
                    </a:p>
                  </a:txBody>
                  <a:tcPr marL="60960" marR="60960" marT="60960" marB="60960" anchor="ctr"/>
                </a:tc>
              </a:tr>
              <a:tr h="548499">
                <a:tc>
                  <a:txBody>
                    <a:bodyPr/>
                    <a:lstStyle/>
                    <a:p>
                      <a:endParaRPr lang="en-US" dirty="0"/>
                    </a:p>
                  </a:txBody>
                  <a:tcPr/>
                </a:tc>
                <a:tc>
                  <a:txBody>
                    <a:bodyPr/>
                    <a:lstStyle/>
                    <a:p>
                      <a:r>
                        <a:rPr lang="en-US" sz="1800" kern="1200" dirty="0" smtClean="0">
                          <a:effectLst/>
                        </a:rPr>
                        <a:t>Attributes</a:t>
                      </a:r>
                      <a:endParaRPr lang="en-US" dirty="0"/>
                    </a:p>
                  </a:txBody>
                  <a:tcPr/>
                </a:tc>
              </a:tr>
            </a:tbl>
          </a:graphicData>
        </a:graphic>
      </p:graphicFrame>
      <p:sp>
        <p:nvSpPr>
          <p:cNvPr id="7" name="Rectangle 6"/>
          <p:cNvSpPr/>
          <p:nvPr/>
        </p:nvSpPr>
        <p:spPr>
          <a:xfrm>
            <a:off x="3001992" y="3252158"/>
            <a:ext cx="1509623" cy="327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2562045" y="3783322"/>
            <a:ext cx="2234242" cy="3364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p:cNvSpPr/>
          <p:nvPr/>
        </p:nvSpPr>
        <p:spPr>
          <a:xfrm>
            <a:off x="3001992" y="3890513"/>
            <a:ext cx="1509623" cy="155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Diamond 9"/>
          <p:cNvSpPr/>
          <p:nvPr/>
        </p:nvSpPr>
        <p:spPr>
          <a:xfrm>
            <a:off x="3519577" y="4339087"/>
            <a:ext cx="672861" cy="370936"/>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Diamond 10"/>
          <p:cNvSpPr/>
          <p:nvPr/>
        </p:nvSpPr>
        <p:spPr>
          <a:xfrm>
            <a:off x="3519577" y="4839419"/>
            <a:ext cx="1155940" cy="457200"/>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Diamond 11"/>
          <p:cNvSpPr/>
          <p:nvPr/>
        </p:nvSpPr>
        <p:spPr>
          <a:xfrm>
            <a:off x="3838755" y="4915843"/>
            <a:ext cx="500331" cy="304351"/>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Oval 12"/>
          <p:cNvSpPr/>
          <p:nvPr/>
        </p:nvSpPr>
        <p:spPr>
          <a:xfrm>
            <a:off x="3157268" y="5460521"/>
            <a:ext cx="1293962" cy="33643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615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870296882"/>
              </p:ext>
            </p:extLst>
          </p:nvPr>
        </p:nvGraphicFramePr>
        <p:xfrm>
          <a:off x="1295400" y="2557463"/>
          <a:ext cx="9601200" cy="3153224"/>
        </p:xfrm>
        <a:graphic>
          <a:graphicData uri="http://schemas.openxmlformats.org/drawingml/2006/table">
            <a:tbl>
              <a:tblPr firstRow="1" bandRow="1">
                <a:tableStyleId>{3B4B98B0-60AC-42C2-AFA5-B58CD77FA1E5}</a:tableStyleId>
              </a:tblPr>
              <a:tblGrid>
                <a:gridCol w="4800600"/>
                <a:gridCol w="4800600"/>
              </a:tblGrid>
              <a:tr h="788306">
                <a:tc>
                  <a:txBody>
                    <a:bodyPr/>
                    <a:lstStyle/>
                    <a:p>
                      <a:pPr fontAlgn="t"/>
                      <a:endParaRPr lang="en-US" dirty="0">
                        <a:effectLst/>
                      </a:endParaRPr>
                    </a:p>
                  </a:txBody>
                  <a:tcPr marL="60960" marR="60960" marT="60960" marB="60960"/>
                </a:tc>
                <a:tc>
                  <a:txBody>
                    <a:bodyPr/>
                    <a:lstStyle/>
                    <a:p>
                      <a:pPr fontAlgn="ctr"/>
                      <a:r>
                        <a:rPr lang="en-US">
                          <a:effectLst/>
                        </a:rPr>
                        <a:t>Key Attributes</a:t>
                      </a:r>
                    </a:p>
                  </a:txBody>
                  <a:tcPr marL="60960" marR="60960" marT="60960" marB="60960" anchor="ctr"/>
                </a:tc>
              </a:tr>
              <a:tr h="788306">
                <a:tc>
                  <a:txBody>
                    <a:bodyPr/>
                    <a:lstStyle/>
                    <a:p>
                      <a:pPr fontAlgn="t"/>
                      <a:endParaRPr lang="en-US" dirty="0">
                        <a:effectLst/>
                      </a:endParaRPr>
                    </a:p>
                  </a:txBody>
                  <a:tcPr marL="60960" marR="60960" marT="60960" marB="60960"/>
                </a:tc>
                <a:tc>
                  <a:txBody>
                    <a:bodyPr/>
                    <a:lstStyle/>
                    <a:p>
                      <a:pPr fontAlgn="ctr"/>
                      <a:r>
                        <a:rPr lang="en-US">
                          <a:effectLst/>
                        </a:rPr>
                        <a:t>Multivalued</a:t>
                      </a:r>
                    </a:p>
                  </a:txBody>
                  <a:tcPr marL="60960" marR="60960" marT="60960" marB="60960" anchor="ctr"/>
                </a:tc>
              </a:tr>
              <a:tr h="788306">
                <a:tc>
                  <a:txBody>
                    <a:bodyPr/>
                    <a:lstStyle/>
                    <a:p>
                      <a:pPr fontAlgn="t"/>
                      <a:endParaRPr lang="en-US" dirty="0">
                        <a:effectLst/>
                      </a:endParaRPr>
                    </a:p>
                  </a:txBody>
                  <a:tcPr marL="60960" marR="60960" marT="60960" marB="60960"/>
                </a:tc>
                <a:tc>
                  <a:txBody>
                    <a:bodyPr/>
                    <a:lstStyle/>
                    <a:p>
                      <a:pPr fontAlgn="ctr"/>
                      <a:r>
                        <a:rPr lang="en-US">
                          <a:effectLst/>
                        </a:rPr>
                        <a:t>Composite Attribute</a:t>
                      </a:r>
                    </a:p>
                  </a:txBody>
                  <a:tcPr marL="60960" marR="60960" marT="60960" marB="60960" anchor="ctr"/>
                </a:tc>
              </a:tr>
              <a:tr h="788306">
                <a:tc>
                  <a:txBody>
                    <a:bodyPr/>
                    <a:lstStyle/>
                    <a:p>
                      <a:pPr fontAlgn="t"/>
                      <a:endParaRPr lang="en-US">
                        <a:effectLst/>
                      </a:endParaRPr>
                    </a:p>
                  </a:txBody>
                  <a:tcPr marL="60960" marR="60960" marT="60960" marB="60960"/>
                </a:tc>
                <a:tc>
                  <a:txBody>
                    <a:bodyPr/>
                    <a:lstStyle/>
                    <a:p>
                      <a:pPr fontAlgn="ctr"/>
                      <a:r>
                        <a:rPr lang="en-US" dirty="0">
                          <a:effectLst/>
                        </a:rPr>
                        <a:t>Derived Attributes</a:t>
                      </a:r>
                    </a:p>
                  </a:txBody>
                  <a:tcPr marL="60960" marR="60960" marT="60960" marB="60960" anchor="ctr"/>
                </a:tc>
              </a:tr>
            </a:tbl>
          </a:graphicData>
        </a:graphic>
      </p:graphicFrame>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11</a:t>
            </a:fld>
            <a:endParaRPr lang="en-US" dirty="0"/>
          </a:p>
        </p:txBody>
      </p:sp>
      <p:sp>
        <p:nvSpPr>
          <p:cNvPr id="7" name="Oval 6"/>
          <p:cNvSpPr/>
          <p:nvPr/>
        </p:nvSpPr>
        <p:spPr>
          <a:xfrm>
            <a:off x="2876550" y="2705100"/>
            <a:ext cx="1962150" cy="55245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 name="Straight Connector 8"/>
          <p:cNvCxnSpPr/>
          <p:nvPr/>
        </p:nvCxnSpPr>
        <p:spPr>
          <a:xfrm flipV="1">
            <a:off x="3267075" y="2952750"/>
            <a:ext cx="1285875" cy="9525"/>
          </a:xfrm>
          <a:prstGeom prst="line">
            <a:avLst/>
          </a:prstGeom>
        </p:spPr>
        <p:style>
          <a:lnRef idx="3">
            <a:schemeClr val="accent3"/>
          </a:lnRef>
          <a:fillRef idx="0">
            <a:schemeClr val="accent3"/>
          </a:fillRef>
          <a:effectRef idx="2">
            <a:schemeClr val="accent3"/>
          </a:effectRef>
          <a:fontRef idx="minor">
            <a:schemeClr val="tx1"/>
          </a:fontRef>
        </p:style>
      </p:cxnSp>
      <p:sp>
        <p:nvSpPr>
          <p:cNvPr id="11" name="Oval 10"/>
          <p:cNvSpPr/>
          <p:nvPr/>
        </p:nvSpPr>
        <p:spPr>
          <a:xfrm>
            <a:off x="3095625" y="3486150"/>
            <a:ext cx="1876425" cy="58102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Oval 11"/>
          <p:cNvSpPr/>
          <p:nvPr/>
        </p:nvSpPr>
        <p:spPr>
          <a:xfrm>
            <a:off x="3514725" y="3617343"/>
            <a:ext cx="1038225" cy="3333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Oval 12"/>
          <p:cNvSpPr/>
          <p:nvPr/>
        </p:nvSpPr>
        <p:spPr>
          <a:xfrm>
            <a:off x="3952875" y="4674620"/>
            <a:ext cx="600075" cy="20002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Oval 13"/>
          <p:cNvSpPr/>
          <p:nvPr/>
        </p:nvSpPr>
        <p:spPr>
          <a:xfrm>
            <a:off x="3181350" y="4222182"/>
            <a:ext cx="457200" cy="16192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Oval 14"/>
          <p:cNvSpPr/>
          <p:nvPr/>
        </p:nvSpPr>
        <p:spPr>
          <a:xfrm>
            <a:off x="4005262" y="4222182"/>
            <a:ext cx="433388" cy="18097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Oval 15"/>
          <p:cNvSpPr/>
          <p:nvPr/>
        </p:nvSpPr>
        <p:spPr>
          <a:xfrm>
            <a:off x="4752975" y="4212715"/>
            <a:ext cx="438150" cy="16611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3409950" y="4392102"/>
            <a:ext cx="542925" cy="355570"/>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a:stCxn id="15" idx="4"/>
          </p:cNvCxnSpPr>
          <p:nvPr/>
        </p:nvCxnSpPr>
        <p:spPr>
          <a:xfrm>
            <a:off x="4221956" y="4403156"/>
            <a:ext cx="0" cy="2392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4" name="Straight Connector 23"/>
          <p:cNvCxnSpPr>
            <a:endCxn id="13" idx="6"/>
          </p:cNvCxnSpPr>
          <p:nvPr/>
        </p:nvCxnSpPr>
        <p:spPr>
          <a:xfrm flipH="1">
            <a:off x="4552950" y="4403156"/>
            <a:ext cx="395401" cy="371477"/>
          </a:xfrm>
          <a:prstGeom prst="line">
            <a:avLst/>
          </a:prstGeom>
        </p:spPr>
        <p:style>
          <a:lnRef idx="3">
            <a:schemeClr val="accent3"/>
          </a:lnRef>
          <a:fillRef idx="0">
            <a:schemeClr val="accent3"/>
          </a:fillRef>
          <a:effectRef idx="2">
            <a:schemeClr val="accent3"/>
          </a:effectRef>
          <a:fontRef idx="minor">
            <a:schemeClr val="tx1"/>
          </a:fontRef>
        </p:style>
      </p:cxnSp>
      <p:sp>
        <p:nvSpPr>
          <p:cNvPr id="25" name="Oval 24"/>
          <p:cNvSpPr/>
          <p:nvPr/>
        </p:nvSpPr>
        <p:spPr>
          <a:xfrm>
            <a:off x="3857625" y="5106927"/>
            <a:ext cx="947737" cy="547178"/>
          </a:xfrm>
          <a:prstGeom prst="ellipse">
            <a:avLst/>
          </a:prstGeom>
          <a:ln>
            <a:prstDash val="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7327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32665252"/>
              </p:ext>
            </p:extLst>
          </p:nvPr>
        </p:nvGraphicFramePr>
        <p:xfrm>
          <a:off x="1295400" y="2557461"/>
          <a:ext cx="9601200" cy="3176588"/>
        </p:xfrm>
        <a:graphic>
          <a:graphicData uri="http://schemas.openxmlformats.org/drawingml/2006/table">
            <a:tbl>
              <a:tblPr firstRow="1" bandRow="1">
                <a:tableStyleId>{3B4B98B0-60AC-42C2-AFA5-B58CD77FA1E5}</a:tableStyleId>
              </a:tblPr>
              <a:tblGrid>
                <a:gridCol w="4800600"/>
                <a:gridCol w="4800600"/>
              </a:tblGrid>
              <a:tr h="1588294">
                <a:tc>
                  <a:txBody>
                    <a:bodyPr/>
                    <a:lstStyle/>
                    <a:p>
                      <a:pPr fontAlgn="t"/>
                      <a:endParaRPr lang="en-US" dirty="0">
                        <a:effectLst/>
                      </a:endParaRPr>
                    </a:p>
                  </a:txBody>
                  <a:tcPr marL="60960" marR="60960" marT="60960" marB="60960"/>
                </a:tc>
                <a:tc>
                  <a:txBody>
                    <a:bodyPr/>
                    <a:lstStyle/>
                    <a:p>
                      <a:pPr fontAlgn="ctr"/>
                      <a:r>
                        <a:rPr lang="en-US">
                          <a:effectLst/>
                        </a:rPr>
                        <a:t>Total Participation of E2 in R</a:t>
                      </a:r>
                    </a:p>
                  </a:txBody>
                  <a:tcPr marL="60960" marR="60960" marT="60960" marB="60960" anchor="ctr"/>
                </a:tc>
              </a:tr>
              <a:tr h="1588294">
                <a:tc>
                  <a:txBody>
                    <a:bodyPr/>
                    <a:lstStyle/>
                    <a:p>
                      <a:pPr fontAlgn="t"/>
                      <a:endParaRPr lang="en-US" dirty="0">
                        <a:effectLst/>
                      </a:endParaRPr>
                    </a:p>
                  </a:txBody>
                  <a:tcPr marL="60960" marR="60960" marT="60960" marB="60960"/>
                </a:tc>
                <a:tc>
                  <a:txBody>
                    <a:bodyPr/>
                    <a:lstStyle/>
                    <a:p>
                      <a:pPr fontAlgn="ctr"/>
                      <a:r>
                        <a:rPr lang="pt-BR" dirty="0">
                          <a:effectLst/>
                        </a:rPr>
                        <a:t>Cardinality Ratio 1:N for E1:E2 in R</a:t>
                      </a:r>
                    </a:p>
                  </a:txBody>
                  <a:tcPr marL="60960" marR="60960" marT="60960" marB="60960" anchor="ctr"/>
                </a:tc>
              </a:tr>
            </a:tbl>
          </a:graphicData>
        </a:graphic>
      </p:graphicFrame>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12</a:t>
            </a:fld>
            <a:endParaRPr lang="en-US" dirty="0"/>
          </a:p>
        </p:txBody>
      </p:sp>
      <p:sp>
        <p:nvSpPr>
          <p:cNvPr id="8" name="Rectangle 7"/>
          <p:cNvSpPr/>
          <p:nvPr/>
        </p:nvSpPr>
        <p:spPr>
          <a:xfrm>
            <a:off x="1628775" y="3028950"/>
            <a:ext cx="7239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E1</a:t>
            </a:r>
            <a:endParaRPr lang="en-US" dirty="0"/>
          </a:p>
        </p:txBody>
      </p:sp>
      <p:sp>
        <p:nvSpPr>
          <p:cNvPr id="9" name="Diamond 8"/>
          <p:cNvSpPr/>
          <p:nvPr/>
        </p:nvSpPr>
        <p:spPr>
          <a:xfrm>
            <a:off x="3009900" y="2995612"/>
            <a:ext cx="733425" cy="638175"/>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a:t>
            </a:r>
            <a:endParaRPr lang="en-US" dirty="0"/>
          </a:p>
        </p:txBody>
      </p:sp>
      <p:sp>
        <p:nvSpPr>
          <p:cNvPr id="10" name="Rectangle 9"/>
          <p:cNvSpPr/>
          <p:nvPr/>
        </p:nvSpPr>
        <p:spPr>
          <a:xfrm>
            <a:off x="4305300" y="3066255"/>
            <a:ext cx="809625" cy="49688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E2</a:t>
            </a:r>
            <a:endParaRPr lang="en-US" dirty="0"/>
          </a:p>
        </p:txBody>
      </p:sp>
      <p:cxnSp>
        <p:nvCxnSpPr>
          <p:cNvPr id="12" name="Straight Connector 11"/>
          <p:cNvCxnSpPr>
            <a:endCxn id="9" idx="1"/>
          </p:cNvCxnSpPr>
          <p:nvPr/>
        </p:nvCxnSpPr>
        <p:spPr>
          <a:xfrm>
            <a:off x="2352675" y="3314699"/>
            <a:ext cx="657225" cy="1"/>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a:off x="3600450" y="3169838"/>
            <a:ext cx="704850" cy="9525"/>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p:nvPr/>
        </p:nvCxnSpPr>
        <p:spPr>
          <a:xfrm>
            <a:off x="3600450" y="3414314"/>
            <a:ext cx="70485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a:stCxn id="10" idx="3"/>
          </p:cNvCxnSpPr>
          <p:nvPr/>
        </p:nvCxnSpPr>
        <p:spPr>
          <a:xfrm>
            <a:off x="5114925" y="3314699"/>
            <a:ext cx="381000" cy="0"/>
          </a:xfrm>
          <a:prstGeom prst="line">
            <a:avLst/>
          </a:prstGeom>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a:off x="1628775" y="4691856"/>
            <a:ext cx="790575" cy="54689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E1</a:t>
            </a:r>
            <a:endParaRPr lang="en-US" dirty="0"/>
          </a:p>
        </p:txBody>
      </p:sp>
      <p:sp>
        <p:nvSpPr>
          <p:cNvPr id="24" name="Diamond 23"/>
          <p:cNvSpPr/>
          <p:nvPr/>
        </p:nvSpPr>
        <p:spPr>
          <a:xfrm>
            <a:off x="2978943" y="4681537"/>
            <a:ext cx="814388" cy="633411"/>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a:t>
            </a:r>
            <a:endParaRPr lang="en-US" dirty="0"/>
          </a:p>
        </p:txBody>
      </p:sp>
      <p:cxnSp>
        <p:nvCxnSpPr>
          <p:cNvPr id="26" name="Straight Connector 25"/>
          <p:cNvCxnSpPr>
            <a:endCxn id="24" idx="1"/>
          </p:cNvCxnSpPr>
          <p:nvPr/>
        </p:nvCxnSpPr>
        <p:spPr>
          <a:xfrm>
            <a:off x="2419350" y="4995861"/>
            <a:ext cx="559593" cy="2382"/>
          </a:xfrm>
          <a:prstGeom prst="line">
            <a:avLst/>
          </a:prstGeom>
        </p:spPr>
        <p:style>
          <a:lnRef idx="3">
            <a:schemeClr val="accent3"/>
          </a:lnRef>
          <a:fillRef idx="0">
            <a:schemeClr val="accent3"/>
          </a:fillRef>
          <a:effectRef idx="2">
            <a:schemeClr val="accent3"/>
          </a:effectRef>
          <a:fontRef idx="minor">
            <a:schemeClr val="tx1"/>
          </a:fontRef>
        </p:style>
      </p:cxnSp>
      <p:sp>
        <p:nvSpPr>
          <p:cNvPr id="28" name="Rectangle 27"/>
          <p:cNvSpPr/>
          <p:nvPr/>
        </p:nvSpPr>
        <p:spPr>
          <a:xfrm>
            <a:off x="4457700" y="4691856"/>
            <a:ext cx="847725" cy="48021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E2</a:t>
            </a:r>
            <a:endParaRPr lang="en-US" dirty="0"/>
          </a:p>
        </p:txBody>
      </p:sp>
      <p:cxnSp>
        <p:nvCxnSpPr>
          <p:cNvPr id="30" name="Straight Connector 29"/>
          <p:cNvCxnSpPr/>
          <p:nvPr/>
        </p:nvCxnSpPr>
        <p:spPr>
          <a:xfrm>
            <a:off x="3600450" y="4848226"/>
            <a:ext cx="857250" cy="3172"/>
          </a:xfrm>
          <a:prstGeom prst="line">
            <a:avLst/>
          </a:prstGeom>
        </p:spPr>
        <p:style>
          <a:lnRef idx="3">
            <a:schemeClr val="accent3"/>
          </a:lnRef>
          <a:fillRef idx="0">
            <a:schemeClr val="accent3"/>
          </a:fillRef>
          <a:effectRef idx="2">
            <a:schemeClr val="accent3"/>
          </a:effectRef>
          <a:fontRef idx="minor">
            <a:schemeClr val="tx1"/>
          </a:fontRef>
        </p:style>
      </p:cxnSp>
      <p:cxnSp>
        <p:nvCxnSpPr>
          <p:cNvPr id="1024" name="Straight Connector 1023"/>
          <p:cNvCxnSpPr/>
          <p:nvPr/>
        </p:nvCxnSpPr>
        <p:spPr>
          <a:xfrm>
            <a:off x="3649266" y="5086350"/>
            <a:ext cx="808434"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3565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Structured </a:t>
            </a:r>
            <a:r>
              <a:rPr lang="en-US" dirty="0" smtClean="0"/>
              <a:t>Design</a:t>
            </a:r>
            <a:endParaRPr lang="en-US" dirty="0"/>
          </a:p>
        </p:txBody>
      </p:sp>
      <p:sp>
        <p:nvSpPr>
          <p:cNvPr id="3" name="Content Placeholder 2"/>
          <p:cNvSpPr>
            <a:spLocks noGrp="1"/>
          </p:cNvSpPr>
          <p:nvPr>
            <p:ph idx="1"/>
          </p:nvPr>
        </p:nvSpPr>
        <p:spPr/>
        <p:txBody>
          <a:bodyPr>
            <a:normAutofit fontScale="92500"/>
          </a:bodyPr>
          <a:lstStyle/>
          <a:p>
            <a:r>
              <a:rPr lang="en-US" dirty="0"/>
              <a:t>Structured design is a data-flow based methodology that helps in identifying the input and output of the developing system. </a:t>
            </a:r>
            <a:endParaRPr lang="en-US" dirty="0" smtClean="0"/>
          </a:p>
          <a:p>
            <a:r>
              <a:rPr lang="en-US" dirty="0" smtClean="0"/>
              <a:t>The </a:t>
            </a:r>
            <a:r>
              <a:rPr lang="en-US" dirty="0"/>
              <a:t>main objective of structured design is to minimize the complexity and increase the modularity of a program. </a:t>
            </a:r>
            <a:endParaRPr lang="en-US" dirty="0" smtClean="0"/>
          </a:p>
          <a:p>
            <a:r>
              <a:rPr lang="en-US" dirty="0" smtClean="0"/>
              <a:t>Structured </a:t>
            </a:r>
            <a:r>
              <a:rPr lang="en-US" dirty="0"/>
              <a:t>design also helps in describing the functional aspects of the system.</a:t>
            </a:r>
          </a:p>
          <a:p>
            <a:r>
              <a:rPr lang="en-US" dirty="0"/>
              <a:t>In structured designing, the system specifications act as a basis for graphically representing the flow of data and sequence of processes involved in a software development with the help of DFDs. </a:t>
            </a:r>
          </a:p>
          <a:p>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13</a:t>
            </a:fld>
            <a:endParaRPr lang="en-US" dirty="0"/>
          </a:p>
        </p:txBody>
      </p:sp>
    </p:spTree>
    <p:extLst>
      <p:ext uri="{BB962C8B-B14F-4D97-AF65-F5344CB8AC3E}">
        <p14:creationId xmlns:p14="http://schemas.microsoft.com/office/powerpoint/2010/main" val="2169527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571625"/>
            <a:ext cx="9601196" cy="4304243"/>
          </a:xfrm>
        </p:spPr>
        <p:txBody>
          <a:bodyPr/>
          <a:lstStyle/>
          <a:p>
            <a:pPr marL="0" indent="0">
              <a:buNone/>
            </a:pPr>
            <a:r>
              <a:rPr lang="en-US" dirty="0"/>
              <a:t>After developing the DFDs for the software system, the next step is to develop the structure chart.</a:t>
            </a:r>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624" y="2531623"/>
            <a:ext cx="6363251" cy="2804403"/>
          </a:xfrm>
          <a:prstGeom prst="rect">
            <a:avLst/>
          </a:prstGeom>
        </p:spPr>
      </p:pic>
    </p:spTree>
    <p:extLst>
      <p:ext uri="{BB962C8B-B14F-4D97-AF65-F5344CB8AC3E}">
        <p14:creationId xmlns:p14="http://schemas.microsoft.com/office/powerpoint/2010/main" val="185209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Modularization</a:t>
            </a:r>
            <a:endParaRPr lang="en-US" dirty="0"/>
          </a:p>
        </p:txBody>
      </p:sp>
      <p:sp>
        <p:nvSpPr>
          <p:cNvPr id="3" name="Content Placeholder 2"/>
          <p:cNvSpPr>
            <a:spLocks noGrp="1"/>
          </p:cNvSpPr>
          <p:nvPr>
            <p:ph idx="1"/>
          </p:nvPr>
        </p:nvSpPr>
        <p:spPr/>
        <p:txBody>
          <a:bodyPr/>
          <a:lstStyle/>
          <a:p>
            <a:r>
              <a:rPr lang="en-US" dirty="0"/>
              <a:t>Structured design partitions the program into small and independent modules. These are organized in top down manner with the details shown in bottom.</a:t>
            </a:r>
          </a:p>
          <a:p>
            <a:r>
              <a:rPr lang="en-US" dirty="0"/>
              <a:t>Thus, structured design uses an approach called Modularization or decomposition to minimize the complexity and to manage the problem by subdividing it into smaller segments.</a:t>
            </a:r>
          </a:p>
          <a:p>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15</a:t>
            </a:fld>
            <a:endParaRPr lang="en-US" dirty="0"/>
          </a:p>
        </p:txBody>
      </p:sp>
    </p:spTree>
    <p:extLst>
      <p:ext uri="{BB962C8B-B14F-4D97-AF65-F5344CB8AC3E}">
        <p14:creationId xmlns:p14="http://schemas.microsoft.com/office/powerpoint/2010/main" val="328947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Modularization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Advantages</a:t>
            </a:r>
            <a:endParaRPr lang="en-US" dirty="0"/>
          </a:p>
          <a:p>
            <a:r>
              <a:rPr lang="en-US" dirty="0"/>
              <a:t>Critical interfaces are tested first.</a:t>
            </a:r>
          </a:p>
          <a:p>
            <a:r>
              <a:rPr lang="en-US" dirty="0"/>
              <a:t>It provide abstraction.</a:t>
            </a:r>
          </a:p>
          <a:p>
            <a:r>
              <a:rPr lang="en-US" dirty="0"/>
              <a:t>It allows multiple programmers to work simultaneously.</a:t>
            </a:r>
          </a:p>
          <a:p>
            <a:r>
              <a:rPr lang="en-US" dirty="0"/>
              <a:t>It allows code reuse.</a:t>
            </a:r>
          </a:p>
          <a:p>
            <a:r>
              <a:rPr lang="en-US" dirty="0"/>
              <a:t>It provides control and improves morale.</a:t>
            </a:r>
          </a:p>
          <a:p>
            <a:r>
              <a:rPr lang="en-US" dirty="0"/>
              <a:t>It makes identifying structure easier.</a:t>
            </a:r>
          </a:p>
          <a:p>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16</a:t>
            </a:fld>
            <a:endParaRPr lang="en-US" dirty="0"/>
          </a:p>
        </p:txBody>
      </p:sp>
    </p:spTree>
    <p:extLst>
      <p:ext uri="{BB962C8B-B14F-4D97-AF65-F5344CB8AC3E}">
        <p14:creationId xmlns:p14="http://schemas.microsoft.com/office/powerpoint/2010/main" val="92310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Structured </a:t>
            </a:r>
            <a:r>
              <a:rPr lang="en-US" dirty="0" smtClean="0"/>
              <a:t>Charts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Structured charts are a recommended tool for designing a modular, top down systems which define the various modules of system development and the relationship between each module. It shows the system module and their relationship between them.</a:t>
            </a:r>
          </a:p>
          <a:p>
            <a:r>
              <a:rPr lang="en-US" dirty="0"/>
              <a:t>It consists of diagram consisting of rectangular boxes that represent the modules, connecting arrows, or lines</a:t>
            </a:r>
            <a:r>
              <a:rPr lang="en-US" dirty="0" smtClean="0"/>
              <a:t>.</a:t>
            </a:r>
          </a:p>
          <a:p>
            <a:r>
              <a:rPr lang="en-US" b="1" dirty="0"/>
              <a:t>Control Module</a:t>
            </a:r>
            <a:r>
              <a:rPr lang="en-US" dirty="0"/>
              <a:t> − It is a higher-level module that directs lower-level modules, called </a:t>
            </a:r>
            <a:r>
              <a:rPr lang="en-US" b="1" dirty="0"/>
              <a:t>subordinate modules</a:t>
            </a:r>
            <a:r>
              <a:rPr lang="en-US" dirty="0"/>
              <a:t>.</a:t>
            </a:r>
          </a:p>
          <a:p>
            <a:r>
              <a:rPr lang="en-US" b="1" dirty="0"/>
              <a:t>Library Module</a:t>
            </a:r>
            <a:r>
              <a:rPr lang="en-US" dirty="0"/>
              <a:t> − It is a reusable module and can be invoked from more than one point in the chart.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17</a:t>
            </a:fld>
            <a:endParaRPr lang="en-US" dirty="0"/>
          </a:p>
        </p:txBody>
      </p:sp>
    </p:spTree>
    <p:extLst>
      <p:ext uri="{BB962C8B-B14F-4D97-AF65-F5344CB8AC3E}">
        <p14:creationId xmlns:p14="http://schemas.microsoft.com/office/powerpoint/2010/main" val="2717311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3818" y="2623725"/>
            <a:ext cx="5113463" cy="2194750"/>
          </a:xfrm>
        </p:spPr>
      </p:pic>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18</a:t>
            </a:fld>
            <a:endParaRPr lang="en-US" dirty="0"/>
          </a:p>
        </p:txBody>
      </p:sp>
      <p:sp>
        <p:nvSpPr>
          <p:cNvPr id="7" name="TextBox 6"/>
          <p:cNvSpPr txBox="1"/>
          <p:nvPr/>
        </p:nvSpPr>
        <p:spPr>
          <a:xfrm>
            <a:off x="1676400" y="2724150"/>
            <a:ext cx="4419600" cy="2585323"/>
          </a:xfrm>
          <a:prstGeom prst="rect">
            <a:avLst/>
          </a:prstGeom>
          <a:noFill/>
        </p:spPr>
        <p:txBody>
          <a:bodyPr wrap="square" rtlCol="0">
            <a:spAutoFit/>
          </a:bodyPr>
          <a:lstStyle/>
          <a:p>
            <a:r>
              <a:rPr lang="en-US" dirty="0"/>
              <a:t>We have two different approaches to design a structured chart −</a:t>
            </a:r>
          </a:p>
          <a:p>
            <a:r>
              <a:rPr lang="en-US" b="1" dirty="0"/>
              <a:t>Transform-Centered Structured Charts</a:t>
            </a:r>
            <a:r>
              <a:rPr lang="en-US" dirty="0"/>
              <a:t> − They are used when all the transactions follow same path.</a:t>
            </a:r>
          </a:p>
          <a:p>
            <a:r>
              <a:rPr lang="en-US" b="1" dirty="0"/>
              <a:t>Transaction–Centered Structured Charts</a:t>
            </a:r>
            <a:r>
              <a:rPr lang="en-US" dirty="0"/>
              <a:t> − They are used when all the transactions do not follow the same path.</a:t>
            </a:r>
          </a:p>
          <a:p>
            <a:endParaRPr lang="en-US" dirty="0"/>
          </a:p>
        </p:txBody>
      </p:sp>
    </p:spTree>
    <p:extLst>
      <p:ext uri="{BB962C8B-B14F-4D97-AF65-F5344CB8AC3E}">
        <p14:creationId xmlns:p14="http://schemas.microsoft.com/office/powerpoint/2010/main" val="279550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 of Using Structure </a:t>
            </a:r>
            <a:r>
              <a:rPr lang="en-US" dirty="0" smtClean="0"/>
              <a:t>Flowcharts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Objectives of Using Structure Flowcharts</a:t>
            </a:r>
          </a:p>
          <a:p>
            <a:r>
              <a:rPr lang="en-US" dirty="0"/>
              <a:t>To encourage a top-down design.</a:t>
            </a:r>
          </a:p>
          <a:p>
            <a:r>
              <a:rPr lang="en-US" dirty="0"/>
              <a:t>To support the concept of modules and identify the appropriate modules.</a:t>
            </a:r>
          </a:p>
          <a:p>
            <a:r>
              <a:rPr lang="en-US" dirty="0"/>
              <a:t>To show the size and complexity of the system.</a:t>
            </a:r>
          </a:p>
          <a:p>
            <a:r>
              <a:rPr lang="en-US" dirty="0"/>
              <a:t>To identify the number of readily identifiable functions and modules within each function.</a:t>
            </a:r>
          </a:p>
          <a:p>
            <a:r>
              <a:rPr lang="en-US" dirty="0"/>
              <a:t>To depict whether each identifiable function is a manageable entity or should be broken down into smaller components.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19</a:t>
            </a:fld>
            <a:endParaRPr lang="en-US" dirty="0"/>
          </a:p>
        </p:txBody>
      </p:sp>
    </p:spTree>
    <p:extLst>
      <p:ext uri="{BB962C8B-B14F-4D97-AF65-F5344CB8AC3E}">
        <p14:creationId xmlns:p14="http://schemas.microsoft.com/office/powerpoint/2010/main" val="289535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a:t>System design</a:t>
            </a:r>
            <a:r>
              <a:rPr lang="en-US" dirty="0"/>
              <a:t> is the phase that bridges the gap between problem domain and the existing system in a manageable way. This phase focuses on the solution domain, i.e. </a:t>
            </a:r>
            <a:r>
              <a:rPr lang="en-US" i="1" dirty="0"/>
              <a:t>“how to implement?”</a:t>
            </a:r>
            <a:endParaRPr lang="en-US" dirty="0"/>
          </a:p>
          <a:p>
            <a:r>
              <a:rPr lang="en-US" dirty="0"/>
              <a:t>It is the phase where </a:t>
            </a:r>
            <a:r>
              <a:rPr lang="en-US" dirty="0" smtClean="0"/>
              <a:t>the </a:t>
            </a:r>
            <a:r>
              <a:rPr lang="en-US" dirty="0"/>
              <a:t>document is converted into a format that can be implemented and decides how the system will operate.</a:t>
            </a:r>
          </a:p>
          <a:p>
            <a:r>
              <a:rPr lang="en-US" dirty="0"/>
              <a:t>In this phase, the complex activity of system development is divided into several smaller sub-activities, which coordinate with each other to achieve the main objective of system development.</a:t>
            </a:r>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a:t>
            </a:fld>
            <a:endParaRPr lang="en-US" dirty="0"/>
          </a:p>
        </p:txBody>
      </p:sp>
    </p:spTree>
    <p:extLst>
      <p:ext uri="{BB962C8B-B14F-4D97-AF65-F5344CB8AC3E}">
        <p14:creationId xmlns:p14="http://schemas.microsoft.com/office/powerpoint/2010/main" val="56689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Factors Affecting System </a:t>
            </a:r>
            <a:r>
              <a:rPr lang="en-US" dirty="0" smtClean="0"/>
              <a:t>Complexity</a:t>
            </a:r>
            <a:endParaRPr lang="en-US" dirty="0"/>
          </a:p>
        </p:txBody>
      </p:sp>
      <p:sp>
        <p:nvSpPr>
          <p:cNvPr id="3" name="Content Placeholder 2"/>
          <p:cNvSpPr>
            <a:spLocks noGrp="1"/>
          </p:cNvSpPr>
          <p:nvPr>
            <p:ph idx="1"/>
          </p:nvPr>
        </p:nvSpPr>
        <p:spPr/>
        <p:txBody>
          <a:bodyPr>
            <a:normAutofit lnSpcReduction="10000"/>
          </a:bodyPr>
          <a:lstStyle/>
          <a:p>
            <a:r>
              <a:rPr lang="en-US" dirty="0"/>
              <a:t>To develop good quality of system software, it is necessary to develop a good design. </a:t>
            </a:r>
            <a:endParaRPr lang="en-US" dirty="0" smtClean="0"/>
          </a:p>
          <a:p>
            <a:r>
              <a:rPr lang="en-US" dirty="0" smtClean="0"/>
              <a:t>Therefore</a:t>
            </a:r>
            <a:r>
              <a:rPr lang="en-US" dirty="0"/>
              <a:t>, the main focus on while developing the design of the system is the quality of the software design. </a:t>
            </a:r>
            <a:endParaRPr lang="en-US" dirty="0" smtClean="0"/>
          </a:p>
          <a:p>
            <a:r>
              <a:rPr lang="en-US" dirty="0" smtClean="0"/>
              <a:t>A </a:t>
            </a:r>
            <a:r>
              <a:rPr lang="en-US" dirty="0"/>
              <a:t>good quality software design is the one, which minimizes the complexity and cost expenditure in software development.</a:t>
            </a:r>
          </a:p>
          <a:p>
            <a:r>
              <a:rPr lang="en-US" dirty="0"/>
              <a:t>The two important concepts related to the system development that help in determining the complexity of a system are </a:t>
            </a:r>
            <a:r>
              <a:rPr lang="en-US" b="1" dirty="0"/>
              <a:t>coupling</a:t>
            </a:r>
            <a:r>
              <a:rPr lang="en-US" dirty="0"/>
              <a:t> and </a:t>
            </a:r>
            <a:r>
              <a:rPr lang="en-US" b="1" dirty="0"/>
              <a:t>cohesion</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20</a:t>
            </a:fld>
            <a:endParaRPr lang="en-US" dirty="0"/>
          </a:p>
        </p:txBody>
      </p:sp>
    </p:spTree>
    <p:extLst>
      <p:ext uri="{BB962C8B-B14F-4D97-AF65-F5344CB8AC3E}">
        <p14:creationId xmlns:p14="http://schemas.microsoft.com/office/powerpoint/2010/main" val="309524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a:t>Coupling is the measure of the independence of components. It defines the degree of dependency of each module of system development on the other. </a:t>
            </a:r>
            <a:endParaRPr lang="en-US" dirty="0" smtClean="0"/>
          </a:p>
          <a:p>
            <a:r>
              <a:rPr lang="en-US" dirty="0" smtClean="0"/>
              <a:t>In </a:t>
            </a:r>
            <a:r>
              <a:rPr lang="en-US" dirty="0"/>
              <a:t>practice, this means the stronger the coupling between the modules in a system, the more difficult it is to implement and maintain the system.</a:t>
            </a:r>
          </a:p>
          <a:p>
            <a:r>
              <a:rPr lang="en-US" dirty="0"/>
              <a:t>Each module should have simple, clean interface with other modules, and that the minimum number of data elements should be shared between modules.</a:t>
            </a:r>
          </a:p>
          <a:p>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21</a:t>
            </a:fld>
            <a:endParaRPr lang="en-US" dirty="0"/>
          </a:p>
        </p:txBody>
      </p:sp>
    </p:spTree>
    <p:extLst>
      <p:ext uri="{BB962C8B-B14F-4D97-AF65-F5344CB8AC3E}">
        <p14:creationId xmlns:p14="http://schemas.microsoft.com/office/powerpoint/2010/main" val="441625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325" y="2638425"/>
            <a:ext cx="5469459" cy="2606764"/>
          </a:xfrm>
        </p:spPr>
      </p:pic>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22</a:t>
            </a:fld>
            <a:endParaRPr lang="en-US" dirty="0"/>
          </a:p>
        </p:txBody>
      </p:sp>
    </p:spTree>
    <p:extLst>
      <p:ext uri="{BB962C8B-B14F-4D97-AF65-F5344CB8AC3E}">
        <p14:creationId xmlns:p14="http://schemas.microsoft.com/office/powerpoint/2010/main" val="257245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Cohesion</a:t>
            </a:r>
            <a:endParaRPr lang="en-US" dirty="0"/>
          </a:p>
        </p:txBody>
      </p:sp>
      <p:sp>
        <p:nvSpPr>
          <p:cNvPr id="3" name="Content Placeholder 2"/>
          <p:cNvSpPr>
            <a:spLocks noGrp="1"/>
          </p:cNvSpPr>
          <p:nvPr>
            <p:ph idx="1"/>
          </p:nvPr>
        </p:nvSpPr>
        <p:spPr/>
        <p:txBody>
          <a:bodyPr>
            <a:normAutofit fontScale="92500"/>
          </a:bodyPr>
          <a:lstStyle/>
          <a:p>
            <a:r>
              <a:rPr lang="en-US" dirty="0"/>
              <a:t>Cohesion is the measure of closeness of the relationship between its components. It defines the amount of dependency of the components of a module on one another. In practice, this means the systems designer must ensure that −</a:t>
            </a:r>
          </a:p>
          <a:p>
            <a:r>
              <a:rPr lang="en-US" dirty="0"/>
              <a:t>They do not split essential processes into fragmented modules.</a:t>
            </a:r>
          </a:p>
          <a:p>
            <a:r>
              <a:rPr lang="en-US" dirty="0"/>
              <a:t>They do not gather together unrelated processes represented as processes on the DFD into meaningless modules.</a:t>
            </a:r>
          </a:p>
          <a:p>
            <a:pPr marL="0" indent="0">
              <a:buNone/>
            </a:pPr>
            <a:r>
              <a:rPr lang="en-US" dirty="0"/>
              <a:t>The best modules are those that are functionally cohesive. The worst modules are those that are coincidentally cohesive.</a:t>
            </a:r>
          </a:p>
          <a:p>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23</a:t>
            </a:fld>
            <a:endParaRPr lang="en-US" dirty="0"/>
          </a:p>
        </p:txBody>
      </p:sp>
    </p:spTree>
    <p:extLst>
      <p:ext uri="{BB962C8B-B14F-4D97-AF65-F5344CB8AC3E}">
        <p14:creationId xmlns:p14="http://schemas.microsoft.com/office/powerpoint/2010/main" val="2834643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24</a:t>
            </a:fld>
            <a:endParaRPr lang="en-US" dirty="0"/>
          </a:p>
        </p:txBody>
      </p:sp>
      <p:sp>
        <p:nvSpPr>
          <p:cNvPr id="6" name="TextBox 5"/>
          <p:cNvSpPr txBox="1"/>
          <p:nvPr/>
        </p:nvSpPr>
        <p:spPr>
          <a:xfrm>
            <a:off x="3333750" y="2867025"/>
            <a:ext cx="4972276" cy="769441"/>
          </a:xfrm>
          <a:prstGeom prst="rect">
            <a:avLst/>
          </a:prstGeom>
          <a:noFill/>
        </p:spPr>
        <p:txBody>
          <a:bodyPr wrap="square" rtlCol="0">
            <a:spAutoFit/>
          </a:bodyPr>
          <a:lstStyle/>
          <a:p>
            <a:pPr algn="ctr"/>
            <a:r>
              <a:rPr lang="en-US" sz="4400" dirty="0" smtClean="0"/>
              <a:t>Thank You</a:t>
            </a:r>
            <a:endParaRPr lang="en-US" sz="4400" dirty="0"/>
          </a:p>
        </p:txBody>
      </p:sp>
    </p:spTree>
    <p:extLst>
      <p:ext uri="{BB962C8B-B14F-4D97-AF65-F5344CB8AC3E}">
        <p14:creationId xmlns:p14="http://schemas.microsoft.com/office/powerpoint/2010/main" val="201412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 to System Design</a:t>
            </a:r>
          </a:p>
        </p:txBody>
      </p:sp>
      <p:sp>
        <p:nvSpPr>
          <p:cNvPr id="3" name="Content Placeholder 2"/>
          <p:cNvSpPr>
            <a:spLocks noGrp="1"/>
          </p:cNvSpPr>
          <p:nvPr>
            <p:ph idx="1"/>
          </p:nvPr>
        </p:nvSpPr>
        <p:spPr/>
        <p:txBody>
          <a:bodyPr/>
          <a:lstStyle/>
          <a:p>
            <a:pPr marL="0" indent="0">
              <a:buNone/>
            </a:pPr>
            <a:r>
              <a:rPr lang="en-US" dirty="0"/>
              <a:t>System design takes the following inputs −</a:t>
            </a:r>
          </a:p>
          <a:p>
            <a:r>
              <a:rPr lang="en-US" dirty="0"/>
              <a:t>Statement of work</a:t>
            </a:r>
          </a:p>
          <a:p>
            <a:r>
              <a:rPr lang="en-US" dirty="0"/>
              <a:t>Requirement determination plan</a:t>
            </a:r>
          </a:p>
          <a:p>
            <a:r>
              <a:rPr lang="en-US" dirty="0"/>
              <a:t>Current situation analysis</a:t>
            </a:r>
          </a:p>
          <a:p>
            <a:r>
              <a:rPr lang="en-US" dirty="0"/>
              <a:t>Proposed system requirements including a conceptual data model, modified DFDs, and Metadata (data about data).</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52377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Outputs for System </a:t>
            </a:r>
            <a:r>
              <a:rPr lang="en-US" dirty="0" smtClean="0"/>
              <a:t>Design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System design gives the following outputs −</a:t>
            </a:r>
          </a:p>
          <a:p>
            <a:r>
              <a:rPr lang="en-US" dirty="0"/>
              <a:t>Infrastructure and organizational changes for the proposed system.</a:t>
            </a:r>
          </a:p>
          <a:p>
            <a:r>
              <a:rPr lang="en-US" dirty="0"/>
              <a:t>A data schema, often a relational schema.</a:t>
            </a:r>
          </a:p>
          <a:p>
            <a:r>
              <a:rPr lang="en-US" dirty="0"/>
              <a:t>Metadata to define the tables/files and columns/data-items.</a:t>
            </a:r>
          </a:p>
          <a:p>
            <a:r>
              <a:rPr lang="en-US" dirty="0"/>
              <a:t>A function hierarchy diagram or web page map that graphically describes the program structure.</a:t>
            </a:r>
          </a:p>
          <a:p>
            <a:r>
              <a:rPr lang="en-US" dirty="0"/>
              <a:t>Actual or pseudocode for each module in the program.</a:t>
            </a:r>
          </a:p>
          <a:p>
            <a:r>
              <a:rPr lang="en-US" dirty="0"/>
              <a:t>A prototype for the proposed system.</a:t>
            </a:r>
          </a:p>
          <a:p>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232432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System </a:t>
            </a:r>
            <a:r>
              <a:rPr lang="en-US" dirty="0" smtClean="0"/>
              <a:t>Design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FF0000"/>
                </a:solidFill>
              </a:rPr>
              <a:t>1. Logical Design:</a:t>
            </a:r>
          </a:p>
          <a:p>
            <a:r>
              <a:rPr lang="en-US" dirty="0"/>
              <a:t>Logical design pertains to an abstract representation of the data flow, inputs, and outputs of the system. </a:t>
            </a:r>
            <a:endParaRPr lang="en-US" dirty="0" smtClean="0"/>
          </a:p>
          <a:p>
            <a:r>
              <a:rPr lang="en-US" dirty="0" smtClean="0"/>
              <a:t>It </a:t>
            </a:r>
            <a:r>
              <a:rPr lang="en-US" dirty="0"/>
              <a:t>describes the inputs (sources), outputs (destinations), databases (data stores), procedures (data flows) all in a format that meets the user requirements.</a:t>
            </a:r>
          </a:p>
          <a:p>
            <a:r>
              <a:rPr lang="en-US" dirty="0"/>
              <a:t>While preparing the logical design of a system, the system analyst specifies the user needs at level of detail that virtually determines the information flow into and out of the system and the required data sources. Data flow diagram, E-R diagram modeling are used.</a:t>
            </a:r>
          </a:p>
          <a:p>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106190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System </a:t>
            </a:r>
            <a:r>
              <a:rPr lang="en-US" dirty="0" smtClean="0"/>
              <a:t>Design</a:t>
            </a:r>
            <a:endParaRPr lang="en-US" dirty="0"/>
          </a:p>
        </p:txBody>
      </p:sp>
      <p:sp>
        <p:nvSpPr>
          <p:cNvPr id="3" name="Content Placeholder 2"/>
          <p:cNvSpPr>
            <a:spLocks noGrp="1"/>
          </p:cNvSpPr>
          <p:nvPr>
            <p:ph idx="1"/>
          </p:nvPr>
        </p:nvSpPr>
        <p:spPr/>
        <p:txBody>
          <a:bodyPr/>
          <a:lstStyle/>
          <a:p>
            <a:pPr marL="0" indent="0">
              <a:buNone/>
            </a:pPr>
            <a:r>
              <a:rPr lang="en-US" dirty="0" smtClean="0"/>
              <a:t>2</a:t>
            </a:r>
            <a:r>
              <a:rPr lang="en-US" dirty="0" smtClean="0">
                <a:solidFill>
                  <a:srgbClr val="FF0000"/>
                </a:solidFill>
              </a:rPr>
              <a:t>. </a:t>
            </a:r>
            <a:r>
              <a:rPr lang="en-US" dirty="0">
                <a:solidFill>
                  <a:srgbClr val="FF0000"/>
                </a:solidFill>
              </a:rPr>
              <a:t>Physical </a:t>
            </a:r>
            <a:r>
              <a:rPr lang="en-US" dirty="0" smtClean="0">
                <a:solidFill>
                  <a:srgbClr val="FF0000"/>
                </a:solidFill>
              </a:rPr>
              <a:t>Design:</a:t>
            </a:r>
          </a:p>
          <a:p>
            <a:r>
              <a:rPr lang="en-US" dirty="0"/>
              <a:t>Physical design relates to the actual input and output processes of the system. It focuses on how data is entered into a system, verified, processed, and displayed as output.</a:t>
            </a:r>
          </a:p>
          <a:p>
            <a:r>
              <a:rPr lang="en-US" dirty="0"/>
              <a:t>It produces the working system by defining the design specification that specifies exactly what the candidate system does. It is concerned with user interface design, process design, and data design.</a:t>
            </a:r>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6</a:t>
            </a:fld>
            <a:endParaRPr lang="en-US" dirty="0"/>
          </a:p>
        </p:txBody>
      </p:sp>
    </p:spTree>
    <p:extLst>
      <p:ext uri="{BB962C8B-B14F-4D97-AF65-F5344CB8AC3E}">
        <p14:creationId xmlns:p14="http://schemas.microsoft.com/office/powerpoint/2010/main" val="116062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System </a:t>
            </a:r>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It consists of the following steps −</a:t>
            </a:r>
          </a:p>
          <a:p>
            <a:r>
              <a:rPr lang="en-US" dirty="0"/>
              <a:t>Specifying the input/output media, designing the database, and specifying backup procedures.</a:t>
            </a:r>
          </a:p>
          <a:p>
            <a:r>
              <a:rPr lang="en-US" dirty="0"/>
              <a:t>Planning system implementation.</a:t>
            </a:r>
          </a:p>
          <a:p>
            <a:r>
              <a:rPr lang="en-US" dirty="0"/>
              <a:t>Devising a test and implementation plan, and specifying any new hardware and software.</a:t>
            </a:r>
          </a:p>
          <a:p>
            <a:r>
              <a:rPr lang="en-US" dirty="0"/>
              <a:t>Updating costs, benefits, conversion dates, and system constraints.</a:t>
            </a:r>
          </a:p>
          <a:p>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7</a:t>
            </a:fld>
            <a:endParaRPr lang="en-US" dirty="0"/>
          </a:p>
        </p:txBody>
      </p:sp>
    </p:spTree>
    <p:extLst>
      <p:ext uri="{BB962C8B-B14F-4D97-AF65-F5344CB8AC3E}">
        <p14:creationId xmlns:p14="http://schemas.microsoft.com/office/powerpoint/2010/main" val="164191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Conceptual Data </a:t>
            </a:r>
            <a:r>
              <a:rPr lang="en-US" dirty="0" smtClean="0"/>
              <a:t>Modeling</a:t>
            </a:r>
            <a:endParaRPr lang="en-US" dirty="0"/>
          </a:p>
        </p:txBody>
      </p:sp>
      <p:sp>
        <p:nvSpPr>
          <p:cNvPr id="3" name="Content Placeholder 2"/>
          <p:cNvSpPr>
            <a:spLocks noGrp="1"/>
          </p:cNvSpPr>
          <p:nvPr>
            <p:ph idx="1"/>
          </p:nvPr>
        </p:nvSpPr>
        <p:spPr/>
        <p:txBody>
          <a:bodyPr>
            <a:normAutofit fontScale="92500"/>
          </a:bodyPr>
          <a:lstStyle/>
          <a:p>
            <a:r>
              <a:rPr lang="en-US" dirty="0"/>
              <a:t>It is representation of organizational data which includes all the major entities and relationship. </a:t>
            </a:r>
            <a:endParaRPr lang="en-US" dirty="0" smtClean="0"/>
          </a:p>
          <a:p>
            <a:r>
              <a:rPr lang="en-US" dirty="0" smtClean="0"/>
              <a:t>System </a:t>
            </a:r>
            <a:r>
              <a:rPr lang="en-US" dirty="0"/>
              <a:t>analysts develop a conceptual data model for the current system that supports the scope and requirement for the proposed system.</a:t>
            </a:r>
          </a:p>
          <a:p>
            <a:r>
              <a:rPr lang="en-US" dirty="0"/>
              <a:t>The main aim of conceptual data modeling is to capture as much meaning of data as possible. </a:t>
            </a:r>
            <a:endParaRPr lang="en-US" dirty="0" smtClean="0"/>
          </a:p>
          <a:p>
            <a:r>
              <a:rPr lang="en-US" dirty="0" smtClean="0"/>
              <a:t>Most </a:t>
            </a:r>
            <a:r>
              <a:rPr lang="en-US" dirty="0"/>
              <a:t>organization today use conceptual data modeling using E-R model which uses special notation to represent as much meaning about data as possible.</a:t>
            </a:r>
          </a:p>
          <a:p>
            <a:endParaRPr lang="en-US" dirty="0"/>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8</a:t>
            </a:fld>
            <a:endParaRPr lang="en-US" dirty="0"/>
          </a:p>
        </p:txBody>
      </p:sp>
    </p:spTree>
    <p:extLst>
      <p:ext uri="{BB962C8B-B14F-4D97-AF65-F5344CB8AC3E}">
        <p14:creationId xmlns:p14="http://schemas.microsoft.com/office/powerpoint/2010/main" val="318341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Relationship </a:t>
            </a:r>
            <a:r>
              <a:rPr lang="en-US" dirty="0" smtClean="0"/>
              <a:t>Model</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It is a technique used in database design that helps describe the relationship between various entities of an organization.</a:t>
            </a:r>
          </a:p>
          <a:p>
            <a:pPr marL="0" indent="0">
              <a:buNone/>
            </a:pPr>
            <a:r>
              <a:rPr lang="en-US" dirty="0"/>
              <a:t>Terms used in E-R </a:t>
            </a:r>
            <a:r>
              <a:rPr lang="en-US" dirty="0" smtClean="0"/>
              <a:t>model:</a:t>
            </a:r>
            <a:endParaRPr lang="en-US" dirty="0"/>
          </a:p>
          <a:p>
            <a:r>
              <a:rPr lang="en-US" b="1" dirty="0"/>
              <a:t>ENTITY</a:t>
            </a:r>
            <a:r>
              <a:rPr lang="en-US" dirty="0"/>
              <a:t> − It specifies distinct real world items in an application. For example: vendor, item, student, course, teachers, etc.</a:t>
            </a:r>
          </a:p>
          <a:p>
            <a:r>
              <a:rPr lang="en-US" b="1" dirty="0"/>
              <a:t>RELATIONSHIP</a:t>
            </a:r>
            <a:r>
              <a:rPr lang="en-US" dirty="0"/>
              <a:t> − They are the meaningful dependencies between entities. For example, vendor supplies items, teacher teaches courses, then supplies and course are relationship.</a:t>
            </a:r>
          </a:p>
          <a:p>
            <a:r>
              <a:rPr lang="en-US" b="1" dirty="0"/>
              <a:t>ATTRIBUTES</a:t>
            </a:r>
            <a:r>
              <a:rPr lang="en-US" dirty="0"/>
              <a:t> − It specifies the properties of relationships. For example, vendor code, student name.</a:t>
            </a:r>
          </a:p>
        </p:txBody>
      </p:sp>
      <p:sp>
        <p:nvSpPr>
          <p:cNvPr id="4" name="Footer Placeholder 3"/>
          <p:cNvSpPr>
            <a:spLocks noGrp="1"/>
          </p:cNvSpPr>
          <p:nvPr>
            <p:ph type="ftr" sz="quarter" idx="11"/>
          </p:nvPr>
        </p:nvSpPr>
        <p:spPr/>
        <p:txBody>
          <a:bodyPr/>
          <a:lstStyle/>
          <a:p>
            <a:r>
              <a:rPr lang="en-US" smtClean="0"/>
              <a:t>Sakifa Aktar, Lecturer,Dept.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9</a:t>
            </a:fld>
            <a:endParaRPr lang="en-US" dirty="0"/>
          </a:p>
        </p:txBody>
      </p:sp>
    </p:spTree>
    <p:extLst>
      <p:ext uri="{BB962C8B-B14F-4D97-AF65-F5344CB8AC3E}">
        <p14:creationId xmlns:p14="http://schemas.microsoft.com/office/powerpoint/2010/main" val="39275740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128</TotalTime>
  <Words>1357</Words>
  <Application>Microsoft Office PowerPoint</Application>
  <PresentationFormat>Widescreen</PresentationFormat>
  <Paragraphs>163</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Garamond</vt:lpstr>
      <vt:lpstr>Organic</vt:lpstr>
      <vt:lpstr>Chapter 9</vt:lpstr>
      <vt:lpstr>Introduction</vt:lpstr>
      <vt:lpstr>Inputs to System Design</vt:lpstr>
      <vt:lpstr>Outputs for System Design</vt:lpstr>
      <vt:lpstr>Types of System Design</vt:lpstr>
      <vt:lpstr>Types of System Design</vt:lpstr>
      <vt:lpstr>Types of System Design</vt:lpstr>
      <vt:lpstr>Conceptual Data Modeling</vt:lpstr>
      <vt:lpstr>Entity Relationship Model</vt:lpstr>
      <vt:lpstr>PowerPoint Presentation</vt:lpstr>
      <vt:lpstr>PowerPoint Presentation</vt:lpstr>
      <vt:lpstr>PowerPoint Presentation</vt:lpstr>
      <vt:lpstr>Structured Design</vt:lpstr>
      <vt:lpstr>PowerPoint Presentation</vt:lpstr>
      <vt:lpstr>Modularization</vt:lpstr>
      <vt:lpstr>Modularization</vt:lpstr>
      <vt:lpstr>Structured Charts</vt:lpstr>
      <vt:lpstr>PowerPoint Presentation</vt:lpstr>
      <vt:lpstr>Objectives of Using Structure Flowcharts</vt:lpstr>
      <vt:lpstr>Factors Affecting System Complexity</vt:lpstr>
      <vt:lpstr>Coupling</vt:lpstr>
      <vt:lpstr>Coupling</vt:lpstr>
      <vt:lpstr>Cohesion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Microsoft account</dc:creator>
  <cp:lastModifiedBy>Microsoft account</cp:lastModifiedBy>
  <cp:revision>9</cp:revision>
  <dcterms:created xsi:type="dcterms:W3CDTF">2021-02-04T18:15:34Z</dcterms:created>
  <dcterms:modified xsi:type="dcterms:W3CDTF">2021-02-10T05:16:49Z</dcterms:modified>
</cp:coreProperties>
</file>