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20"/>
  </p:notesMasterIdLst>
  <p:sldIdLst>
    <p:sldId id="256" r:id="rId2"/>
    <p:sldId id="258" r:id="rId3"/>
    <p:sldId id="259" r:id="rId4"/>
    <p:sldId id="276" r:id="rId5"/>
    <p:sldId id="257" r:id="rId6"/>
    <p:sldId id="272" r:id="rId7"/>
    <p:sldId id="273" r:id="rId8"/>
    <p:sldId id="274" r:id="rId9"/>
    <p:sldId id="275" r:id="rId10"/>
    <p:sldId id="260" r:id="rId11"/>
    <p:sldId id="261" r:id="rId12"/>
    <p:sldId id="262" r:id="rId13"/>
    <p:sldId id="265" r:id="rId14"/>
    <p:sldId id="267" r:id="rId15"/>
    <p:sldId id="266" r:id="rId16"/>
    <p:sldId id="268" r:id="rId17"/>
    <p:sldId id="270"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ACEFC-DEC9-4457-B71F-609A5FECD2B0}" type="datetimeFigureOut">
              <a:rPr lang="en-US" smtClean="0"/>
              <a:t>12/29/2020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9F5465-7DFE-401D-84BC-6EE878E713AF}" type="slidenum">
              <a:rPr lang="en-US" smtClean="0"/>
              <a:t>‹#›</a:t>
            </a:fld>
            <a:endParaRPr lang="en-US"/>
          </a:p>
        </p:txBody>
      </p:sp>
    </p:spTree>
    <p:extLst>
      <p:ext uri="{BB962C8B-B14F-4D97-AF65-F5344CB8AC3E}">
        <p14:creationId xmlns:p14="http://schemas.microsoft.com/office/powerpoint/2010/main" val="2430288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2F49198-1B64-45EA-82BD-AA602A5DEE59}" type="slidenum">
              <a:rPr lang="en-US" altLang="en-US" smtClean="0"/>
              <a:pPr/>
              <a:t>8</a:t>
            </a:fld>
            <a:endParaRPr lang="en-US" altLang="en-US"/>
          </a:p>
        </p:txBody>
      </p:sp>
      <p:sp>
        <p:nvSpPr>
          <p:cNvPr id="16387" name="Rectangle 2"/>
          <p:cNvSpPr>
            <a:spLocks noGrp="1" noRot="1" noChangeAspect="1" noChangeArrowheads="1" noTextEdit="1"/>
          </p:cNvSpPr>
          <p:nvPr>
            <p:ph type="sldImg"/>
          </p:nvPr>
        </p:nvSpPr>
        <p:spPr>
          <a:xfrm>
            <a:off x="392113" y="690563"/>
            <a:ext cx="6075362" cy="3417887"/>
          </a:xfrm>
          <a:ln/>
        </p:spPr>
      </p:sp>
      <p:sp>
        <p:nvSpPr>
          <p:cNvPr id="16388" name="Rectangle 3"/>
          <p:cNvSpPr>
            <a:spLocks noGrp="1" noChangeArrowheads="1"/>
          </p:cNvSpPr>
          <p:nvPr>
            <p:ph type="body" idx="1"/>
          </p:nvPr>
        </p:nvSpPr>
        <p:spPr>
          <a:xfrm>
            <a:off x="914400" y="4341813"/>
            <a:ext cx="5029200" cy="4116387"/>
          </a:xfrm>
          <a:noFill/>
        </p:spPr>
        <p:txBody>
          <a:bodyPr/>
          <a:lstStyle/>
          <a:p>
            <a:pPr eaLnBrk="1" hangingPunct="1"/>
            <a:r>
              <a:rPr lang="en-US" altLang="en-US" b="1"/>
              <a:t>Conversion Notes</a:t>
            </a:r>
            <a:endParaRPr lang="en-US" altLang="en-US"/>
          </a:p>
          <a:p>
            <a:pPr lvl="1" indent="-228600" eaLnBrk="1" hangingPunct="1"/>
            <a:r>
              <a:rPr lang="en-US" altLang="en-US"/>
              <a:t>In previous editions, we tried to distinguish between “information systems” and “computer applications” (the latter being a subset of the former). This created more confusion with students than it was worth.</a:t>
            </a:r>
          </a:p>
          <a:p>
            <a:pPr lvl="1" indent="-228600" eaLnBrk="1" hangingPunct="1"/>
            <a:r>
              <a:rPr lang="en-US" altLang="en-US"/>
              <a:t>Some books use the term “computer technology.”  We prefer the more contemporary term “information technology” as a </a:t>
            </a:r>
            <a:r>
              <a:rPr lang="en-US" altLang="en-US" u="sng"/>
              <a:t>superset</a:t>
            </a:r>
            <a:r>
              <a:rPr lang="en-US" altLang="en-US"/>
              <a:t> of computer technology.</a:t>
            </a:r>
          </a:p>
          <a:p>
            <a:pPr lvl="1" indent="-228600" eaLnBrk="1" hangingPunct="1"/>
            <a:endParaRPr lang="en-US" altLang="en-US"/>
          </a:p>
        </p:txBody>
      </p:sp>
    </p:spTree>
    <p:extLst>
      <p:ext uri="{BB962C8B-B14F-4D97-AF65-F5344CB8AC3E}">
        <p14:creationId xmlns:p14="http://schemas.microsoft.com/office/powerpoint/2010/main" val="3085571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p:spPr>
        <p:txBody>
          <a:bodyPr/>
          <a:lstStyle/>
          <a:p>
            <a:pPr eaLnBrk="1" hangingPunct="1"/>
            <a:endParaRPr lang="en-US" altLang="en-US"/>
          </a:p>
        </p:txBody>
      </p:sp>
      <p:sp>
        <p:nvSpPr>
          <p:cNvPr id="18436"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5912C2F-252E-4E28-8D84-313FD956D712}" type="slidenum">
              <a:rPr lang="en-US" altLang="en-US" smtClean="0"/>
              <a:pPr/>
              <a:t>9</a:t>
            </a:fld>
            <a:endParaRPr lang="en-US" altLang="en-US"/>
          </a:p>
        </p:txBody>
      </p:sp>
    </p:spTree>
    <p:extLst>
      <p:ext uri="{BB962C8B-B14F-4D97-AF65-F5344CB8AC3E}">
        <p14:creationId xmlns:p14="http://schemas.microsoft.com/office/powerpoint/2010/main" val="1196555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8525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49661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52778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57453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603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12/29/2020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2434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12/29/2020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49892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12/29/2020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47289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smtClean="0"/>
              <a:t>12/29/2020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0167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smtClean="0"/>
              <a:t>12/29/2020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1167330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12/29/2020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7098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smtClean="0"/>
              <a:pPr/>
              <a:t>12/29/2020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22813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7200" dirty="0"/>
              <a:t>Systems Analysis &amp; Design</a:t>
            </a:r>
          </a:p>
        </p:txBody>
      </p:sp>
      <p:sp>
        <p:nvSpPr>
          <p:cNvPr id="3" name="Subtitle 2"/>
          <p:cNvSpPr>
            <a:spLocks noGrp="1"/>
          </p:cNvSpPr>
          <p:nvPr>
            <p:ph type="subTitle" idx="1"/>
          </p:nvPr>
        </p:nvSpPr>
        <p:spPr/>
        <p:txBody>
          <a:bodyPr/>
          <a:lstStyle/>
          <a:p>
            <a:pPr algn="ctr"/>
            <a:r>
              <a:rPr lang="en-US" dirty="0"/>
              <a:t>Lecture-1</a:t>
            </a:r>
          </a:p>
          <a:p>
            <a:pPr algn="ctr"/>
            <a:r>
              <a:rPr lang="en-US"/>
              <a:t>Systems </a:t>
            </a:r>
            <a:r>
              <a:rPr lang="en-US" dirty="0"/>
              <a:t>concepts and Environment </a:t>
            </a:r>
          </a:p>
        </p:txBody>
      </p:sp>
    </p:spTree>
    <p:extLst>
      <p:ext uri="{BB962C8B-B14F-4D97-AF65-F5344CB8AC3E}">
        <p14:creationId xmlns:p14="http://schemas.microsoft.com/office/powerpoint/2010/main" val="1991652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10377"/>
          </a:xfrm>
        </p:spPr>
        <p:txBody>
          <a:bodyPr/>
          <a:lstStyle/>
          <a:p>
            <a:r>
              <a:rPr lang="en-US" b="1" dirty="0"/>
              <a:t>Properties of a System</a:t>
            </a:r>
            <a:endParaRPr lang="en-US" dirty="0"/>
          </a:p>
        </p:txBody>
      </p:sp>
      <p:sp>
        <p:nvSpPr>
          <p:cNvPr id="3" name="Content Placeholder 2"/>
          <p:cNvSpPr>
            <a:spLocks noGrp="1"/>
          </p:cNvSpPr>
          <p:nvPr>
            <p:ph idx="1"/>
          </p:nvPr>
        </p:nvSpPr>
        <p:spPr/>
        <p:txBody>
          <a:bodyPr>
            <a:normAutofit/>
          </a:bodyPr>
          <a:lstStyle/>
          <a:p>
            <a:r>
              <a:rPr lang="en-US" dirty="0"/>
              <a:t>A system has the following properties −</a:t>
            </a:r>
          </a:p>
          <a:p>
            <a:pPr marL="457200" indent="-457200">
              <a:buFont typeface="+mj-lt"/>
              <a:buAutoNum type="arabicPeriod"/>
            </a:pPr>
            <a:r>
              <a:rPr lang="en-US" b="1" dirty="0"/>
              <a:t>Organization</a:t>
            </a:r>
          </a:p>
          <a:p>
            <a:pPr marL="457200" indent="-457200">
              <a:buFont typeface="+mj-lt"/>
              <a:buAutoNum type="arabicPeriod"/>
            </a:pPr>
            <a:r>
              <a:rPr lang="en-US" b="1" dirty="0"/>
              <a:t>Interaction</a:t>
            </a:r>
          </a:p>
          <a:p>
            <a:pPr marL="457200" indent="-457200">
              <a:buFont typeface="+mj-lt"/>
              <a:buAutoNum type="arabicPeriod"/>
            </a:pPr>
            <a:r>
              <a:rPr lang="en-US" b="1" dirty="0"/>
              <a:t>Interdependence</a:t>
            </a:r>
          </a:p>
          <a:p>
            <a:pPr marL="457200" indent="-457200">
              <a:buFont typeface="+mj-lt"/>
              <a:buAutoNum type="arabicPeriod"/>
            </a:pPr>
            <a:r>
              <a:rPr lang="en-US" b="1" dirty="0"/>
              <a:t>Integration</a:t>
            </a:r>
          </a:p>
          <a:p>
            <a:pPr marL="457200" indent="-457200">
              <a:buFont typeface="+mj-lt"/>
              <a:buAutoNum type="arabicPeriod"/>
            </a:pPr>
            <a:r>
              <a:rPr lang="en-US" b="1" dirty="0"/>
              <a:t>Central Objective</a:t>
            </a:r>
          </a:p>
          <a:p>
            <a:endParaRPr lang="en-US" dirty="0"/>
          </a:p>
        </p:txBody>
      </p:sp>
    </p:spTree>
    <p:extLst>
      <p:ext uri="{BB962C8B-B14F-4D97-AF65-F5344CB8AC3E}">
        <p14:creationId xmlns:p14="http://schemas.microsoft.com/office/powerpoint/2010/main" val="2648189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01761"/>
            <a:ext cx="10058400" cy="1450757"/>
          </a:xfrm>
        </p:spPr>
        <p:txBody>
          <a:bodyPr>
            <a:normAutofit/>
          </a:bodyPr>
          <a:lstStyle/>
          <a:p>
            <a:r>
              <a:rPr lang="en-US" b="1" dirty="0"/>
              <a:t>Elements of a System</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8657" y="2762855"/>
            <a:ext cx="6819770" cy="3534914"/>
          </a:xfrm>
        </p:spPr>
      </p:pic>
      <p:sp>
        <p:nvSpPr>
          <p:cNvPr id="3" name="Rectangle 2"/>
          <p:cNvSpPr/>
          <p:nvPr/>
        </p:nvSpPr>
        <p:spPr>
          <a:xfrm>
            <a:off x="1097280" y="1853209"/>
            <a:ext cx="10058400" cy="923330"/>
          </a:xfrm>
          <a:prstGeom prst="rect">
            <a:avLst/>
          </a:prstGeom>
        </p:spPr>
        <p:txBody>
          <a:bodyPr wrap="square">
            <a:spAutoFit/>
          </a:bodyPr>
          <a:lstStyle/>
          <a:p>
            <a:pPr algn="just">
              <a:spcBef>
                <a:spcPct val="50000"/>
              </a:spcBef>
              <a:buClrTx/>
              <a:buSzTx/>
              <a:buFontTx/>
              <a:buNone/>
            </a:pPr>
            <a:r>
              <a:rPr lang="en-US" altLang="en-US" dirty="0">
                <a:solidFill>
                  <a:srgbClr val="000000"/>
                </a:solidFill>
                <a:cs typeface="Arial" panose="020B0604020202020204" pitchFamily="34" charset="0"/>
              </a:rPr>
              <a:t>In most cases, systems analysts operate in a dynamic environment where change is a way of life. The environment may be a business firm, a business application, or a computer system. To reconstruct a system, the following key elements must be considered:</a:t>
            </a:r>
          </a:p>
        </p:txBody>
      </p:sp>
    </p:spTree>
    <p:extLst>
      <p:ext uri="{BB962C8B-B14F-4D97-AF65-F5344CB8AC3E}">
        <p14:creationId xmlns:p14="http://schemas.microsoft.com/office/powerpoint/2010/main" val="261872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297498"/>
          </a:xfrm>
        </p:spPr>
        <p:txBody>
          <a:bodyPr/>
          <a:lstStyle/>
          <a:p>
            <a:r>
              <a:rPr lang="en-US" b="1" dirty="0"/>
              <a:t>Types of Systems</a:t>
            </a:r>
            <a:endParaRPr lang="en-US" dirty="0"/>
          </a:p>
        </p:txBody>
      </p:sp>
      <p:sp>
        <p:nvSpPr>
          <p:cNvPr id="3" name="Content Placeholder 2"/>
          <p:cNvSpPr>
            <a:spLocks noGrp="1"/>
          </p:cNvSpPr>
          <p:nvPr>
            <p:ph idx="1"/>
          </p:nvPr>
        </p:nvSpPr>
        <p:spPr>
          <a:xfrm>
            <a:off x="1097280" y="1845734"/>
            <a:ext cx="10058400" cy="4464914"/>
          </a:xfrm>
        </p:spPr>
        <p:txBody>
          <a:bodyPr/>
          <a:lstStyle/>
          <a:p>
            <a:r>
              <a:rPr lang="en-US" dirty="0"/>
              <a:t>The systems can be divided into the following types −</a:t>
            </a:r>
          </a:p>
          <a:p>
            <a:pPr marL="457200" indent="-457200">
              <a:buFont typeface="+mj-lt"/>
              <a:buAutoNum type="arabicPeriod"/>
            </a:pPr>
            <a:r>
              <a:rPr lang="en-US" b="1" dirty="0"/>
              <a:t>Physical or Abstract Systems</a:t>
            </a:r>
          </a:p>
          <a:p>
            <a:pPr marL="457200" indent="-457200">
              <a:buFont typeface="+mj-lt"/>
              <a:buAutoNum type="arabicPeriod"/>
            </a:pPr>
            <a:r>
              <a:rPr lang="en-US" b="1" dirty="0"/>
              <a:t>Open or Closed Systems</a:t>
            </a:r>
            <a:endParaRPr lang="en-US" dirty="0"/>
          </a:p>
          <a:p>
            <a:pPr marL="457200" indent="-457200">
              <a:buFont typeface="+mj-lt"/>
              <a:buAutoNum type="arabicPeriod"/>
            </a:pPr>
            <a:r>
              <a:rPr lang="en-US" b="1" dirty="0"/>
              <a:t>Adaptive and Non Adaptive System</a:t>
            </a:r>
          </a:p>
          <a:p>
            <a:pPr marL="457200" indent="-457200">
              <a:buFont typeface="+mj-lt"/>
              <a:buAutoNum type="arabicPeriod"/>
            </a:pPr>
            <a:r>
              <a:rPr lang="en-US" b="1" dirty="0"/>
              <a:t>Permanent or Temporary System</a:t>
            </a:r>
          </a:p>
          <a:p>
            <a:pPr marL="457200" indent="-457200">
              <a:buFont typeface="+mj-lt"/>
              <a:buAutoNum type="arabicPeriod"/>
            </a:pPr>
            <a:r>
              <a:rPr lang="en-US" b="1" dirty="0"/>
              <a:t>Natural and Manufactured System</a:t>
            </a:r>
          </a:p>
          <a:p>
            <a:pPr marL="457200" indent="-457200">
              <a:buFont typeface="+mj-lt"/>
              <a:buAutoNum type="arabicPeriod"/>
            </a:pPr>
            <a:r>
              <a:rPr lang="en-US" b="1" dirty="0"/>
              <a:t>Deterministic or Probabilistic System</a:t>
            </a:r>
          </a:p>
          <a:p>
            <a:pPr marL="457200" indent="-457200">
              <a:buFont typeface="+mj-lt"/>
              <a:buAutoNum type="arabicPeriod"/>
            </a:pPr>
            <a:r>
              <a:rPr lang="en-US" b="1" dirty="0"/>
              <a:t>Social, Human-Machine, Machine System</a:t>
            </a:r>
          </a:p>
          <a:p>
            <a:pPr marL="457200" indent="-457200">
              <a:buFont typeface="+mj-lt"/>
              <a:buAutoNum type="arabicPeriod"/>
            </a:pPr>
            <a:r>
              <a:rPr lang="en-US" b="1" dirty="0"/>
              <a:t>Man–Made Information Systems</a:t>
            </a:r>
          </a:p>
          <a:p>
            <a:r>
              <a:rPr lang="en-US" b="1" dirty="0"/>
              <a:t>                 </a:t>
            </a:r>
          </a:p>
          <a:p>
            <a:endParaRPr lang="en-US" b="1" dirty="0"/>
          </a:p>
          <a:p>
            <a:endParaRPr lang="en-US" b="1" dirty="0"/>
          </a:p>
          <a:p>
            <a:endParaRPr lang="en-US" dirty="0"/>
          </a:p>
        </p:txBody>
      </p:sp>
    </p:spTree>
    <p:extLst>
      <p:ext uri="{BB962C8B-B14F-4D97-AF65-F5344CB8AC3E}">
        <p14:creationId xmlns:p14="http://schemas.microsoft.com/office/powerpoint/2010/main" val="1239148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Physical or Abstract Systems</a:t>
            </a:r>
            <a:br>
              <a:rPr lang="en-US" b="1" dirty="0"/>
            </a:br>
            <a:endParaRPr lang="en-US" dirty="0"/>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Physical systems are tangible entities. We can touch and feel them.</a:t>
            </a:r>
          </a:p>
          <a:p>
            <a:pPr algn="just"/>
            <a:r>
              <a:rPr lang="en-US" sz="2400" dirty="0">
                <a:latin typeface="Times New Roman" panose="02020603050405020304" pitchFamily="18" charset="0"/>
                <a:cs typeface="Times New Roman" panose="02020603050405020304" pitchFamily="18" charset="0"/>
              </a:rPr>
              <a:t>Physical System may be static or dynamic in nature. For example, desks and chairs are the physical parts of computer center which are static. A programmed computer is a dynamic system in which programs, data, and applications can change according to the user's needs.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Abstract systems are non-physical entities or conceptual that may be formulas, representation or model of a real system.</a:t>
            </a:r>
          </a:p>
        </p:txBody>
      </p:sp>
    </p:spTree>
    <p:extLst>
      <p:ext uri="{BB962C8B-B14F-4D97-AF65-F5344CB8AC3E}">
        <p14:creationId xmlns:p14="http://schemas.microsoft.com/office/powerpoint/2010/main" val="4240858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Open or Closed Systems</a:t>
            </a:r>
            <a:endParaRPr lang="en-US" dirty="0"/>
          </a:p>
        </p:txBody>
      </p:sp>
      <p:sp>
        <p:nvSpPr>
          <p:cNvPr id="3" name="Content Placeholder 2"/>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An open system must interact with its environment. It receives inputs from and delivers outputs to the outside of the system. For example, an information system which must adapt to the changing environmental conditions.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 closed system does not interact with its environment. It is isolated from environmental influences. A completely closed system is rare in reality.</a:t>
            </a:r>
          </a:p>
          <a:p>
            <a:endParaRPr lang="en-US" dirty="0"/>
          </a:p>
        </p:txBody>
      </p:sp>
    </p:spTree>
    <p:extLst>
      <p:ext uri="{BB962C8B-B14F-4D97-AF65-F5344CB8AC3E}">
        <p14:creationId xmlns:p14="http://schemas.microsoft.com/office/powerpoint/2010/main" val="132146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a:t>Adaptive and Non Adaptive System</a:t>
            </a:r>
          </a:p>
          <a:p>
            <a:r>
              <a:rPr lang="en-US" dirty="0"/>
              <a:t>Adaptive System responds to the change in the environment in a way to improve their performance and to survive. For example, human beings, animals.</a:t>
            </a:r>
          </a:p>
          <a:p>
            <a:r>
              <a:rPr lang="en-US" dirty="0"/>
              <a:t>Non Adaptive System is the system which does not respond to the environment. For example, machines.</a:t>
            </a:r>
          </a:p>
          <a:p>
            <a:r>
              <a:rPr lang="en-US" b="1" dirty="0"/>
              <a:t>Permanent or Temporary System</a:t>
            </a:r>
          </a:p>
          <a:p>
            <a:r>
              <a:rPr lang="en-US" dirty="0"/>
              <a:t>Permanent System persists for long time. For example, business policies.</a:t>
            </a:r>
          </a:p>
          <a:p>
            <a:r>
              <a:rPr lang="en-US" dirty="0"/>
              <a:t>Temporary System is made for specified time and after that they are demolished. For example, A DJ system is set up for a program and it is dissembled after the program.</a:t>
            </a:r>
          </a:p>
        </p:txBody>
      </p:sp>
    </p:spTree>
    <p:extLst>
      <p:ext uri="{BB962C8B-B14F-4D97-AF65-F5344CB8AC3E}">
        <p14:creationId xmlns:p14="http://schemas.microsoft.com/office/powerpoint/2010/main" val="3923173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097280" y="1845733"/>
            <a:ext cx="10058400" cy="4452035"/>
          </a:xfrm>
        </p:spPr>
        <p:txBody>
          <a:bodyPr>
            <a:normAutofit/>
          </a:bodyPr>
          <a:lstStyle/>
          <a:p>
            <a:r>
              <a:rPr lang="en-US" b="1" dirty="0"/>
              <a:t>Natural and Manufactured System</a:t>
            </a:r>
          </a:p>
          <a:p>
            <a:r>
              <a:rPr lang="en-US" dirty="0"/>
              <a:t>Natural systems are created by the nature. For example, Solar system, seasonal system.</a:t>
            </a:r>
          </a:p>
          <a:p>
            <a:r>
              <a:rPr lang="en-US" dirty="0"/>
              <a:t>Manufactured System is the man-made system. For example, Rockets, dams, trains.</a:t>
            </a:r>
          </a:p>
          <a:p>
            <a:r>
              <a:rPr lang="en-US" b="1" dirty="0"/>
              <a:t>Deterministic or Probabilistic System</a:t>
            </a:r>
          </a:p>
          <a:p>
            <a:r>
              <a:rPr lang="en-US" dirty="0"/>
              <a:t>Deterministic system operates in a predictable manner and the interaction between system components is known with certainty. For example, two molecules of hydrogen and one molecule of oxygen makes water.</a:t>
            </a:r>
          </a:p>
          <a:p>
            <a:r>
              <a:rPr lang="en-US" dirty="0"/>
              <a:t>Probabilistic System shows uncertain behavior. The exact output is not known. For example, Weather forecasting, mail delivery.</a:t>
            </a:r>
          </a:p>
        </p:txBody>
      </p:sp>
    </p:spTree>
    <p:extLst>
      <p:ext uri="{BB962C8B-B14F-4D97-AF65-F5344CB8AC3E}">
        <p14:creationId xmlns:p14="http://schemas.microsoft.com/office/powerpoint/2010/main" val="791887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097280" y="1845733"/>
            <a:ext cx="10058400" cy="4452035"/>
          </a:xfrm>
        </p:spPr>
        <p:txBody>
          <a:bodyPr>
            <a:normAutofit/>
          </a:bodyPr>
          <a:lstStyle/>
          <a:p>
            <a:r>
              <a:rPr lang="en-US" b="1" dirty="0"/>
              <a:t>Social, Human-Machine, Machine System</a:t>
            </a:r>
          </a:p>
          <a:p>
            <a:r>
              <a:rPr lang="en-US" dirty="0"/>
              <a:t>Social System is made up of people. For example, social clubs, societies.</a:t>
            </a:r>
          </a:p>
          <a:p>
            <a:r>
              <a:rPr lang="en-US" dirty="0"/>
              <a:t>In Human-Machine System, both human and machines are involved to perform a particular task. For example, Computer programming.</a:t>
            </a:r>
          </a:p>
          <a:p>
            <a:r>
              <a:rPr lang="en-US" dirty="0"/>
              <a:t>Machine System is where human interference is neglected. All the tasks are performed by the machine. For example, an autonomous robot.</a:t>
            </a:r>
          </a:p>
        </p:txBody>
      </p:sp>
    </p:spTree>
    <p:extLst>
      <p:ext uri="{BB962C8B-B14F-4D97-AF65-F5344CB8AC3E}">
        <p14:creationId xmlns:p14="http://schemas.microsoft.com/office/powerpoint/2010/main" val="2660871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097280" y="1845734"/>
            <a:ext cx="10058400" cy="4413398"/>
          </a:xfrm>
        </p:spPr>
        <p:txBody>
          <a:bodyPr>
            <a:normAutofit lnSpcReduction="10000"/>
          </a:bodyPr>
          <a:lstStyle/>
          <a:p>
            <a:r>
              <a:rPr lang="en-US" b="1" dirty="0"/>
              <a:t>Man–Made Information Systems</a:t>
            </a:r>
          </a:p>
          <a:p>
            <a:r>
              <a:rPr lang="en-US" dirty="0"/>
              <a:t>It is an interconnected set of information resources to manage data for particular organization, under Direct Management Control (DMC).</a:t>
            </a:r>
          </a:p>
          <a:p>
            <a:r>
              <a:rPr lang="en-US" dirty="0"/>
              <a:t>This system includes hardware, software, communication, data, and application for producing information according to the need of an organization.</a:t>
            </a:r>
          </a:p>
          <a:p>
            <a:r>
              <a:rPr lang="en-US" dirty="0"/>
              <a:t>Man-made information systems are divided into three types −</a:t>
            </a:r>
          </a:p>
          <a:p>
            <a:r>
              <a:rPr lang="en-US" b="1" dirty="0"/>
              <a:t>Formal Information System</a:t>
            </a:r>
            <a:r>
              <a:rPr lang="en-US" dirty="0"/>
              <a:t> − It is based on the flow of information in the form of memos, instructions, etc., from top level to lower levels of management.</a:t>
            </a:r>
          </a:p>
          <a:p>
            <a:r>
              <a:rPr lang="en-US" b="1" dirty="0"/>
              <a:t>Informal Information System</a:t>
            </a:r>
            <a:r>
              <a:rPr lang="en-US" dirty="0"/>
              <a:t> − This is employee based system which solves the day to day work related problems.</a:t>
            </a:r>
          </a:p>
          <a:p>
            <a:r>
              <a:rPr lang="en-US" b="1" dirty="0"/>
              <a:t>Computer Based System</a:t>
            </a:r>
            <a:r>
              <a:rPr lang="en-US" dirty="0"/>
              <a:t> − This system is directly dependent on the computer for managing business applications. For example, automatic library system, railway reservation system, banking system, etc.</a:t>
            </a:r>
          </a:p>
          <a:p>
            <a:endParaRPr lang="en-US" dirty="0"/>
          </a:p>
        </p:txBody>
      </p:sp>
    </p:spTree>
    <p:extLst>
      <p:ext uri="{BB962C8B-B14F-4D97-AF65-F5344CB8AC3E}">
        <p14:creationId xmlns:p14="http://schemas.microsoft.com/office/powerpoint/2010/main" val="405997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166617" y="381000"/>
            <a:ext cx="6348413" cy="1320800"/>
          </a:xfrm>
        </p:spPr>
        <p:txBody>
          <a:bodyPr/>
          <a:lstStyle/>
          <a:p>
            <a:r>
              <a:rPr lang="en-US" altLang="ar-SA" dirty="0"/>
              <a:t>Course Objectives</a:t>
            </a:r>
            <a:endParaRPr lang="en-US" dirty="0"/>
          </a:p>
        </p:txBody>
      </p:sp>
      <p:sp>
        <p:nvSpPr>
          <p:cNvPr id="9219" name="Rectangle 7"/>
          <p:cNvSpPr>
            <a:spLocks noGrp="1" noChangeArrowheads="1"/>
          </p:cNvSpPr>
          <p:nvPr>
            <p:ph idx="1"/>
          </p:nvPr>
        </p:nvSpPr>
        <p:spPr>
          <a:xfrm>
            <a:off x="1262129" y="2034862"/>
            <a:ext cx="9878095" cy="3786389"/>
          </a:xfrm>
        </p:spPr>
        <p:txBody>
          <a:bodyPr/>
          <a:lstStyle/>
          <a:p>
            <a:pPr algn="just">
              <a:lnSpc>
                <a:spcPct val="80000"/>
              </a:lnSpc>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To provide you with new ways of looking at information in the world in order to solve business problems</a:t>
            </a:r>
          </a:p>
          <a:p>
            <a:pPr algn="just">
              <a:lnSpc>
                <a:spcPct val="80000"/>
              </a:lnSpc>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To introduce you to concepts and methods of SAD</a:t>
            </a:r>
          </a:p>
          <a:p>
            <a:pPr algn="just">
              <a:lnSpc>
                <a:spcPct val="80000"/>
              </a:lnSpc>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To describe the systems development life cycle (SDLC)</a:t>
            </a:r>
          </a:p>
          <a:p>
            <a:pPr algn="just">
              <a:lnSpc>
                <a:spcPct val="80000"/>
              </a:lnSpc>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To teach you effective methods for gathering essential information during system analysis</a:t>
            </a:r>
          </a:p>
          <a:p>
            <a:pPr algn="just">
              <a:lnSpc>
                <a:spcPct val="80000"/>
              </a:lnSpc>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To teach you effective methods for designing systems to solve problems effectively using technology</a:t>
            </a:r>
          </a:p>
          <a:p>
            <a:pPr>
              <a:lnSpc>
                <a:spcPct val="80000"/>
              </a:lnSpc>
            </a:pPr>
            <a:endParaRPr lang="en-US" altLang="en-US" dirty="0">
              <a:solidFill>
                <a:srgbClr val="FF0000"/>
              </a:solidFill>
            </a:endParaRPr>
          </a:p>
        </p:txBody>
      </p:sp>
    </p:spTree>
    <p:extLst>
      <p:ext uri="{BB962C8B-B14F-4D97-AF65-F5344CB8AC3E}">
        <p14:creationId xmlns:p14="http://schemas.microsoft.com/office/powerpoint/2010/main" val="3795233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z="3200">
                <a:solidFill>
                  <a:schemeClr val="tx1"/>
                </a:solidFill>
              </a:rPr>
              <a:t>Textbooks and References</a:t>
            </a:r>
          </a:p>
        </p:txBody>
      </p:sp>
      <p:sp>
        <p:nvSpPr>
          <p:cNvPr id="10243" name="Text Box 4"/>
          <p:cNvSpPr>
            <a:spLocks noGrp="1" noChangeArrowheads="1"/>
          </p:cNvSpPr>
          <p:nvPr>
            <p:ph idx="1"/>
          </p:nvPr>
        </p:nvSpPr>
        <p:spPr>
          <a:xfrm>
            <a:off x="1313645" y="1970468"/>
            <a:ext cx="8937938" cy="3896932"/>
          </a:xfrm>
        </p:spPr>
        <p:txBody>
          <a:bodyPr/>
          <a:lstStyle/>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Systems Analysis And Design ( Award)</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Basic Information Systems Analysis and Design. (</a:t>
            </a:r>
            <a:r>
              <a:rPr lang="en-US" dirty="0" err="1">
                <a:latin typeface="Times New Roman" panose="02020603050405020304" pitchFamily="18" charset="0"/>
                <a:cs typeface="Times New Roman" panose="02020603050405020304" pitchFamily="18" charset="0"/>
              </a:rPr>
              <a:t>Myrvin</a:t>
            </a:r>
            <a:r>
              <a:rPr lang="en-US" dirty="0">
                <a:latin typeface="Times New Roman" panose="02020603050405020304" pitchFamily="18" charset="0"/>
                <a:cs typeface="Times New Roman" panose="02020603050405020304" pitchFamily="18" charset="0"/>
              </a:rPr>
              <a:t> Chester and </a:t>
            </a:r>
            <a:r>
              <a:rPr lang="en-US" dirty="0" err="1">
                <a:latin typeface="Times New Roman" panose="02020603050405020304" pitchFamily="18" charset="0"/>
                <a:cs typeface="Times New Roman" panose="02020603050405020304" pitchFamily="18" charset="0"/>
              </a:rPr>
              <a:t>Avtar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Athwall</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Systems Analysis and Design (</a:t>
            </a:r>
            <a:r>
              <a:rPr lang="en-US" dirty="0" err="1">
                <a:latin typeface="Times New Roman" panose="02020603050405020304" pitchFamily="18" charset="0"/>
                <a:cs typeface="Times New Roman" panose="02020603050405020304" pitchFamily="18" charset="0"/>
              </a:rPr>
              <a:t>Er.V.K.Jain</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Systems Analysis and Design Methods (Jeffrey </a:t>
            </a:r>
            <a:r>
              <a:rPr lang="en-US" dirty="0" err="1">
                <a:latin typeface="Times New Roman" panose="02020603050405020304" pitchFamily="18" charset="0"/>
                <a:cs typeface="Times New Roman" panose="02020603050405020304" pitchFamily="18" charset="0"/>
              </a:rPr>
              <a:t>L.Whitten</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81489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489398" y="1931829"/>
            <a:ext cx="11436439" cy="3567450"/>
            <a:chOff x="463640" y="1841677"/>
            <a:chExt cx="11436439" cy="3567450"/>
          </a:xfrm>
        </p:grpSpPr>
        <p:sp>
          <p:nvSpPr>
            <p:cNvPr id="4" name="Rectangle 3"/>
            <p:cNvSpPr/>
            <p:nvPr/>
          </p:nvSpPr>
          <p:spPr>
            <a:xfrm>
              <a:off x="4538731" y="1841677"/>
              <a:ext cx="2975019" cy="4507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Systems Analysis and Design</a:t>
              </a:r>
            </a:p>
          </p:txBody>
        </p:sp>
        <p:sp>
          <p:nvSpPr>
            <p:cNvPr id="5" name="Rectangle 4"/>
            <p:cNvSpPr/>
            <p:nvPr/>
          </p:nvSpPr>
          <p:spPr>
            <a:xfrm>
              <a:off x="485097" y="2689537"/>
              <a:ext cx="1949007" cy="39280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Systems Overview</a:t>
              </a:r>
            </a:p>
          </p:txBody>
        </p:sp>
        <p:sp>
          <p:nvSpPr>
            <p:cNvPr id="6" name="Rectangle 5"/>
            <p:cNvSpPr/>
            <p:nvPr/>
          </p:nvSpPr>
          <p:spPr>
            <a:xfrm>
              <a:off x="3334554" y="2631581"/>
              <a:ext cx="1944710" cy="45076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Systems Analysis </a:t>
              </a:r>
            </a:p>
          </p:txBody>
        </p:sp>
        <p:sp>
          <p:nvSpPr>
            <p:cNvPr id="7" name="Rectangle 6"/>
            <p:cNvSpPr/>
            <p:nvPr/>
          </p:nvSpPr>
          <p:spPr>
            <a:xfrm>
              <a:off x="6321384" y="2638020"/>
              <a:ext cx="1745087" cy="44432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Systems Design</a:t>
              </a:r>
            </a:p>
          </p:txBody>
        </p:sp>
        <p:sp>
          <p:nvSpPr>
            <p:cNvPr id="8" name="Rectangle 7"/>
            <p:cNvSpPr/>
            <p:nvPr/>
          </p:nvSpPr>
          <p:spPr>
            <a:xfrm>
              <a:off x="9289965" y="2631581"/>
              <a:ext cx="2610114" cy="45076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System Implementation</a:t>
              </a:r>
            </a:p>
          </p:txBody>
        </p:sp>
        <p:sp>
          <p:nvSpPr>
            <p:cNvPr id="9" name="Rectangle 8"/>
            <p:cNvSpPr/>
            <p:nvPr/>
          </p:nvSpPr>
          <p:spPr>
            <a:xfrm>
              <a:off x="463640" y="3387142"/>
              <a:ext cx="2511380" cy="202198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342900" indent="-342900">
                <a:buAutoNum type="arabicPeriod"/>
              </a:pPr>
              <a:r>
                <a:rPr lang="en-US" dirty="0"/>
                <a:t>Systems concepts and Environment </a:t>
              </a:r>
            </a:p>
            <a:p>
              <a:pPr marL="342900" indent="-342900">
                <a:buAutoNum type="arabicPeriod"/>
              </a:pPr>
              <a:r>
                <a:rPr lang="en-US" dirty="0"/>
                <a:t>System Development Life Cycle</a:t>
              </a:r>
            </a:p>
            <a:p>
              <a:pPr marL="342900" indent="-342900">
                <a:buAutoNum type="arabicPeriod"/>
              </a:pPr>
              <a:r>
                <a:rPr lang="en-US" dirty="0"/>
                <a:t>The role of a System Analyst</a:t>
              </a:r>
            </a:p>
          </p:txBody>
        </p:sp>
        <p:sp>
          <p:nvSpPr>
            <p:cNvPr id="10" name="Rectangle 9"/>
            <p:cNvSpPr/>
            <p:nvPr/>
          </p:nvSpPr>
          <p:spPr>
            <a:xfrm>
              <a:off x="3312014" y="3387143"/>
              <a:ext cx="2753935" cy="20219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342900" indent="-342900">
                <a:buAutoNum type="arabicPeriod"/>
              </a:pPr>
              <a:r>
                <a:rPr lang="en-US" dirty="0"/>
                <a:t>Systems planning and initial investigation</a:t>
              </a:r>
            </a:p>
            <a:p>
              <a:pPr marL="342900" indent="-342900">
                <a:buAutoNum type="arabicPeriod"/>
              </a:pPr>
              <a:r>
                <a:rPr lang="en-US" dirty="0"/>
                <a:t>Information Gathering.</a:t>
              </a:r>
            </a:p>
            <a:p>
              <a:pPr marL="342900" indent="-342900">
                <a:buAutoNum type="arabicPeriod"/>
              </a:pPr>
              <a:r>
                <a:rPr lang="en-US" dirty="0"/>
                <a:t>Structured Analysis</a:t>
              </a:r>
            </a:p>
            <a:p>
              <a:pPr marL="342900" indent="-342900">
                <a:buAutoNum type="arabicPeriod"/>
              </a:pPr>
              <a:r>
                <a:rPr lang="en-US" dirty="0"/>
                <a:t>Feasibility Analysis</a:t>
              </a:r>
            </a:p>
            <a:p>
              <a:pPr marL="342900" indent="-342900">
                <a:buAutoNum type="arabicPeriod"/>
              </a:pPr>
              <a:r>
                <a:rPr lang="en-US" dirty="0"/>
                <a:t>Cost Benefit Analysis</a:t>
              </a:r>
            </a:p>
          </p:txBody>
        </p:sp>
        <p:sp>
          <p:nvSpPr>
            <p:cNvPr id="11" name="Rectangle 10"/>
            <p:cNvSpPr/>
            <p:nvPr/>
          </p:nvSpPr>
          <p:spPr>
            <a:xfrm>
              <a:off x="6295625" y="3387143"/>
              <a:ext cx="2680950" cy="20219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342900" indent="-342900">
                <a:buAutoNum type="arabicPeriod"/>
              </a:pPr>
              <a:r>
                <a:rPr lang="en-US" dirty="0"/>
                <a:t>The process and Stages of Design</a:t>
              </a:r>
            </a:p>
            <a:p>
              <a:pPr marL="342900" indent="-342900">
                <a:buAutoNum type="arabicPeriod"/>
              </a:pPr>
              <a:r>
                <a:rPr lang="en-US" dirty="0" err="1"/>
                <a:t>Input/Output</a:t>
              </a:r>
              <a:r>
                <a:rPr lang="en-US" dirty="0"/>
                <a:t> and Forms Design</a:t>
              </a:r>
            </a:p>
            <a:p>
              <a:pPr marL="342900" indent="-342900">
                <a:buAutoNum type="arabicPeriod"/>
              </a:pPr>
              <a:r>
                <a:rPr lang="en-US" dirty="0"/>
                <a:t>File organization and Data Base Design</a:t>
              </a:r>
            </a:p>
          </p:txBody>
        </p:sp>
        <p:sp>
          <p:nvSpPr>
            <p:cNvPr id="12" name="Rectangle 11"/>
            <p:cNvSpPr/>
            <p:nvPr/>
          </p:nvSpPr>
          <p:spPr>
            <a:xfrm>
              <a:off x="9289965" y="3374261"/>
              <a:ext cx="2610114" cy="20348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342900" indent="-342900">
                <a:buAutoNum type="arabicPeriod"/>
              </a:pPr>
              <a:r>
                <a:rPr lang="en-US" dirty="0"/>
                <a:t>System Testing and Quality Assurance</a:t>
              </a:r>
            </a:p>
            <a:p>
              <a:pPr marL="342900" indent="-342900">
                <a:buAutoNum type="arabicPeriod"/>
              </a:pPr>
              <a:r>
                <a:rPr lang="en-US" dirty="0"/>
                <a:t>Implementation and S/W maintenance</a:t>
              </a:r>
            </a:p>
            <a:p>
              <a:pPr marL="342900" indent="-342900">
                <a:buAutoNum type="arabicPeriod"/>
              </a:pPr>
              <a:r>
                <a:rPr lang="en-US" dirty="0"/>
                <a:t>Project Scheduling</a:t>
              </a:r>
            </a:p>
            <a:p>
              <a:pPr marL="342900" indent="-342900">
                <a:buAutoNum type="arabicPeriod"/>
              </a:pPr>
              <a:r>
                <a:rPr lang="en-US" dirty="0"/>
                <a:t>Security and Ethics </a:t>
              </a:r>
            </a:p>
          </p:txBody>
        </p:sp>
        <p:cxnSp>
          <p:nvCxnSpPr>
            <p:cNvPr id="14" name="Straight Arrow Connector 13"/>
            <p:cNvCxnSpPr>
              <a:stCxn id="4" idx="2"/>
            </p:cNvCxnSpPr>
            <p:nvPr/>
          </p:nvCxnSpPr>
          <p:spPr>
            <a:xfrm>
              <a:off x="6026241" y="2292438"/>
              <a:ext cx="593500" cy="345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2"/>
            </p:cNvCxnSpPr>
            <p:nvPr/>
          </p:nvCxnSpPr>
          <p:spPr>
            <a:xfrm flipH="1">
              <a:off x="4404575" y="2292438"/>
              <a:ext cx="1621666"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4" idx="2"/>
            </p:cNvCxnSpPr>
            <p:nvPr/>
          </p:nvCxnSpPr>
          <p:spPr>
            <a:xfrm>
              <a:off x="6026241" y="2292438"/>
              <a:ext cx="4611708"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2"/>
            </p:cNvCxnSpPr>
            <p:nvPr/>
          </p:nvCxnSpPr>
          <p:spPr>
            <a:xfrm flipH="1">
              <a:off x="1481070" y="2292438"/>
              <a:ext cx="4545171" cy="339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Down Arrow 23"/>
            <p:cNvSpPr/>
            <p:nvPr/>
          </p:nvSpPr>
          <p:spPr>
            <a:xfrm>
              <a:off x="4237149" y="3082342"/>
              <a:ext cx="167426" cy="2919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own Arrow 26"/>
            <p:cNvSpPr/>
            <p:nvPr/>
          </p:nvSpPr>
          <p:spPr>
            <a:xfrm>
              <a:off x="1311499" y="3093073"/>
              <a:ext cx="167426" cy="2919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Down Arrow 27"/>
            <p:cNvSpPr/>
            <p:nvPr/>
          </p:nvSpPr>
          <p:spPr>
            <a:xfrm>
              <a:off x="7040452" y="3090925"/>
              <a:ext cx="167426" cy="2919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own Arrow 28"/>
            <p:cNvSpPr/>
            <p:nvPr/>
          </p:nvSpPr>
          <p:spPr>
            <a:xfrm>
              <a:off x="10515602" y="3088783"/>
              <a:ext cx="167426" cy="2919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itle 1"/>
          <p:cNvSpPr>
            <a:spLocks noGrp="1"/>
          </p:cNvSpPr>
          <p:nvPr>
            <p:ph type="title"/>
          </p:nvPr>
        </p:nvSpPr>
        <p:spPr>
          <a:xfrm>
            <a:off x="1097280" y="286603"/>
            <a:ext cx="10058400" cy="1450757"/>
          </a:xfrm>
        </p:spPr>
        <p:txBody>
          <a:bodyPr/>
          <a:lstStyle/>
          <a:p>
            <a:r>
              <a:rPr lang="en-US" dirty="0"/>
              <a:t>System Analysis and Design??</a:t>
            </a:r>
          </a:p>
        </p:txBody>
      </p:sp>
    </p:spTree>
    <p:extLst>
      <p:ext uri="{BB962C8B-B14F-4D97-AF65-F5344CB8AC3E}">
        <p14:creationId xmlns:p14="http://schemas.microsoft.com/office/powerpoint/2010/main" val="3975799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284620"/>
          </a:xfrm>
        </p:spPr>
        <p:txBody>
          <a:bodyPr/>
          <a:lstStyle/>
          <a:p>
            <a:r>
              <a:rPr lang="en-US" b="1" dirty="0"/>
              <a:t>What is a System?</a:t>
            </a:r>
            <a:endParaRPr lang="en-US" dirty="0"/>
          </a:p>
        </p:txBody>
      </p:sp>
      <p:sp>
        <p:nvSpPr>
          <p:cNvPr id="3" name="Content Placeholder 2"/>
          <p:cNvSpPr>
            <a:spLocks noGrp="1"/>
          </p:cNvSpPr>
          <p:nvPr>
            <p:ph idx="1"/>
          </p:nvPr>
        </p:nvSpPr>
        <p:spPr>
          <a:xfrm>
            <a:off x="1097280" y="1845733"/>
            <a:ext cx="10058400" cy="4516430"/>
          </a:xfrm>
        </p:spPr>
        <p:txBody>
          <a:bodyPr>
            <a:normAutofit/>
          </a:bodyPr>
          <a:lstStyle/>
          <a:p>
            <a:pPr marL="0" indent="0">
              <a:buNone/>
            </a:pPr>
            <a:r>
              <a:rPr lang="en-US" sz="2400" i="1" dirty="0">
                <a:latin typeface="Times New Roman" panose="02020603050405020304" pitchFamily="18" charset="0"/>
                <a:cs typeface="Times New Roman" panose="02020603050405020304" pitchFamily="18" charset="0"/>
              </a:rPr>
              <a:t>A system is “an orderly grouping of interdependent components linked together according to a plan to achieve a specific goal.”</a:t>
            </a:r>
          </a:p>
          <a:p>
            <a:endParaRPr lang="en-US" sz="2400" i="1"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For example, traffic management system, payroll system, automatic library system, human resources information system.</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9651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Systems Analysis</a:t>
            </a:r>
            <a:endParaRPr lang="en-US" dirty="0"/>
          </a:p>
        </p:txBody>
      </p:sp>
      <p:sp>
        <p:nvSpPr>
          <p:cNvPr id="3" name="Content Placeholder 2"/>
          <p:cNvSpPr>
            <a:spLocks noGrp="1"/>
          </p:cNvSpPr>
          <p:nvPr>
            <p:ph idx="1"/>
          </p:nvPr>
        </p:nvSpPr>
        <p:spPr/>
        <p:txBody>
          <a:bodyPr>
            <a:normAutofit/>
          </a:bodyPr>
          <a:lstStyle/>
          <a:p>
            <a:r>
              <a:rPr lang="en-US" dirty="0"/>
              <a:t>It is a process of collecting and interpreting facts, identifying the problems, and decomposition of a system into its components.</a:t>
            </a:r>
          </a:p>
          <a:p>
            <a:r>
              <a:rPr lang="en-US" dirty="0"/>
              <a:t>System analysis is conducted for the purpose of studying a system or its parts in order to identify its objectives. It is a problem solving technique that improves the system and ensures that all the components of the system work efficiently to accomplish their purpose.</a:t>
            </a:r>
          </a:p>
          <a:p>
            <a:r>
              <a:rPr lang="en-US" dirty="0"/>
              <a:t>Analysis specifies </a:t>
            </a:r>
            <a:r>
              <a:rPr lang="en-US" b="1" dirty="0"/>
              <a:t>what the system should do</a:t>
            </a:r>
            <a:r>
              <a:rPr lang="en-US" dirty="0"/>
              <a:t>.</a:t>
            </a:r>
          </a:p>
          <a:p>
            <a:endParaRPr lang="en-US" dirty="0"/>
          </a:p>
        </p:txBody>
      </p:sp>
    </p:spTree>
    <p:extLst>
      <p:ext uri="{BB962C8B-B14F-4D97-AF65-F5344CB8AC3E}">
        <p14:creationId xmlns:p14="http://schemas.microsoft.com/office/powerpoint/2010/main" val="1857791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Systems Design</a:t>
            </a:r>
            <a:endParaRPr lang="en-US" dirty="0"/>
          </a:p>
        </p:txBody>
      </p:sp>
      <p:sp>
        <p:nvSpPr>
          <p:cNvPr id="3" name="Content Placeholder 2"/>
          <p:cNvSpPr>
            <a:spLocks noGrp="1"/>
          </p:cNvSpPr>
          <p:nvPr>
            <p:ph idx="1"/>
          </p:nvPr>
        </p:nvSpPr>
        <p:spPr/>
        <p:txBody>
          <a:bodyPr>
            <a:normAutofit/>
          </a:bodyPr>
          <a:lstStyle/>
          <a:p>
            <a:r>
              <a:rPr lang="en-US" dirty="0"/>
              <a:t>It is a process of planning a new business system or replacing an existing system by defining its components or modules to satisfy the specific requirements. Before planning, you need to understand the old system thoroughly and determine how computers can best be used in order to operate efficiently.</a:t>
            </a:r>
          </a:p>
          <a:p>
            <a:r>
              <a:rPr lang="en-US" dirty="0"/>
              <a:t>System Design focuses on </a:t>
            </a:r>
            <a:r>
              <a:rPr lang="en-US" b="1" dirty="0"/>
              <a:t>how to accomplish the objective of the system</a:t>
            </a:r>
            <a:r>
              <a:rPr lang="en-US" dirty="0"/>
              <a:t>.</a:t>
            </a:r>
          </a:p>
          <a:p>
            <a:endParaRPr lang="en-US" dirty="0"/>
          </a:p>
          <a:p>
            <a:endParaRPr lang="en-US" dirty="0"/>
          </a:p>
        </p:txBody>
      </p:sp>
    </p:spTree>
    <p:extLst>
      <p:ext uri="{BB962C8B-B14F-4D97-AF65-F5344CB8AC3E}">
        <p14:creationId xmlns:p14="http://schemas.microsoft.com/office/powerpoint/2010/main" val="1171092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1095780" y="422859"/>
            <a:ext cx="8898228" cy="1199882"/>
          </a:xfrm>
        </p:spPr>
        <p:txBody>
          <a:bodyPr rtlCol="0">
            <a:normAutofit/>
          </a:bodyPr>
          <a:lstStyle/>
          <a:p>
            <a:pPr>
              <a:defRPr/>
            </a:pPr>
            <a:r>
              <a:rPr lang="en-US" altLang="en-US" b="1" dirty="0"/>
              <a:t>Information Systems &amp; Technology</a:t>
            </a:r>
          </a:p>
        </p:txBody>
      </p:sp>
      <p:sp>
        <p:nvSpPr>
          <p:cNvPr id="15363" name="Rectangle 3"/>
          <p:cNvSpPr>
            <a:spLocks noGrp="1" noChangeArrowheads="1"/>
          </p:cNvSpPr>
          <p:nvPr>
            <p:ph idx="1"/>
          </p:nvPr>
        </p:nvSpPr>
        <p:spPr>
          <a:xfrm>
            <a:off x="788292" y="1946454"/>
            <a:ext cx="10337442" cy="4924425"/>
          </a:xfrm>
        </p:spPr>
        <p:txBody>
          <a:bodyPr>
            <a:normAutofit/>
          </a:bodyPr>
          <a:lstStyle/>
          <a:p>
            <a:pPr marL="457200" lvl="1" indent="0">
              <a:buNone/>
            </a:pPr>
            <a:r>
              <a:rPr lang="en-US" altLang="en-US" sz="2000" dirty="0">
                <a:cs typeface="Times New Roman" panose="02020603050405020304" pitchFamily="18" charset="0"/>
              </a:rPr>
              <a:t>An </a:t>
            </a:r>
            <a:r>
              <a:rPr lang="en-US" altLang="en-US" sz="2000" b="1" dirty="0">
                <a:cs typeface="Times New Roman" panose="02020603050405020304" pitchFamily="18" charset="0"/>
              </a:rPr>
              <a:t>information system</a:t>
            </a:r>
            <a:r>
              <a:rPr lang="en-US" altLang="en-US" sz="2000" dirty="0">
                <a:cs typeface="Times New Roman" panose="02020603050405020304" pitchFamily="18" charset="0"/>
              </a:rPr>
              <a:t> (IS) is an arrangement of people, data, processes, communications, and information technology that interact to support and improve day-to-day operations in a business, as well as support the problem-solving and decision-making needs of management and users.</a:t>
            </a:r>
            <a:br>
              <a:rPr lang="en-US" altLang="en-US" sz="2000" dirty="0">
                <a:cs typeface="Times New Roman" panose="02020603050405020304" pitchFamily="18" charset="0"/>
              </a:rPr>
            </a:br>
            <a:endParaRPr lang="en-US" altLang="en-US" sz="2000" dirty="0">
              <a:cs typeface="Times New Roman" panose="02020603050405020304" pitchFamily="18" charset="0"/>
            </a:endParaRPr>
          </a:p>
          <a:p>
            <a:pPr marL="457200" lvl="1" indent="0" algn="just">
              <a:buNone/>
            </a:pPr>
            <a:r>
              <a:rPr lang="en-US" altLang="en-US" sz="2000" b="1" dirty="0">
                <a:cs typeface="Times New Roman" panose="02020603050405020304" pitchFamily="18" charset="0"/>
              </a:rPr>
              <a:t>Information technology</a:t>
            </a:r>
            <a:r>
              <a:rPr lang="en-US" altLang="en-US" sz="2000" dirty="0">
                <a:cs typeface="Times New Roman" panose="02020603050405020304" pitchFamily="18" charset="0"/>
              </a:rPr>
              <a:t> is a contemporary term that describes the combination of computer technology (hardware and software) with telecommunications technology (data, image, and voice networks).</a:t>
            </a:r>
          </a:p>
        </p:txBody>
      </p:sp>
    </p:spTree>
    <p:extLst>
      <p:ext uri="{BB962C8B-B14F-4D97-AF65-F5344CB8AC3E}">
        <p14:creationId xmlns:p14="http://schemas.microsoft.com/office/powerpoint/2010/main" val="1786092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1752600" y="4737100"/>
            <a:ext cx="89154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50000"/>
              </a:spcBef>
              <a:buClrTx/>
              <a:buSzTx/>
              <a:buFontTx/>
              <a:buNone/>
            </a:pPr>
            <a:r>
              <a:rPr lang="en-US" altLang="en-US" i="1">
                <a:solidFill>
                  <a:schemeClr val="tx1"/>
                </a:solidFill>
                <a:latin typeface="Arial" panose="020B0604020202020204" pitchFamily="34" charset="0"/>
              </a:rPr>
              <a:t>For example computerizing personnel applications must conform to the organization’s policy on privacy, confidentiality, and security, as well as making selected data (e.g., payroll) available to the accounting division on request</a:t>
            </a:r>
          </a:p>
        </p:txBody>
      </p:sp>
      <p:sp>
        <p:nvSpPr>
          <p:cNvPr id="17411" name="Text Box 6"/>
          <p:cNvSpPr txBox="1">
            <a:spLocks noChangeArrowheads="1"/>
          </p:cNvSpPr>
          <p:nvPr/>
        </p:nvSpPr>
        <p:spPr bwMode="auto">
          <a:xfrm>
            <a:off x="1905000" y="2498726"/>
            <a:ext cx="87630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eaLnBrk="0" fontAlgn="base" hangingPunct="0">
              <a:spcBef>
                <a:spcPct val="0"/>
              </a:spcBef>
              <a:spcAft>
                <a:spcPct val="0"/>
              </a:spcAft>
              <a:defRPr>
                <a:solidFill>
                  <a:schemeClr val="tx1"/>
                </a:solidFill>
                <a:latin typeface="Arial" panose="020B0604020202020204" pitchFamily="34" charset="0"/>
              </a:defRPr>
            </a:lvl6pPr>
            <a:lvl7pPr marL="3086100" indent="-342900" eaLnBrk="0" fontAlgn="base" hangingPunct="0">
              <a:spcBef>
                <a:spcPct val="0"/>
              </a:spcBef>
              <a:spcAft>
                <a:spcPct val="0"/>
              </a:spcAft>
              <a:defRPr>
                <a:solidFill>
                  <a:schemeClr val="tx1"/>
                </a:solidFill>
                <a:latin typeface="Arial" panose="020B0604020202020204" pitchFamily="34" charset="0"/>
              </a:defRPr>
            </a:lvl7pPr>
            <a:lvl8pPr marL="3543300" indent="-342900" eaLnBrk="0" fontAlgn="base" hangingPunct="0">
              <a:spcBef>
                <a:spcPct val="0"/>
              </a:spcBef>
              <a:spcAft>
                <a:spcPct val="0"/>
              </a:spcAft>
              <a:defRPr>
                <a:solidFill>
                  <a:schemeClr val="tx1"/>
                </a:solidFill>
                <a:latin typeface="Arial" panose="020B0604020202020204" pitchFamily="34" charset="0"/>
              </a:defRPr>
            </a:lvl8pPr>
            <a:lvl9pPr marL="4000500" indent="-3429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buFontTx/>
              <a:buAutoNum type="arabicParenR"/>
            </a:pPr>
            <a:r>
              <a:rPr lang="en-US" altLang="en-US" sz="2000" dirty="0">
                <a:latin typeface="+mn-lt"/>
              </a:rPr>
              <a:t>A system must be designed to achieve a predetermined objective.</a:t>
            </a:r>
          </a:p>
          <a:p>
            <a:pPr>
              <a:spcBef>
                <a:spcPct val="50000"/>
              </a:spcBef>
              <a:buFontTx/>
              <a:buAutoNum type="arabicParenR"/>
            </a:pPr>
            <a:r>
              <a:rPr lang="en-US" altLang="en-US" sz="2000" dirty="0">
                <a:latin typeface="+mn-lt"/>
              </a:rPr>
              <a:t> Interrelationships and interdependence must exit among the components.</a:t>
            </a:r>
          </a:p>
          <a:p>
            <a:pPr>
              <a:spcBef>
                <a:spcPct val="50000"/>
              </a:spcBef>
            </a:pPr>
            <a:r>
              <a:rPr lang="en-US" altLang="en-US" sz="2000" dirty="0">
                <a:latin typeface="+mn-lt"/>
              </a:rPr>
              <a:t>3)The objectives of the organization  as a whole have a higher priority then the objectives of its subsystems.</a:t>
            </a:r>
          </a:p>
        </p:txBody>
      </p:sp>
      <p:sp>
        <p:nvSpPr>
          <p:cNvPr id="17412" name="Text Box 7"/>
          <p:cNvSpPr txBox="1">
            <a:spLocks noChangeArrowheads="1"/>
          </p:cNvSpPr>
          <p:nvPr/>
        </p:nvSpPr>
        <p:spPr bwMode="auto">
          <a:xfrm>
            <a:off x="319824" y="936515"/>
            <a:ext cx="7613561" cy="1403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lnSpc>
                <a:spcPct val="90000"/>
              </a:lnSpc>
              <a:spcBef>
                <a:spcPct val="50000"/>
              </a:spcBef>
              <a:buClrTx/>
              <a:buSzTx/>
              <a:buFontTx/>
              <a:buNone/>
            </a:pPr>
            <a:r>
              <a:rPr lang="en-US" altLang="en-US" dirty="0">
                <a:solidFill>
                  <a:schemeClr val="tx1">
                    <a:lumMod val="85000"/>
                    <a:lumOff val="15000"/>
                  </a:schemeClr>
                </a:solidFill>
                <a:latin typeface="Arial" panose="020B0604020202020204" pitchFamily="34" charset="0"/>
              </a:rPr>
              <a:t> </a:t>
            </a:r>
            <a:r>
              <a:rPr lang="en-US" altLang="en-US" sz="4800" b="1" spc="-50" dirty="0">
                <a:solidFill>
                  <a:schemeClr val="tx1">
                    <a:lumMod val="75000"/>
                    <a:lumOff val="25000"/>
                  </a:schemeClr>
                </a:solidFill>
                <a:latin typeface="+mj-lt"/>
                <a:ea typeface="+mj-ea"/>
                <a:cs typeface="+mj-cs"/>
              </a:rPr>
              <a:t>Study of System concept</a:t>
            </a:r>
          </a:p>
          <a:p>
            <a:pPr>
              <a:spcBef>
                <a:spcPct val="50000"/>
              </a:spcBef>
              <a:buClrTx/>
              <a:buSzTx/>
              <a:buFontTx/>
              <a:buNone/>
            </a:pPr>
            <a:endParaRPr lang="en-US" altLang="en-US" sz="2800" b="1" dirty="0">
              <a:solidFill>
                <a:schemeClr val="tx1">
                  <a:lumMod val="85000"/>
                  <a:lumOff val="15000"/>
                </a:schemeClr>
              </a:solidFill>
              <a:latin typeface="Tahoma" panose="020B0604030504040204" pitchFamily="34" charset="0"/>
            </a:endParaRPr>
          </a:p>
        </p:txBody>
      </p:sp>
      <p:sp>
        <p:nvSpPr>
          <p:cNvPr id="17413" name="Text Box 8"/>
          <p:cNvSpPr txBox="1">
            <a:spLocks noChangeArrowheads="1"/>
          </p:cNvSpPr>
          <p:nvPr/>
        </p:nvSpPr>
        <p:spPr bwMode="auto">
          <a:xfrm>
            <a:off x="1600200" y="1798637"/>
            <a:ext cx="8763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50000"/>
              </a:spcBef>
              <a:buClrTx/>
              <a:buSzTx/>
              <a:buFontTx/>
              <a:buNone/>
            </a:pPr>
            <a:r>
              <a:rPr lang="en-US" altLang="en-US" sz="2000" b="1" dirty="0">
                <a:solidFill>
                  <a:schemeClr val="tx1"/>
                </a:solidFill>
                <a:latin typeface="+mn-lt"/>
              </a:rPr>
              <a:t>System concepts has three basic implication.</a:t>
            </a:r>
          </a:p>
        </p:txBody>
      </p:sp>
    </p:spTree>
    <p:extLst>
      <p:ext uri="{BB962C8B-B14F-4D97-AF65-F5344CB8AC3E}">
        <p14:creationId xmlns:p14="http://schemas.microsoft.com/office/powerpoint/2010/main" val="380539253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503</TotalTime>
  <Words>1275</Words>
  <Application>Microsoft Office PowerPoint</Application>
  <PresentationFormat>Widescreen</PresentationFormat>
  <Paragraphs>115</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Retrospect</vt:lpstr>
      <vt:lpstr>Systems Analysis &amp; Design</vt:lpstr>
      <vt:lpstr>Course Objectives</vt:lpstr>
      <vt:lpstr>Textbooks and References</vt:lpstr>
      <vt:lpstr>System Analysis and Design??</vt:lpstr>
      <vt:lpstr>What is a System?</vt:lpstr>
      <vt:lpstr>Systems Analysis</vt:lpstr>
      <vt:lpstr>Systems Design</vt:lpstr>
      <vt:lpstr>Information Systems &amp; Technology</vt:lpstr>
      <vt:lpstr>PowerPoint Presentation</vt:lpstr>
      <vt:lpstr>Properties of a System</vt:lpstr>
      <vt:lpstr>Elements of a System </vt:lpstr>
      <vt:lpstr>Types of Systems</vt:lpstr>
      <vt:lpstr>Physical or Abstract Systems </vt:lpstr>
      <vt:lpstr>Open or Closed Systems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&amp; Design</dc:title>
  <dc:creator>Windows User</dc:creator>
  <cp:lastModifiedBy>Azaharul Islam</cp:lastModifiedBy>
  <cp:revision>40</cp:revision>
  <dcterms:created xsi:type="dcterms:W3CDTF">2020-02-25T07:56:18Z</dcterms:created>
  <dcterms:modified xsi:type="dcterms:W3CDTF">2020-12-29T09:59:09Z</dcterms:modified>
</cp:coreProperties>
</file>