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3"/>
  </p:notesMasterIdLst>
  <p:sldIdLst>
    <p:sldId id="256" r:id="rId2"/>
    <p:sldId id="265" r:id="rId3"/>
    <p:sldId id="266" r:id="rId4"/>
    <p:sldId id="267" r:id="rId5"/>
    <p:sldId id="268" r:id="rId6"/>
    <p:sldId id="269" r:id="rId7"/>
    <p:sldId id="270" r:id="rId8"/>
    <p:sldId id="271" r:id="rId9"/>
    <p:sldId id="27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ACEFC-DEC9-4457-B71F-609A5FECD2B0}" type="datetimeFigureOut">
              <a:rPr lang="en-US" smtClean="0"/>
              <a:t>12/29/2020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F5465-7DFE-401D-84BC-6EE878E713AF}" type="slidenum">
              <a:rPr lang="en-US" smtClean="0"/>
              <a:t>‹#›</a:t>
            </a:fld>
            <a:endParaRPr lang="en-US"/>
          </a:p>
        </p:txBody>
      </p:sp>
    </p:spTree>
    <p:extLst>
      <p:ext uri="{BB962C8B-B14F-4D97-AF65-F5344CB8AC3E}">
        <p14:creationId xmlns:p14="http://schemas.microsoft.com/office/powerpoint/2010/main" val="243028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52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9661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277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745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60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243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989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728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16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16733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09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281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dirty="0"/>
              <a:t>System Analysis &amp; Design</a:t>
            </a:r>
          </a:p>
        </p:txBody>
      </p:sp>
      <p:sp>
        <p:nvSpPr>
          <p:cNvPr id="3" name="Subtitle 2"/>
          <p:cNvSpPr>
            <a:spLocks noGrp="1"/>
          </p:cNvSpPr>
          <p:nvPr>
            <p:ph type="subTitle" idx="1"/>
          </p:nvPr>
        </p:nvSpPr>
        <p:spPr/>
        <p:txBody>
          <a:bodyPr/>
          <a:lstStyle/>
          <a:p>
            <a:pPr algn="ctr"/>
            <a:r>
              <a:rPr lang="en-US" dirty="0"/>
              <a:t>Lecture-2</a:t>
            </a:r>
          </a:p>
          <a:p>
            <a:pPr algn="ctr"/>
            <a:r>
              <a:rPr lang="en-US" dirty="0"/>
              <a:t>The System Development Life cycle</a:t>
            </a:r>
          </a:p>
        </p:txBody>
      </p:sp>
    </p:spTree>
    <p:extLst>
      <p:ext uri="{BB962C8B-B14F-4D97-AF65-F5344CB8AC3E}">
        <p14:creationId xmlns:p14="http://schemas.microsoft.com/office/powerpoint/2010/main" val="199165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61893"/>
          </a:xfrm>
        </p:spPr>
        <p:txBody>
          <a:bodyPr/>
          <a:lstStyle/>
          <a:p>
            <a:r>
              <a:rPr lang="en-US" b="1" dirty="0"/>
              <a:t>Categories of Information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353" y="2122599"/>
            <a:ext cx="8116261" cy="3976968"/>
          </a:xfrm>
        </p:spPr>
      </p:pic>
    </p:spTree>
    <p:extLst>
      <p:ext uri="{BB962C8B-B14F-4D97-AF65-F5344CB8AC3E}">
        <p14:creationId xmlns:p14="http://schemas.microsoft.com/office/powerpoint/2010/main" val="215085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Strategic Information</a:t>
            </a:r>
          </a:p>
          <a:p>
            <a:r>
              <a:rPr lang="en-US" dirty="0"/>
              <a:t>This information is required by topmost management for long range planning policies for next few years. For example, trends in revenues, financial investment, and human resources, and population growth.</a:t>
            </a:r>
          </a:p>
          <a:p>
            <a:r>
              <a:rPr lang="en-US" dirty="0"/>
              <a:t>This type of information is achieved with the aid of Decision Support System (DSS).</a:t>
            </a:r>
          </a:p>
          <a:p>
            <a:r>
              <a:rPr lang="en-US" b="1" dirty="0"/>
              <a:t>Managerial Information</a:t>
            </a:r>
          </a:p>
          <a:p>
            <a:r>
              <a:rPr lang="en-US" dirty="0"/>
              <a:t>This type of Information is required by middle management for short and intermediate range planning which is in terms of months. For example, sales analysis, cash flow projection, and annual financial statements.</a:t>
            </a:r>
          </a:p>
          <a:p>
            <a:r>
              <a:rPr lang="en-US" dirty="0"/>
              <a:t>It is achieved with the aid of Management Information Systems (MIS).</a:t>
            </a:r>
          </a:p>
          <a:p>
            <a:r>
              <a:rPr lang="en-US" b="1" dirty="0"/>
              <a:t>Operational information</a:t>
            </a:r>
          </a:p>
          <a:p>
            <a:r>
              <a:rPr lang="en-US" dirty="0"/>
              <a:t>This type of information is required by low management for daily and short term planning to enforce day-to-day operational activities. For example, keeping employee attendance records, overdue purchase orders, and current stocks available.</a:t>
            </a:r>
          </a:p>
          <a:p>
            <a:r>
              <a:rPr lang="en-US" dirty="0"/>
              <a:t>It is achieved with the aid of Data Processing Systems (DPS).</a:t>
            </a:r>
          </a:p>
          <a:p>
            <a:endParaRPr lang="en-US" dirty="0"/>
          </a:p>
        </p:txBody>
      </p:sp>
    </p:spTree>
    <p:extLst>
      <p:ext uri="{BB962C8B-B14F-4D97-AF65-F5344CB8AC3E}">
        <p14:creationId xmlns:p14="http://schemas.microsoft.com/office/powerpoint/2010/main" val="361532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Development Life cycle</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a:t>An effective System Development Life Cycle (SDLC) should result in a high quality system that </a:t>
            </a:r>
            <a:r>
              <a:rPr lang="en-US" sz="2400" b="1" dirty="0"/>
              <a:t>meets customer expectations</a:t>
            </a:r>
            <a:r>
              <a:rPr lang="en-US" sz="2400" dirty="0"/>
              <a:t>, reaches completion </a:t>
            </a:r>
            <a:r>
              <a:rPr lang="en-US" sz="2400" b="1" dirty="0"/>
              <a:t>within time </a:t>
            </a:r>
            <a:r>
              <a:rPr lang="en-US" sz="2400" dirty="0"/>
              <a:t>and </a:t>
            </a:r>
            <a:r>
              <a:rPr lang="en-US" sz="2400" b="1" dirty="0"/>
              <a:t>cost evaluations</a:t>
            </a:r>
            <a:r>
              <a:rPr lang="en-US" sz="2400" dirty="0"/>
              <a:t>, and </a:t>
            </a:r>
            <a:r>
              <a:rPr lang="en-US" sz="2400" b="1" dirty="0"/>
              <a:t>works effectively </a:t>
            </a:r>
            <a:r>
              <a:rPr lang="en-US" sz="2400" dirty="0"/>
              <a:t>and </a:t>
            </a:r>
            <a:r>
              <a:rPr lang="en-US" sz="2400" b="1" dirty="0"/>
              <a:t>efficiently</a:t>
            </a:r>
            <a:r>
              <a:rPr lang="en-US" sz="2400" dirty="0"/>
              <a:t> in the current and planned Information Technology infrastructure.</a:t>
            </a:r>
          </a:p>
          <a:p>
            <a:pPr algn="just"/>
            <a:endParaRPr lang="en-US" sz="2400" dirty="0"/>
          </a:p>
        </p:txBody>
      </p:sp>
    </p:spTree>
    <p:extLst>
      <p:ext uri="{BB962C8B-B14F-4D97-AF65-F5344CB8AC3E}">
        <p14:creationId xmlns:p14="http://schemas.microsoft.com/office/powerpoint/2010/main" val="42161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65679"/>
          </a:xfrm>
        </p:spPr>
        <p:txBody>
          <a:bodyPr>
            <a:normAutofit/>
          </a:bodyPr>
          <a:lstStyle/>
          <a:p>
            <a:r>
              <a:rPr lang="en-US" dirty="0"/>
              <a:t>System Development Life cycle</a:t>
            </a:r>
          </a:p>
        </p:txBody>
      </p:sp>
      <p:sp>
        <p:nvSpPr>
          <p:cNvPr id="3" name="Content Placeholder 2"/>
          <p:cNvSpPr>
            <a:spLocks noGrp="1"/>
          </p:cNvSpPr>
          <p:nvPr>
            <p:ph idx="1"/>
          </p:nvPr>
        </p:nvSpPr>
        <p:spPr>
          <a:xfrm>
            <a:off x="1097280" y="1845733"/>
            <a:ext cx="10058400" cy="4387641"/>
          </a:xfrm>
        </p:spPr>
        <p:txBody>
          <a:bodyPr>
            <a:noAutofit/>
          </a:bodyPr>
          <a:lstStyle/>
          <a:p>
            <a:pPr algn="just"/>
            <a:r>
              <a:rPr lang="en-US" sz="2400" dirty="0"/>
              <a:t>System Development Life Cycle (SDLC) is a conceptual model which includes policies and procedures for developing or altering systems throughout their life cycles. SDLC includes the following stages−</a:t>
            </a:r>
          </a:p>
          <a:p>
            <a:pPr algn="just"/>
            <a:r>
              <a:rPr lang="en-US" sz="2400" dirty="0"/>
              <a:t>1. Recognition of need</a:t>
            </a:r>
          </a:p>
          <a:p>
            <a:pPr algn="just"/>
            <a:r>
              <a:rPr lang="en-US" sz="2400" dirty="0"/>
              <a:t>2. Feasibility study</a:t>
            </a:r>
          </a:p>
          <a:p>
            <a:pPr algn="just"/>
            <a:r>
              <a:rPr lang="en-US" sz="2400" dirty="0"/>
              <a:t>3. Analysis</a:t>
            </a:r>
          </a:p>
          <a:p>
            <a:pPr algn="just"/>
            <a:r>
              <a:rPr lang="en-US" sz="2400" dirty="0"/>
              <a:t>4. Design</a:t>
            </a:r>
          </a:p>
          <a:p>
            <a:pPr algn="just"/>
            <a:r>
              <a:rPr lang="en-US" sz="2400" dirty="0"/>
              <a:t>5. Implementation</a:t>
            </a:r>
          </a:p>
          <a:p>
            <a:pPr marL="0" indent="0" algn="just">
              <a:buNone/>
            </a:pPr>
            <a:r>
              <a:rPr lang="en-US" sz="2400" dirty="0"/>
              <a:t>6. Post implementation and maintenance</a:t>
            </a:r>
          </a:p>
          <a:p>
            <a:pPr algn="just"/>
            <a:endParaRPr lang="en-US" sz="2400" dirty="0"/>
          </a:p>
        </p:txBody>
      </p:sp>
    </p:spTree>
    <p:extLst>
      <p:ext uri="{BB962C8B-B14F-4D97-AF65-F5344CB8AC3E}">
        <p14:creationId xmlns:p14="http://schemas.microsoft.com/office/powerpoint/2010/main" val="78768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Recognition of need</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t>Preliminary survey/ initial investigation</a:t>
            </a:r>
          </a:p>
          <a:p>
            <a:pPr>
              <a:buFont typeface="Wingdings" panose="05000000000000000000" pitchFamily="2" charset="2"/>
              <a:buChar char="v"/>
            </a:pPr>
            <a:r>
              <a:rPr lang="en-US" sz="2400" dirty="0"/>
              <a:t>Statement of scope and objectives, performance criteria  </a:t>
            </a:r>
          </a:p>
        </p:txBody>
      </p:sp>
    </p:spTree>
    <p:extLst>
      <p:ext uri="{BB962C8B-B14F-4D97-AF65-F5344CB8AC3E}">
        <p14:creationId xmlns:p14="http://schemas.microsoft.com/office/powerpoint/2010/main" val="98307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t>Statement of new scope and objectives.</a:t>
            </a:r>
          </a:p>
          <a:p>
            <a:pPr>
              <a:buFont typeface="Wingdings" panose="05000000000000000000" pitchFamily="2" charset="2"/>
              <a:buChar char="v"/>
            </a:pPr>
            <a:r>
              <a:rPr lang="en-US" sz="2400" dirty="0"/>
              <a:t>Cost/benefit analysis</a:t>
            </a:r>
          </a:p>
          <a:p>
            <a:pPr>
              <a:buFont typeface="Wingdings" panose="05000000000000000000" pitchFamily="2" charset="2"/>
              <a:buChar char="v"/>
            </a:pPr>
            <a:r>
              <a:rPr lang="en-US" sz="2400" dirty="0"/>
              <a:t>Confirm project Technical and behavioral feasibility</a:t>
            </a:r>
          </a:p>
          <a:p>
            <a:pPr>
              <a:buFont typeface="Wingdings" panose="05000000000000000000" pitchFamily="2" charset="2"/>
              <a:buChar char="v"/>
            </a:pPr>
            <a:r>
              <a:rPr lang="en-US" sz="2400" dirty="0"/>
              <a:t>During this phase, threats, constraints, integration and security of system are also considered.</a:t>
            </a:r>
          </a:p>
          <a:p>
            <a:pPr>
              <a:buFont typeface="Wingdings" panose="05000000000000000000" pitchFamily="2" charset="2"/>
              <a:buChar char="v"/>
            </a:pPr>
            <a:r>
              <a:rPr lang="en-US" sz="2400" dirty="0"/>
              <a:t>A feasibility report for the entire project is created at the end of this phase.</a:t>
            </a:r>
          </a:p>
          <a:p>
            <a:endParaRPr lang="en-US" sz="2400" dirty="0"/>
          </a:p>
        </p:txBody>
      </p:sp>
    </p:spTree>
    <p:extLst>
      <p:ext uri="{BB962C8B-B14F-4D97-AF65-F5344CB8AC3E}">
        <p14:creationId xmlns:p14="http://schemas.microsoft.com/office/powerpoint/2010/main" val="272584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400" dirty="0"/>
              <a:t>Detailed evaluation of present system</a:t>
            </a:r>
          </a:p>
          <a:p>
            <a:pPr algn="just">
              <a:buFont typeface="Wingdings" panose="05000000000000000000" pitchFamily="2" charset="2"/>
              <a:buChar char="v"/>
            </a:pPr>
            <a:r>
              <a:rPr lang="en-US" sz="2400" dirty="0"/>
              <a:t>Data collection</a:t>
            </a:r>
          </a:p>
          <a:p>
            <a:pPr algn="just">
              <a:buFont typeface="Wingdings" panose="05000000000000000000" pitchFamily="2" charset="2"/>
              <a:buChar char="v"/>
            </a:pPr>
            <a:r>
              <a:rPr lang="en-US" sz="2400" dirty="0"/>
              <a:t>Define logical model of the system like: Data dictionary, data flow diagram,</a:t>
            </a:r>
          </a:p>
          <a:p>
            <a:pPr algn="just">
              <a:buFont typeface="Wingdings" panose="05000000000000000000" pitchFamily="2" charset="2"/>
              <a:buChar char="v"/>
            </a:pPr>
            <a:r>
              <a:rPr lang="en-US" sz="2400" dirty="0"/>
              <a:t>A Software Requirement Specification (SRS) document, which specifies the software, hardware, functional, and network requirements of the system is prepared at the end of this phase.</a:t>
            </a:r>
          </a:p>
          <a:p>
            <a:pPr algn="just">
              <a:buFont typeface="Wingdings" panose="05000000000000000000" pitchFamily="2" charset="2"/>
              <a:buChar char="v"/>
            </a:pPr>
            <a:endParaRPr lang="en-US" sz="2400" dirty="0"/>
          </a:p>
        </p:txBody>
      </p:sp>
    </p:spTree>
    <p:extLst>
      <p:ext uri="{BB962C8B-B14F-4D97-AF65-F5344CB8AC3E}">
        <p14:creationId xmlns:p14="http://schemas.microsoft.com/office/powerpoint/2010/main" val="353392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400" dirty="0"/>
              <a:t>Includes the design of application, network, databases, user interfaces, and system interfaces.</a:t>
            </a:r>
          </a:p>
          <a:p>
            <a:pPr algn="just">
              <a:buFont typeface="Wingdings" panose="05000000000000000000" pitchFamily="2" charset="2"/>
              <a:buChar char="v"/>
            </a:pPr>
            <a:r>
              <a:rPr lang="en-US" sz="2400" dirty="0"/>
              <a:t>Transform the SRS document into logical structure, which contains detailed and complete set of specifications that can be implemented in a programming language.</a:t>
            </a:r>
          </a:p>
          <a:p>
            <a:pPr algn="just">
              <a:buFont typeface="Wingdings" panose="05000000000000000000" pitchFamily="2" charset="2"/>
              <a:buChar char="v"/>
            </a:pPr>
            <a:r>
              <a:rPr lang="en-US" sz="2400" dirty="0"/>
              <a:t>Create a contingency, training, maintenance, and operation plan.</a:t>
            </a:r>
          </a:p>
          <a:p>
            <a:pPr algn="just">
              <a:buFont typeface="Wingdings" panose="05000000000000000000" pitchFamily="2" charset="2"/>
              <a:buChar char="v"/>
            </a:pPr>
            <a:r>
              <a:rPr lang="en-US" sz="2400" dirty="0"/>
              <a:t>Review the proposed design. Ensure that the final design must meet the requirements stated in SRS document.</a:t>
            </a:r>
          </a:p>
          <a:p>
            <a:pPr algn="just">
              <a:buFont typeface="Wingdings" panose="05000000000000000000" pitchFamily="2" charset="2"/>
              <a:buChar char="v"/>
            </a:pPr>
            <a:r>
              <a:rPr lang="en-US" sz="2400" dirty="0"/>
              <a:t>Finally, prepare a design document which will be used during next phases.</a:t>
            </a:r>
          </a:p>
          <a:p>
            <a:pPr algn="just">
              <a:buFont typeface="Wingdings" panose="05000000000000000000" pitchFamily="2" charset="2"/>
              <a:buChar char="v"/>
            </a:pPr>
            <a:endParaRPr lang="en-US" sz="2400" dirty="0"/>
          </a:p>
        </p:txBody>
      </p:sp>
    </p:spTree>
    <p:extLst>
      <p:ext uri="{BB962C8B-B14F-4D97-AF65-F5344CB8AC3E}">
        <p14:creationId xmlns:p14="http://schemas.microsoft.com/office/powerpoint/2010/main" val="257588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400" dirty="0"/>
              <a:t>Implement the design into source code through coding.</a:t>
            </a:r>
          </a:p>
          <a:p>
            <a:pPr algn="just">
              <a:buFont typeface="Wingdings" panose="05000000000000000000" pitchFamily="2" charset="2"/>
              <a:buChar char="v"/>
            </a:pPr>
            <a:r>
              <a:rPr lang="en-US" sz="2400" dirty="0"/>
              <a:t>Combine all the modules together into training environment that detects errors and defects.</a:t>
            </a:r>
          </a:p>
          <a:p>
            <a:pPr algn="just">
              <a:buFont typeface="Wingdings" panose="05000000000000000000" pitchFamily="2" charset="2"/>
              <a:buChar char="v"/>
            </a:pPr>
            <a:r>
              <a:rPr lang="en-US" sz="2400" dirty="0"/>
              <a:t>A test report which contains errors is prepared through test plan that includes test related tasks such as test case generation, testing criteria, and resource allocation for testing.</a:t>
            </a:r>
          </a:p>
          <a:p>
            <a:pPr algn="just">
              <a:buFont typeface="Wingdings" panose="05000000000000000000" pitchFamily="2" charset="2"/>
              <a:buChar char="v"/>
            </a:pPr>
            <a:r>
              <a:rPr lang="en-US" sz="2400" dirty="0"/>
              <a:t>Integrate the information system into its environment and install the new system.</a:t>
            </a:r>
          </a:p>
          <a:p>
            <a:pPr algn="just">
              <a:buFont typeface="Wingdings" panose="05000000000000000000" pitchFamily="2" charset="2"/>
              <a:buChar char="v"/>
            </a:pPr>
            <a:endParaRPr lang="en-US" sz="2400" dirty="0"/>
          </a:p>
        </p:txBody>
      </p:sp>
    </p:spTree>
    <p:extLst>
      <p:ext uri="{BB962C8B-B14F-4D97-AF65-F5344CB8AC3E}">
        <p14:creationId xmlns:p14="http://schemas.microsoft.com/office/powerpoint/2010/main" val="115134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implementation and maintenance</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400" dirty="0"/>
              <a:t>Include all the activities such as phone support or physical on-site support for users that is required once the system is installing.</a:t>
            </a:r>
          </a:p>
          <a:p>
            <a:pPr algn="just">
              <a:buFont typeface="Wingdings" panose="05000000000000000000" pitchFamily="2" charset="2"/>
              <a:buChar char="v"/>
            </a:pPr>
            <a:r>
              <a:rPr lang="en-US" sz="2400" dirty="0"/>
              <a:t>Implement the changes that software might undergo over a period of time, or implement any new requirements after the software is deployed at the customer location.</a:t>
            </a:r>
          </a:p>
          <a:p>
            <a:pPr algn="just">
              <a:buFont typeface="Wingdings" panose="05000000000000000000" pitchFamily="2" charset="2"/>
              <a:buChar char="v"/>
            </a:pPr>
            <a:r>
              <a:rPr lang="en-US" sz="2400" dirty="0"/>
              <a:t>It also includes handling the residual errors and resolve any issues that may exist in the system even after the testing phase.</a:t>
            </a:r>
          </a:p>
          <a:p>
            <a:pPr algn="just">
              <a:buFont typeface="Wingdings" panose="05000000000000000000" pitchFamily="2" charset="2"/>
              <a:buChar char="v"/>
            </a:pPr>
            <a:r>
              <a:rPr lang="en-US" sz="2400" dirty="0"/>
              <a:t>Maintenance and support may be needed for a longer time for large systems and for a short time for smaller systems.</a:t>
            </a:r>
          </a:p>
          <a:p>
            <a:pPr algn="just">
              <a:buFont typeface="Wingdings" panose="05000000000000000000" pitchFamily="2" charset="2"/>
              <a:buChar char="v"/>
            </a:pPr>
            <a:endParaRPr lang="en-US" sz="2400" dirty="0"/>
          </a:p>
        </p:txBody>
      </p:sp>
    </p:spTree>
    <p:extLst>
      <p:ext uri="{BB962C8B-B14F-4D97-AF65-F5344CB8AC3E}">
        <p14:creationId xmlns:p14="http://schemas.microsoft.com/office/powerpoint/2010/main" val="9995526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4476</TotalTime>
  <Words>657</Words>
  <Application>Microsoft Office PowerPoint</Application>
  <PresentationFormat>Widescreen</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System Analysis &amp; Design</vt:lpstr>
      <vt:lpstr>System Development Life cycle </vt:lpstr>
      <vt:lpstr>System Development Life cycle</vt:lpstr>
      <vt:lpstr>Recognition of need</vt:lpstr>
      <vt:lpstr>Feasibility Study</vt:lpstr>
      <vt:lpstr>Analysis</vt:lpstr>
      <vt:lpstr>System Design</vt:lpstr>
      <vt:lpstr>Implementation</vt:lpstr>
      <vt:lpstr>Post implementation and maintenance</vt:lpstr>
      <vt:lpstr>Categories of Information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Design</dc:title>
  <dc:creator>Windows User</dc:creator>
  <cp:lastModifiedBy>Azaharul Islam</cp:lastModifiedBy>
  <cp:revision>42</cp:revision>
  <dcterms:created xsi:type="dcterms:W3CDTF">2020-02-25T07:56:18Z</dcterms:created>
  <dcterms:modified xsi:type="dcterms:W3CDTF">2020-12-29T09:59:44Z</dcterms:modified>
</cp:coreProperties>
</file>