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2"/>
  </p:notesMasterIdLst>
  <p:sldIdLst>
    <p:sldId id="256" r:id="rId2"/>
    <p:sldId id="257" r:id="rId3"/>
    <p:sldId id="258" r:id="rId4"/>
    <p:sldId id="259" r:id="rId5"/>
    <p:sldId id="264" r:id="rId6"/>
    <p:sldId id="265"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ACEFC-DEC9-4457-B71F-609A5FECD2B0}" type="datetimeFigureOut">
              <a:rPr lang="en-US" smtClean="0"/>
              <a:t>12/29/2020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F5465-7DFE-401D-84BC-6EE878E713AF}" type="slidenum">
              <a:rPr lang="en-US" smtClean="0"/>
              <a:t>‹#›</a:t>
            </a:fld>
            <a:endParaRPr lang="en-US"/>
          </a:p>
        </p:txBody>
      </p:sp>
    </p:spTree>
    <p:extLst>
      <p:ext uri="{BB962C8B-B14F-4D97-AF65-F5344CB8AC3E}">
        <p14:creationId xmlns:p14="http://schemas.microsoft.com/office/powerpoint/2010/main" val="243028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52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49661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52778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5745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60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243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49892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47289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0167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smtClean="0"/>
              <a:t>12/29/2020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167330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709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smtClean="0"/>
              <a:pPr/>
              <a:t>12/29/2020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2813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7200" dirty="0"/>
              <a:t>System Analysis &amp; Design</a:t>
            </a:r>
          </a:p>
        </p:txBody>
      </p:sp>
      <p:sp>
        <p:nvSpPr>
          <p:cNvPr id="3" name="Subtitle 2"/>
          <p:cNvSpPr>
            <a:spLocks noGrp="1"/>
          </p:cNvSpPr>
          <p:nvPr>
            <p:ph type="subTitle" idx="1"/>
          </p:nvPr>
        </p:nvSpPr>
        <p:spPr/>
        <p:txBody>
          <a:bodyPr/>
          <a:lstStyle/>
          <a:p>
            <a:pPr algn="ctr"/>
            <a:r>
              <a:rPr lang="en-US"/>
              <a:t>Lecture-4</a:t>
            </a:r>
            <a:endParaRPr lang="en-US" dirty="0"/>
          </a:p>
          <a:p>
            <a:pPr algn="ctr"/>
            <a:r>
              <a:rPr lang="en-US" dirty="0"/>
              <a:t>Information gathering</a:t>
            </a:r>
          </a:p>
        </p:txBody>
      </p:sp>
    </p:spTree>
    <p:extLst>
      <p:ext uri="{BB962C8B-B14F-4D97-AF65-F5344CB8AC3E}">
        <p14:creationId xmlns:p14="http://schemas.microsoft.com/office/powerpoint/2010/main" val="1991652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questionnaires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It is very effective in surveying interests, attitudes, feelings, and beliefs of users which are not co-located.</a:t>
            </a:r>
          </a:p>
          <a:p>
            <a:pPr>
              <a:buFont typeface="Arial" panose="020B0604020202020204" pitchFamily="34" charset="0"/>
              <a:buChar char="•"/>
            </a:pPr>
            <a:r>
              <a:rPr lang="en-US" dirty="0"/>
              <a:t>It is useful in situation to know what proportion of a given group approves or disapproves of a particular feature of the proposed system.</a:t>
            </a:r>
          </a:p>
          <a:p>
            <a:pPr>
              <a:buFont typeface="Arial" panose="020B0604020202020204" pitchFamily="34" charset="0"/>
              <a:buChar char="•"/>
            </a:pPr>
            <a:r>
              <a:rPr lang="en-US" dirty="0"/>
              <a:t>It is useful to determine the overall opinion before giving any specific direction to the system project.</a:t>
            </a:r>
          </a:p>
          <a:p>
            <a:pPr>
              <a:buFont typeface="Arial" panose="020B0604020202020204" pitchFamily="34" charset="0"/>
              <a:buChar char="•"/>
            </a:pPr>
            <a:r>
              <a:rPr lang="en-US" dirty="0"/>
              <a:t>It is more reliable and provides high confidentiality of honest responses.</a:t>
            </a:r>
          </a:p>
          <a:p>
            <a:pPr>
              <a:buFont typeface="Arial" panose="020B0604020202020204" pitchFamily="34" charset="0"/>
              <a:buChar char="•"/>
            </a:pPr>
            <a:r>
              <a:rPr lang="en-US" dirty="0"/>
              <a:t>It is appropriate for electing factual information and for statistical data collection which can be emailed and sent by post.</a:t>
            </a:r>
          </a:p>
          <a:p>
            <a:endParaRPr lang="en-US" dirty="0"/>
          </a:p>
        </p:txBody>
      </p:sp>
    </p:spTree>
    <p:extLst>
      <p:ext uri="{BB962C8B-B14F-4D97-AF65-F5344CB8AC3E}">
        <p14:creationId xmlns:p14="http://schemas.microsoft.com/office/powerpoint/2010/main" val="1715041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kinds of information do we need??</a:t>
            </a:r>
          </a:p>
        </p:txBody>
      </p:sp>
      <p:sp>
        <p:nvSpPr>
          <p:cNvPr id="3" name="Content Placeholder 2"/>
          <p:cNvSpPr>
            <a:spLocks noGrp="1"/>
          </p:cNvSpPr>
          <p:nvPr>
            <p:ph idx="1"/>
          </p:nvPr>
        </p:nvSpPr>
        <p:spPr>
          <a:xfrm>
            <a:off x="1097280" y="1845734"/>
            <a:ext cx="10058400" cy="4490672"/>
          </a:xfrm>
        </p:spPr>
        <p:txBody>
          <a:bodyPr>
            <a:normAutofit lnSpcReduction="10000"/>
          </a:bodyPr>
          <a:lstStyle/>
          <a:p>
            <a:r>
              <a:rPr lang="en-US" dirty="0"/>
              <a:t>Much of the information we need to analyze relates to the organization as below:</a:t>
            </a:r>
          </a:p>
          <a:p>
            <a:pPr>
              <a:buFont typeface="Arial" panose="020B0604020202020204" pitchFamily="34" charset="0"/>
              <a:buChar char="•"/>
            </a:pPr>
            <a:r>
              <a:rPr lang="en-US" sz="1800" dirty="0"/>
              <a:t>Policies </a:t>
            </a:r>
          </a:p>
          <a:p>
            <a:pPr>
              <a:buFont typeface="Arial" panose="020B0604020202020204" pitchFamily="34" charset="0"/>
              <a:buChar char="•"/>
            </a:pPr>
            <a:r>
              <a:rPr lang="en-US" sz="1800" dirty="0"/>
              <a:t>Goals</a:t>
            </a:r>
          </a:p>
          <a:p>
            <a:pPr>
              <a:buFont typeface="Arial" panose="020B0604020202020204" pitchFamily="34" charset="0"/>
              <a:buChar char="•"/>
            </a:pPr>
            <a:r>
              <a:rPr lang="en-US" sz="1800" dirty="0"/>
              <a:t>Objectives</a:t>
            </a:r>
          </a:p>
          <a:p>
            <a:pPr>
              <a:buFont typeface="Arial" panose="020B0604020202020204" pitchFamily="34" charset="0"/>
              <a:buChar char="•"/>
            </a:pPr>
            <a:r>
              <a:rPr lang="en-US" sz="1800" dirty="0"/>
              <a:t>Organization structure</a:t>
            </a:r>
          </a:p>
          <a:p>
            <a:pPr>
              <a:buFont typeface="Arial" panose="020B0604020202020204" pitchFamily="34" charset="0"/>
              <a:buChar char="•"/>
            </a:pPr>
            <a:r>
              <a:rPr lang="en-US" sz="1800" dirty="0"/>
              <a:t>Authority relationships</a:t>
            </a:r>
          </a:p>
          <a:p>
            <a:pPr>
              <a:buFont typeface="Arial" panose="020B0604020202020204" pitchFamily="34" charset="0"/>
              <a:buChar char="•"/>
            </a:pPr>
            <a:r>
              <a:rPr lang="en-US" sz="1800" dirty="0"/>
              <a:t>Job functions information requirements</a:t>
            </a:r>
          </a:p>
          <a:p>
            <a:pPr>
              <a:buFont typeface="Arial" panose="020B0604020202020204" pitchFamily="34" charset="0"/>
              <a:buChar char="•"/>
            </a:pPr>
            <a:r>
              <a:rPr lang="en-US" sz="1800" dirty="0"/>
              <a:t>Interpersonal relationships </a:t>
            </a:r>
          </a:p>
          <a:p>
            <a:pPr>
              <a:buFont typeface="Arial" panose="020B0604020202020204" pitchFamily="34" charset="0"/>
              <a:buChar char="•"/>
            </a:pPr>
            <a:r>
              <a:rPr lang="en-US" sz="1800" dirty="0"/>
              <a:t>Work flow</a:t>
            </a:r>
          </a:p>
          <a:p>
            <a:pPr>
              <a:buFont typeface="Arial" panose="020B0604020202020204" pitchFamily="34" charset="0"/>
              <a:buChar char="•"/>
            </a:pPr>
            <a:r>
              <a:rPr lang="en-US" sz="1800" dirty="0"/>
              <a:t>Methods and procedures</a:t>
            </a:r>
          </a:p>
          <a:p>
            <a:pPr>
              <a:buFont typeface="Arial" panose="020B0604020202020204" pitchFamily="34" charset="0"/>
              <a:buChar char="•"/>
            </a:pPr>
            <a:r>
              <a:rPr lang="en-US" sz="1800" dirty="0"/>
              <a:t>Work schedules</a:t>
            </a:r>
          </a:p>
        </p:txBody>
      </p:sp>
      <p:cxnSp>
        <p:nvCxnSpPr>
          <p:cNvPr id="7" name="Straight Connector 6"/>
          <p:cNvCxnSpPr/>
          <p:nvPr/>
        </p:nvCxnSpPr>
        <p:spPr>
          <a:xfrm>
            <a:off x="2009104" y="2434107"/>
            <a:ext cx="4752304" cy="696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412901" y="3130431"/>
            <a:ext cx="3322750" cy="488532"/>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44744" y="2936382"/>
            <a:ext cx="1745414" cy="369332"/>
          </a:xfrm>
          <a:prstGeom prst="rect">
            <a:avLst/>
          </a:prstGeom>
          <a:noFill/>
        </p:spPr>
        <p:txBody>
          <a:bodyPr wrap="none" rtlCol="0">
            <a:spAutoFit/>
          </a:bodyPr>
          <a:lstStyle/>
          <a:p>
            <a:r>
              <a:rPr lang="en-US" dirty="0"/>
              <a:t>The organization</a:t>
            </a:r>
          </a:p>
        </p:txBody>
      </p:sp>
      <p:cxnSp>
        <p:nvCxnSpPr>
          <p:cNvPr id="12" name="Straight Connector 11"/>
          <p:cNvCxnSpPr/>
          <p:nvPr/>
        </p:nvCxnSpPr>
        <p:spPr>
          <a:xfrm>
            <a:off x="3412901" y="4015018"/>
            <a:ext cx="3464417" cy="312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657600" y="4315287"/>
            <a:ext cx="3232597" cy="527169"/>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134896" y="4091070"/>
            <a:ext cx="1079783" cy="369332"/>
          </a:xfrm>
          <a:prstGeom prst="rect">
            <a:avLst/>
          </a:prstGeom>
          <a:noFill/>
        </p:spPr>
        <p:txBody>
          <a:bodyPr wrap="none" rtlCol="0">
            <a:spAutoFit/>
          </a:bodyPr>
          <a:lstStyle/>
          <a:p>
            <a:r>
              <a:rPr lang="en-US" dirty="0"/>
              <a:t>User staff</a:t>
            </a:r>
          </a:p>
        </p:txBody>
      </p:sp>
      <p:cxnSp>
        <p:nvCxnSpPr>
          <p:cNvPr id="17" name="Straight Connector 16"/>
          <p:cNvCxnSpPr/>
          <p:nvPr/>
        </p:nvCxnSpPr>
        <p:spPr>
          <a:xfrm>
            <a:off x="2331076" y="5138670"/>
            <a:ext cx="4430332" cy="128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678806" y="5267459"/>
            <a:ext cx="4082602" cy="821057"/>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34896" y="5203064"/>
            <a:ext cx="1660070" cy="369332"/>
          </a:xfrm>
          <a:prstGeom prst="rect">
            <a:avLst/>
          </a:prstGeom>
          <a:noFill/>
        </p:spPr>
        <p:txBody>
          <a:bodyPr wrap="none" rtlCol="0">
            <a:spAutoFit/>
          </a:bodyPr>
          <a:lstStyle/>
          <a:p>
            <a:r>
              <a:rPr lang="en-US" dirty="0"/>
              <a:t>Work flow itself</a:t>
            </a:r>
          </a:p>
        </p:txBody>
      </p:sp>
    </p:spTree>
    <p:extLst>
      <p:ext uri="{BB962C8B-B14F-4D97-AF65-F5344CB8AC3E}">
        <p14:creationId xmlns:p14="http://schemas.microsoft.com/office/powerpoint/2010/main" val="2398412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information originate??</a:t>
            </a:r>
          </a:p>
        </p:txBody>
      </p:sp>
      <p:sp>
        <p:nvSpPr>
          <p:cNvPr id="3" name="Content Placeholder 2"/>
          <p:cNvSpPr>
            <a:spLocks noGrp="1"/>
          </p:cNvSpPr>
          <p:nvPr>
            <p:ph idx="1"/>
          </p:nvPr>
        </p:nvSpPr>
        <p:spPr>
          <a:xfrm>
            <a:off x="1097280" y="1845734"/>
            <a:ext cx="10058400" cy="4400520"/>
          </a:xfrm>
        </p:spPr>
        <p:txBody>
          <a:bodyPr>
            <a:normAutofit lnSpcReduction="10000"/>
          </a:bodyPr>
          <a:lstStyle/>
          <a:p>
            <a:r>
              <a:rPr lang="en-US" dirty="0"/>
              <a:t>Primary external sources are:</a:t>
            </a:r>
          </a:p>
          <a:p>
            <a:pPr>
              <a:buFont typeface="Arial" panose="020B0604020202020204" pitchFamily="34" charset="0"/>
              <a:buChar char="•"/>
            </a:pPr>
            <a:r>
              <a:rPr lang="en-US" dirty="0"/>
              <a:t>Vendors</a:t>
            </a:r>
          </a:p>
          <a:p>
            <a:pPr>
              <a:buFont typeface="Arial" panose="020B0604020202020204" pitchFamily="34" charset="0"/>
              <a:buChar char="•"/>
            </a:pPr>
            <a:r>
              <a:rPr lang="en-US" dirty="0"/>
              <a:t>Government documents</a:t>
            </a:r>
          </a:p>
          <a:p>
            <a:pPr>
              <a:buFont typeface="Arial" panose="020B0604020202020204" pitchFamily="34" charset="0"/>
              <a:buChar char="•"/>
            </a:pPr>
            <a:r>
              <a:rPr lang="en-US" dirty="0"/>
              <a:t>Newspapers and professional journals</a:t>
            </a:r>
          </a:p>
          <a:p>
            <a:r>
              <a:rPr lang="en-US" dirty="0"/>
              <a:t>The primary internal sources are:</a:t>
            </a:r>
          </a:p>
          <a:p>
            <a:pPr>
              <a:buFont typeface="Arial" panose="020B0604020202020204" pitchFamily="34" charset="0"/>
              <a:buChar char="•"/>
            </a:pPr>
            <a:r>
              <a:rPr lang="en-US" dirty="0"/>
              <a:t>Financial reports</a:t>
            </a:r>
          </a:p>
          <a:p>
            <a:pPr>
              <a:buFont typeface="Arial" panose="020B0604020202020204" pitchFamily="34" charset="0"/>
              <a:buChar char="•"/>
            </a:pPr>
            <a:r>
              <a:rPr lang="en-US" dirty="0"/>
              <a:t>Personnel staff</a:t>
            </a:r>
          </a:p>
          <a:p>
            <a:pPr>
              <a:buFont typeface="Arial" panose="020B0604020202020204" pitchFamily="34" charset="0"/>
              <a:buChar char="•"/>
            </a:pPr>
            <a:r>
              <a:rPr lang="en-US" dirty="0"/>
              <a:t>Professional staff(legal counsel, auditor)</a:t>
            </a:r>
          </a:p>
          <a:p>
            <a:pPr>
              <a:buFont typeface="Arial" panose="020B0604020202020204" pitchFamily="34" charset="0"/>
              <a:buChar char="•"/>
            </a:pPr>
            <a:r>
              <a:rPr lang="en-US" dirty="0"/>
              <a:t>System documentation or manuals</a:t>
            </a:r>
          </a:p>
          <a:p>
            <a:pPr>
              <a:buFont typeface="Arial" panose="020B0604020202020204" pitchFamily="34" charset="0"/>
              <a:buChar char="•"/>
            </a:pPr>
            <a:r>
              <a:rPr lang="en-US" dirty="0"/>
              <a:t>Reports and transaction documents</a:t>
            </a:r>
          </a:p>
          <a:p>
            <a:endParaRPr lang="en-US" dirty="0"/>
          </a:p>
        </p:txBody>
      </p:sp>
    </p:spTree>
    <p:extLst>
      <p:ext uri="{BB962C8B-B14F-4D97-AF65-F5344CB8AC3E}">
        <p14:creationId xmlns:p14="http://schemas.microsoft.com/office/powerpoint/2010/main" val="3702921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gathering methods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9649" y="1867436"/>
            <a:ext cx="7073237" cy="4095481"/>
          </a:xfrm>
        </p:spPr>
      </p:pic>
    </p:spTree>
    <p:extLst>
      <p:ext uri="{BB962C8B-B14F-4D97-AF65-F5344CB8AC3E}">
        <p14:creationId xmlns:p14="http://schemas.microsoft.com/office/powerpoint/2010/main" val="4256905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823" y="286603"/>
            <a:ext cx="10498857" cy="1450757"/>
          </a:xfrm>
        </p:spPr>
        <p:txBody>
          <a:bodyPr>
            <a:normAutofit/>
          </a:bodyPr>
          <a:lstStyle/>
          <a:p>
            <a:r>
              <a:rPr lang="en-US" dirty="0"/>
              <a:t>Review of Records, Procedures, and Forms</a:t>
            </a:r>
          </a:p>
        </p:txBody>
      </p:sp>
      <p:sp>
        <p:nvSpPr>
          <p:cNvPr id="3" name="Content Placeholder 2"/>
          <p:cNvSpPr>
            <a:spLocks noGrp="1"/>
          </p:cNvSpPr>
          <p:nvPr>
            <p:ph idx="1"/>
          </p:nvPr>
        </p:nvSpPr>
        <p:spPr/>
        <p:txBody>
          <a:bodyPr>
            <a:normAutofit fontScale="92500" lnSpcReduction="10000"/>
          </a:bodyPr>
          <a:lstStyle/>
          <a:p>
            <a:r>
              <a:rPr lang="en-US" dirty="0"/>
              <a:t>Review of existing records, procedures, and forms helps to seek insight into a system which describes the current system capabilities, its operations, or activities.</a:t>
            </a:r>
          </a:p>
          <a:p>
            <a:r>
              <a:rPr lang="en-US" b="1" dirty="0"/>
              <a:t>Advantages</a:t>
            </a:r>
            <a:endParaRPr lang="en-US" dirty="0"/>
          </a:p>
          <a:p>
            <a:pPr>
              <a:buFont typeface="Arial" panose="020B0604020202020204" pitchFamily="34" charset="0"/>
              <a:buChar char="•"/>
            </a:pPr>
            <a:r>
              <a:rPr lang="en-US" dirty="0"/>
              <a:t>It helps user to gain some knowledge about the organization or operations by themselves before they impose upon others.</a:t>
            </a:r>
          </a:p>
          <a:p>
            <a:pPr>
              <a:buFont typeface="Arial" panose="020B0604020202020204" pitchFamily="34" charset="0"/>
              <a:buChar char="•"/>
            </a:pPr>
            <a:r>
              <a:rPr lang="en-US" dirty="0"/>
              <a:t>It helps in documenting current operations within short span of time as the procedure manuals and forms describe the format and functions of present system.</a:t>
            </a:r>
          </a:p>
          <a:p>
            <a:pPr>
              <a:buFont typeface="Arial" panose="020B0604020202020204" pitchFamily="34" charset="0"/>
              <a:buChar char="•"/>
            </a:pPr>
            <a:r>
              <a:rPr lang="en-US" dirty="0"/>
              <a:t>It can provide a clear understanding about the transactions that are handled in the organization, identifying input for processing, and evaluating performance.</a:t>
            </a:r>
          </a:p>
          <a:p>
            <a:pPr>
              <a:buFont typeface="Arial" panose="020B0604020202020204" pitchFamily="34" charset="0"/>
              <a:buChar char="•"/>
            </a:pPr>
            <a:r>
              <a:rPr lang="en-US" dirty="0"/>
              <a:t>It can help an analyst to understand the system in terms of the operations that must be supported.</a:t>
            </a:r>
          </a:p>
          <a:p>
            <a:pPr>
              <a:buFont typeface="Arial" panose="020B0604020202020204" pitchFamily="34" charset="0"/>
              <a:buChar char="•"/>
            </a:pPr>
            <a:r>
              <a:rPr lang="en-US" dirty="0"/>
              <a:t>It describes the problem, its affected parts, and the proposed solution.</a:t>
            </a:r>
          </a:p>
        </p:txBody>
      </p:sp>
    </p:spTree>
    <p:extLst>
      <p:ext uri="{BB962C8B-B14F-4D97-AF65-F5344CB8AC3E}">
        <p14:creationId xmlns:p14="http://schemas.microsoft.com/office/powerpoint/2010/main" val="155750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 site Observation</a:t>
            </a:r>
            <a:endParaRPr lang="en-US" dirty="0"/>
          </a:p>
        </p:txBody>
      </p:sp>
      <p:sp>
        <p:nvSpPr>
          <p:cNvPr id="3" name="Content Placeholder 2"/>
          <p:cNvSpPr>
            <a:spLocks noGrp="1"/>
          </p:cNvSpPr>
          <p:nvPr>
            <p:ph idx="1"/>
          </p:nvPr>
        </p:nvSpPr>
        <p:spPr/>
        <p:txBody>
          <a:bodyPr/>
          <a:lstStyle/>
          <a:p>
            <a:r>
              <a:rPr lang="en-US" dirty="0"/>
              <a:t>This is a method of gathering information by noticing and observing the people, events, and objects. The analyst visits the organization to observe the working of current system and understands the requirements of the system.</a:t>
            </a:r>
          </a:p>
          <a:p>
            <a:r>
              <a:rPr lang="en-US" b="1" dirty="0"/>
              <a:t>Advantages</a:t>
            </a:r>
            <a:endParaRPr lang="en-US" dirty="0"/>
          </a:p>
          <a:p>
            <a:pPr>
              <a:buFont typeface="Arial" panose="020B0604020202020204" pitchFamily="34" charset="0"/>
              <a:buChar char="•"/>
            </a:pPr>
            <a:r>
              <a:rPr lang="en-US"/>
              <a:t>It </a:t>
            </a:r>
            <a:r>
              <a:rPr lang="en-US" dirty="0"/>
              <a:t>is useful in situation where authenticity of data collected is in question or when complexity of certain aspects of system prevents clear explanation by end-users.</a:t>
            </a:r>
          </a:p>
          <a:p>
            <a:pPr>
              <a:buFont typeface="Arial" panose="020B0604020202020204" pitchFamily="34" charset="0"/>
              <a:buChar char="•"/>
            </a:pPr>
            <a:r>
              <a:rPr lang="en-US" dirty="0"/>
              <a:t>It produces more accurate and reliable data.</a:t>
            </a:r>
          </a:p>
          <a:p>
            <a:pPr>
              <a:buFont typeface="Arial" panose="020B0604020202020204" pitchFamily="34" charset="0"/>
              <a:buChar char="•"/>
            </a:pPr>
            <a:r>
              <a:rPr lang="en-US" dirty="0"/>
              <a:t>It produces all the aspect of documentation that are incomplete and outdated.</a:t>
            </a:r>
          </a:p>
          <a:p>
            <a:endParaRPr lang="en-US" dirty="0"/>
          </a:p>
        </p:txBody>
      </p:sp>
    </p:spTree>
    <p:extLst>
      <p:ext uri="{BB962C8B-B14F-4D97-AF65-F5344CB8AC3E}">
        <p14:creationId xmlns:p14="http://schemas.microsoft.com/office/powerpoint/2010/main" val="1343019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Systems analyst collects information from individuals or groups by interviewing. The analyst can be formal, legalistic, play politics, or be informal; as the success of an interview depends on the skill of analyst as interviewer.</a:t>
            </a:r>
          </a:p>
          <a:p>
            <a:r>
              <a:rPr lang="en-US" dirty="0"/>
              <a:t>It can be done in two ways −</a:t>
            </a:r>
          </a:p>
          <a:p>
            <a:r>
              <a:rPr lang="en-US" b="1" dirty="0"/>
              <a:t>Unstructured Interview</a:t>
            </a:r>
            <a:r>
              <a:rPr lang="en-US" dirty="0"/>
              <a:t> − The system analyst conducts question-answer session to acquire basic information of the system.</a:t>
            </a:r>
          </a:p>
          <a:p>
            <a:r>
              <a:rPr lang="en-US" b="1" dirty="0"/>
              <a:t>Structured Interview</a:t>
            </a:r>
            <a:r>
              <a:rPr lang="en-US" dirty="0"/>
              <a:t> − It has standard questions which user need to respond in either close (objective) or open (descriptive) format.</a:t>
            </a:r>
          </a:p>
          <a:p>
            <a:endParaRPr lang="en-US" dirty="0"/>
          </a:p>
        </p:txBody>
      </p:sp>
    </p:spTree>
    <p:extLst>
      <p:ext uri="{BB962C8B-B14F-4D97-AF65-F5344CB8AC3E}">
        <p14:creationId xmlns:p14="http://schemas.microsoft.com/office/powerpoint/2010/main" val="2087929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Interviewing</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This method is frequently the best source of gathering qualitative information.</a:t>
            </a:r>
          </a:p>
          <a:p>
            <a:pPr>
              <a:buFont typeface="Arial" panose="020B0604020202020204" pitchFamily="34" charset="0"/>
              <a:buChar char="•"/>
            </a:pPr>
            <a:r>
              <a:rPr lang="en-US" dirty="0"/>
              <a:t>It is useful for them, who do not communicate effectively in writing or who may not have the time to complete questionnaire.</a:t>
            </a:r>
          </a:p>
          <a:p>
            <a:pPr>
              <a:buFont typeface="Arial" panose="020B0604020202020204" pitchFamily="34" charset="0"/>
              <a:buChar char="•"/>
            </a:pPr>
            <a:r>
              <a:rPr lang="en-US" dirty="0"/>
              <a:t>Information can easily be validated and cross checked immediately.</a:t>
            </a:r>
          </a:p>
          <a:p>
            <a:pPr>
              <a:buFont typeface="Arial" panose="020B0604020202020204" pitchFamily="34" charset="0"/>
              <a:buChar char="•"/>
            </a:pPr>
            <a:r>
              <a:rPr lang="en-US" dirty="0"/>
              <a:t>It can handle the complex subjects.</a:t>
            </a:r>
          </a:p>
          <a:p>
            <a:pPr>
              <a:buFont typeface="Arial" panose="020B0604020202020204" pitchFamily="34" charset="0"/>
              <a:buChar char="•"/>
            </a:pPr>
            <a:r>
              <a:rPr lang="en-US" dirty="0"/>
              <a:t>It is easy to discover key problem by seeking opinions.</a:t>
            </a:r>
          </a:p>
          <a:p>
            <a:pPr>
              <a:buFont typeface="Arial" panose="020B0604020202020204" pitchFamily="34" charset="0"/>
              <a:buChar char="•"/>
            </a:pPr>
            <a:r>
              <a:rPr lang="en-US" dirty="0"/>
              <a:t>It bridges the gaps in the areas of misunderstandings and minimizes future problems.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452668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Questionnaires</a:t>
            </a:r>
          </a:p>
        </p:txBody>
      </p:sp>
      <p:sp>
        <p:nvSpPr>
          <p:cNvPr id="3" name="Content Placeholder 2"/>
          <p:cNvSpPr>
            <a:spLocks noGrp="1"/>
          </p:cNvSpPr>
          <p:nvPr>
            <p:ph idx="1"/>
          </p:nvPr>
        </p:nvSpPr>
        <p:spPr/>
        <p:txBody>
          <a:bodyPr/>
          <a:lstStyle/>
          <a:p>
            <a:r>
              <a:rPr lang="en-US" dirty="0"/>
              <a:t>This method is used by analyst to gather information about various issues of system from large number of persons.</a:t>
            </a:r>
          </a:p>
          <a:p>
            <a:r>
              <a:rPr lang="en-US" dirty="0"/>
              <a:t>There are two types of questionnaires −</a:t>
            </a:r>
          </a:p>
          <a:p>
            <a:r>
              <a:rPr lang="en-US" b="1" dirty="0"/>
              <a:t>Open-ended Questionnaires</a:t>
            </a:r>
            <a:r>
              <a:rPr lang="en-US" dirty="0"/>
              <a:t> − It consists of questions that can be easily and correctly interpreted. They can explore a problem and lead to a specific direction of answer.</a:t>
            </a:r>
          </a:p>
          <a:p>
            <a:r>
              <a:rPr lang="en-US" b="1" dirty="0"/>
              <a:t>Closed-ended Questionnaires</a:t>
            </a:r>
            <a:r>
              <a:rPr lang="en-US" dirty="0"/>
              <a:t> − It consists of questions that are used when the systems analyst effectively lists all possible responses, which are mutually exclusive</a:t>
            </a:r>
          </a:p>
          <a:p>
            <a:endParaRPr lang="en-US" dirty="0"/>
          </a:p>
        </p:txBody>
      </p:sp>
    </p:spTree>
    <p:extLst>
      <p:ext uri="{BB962C8B-B14F-4D97-AF65-F5344CB8AC3E}">
        <p14:creationId xmlns:p14="http://schemas.microsoft.com/office/powerpoint/2010/main" val="41732695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164</TotalTime>
  <Words>597</Words>
  <Application>Microsoft Office PowerPoint</Application>
  <PresentationFormat>Widescreen</PresentationFormat>
  <Paragraphs>67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Retrospect</vt:lpstr>
      <vt:lpstr>System Analysis &amp; Design</vt:lpstr>
      <vt:lpstr>What kinds of information do we need??</vt:lpstr>
      <vt:lpstr>Where does information originate??</vt:lpstr>
      <vt:lpstr>Information gathering methods</vt:lpstr>
      <vt:lpstr>Review of Records, Procedures, and Forms</vt:lpstr>
      <vt:lpstr>On site Observation</vt:lpstr>
      <vt:lpstr>Interviewing</vt:lpstr>
      <vt:lpstr>Advantages of Interviewing</vt:lpstr>
      <vt:lpstr>Questionnaires</vt:lpstr>
      <vt:lpstr>Advantages of questionnaires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&amp; Design</dc:title>
  <dc:creator>Windows User</dc:creator>
  <cp:lastModifiedBy>Azaharul Islam</cp:lastModifiedBy>
  <cp:revision>53</cp:revision>
  <dcterms:created xsi:type="dcterms:W3CDTF">2020-02-25T07:56:18Z</dcterms:created>
  <dcterms:modified xsi:type="dcterms:W3CDTF">2020-12-29T10:00:19Z</dcterms:modified>
</cp:coreProperties>
</file>