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5"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8ACEFC-DEC9-4457-B71F-609A5FECD2B0}" type="datetimeFigureOut">
              <a:rPr lang="en-US" smtClean="0"/>
              <a:t>12/29/2020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9F5465-7DFE-401D-84BC-6EE878E713AF}" type="slidenum">
              <a:rPr lang="en-US" smtClean="0"/>
              <a:t>‹#›</a:t>
            </a:fld>
            <a:endParaRPr lang="en-US"/>
          </a:p>
        </p:txBody>
      </p:sp>
    </p:spTree>
    <p:extLst>
      <p:ext uri="{BB962C8B-B14F-4D97-AF65-F5344CB8AC3E}">
        <p14:creationId xmlns:p14="http://schemas.microsoft.com/office/powerpoint/2010/main" val="2430288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12/29/2020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8525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49661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52778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57453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603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12/29/2020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2434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12/29/2020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49892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12/29/2020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47289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smtClean="0"/>
              <a:t>12/29/2020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0167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smtClean="0"/>
              <a:t>12/29/2020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1167330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12/29/2020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7098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smtClean="0"/>
              <a:pPr/>
              <a:t>12/29/2020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22813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7200" dirty="0"/>
              <a:t>System Analysis &amp; Design</a:t>
            </a:r>
          </a:p>
        </p:txBody>
      </p:sp>
      <p:sp>
        <p:nvSpPr>
          <p:cNvPr id="3" name="Subtitle 2"/>
          <p:cNvSpPr>
            <a:spLocks noGrp="1"/>
          </p:cNvSpPr>
          <p:nvPr>
            <p:ph type="subTitle" idx="1"/>
          </p:nvPr>
        </p:nvSpPr>
        <p:spPr/>
        <p:txBody>
          <a:bodyPr/>
          <a:lstStyle/>
          <a:p>
            <a:pPr algn="ctr"/>
            <a:r>
              <a:rPr lang="en-US" dirty="0"/>
              <a:t>Lecture-5</a:t>
            </a:r>
          </a:p>
          <a:p>
            <a:pPr algn="ctr"/>
            <a:r>
              <a:rPr lang="en-US" dirty="0"/>
              <a:t>Structured Analysis(DFD)</a:t>
            </a:r>
          </a:p>
        </p:txBody>
      </p:sp>
    </p:spTree>
    <p:extLst>
      <p:ext uri="{BB962C8B-B14F-4D97-AF65-F5344CB8AC3E}">
        <p14:creationId xmlns:p14="http://schemas.microsoft.com/office/powerpoint/2010/main" val="1991652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Structured Analysis</a:t>
            </a:r>
          </a:p>
        </p:txBody>
      </p:sp>
      <p:sp>
        <p:nvSpPr>
          <p:cNvPr id="3" name="Content Placeholder 2"/>
          <p:cNvSpPr>
            <a:spLocks noGrp="1"/>
          </p:cNvSpPr>
          <p:nvPr>
            <p:ph idx="1"/>
          </p:nvPr>
        </p:nvSpPr>
        <p:spPr/>
        <p:txBody>
          <a:bodyPr>
            <a:normAutofit/>
          </a:bodyPr>
          <a:lstStyle/>
          <a:p>
            <a:pPr algn="just"/>
            <a:r>
              <a:rPr lang="en-US" sz="2400" dirty="0"/>
              <a:t>Structured analysis is a set of techniques and graphical tools that allow the analyst to develop a new kind of system specifications that are easily understandable to the user.</a:t>
            </a:r>
          </a:p>
          <a:p>
            <a:pPr algn="just"/>
            <a:r>
              <a:rPr lang="en-US" sz="2400" dirty="0"/>
              <a:t>The new goals specify the following</a:t>
            </a:r>
          </a:p>
          <a:p>
            <a:pPr algn="just">
              <a:buFont typeface="Arial" panose="020B0604020202020204" pitchFamily="34" charset="0"/>
              <a:buChar char="•"/>
            </a:pPr>
            <a:r>
              <a:rPr lang="en-US" sz="2400" dirty="0"/>
              <a:t>Use graphics wherever possible to help communicate better with the user.</a:t>
            </a:r>
          </a:p>
          <a:p>
            <a:pPr algn="just">
              <a:buFont typeface="Arial" panose="020B0604020202020204" pitchFamily="34" charset="0"/>
              <a:buChar char="•"/>
            </a:pPr>
            <a:r>
              <a:rPr lang="en-US" sz="2400" dirty="0"/>
              <a:t>Differentiate between logical and physical systems. </a:t>
            </a:r>
          </a:p>
          <a:p>
            <a:pPr algn="just">
              <a:buFont typeface="Arial" panose="020B0604020202020204" pitchFamily="34" charset="0"/>
              <a:buChar char="•"/>
            </a:pPr>
            <a:r>
              <a:rPr lang="en-US" sz="2400" dirty="0"/>
              <a:t>Build a logical system model to familiarize the user the system characteristics and interrelationships before implementation.</a:t>
            </a:r>
          </a:p>
        </p:txBody>
      </p:sp>
    </p:spTree>
    <p:extLst>
      <p:ext uri="{BB962C8B-B14F-4D97-AF65-F5344CB8AC3E}">
        <p14:creationId xmlns:p14="http://schemas.microsoft.com/office/powerpoint/2010/main" val="3305964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Structured Analysis Tools</a:t>
            </a:r>
          </a:p>
        </p:txBody>
      </p:sp>
      <p:sp>
        <p:nvSpPr>
          <p:cNvPr id="3" name="Content Placeholder 2"/>
          <p:cNvSpPr>
            <a:spLocks noGrp="1"/>
          </p:cNvSpPr>
          <p:nvPr>
            <p:ph idx="1"/>
          </p:nvPr>
        </p:nvSpPr>
        <p:spPr/>
        <p:txBody>
          <a:bodyPr/>
          <a:lstStyle/>
          <a:p>
            <a:pPr marL="0" indent="0">
              <a:buNone/>
            </a:pPr>
            <a:r>
              <a:rPr lang="en-US" dirty="0"/>
              <a:t>Structured Analysis tools are −</a:t>
            </a:r>
          </a:p>
          <a:p>
            <a:pPr marL="457200" indent="-457200">
              <a:buFont typeface="+mj-lt"/>
              <a:buAutoNum type="arabicPeriod"/>
            </a:pPr>
            <a:r>
              <a:rPr lang="en-US" dirty="0"/>
              <a:t>Data Flow Diagrams</a:t>
            </a:r>
          </a:p>
          <a:p>
            <a:pPr marL="457200" indent="-457200">
              <a:buFont typeface="+mj-lt"/>
              <a:buAutoNum type="arabicPeriod"/>
            </a:pPr>
            <a:r>
              <a:rPr lang="en-US" dirty="0"/>
              <a:t>Data Dictionary</a:t>
            </a:r>
          </a:p>
          <a:p>
            <a:pPr marL="457200" indent="-457200">
              <a:buFont typeface="+mj-lt"/>
              <a:buAutoNum type="arabicPeriod"/>
            </a:pPr>
            <a:r>
              <a:rPr lang="en-US" dirty="0"/>
              <a:t>Decision Trees</a:t>
            </a:r>
          </a:p>
          <a:p>
            <a:pPr marL="457200" indent="-457200">
              <a:buFont typeface="+mj-lt"/>
              <a:buAutoNum type="arabicPeriod"/>
            </a:pPr>
            <a:r>
              <a:rPr lang="en-US" dirty="0"/>
              <a:t>Decision Tables</a:t>
            </a:r>
          </a:p>
          <a:p>
            <a:pPr marL="457200" indent="-457200">
              <a:buFont typeface="+mj-lt"/>
              <a:buAutoNum type="arabicPeriod"/>
            </a:pPr>
            <a:r>
              <a:rPr lang="en-US" dirty="0"/>
              <a:t>Structured English</a:t>
            </a:r>
          </a:p>
        </p:txBody>
      </p:sp>
    </p:spTree>
    <p:extLst>
      <p:ext uri="{BB962C8B-B14F-4D97-AF65-F5344CB8AC3E}">
        <p14:creationId xmlns:p14="http://schemas.microsoft.com/office/powerpoint/2010/main" val="2931152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Diagrams (DFD)</a:t>
            </a:r>
          </a:p>
        </p:txBody>
      </p:sp>
      <p:sp>
        <p:nvSpPr>
          <p:cNvPr id="3" name="Content Placeholder 2"/>
          <p:cNvSpPr>
            <a:spLocks noGrp="1"/>
          </p:cNvSpPr>
          <p:nvPr>
            <p:ph idx="1"/>
          </p:nvPr>
        </p:nvSpPr>
        <p:spPr>
          <a:xfrm>
            <a:off x="1097280" y="1845734"/>
            <a:ext cx="10058400" cy="4413398"/>
          </a:xfrm>
        </p:spPr>
        <p:txBody>
          <a:bodyPr>
            <a:noAutofit/>
          </a:bodyPr>
          <a:lstStyle/>
          <a:p>
            <a:r>
              <a:rPr lang="en-US" sz="2400" dirty="0"/>
              <a:t>The DFD was first developed by Larry Constantin. Also known as a “bubble chart”</a:t>
            </a:r>
          </a:p>
          <a:p>
            <a:pPr>
              <a:buFont typeface="Arial" panose="020B0604020202020204" pitchFamily="34" charset="0"/>
              <a:buChar char="•"/>
            </a:pPr>
            <a:r>
              <a:rPr lang="en-US" sz="2400" dirty="0"/>
              <a:t>It shows </a:t>
            </a:r>
            <a:r>
              <a:rPr lang="en-US" sz="2400" b="1" dirty="0"/>
              <a:t>the flow of data</a:t>
            </a:r>
            <a:r>
              <a:rPr lang="en-US" sz="2400" dirty="0"/>
              <a:t> between various functions of system and specifies how the current system is implemented.</a:t>
            </a:r>
          </a:p>
          <a:p>
            <a:pPr>
              <a:buFont typeface="Arial" panose="020B0604020202020204" pitchFamily="34" charset="0"/>
              <a:buChar char="•"/>
            </a:pPr>
            <a:r>
              <a:rPr lang="en-US" sz="2400" dirty="0"/>
              <a:t>It is an initial stage of design phase that functionally divides the requirement specifications.</a:t>
            </a:r>
          </a:p>
          <a:p>
            <a:pPr>
              <a:buFont typeface="Arial" panose="020B0604020202020204" pitchFamily="34" charset="0"/>
              <a:buChar char="•"/>
            </a:pPr>
            <a:r>
              <a:rPr lang="en-US" sz="2400" dirty="0"/>
              <a:t> It is a good communication tool between user and analyst or analyst and system designer.</a:t>
            </a:r>
          </a:p>
          <a:p>
            <a:pPr>
              <a:buFont typeface="Arial" panose="020B0604020202020204" pitchFamily="34" charset="0"/>
              <a:buChar char="•"/>
            </a:pPr>
            <a:r>
              <a:rPr lang="en-US" sz="2400" dirty="0"/>
              <a:t>It gives an overview of what data a system processes, what transformations are performed, what data are stored, what results are produced and where they flow.</a:t>
            </a:r>
          </a:p>
          <a:p>
            <a:endParaRPr lang="en-US" sz="2400" dirty="0"/>
          </a:p>
        </p:txBody>
      </p:sp>
    </p:spTree>
    <p:extLst>
      <p:ext uri="{BB962C8B-B14F-4D97-AF65-F5344CB8AC3E}">
        <p14:creationId xmlns:p14="http://schemas.microsoft.com/office/powerpoint/2010/main" val="2005551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Basic Elements of DFD</a:t>
            </a:r>
          </a:p>
        </p:txBody>
      </p:sp>
      <p:pic>
        <p:nvPicPr>
          <p:cNvPr id="4" name="Content Placeholder 3"/>
          <p:cNvPicPr>
            <a:picLocks noGrp="1" noChangeAspect="1"/>
          </p:cNvPicPr>
          <p:nvPr>
            <p:ph idx="1"/>
          </p:nvPr>
        </p:nvPicPr>
        <p:blipFill>
          <a:blip r:embed="rId2"/>
          <a:stretch>
            <a:fillRect/>
          </a:stretch>
        </p:blipFill>
        <p:spPr>
          <a:xfrm>
            <a:off x="2167854" y="1958193"/>
            <a:ext cx="7298118" cy="3395727"/>
          </a:xfrm>
          <a:prstGeom prst="rect">
            <a:avLst/>
          </a:prstGeom>
        </p:spPr>
      </p:pic>
    </p:spTree>
    <p:extLst>
      <p:ext uri="{BB962C8B-B14F-4D97-AF65-F5344CB8AC3E}">
        <p14:creationId xmlns:p14="http://schemas.microsoft.com/office/powerpoint/2010/main" val="865506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Example-1</a:t>
            </a:r>
          </a:p>
        </p:txBody>
      </p:sp>
      <p:pic>
        <p:nvPicPr>
          <p:cNvPr id="4" name="Content Placeholder 3"/>
          <p:cNvPicPr>
            <a:picLocks noGrp="1" noChangeAspect="1"/>
          </p:cNvPicPr>
          <p:nvPr>
            <p:ph idx="1"/>
          </p:nvPr>
        </p:nvPicPr>
        <p:blipFill>
          <a:blip r:embed="rId2"/>
          <a:stretch>
            <a:fillRect/>
          </a:stretch>
        </p:blipFill>
        <p:spPr>
          <a:xfrm>
            <a:off x="2611184" y="1737360"/>
            <a:ext cx="7408579" cy="4485929"/>
          </a:xfrm>
          <a:prstGeom prst="rect">
            <a:avLst/>
          </a:prstGeom>
        </p:spPr>
      </p:pic>
    </p:spTree>
    <p:extLst>
      <p:ext uri="{BB962C8B-B14F-4D97-AF65-F5344CB8AC3E}">
        <p14:creationId xmlns:p14="http://schemas.microsoft.com/office/powerpoint/2010/main" val="187188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of constructing a DFD</a:t>
            </a:r>
          </a:p>
        </p:txBody>
      </p:sp>
      <p:sp>
        <p:nvSpPr>
          <p:cNvPr id="3" name="Content Placeholder 2"/>
          <p:cNvSpPr>
            <a:spLocks noGrp="1"/>
          </p:cNvSpPr>
          <p:nvPr>
            <p:ph idx="1"/>
          </p:nvPr>
        </p:nvSpPr>
        <p:spPr/>
        <p:txBody>
          <a:bodyPr/>
          <a:lstStyle/>
          <a:p>
            <a:r>
              <a:rPr lang="en-US" dirty="0"/>
              <a:t>Rule1: Processes should be named and numbered for easy reference. Each name should be representative of the process.</a:t>
            </a:r>
          </a:p>
          <a:p>
            <a:r>
              <a:rPr lang="en-US" dirty="0"/>
              <a:t>Rule2: The direction of flow is from top to bottom and from left to right. Data traditionally flow from the source (upper left corner) to the destination (lower right corner), although they may flow back to a source.</a:t>
            </a:r>
          </a:p>
          <a:p>
            <a:r>
              <a:rPr lang="en-US" dirty="0"/>
              <a:t>Rule3: When a process is exploded into lower level details (Sub processes), they are numbered.</a:t>
            </a:r>
          </a:p>
          <a:p>
            <a:r>
              <a:rPr lang="en-US" dirty="0"/>
              <a:t>Rule4: The names of data stores, sources, and destinations are written in capital letters. Process and  data flow names have the first letter of each word capitalized.</a:t>
            </a:r>
          </a:p>
          <a:p>
            <a:r>
              <a:rPr lang="en-US" dirty="0"/>
              <a:t>  </a:t>
            </a:r>
          </a:p>
        </p:txBody>
      </p:sp>
    </p:spTree>
    <p:extLst>
      <p:ext uri="{BB962C8B-B14F-4D97-AF65-F5344CB8AC3E}">
        <p14:creationId xmlns:p14="http://schemas.microsoft.com/office/powerpoint/2010/main" val="2015536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Example-2</a:t>
            </a:r>
          </a:p>
        </p:txBody>
      </p:sp>
      <p:pic>
        <p:nvPicPr>
          <p:cNvPr id="2050" name="Picture 2" descr="Data Flow Diagram: Examples (Context &amp; Level 1), Explanation, Tutorial"/>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58240" y="1983346"/>
            <a:ext cx="5570605" cy="3989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7019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Example-3</a:t>
            </a:r>
          </a:p>
        </p:txBody>
      </p:sp>
      <p:pic>
        <p:nvPicPr>
          <p:cNvPr id="4" name="Content Placeholder 3"/>
          <p:cNvPicPr>
            <a:picLocks noGrp="1" noChangeAspect="1"/>
          </p:cNvPicPr>
          <p:nvPr>
            <p:ph idx="1"/>
          </p:nvPr>
        </p:nvPicPr>
        <p:blipFill>
          <a:blip r:embed="rId2"/>
          <a:stretch>
            <a:fillRect/>
          </a:stretch>
        </p:blipFill>
        <p:spPr>
          <a:xfrm>
            <a:off x="2653048" y="1846263"/>
            <a:ext cx="7109137" cy="4340390"/>
          </a:xfrm>
          <a:prstGeom prst="rect">
            <a:avLst/>
          </a:prstGeom>
        </p:spPr>
      </p:pic>
    </p:spTree>
    <p:extLst>
      <p:ext uri="{BB962C8B-B14F-4D97-AF65-F5344CB8AC3E}">
        <p14:creationId xmlns:p14="http://schemas.microsoft.com/office/powerpoint/2010/main" val="322002982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264</TotalTime>
  <Words>336</Words>
  <Application>Microsoft Office PowerPoint</Application>
  <PresentationFormat>Widescreen</PresentationFormat>
  <Paragraphs>32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Retrospect</vt:lpstr>
      <vt:lpstr>System Analysis &amp; Design</vt:lpstr>
      <vt:lpstr>Structured Analysis</vt:lpstr>
      <vt:lpstr>Structured Analysis Tools</vt:lpstr>
      <vt:lpstr>Data Flow Diagrams (DFD)</vt:lpstr>
      <vt:lpstr>Basic Elements of DFD</vt:lpstr>
      <vt:lpstr>Example-1</vt:lpstr>
      <vt:lpstr>Rules of constructing a DFD</vt:lpstr>
      <vt:lpstr>Example-2</vt:lpstr>
      <vt:lpstr>Example-3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&amp; Design</dc:title>
  <dc:creator>Windows User</dc:creator>
  <cp:lastModifiedBy>Azaharul Islam</cp:lastModifiedBy>
  <cp:revision>47</cp:revision>
  <dcterms:created xsi:type="dcterms:W3CDTF">2020-02-25T07:56:18Z</dcterms:created>
  <dcterms:modified xsi:type="dcterms:W3CDTF">2020-12-29T10:00:30Z</dcterms:modified>
</cp:coreProperties>
</file>