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xmlns="" userId="7928f0d5b04255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F54AD-077D-4390-B312-DE4C85780BB6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10983-3AEA-4811-A5E6-1AAC7A4EF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2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10983-3AEA-4811-A5E6-1AAC7A4EF6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53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10983-3AEA-4811-A5E6-1AAC7A4EF6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05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94D0-E8D6-4FEC-93B1-2F80A4754B8A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10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C660-673A-4285-B3CA-64D72218FC50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72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123-746F-4997-BE8D-2882020ED34C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717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9751-AF23-4D15-8CF4-66DD57AFBE98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506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99DF-CE24-4A61-B059-0B6A3F76F83F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72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074A-B73E-4E58-817D-EE46B6AC0B2C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864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36A-1E40-4C16-9B42-F2D046F6E4F1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06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DE18-5E66-4983-A28A-4B1AF3DACA8D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18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6ED1-E195-4F01-8BFE-4AEC158E9FDA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3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D71-BD08-40DB-BCA1-F3003D618FB5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84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24A9-5639-4F00-BA28-2CF48E6167D3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562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7EA3-236E-42D9-AA99-A4655E4DFA2C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Sakifa Aktar, Lecturer, dept. of CSE, BSMRSTU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7834-B829-4A12-B4F4-6837804C8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23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Chapter 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Information Gathering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631C-2B7B-4849-9649-2A44AAEE63D2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9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Interviews and Questionnaires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four primary advantages of the interview: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Its flexibility makes the interview a superior technique for exploring areas where not much is known about what questions to ask or how to formulate questions.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It offers a better opportunity than the questionnaire to evaluate the validity of the information gathered. The interview can observe not only what subjects say but also how they say it.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It is an effective technique for eliciting information about complex subjects and for probing the sentiments underlying expressed opinions.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Many people enjoy being interviewed, regardless of the subject.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4C2C-57A3-4357-8638-FCC82021FA1D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436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preparation time.</a:t>
            </a:r>
          </a:p>
          <a:p>
            <a:r>
              <a:rPr lang="en-US" dirty="0" smtClean="0"/>
              <a:t>Take a lot of time to conduct, which means time and money.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46F1-DF3E-415A-BF21-7A39072C3F8F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85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Interviews and questionnaires( cont.)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 of Interviewing</a:t>
            </a:r>
          </a:p>
          <a:p>
            <a:r>
              <a:rPr lang="en-US" dirty="0" smtClean="0"/>
              <a:t>Arranging the interview</a:t>
            </a:r>
          </a:p>
          <a:p>
            <a:r>
              <a:rPr lang="en-US" dirty="0" smtClean="0"/>
              <a:t>Guides to a successful interview:</a:t>
            </a:r>
          </a:p>
          <a:p>
            <a:pPr marL="0" indent="0">
              <a:buNone/>
            </a:pPr>
            <a:r>
              <a:rPr lang="en-US" dirty="0" smtClean="0"/>
              <a:t>    1. Set the stage for the interview.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2. Establish report, put the interviewee at ease.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3. Phrase questions clearly and succinctly.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4. Be a good listener; avoid arguments.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5. Evaluate the outcome of the interview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9D5F-046C-4126-B100-D526ED44CB9D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54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There are some difficulty , that’s need to be avoided: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8"/>
          </a:xfrm>
        </p:spPr>
        <p:txBody>
          <a:bodyPr>
            <a:normAutofit/>
          </a:bodyPr>
          <a:lstStyle/>
          <a:p>
            <a:r>
              <a:rPr lang="en-US" dirty="0" smtClean="0"/>
              <a:t>Do Not deliberately mislead the user staff about the purpose of the study.</a:t>
            </a:r>
          </a:p>
          <a:p>
            <a:r>
              <a:rPr lang="en-US" dirty="0" smtClean="0"/>
              <a:t>Assure interviewees confidentiality that no information they offer will be released to unauthorized personnel.</a:t>
            </a:r>
          </a:p>
          <a:p>
            <a:r>
              <a:rPr lang="en-US" dirty="0" smtClean="0"/>
              <a:t>Avoid personal involvement in the affairs of the user’s department or identifications with one faction at the cost of another.</a:t>
            </a:r>
          </a:p>
          <a:p>
            <a:r>
              <a:rPr lang="en-US" dirty="0" smtClean="0"/>
              <a:t>Avoid showing off your knowledge or sharing information received from other sources.</a:t>
            </a:r>
          </a:p>
          <a:p>
            <a:r>
              <a:rPr lang="en-US" dirty="0" smtClean="0"/>
              <a:t>Avoid acting like an expert consultant or confidant.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980-E34C-4CFE-98B5-F9E241988BB4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67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Continue…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Respect the time schedules and preoccupations of your subjects.</a:t>
            </a:r>
          </a:p>
          <a:p>
            <a:r>
              <a:rPr lang="en-US" dirty="0" smtClean="0"/>
              <a:t>Do not promise anything you cannot or should not deliver.</a:t>
            </a:r>
          </a:p>
          <a:p>
            <a:r>
              <a:rPr lang="en-US" dirty="0" smtClean="0"/>
              <a:t>Dress and behave appropriately for the setting and the circumstances of the user contact.</a:t>
            </a:r>
          </a:p>
          <a:p>
            <a:r>
              <a:rPr lang="en-US" dirty="0" smtClean="0"/>
              <a:t>Do not interrupt the interviewee. Let him/her finish talking.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423-2276-48BB-B78E-D0C30B1B350C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11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Questionnaires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4776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Advantages :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It is economical and requires less skill to administer than the interview.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Unlike the interview, which generally questions one subject at time, a questionnaire can be administered to large numbers of individuals simultaneously.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The standardized wording and order of the questions and the standardized instructions for reporting responses ensure uniformity of questions.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The respondents feel greater confidence in the anonymity of a questionnaire than in that of an interview.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The questionnaire places less pressure on subjects for immediate responses.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28B-0FDC-4B61-BA7F-3DFD7E953F2F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3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587374"/>
            <a:ext cx="10515600" cy="57689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Types of Interviews and questionnaires: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   1. The Unstructured Alternative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   2. The Structured Alternative: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                </a:t>
            </a:r>
            <a:r>
              <a:rPr lang="en-US" sz="2900" dirty="0"/>
              <a:t>I</a:t>
            </a:r>
            <a:r>
              <a:rPr lang="en-US" sz="2900" dirty="0" smtClean="0"/>
              <a:t>. Open-Ended questions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                II. Closed questions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75DF-A8C0-4CFF-97B7-4EE06C7F2335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31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five major varieties of closed questions: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r>
              <a:rPr lang="en-US" dirty="0" smtClean="0"/>
              <a:t>Fill-in-the-blanks questions request specific information</a:t>
            </a:r>
          </a:p>
          <a:p>
            <a:r>
              <a:rPr lang="en-US" dirty="0" smtClean="0"/>
              <a:t>Dichotomous questions that offer two answers have advantages similar to those of the multiple-choice.</a:t>
            </a:r>
          </a:p>
          <a:p>
            <a:r>
              <a:rPr lang="en-US" dirty="0" smtClean="0"/>
              <a:t>Ranking scales questions ask the respondent to rank a list of items in order of importance or preferences.</a:t>
            </a:r>
          </a:p>
          <a:p>
            <a:r>
              <a:rPr lang="en-US" dirty="0" smtClean="0"/>
              <a:t>Multiple-choice questions offer respondents specific answer choices.</a:t>
            </a:r>
          </a:p>
          <a:p>
            <a:r>
              <a:rPr lang="en-US" dirty="0" smtClean="0"/>
              <a:t>Rating scales questions are an extension of the multiple-choice design.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E7B-0892-4AD0-B840-A4892B3FD634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15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Procedure for questionnaire construction: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926"/>
            <a:ext cx="10515600" cy="4872037"/>
          </a:xfrm>
        </p:spPr>
        <p:txBody>
          <a:bodyPr/>
          <a:lstStyle/>
          <a:p>
            <a:r>
              <a:rPr lang="en-US" dirty="0" smtClean="0"/>
              <a:t>Decide what data should be collected.</a:t>
            </a:r>
          </a:p>
          <a:p>
            <a:r>
              <a:rPr lang="en-US" dirty="0" smtClean="0"/>
              <a:t>Decide what type of questionnaire should be used.</a:t>
            </a:r>
          </a:p>
          <a:p>
            <a:r>
              <a:rPr lang="en-US" dirty="0" smtClean="0"/>
              <a:t>Outline the topics for the questionnaire and then write the questions.</a:t>
            </a:r>
          </a:p>
          <a:p>
            <a:r>
              <a:rPr lang="en-US" dirty="0" smtClean="0"/>
              <a:t>Edit the questionnaire for technical defects or biases that reflect personal values.</a:t>
            </a:r>
          </a:p>
          <a:p>
            <a:r>
              <a:rPr lang="en-US" dirty="0" smtClean="0"/>
              <a:t>Pretest the questionnaire to see how well it works.</a:t>
            </a:r>
          </a:p>
          <a:p>
            <a:r>
              <a:rPr lang="en-US" dirty="0" smtClean="0"/>
              <a:t>Do a final editing to ensure that the questionnaire is ready for administration.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6AD-1676-4B36-BBD1-F65C5A841E38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8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Categories of Information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Kind of Information                 Information Describing</a:t>
            </a:r>
          </a:p>
          <a:p>
            <a:r>
              <a:rPr lang="en-US" sz="1400" dirty="0" smtClean="0"/>
              <a:t>Policies</a:t>
            </a:r>
          </a:p>
          <a:p>
            <a:r>
              <a:rPr lang="en-US" sz="1400" dirty="0" smtClean="0"/>
              <a:t>Goals</a:t>
            </a:r>
          </a:p>
          <a:p>
            <a:r>
              <a:rPr lang="en-US" sz="1400" dirty="0" smtClean="0"/>
              <a:t>Objectives</a:t>
            </a:r>
          </a:p>
          <a:p>
            <a:r>
              <a:rPr lang="en-US" sz="1400" dirty="0" smtClean="0"/>
              <a:t>Organization structure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Authority relationships</a:t>
            </a:r>
          </a:p>
          <a:p>
            <a:r>
              <a:rPr lang="en-US" sz="1400" dirty="0" smtClean="0"/>
              <a:t>Job functions</a:t>
            </a:r>
          </a:p>
          <a:p>
            <a:r>
              <a:rPr lang="en-US" sz="1400" dirty="0" smtClean="0"/>
              <a:t>Information requirements</a:t>
            </a:r>
          </a:p>
          <a:p>
            <a:r>
              <a:rPr lang="en-US" sz="1400" dirty="0" smtClean="0"/>
              <a:t>Interpersonal relationships</a:t>
            </a:r>
          </a:p>
          <a:p>
            <a:endParaRPr lang="en-US" sz="1400" dirty="0"/>
          </a:p>
          <a:p>
            <a:r>
              <a:rPr lang="en-US" sz="1400" dirty="0" smtClean="0"/>
              <a:t>Work flow</a:t>
            </a:r>
          </a:p>
          <a:p>
            <a:r>
              <a:rPr lang="en-US" sz="1400" dirty="0" smtClean="0"/>
              <a:t>Methods and procedures</a:t>
            </a:r>
          </a:p>
          <a:p>
            <a:r>
              <a:rPr lang="en-US" sz="1400" dirty="0" smtClean="0"/>
              <a:t>Work schedules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495026" y="2587925"/>
            <a:ext cx="1992702" cy="854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organization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5026" y="3821502"/>
            <a:ext cx="2070340" cy="862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Staff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95026" y="5253487"/>
            <a:ext cx="2139351" cy="923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work itself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148642" y="2452988"/>
            <a:ext cx="2027207" cy="39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148642" y="2700068"/>
            <a:ext cx="1966822" cy="24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148642" y="3014932"/>
            <a:ext cx="2027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48642" y="3183147"/>
            <a:ext cx="1966822" cy="112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217653" y="3933645"/>
            <a:ext cx="2053087" cy="319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243532" y="4222855"/>
            <a:ext cx="2009955" cy="14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217653" y="4477109"/>
            <a:ext cx="1958196" cy="51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43532" y="4652244"/>
            <a:ext cx="1932317" cy="238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43532" y="5374257"/>
            <a:ext cx="1871932" cy="250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243532" y="5715225"/>
            <a:ext cx="18719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43532" y="5952226"/>
            <a:ext cx="1871932" cy="6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87728" y="3014932"/>
            <a:ext cx="1000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79766" y="3014932"/>
            <a:ext cx="34506" cy="270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650193" y="5715225"/>
            <a:ext cx="838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34377" y="4222855"/>
            <a:ext cx="143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88B9-3C50-475D-AE0F-0E237FE127DF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74989" y="3696328"/>
            <a:ext cx="1992702" cy="8540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gathering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26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Information Originate?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Vendors.</a:t>
            </a:r>
          </a:p>
          <a:p>
            <a:r>
              <a:rPr lang="en-US" sz="2000" dirty="0" smtClean="0"/>
              <a:t>Government documents.</a:t>
            </a:r>
          </a:p>
          <a:p>
            <a:r>
              <a:rPr lang="en-US" sz="2000" dirty="0" smtClean="0"/>
              <a:t>Newspapers and Professional journals.</a:t>
            </a:r>
          </a:p>
          <a:p>
            <a:r>
              <a:rPr lang="en-US" sz="2000" dirty="0" smtClean="0"/>
              <a:t>Financials reports</a:t>
            </a:r>
          </a:p>
          <a:p>
            <a:r>
              <a:rPr lang="en-US" sz="2000" dirty="0" smtClean="0"/>
              <a:t>Personnel Staff.</a:t>
            </a:r>
          </a:p>
          <a:p>
            <a:r>
              <a:rPr lang="en-US" sz="2000" dirty="0" smtClean="0"/>
              <a:t>Professional staff legal counsel, EDP.</a:t>
            </a:r>
          </a:p>
          <a:p>
            <a:r>
              <a:rPr lang="en-US" sz="2000" dirty="0" smtClean="0"/>
              <a:t>System documentation or manuals.</a:t>
            </a:r>
          </a:p>
          <a:p>
            <a:r>
              <a:rPr lang="en-US" sz="2000" dirty="0" smtClean="0"/>
              <a:t>The user or user staff.</a:t>
            </a:r>
          </a:p>
          <a:p>
            <a:r>
              <a:rPr lang="en-US" sz="2000" dirty="0" smtClean="0"/>
              <a:t>Reports and transaction documents.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BEE-BE71-4E53-98D5-D6539F5E96F7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42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Information Gathering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AFEB-465A-45B6-8DBC-ADB0A95AFB0A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0150" y="1628775"/>
            <a:ext cx="21050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literature, procedures and forms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43487" y="2759869"/>
            <a:ext cx="21050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On-site </a:t>
            </a:r>
          </a:p>
          <a:p>
            <a:pPr algn="ctr"/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3486" y="3881438"/>
            <a:ext cx="21050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48247" y="5029200"/>
            <a:ext cx="21050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7275" y="3159919"/>
            <a:ext cx="21050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Gathering Tools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10600" y="3159919"/>
            <a:ext cx="21050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organization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3162300" y="355996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98130" y="1962150"/>
            <a:ext cx="0" cy="353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98130" y="1962150"/>
            <a:ext cx="845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86225" y="3159919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98130" y="4152900"/>
            <a:ext cx="84534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86225" y="5467350"/>
            <a:ext cx="902493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48511" y="2028825"/>
            <a:ext cx="442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48511" y="3159919"/>
            <a:ext cx="43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48511" y="4281488"/>
            <a:ext cx="442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48511" y="5403057"/>
            <a:ext cx="44291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91425" y="2038350"/>
            <a:ext cx="0" cy="34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91425" y="3559969"/>
            <a:ext cx="101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356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Review of Literature, Procedures, and Forms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Who uses the form(s)? How important are they to the users?</a:t>
            </a:r>
          </a:p>
          <a:p>
            <a:pPr marL="514350" indent="-514350">
              <a:buAutoNum type="arabicPeriod"/>
            </a:pPr>
            <a:r>
              <a:rPr lang="en-US" dirty="0" smtClean="0"/>
              <a:t>Do the forms include all the necessary information? What items should be added or deleted?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many departments receive the existing form(s)? Why?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How readable and easy to follow is the form?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does the information in the form help other users make better decisions? What other uses does the form offer the user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6724-2597-47D9-B1F1-54B1E4F2D6E3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201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On-site observation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questions can serve as a guide for on-site observations: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What kind of system is it? What does it do?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Who runs the system? Who are the important people in it?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What is the history of the system? How did it get to its present stage of department?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Apart from its formal function, what kind of system is it in comparison with other systems in the organization? Is it a primary or a secondary contribution to the organization? Is it fast paced or is it a leisurely system that responds slowly to external crises?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BAE7-F791-418C-86A0-56B81C1A7AC2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7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On-site observation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4795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human observers are used, four alternative observation methods are considered: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Natural or Contrived</a:t>
            </a:r>
          </a:p>
          <a:p>
            <a:pPr marL="514350" indent="-514350">
              <a:buAutoNum type="arabicPeriod"/>
            </a:pPr>
            <a:r>
              <a:rPr lang="en-US" dirty="0" smtClean="0"/>
              <a:t>Obtrusive or Unobtrusive</a:t>
            </a:r>
          </a:p>
          <a:p>
            <a:pPr marL="514350" indent="-514350">
              <a:buAutoNum type="arabicPeriod"/>
            </a:pPr>
            <a:r>
              <a:rPr lang="en-US" dirty="0" smtClean="0"/>
              <a:t>Direct or Indirect</a:t>
            </a:r>
          </a:p>
          <a:p>
            <a:pPr marL="514350" indent="-514350">
              <a:buAutoNum type="arabicPeriod"/>
            </a:pPr>
            <a:r>
              <a:rPr lang="en-US" dirty="0" smtClean="0"/>
              <a:t>Structured or Unstructured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E04F-8F7E-4CE5-A810-E726738DD9B4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88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54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7726"/>
            <a:ext cx="10515600" cy="53292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Problems of on-site observation:</a:t>
            </a:r>
          </a:p>
          <a:p>
            <a:pPr marL="514350" indent="-514350">
              <a:buAutoNum type="arabicPeriod"/>
            </a:pPr>
            <a:r>
              <a:rPr lang="en-US" dirty="0" smtClean="0"/>
              <a:t>Introducing into the user’s area often results in adverse reactions by the staff. Therefore, adequate preparation and training are important.</a:t>
            </a:r>
          </a:p>
          <a:p>
            <a:pPr marL="514350" indent="-514350">
              <a:buAutoNum type="arabicPeriod"/>
            </a:pPr>
            <a:r>
              <a:rPr lang="en-US" dirty="0" smtClean="0"/>
              <a:t>Attitudes and motivations of subjects cannot be readily observed-only the actions that </a:t>
            </a:r>
            <a:r>
              <a:rPr lang="en-US" smtClean="0"/>
              <a:t>result </a:t>
            </a:r>
            <a:r>
              <a:rPr lang="en-US" smtClean="0"/>
              <a:t>from </a:t>
            </a:r>
            <a:r>
              <a:rPr lang="en-US" dirty="0" smtClean="0"/>
              <a:t>them.</a:t>
            </a:r>
          </a:p>
          <a:p>
            <a:pPr marL="514350" indent="-514350">
              <a:buAutoNum type="arabicPeriod"/>
            </a:pPr>
            <a:r>
              <a:rPr lang="en-US" dirty="0" smtClean="0"/>
              <a:t>Observations are subject to error due to the observer’s misinterpretation and subjective selection of what to observe, as well as the subject’s altered work pattern during observation.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Unproductive, long hours are often spent in an attempt to observe specific, one-time activities or events.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FB3C-DD5B-49C6-A0A1-4F64C1267912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89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 deciding to use an on-site observation, several questions are considered: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5577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What behavior can be observed that cannot be described in other way?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data can be obtained more easily or more reliably by observation than by other means?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assurances can be given that the observation process is not seriously affecting the system or the behavior being observed?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interpretation needs to be made about observational data to avoid being misled by the obvious?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much skill is required and available for the actual observatio</a:t>
            </a:r>
            <a:r>
              <a:rPr lang="en-US" dirty="0"/>
              <a:t>n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212-7F4E-4475-8684-25558F68495F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7834-B829-4A12-B4F4-6837804C85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53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1325</Words>
  <Application>Microsoft Office PowerPoint</Application>
  <PresentationFormat>Custom</PresentationFormat>
  <Paragraphs>185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5</vt:lpstr>
      <vt:lpstr>Categories of Information</vt:lpstr>
      <vt:lpstr>Where Does Information Originate?</vt:lpstr>
      <vt:lpstr>Information Gathering Methods</vt:lpstr>
      <vt:lpstr>Review of Literature, Procedures, and Forms</vt:lpstr>
      <vt:lpstr>On-site observation</vt:lpstr>
      <vt:lpstr>On-site observation (cont.)</vt:lpstr>
      <vt:lpstr> </vt:lpstr>
      <vt:lpstr>In deciding to use an on-site observation, several questions are considered:</vt:lpstr>
      <vt:lpstr>Interviews and Questionnaires</vt:lpstr>
      <vt:lpstr>Disadvantages:</vt:lpstr>
      <vt:lpstr>Interviews and questionnaires( cont.)</vt:lpstr>
      <vt:lpstr>There are some difficulty , that’s need to be avoided:</vt:lpstr>
      <vt:lpstr>Continue…</vt:lpstr>
      <vt:lpstr>Questionnaires</vt:lpstr>
      <vt:lpstr>Slide 16</vt:lpstr>
      <vt:lpstr>There are five major varieties of closed questions:</vt:lpstr>
      <vt:lpstr>Procedure for questionnaire construction: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Microsoft account</dc:creator>
  <cp:lastModifiedBy>Dr. Azhar</cp:lastModifiedBy>
  <cp:revision>19</cp:revision>
  <dcterms:created xsi:type="dcterms:W3CDTF">2021-01-11T14:03:46Z</dcterms:created>
  <dcterms:modified xsi:type="dcterms:W3CDTF">2022-09-23T06:30:53Z</dcterms:modified>
</cp:coreProperties>
</file>