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0" r:id="rId16"/>
    <p:sldId id="271" r:id="rId17"/>
    <p:sldId id="273" r:id="rId18"/>
    <p:sldId id="274" r:id="rId19"/>
    <p:sldId id="275" r:id="rId20"/>
    <p:sldId id="277" r:id="rId21"/>
    <p:sldId id="280" r:id="rId22"/>
    <p:sldId id="278" r:id="rId23"/>
    <p:sldId id="282" r:id="rId24"/>
    <p:sldId id="281" r:id="rId25"/>
    <p:sldId id="283" r:id="rId26"/>
    <p:sldId id="284" r:id="rId27"/>
    <p:sldId id="285" r:id="rId28"/>
    <p:sldId id="287" r:id="rId29"/>
    <p:sldId id="286" r:id="rId30"/>
    <p:sldId id="289" r:id="rId31"/>
    <p:sldId id="292" r:id="rId32"/>
    <p:sldId id="293" r:id="rId33"/>
    <p:sldId id="347" r:id="rId34"/>
    <p:sldId id="348" r:id="rId35"/>
    <p:sldId id="349" r:id="rId36"/>
    <p:sldId id="295" r:id="rId37"/>
    <p:sldId id="296" r:id="rId38"/>
    <p:sldId id="297" r:id="rId39"/>
    <p:sldId id="298" r:id="rId40"/>
    <p:sldId id="351" r:id="rId41"/>
    <p:sldId id="352" r:id="rId42"/>
    <p:sldId id="300" r:id="rId43"/>
    <p:sldId id="302" r:id="rId44"/>
    <p:sldId id="303" r:id="rId45"/>
    <p:sldId id="304" r:id="rId46"/>
    <p:sldId id="305" r:id="rId47"/>
    <p:sldId id="306" r:id="rId48"/>
    <p:sldId id="307" r:id="rId49"/>
    <p:sldId id="308" r:id="rId50"/>
    <p:sldId id="309" r:id="rId51"/>
    <p:sldId id="311" r:id="rId52"/>
    <p:sldId id="335" r:id="rId53"/>
    <p:sldId id="328" r:id="rId54"/>
    <p:sldId id="329" r:id="rId55"/>
    <p:sldId id="331" r:id="rId56"/>
    <p:sldId id="332" r:id="rId57"/>
    <p:sldId id="333" r:id="rId58"/>
    <p:sldId id="334" r:id="rId59"/>
    <p:sldId id="313" r:id="rId60"/>
    <p:sldId id="312" r:id="rId61"/>
    <p:sldId id="317" r:id="rId62"/>
    <p:sldId id="319" r:id="rId63"/>
    <p:sldId id="320" r:id="rId64"/>
    <p:sldId id="321" r:id="rId65"/>
    <p:sldId id="322" r:id="rId66"/>
    <p:sldId id="323" r:id="rId67"/>
    <p:sldId id="324" r:id="rId68"/>
    <p:sldId id="325" r:id="rId69"/>
    <p:sldId id="326" r:id="rId70"/>
    <p:sldId id="337" r:id="rId71"/>
    <p:sldId id="338" r:id="rId72"/>
    <p:sldId id="339" r:id="rId73"/>
    <p:sldId id="340" r:id="rId74"/>
    <p:sldId id="345" r:id="rId75"/>
    <p:sldId id="342" r:id="rId76"/>
    <p:sldId id="343" r:id="rId77"/>
    <p:sldId id="344" r:id="rId78"/>
    <p:sldId id="346"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68F98E-C8F4-403F-B409-1DAF7756D60E}" type="datetimeFigureOut">
              <a:rPr lang="en-US" smtClean="0"/>
              <a:pPr/>
              <a:t>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CA6309-40A7-4C11-9DAB-819D46CB5288}" type="slidenum">
              <a:rPr lang="en-US" smtClean="0"/>
              <a:pPr/>
              <a:t>‹#›</a:t>
            </a:fld>
            <a:endParaRPr lang="en-US"/>
          </a:p>
        </p:txBody>
      </p:sp>
    </p:spTree>
    <p:extLst>
      <p:ext uri="{BB962C8B-B14F-4D97-AF65-F5344CB8AC3E}">
        <p14:creationId xmlns:p14="http://schemas.microsoft.com/office/powerpoint/2010/main" val="1497817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036638" y="539750"/>
            <a:ext cx="4784725" cy="3644900"/>
          </a:xfrm>
          <a:ln cap="flat"/>
        </p:spPr>
      </p:sp>
      <p:sp>
        <p:nvSpPr>
          <p:cNvPr id="44035"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000125" y="539750"/>
            <a:ext cx="4857750" cy="3644900"/>
          </a:xfrm>
          <a:ln cap="flat"/>
        </p:spPr>
      </p:sp>
      <p:sp>
        <p:nvSpPr>
          <p:cNvPr id="57347"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000125" y="539750"/>
            <a:ext cx="4857750" cy="3644900"/>
          </a:xfrm>
          <a:ln cap="flat"/>
        </p:spPr>
      </p:sp>
      <p:sp>
        <p:nvSpPr>
          <p:cNvPr id="58371"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000125" y="539750"/>
            <a:ext cx="4857750" cy="3644900"/>
          </a:xfrm>
          <a:ln cap="flat"/>
        </p:spPr>
      </p:sp>
      <p:sp>
        <p:nvSpPr>
          <p:cNvPr id="59395"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000125" y="539750"/>
            <a:ext cx="4857750" cy="3644900"/>
          </a:xfrm>
          <a:ln cap="flat"/>
        </p:spPr>
      </p:sp>
      <p:sp>
        <p:nvSpPr>
          <p:cNvPr id="60419"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000125" y="539750"/>
            <a:ext cx="4857750" cy="3644900"/>
          </a:xfrm>
          <a:ln cap="flat"/>
        </p:spPr>
      </p:sp>
      <p:sp>
        <p:nvSpPr>
          <p:cNvPr id="61443"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000125" y="539750"/>
            <a:ext cx="4857750" cy="3644900"/>
          </a:xfrm>
          <a:ln cap="flat"/>
        </p:spPr>
      </p:sp>
      <p:sp>
        <p:nvSpPr>
          <p:cNvPr id="64515"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000125" y="539750"/>
            <a:ext cx="4857750" cy="3644900"/>
          </a:xfrm>
          <a:ln cap="flat"/>
        </p:spPr>
      </p:sp>
      <p:sp>
        <p:nvSpPr>
          <p:cNvPr id="64515"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000125" y="539750"/>
            <a:ext cx="4857750" cy="3644900"/>
          </a:xfrm>
          <a:ln cap="flat"/>
        </p:spPr>
      </p:sp>
      <p:sp>
        <p:nvSpPr>
          <p:cNvPr id="64515"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000125" y="539750"/>
            <a:ext cx="4857750" cy="3644900"/>
          </a:xfrm>
          <a:ln cap="flat"/>
        </p:spPr>
      </p:sp>
      <p:sp>
        <p:nvSpPr>
          <p:cNvPr id="64515"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000125" y="539750"/>
            <a:ext cx="4857750" cy="3644900"/>
          </a:xfrm>
          <a:ln cap="flat"/>
        </p:spPr>
      </p:sp>
      <p:sp>
        <p:nvSpPr>
          <p:cNvPr id="45059"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000125" y="539750"/>
            <a:ext cx="4857750" cy="3644900"/>
          </a:xfrm>
          <a:ln cap="flat"/>
        </p:spPr>
      </p:sp>
      <p:sp>
        <p:nvSpPr>
          <p:cNvPr id="46083"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000125" y="539750"/>
            <a:ext cx="4857750" cy="3644900"/>
          </a:xfrm>
          <a:ln cap="flat"/>
        </p:spPr>
      </p:sp>
      <p:sp>
        <p:nvSpPr>
          <p:cNvPr id="47107"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000125" y="539750"/>
            <a:ext cx="4857750" cy="3644900"/>
          </a:xfrm>
          <a:ln cap="flat"/>
        </p:spPr>
      </p:sp>
      <p:sp>
        <p:nvSpPr>
          <p:cNvPr id="50179"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000125" y="539750"/>
            <a:ext cx="4857750" cy="3644900"/>
          </a:xfrm>
          <a:ln cap="flat"/>
        </p:spPr>
      </p:sp>
      <p:sp>
        <p:nvSpPr>
          <p:cNvPr id="53251"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000125" y="539750"/>
            <a:ext cx="4857750" cy="3644900"/>
          </a:xfrm>
          <a:ln cap="flat"/>
        </p:spPr>
      </p:sp>
      <p:sp>
        <p:nvSpPr>
          <p:cNvPr id="54275"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000125" y="539750"/>
            <a:ext cx="4857750" cy="3644900"/>
          </a:xfrm>
          <a:ln cap="flat"/>
        </p:spPr>
      </p:sp>
      <p:sp>
        <p:nvSpPr>
          <p:cNvPr id="55299"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000125" y="539750"/>
            <a:ext cx="4857750" cy="3644900"/>
          </a:xfrm>
          <a:ln cap="flat"/>
        </p:spPr>
      </p:sp>
      <p:sp>
        <p:nvSpPr>
          <p:cNvPr id="56323" name="Rectangle 3"/>
          <p:cNvSpPr>
            <a:spLocks noGrp="1" noChangeArrowheads="1"/>
          </p:cNvSpPr>
          <p:nvPr>
            <p:ph type="body" idx="1"/>
          </p:nvPr>
        </p:nvSpPr>
        <p:spPr>
          <a:noFill/>
          <a:ln w="9525" cmpd="sng"/>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6405" y="610195"/>
            <a:ext cx="777119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6405" y="1980903"/>
            <a:ext cx="3813024" cy="4115097"/>
          </a:xfrm>
        </p:spPr>
        <p:txBody>
          <a:bodyPr/>
          <a:lstStyle/>
          <a:p>
            <a:pPr lvl="0"/>
            <a:endParaRPr lang="en-US" noProof="0" smtClean="0"/>
          </a:p>
        </p:txBody>
      </p:sp>
      <p:sp>
        <p:nvSpPr>
          <p:cNvPr id="4" name="Text Placeholder 3"/>
          <p:cNvSpPr>
            <a:spLocks noGrp="1"/>
          </p:cNvSpPr>
          <p:nvPr>
            <p:ph type="body" sz="half" idx="2"/>
          </p:nvPr>
        </p:nvSpPr>
        <p:spPr>
          <a:xfrm>
            <a:off x="4644572" y="1980903"/>
            <a:ext cx="3813024" cy="41150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trategiccfo.com/red-flags-of-fraud/" TargetMode="External"/><Relationship Id="rId2" Type="http://schemas.openxmlformats.org/officeDocument/2006/relationships/hyperlink" Target="https://strategiccfo.com/accounting-and-financial-staffing/" TargetMode="External"/><Relationship Id="rId1" Type="http://schemas.openxmlformats.org/officeDocument/2006/relationships/slideLayout" Target="../slideLayouts/slideLayout6.xml"/><Relationship Id="rId6" Type="http://schemas.openxmlformats.org/officeDocument/2006/relationships/hyperlink" Target="https://strategiccfo.com/financial-accounting-standards-board-fasb/" TargetMode="External"/><Relationship Id="rId5" Type="http://schemas.openxmlformats.org/officeDocument/2006/relationships/hyperlink" Target="https://strategiccfo.com/american-institute-of-certified-public-accountants-aicpa/" TargetMode="External"/><Relationship Id="rId4" Type="http://schemas.openxmlformats.org/officeDocument/2006/relationships/hyperlink" Target="https://strategiccfo.com/generally-accepted-accounting-principles-gaa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trategiccfo.com/securities-and-exchange-commission-sec/" TargetMode="External"/><Relationship Id="rId2" Type="http://schemas.openxmlformats.org/officeDocument/2006/relationships/hyperlink" Target="https://strategiccfo.com/fasb-lease-accounting-changes/"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audio" Target="../media/audio1.wav"/><Relationship Id="rId7" Type="http://schemas.openxmlformats.org/officeDocument/2006/relationships/image" Target="../media/image9.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rategiccfo.com/are-you-maintaining-accurate-records/" TargetMode="External"/><Relationship Id="rId2" Type="http://schemas.openxmlformats.org/officeDocument/2006/relationships/hyperlink" Target="https://strategiccfo.com/cash-accounting-vs-accrual-accounting/"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strategiccfo.com/trade-finance/" TargetMode="External"/><Relationship Id="rId2" Type="http://schemas.openxmlformats.org/officeDocument/2006/relationships/hyperlink" Target="https://strategiccfo.com/goodwill-accounting-term/" TargetMode="Externa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oleObject" Target="../embeddings/Microsoft_Excel_97-2003_Worksheet1.xls"/></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Microsoft_Excel_97-2003_Worksheet2.xls"/></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9.emf"/><Relationship Id="rId4" Type="http://schemas.openxmlformats.org/officeDocument/2006/relationships/oleObject" Target="../embeddings/Microsoft_Excel_97-2003_Worksheet3.xls"/></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20.emf"/><Relationship Id="rId4" Type="http://schemas.openxmlformats.org/officeDocument/2006/relationships/oleObject" Target="../embeddings/Microsoft_Excel_97-2003_Worksheet4.xls"/></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21.emf"/><Relationship Id="rId4" Type="http://schemas.openxmlformats.org/officeDocument/2006/relationships/oleObject" Target="../embeddings/Microsoft_Excel_97-2003_Worksheet5.xls"/></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22.emf"/><Relationship Id="rId4" Type="http://schemas.openxmlformats.org/officeDocument/2006/relationships/oleObject" Target="../embeddings/Microsoft_Excel_97-2003_Worksheet6.xls"/></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23.emf"/><Relationship Id="rId4" Type="http://schemas.openxmlformats.org/officeDocument/2006/relationships/oleObject" Target="../embeddings/Microsoft_Excel_97-2003_Worksheet7.xls"/></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4.emf"/><Relationship Id="rId4" Type="http://schemas.openxmlformats.org/officeDocument/2006/relationships/oleObject" Target="../embeddings/Microsoft_Excel_97-2003_Worksheet8.xls"/></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25.emf"/><Relationship Id="rId4" Type="http://schemas.openxmlformats.org/officeDocument/2006/relationships/oleObject" Target="../embeddings/Microsoft_Excel_97-2003_Worksheet9.xls"/></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26.emf"/><Relationship Id="rId4" Type="http://schemas.openxmlformats.org/officeDocument/2006/relationships/oleObject" Target="../embeddings/Microsoft_Excel_97-2003_Worksheet10.xls"/></Relationships>
</file>

<file path=ppt/slides/_rels/slide7.xml.rels><?xml version="1.0" encoding="UTF-8" standalone="yes"?>
<Relationships xmlns="http://schemas.openxmlformats.org/package/2006/relationships"><Relationship Id="rId3" Type="http://schemas.openxmlformats.org/officeDocument/2006/relationships/hyperlink" Target="https://strategiccfo.com/using-flash-reports-to-improve-productivity/" TargetMode="External"/><Relationship Id="rId2" Type="http://schemas.openxmlformats.org/officeDocument/2006/relationships/hyperlink" Target="https://strategiccfo.com/choose-cpa-or-auditor/" TargetMode="External"/><Relationship Id="rId1" Type="http://schemas.openxmlformats.org/officeDocument/2006/relationships/slideLayout" Target="../slideLayouts/slideLayout6.xml"/><Relationship Id="rId5" Type="http://schemas.openxmlformats.org/officeDocument/2006/relationships/hyperlink" Target="https://strategiccfo.com/business-accelerator/" TargetMode="External"/><Relationship Id="rId4" Type="http://schemas.openxmlformats.org/officeDocument/2006/relationships/hyperlink" Target="https://strategiccfo.com/auditor/"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7.emf"/><Relationship Id="rId4" Type="http://schemas.openxmlformats.org/officeDocument/2006/relationships/oleObject" Target="../embeddings/Microsoft_Excel_97-2003_Worksheet11.xls"/></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8.emf"/><Relationship Id="rId4" Type="http://schemas.openxmlformats.org/officeDocument/2006/relationships/oleObject" Target="../embeddings/Microsoft_Excel_97-2003_Worksheet12.xls"/></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9.emf"/><Relationship Id="rId4" Type="http://schemas.openxmlformats.org/officeDocument/2006/relationships/oleObject" Target="../embeddings/Microsoft_Excel_97-2003_Worksheet13.xls"/></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0.emf"/><Relationship Id="rId4" Type="http://schemas.openxmlformats.org/officeDocument/2006/relationships/oleObject" Target="../embeddings/Microsoft_Excel_97-2003_Worksheet14.xls"/></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Double-entry_bookkeeping" TargetMode="External"/><Relationship Id="rId2" Type="http://schemas.openxmlformats.org/officeDocument/2006/relationships/hyperlink" Target="https://strategiccfo.com/payroll-accounting/"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strategiccfo.com/dividends/" TargetMode="External"/><Relationship Id="rId2" Type="http://schemas.openxmlformats.org/officeDocument/2006/relationships/hyperlink" Target="https://strategiccfo.com/working-capital-analysis-2/" TargetMode="External"/><Relationship Id="rId1" Type="http://schemas.openxmlformats.org/officeDocument/2006/relationships/slideLayout" Target="../slideLayouts/slideLayout6.xml"/><Relationship Id="rId5" Type="http://schemas.openxmlformats.org/officeDocument/2006/relationships/hyperlink" Target="https://strategiccfo.com/cash-accounting-vs-accrual-accounting/" TargetMode="External"/><Relationship Id="rId4" Type="http://schemas.openxmlformats.org/officeDocument/2006/relationships/hyperlink" Target="https://strategiccfo.com/management-accoun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coordinator</a:t>
            </a:r>
            <a:endParaRPr lang="en-US" dirty="0"/>
          </a:p>
        </p:txBody>
      </p:sp>
      <p:sp>
        <p:nvSpPr>
          <p:cNvPr id="3" name="Content Placeholder 2"/>
          <p:cNvSpPr>
            <a:spLocks noGrp="1"/>
          </p:cNvSpPr>
          <p:nvPr>
            <p:ph idx="1"/>
          </p:nvPr>
        </p:nvSpPr>
        <p:spPr/>
        <p:txBody>
          <a:bodyPr>
            <a:normAutofit/>
          </a:bodyPr>
          <a:lstStyle/>
          <a:p>
            <a:pPr algn="ctr">
              <a:buNone/>
            </a:pPr>
            <a:r>
              <a:rPr lang="en-US" sz="3600" dirty="0" err="1" smtClean="0"/>
              <a:t>Sangida</a:t>
            </a:r>
            <a:r>
              <a:rPr lang="en-US" sz="3600" dirty="0" smtClean="0"/>
              <a:t> </a:t>
            </a:r>
            <a:r>
              <a:rPr lang="en-US" sz="3600" dirty="0" err="1" smtClean="0"/>
              <a:t>Akter</a:t>
            </a:r>
            <a:r>
              <a:rPr lang="en-US" sz="3600" dirty="0" smtClean="0"/>
              <a:t> </a:t>
            </a:r>
            <a:r>
              <a:rPr lang="en-US" sz="3600" dirty="0" err="1" smtClean="0"/>
              <a:t>Saroni</a:t>
            </a:r>
            <a:endParaRPr lang="en-US" sz="3600" dirty="0" smtClean="0"/>
          </a:p>
          <a:p>
            <a:pPr algn="ctr">
              <a:buNone/>
            </a:pPr>
            <a:r>
              <a:rPr lang="en-US" dirty="0" smtClean="0"/>
              <a:t>Lecturer</a:t>
            </a:r>
          </a:p>
          <a:p>
            <a:pPr algn="ctr">
              <a:buNone/>
            </a:pPr>
            <a:r>
              <a:rPr lang="en-US" dirty="0" smtClean="0"/>
              <a:t>Department of Accounting &amp; Information</a:t>
            </a:r>
          </a:p>
          <a:p>
            <a:pPr algn="ctr">
              <a:buNone/>
            </a:pPr>
            <a:r>
              <a:rPr lang="en-US" dirty="0" smtClean="0"/>
              <a:t>Systems</a:t>
            </a:r>
          </a:p>
          <a:p>
            <a:pPr algn="ctr">
              <a:buNone/>
            </a:pPr>
            <a:r>
              <a:rPr lang="en-US" dirty="0" err="1" smtClean="0"/>
              <a:t>Bangabandhu</a:t>
            </a:r>
            <a:r>
              <a:rPr lang="en-US" dirty="0" smtClean="0"/>
              <a:t> Sheikh </a:t>
            </a:r>
            <a:r>
              <a:rPr lang="en-US" dirty="0" err="1" smtClean="0"/>
              <a:t>Mujibur</a:t>
            </a:r>
            <a:r>
              <a:rPr lang="en-US" dirty="0" smtClean="0"/>
              <a:t> </a:t>
            </a:r>
            <a:r>
              <a:rPr lang="en-US" dirty="0" err="1" smtClean="0"/>
              <a:t>Rahman</a:t>
            </a:r>
            <a:r>
              <a:rPr lang="en-US" dirty="0" smtClean="0"/>
              <a:t> Science &amp; Technology University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6354762"/>
          </a:xfrm>
        </p:spPr>
        <p:txBody>
          <a:bodyPr>
            <a:normAutofit/>
          </a:bodyPr>
          <a:lstStyle/>
          <a:p>
            <a:pPr algn="l"/>
            <a:r>
              <a:rPr lang="en-US" sz="4000" b="1" dirty="0" smtClean="0"/>
              <a:t>1920 – 1940</a:t>
            </a:r>
            <a:br>
              <a:rPr lang="en-US" sz="4000" b="1" dirty="0" smtClean="0"/>
            </a:br>
            <a:r>
              <a:rPr lang="en-US" dirty="0" smtClean="0"/>
              <a:t/>
            </a:r>
            <a:br>
              <a:rPr lang="en-US" dirty="0" smtClean="0"/>
            </a:br>
            <a:r>
              <a:rPr lang="en-US" sz="3600" dirty="0" smtClean="0"/>
              <a:t>The 20s </a:t>
            </a:r>
            <a:r>
              <a:rPr lang="en-US" sz="3600" dirty="0" smtClean="0">
                <a:hlinkClick r:id="rId2"/>
              </a:rPr>
              <a:t>accounting</a:t>
            </a:r>
            <a:r>
              <a:rPr lang="en-US" sz="3600" dirty="0" smtClean="0"/>
              <a:t> really became important to reduce the amount of </a:t>
            </a:r>
            <a:r>
              <a:rPr lang="en-US" sz="3600" dirty="0" smtClean="0">
                <a:hlinkClick r:id="rId3"/>
              </a:rPr>
              <a:t>fraud</a:t>
            </a:r>
            <a:r>
              <a:rPr lang="en-US" sz="3600" dirty="0" smtClean="0"/>
              <a:t> and scandals that were performed in businesses around the country. </a:t>
            </a:r>
            <a:r>
              <a:rPr lang="en-US" sz="3600" dirty="0" smtClean="0">
                <a:hlinkClick r:id="rId4"/>
              </a:rPr>
              <a:t>U.S. GAAP</a:t>
            </a:r>
            <a:r>
              <a:rPr lang="en-US" sz="3600" dirty="0" smtClean="0"/>
              <a:t> was developed shortly after by the </a:t>
            </a:r>
            <a:r>
              <a:rPr lang="en-US" sz="3600" dirty="0" smtClean="0">
                <a:hlinkClick r:id="rId5"/>
              </a:rPr>
              <a:t>American Institute of Certified Public Accountants (AICPA)</a:t>
            </a:r>
            <a:r>
              <a:rPr lang="en-US" sz="3600" dirty="0" smtClean="0"/>
              <a:t> and the </a:t>
            </a:r>
            <a:r>
              <a:rPr lang="en-US" sz="3600" dirty="0" smtClean="0">
                <a:hlinkClick r:id="rId6"/>
              </a:rPr>
              <a:t>Financial Accounting Standards Board (FASB)</a:t>
            </a:r>
            <a:r>
              <a:rPr lang="en-US" sz="3600" dirty="0" smtClean="0"/>
              <a:t> in the year 1939.</a:t>
            </a: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6430962"/>
          </a:xfrm>
        </p:spPr>
        <p:txBody>
          <a:bodyPr/>
          <a:lstStyle/>
          <a:p>
            <a:pPr fontAlgn="base"/>
            <a:r>
              <a:rPr lang="en-US" sz="4000" b="1" dirty="0" smtClean="0"/>
              <a:t>1940 – Present</a:t>
            </a:r>
            <a:br>
              <a:rPr lang="en-US" sz="4000" b="1" dirty="0" smtClean="0"/>
            </a:br>
            <a:r>
              <a:rPr lang="en-US" dirty="0" smtClean="0"/>
              <a:t/>
            </a:r>
            <a:br>
              <a:rPr lang="en-US" dirty="0" smtClean="0"/>
            </a:br>
            <a:r>
              <a:rPr lang="en-US" sz="3600" dirty="0" smtClean="0"/>
              <a:t>Since this time the AICPA and </a:t>
            </a:r>
            <a:r>
              <a:rPr lang="en-US" sz="3600" dirty="0" smtClean="0">
                <a:hlinkClick r:id="rId2"/>
              </a:rPr>
              <a:t>FASB</a:t>
            </a:r>
            <a:r>
              <a:rPr lang="en-US" sz="3600" dirty="0" smtClean="0"/>
              <a:t> have been working together with the </a:t>
            </a:r>
            <a:r>
              <a:rPr lang="en-US" sz="3600" dirty="0" smtClean="0">
                <a:hlinkClick r:id="rId3"/>
              </a:rPr>
              <a:t>Securities Exchange Commission (SEC)</a:t>
            </a:r>
            <a:r>
              <a:rPr lang="en-US" sz="3600" dirty="0" smtClean="0"/>
              <a:t> to develop accounting standards for business.</a:t>
            </a:r>
            <a:endParaRPr lang="en-US"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6151" name="Text Box 7"/>
          <p:cNvSpPr txBox="1">
            <a:spLocks noChangeArrowheads="1"/>
          </p:cNvSpPr>
          <p:nvPr/>
        </p:nvSpPr>
        <p:spPr bwMode="auto">
          <a:xfrm>
            <a:off x="870857" y="4572001"/>
            <a:ext cx="7547429" cy="772418"/>
          </a:xfrm>
          <a:prstGeom prst="rect">
            <a:avLst/>
          </a:prstGeom>
          <a:noFill/>
          <a:ln w="38100" cmpd="dbl">
            <a:noFill/>
            <a:miter lim="800000"/>
            <a:headEnd/>
            <a:tailEnd/>
          </a:ln>
          <a:effectLst/>
        </p:spPr>
        <p:txBody>
          <a:bodyPr lIns="86493" tIns="43247" rIns="86493" bIns="43247">
            <a:spAutoFit/>
          </a:bodyPr>
          <a:lstStyle/>
          <a:p>
            <a:pPr algn="ctr">
              <a:spcBef>
                <a:spcPct val="50000"/>
              </a:spcBef>
              <a:defRPr/>
            </a:pPr>
            <a:r>
              <a:rPr lang="en-GB" sz="4500" b="1" dirty="0">
                <a:effectLst>
                  <a:outerShdw blurRad="38100" dist="38100" dir="2700000" algn="tl">
                    <a:srgbClr val="FFFFFF"/>
                  </a:outerShdw>
                </a:effectLst>
                <a:latin typeface="Calibri" pitchFamily="34" charset="0"/>
                <a:cs typeface="Calibri" pitchFamily="34" charset="0"/>
              </a:rPr>
              <a:t>Basics of Accounting</a:t>
            </a:r>
            <a:endParaRPr lang="en-US" sz="4500" b="1" dirty="0">
              <a:effectLst>
                <a:outerShdw blurRad="38100" dist="38100" dir="2700000" algn="tl">
                  <a:srgbClr val="FFFFFF"/>
                </a:outerShdw>
              </a:effectLst>
              <a:latin typeface="Calibri" pitchFamily="34" charset="0"/>
              <a:cs typeface="Calibri" pitchFamily="34" charset="0"/>
            </a:endParaRPr>
          </a:p>
        </p:txBody>
      </p:sp>
      <p:sp>
        <p:nvSpPr>
          <p:cNvPr id="22532" name="AutoShape 9" descr="Stationery"/>
          <p:cNvSpPr>
            <a:spLocks noChangeArrowheads="1"/>
          </p:cNvSpPr>
          <p:nvPr/>
        </p:nvSpPr>
        <p:spPr bwMode="auto">
          <a:xfrm rot="10800000">
            <a:off x="2322286" y="857250"/>
            <a:ext cx="4354286" cy="3071813"/>
          </a:xfrm>
          <a:prstGeom prst="triangle">
            <a:avLst>
              <a:gd name="adj" fmla="val 48667"/>
            </a:avLst>
          </a:prstGeom>
          <a:blipFill dpi="0" rotWithShape="0">
            <a:blip r:embed="rId3"/>
            <a:srcRect/>
            <a:tile tx="0" ty="0" sx="100000" sy="100000" flip="none" algn="tl"/>
          </a:blipFill>
          <a:ln w="9525">
            <a:solidFill>
              <a:schemeClr val="tx1"/>
            </a:solidFill>
            <a:miter lim="800000"/>
            <a:headEnd/>
            <a:tailEnd/>
          </a:ln>
        </p:spPr>
        <p:txBody>
          <a:bodyPr wrap="none" lIns="86493" tIns="43247" rIns="86493" bIns="43247" anchor="ctr"/>
          <a:lstStyle/>
          <a:p>
            <a:endParaRPr lang="en-US"/>
          </a:p>
        </p:txBody>
      </p:sp>
      <p:sp>
        <p:nvSpPr>
          <p:cNvPr id="6150" name="Rectangle 6"/>
          <p:cNvSpPr>
            <a:spLocks noChangeArrowheads="1"/>
          </p:cNvSpPr>
          <p:nvPr/>
        </p:nvSpPr>
        <p:spPr bwMode="auto">
          <a:xfrm>
            <a:off x="2249714" y="1071563"/>
            <a:ext cx="4572000" cy="731242"/>
          </a:xfrm>
          <a:prstGeom prst="rect">
            <a:avLst/>
          </a:prstGeom>
          <a:noFill/>
          <a:ln w="12700" cmpd="dbl">
            <a:noFill/>
            <a:miter lim="800000"/>
            <a:headEnd/>
            <a:tailEnd/>
          </a:ln>
          <a:effectLst/>
        </p:spPr>
        <p:txBody>
          <a:bodyPr lIns="85593" tIns="42045" rIns="85593" bIns="42045">
            <a:spAutoFit/>
          </a:bodyPr>
          <a:lstStyle/>
          <a:p>
            <a:pPr algn="ctr">
              <a:spcBef>
                <a:spcPct val="50000"/>
              </a:spcBef>
              <a:defRPr/>
            </a:pPr>
            <a:r>
              <a:rPr lang="en-GB" sz="4200" b="1" dirty="0">
                <a:effectLst>
                  <a:outerShdw blurRad="38100" dist="38100" dir="2700000" algn="tl">
                    <a:srgbClr val="FFFFFF"/>
                  </a:outerShdw>
                </a:effectLst>
                <a:latin typeface="Calibri" pitchFamily="34" charset="0"/>
                <a:cs typeface="Calibri" pitchFamily="34" charset="0"/>
              </a:rPr>
              <a:t>CHAPTER</a:t>
            </a:r>
          </a:p>
        </p:txBody>
      </p:sp>
      <p:sp>
        <p:nvSpPr>
          <p:cNvPr id="6152" name="Text Box 8"/>
          <p:cNvSpPr txBox="1">
            <a:spLocks noChangeArrowheads="1"/>
          </p:cNvSpPr>
          <p:nvPr/>
        </p:nvSpPr>
        <p:spPr bwMode="auto">
          <a:xfrm>
            <a:off x="4136572" y="1714500"/>
            <a:ext cx="668400" cy="1256890"/>
          </a:xfrm>
          <a:prstGeom prst="rect">
            <a:avLst/>
          </a:prstGeom>
          <a:noFill/>
          <a:ln w="38100" cmpd="dbl">
            <a:noFill/>
            <a:miter lim="800000"/>
            <a:headEnd/>
            <a:tailEnd/>
          </a:ln>
          <a:effectLst/>
        </p:spPr>
        <p:txBody>
          <a:bodyPr wrap="none" lIns="86493" tIns="43247" rIns="86493" bIns="43247">
            <a:spAutoFit/>
          </a:bodyPr>
          <a:lstStyle/>
          <a:p>
            <a:pPr>
              <a:defRPr/>
            </a:pPr>
            <a:r>
              <a:rPr lang="en-GB" sz="7600" b="1" dirty="0">
                <a:solidFill>
                  <a:srgbClr val="CC0000"/>
                </a:solidFill>
                <a:effectLst>
                  <a:outerShdw blurRad="38100" dist="38100" dir="2700000" algn="tl">
                    <a:srgbClr val="000000"/>
                  </a:outerShdw>
                </a:effectLst>
                <a:latin typeface="Calibri" pitchFamily="34" charset="0"/>
                <a:cs typeface="Calibri" pitchFamily="34" charset="0"/>
              </a:rPr>
              <a:t>1</a:t>
            </a:r>
            <a:endParaRPr lang="en-US" sz="6800" b="1" dirty="0">
              <a:solidFill>
                <a:srgbClr val="CC0000"/>
              </a:solidFill>
              <a:effectLst>
                <a:outerShdw blurRad="38100" dist="38100" dir="2700000" algn="tl">
                  <a:srgbClr val="000000"/>
                </a:outerShdw>
              </a:effectLst>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dissolve">
                                      <p:cBhvr>
                                        <p:cTn id="7"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990600"/>
            <a:ext cx="7772400" cy="990600"/>
          </a:xfrm>
        </p:spPr>
        <p:txBody>
          <a:bodyPr>
            <a:normAutofit fontScale="90000"/>
          </a:bodyPr>
          <a:lstStyle/>
          <a:p>
            <a:r>
              <a:rPr lang="en-US" b="1" dirty="0" smtClean="0"/>
              <a:t>What is accounting?</a:t>
            </a:r>
            <a:r>
              <a:rPr lang="en-US" dirty="0" smtClean="0"/>
              <a:t/>
            </a:r>
            <a:br>
              <a:rPr lang="en-US" dirty="0" smtClean="0"/>
            </a:br>
            <a:endParaRPr lang="en-US" dirty="0"/>
          </a:p>
        </p:txBody>
      </p:sp>
      <p:sp>
        <p:nvSpPr>
          <p:cNvPr id="4" name="Subtitle 3"/>
          <p:cNvSpPr>
            <a:spLocks noGrp="1"/>
          </p:cNvSpPr>
          <p:nvPr>
            <p:ph type="subTitle" idx="1"/>
          </p:nvPr>
        </p:nvSpPr>
        <p:spPr>
          <a:xfrm>
            <a:off x="609600" y="2286000"/>
            <a:ext cx="7772400" cy="3352800"/>
          </a:xfrm>
        </p:spPr>
        <p:txBody>
          <a:bodyPr>
            <a:normAutofit/>
          </a:bodyPr>
          <a:lstStyle/>
          <a:p>
            <a:pPr algn="l">
              <a:lnSpc>
                <a:spcPct val="120000"/>
              </a:lnSpc>
            </a:pPr>
            <a:r>
              <a:rPr lang="en-US" dirty="0" smtClean="0">
                <a:solidFill>
                  <a:schemeClr val="tx1">
                    <a:lumMod val="95000"/>
                    <a:lumOff val="5000"/>
                  </a:schemeClr>
                </a:solidFill>
              </a:rPr>
              <a:t>Accounting</a:t>
            </a:r>
            <a:r>
              <a:rPr lang="en-US" sz="3600" dirty="0" smtClean="0">
                <a:solidFill>
                  <a:schemeClr val="tx1">
                    <a:lumMod val="95000"/>
                    <a:lumOff val="5000"/>
                  </a:schemeClr>
                </a:solidFill>
              </a:rPr>
              <a:t> is an information system that identifies records and communicates economic events to the interested users.</a:t>
            </a:r>
          </a:p>
          <a:p>
            <a:endParaRPr 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lstStyle/>
          <a:p>
            <a:r>
              <a:rPr lang="en-US" dirty="0" smtClean="0">
                <a:solidFill>
                  <a:srgbClr val="0070C0"/>
                </a:solidFill>
              </a:rPr>
              <a:t>Three Activities of Accounting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458200" cy="1066800"/>
          </a:xfrm>
        </p:spPr>
        <p:txBody>
          <a:bodyPr>
            <a:normAutofit fontScale="90000"/>
          </a:bodyPr>
          <a:lstStyle/>
          <a:p>
            <a:pPr algn="l"/>
            <a:r>
              <a:rPr lang="en-US" b="1" dirty="0" smtClean="0">
                <a:solidFill>
                  <a:srgbClr val="0070C0"/>
                </a:solidFill>
              </a:rPr>
              <a:t>Identification</a:t>
            </a:r>
            <a:r>
              <a:rPr lang="en-US" b="1" dirty="0" smtClean="0"/>
              <a:t/>
            </a:r>
            <a:br>
              <a:rPr lang="en-US" b="1" dirty="0" smtClean="0"/>
            </a:br>
            <a:endParaRPr lang="en-US" dirty="0">
              <a:solidFill>
                <a:srgbClr val="0070C0"/>
              </a:solidFill>
            </a:endParaRPr>
          </a:p>
        </p:txBody>
      </p:sp>
      <p:sp>
        <p:nvSpPr>
          <p:cNvPr id="3" name="Subtitle 2"/>
          <p:cNvSpPr>
            <a:spLocks noGrp="1"/>
          </p:cNvSpPr>
          <p:nvPr>
            <p:ph type="subTitle" idx="1"/>
          </p:nvPr>
        </p:nvSpPr>
        <p:spPr>
          <a:xfrm>
            <a:off x="457200" y="1752600"/>
            <a:ext cx="8305800" cy="4724400"/>
          </a:xfrm>
        </p:spPr>
        <p:txBody>
          <a:bodyPr/>
          <a:lstStyle/>
          <a:p>
            <a:pPr algn="l"/>
            <a:r>
              <a:rPr lang="en-US" dirty="0" smtClean="0">
                <a:solidFill>
                  <a:schemeClr val="tx1"/>
                </a:solidFill>
              </a:rPr>
              <a:t>To    identify economic events, a company selects the economic events relevant to its business. Examples of economic events are the sale of snack chips by PepsiCo, providing of telephone services by </a:t>
            </a:r>
            <a:r>
              <a:rPr lang="en-US" dirty="0" err="1" smtClean="0">
                <a:solidFill>
                  <a:schemeClr val="tx1"/>
                </a:solidFill>
              </a:rPr>
              <a:t>Teletalk</a:t>
            </a:r>
            <a:r>
              <a:rPr lang="en-US" dirty="0" smtClean="0">
                <a:solidFill>
                  <a:schemeClr val="tx1"/>
                </a:solidFill>
              </a:rPr>
              <a:t>, and payment of wages by Ford Motor Company.</a:t>
            </a:r>
          </a:p>
          <a:p>
            <a:pPr algn="l"/>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normAutofit fontScale="90000"/>
          </a:bodyPr>
          <a:lstStyle/>
          <a:p>
            <a:pPr algn="l"/>
            <a:r>
              <a:rPr lang="en-US" b="1" dirty="0" smtClean="0">
                <a:solidFill>
                  <a:srgbClr val="0070C0"/>
                </a:solidFill>
              </a:rPr>
              <a:t>Recording, classifying and Summarizing</a:t>
            </a:r>
            <a:endParaRPr lang="en-US" b="1" dirty="0">
              <a:solidFill>
                <a:srgbClr val="0070C0"/>
              </a:solidFill>
            </a:endParaRPr>
          </a:p>
        </p:txBody>
      </p:sp>
      <p:sp>
        <p:nvSpPr>
          <p:cNvPr id="3" name="Content Placeholder 2"/>
          <p:cNvSpPr>
            <a:spLocks noGrp="1"/>
          </p:cNvSpPr>
          <p:nvPr>
            <p:ph idx="1"/>
          </p:nvPr>
        </p:nvSpPr>
        <p:spPr>
          <a:xfrm>
            <a:off x="228600" y="1828800"/>
            <a:ext cx="8610600" cy="4572000"/>
          </a:xfrm>
        </p:spPr>
        <p:txBody>
          <a:bodyPr/>
          <a:lstStyle/>
          <a:p>
            <a:pPr>
              <a:buNone/>
            </a:pPr>
            <a:r>
              <a:rPr lang="en-US" dirty="0" smtClean="0"/>
              <a:t>   Once a company like PepsiCo identifies economic events, it records those events in order to provide a history of its financial activities. Recording consists of keeping a systematic, chronological diary of events, measured in dollars and cents. In recording, PepsiCo also classifies and summarizes economic events.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rgbClr val="0070C0"/>
                </a:solidFill>
              </a:rPr>
              <a:t>Communication</a:t>
            </a:r>
            <a:endParaRPr lang="en-US" sz="4000" b="1" dirty="0">
              <a:solidFill>
                <a:srgbClr val="0070C0"/>
              </a:solidFill>
            </a:endParaRPr>
          </a:p>
        </p:txBody>
      </p:sp>
      <p:sp>
        <p:nvSpPr>
          <p:cNvPr id="3" name="Content Placeholder 2"/>
          <p:cNvSpPr>
            <a:spLocks noGrp="1"/>
          </p:cNvSpPr>
          <p:nvPr>
            <p:ph idx="1"/>
          </p:nvPr>
        </p:nvSpPr>
        <p:spPr>
          <a:xfrm>
            <a:off x="228600" y="1828800"/>
            <a:ext cx="8610600" cy="4297363"/>
          </a:xfrm>
        </p:spPr>
        <p:txBody>
          <a:bodyPr/>
          <a:lstStyle/>
          <a:p>
            <a:pPr>
              <a:buNone/>
            </a:pPr>
            <a:r>
              <a:rPr lang="en-US" dirty="0" smtClean="0"/>
              <a:t>    Finally, the enterprise communicates the collected information to interested users by means of accounting reports. The most common of these reports are called financial statements.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1028" name="Freeform 3"/>
          <p:cNvSpPr>
            <a:spLocks/>
          </p:cNvSpPr>
          <p:nvPr/>
        </p:nvSpPr>
        <p:spPr bwMode="auto">
          <a:xfrm>
            <a:off x="515561" y="3558482"/>
            <a:ext cx="57452" cy="25300"/>
          </a:xfrm>
          <a:custGeom>
            <a:avLst/>
            <a:gdLst>
              <a:gd name="T0" fmla="*/ 2147483647 w 38"/>
              <a:gd name="T1" fmla="*/ 0 h 17"/>
              <a:gd name="T2" fmla="*/ 2147483647 w 38"/>
              <a:gd name="T3" fmla="*/ 0 h 17"/>
              <a:gd name="T4" fmla="*/ 2147483647 w 38"/>
              <a:gd name="T5" fmla="*/ 2147483647 h 17"/>
              <a:gd name="T6" fmla="*/ 2147483647 w 38"/>
              <a:gd name="T7" fmla="*/ 2147483647 h 17"/>
              <a:gd name="T8" fmla="*/ 2147483647 w 38"/>
              <a:gd name="T9" fmla="*/ 2147483647 h 17"/>
              <a:gd name="T10" fmla="*/ 2147483647 w 38"/>
              <a:gd name="T11" fmla="*/ 2147483647 h 17"/>
              <a:gd name="T12" fmla="*/ 2147483647 w 38"/>
              <a:gd name="T13" fmla="*/ 2147483647 h 17"/>
              <a:gd name="T14" fmla="*/ 2147483647 w 38"/>
              <a:gd name="T15" fmla="*/ 2147483647 h 17"/>
              <a:gd name="T16" fmla="*/ 2147483647 w 38"/>
              <a:gd name="T17" fmla="*/ 2147483647 h 17"/>
              <a:gd name="T18" fmla="*/ 2147483647 w 38"/>
              <a:gd name="T19" fmla="*/ 2147483647 h 17"/>
              <a:gd name="T20" fmla="*/ 0 w 38"/>
              <a:gd name="T21" fmla="*/ 2147483647 h 17"/>
              <a:gd name="T22" fmla="*/ 0 w 38"/>
              <a:gd name="T23" fmla="*/ 2147483647 h 17"/>
              <a:gd name="T24" fmla="*/ 2147483647 w 38"/>
              <a:gd name="T25" fmla="*/ 0 h 17"/>
              <a:gd name="T26" fmla="*/ 2147483647 w 38"/>
              <a:gd name="T27" fmla="*/ 0 h 17"/>
              <a:gd name="T28" fmla="*/ 2147483647 w 38"/>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
              <a:gd name="T46" fmla="*/ 0 h 17"/>
              <a:gd name="T47" fmla="*/ 38 w 3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 h="17">
                <a:moveTo>
                  <a:pt x="17" y="0"/>
                </a:moveTo>
                <a:lnTo>
                  <a:pt x="25" y="0"/>
                </a:lnTo>
                <a:lnTo>
                  <a:pt x="33" y="4"/>
                </a:lnTo>
                <a:lnTo>
                  <a:pt x="37" y="4"/>
                </a:lnTo>
                <a:lnTo>
                  <a:pt x="37" y="7"/>
                </a:lnTo>
                <a:lnTo>
                  <a:pt x="33" y="12"/>
                </a:lnTo>
                <a:lnTo>
                  <a:pt x="30" y="16"/>
                </a:lnTo>
                <a:lnTo>
                  <a:pt x="21" y="16"/>
                </a:lnTo>
                <a:lnTo>
                  <a:pt x="8" y="16"/>
                </a:lnTo>
                <a:lnTo>
                  <a:pt x="4" y="12"/>
                </a:lnTo>
                <a:lnTo>
                  <a:pt x="0" y="7"/>
                </a:lnTo>
                <a:lnTo>
                  <a:pt x="0" y="4"/>
                </a:lnTo>
                <a:lnTo>
                  <a:pt x="8" y="0"/>
                </a:lnTo>
                <a:lnTo>
                  <a:pt x="13" y="0"/>
                </a:lnTo>
                <a:lnTo>
                  <a:pt x="17" y="0"/>
                </a:lnTo>
              </a:path>
            </a:pathLst>
          </a:custGeom>
          <a:solidFill>
            <a:srgbClr val="FFFFFF"/>
          </a:solidFill>
          <a:ln w="12700" cap="rnd">
            <a:solidFill>
              <a:srgbClr val="000000"/>
            </a:solidFill>
            <a:round/>
            <a:headEnd/>
            <a:tailEnd/>
          </a:ln>
        </p:spPr>
        <p:txBody>
          <a:bodyPr lIns="86493" tIns="43247" rIns="86493" bIns="43247"/>
          <a:lstStyle/>
          <a:p>
            <a:endParaRPr lang="en-US"/>
          </a:p>
        </p:txBody>
      </p:sp>
      <p:sp>
        <p:nvSpPr>
          <p:cNvPr id="1029" name="Freeform 4"/>
          <p:cNvSpPr>
            <a:spLocks/>
          </p:cNvSpPr>
          <p:nvPr/>
        </p:nvSpPr>
        <p:spPr bwMode="auto">
          <a:xfrm>
            <a:off x="511024" y="3484067"/>
            <a:ext cx="43846" cy="34230"/>
          </a:xfrm>
          <a:custGeom>
            <a:avLst/>
            <a:gdLst>
              <a:gd name="T0" fmla="*/ 2147483647 w 29"/>
              <a:gd name="T1" fmla="*/ 2147483647 h 23"/>
              <a:gd name="T2" fmla="*/ 2147483647 w 29"/>
              <a:gd name="T3" fmla="*/ 0 h 23"/>
              <a:gd name="T4" fmla="*/ 2147483647 w 29"/>
              <a:gd name="T5" fmla="*/ 0 h 23"/>
              <a:gd name="T6" fmla="*/ 2147483647 w 29"/>
              <a:gd name="T7" fmla="*/ 2147483647 h 23"/>
              <a:gd name="T8" fmla="*/ 2147483647 w 29"/>
              <a:gd name="T9" fmla="*/ 2147483647 h 23"/>
              <a:gd name="T10" fmla="*/ 2147483647 w 29"/>
              <a:gd name="T11" fmla="*/ 2147483647 h 23"/>
              <a:gd name="T12" fmla="*/ 2147483647 w 29"/>
              <a:gd name="T13" fmla="*/ 2147483647 h 23"/>
              <a:gd name="T14" fmla="*/ 2147483647 w 29"/>
              <a:gd name="T15" fmla="*/ 2147483647 h 23"/>
              <a:gd name="T16" fmla="*/ 2147483647 w 29"/>
              <a:gd name="T17" fmla="*/ 2147483647 h 23"/>
              <a:gd name="T18" fmla="*/ 2147483647 w 29"/>
              <a:gd name="T19" fmla="*/ 2147483647 h 23"/>
              <a:gd name="T20" fmla="*/ 0 w 29"/>
              <a:gd name="T21" fmla="*/ 2147483647 h 23"/>
              <a:gd name="T22" fmla="*/ 2147483647 w 29"/>
              <a:gd name="T23" fmla="*/ 2147483647 h 23"/>
              <a:gd name="T24" fmla="*/ 2147483647 w 29"/>
              <a:gd name="T25" fmla="*/ 2147483647 h 23"/>
              <a:gd name="T26" fmla="*/ 2147483647 w 29"/>
              <a:gd name="T27" fmla="*/ 2147483647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23"/>
              <a:gd name="T44" fmla="*/ 29 w 29"/>
              <a:gd name="T45" fmla="*/ 23 h 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23">
                <a:moveTo>
                  <a:pt x="11" y="4"/>
                </a:moveTo>
                <a:lnTo>
                  <a:pt x="20" y="0"/>
                </a:lnTo>
                <a:lnTo>
                  <a:pt x="24" y="0"/>
                </a:lnTo>
                <a:lnTo>
                  <a:pt x="28" y="4"/>
                </a:lnTo>
                <a:lnTo>
                  <a:pt x="28" y="9"/>
                </a:lnTo>
                <a:lnTo>
                  <a:pt x="28" y="13"/>
                </a:lnTo>
                <a:lnTo>
                  <a:pt x="20" y="18"/>
                </a:lnTo>
                <a:lnTo>
                  <a:pt x="16" y="22"/>
                </a:lnTo>
                <a:lnTo>
                  <a:pt x="7" y="22"/>
                </a:lnTo>
                <a:lnTo>
                  <a:pt x="3" y="22"/>
                </a:lnTo>
                <a:lnTo>
                  <a:pt x="0" y="13"/>
                </a:lnTo>
                <a:lnTo>
                  <a:pt x="3" y="9"/>
                </a:lnTo>
                <a:lnTo>
                  <a:pt x="7" y="4"/>
                </a:lnTo>
                <a:lnTo>
                  <a:pt x="11" y="4"/>
                </a:lnTo>
              </a:path>
            </a:pathLst>
          </a:custGeom>
          <a:solidFill>
            <a:srgbClr val="FFFFFF"/>
          </a:solidFill>
          <a:ln w="12700" cap="rnd">
            <a:solidFill>
              <a:srgbClr val="000000"/>
            </a:solidFill>
            <a:round/>
            <a:headEnd/>
            <a:tailEnd/>
          </a:ln>
        </p:spPr>
        <p:txBody>
          <a:bodyPr lIns="86493" tIns="43247" rIns="86493" bIns="43247"/>
          <a:lstStyle/>
          <a:p>
            <a:endParaRPr lang="en-US"/>
          </a:p>
        </p:txBody>
      </p:sp>
      <p:sp>
        <p:nvSpPr>
          <p:cNvPr id="1030" name="Freeform 5"/>
          <p:cNvSpPr>
            <a:spLocks/>
          </p:cNvSpPr>
          <p:nvPr/>
        </p:nvSpPr>
        <p:spPr bwMode="auto">
          <a:xfrm>
            <a:off x="498928" y="3527227"/>
            <a:ext cx="74084" cy="26789"/>
          </a:xfrm>
          <a:custGeom>
            <a:avLst/>
            <a:gdLst>
              <a:gd name="T0" fmla="*/ 2147483647 w 49"/>
              <a:gd name="T1" fmla="*/ 2147483647 h 18"/>
              <a:gd name="T2" fmla="*/ 2147483647 w 49"/>
              <a:gd name="T3" fmla="*/ 0 h 18"/>
              <a:gd name="T4" fmla="*/ 2147483647 w 49"/>
              <a:gd name="T5" fmla="*/ 0 h 18"/>
              <a:gd name="T6" fmla="*/ 0 w 49"/>
              <a:gd name="T7" fmla="*/ 2147483647 h 18"/>
              <a:gd name="T8" fmla="*/ 2147483647 w 49"/>
              <a:gd name="T9" fmla="*/ 2147483647 h 18"/>
              <a:gd name="T10" fmla="*/ 2147483647 w 49"/>
              <a:gd name="T11" fmla="*/ 2147483647 h 18"/>
              <a:gd name="T12" fmla="*/ 2147483647 w 49"/>
              <a:gd name="T13" fmla="*/ 2147483647 h 18"/>
              <a:gd name="T14" fmla="*/ 0 60000 65536"/>
              <a:gd name="T15" fmla="*/ 0 60000 65536"/>
              <a:gd name="T16" fmla="*/ 0 60000 65536"/>
              <a:gd name="T17" fmla="*/ 0 60000 65536"/>
              <a:gd name="T18" fmla="*/ 0 60000 65536"/>
              <a:gd name="T19" fmla="*/ 0 60000 65536"/>
              <a:gd name="T20" fmla="*/ 0 60000 65536"/>
              <a:gd name="T21" fmla="*/ 0 w 49"/>
              <a:gd name="T22" fmla="*/ 0 h 18"/>
              <a:gd name="T23" fmla="*/ 49 w 49"/>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18">
                <a:moveTo>
                  <a:pt x="48" y="4"/>
                </a:moveTo>
                <a:lnTo>
                  <a:pt x="24" y="0"/>
                </a:lnTo>
                <a:lnTo>
                  <a:pt x="4" y="0"/>
                </a:lnTo>
                <a:lnTo>
                  <a:pt x="0" y="13"/>
                </a:lnTo>
                <a:lnTo>
                  <a:pt x="8" y="17"/>
                </a:lnTo>
                <a:lnTo>
                  <a:pt x="28" y="13"/>
                </a:lnTo>
                <a:lnTo>
                  <a:pt x="48" y="4"/>
                </a:lnTo>
              </a:path>
            </a:pathLst>
          </a:custGeom>
          <a:solidFill>
            <a:srgbClr val="FFFFFF"/>
          </a:solidFill>
          <a:ln w="12700" cap="rnd">
            <a:solidFill>
              <a:srgbClr val="000000"/>
            </a:solidFill>
            <a:round/>
            <a:headEnd/>
            <a:tailEnd/>
          </a:ln>
        </p:spPr>
        <p:txBody>
          <a:bodyPr lIns="86493" tIns="43247" rIns="86493" bIns="43247"/>
          <a:lstStyle/>
          <a:p>
            <a:endParaRPr lang="en-US"/>
          </a:p>
        </p:txBody>
      </p:sp>
      <p:sp>
        <p:nvSpPr>
          <p:cNvPr id="1031" name="Freeform 6"/>
          <p:cNvSpPr>
            <a:spLocks/>
          </p:cNvSpPr>
          <p:nvPr/>
        </p:nvSpPr>
        <p:spPr bwMode="auto">
          <a:xfrm>
            <a:off x="2447775" y="3552528"/>
            <a:ext cx="63500" cy="50602"/>
          </a:xfrm>
          <a:custGeom>
            <a:avLst/>
            <a:gdLst>
              <a:gd name="T0" fmla="*/ 0 w 42"/>
              <a:gd name="T1" fmla="*/ 2147483647 h 34"/>
              <a:gd name="T2" fmla="*/ 2147483647 w 42"/>
              <a:gd name="T3" fmla="*/ 2147483647 h 34"/>
              <a:gd name="T4" fmla="*/ 2147483647 w 42"/>
              <a:gd name="T5" fmla="*/ 0 h 34"/>
              <a:gd name="T6" fmla="*/ 2147483647 w 42"/>
              <a:gd name="T7" fmla="*/ 2147483647 h 34"/>
              <a:gd name="T8" fmla="*/ 2147483647 w 42"/>
              <a:gd name="T9" fmla="*/ 2147483647 h 34"/>
              <a:gd name="T10" fmla="*/ 2147483647 w 42"/>
              <a:gd name="T11" fmla="*/ 2147483647 h 34"/>
              <a:gd name="T12" fmla="*/ 0 w 42"/>
              <a:gd name="T13" fmla="*/ 2147483647 h 34"/>
              <a:gd name="T14" fmla="*/ 0 60000 65536"/>
              <a:gd name="T15" fmla="*/ 0 60000 65536"/>
              <a:gd name="T16" fmla="*/ 0 60000 65536"/>
              <a:gd name="T17" fmla="*/ 0 60000 65536"/>
              <a:gd name="T18" fmla="*/ 0 60000 65536"/>
              <a:gd name="T19" fmla="*/ 0 60000 65536"/>
              <a:gd name="T20" fmla="*/ 0 60000 65536"/>
              <a:gd name="T21" fmla="*/ 0 w 42"/>
              <a:gd name="T22" fmla="*/ 0 h 34"/>
              <a:gd name="T23" fmla="*/ 42 w 4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34">
                <a:moveTo>
                  <a:pt x="0" y="33"/>
                </a:moveTo>
                <a:lnTo>
                  <a:pt x="16" y="16"/>
                </a:lnTo>
                <a:lnTo>
                  <a:pt x="33" y="0"/>
                </a:lnTo>
                <a:lnTo>
                  <a:pt x="41" y="4"/>
                </a:lnTo>
                <a:lnTo>
                  <a:pt x="41" y="16"/>
                </a:lnTo>
                <a:lnTo>
                  <a:pt x="20" y="24"/>
                </a:lnTo>
                <a:lnTo>
                  <a:pt x="0" y="33"/>
                </a:lnTo>
              </a:path>
            </a:pathLst>
          </a:custGeom>
          <a:solidFill>
            <a:srgbClr val="FFFFFF"/>
          </a:solidFill>
          <a:ln w="12700" cap="rnd">
            <a:solidFill>
              <a:srgbClr val="000000"/>
            </a:solidFill>
            <a:round/>
            <a:headEnd/>
            <a:tailEnd/>
          </a:ln>
        </p:spPr>
        <p:txBody>
          <a:bodyPr lIns="86493" tIns="43247" rIns="86493" bIns="43247"/>
          <a:lstStyle/>
          <a:p>
            <a:endParaRPr lang="en-US"/>
          </a:p>
        </p:txBody>
      </p:sp>
      <p:sp>
        <p:nvSpPr>
          <p:cNvPr id="1032" name="Freeform 7"/>
          <p:cNvSpPr>
            <a:spLocks/>
          </p:cNvSpPr>
          <p:nvPr/>
        </p:nvSpPr>
        <p:spPr bwMode="auto">
          <a:xfrm>
            <a:off x="830037" y="2839641"/>
            <a:ext cx="51405" cy="62508"/>
          </a:xfrm>
          <a:custGeom>
            <a:avLst/>
            <a:gdLst>
              <a:gd name="T0" fmla="*/ 2147483647 w 34"/>
              <a:gd name="T1" fmla="*/ 2147483647 h 42"/>
              <a:gd name="T2" fmla="*/ 2147483647 w 34"/>
              <a:gd name="T3" fmla="*/ 2147483647 h 42"/>
              <a:gd name="T4" fmla="*/ 0 w 34"/>
              <a:gd name="T5" fmla="*/ 2147483647 h 42"/>
              <a:gd name="T6" fmla="*/ 2147483647 w 34"/>
              <a:gd name="T7" fmla="*/ 0 h 42"/>
              <a:gd name="T8" fmla="*/ 2147483647 w 34"/>
              <a:gd name="T9" fmla="*/ 2147483647 h 42"/>
              <a:gd name="T10" fmla="*/ 2147483647 w 34"/>
              <a:gd name="T11" fmla="*/ 2147483647 h 42"/>
              <a:gd name="T12" fmla="*/ 2147483647 w 34"/>
              <a:gd name="T13" fmla="*/ 2147483647 h 42"/>
              <a:gd name="T14" fmla="*/ 0 60000 65536"/>
              <a:gd name="T15" fmla="*/ 0 60000 65536"/>
              <a:gd name="T16" fmla="*/ 0 60000 65536"/>
              <a:gd name="T17" fmla="*/ 0 60000 65536"/>
              <a:gd name="T18" fmla="*/ 0 60000 65536"/>
              <a:gd name="T19" fmla="*/ 0 60000 65536"/>
              <a:gd name="T20" fmla="*/ 0 60000 65536"/>
              <a:gd name="T21" fmla="*/ 0 w 34"/>
              <a:gd name="T22" fmla="*/ 0 h 42"/>
              <a:gd name="T23" fmla="*/ 34 w 34"/>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42">
                <a:moveTo>
                  <a:pt x="33" y="41"/>
                </a:moveTo>
                <a:lnTo>
                  <a:pt x="17" y="29"/>
                </a:lnTo>
                <a:lnTo>
                  <a:pt x="0" y="12"/>
                </a:lnTo>
                <a:lnTo>
                  <a:pt x="4" y="0"/>
                </a:lnTo>
                <a:lnTo>
                  <a:pt x="17" y="4"/>
                </a:lnTo>
                <a:lnTo>
                  <a:pt x="24" y="20"/>
                </a:lnTo>
                <a:lnTo>
                  <a:pt x="33" y="41"/>
                </a:lnTo>
              </a:path>
            </a:pathLst>
          </a:custGeom>
          <a:solidFill>
            <a:srgbClr val="FFFFFF"/>
          </a:solidFill>
          <a:ln w="12700" cap="rnd">
            <a:solidFill>
              <a:srgbClr val="000000"/>
            </a:solidFill>
            <a:round/>
            <a:headEnd/>
            <a:tailEnd/>
          </a:ln>
        </p:spPr>
        <p:txBody>
          <a:bodyPr lIns="86493" tIns="43247" rIns="86493" bIns="43247"/>
          <a:lstStyle/>
          <a:p>
            <a:endParaRPr lang="en-US"/>
          </a:p>
        </p:txBody>
      </p:sp>
      <p:sp>
        <p:nvSpPr>
          <p:cNvPr id="1033" name="Freeform 8"/>
          <p:cNvSpPr>
            <a:spLocks/>
          </p:cNvSpPr>
          <p:nvPr/>
        </p:nvSpPr>
        <p:spPr bwMode="auto">
          <a:xfrm>
            <a:off x="2146905" y="3429000"/>
            <a:ext cx="43846" cy="50602"/>
          </a:xfrm>
          <a:custGeom>
            <a:avLst/>
            <a:gdLst>
              <a:gd name="T0" fmla="*/ 0 w 29"/>
              <a:gd name="T1" fmla="*/ 2147483647 h 34"/>
              <a:gd name="T2" fmla="*/ 2147483647 w 29"/>
              <a:gd name="T3" fmla="*/ 0 h 34"/>
              <a:gd name="T4" fmla="*/ 2147483647 w 29"/>
              <a:gd name="T5" fmla="*/ 2147483647 h 34"/>
              <a:gd name="T6" fmla="*/ 2147483647 w 29"/>
              <a:gd name="T7" fmla="*/ 2147483647 h 34"/>
              <a:gd name="T8" fmla="*/ 2147483647 w 29"/>
              <a:gd name="T9" fmla="*/ 2147483647 h 34"/>
              <a:gd name="T10" fmla="*/ 2147483647 w 29"/>
              <a:gd name="T11" fmla="*/ 2147483647 h 34"/>
              <a:gd name="T12" fmla="*/ 2147483647 w 29"/>
              <a:gd name="T13" fmla="*/ 2147483647 h 34"/>
              <a:gd name="T14" fmla="*/ 2147483647 w 29"/>
              <a:gd name="T15" fmla="*/ 2147483647 h 34"/>
              <a:gd name="T16" fmla="*/ 2147483647 w 29"/>
              <a:gd name="T17" fmla="*/ 2147483647 h 34"/>
              <a:gd name="T18" fmla="*/ 0 w 29"/>
              <a:gd name="T19" fmla="*/ 2147483647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4"/>
              <a:gd name="T32" fmla="*/ 29 w 29"/>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4">
                <a:moveTo>
                  <a:pt x="0" y="26"/>
                </a:moveTo>
                <a:lnTo>
                  <a:pt x="12" y="0"/>
                </a:lnTo>
                <a:lnTo>
                  <a:pt x="17" y="26"/>
                </a:lnTo>
                <a:lnTo>
                  <a:pt x="24" y="4"/>
                </a:lnTo>
                <a:lnTo>
                  <a:pt x="28" y="9"/>
                </a:lnTo>
                <a:lnTo>
                  <a:pt x="17" y="33"/>
                </a:lnTo>
                <a:lnTo>
                  <a:pt x="12" y="33"/>
                </a:lnTo>
                <a:lnTo>
                  <a:pt x="12" y="4"/>
                </a:lnTo>
                <a:lnTo>
                  <a:pt x="4" y="26"/>
                </a:lnTo>
                <a:lnTo>
                  <a:pt x="0" y="26"/>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34" name="Freeform 9"/>
          <p:cNvSpPr>
            <a:spLocks/>
          </p:cNvSpPr>
          <p:nvPr/>
        </p:nvSpPr>
        <p:spPr bwMode="auto">
          <a:xfrm>
            <a:off x="2189239" y="3460255"/>
            <a:ext cx="33262" cy="32742"/>
          </a:xfrm>
          <a:custGeom>
            <a:avLst/>
            <a:gdLst>
              <a:gd name="T0" fmla="*/ 2147483647 w 22"/>
              <a:gd name="T1" fmla="*/ 2147483647 h 22"/>
              <a:gd name="T2" fmla="*/ 2147483647 w 22"/>
              <a:gd name="T3" fmla="*/ 2147483647 h 22"/>
              <a:gd name="T4" fmla="*/ 2147483647 w 22"/>
              <a:gd name="T5" fmla="*/ 2147483647 h 22"/>
              <a:gd name="T6" fmla="*/ 2147483647 w 22"/>
              <a:gd name="T7" fmla="*/ 2147483647 h 22"/>
              <a:gd name="T8" fmla="*/ 2147483647 w 22"/>
              <a:gd name="T9" fmla="*/ 2147483647 h 22"/>
              <a:gd name="T10" fmla="*/ 2147483647 w 22"/>
              <a:gd name="T11" fmla="*/ 2147483647 h 22"/>
              <a:gd name="T12" fmla="*/ 2147483647 w 22"/>
              <a:gd name="T13" fmla="*/ 2147483647 h 22"/>
              <a:gd name="T14" fmla="*/ 2147483647 w 22"/>
              <a:gd name="T15" fmla="*/ 2147483647 h 22"/>
              <a:gd name="T16" fmla="*/ 2147483647 w 22"/>
              <a:gd name="T17" fmla="*/ 2147483647 h 22"/>
              <a:gd name="T18" fmla="*/ 2147483647 w 22"/>
              <a:gd name="T19" fmla="*/ 2147483647 h 22"/>
              <a:gd name="T20" fmla="*/ 2147483647 w 22"/>
              <a:gd name="T21" fmla="*/ 2147483647 h 22"/>
              <a:gd name="T22" fmla="*/ 2147483647 w 22"/>
              <a:gd name="T23" fmla="*/ 2147483647 h 22"/>
              <a:gd name="T24" fmla="*/ 2147483647 w 22"/>
              <a:gd name="T25" fmla="*/ 2147483647 h 22"/>
              <a:gd name="T26" fmla="*/ 2147483647 w 22"/>
              <a:gd name="T27" fmla="*/ 2147483647 h 22"/>
              <a:gd name="T28" fmla="*/ 2147483647 w 22"/>
              <a:gd name="T29" fmla="*/ 2147483647 h 22"/>
              <a:gd name="T30" fmla="*/ 2147483647 w 22"/>
              <a:gd name="T31" fmla="*/ 2147483647 h 22"/>
              <a:gd name="T32" fmla="*/ 2147483647 w 22"/>
              <a:gd name="T33" fmla="*/ 2147483647 h 22"/>
              <a:gd name="T34" fmla="*/ 0 w 22"/>
              <a:gd name="T35" fmla="*/ 2147483647 h 22"/>
              <a:gd name="T36" fmla="*/ 0 w 22"/>
              <a:gd name="T37" fmla="*/ 2147483647 h 22"/>
              <a:gd name="T38" fmla="*/ 0 w 22"/>
              <a:gd name="T39" fmla="*/ 2147483647 h 22"/>
              <a:gd name="T40" fmla="*/ 0 w 22"/>
              <a:gd name="T41" fmla="*/ 2147483647 h 22"/>
              <a:gd name="T42" fmla="*/ 2147483647 w 22"/>
              <a:gd name="T43" fmla="*/ 2147483647 h 22"/>
              <a:gd name="T44" fmla="*/ 2147483647 w 22"/>
              <a:gd name="T45" fmla="*/ 0 h 22"/>
              <a:gd name="T46" fmla="*/ 2147483647 w 22"/>
              <a:gd name="T47" fmla="*/ 0 h 22"/>
              <a:gd name="T48" fmla="*/ 2147483647 w 22"/>
              <a:gd name="T49" fmla="*/ 2147483647 h 22"/>
              <a:gd name="T50" fmla="*/ 2147483647 w 22"/>
              <a:gd name="T51" fmla="*/ 2147483647 h 22"/>
              <a:gd name="T52" fmla="*/ 2147483647 w 22"/>
              <a:gd name="T53" fmla="*/ 2147483647 h 22"/>
              <a:gd name="T54" fmla="*/ 2147483647 w 22"/>
              <a:gd name="T55" fmla="*/ 2147483647 h 22"/>
              <a:gd name="T56" fmla="*/ 2147483647 w 22"/>
              <a:gd name="T57" fmla="*/ 2147483647 h 22"/>
              <a:gd name="T58" fmla="*/ 2147483647 w 22"/>
              <a:gd name="T59" fmla="*/ 2147483647 h 2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
              <a:gd name="T91" fmla="*/ 0 h 22"/>
              <a:gd name="T92" fmla="*/ 22 w 22"/>
              <a:gd name="T93" fmla="*/ 22 h 2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 h="22">
                <a:moveTo>
                  <a:pt x="17" y="17"/>
                </a:moveTo>
                <a:lnTo>
                  <a:pt x="13" y="17"/>
                </a:lnTo>
                <a:lnTo>
                  <a:pt x="17" y="12"/>
                </a:lnTo>
                <a:lnTo>
                  <a:pt x="17" y="8"/>
                </a:lnTo>
                <a:lnTo>
                  <a:pt x="17" y="4"/>
                </a:lnTo>
                <a:lnTo>
                  <a:pt x="13" y="4"/>
                </a:lnTo>
                <a:lnTo>
                  <a:pt x="8" y="4"/>
                </a:lnTo>
                <a:lnTo>
                  <a:pt x="4" y="8"/>
                </a:lnTo>
                <a:lnTo>
                  <a:pt x="4" y="12"/>
                </a:lnTo>
                <a:lnTo>
                  <a:pt x="8" y="17"/>
                </a:lnTo>
                <a:lnTo>
                  <a:pt x="13" y="17"/>
                </a:lnTo>
                <a:lnTo>
                  <a:pt x="17" y="17"/>
                </a:lnTo>
                <a:lnTo>
                  <a:pt x="13" y="21"/>
                </a:lnTo>
                <a:lnTo>
                  <a:pt x="13" y="17"/>
                </a:lnTo>
                <a:lnTo>
                  <a:pt x="8" y="21"/>
                </a:lnTo>
                <a:lnTo>
                  <a:pt x="4" y="21"/>
                </a:lnTo>
                <a:lnTo>
                  <a:pt x="4" y="17"/>
                </a:lnTo>
                <a:lnTo>
                  <a:pt x="0" y="17"/>
                </a:lnTo>
                <a:lnTo>
                  <a:pt x="0" y="12"/>
                </a:lnTo>
                <a:lnTo>
                  <a:pt x="0" y="8"/>
                </a:lnTo>
                <a:lnTo>
                  <a:pt x="0" y="4"/>
                </a:lnTo>
                <a:lnTo>
                  <a:pt x="4" y="4"/>
                </a:lnTo>
                <a:lnTo>
                  <a:pt x="8" y="0"/>
                </a:lnTo>
                <a:lnTo>
                  <a:pt x="13" y="0"/>
                </a:lnTo>
                <a:lnTo>
                  <a:pt x="17" y="4"/>
                </a:lnTo>
                <a:lnTo>
                  <a:pt x="21" y="4"/>
                </a:lnTo>
                <a:lnTo>
                  <a:pt x="21" y="8"/>
                </a:lnTo>
                <a:lnTo>
                  <a:pt x="21" y="12"/>
                </a:lnTo>
                <a:lnTo>
                  <a:pt x="21" y="17"/>
                </a:lnTo>
                <a:lnTo>
                  <a:pt x="17" y="17"/>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35" name="Freeform 10"/>
          <p:cNvSpPr>
            <a:spLocks/>
          </p:cNvSpPr>
          <p:nvPr/>
        </p:nvSpPr>
        <p:spPr bwMode="auto">
          <a:xfrm>
            <a:off x="2220988" y="3491508"/>
            <a:ext cx="6048" cy="7442"/>
          </a:xfrm>
          <a:custGeom>
            <a:avLst/>
            <a:gdLst>
              <a:gd name="T0" fmla="*/ 0 w 4"/>
              <a:gd name="T1" fmla="*/ 2147483647 h 5"/>
              <a:gd name="T2" fmla="*/ 2147483647 w 4"/>
              <a:gd name="T3" fmla="*/ 0 h 5"/>
              <a:gd name="T4" fmla="*/ 2147483647 w 4"/>
              <a:gd name="T5" fmla="*/ 2147483647 h 5"/>
              <a:gd name="T6" fmla="*/ 0 w 4"/>
              <a:gd name="T7" fmla="*/ 2147483647 h 5"/>
              <a:gd name="T8" fmla="*/ 0 60000 65536"/>
              <a:gd name="T9" fmla="*/ 0 60000 65536"/>
              <a:gd name="T10" fmla="*/ 0 60000 65536"/>
              <a:gd name="T11" fmla="*/ 0 60000 65536"/>
              <a:gd name="T12" fmla="*/ 0 w 4"/>
              <a:gd name="T13" fmla="*/ 0 h 5"/>
              <a:gd name="T14" fmla="*/ 4 w 4"/>
              <a:gd name="T15" fmla="*/ 5 h 5"/>
            </a:gdLst>
            <a:ahLst/>
            <a:cxnLst>
              <a:cxn ang="T8">
                <a:pos x="T0" y="T1"/>
              </a:cxn>
              <a:cxn ang="T9">
                <a:pos x="T2" y="T3"/>
              </a:cxn>
              <a:cxn ang="T10">
                <a:pos x="T4" y="T5"/>
              </a:cxn>
              <a:cxn ang="T11">
                <a:pos x="T6" y="T7"/>
              </a:cxn>
            </a:cxnLst>
            <a:rect l="T12" t="T13" r="T14" b="T15"/>
            <a:pathLst>
              <a:path w="4" h="5">
                <a:moveTo>
                  <a:pt x="0" y="4"/>
                </a:moveTo>
                <a:lnTo>
                  <a:pt x="3" y="0"/>
                </a:lnTo>
                <a:lnTo>
                  <a:pt x="3" y="4"/>
                </a:lnTo>
                <a:lnTo>
                  <a:pt x="0" y="4"/>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36" name="Freeform 11"/>
          <p:cNvSpPr>
            <a:spLocks/>
          </p:cNvSpPr>
          <p:nvPr/>
        </p:nvSpPr>
        <p:spPr bwMode="auto">
          <a:xfrm>
            <a:off x="2263323" y="3478114"/>
            <a:ext cx="19654" cy="40183"/>
          </a:xfrm>
          <a:custGeom>
            <a:avLst/>
            <a:gdLst>
              <a:gd name="T0" fmla="*/ 0 w 13"/>
              <a:gd name="T1" fmla="*/ 2147483647 h 27"/>
              <a:gd name="T2" fmla="*/ 2147483647 w 13"/>
              <a:gd name="T3" fmla="*/ 2147483647 h 27"/>
              <a:gd name="T4" fmla="*/ 0 w 13"/>
              <a:gd name="T5" fmla="*/ 2147483647 h 27"/>
              <a:gd name="T6" fmla="*/ 2147483647 w 13"/>
              <a:gd name="T7" fmla="*/ 2147483647 h 27"/>
              <a:gd name="T8" fmla="*/ 2147483647 w 13"/>
              <a:gd name="T9" fmla="*/ 2147483647 h 27"/>
              <a:gd name="T10" fmla="*/ 2147483647 w 13"/>
              <a:gd name="T11" fmla="*/ 0 h 27"/>
              <a:gd name="T12" fmla="*/ 0 w 13"/>
              <a:gd name="T13" fmla="*/ 2147483647 h 27"/>
              <a:gd name="T14" fmla="*/ 0 60000 65536"/>
              <a:gd name="T15" fmla="*/ 0 60000 65536"/>
              <a:gd name="T16" fmla="*/ 0 60000 65536"/>
              <a:gd name="T17" fmla="*/ 0 60000 65536"/>
              <a:gd name="T18" fmla="*/ 0 60000 65536"/>
              <a:gd name="T19" fmla="*/ 0 60000 65536"/>
              <a:gd name="T20" fmla="*/ 0 60000 65536"/>
              <a:gd name="T21" fmla="*/ 0 w 13"/>
              <a:gd name="T22" fmla="*/ 0 h 27"/>
              <a:gd name="T23" fmla="*/ 13 w 13"/>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7">
                <a:moveTo>
                  <a:pt x="0" y="26"/>
                </a:moveTo>
                <a:lnTo>
                  <a:pt x="8" y="9"/>
                </a:lnTo>
                <a:lnTo>
                  <a:pt x="0" y="4"/>
                </a:lnTo>
                <a:lnTo>
                  <a:pt x="4" y="4"/>
                </a:lnTo>
                <a:lnTo>
                  <a:pt x="8" y="4"/>
                </a:lnTo>
                <a:lnTo>
                  <a:pt x="12" y="0"/>
                </a:lnTo>
                <a:lnTo>
                  <a:pt x="0" y="26"/>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37" name="Freeform 12"/>
          <p:cNvSpPr>
            <a:spLocks/>
          </p:cNvSpPr>
          <p:nvPr/>
        </p:nvSpPr>
        <p:spPr bwMode="auto">
          <a:xfrm>
            <a:off x="2275417" y="3491508"/>
            <a:ext cx="39310" cy="37208"/>
          </a:xfrm>
          <a:custGeom>
            <a:avLst/>
            <a:gdLst>
              <a:gd name="T0" fmla="*/ 0 w 26"/>
              <a:gd name="T1" fmla="*/ 2147483647 h 25"/>
              <a:gd name="T2" fmla="*/ 2147483647 w 26"/>
              <a:gd name="T3" fmla="*/ 2147483647 h 25"/>
              <a:gd name="T4" fmla="*/ 2147483647 w 26"/>
              <a:gd name="T5" fmla="*/ 2147483647 h 25"/>
              <a:gd name="T6" fmla="*/ 2147483647 w 26"/>
              <a:gd name="T7" fmla="*/ 2147483647 h 25"/>
              <a:gd name="T8" fmla="*/ 2147483647 w 26"/>
              <a:gd name="T9" fmla="*/ 2147483647 h 25"/>
              <a:gd name="T10" fmla="*/ 2147483647 w 26"/>
              <a:gd name="T11" fmla="*/ 2147483647 h 25"/>
              <a:gd name="T12" fmla="*/ 2147483647 w 26"/>
              <a:gd name="T13" fmla="*/ 2147483647 h 25"/>
              <a:gd name="T14" fmla="*/ 2147483647 w 26"/>
              <a:gd name="T15" fmla="*/ 2147483647 h 25"/>
              <a:gd name="T16" fmla="*/ 2147483647 w 26"/>
              <a:gd name="T17" fmla="*/ 2147483647 h 25"/>
              <a:gd name="T18" fmla="*/ 2147483647 w 26"/>
              <a:gd name="T19" fmla="*/ 2147483647 h 25"/>
              <a:gd name="T20" fmla="*/ 2147483647 w 26"/>
              <a:gd name="T21" fmla="*/ 2147483647 h 25"/>
              <a:gd name="T22" fmla="*/ 2147483647 w 26"/>
              <a:gd name="T23" fmla="*/ 2147483647 h 25"/>
              <a:gd name="T24" fmla="*/ 2147483647 w 26"/>
              <a:gd name="T25" fmla="*/ 2147483647 h 25"/>
              <a:gd name="T26" fmla="*/ 2147483647 w 26"/>
              <a:gd name="T27" fmla="*/ 2147483647 h 25"/>
              <a:gd name="T28" fmla="*/ 2147483647 w 26"/>
              <a:gd name="T29" fmla="*/ 0 h 25"/>
              <a:gd name="T30" fmla="*/ 2147483647 w 26"/>
              <a:gd name="T31" fmla="*/ 2147483647 h 25"/>
              <a:gd name="T32" fmla="*/ 2147483647 w 26"/>
              <a:gd name="T33" fmla="*/ 2147483647 h 25"/>
              <a:gd name="T34" fmla="*/ 2147483647 w 26"/>
              <a:gd name="T35" fmla="*/ 2147483647 h 25"/>
              <a:gd name="T36" fmla="*/ 2147483647 w 26"/>
              <a:gd name="T37" fmla="*/ 2147483647 h 25"/>
              <a:gd name="T38" fmla="*/ 2147483647 w 26"/>
              <a:gd name="T39" fmla="*/ 2147483647 h 25"/>
              <a:gd name="T40" fmla="*/ 2147483647 w 26"/>
              <a:gd name="T41" fmla="*/ 2147483647 h 25"/>
              <a:gd name="T42" fmla="*/ 2147483647 w 26"/>
              <a:gd name="T43" fmla="*/ 2147483647 h 25"/>
              <a:gd name="T44" fmla="*/ 2147483647 w 26"/>
              <a:gd name="T45" fmla="*/ 2147483647 h 25"/>
              <a:gd name="T46" fmla="*/ 2147483647 w 26"/>
              <a:gd name="T47" fmla="*/ 2147483647 h 25"/>
              <a:gd name="T48" fmla="*/ 2147483647 w 26"/>
              <a:gd name="T49" fmla="*/ 2147483647 h 25"/>
              <a:gd name="T50" fmla="*/ 2147483647 w 26"/>
              <a:gd name="T51" fmla="*/ 2147483647 h 25"/>
              <a:gd name="T52" fmla="*/ 2147483647 w 26"/>
              <a:gd name="T53" fmla="*/ 2147483647 h 25"/>
              <a:gd name="T54" fmla="*/ 2147483647 w 26"/>
              <a:gd name="T55" fmla="*/ 2147483647 h 25"/>
              <a:gd name="T56" fmla="*/ 2147483647 w 26"/>
              <a:gd name="T57" fmla="*/ 2147483647 h 25"/>
              <a:gd name="T58" fmla="*/ 2147483647 w 26"/>
              <a:gd name="T59" fmla="*/ 2147483647 h 25"/>
              <a:gd name="T60" fmla="*/ 2147483647 w 26"/>
              <a:gd name="T61" fmla="*/ 2147483647 h 25"/>
              <a:gd name="T62" fmla="*/ 2147483647 w 26"/>
              <a:gd name="T63" fmla="*/ 2147483647 h 25"/>
              <a:gd name="T64" fmla="*/ 0 w 26"/>
              <a:gd name="T65" fmla="*/ 2147483647 h 25"/>
              <a:gd name="T66" fmla="*/ 0 w 26"/>
              <a:gd name="T67" fmla="*/ 2147483647 h 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
              <a:gd name="T103" fmla="*/ 0 h 25"/>
              <a:gd name="T104" fmla="*/ 26 w 26"/>
              <a:gd name="T105" fmla="*/ 25 h 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 h="25">
                <a:moveTo>
                  <a:pt x="0" y="13"/>
                </a:moveTo>
                <a:lnTo>
                  <a:pt x="4" y="13"/>
                </a:lnTo>
                <a:lnTo>
                  <a:pt x="4" y="17"/>
                </a:lnTo>
                <a:lnTo>
                  <a:pt x="4" y="20"/>
                </a:lnTo>
                <a:lnTo>
                  <a:pt x="8" y="20"/>
                </a:lnTo>
                <a:lnTo>
                  <a:pt x="8" y="24"/>
                </a:lnTo>
                <a:lnTo>
                  <a:pt x="8" y="20"/>
                </a:lnTo>
                <a:lnTo>
                  <a:pt x="12" y="20"/>
                </a:lnTo>
                <a:lnTo>
                  <a:pt x="17" y="20"/>
                </a:lnTo>
                <a:lnTo>
                  <a:pt x="17" y="17"/>
                </a:lnTo>
                <a:lnTo>
                  <a:pt x="17" y="13"/>
                </a:lnTo>
                <a:lnTo>
                  <a:pt x="12" y="13"/>
                </a:lnTo>
                <a:lnTo>
                  <a:pt x="8" y="13"/>
                </a:lnTo>
                <a:lnTo>
                  <a:pt x="4" y="8"/>
                </a:lnTo>
                <a:lnTo>
                  <a:pt x="12" y="0"/>
                </a:lnTo>
                <a:lnTo>
                  <a:pt x="25" y="4"/>
                </a:lnTo>
                <a:lnTo>
                  <a:pt x="25" y="8"/>
                </a:lnTo>
                <a:lnTo>
                  <a:pt x="12" y="4"/>
                </a:lnTo>
                <a:lnTo>
                  <a:pt x="8" y="8"/>
                </a:lnTo>
                <a:lnTo>
                  <a:pt x="8" y="13"/>
                </a:lnTo>
                <a:lnTo>
                  <a:pt x="12" y="8"/>
                </a:lnTo>
                <a:lnTo>
                  <a:pt x="17" y="8"/>
                </a:lnTo>
                <a:lnTo>
                  <a:pt x="17" y="13"/>
                </a:lnTo>
                <a:lnTo>
                  <a:pt x="21" y="13"/>
                </a:lnTo>
                <a:lnTo>
                  <a:pt x="21" y="17"/>
                </a:lnTo>
                <a:lnTo>
                  <a:pt x="17" y="17"/>
                </a:lnTo>
                <a:lnTo>
                  <a:pt x="17" y="20"/>
                </a:lnTo>
                <a:lnTo>
                  <a:pt x="17" y="24"/>
                </a:lnTo>
                <a:lnTo>
                  <a:pt x="12" y="24"/>
                </a:lnTo>
                <a:lnTo>
                  <a:pt x="8" y="24"/>
                </a:lnTo>
                <a:lnTo>
                  <a:pt x="4" y="24"/>
                </a:lnTo>
                <a:lnTo>
                  <a:pt x="4" y="20"/>
                </a:lnTo>
                <a:lnTo>
                  <a:pt x="0" y="17"/>
                </a:lnTo>
                <a:lnTo>
                  <a:pt x="0" y="13"/>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38" name="Freeform 13"/>
          <p:cNvSpPr>
            <a:spLocks/>
          </p:cNvSpPr>
          <p:nvPr/>
        </p:nvSpPr>
        <p:spPr bwMode="auto">
          <a:xfrm>
            <a:off x="2313214" y="3503415"/>
            <a:ext cx="37798" cy="44648"/>
          </a:xfrm>
          <a:custGeom>
            <a:avLst/>
            <a:gdLst>
              <a:gd name="T0" fmla="*/ 0 w 25"/>
              <a:gd name="T1" fmla="*/ 2147483647 h 30"/>
              <a:gd name="T2" fmla="*/ 2147483647 w 25"/>
              <a:gd name="T3" fmla="*/ 2147483647 h 30"/>
              <a:gd name="T4" fmla="*/ 2147483647 w 25"/>
              <a:gd name="T5" fmla="*/ 2147483647 h 30"/>
              <a:gd name="T6" fmla="*/ 2147483647 w 25"/>
              <a:gd name="T7" fmla="*/ 2147483647 h 30"/>
              <a:gd name="T8" fmla="*/ 2147483647 w 25"/>
              <a:gd name="T9" fmla="*/ 2147483647 h 30"/>
              <a:gd name="T10" fmla="*/ 2147483647 w 25"/>
              <a:gd name="T11" fmla="*/ 2147483647 h 30"/>
              <a:gd name="T12" fmla="*/ 2147483647 w 25"/>
              <a:gd name="T13" fmla="*/ 2147483647 h 30"/>
              <a:gd name="T14" fmla="*/ 2147483647 w 25"/>
              <a:gd name="T15" fmla="*/ 2147483647 h 30"/>
              <a:gd name="T16" fmla="*/ 2147483647 w 25"/>
              <a:gd name="T17" fmla="*/ 2147483647 h 30"/>
              <a:gd name="T18" fmla="*/ 2147483647 w 25"/>
              <a:gd name="T19" fmla="*/ 2147483647 h 30"/>
              <a:gd name="T20" fmla="*/ 2147483647 w 25"/>
              <a:gd name="T21" fmla="*/ 2147483647 h 30"/>
              <a:gd name="T22" fmla="*/ 2147483647 w 25"/>
              <a:gd name="T23" fmla="*/ 2147483647 h 30"/>
              <a:gd name="T24" fmla="*/ 2147483647 w 25"/>
              <a:gd name="T25" fmla="*/ 2147483647 h 30"/>
              <a:gd name="T26" fmla="*/ 2147483647 w 25"/>
              <a:gd name="T27" fmla="*/ 0 h 30"/>
              <a:gd name="T28" fmla="*/ 2147483647 w 25"/>
              <a:gd name="T29" fmla="*/ 2147483647 h 30"/>
              <a:gd name="T30" fmla="*/ 2147483647 w 25"/>
              <a:gd name="T31" fmla="*/ 2147483647 h 30"/>
              <a:gd name="T32" fmla="*/ 2147483647 w 25"/>
              <a:gd name="T33" fmla="*/ 2147483647 h 30"/>
              <a:gd name="T34" fmla="*/ 2147483647 w 25"/>
              <a:gd name="T35" fmla="*/ 2147483647 h 30"/>
              <a:gd name="T36" fmla="*/ 2147483647 w 25"/>
              <a:gd name="T37" fmla="*/ 2147483647 h 30"/>
              <a:gd name="T38" fmla="*/ 2147483647 w 25"/>
              <a:gd name="T39" fmla="*/ 2147483647 h 30"/>
              <a:gd name="T40" fmla="*/ 2147483647 w 25"/>
              <a:gd name="T41" fmla="*/ 2147483647 h 30"/>
              <a:gd name="T42" fmla="*/ 2147483647 w 25"/>
              <a:gd name="T43" fmla="*/ 2147483647 h 30"/>
              <a:gd name="T44" fmla="*/ 2147483647 w 25"/>
              <a:gd name="T45" fmla="*/ 2147483647 h 30"/>
              <a:gd name="T46" fmla="*/ 2147483647 w 25"/>
              <a:gd name="T47" fmla="*/ 2147483647 h 30"/>
              <a:gd name="T48" fmla="*/ 2147483647 w 25"/>
              <a:gd name="T49" fmla="*/ 2147483647 h 30"/>
              <a:gd name="T50" fmla="*/ 2147483647 w 25"/>
              <a:gd name="T51" fmla="*/ 2147483647 h 30"/>
              <a:gd name="T52" fmla="*/ 2147483647 w 25"/>
              <a:gd name="T53" fmla="*/ 2147483647 h 30"/>
              <a:gd name="T54" fmla="*/ 2147483647 w 25"/>
              <a:gd name="T55" fmla="*/ 2147483647 h 30"/>
              <a:gd name="T56" fmla="*/ 2147483647 w 25"/>
              <a:gd name="T57" fmla="*/ 2147483647 h 30"/>
              <a:gd name="T58" fmla="*/ 0 w 25"/>
              <a:gd name="T59" fmla="*/ 2147483647 h 30"/>
              <a:gd name="T60" fmla="*/ 0 w 25"/>
              <a:gd name="T61" fmla="*/ 2147483647 h 3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
              <a:gd name="T94" fmla="*/ 0 h 30"/>
              <a:gd name="T95" fmla="*/ 25 w 25"/>
              <a:gd name="T96" fmla="*/ 30 h 3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 h="30">
                <a:moveTo>
                  <a:pt x="0" y="16"/>
                </a:moveTo>
                <a:lnTo>
                  <a:pt x="4" y="16"/>
                </a:lnTo>
                <a:lnTo>
                  <a:pt x="4" y="20"/>
                </a:lnTo>
                <a:lnTo>
                  <a:pt x="7" y="25"/>
                </a:lnTo>
                <a:lnTo>
                  <a:pt x="7" y="29"/>
                </a:lnTo>
                <a:lnTo>
                  <a:pt x="7" y="25"/>
                </a:lnTo>
                <a:lnTo>
                  <a:pt x="11" y="25"/>
                </a:lnTo>
                <a:lnTo>
                  <a:pt x="16" y="25"/>
                </a:lnTo>
                <a:lnTo>
                  <a:pt x="16" y="20"/>
                </a:lnTo>
                <a:lnTo>
                  <a:pt x="16" y="16"/>
                </a:lnTo>
                <a:lnTo>
                  <a:pt x="11" y="12"/>
                </a:lnTo>
                <a:lnTo>
                  <a:pt x="7" y="12"/>
                </a:lnTo>
                <a:lnTo>
                  <a:pt x="4" y="12"/>
                </a:lnTo>
                <a:lnTo>
                  <a:pt x="11" y="0"/>
                </a:lnTo>
                <a:lnTo>
                  <a:pt x="24" y="4"/>
                </a:lnTo>
                <a:lnTo>
                  <a:pt x="24" y="9"/>
                </a:lnTo>
                <a:lnTo>
                  <a:pt x="11" y="4"/>
                </a:lnTo>
                <a:lnTo>
                  <a:pt x="7" y="12"/>
                </a:lnTo>
                <a:lnTo>
                  <a:pt x="11" y="9"/>
                </a:lnTo>
                <a:lnTo>
                  <a:pt x="16" y="12"/>
                </a:lnTo>
                <a:lnTo>
                  <a:pt x="16" y="16"/>
                </a:lnTo>
                <a:lnTo>
                  <a:pt x="20" y="16"/>
                </a:lnTo>
                <a:lnTo>
                  <a:pt x="16" y="20"/>
                </a:lnTo>
                <a:lnTo>
                  <a:pt x="16" y="25"/>
                </a:lnTo>
                <a:lnTo>
                  <a:pt x="16" y="29"/>
                </a:lnTo>
                <a:lnTo>
                  <a:pt x="11" y="29"/>
                </a:lnTo>
                <a:lnTo>
                  <a:pt x="7" y="29"/>
                </a:lnTo>
                <a:lnTo>
                  <a:pt x="4" y="29"/>
                </a:lnTo>
                <a:lnTo>
                  <a:pt x="4" y="25"/>
                </a:lnTo>
                <a:lnTo>
                  <a:pt x="0" y="20"/>
                </a:lnTo>
                <a:lnTo>
                  <a:pt x="0" y="16"/>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39" name="Freeform 14"/>
          <p:cNvSpPr>
            <a:spLocks/>
          </p:cNvSpPr>
          <p:nvPr/>
        </p:nvSpPr>
        <p:spPr bwMode="auto">
          <a:xfrm>
            <a:off x="1956405" y="3772794"/>
            <a:ext cx="49893" cy="38695"/>
          </a:xfrm>
          <a:custGeom>
            <a:avLst/>
            <a:gdLst>
              <a:gd name="T0" fmla="*/ 2147483647 w 33"/>
              <a:gd name="T1" fmla="*/ 0 h 26"/>
              <a:gd name="T2" fmla="*/ 2147483647 w 33"/>
              <a:gd name="T3" fmla="*/ 2147483647 h 26"/>
              <a:gd name="T4" fmla="*/ 2147483647 w 33"/>
              <a:gd name="T5" fmla="*/ 2147483647 h 26"/>
              <a:gd name="T6" fmla="*/ 2147483647 w 33"/>
              <a:gd name="T7" fmla="*/ 2147483647 h 26"/>
              <a:gd name="T8" fmla="*/ 2147483647 w 33"/>
              <a:gd name="T9" fmla="*/ 2147483647 h 26"/>
              <a:gd name="T10" fmla="*/ 2147483647 w 33"/>
              <a:gd name="T11" fmla="*/ 2147483647 h 26"/>
              <a:gd name="T12" fmla="*/ 0 w 33"/>
              <a:gd name="T13" fmla="*/ 2147483647 h 26"/>
              <a:gd name="T14" fmla="*/ 0 60000 65536"/>
              <a:gd name="T15" fmla="*/ 0 60000 65536"/>
              <a:gd name="T16" fmla="*/ 0 60000 65536"/>
              <a:gd name="T17" fmla="*/ 0 60000 65536"/>
              <a:gd name="T18" fmla="*/ 0 60000 65536"/>
              <a:gd name="T19" fmla="*/ 0 60000 65536"/>
              <a:gd name="T20" fmla="*/ 0 60000 65536"/>
              <a:gd name="T21" fmla="*/ 0 w 33"/>
              <a:gd name="T22" fmla="*/ 0 h 26"/>
              <a:gd name="T23" fmla="*/ 33 w 3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26">
                <a:moveTo>
                  <a:pt x="32" y="0"/>
                </a:moveTo>
                <a:lnTo>
                  <a:pt x="28" y="4"/>
                </a:lnTo>
                <a:lnTo>
                  <a:pt x="20" y="13"/>
                </a:lnTo>
                <a:lnTo>
                  <a:pt x="12" y="21"/>
                </a:lnTo>
                <a:lnTo>
                  <a:pt x="8" y="21"/>
                </a:lnTo>
                <a:lnTo>
                  <a:pt x="4" y="25"/>
                </a:lnTo>
                <a:lnTo>
                  <a:pt x="0" y="25"/>
                </a:lnTo>
              </a:path>
            </a:pathLst>
          </a:custGeom>
          <a:noFill/>
          <a:ln w="12700" cap="rnd">
            <a:solidFill>
              <a:srgbClr val="000000"/>
            </a:solidFill>
            <a:round/>
            <a:headEnd/>
            <a:tailEnd/>
          </a:ln>
        </p:spPr>
        <p:txBody>
          <a:bodyPr lIns="86493" tIns="43247" rIns="86493" bIns="43247"/>
          <a:lstStyle/>
          <a:p>
            <a:endParaRPr lang="en-US"/>
          </a:p>
        </p:txBody>
      </p:sp>
      <p:sp>
        <p:nvSpPr>
          <p:cNvPr id="1040" name="Freeform 15"/>
          <p:cNvSpPr>
            <a:spLocks/>
          </p:cNvSpPr>
          <p:nvPr/>
        </p:nvSpPr>
        <p:spPr bwMode="auto">
          <a:xfrm>
            <a:off x="1948846" y="3766840"/>
            <a:ext cx="63500" cy="58043"/>
          </a:xfrm>
          <a:custGeom>
            <a:avLst/>
            <a:gdLst>
              <a:gd name="T0" fmla="*/ 2147483647 w 42"/>
              <a:gd name="T1" fmla="*/ 2147483647 h 39"/>
              <a:gd name="T2" fmla="*/ 2147483647 w 42"/>
              <a:gd name="T3" fmla="*/ 2147483647 h 39"/>
              <a:gd name="T4" fmla="*/ 2147483647 w 42"/>
              <a:gd name="T5" fmla="*/ 2147483647 h 39"/>
              <a:gd name="T6" fmla="*/ 2147483647 w 42"/>
              <a:gd name="T7" fmla="*/ 2147483647 h 39"/>
              <a:gd name="T8" fmla="*/ 2147483647 w 42"/>
              <a:gd name="T9" fmla="*/ 2147483647 h 39"/>
              <a:gd name="T10" fmla="*/ 2147483647 w 42"/>
              <a:gd name="T11" fmla="*/ 2147483647 h 39"/>
              <a:gd name="T12" fmla="*/ 0 w 42"/>
              <a:gd name="T13" fmla="*/ 2147483647 h 39"/>
              <a:gd name="T14" fmla="*/ 0 w 42"/>
              <a:gd name="T15" fmla="*/ 2147483647 h 39"/>
              <a:gd name="T16" fmla="*/ 2147483647 w 42"/>
              <a:gd name="T17" fmla="*/ 2147483647 h 39"/>
              <a:gd name="T18" fmla="*/ 2147483647 w 42"/>
              <a:gd name="T19" fmla="*/ 2147483647 h 39"/>
              <a:gd name="T20" fmla="*/ 2147483647 w 42"/>
              <a:gd name="T21" fmla="*/ 2147483647 h 39"/>
              <a:gd name="T22" fmla="*/ 2147483647 w 42"/>
              <a:gd name="T23" fmla="*/ 2147483647 h 39"/>
              <a:gd name="T24" fmla="*/ 2147483647 w 42"/>
              <a:gd name="T25" fmla="*/ 2147483647 h 39"/>
              <a:gd name="T26" fmla="*/ 2147483647 w 42"/>
              <a:gd name="T27" fmla="*/ 2147483647 h 39"/>
              <a:gd name="T28" fmla="*/ 2147483647 w 42"/>
              <a:gd name="T29" fmla="*/ 2147483647 h 39"/>
              <a:gd name="T30" fmla="*/ 2147483647 w 42"/>
              <a:gd name="T31" fmla="*/ 2147483647 h 39"/>
              <a:gd name="T32" fmla="*/ 2147483647 w 42"/>
              <a:gd name="T33" fmla="*/ 2147483647 h 39"/>
              <a:gd name="T34" fmla="*/ 2147483647 w 42"/>
              <a:gd name="T35" fmla="*/ 2147483647 h 39"/>
              <a:gd name="T36" fmla="*/ 2147483647 w 42"/>
              <a:gd name="T37" fmla="*/ 2147483647 h 39"/>
              <a:gd name="T38" fmla="*/ 2147483647 w 42"/>
              <a:gd name="T39" fmla="*/ 2147483647 h 39"/>
              <a:gd name="T40" fmla="*/ 2147483647 w 42"/>
              <a:gd name="T41" fmla="*/ 2147483647 h 39"/>
              <a:gd name="T42" fmla="*/ 2147483647 w 42"/>
              <a:gd name="T43" fmla="*/ 0 h 39"/>
              <a:gd name="T44" fmla="*/ 2147483647 w 42"/>
              <a:gd name="T45" fmla="*/ 0 h 39"/>
              <a:gd name="T46" fmla="*/ 2147483647 w 42"/>
              <a:gd name="T47" fmla="*/ 2147483647 h 39"/>
              <a:gd name="T48" fmla="*/ 2147483647 w 42"/>
              <a:gd name="T49" fmla="*/ 2147483647 h 39"/>
              <a:gd name="T50" fmla="*/ 2147483647 w 42"/>
              <a:gd name="T51" fmla="*/ 2147483647 h 39"/>
              <a:gd name="T52" fmla="*/ 2147483647 w 42"/>
              <a:gd name="T53" fmla="*/ 2147483647 h 39"/>
              <a:gd name="T54" fmla="*/ 2147483647 w 42"/>
              <a:gd name="T55" fmla="*/ 2147483647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2"/>
              <a:gd name="T85" fmla="*/ 0 h 39"/>
              <a:gd name="T86" fmla="*/ 42 w 42"/>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2" h="39">
                <a:moveTo>
                  <a:pt x="33" y="4"/>
                </a:moveTo>
                <a:lnTo>
                  <a:pt x="28" y="13"/>
                </a:lnTo>
                <a:lnTo>
                  <a:pt x="20" y="25"/>
                </a:lnTo>
                <a:lnTo>
                  <a:pt x="13" y="29"/>
                </a:lnTo>
                <a:lnTo>
                  <a:pt x="8" y="29"/>
                </a:lnTo>
                <a:lnTo>
                  <a:pt x="4" y="34"/>
                </a:lnTo>
                <a:lnTo>
                  <a:pt x="0" y="29"/>
                </a:lnTo>
                <a:lnTo>
                  <a:pt x="0" y="25"/>
                </a:lnTo>
                <a:lnTo>
                  <a:pt x="4" y="25"/>
                </a:lnTo>
                <a:lnTo>
                  <a:pt x="8" y="25"/>
                </a:lnTo>
                <a:lnTo>
                  <a:pt x="8" y="29"/>
                </a:lnTo>
                <a:lnTo>
                  <a:pt x="13" y="34"/>
                </a:lnTo>
                <a:lnTo>
                  <a:pt x="17" y="38"/>
                </a:lnTo>
                <a:lnTo>
                  <a:pt x="24" y="38"/>
                </a:lnTo>
                <a:lnTo>
                  <a:pt x="28" y="38"/>
                </a:lnTo>
                <a:lnTo>
                  <a:pt x="33" y="29"/>
                </a:lnTo>
                <a:lnTo>
                  <a:pt x="37" y="22"/>
                </a:lnTo>
                <a:lnTo>
                  <a:pt x="41" y="17"/>
                </a:lnTo>
                <a:lnTo>
                  <a:pt x="41" y="13"/>
                </a:lnTo>
                <a:lnTo>
                  <a:pt x="41" y="9"/>
                </a:lnTo>
                <a:lnTo>
                  <a:pt x="37" y="4"/>
                </a:lnTo>
                <a:lnTo>
                  <a:pt x="28" y="0"/>
                </a:lnTo>
                <a:lnTo>
                  <a:pt x="20" y="0"/>
                </a:lnTo>
                <a:lnTo>
                  <a:pt x="17" y="4"/>
                </a:lnTo>
                <a:lnTo>
                  <a:pt x="13" y="9"/>
                </a:lnTo>
                <a:lnTo>
                  <a:pt x="17" y="9"/>
                </a:lnTo>
                <a:lnTo>
                  <a:pt x="20" y="13"/>
                </a:lnTo>
                <a:lnTo>
                  <a:pt x="24" y="9"/>
                </a:lnTo>
              </a:path>
            </a:pathLst>
          </a:custGeom>
          <a:noFill/>
          <a:ln w="12700" cap="rnd">
            <a:solidFill>
              <a:srgbClr val="000000"/>
            </a:solidFill>
            <a:round/>
            <a:headEnd/>
            <a:tailEnd/>
          </a:ln>
        </p:spPr>
        <p:txBody>
          <a:bodyPr lIns="86493" tIns="43247" rIns="86493" bIns="43247"/>
          <a:lstStyle/>
          <a:p>
            <a:endParaRPr lang="en-US"/>
          </a:p>
        </p:txBody>
      </p:sp>
      <p:sp>
        <p:nvSpPr>
          <p:cNvPr id="1041" name="Freeform 16"/>
          <p:cNvSpPr>
            <a:spLocks/>
          </p:cNvSpPr>
          <p:nvPr/>
        </p:nvSpPr>
        <p:spPr bwMode="auto">
          <a:xfrm>
            <a:off x="2004786" y="3815954"/>
            <a:ext cx="37798" cy="26789"/>
          </a:xfrm>
          <a:custGeom>
            <a:avLst/>
            <a:gdLst>
              <a:gd name="T0" fmla="*/ 2147483647 w 25"/>
              <a:gd name="T1" fmla="*/ 2147483647 h 18"/>
              <a:gd name="T2" fmla="*/ 2147483647 w 25"/>
              <a:gd name="T3" fmla="*/ 0 h 18"/>
              <a:gd name="T4" fmla="*/ 2147483647 w 25"/>
              <a:gd name="T5" fmla="*/ 0 h 18"/>
              <a:gd name="T6" fmla="*/ 2147483647 w 25"/>
              <a:gd name="T7" fmla="*/ 0 h 18"/>
              <a:gd name="T8" fmla="*/ 2147483647 w 25"/>
              <a:gd name="T9" fmla="*/ 2147483647 h 18"/>
              <a:gd name="T10" fmla="*/ 0 w 25"/>
              <a:gd name="T11" fmla="*/ 2147483647 h 18"/>
              <a:gd name="T12" fmla="*/ 0 w 25"/>
              <a:gd name="T13" fmla="*/ 2147483647 h 18"/>
              <a:gd name="T14" fmla="*/ 2147483647 w 25"/>
              <a:gd name="T15" fmla="*/ 2147483647 h 18"/>
              <a:gd name="T16" fmla="*/ 2147483647 w 25"/>
              <a:gd name="T17" fmla="*/ 2147483647 h 18"/>
              <a:gd name="T18" fmla="*/ 2147483647 w 25"/>
              <a:gd name="T19" fmla="*/ 2147483647 h 18"/>
              <a:gd name="T20" fmla="*/ 2147483647 w 25"/>
              <a:gd name="T21" fmla="*/ 2147483647 h 18"/>
              <a:gd name="T22" fmla="*/ 2147483647 w 25"/>
              <a:gd name="T23" fmla="*/ 2147483647 h 18"/>
              <a:gd name="T24" fmla="*/ 2147483647 w 25"/>
              <a:gd name="T25" fmla="*/ 2147483647 h 18"/>
              <a:gd name="T26" fmla="*/ 2147483647 w 25"/>
              <a:gd name="T27" fmla="*/ 2147483647 h 18"/>
              <a:gd name="T28" fmla="*/ 2147483647 w 25"/>
              <a:gd name="T29" fmla="*/ 2147483647 h 18"/>
              <a:gd name="T30" fmla="*/ 2147483647 w 25"/>
              <a:gd name="T31" fmla="*/ 2147483647 h 18"/>
              <a:gd name="T32" fmla="*/ 2147483647 w 25"/>
              <a:gd name="T33" fmla="*/ 2147483647 h 18"/>
              <a:gd name="T34" fmla="*/ 2147483647 w 25"/>
              <a:gd name="T35" fmla="*/ 2147483647 h 18"/>
              <a:gd name="T36" fmla="*/ 2147483647 w 25"/>
              <a:gd name="T37" fmla="*/ 2147483647 h 18"/>
              <a:gd name="T38" fmla="*/ 2147483647 w 25"/>
              <a:gd name="T39" fmla="*/ 2147483647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
              <a:gd name="T61" fmla="*/ 0 h 18"/>
              <a:gd name="T62" fmla="*/ 25 w 25"/>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 h="18">
                <a:moveTo>
                  <a:pt x="16" y="4"/>
                </a:moveTo>
                <a:lnTo>
                  <a:pt x="13" y="0"/>
                </a:lnTo>
                <a:lnTo>
                  <a:pt x="8" y="0"/>
                </a:lnTo>
                <a:lnTo>
                  <a:pt x="4" y="0"/>
                </a:lnTo>
                <a:lnTo>
                  <a:pt x="4" y="4"/>
                </a:lnTo>
                <a:lnTo>
                  <a:pt x="0" y="8"/>
                </a:lnTo>
                <a:lnTo>
                  <a:pt x="0" y="13"/>
                </a:lnTo>
                <a:lnTo>
                  <a:pt x="4" y="17"/>
                </a:lnTo>
                <a:lnTo>
                  <a:pt x="8" y="17"/>
                </a:lnTo>
                <a:lnTo>
                  <a:pt x="13" y="17"/>
                </a:lnTo>
                <a:lnTo>
                  <a:pt x="13" y="13"/>
                </a:lnTo>
                <a:lnTo>
                  <a:pt x="16" y="13"/>
                </a:lnTo>
                <a:lnTo>
                  <a:pt x="20" y="8"/>
                </a:lnTo>
                <a:lnTo>
                  <a:pt x="20" y="4"/>
                </a:lnTo>
                <a:lnTo>
                  <a:pt x="16" y="4"/>
                </a:lnTo>
                <a:lnTo>
                  <a:pt x="13" y="8"/>
                </a:lnTo>
                <a:lnTo>
                  <a:pt x="13" y="13"/>
                </a:lnTo>
                <a:lnTo>
                  <a:pt x="16" y="17"/>
                </a:lnTo>
                <a:lnTo>
                  <a:pt x="20" y="17"/>
                </a:lnTo>
                <a:lnTo>
                  <a:pt x="24" y="13"/>
                </a:lnTo>
              </a:path>
            </a:pathLst>
          </a:custGeom>
          <a:noFill/>
          <a:ln w="12700" cap="rnd">
            <a:solidFill>
              <a:srgbClr val="000000"/>
            </a:solidFill>
            <a:round/>
            <a:headEnd/>
            <a:tailEnd/>
          </a:ln>
        </p:spPr>
        <p:txBody>
          <a:bodyPr lIns="86493" tIns="43247" rIns="86493" bIns="43247"/>
          <a:lstStyle/>
          <a:p>
            <a:endParaRPr lang="en-US"/>
          </a:p>
        </p:txBody>
      </p:sp>
      <p:sp>
        <p:nvSpPr>
          <p:cNvPr id="1042" name="Freeform 17"/>
          <p:cNvSpPr>
            <a:spLocks/>
          </p:cNvSpPr>
          <p:nvPr/>
        </p:nvSpPr>
        <p:spPr bwMode="auto">
          <a:xfrm>
            <a:off x="2010834" y="3815954"/>
            <a:ext cx="15119" cy="26789"/>
          </a:xfrm>
          <a:custGeom>
            <a:avLst/>
            <a:gdLst>
              <a:gd name="T0" fmla="*/ 2147483647 w 10"/>
              <a:gd name="T1" fmla="*/ 0 h 18"/>
              <a:gd name="T2" fmla="*/ 2147483647 w 10"/>
              <a:gd name="T3" fmla="*/ 0 h 18"/>
              <a:gd name="T4" fmla="*/ 0 w 10"/>
              <a:gd name="T5" fmla="*/ 2147483647 h 18"/>
              <a:gd name="T6" fmla="*/ 0 w 10"/>
              <a:gd name="T7" fmla="*/ 2147483647 h 18"/>
              <a:gd name="T8" fmla="*/ 0 w 10"/>
              <a:gd name="T9" fmla="*/ 2147483647 h 18"/>
              <a:gd name="T10" fmla="*/ 2147483647 w 10"/>
              <a:gd name="T11" fmla="*/ 2147483647 h 18"/>
              <a:gd name="T12" fmla="*/ 0 60000 65536"/>
              <a:gd name="T13" fmla="*/ 0 60000 65536"/>
              <a:gd name="T14" fmla="*/ 0 60000 65536"/>
              <a:gd name="T15" fmla="*/ 0 60000 65536"/>
              <a:gd name="T16" fmla="*/ 0 60000 65536"/>
              <a:gd name="T17" fmla="*/ 0 60000 65536"/>
              <a:gd name="T18" fmla="*/ 0 w 10"/>
              <a:gd name="T19" fmla="*/ 0 h 18"/>
              <a:gd name="T20" fmla="*/ 10 w 1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0" h="18">
                <a:moveTo>
                  <a:pt x="9" y="0"/>
                </a:moveTo>
                <a:lnTo>
                  <a:pt x="4" y="0"/>
                </a:lnTo>
                <a:lnTo>
                  <a:pt x="0" y="4"/>
                </a:lnTo>
                <a:lnTo>
                  <a:pt x="0" y="8"/>
                </a:lnTo>
                <a:lnTo>
                  <a:pt x="0" y="17"/>
                </a:lnTo>
                <a:lnTo>
                  <a:pt x="4" y="17"/>
                </a:lnTo>
              </a:path>
            </a:pathLst>
          </a:custGeom>
          <a:noFill/>
          <a:ln w="12700" cap="rnd">
            <a:solidFill>
              <a:srgbClr val="000000"/>
            </a:solidFill>
            <a:round/>
            <a:headEnd/>
            <a:tailEnd/>
          </a:ln>
        </p:spPr>
        <p:txBody>
          <a:bodyPr lIns="86493" tIns="43247" rIns="86493" bIns="43247"/>
          <a:lstStyle/>
          <a:p>
            <a:endParaRPr lang="en-US"/>
          </a:p>
        </p:txBody>
      </p:sp>
      <p:sp>
        <p:nvSpPr>
          <p:cNvPr id="1043" name="Freeform 18"/>
          <p:cNvSpPr>
            <a:spLocks/>
          </p:cNvSpPr>
          <p:nvPr/>
        </p:nvSpPr>
        <p:spPr bwMode="auto">
          <a:xfrm>
            <a:off x="2041072" y="3823396"/>
            <a:ext cx="21167" cy="13394"/>
          </a:xfrm>
          <a:custGeom>
            <a:avLst/>
            <a:gdLst>
              <a:gd name="T0" fmla="*/ 0 w 14"/>
              <a:gd name="T1" fmla="*/ 2147483647 h 9"/>
              <a:gd name="T2" fmla="*/ 2147483647 w 14"/>
              <a:gd name="T3" fmla="*/ 2147483647 h 9"/>
              <a:gd name="T4" fmla="*/ 2147483647 w 14"/>
              <a:gd name="T5" fmla="*/ 0 h 9"/>
              <a:gd name="T6" fmla="*/ 0 60000 65536"/>
              <a:gd name="T7" fmla="*/ 0 60000 65536"/>
              <a:gd name="T8" fmla="*/ 0 60000 65536"/>
              <a:gd name="T9" fmla="*/ 0 w 14"/>
              <a:gd name="T10" fmla="*/ 0 h 9"/>
              <a:gd name="T11" fmla="*/ 14 w 14"/>
              <a:gd name="T12" fmla="*/ 9 h 9"/>
            </a:gdLst>
            <a:ahLst/>
            <a:cxnLst>
              <a:cxn ang="T6">
                <a:pos x="T0" y="T1"/>
              </a:cxn>
              <a:cxn ang="T7">
                <a:pos x="T2" y="T3"/>
              </a:cxn>
              <a:cxn ang="T8">
                <a:pos x="T4" y="T5"/>
              </a:cxn>
            </a:cxnLst>
            <a:rect l="T9" t="T10" r="T11" b="T12"/>
            <a:pathLst>
              <a:path w="14" h="9">
                <a:moveTo>
                  <a:pt x="0" y="8"/>
                </a:moveTo>
                <a:lnTo>
                  <a:pt x="9" y="8"/>
                </a:lnTo>
                <a:lnTo>
                  <a:pt x="13" y="0"/>
                </a:lnTo>
              </a:path>
            </a:pathLst>
          </a:custGeom>
          <a:noFill/>
          <a:ln w="12700" cap="rnd">
            <a:solidFill>
              <a:srgbClr val="000000"/>
            </a:solidFill>
            <a:round/>
            <a:headEnd/>
            <a:tailEnd/>
          </a:ln>
        </p:spPr>
        <p:txBody>
          <a:bodyPr lIns="86493" tIns="43247" rIns="86493" bIns="43247"/>
          <a:lstStyle/>
          <a:p>
            <a:endParaRPr lang="en-US"/>
          </a:p>
        </p:txBody>
      </p:sp>
      <p:sp>
        <p:nvSpPr>
          <p:cNvPr id="1044" name="Freeform 19"/>
          <p:cNvSpPr>
            <a:spLocks/>
          </p:cNvSpPr>
          <p:nvPr/>
        </p:nvSpPr>
        <p:spPr bwMode="auto">
          <a:xfrm>
            <a:off x="2041071" y="3804047"/>
            <a:ext cx="37798" cy="50602"/>
          </a:xfrm>
          <a:custGeom>
            <a:avLst/>
            <a:gdLst>
              <a:gd name="T0" fmla="*/ 2147483647 w 25"/>
              <a:gd name="T1" fmla="*/ 0 h 34"/>
              <a:gd name="T2" fmla="*/ 0 w 25"/>
              <a:gd name="T3" fmla="*/ 2147483647 h 34"/>
              <a:gd name="T4" fmla="*/ 0 w 25"/>
              <a:gd name="T5" fmla="*/ 2147483647 h 34"/>
              <a:gd name="T6" fmla="*/ 2147483647 w 25"/>
              <a:gd name="T7" fmla="*/ 2147483647 h 34"/>
              <a:gd name="T8" fmla="*/ 2147483647 w 25"/>
              <a:gd name="T9" fmla="*/ 2147483647 h 34"/>
              <a:gd name="T10" fmla="*/ 2147483647 w 25"/>
              <a:gd name="T11" fmla="*/ 2147483647 h 34"/>
              <a:gd name="T12" fmla="*/ 2147483647 w 25"/>
              <a:gd name="T13" fmla="*/ 2147483647 h 34"/>
              <a:gd name="T14" fmla="*/ 0 60000 65536"/>
              <a:gd name="T15" fmla="*/ 0 60000 65536"/>
              <a:gd name="T16" fmla="*/ 0 60000 65536"/>
              <a:gd name="T17" fmla="*/ 0 60000 65536"/>
              <a:gd name="T18" fmla="*/ 0 60000 65536"/>
              <a:gd name="T19" fmla="*/ 0 60000 65536"/>
              <a:gd name="T20" fmla="*/ 0 60000 65536"/>
              <a:gd name="T21" fmla="*/ 0 w 25"/>
              <a:gd name="T22" fmla="*/ 0 h 34"/>
              <a:gd name="T23" fmla="*/ 25 w 25"/>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34">
                <a:moveTo>
                  <a:pt x="24" y="0"/>
                </a:moveTo>
                <a:lnTo>
                  <a:pt x="0" y="26"/>
                </a:lnTo>
                <a:lnTo>
                  <a:pt x="0" y="30"/>
                </a:lnTo>
                <a:lnTo>
                  <a:pt x="4" y="33"/>
                </a:lnTo>
                <a:lnTo>
                  <a:pt x="8" y="33"/>
                </a:lnTo>
                <a:lnTo>
                  <a:pt x="8" y="30"/>
                </a:lnTo>
                <a:lnTo>
                  <a:pt x="17" y="30"/>
                </a:lnTo>
              </a:path>
            </a:pathLst>
          </a:custGeom>
          <a:noFill/>
          <a:ln w="12700" cap="rnd">
            <a:solidFill>
              <a:srgbClr val="000000"/>
            </a:solidFill>
            <a:round/>
            <a:headEnd/>
            <a:tailEnd/>
          </a:ln>
        </p:spPr>
        <p:txBody>
          <a:bodyPr lIns="86493" tIns="43247" rIns="86493" bIns="43247"/>
          <a:lstStyle/>
          <a:p>
            <a:endParaRPr lang="en-US"/>
          </a:p>
        </p:txBody>
      </p:sp>
      <p:sp>
        <p:nvSpPr>
          <p:cNvPr id="1045" name="Freeform 20"/>
          <p:cNvSpPr>
            <a:spLocks/>
          </p:cNvSpPr>
          <p:nvPr/>
        </p:nvSpPr>
        <p:spPr bwMode="auto">
          <a:xfrm>
            <a:off x="2041071" y="3804047"/>
            <a:ext cx="37798" cy="50602"/>
          </a:xfrm>
          <a:custGeom>
            <a:avLst/>
            <a:gdLst>
              <a:gd name="T0" fmla="*/ 2147483647 w 25"/>
              <a:gd name="T1" fmla="*/ 0 h 34"/>
              <a:gd name="T2" fmla="*/ 0 w 25"/>
              <a:gd name="T3" fmla="*/ 2147483647 h 34"/>
              <a:gd name="T4" fmla="*/ 0 w 25"/>
              <a:gd name="T5" fmla="*/ 2147483647 h 34"/>
              <a:gd name="T6" fmla="*/ 0 60000 65536"/>
              <a:gd name="T7" fmla="*/ 0 60000 65536"/>
              <a:gd name="T8" fmla="*/ 0 60000 65536"/>
              <a:gd name="T9" fmla="*/ 0 w 25"/>
              <a:gd name="T10" fmla="*/ 0 h 34"/>
              <a:gd name="T11" fmla="*/ 25 w 25"/>
              <a:gd name="T12" fmla="*/ 34 h 34"/>
            </a:gdLst>
            <a:ahLst/>
            <a:cxnLst>
              <a:cxn ang="T6">
                <a:pos x="T0" y="T1"/>
              </a:cxn>
              <a:cxn ang="T7">
                <a:pos x="T2" y="T3"/>
              </a:cxn>
              <a:cxn ang="T8">
                <a:pos x="T4" y="T5"/>
              </a:cxn>
            </a:cxnLst>
            <a:rect l="T9" t="T10" r="T11" b="T12"/>
            <a:pathLst>
              <a:path w="25" h="34">
                <a:moveTo>
                  <a:pt x="24" y="0"/>
                </a:moveTo>
                <a:lnTo>
                  <a:pt x="0" y="30"/>
                </a:lnTo>
                <a:lnTo>
                  <a:pt x="0" y="33"/>
                </a:lnTo>
              </a:path>
            </a:pathLst>
          </a:custGeom>
          <a:noFill/>
          <a:ln w="12700" cap="rnd">
            <a:solidFill>
              <a:srgbClr val="000000"/>
            </a:solidFill>
            <a:round/>
            <a:headEnd/>
            <a:tailEnd/>
          </a:ln>
        </p:spPr>
        <p:txBody>
          <a:bodyPr lIns="86493" tIns="43247" rIns="86493" bIns="43247"/>
          <a:lstStyle/>
          <a:p>
            <a:endParaRPr lang="en-US"/>
          </a:p>
        </p:txBody>
      </p:sp>
      <p:sp>
        <p:nvSpPr>
          <p:cNvPr id="1046" name="Freeform 21"/>
          <p:cNvSpPr>
            <a:spLocks/>
          </p:cNvSpPr>
          <p:nvPr/>
        </p:nvSpPr>
        <p:spPr bwMode="auto">
          <a:xfrm>
            <a:off x="2060727" y="3829349"/>
            <a:ext cx="18143" cy="20836"/>
          </a:xfrm>
          <a:custGeom>
            <a:avLst/>
            <a:gdLst>
              <a:gd name="T0" fmla="*/ 0 w 12"/>
              <a:gd name="T1" fmla="*/ 2147483647 h 14"/>
              <a:gd name="T2" fmla="*/ 2147483647 w 12"/>
              <a:gd name="T3" fmla="*/ 2147483647 h 14"/>
              <a:gd name="T4" fmla="*/ 2147483647 w 12"/>
              <a:gd name="T5" fmla="*/ 0 h 14"/>
              <a:gd name="T6" fmla="*/ 0 60000 65536"/>
              <a:gd name="T7" fmla="*/ 0 60000 65536"/>
              <a:gd name="T8" fmla="*/ 0 60000 65536"/>
              <a:gd name="T9" fmla="*/ 0 w 12"/>
              <a:gd name="T10" fmla="*/ 0 h 14"/>
              <a:gd name="T11" fmla="*/ 12 w 12"/>
              <a:gd name="T12" fmla="*/ 14 h 14"/>
            </a:gdLst>
            <a:ahLst/>
            <a:cxnLst>
              <a:cxn ang="T6">
                <a:pos x="T0" y="T1"/>
              </a:cxn>
              <a:cxn ang="T7">
                <a:pos x="T2" y="T3"/>
              </a:cxn>
              <a:cxn ang="T8">
                <a:pos x="T4" y="T5"/>
              </a:cxn>
            </a:cxnLst>
            <a:rect l="T9" t="T10" r="T11" b="T12"/>
            <a:pathLst>
              <a:path w="12" h="14">
                <a:moveTo>
                  <a:pt x="0" y="13"/>
                </a:moveTo>
                <a:lnTo>
                  <a:pt x="4" y="9"/>
                </a:lnTo>
                <a:lnTo>
                  <a:pt x="11" y="0"/>
                </a:lnTo>
              </a:path>
            </a:pathLst>
          </a:custGeom>
          <a:noFill/>
          <a:ln w="12700" cap="rnd">
            <a:solidFill>
              <a:srgbClr val="000000"/>
            </a:solidFill>
            <a:round/>
            <a:headEnd/>
            <a:tailEnd/>
          </a:ln>
        </p:spPr>
        <p:txBody>
          <a:bodyPr lIns="86493" tIns="43247" rIns="86493" bIns="43247"/>
          <a:lstStyle/>
          <a:p>
            <a:endParaRPr lang="en-US"/>
          </a:p>
        </p:txBody>
      </p:sp>
      <p:sp>
        <p:nvSpPr>
          <p:cNvPr id="1047" name="Freeform 22"/>
          <p:cNvSpPr>
            <a:spLocks/>
          </p:cNvSpPr>
          <p:nvPr/>
        </p:nvSpPr>
        <p:spPr bwMode="auto">
          <a:xfrm>
            <a:off x="2060727" y="3815954"/>
            <a:ext cx="37797" cy="44648"/>
          </a:xfrm>
          <a:custGeom>
            <a:avLst/>
            <a:gdLst>
              <a:gd name="T0" fmla="*/ 2147483647 w 25"/>
              <a:gd name="T1" fmla="*/ 0 h 30"/>
              <a:gd name="T2" fmla="*/ 0 w 25"/>
              <a:gd name="T3" fmla="*/ 2147483647 h 30"/>
              <a:gd name="T4" fmla="*/ 0 w 25"/>
              <a:gd name="T5" fmla="*/ 2147483647 h 30"/>
              <a:gd name="T6" fmla="*/ 2147483647 w 25"/>
              <a:gd name="T7" fmla="*/ 2147483647 h 30"/>
              <a:gd name="T8" fmla="*/ 2147483647 w 25"/>
              <a:gd name="T9" fmla="*/ 2147483647 h 30"/>
              <a:gd name="T10" fmla="*/ 0 60000 65536"/>
              <a:gd name="T11" fmla="*/ 0 60000 65536"/>
              <a:gd name="T12" fmla="*/ 0 60000 65536"/>
              <a:gd name="T13" fmla="*/ 0 60000 65536"/>
              <a:gd name="T14" fmla="*/ 0 60000 65536"/>
              <a:gd name="T15" fmla="*/ 0 w 25"/>
              <a:gd name="T16" fmla="*/ 0 h 30"/>
              <a:gd name="T17" fmla="*/ 25 w 25"/>
              <a:gd name="T18" fmla="*/ 30 h 30"/>
            </a:gdLst>
            <a:ahLst/>
            <a:cxnLst>
              <a:cxn ang="T10">
                <a:pos x="T0" y="T1"/>
              </a:cxn>
              <a:cxn ang="T11">
                <a:pos x="T2" y="T3"/>
              </a:cxn>
              <a:cxn ang="T12">
                <a:pos x="T4" y="T5"/>
              </a:cxn>
              <a:cxn ang="T13">
                <a:pos x="T6" y="T7"/>
              </a:cxn>
              <a:cxn ang="T14">
                <a:pos x="T8" y="T9"/>
              </a:cxn>
            </a:cxnLst>
            <a:rect l="T15" t="T16" r="T17" b="T18"/>
            <a:pathLst>
              <a:path w="25" h="30">
                <a:moveTo>
                  <a:pt x="24" y="0"/>
                </a:moveTo>
                <a:lnTo>
                  <a:pt x="0" y="25"/>
                </a:lnTo>
                <a:lnTo>
                  <a:pt x="0" y="29"/>
                </a:lnTo>
                <a:lnTo>
                  <a:pt x="8" y="29"/>
                </a:lnTo>
                <a:lnTo>
                  <a:pt x="11" y="25"/>
                </a:lnTo>
              </a:path>
            </a:pathLst>
          </a:custGeom>
          <a:noFill/>
          <a:ln w="12700" cap="rnd">
            <a:solidFill>
              <a:srgbClr val="000000"/>
            </a:solidFill>
            <a:round/>
            <a:headEnd/>
            <a:tailEnd/>
          </a:ln>
        </p:spPr>
        <p:txBody>
          <a:bodyPr lIns="86493" tIns="43247" rIns="86493" bIns="43247"/>
          <a:lstStyle/>
          <a:p>
            <a:endParaRPr lang="en-US"/>
          </a:p>
        </p:txBody>
      </p:sp>
      <p:sp>
        <p:nvSpPr>
          <p:cNvPr id="1048" name="Freeform 23"/>
          <p:cNvSpPr>
            <a:spLocks/>
          </p:cNvSpPr>
          <p:nvPr/>
        </p:nvSpPr>
        <p:spPr bwMode="auto">
          <a:xfrm>
            <a:off x="2060727" y="3815954"/>
            <a:ext cx="37797" cy="44648"/>
          </a:xfrm>
          <a:custGeom>
            <a:avLst/>
            <a:gdLst>
              <a:gd name="T0" fmla="*/ 2147483647 w 25"/>
              <a:gd name="T1" fmla="*/ 0 h 30"/>
              <a:gd name="T2" fmla="*/ 0 w 25"/>
              <a:gd name="T3" fmla="*/ 2147483647 h 30"/>
              <a:gd name="T4" fmla="*/ 0 w 25"/>
              <a:gd name="T5" fmla="*/ 2147483647 h 30"/>
              <a:gd name="T6" fmla="*/ 0 60000 65536"/>
              <a:gd name="T7" fmla="*/ 0 60000 65536"/>
              <a:gd name="T8" fmla="*/ 0 60000 65536"/>
              <a:gd name="T9" fmla="*/ 0 w 25"/>
              <a:gd name="T10" fmla="*/ 0 h 30"/>
              <a:gd name="T11" fmla="*/ 25 w 25"/>
              <a:gd name="T12" fmla="*/ 30 h 30"/>
            </a:gdLst>
            <a:ahLst/>
            <a:cxnLst>
              <a:cxn ang="T6">
                <a:pos x="T0" y="T1"/>
              </a:cxn>
              <a:cxn ang="T7">
                <a:pos x="T2" y="T3"/>
              </a:cxn>
              <a:cxn ang="T8">
                <a:pos x="T4" y="T5"/>
              </a:cxn>
            </a:cxnLst>
            <a:rect l="T9" t="T10" r="T11" b="T12"/>
            <a:pathLst>
              <a:path w="25" h="30">
                <a:moveTo>
                  <a:pt x="24" y="0"/>
                </a:moveTo>
                <a:lnTo>
                  <a:pt x="0" y="25"/>
                </a:lnTo>
                <a:lnTo>
                  <a:pt x="0" y="29"/>
                </a:lnTo>
              </a:path>
            </a:pathLst>
          </a:custGeom>
          <a:noFill/>
          <a:ln w="12700" cap="rnd">
            <a:solidFill>
              <a:srgbClr val="000000"/>
            </a:solidFill>
            <a:round/>
            <a:headEnd/>
            <a:tailEnd/>
          </a:ln>
        </p:spPr>
        <p:txBody>
          <a:bodyPr lIns="86493" tIns="43247" rIns="86493" bIns="43247"/>
          <a:lstStyle/>
          <a:p>
            <a:endParaRPr lang="en-US"/>
          </a:p>
        </p:txBody>
      </p:sp>
      <p:sp>
        <p:nvSpPr>
          <p:cNvPr id="1049" name="Freeform 24"/>
          <p:cNvSpPr>
            <a:spLocks/>
          </p:cNvSpPr>
          <p:nvPr/>
        </p:nvSpPr>
        <p:spPr bwMode="auto">
          <a:xfrm>
            <a:off x="2077358" y="3848695"/>
            <a:ext cx="33262" cy="25301"/>
          </a:xfrm>
          <a:custGeom>
            <a:avLst/>
            <a:gdLst>
              <a:gd name="T0" fmla="*/ 2147483647 w 22"/>
              <a:gd name="T1" fmla="*/ 2147483647 h 17"/>
              <a:gd name="T2" fmla="*/ 2147483647 w 22"/>
              <a:gd name="T3" fmla="*/ 2147483647 h 17"/>
              <a:gd name="T4" fmla="*/ 2147483647 w 22"/>
              <a:gd name="T5" fmla="*/ 0 h 17"/>
              <a:gd name="T6" fmla="*/ 2147483647 w 22"/>
              <a:gd name="T7" fmla="*/ 0 h 17"/>
              <a:gd name="T8" fmla="*/ 2147483647 w 22"/>
              <a:gd name="T9" fmla="*/ 2147483647 h 17"/>
              <a:gd name="T10" fmla="*/ 0 w 22"/>
              <a:gd name="T11" fmla="*/ 2147483647 h 17"/>
              <a:gd name="T12" fmla="*/ 0 w 22"/>
              <a:gd name="T13" fmla="*/ 2147483647 h 17"/>
              <a:gd name="T14" fmla="*/ 2147483647 w 22"/>
              <a:gd name="T15" fmla="*/ 2147483647 h 17"/>
              <a:gd name="T16" fmla="*/ 2147483647 w 22"/>
              <a:gd name="T17" fmla="*/ 2147483647 h 17"/>
              <a:gd name="T18" fmla="*/ 2147483647 w 22"/>
              <a:gd name="T19" fmla="*/ 2147483647 h 17"/>
              <a:gd name="T20" fmla="*/ 2147483647 w 22"/>
              <a:gd name="T21" fmla="*/ 2147483647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17"/>
              <a:gd name="T35" fmla="*/ 22 w 22"/>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17">
                <a:moveTo>
                  <a:pt x="21" y="7"/>
                </a:moveTo>
                <a:lnTo>
                  <a:pt x="17" y="3"/>
                </a:lnTo>
                <a:lnTo>
                  <a:pt x="13" y="0"/>
                </a:lnTo>
                <a:lnTo>
                  <a:pt x="8" y="0"/>
                </a:lnTo>
                <a:lnTo>
                  <a:pt x="4" y="3"/>
                </a:lnTo>
                <a:lnTo>
                  <a:pt x="0" y="7"/>
                </a:lnTo>
                <a:lnTo>
                  <a:pt x="0" y="12"/>
                </a:lnTo>
                <a:lnTo>
                  <a:pt x="4" y="16"/>
                </a:lnTo>
                <a:lnTo>
                  <a:pt x="8" y="16"/>
                </a:lnTo>
                <a:lnTo>
                  <a:pt x="13" y="16"/>
                </a:lnTo>
                <a:lnTo>
                  <a:pt x="17" y="16"/>
                </a:lnTo>
              </a:path>
            </a:pathLst>
          </a:custGeom>
          <a:noFill/>
          <a:ln w="12700" cap="rnd">
            <a:solidFill>
              <a:srgbClr val="000000"/>
            </a:solidFill>
            <a:round/>
            <a:headEnd/>
            <a:tailEnd/>
          </a:ln>
        </p:spPr>
        <p:txBody>
          <a:bodyPr lIns="86493" tIns="43247" rIns="86493" bIns="43247"/>
          <a:lstStyle/>
          <a:p>
            <a:endParaRPr lang="en-US"/>
          </a:p>
        </p:txBody>
      </p:sp>
      <p:sp>
        <p:nvSpPr>
          <p:cNvPr id="1050" name="Freeform 25"/>
          <p:cNvSpPr>
            <a:spLocks/>
          </p:cNvSpPr>
          <p:nvPr/>
        </p:nvSpPr>
        <p:spPr bwMode="auto">
          <a:xfrm>
            <a:off x="2084917" y="3853161"/>
            <a:ext cx="13607" cy="20836"/>
          </a:xfrm>
          <a:custGeom>
            <a:avLst/>
            <a:gdLst>
              <a:gd name="T0" fmla="*/ 2147483647 w 9"/>
              <a:gd name="T1" fmla="*/ 0 h 14"/>
              <a:gd name="T2" fmla="*/ 2147483647 w 9"/>
              <a:gd name="T3" fmla="*/ 0 h 14"/>
              <a:gd name="T4" fmla="*/ 2147483647 w 9"/>
              <a:gd name="T5" fmla="*/ 2147483647 h 14"/>
              <a:gd name="T6" fmla="*/ 0 w 9"/>
              <a:gd name="T7" fmla="*/ 2147483647 h 14"/>
              <a:gd name="T8" fmla="*/ 0 w 9"/>
              <a:gd name="T9" fmla="*/ 2147483647 h 14"/>
              <a:gd name="T10" fmla="*/ 0 60000 65536"/>
              <a:gd name="T11" fmla="*/ 0 60000 65536"/>
              <a:gd name="T12" fmla="*/ 0 60000 65536"/>
              <a:gd name="T13" fmla="*/ 0 60000 65536"/>
              <a:gd name="T14" fmla="*/ 0 60000 65536"/>
              <a:gd name="T15" fmla="*/ 0 w 9"/>
              <a:gd name="T16" fmla="*/ 0 h 14"/>
              <a:gd name="T17" fmla="*/ 9 w 9"/>
              <a:gd name="T18" fmla="*/ 14 h 14"/>
            </a:gdLst>
            <a:ahLst/>
            <a:cxnLst>
              <a:cxn ang="T10">
                <a:pos x="T0" y="T1"/>
              </a:cxn>
              <a:cxn ang="T11">
                <a:pos x="T2" y="T3"/>
              </a:cxn>
              <a:cxn ang="T12">
                <a:pos x="T4" y="T5"/>
              </a:cxn>
              <a:cxn ang="T13">
                <a:pos x="T6" y="T7"/>
              </a:cxn>
              <a:cxn ang="T14">
                <a:pos x="T8" y="T9"/>
              </a:cxn>
            </a:cxnLst>
            <a:rect l="T15" t="T16" r="T17" b="T18"/>
            <a:pathLst>
              <a:path w="9" h="14">
                <a:moveTo>
                  <a:pt x="8" y="0"/>
                </a:moveTo>
                <a:lnTo>
                  <a:pt x="4" y="0"/>
                </a:lnTo>
                <a:lnTo>
                  <a:pt x="4" y="4"/>
                </a:lnTo>
                <a:lnTo>
                  <a:pt x="0" y="9"/>
                </a:lnTo>
                <a:lnTo>
                  <a:pt x="0" y="13"/>
                </a:lnTo>
              </a:path>
            </a:pathLst>
          </a:custGeom>
          <a:noFill/>
          <a:ln w="12700" cap="rnd">
            <a:solidFill>
              <a:srgbClr val="000000"/>
            </a:solidFill>
            <a:round/>
            <a:headEnd/>
            <a:tailEnd/>
          </a:ln>
        </p:spPr>
        <p:txBody>
          <a:bodyPr lIns="86493" tIns="43247" rIns="86493" bIns="43247"/>
          <a:lstStyle/>
          <a:p>
            <a:endParaRPr lang="en-US"/>
          </a:p>
        </p:txBody>
      </p:sp>
      <p:sp>
        <p:nvSpPr>
          <p:cNvPr id="1051" name="Freeform 26"/>
          <p:cNvSpPr>
            <a:spLocks/>
          </p:cNvSpPr>
          <p:nvPr/>
        </p:nvSpPr>
        <p:spPr bwMode="auto">
          <a:xfrm>
            <a:off x="2103060" y="3859114"/>
            <a:ext cx="21167" cy="20836"/>
          </a:xfrm>
          <a:custGeom>
            <a:avLst/>
            <a:gdLst>
              <a:gd name="T0" fmla="*/ 2147483647 w 14"/>
              <a:gd name="T1" fmla="*/ 0 h 14"/>
              <a:gd name="T2" fmla="*/ 0 w 14"/>
              <a:gd name="T3" fmla="*/ 2147483647 h 14"/>
              <a:gd name="T4" fmla="*/ 0 w 14"/>
              <a:gd name="T5" fmla="*/ 2147483647 h 14"/>
              <a:gd name="T6" fmla="*/ 2147483647 w 14"/>
              <a:gd name="T7" fmla="*/ 2147483647 h 14"/>
              <a:gd name="T8" fmla="*/ 2147483647 w 14"/>
              <a:gd name="T9" fmla="*/ 2147483647 h 14"/>
              <a:gd name="T10" fmla="*/ 2147483647 w 14"/>
              <a:gd name="T11" fmla="*/ 2147483647 h 14"/>
              <a:gd name="T12" fmla="*/ 0 60000 65536"/>
              <a:gd name="T13" fmla="*/ 0 60000 65536"/>
              <a:gd name="T14" fmla="*/ 0 60000 65536"/>
              <a:gd name="T15" fmla="*/ 0 60000 65536"/>
              <a:gd name="T16" fmla="*/ 0 60000 65536"/>
              <a:gd name="T17" fmla="*/ 0 60000 65536"/>
              <a:gd name="T18" fmla="*/ 0 w 14"/>
              <a:gd name="T19" fmla="*/ 0 h 14"/>
              <a:gd name="T20" fmla="*/ 14 w 1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14" h="14">
                <a:moveTo>
                  <a:pt x="9" y="0"/>
                </a:moveTo>
                <a:lnTo>
                  <a:pt x="0" y="9"/>
                </a:lnTo>
                <a:lnTo>
                  <a:pt x="0" y="13"/>
                </a:lnTo>
                <a:lnTo>
                  <a:pt x="4" y="13"/>
                </a:lnTo>
                <a:lnTo>
                  <a:pt x="9" y="13"/>
                </a:lnTo>
                <a:lnTo>
                  <a:pt x="13" y="9"/>
                </a:lnTo>
              </a:path>
            </a:pathLst>
          </a:custGeom>
          <a:noFill/>
          <a:ln w="12700" cap="rnd">
            <a:solidFill>
              <a:srgbClr val="000000"/>
            </a:solidFill>
            <a:round/>
            <a:headEnd/>
            <a:tailEnd/>
          </a:ln>
        </p:spPr>
        <p:txBody>
          <a:bodyPr lIns="86493" tIns="43247" rIns="86493" bIns="43247"/>
          <a:lstStyle/>
          <a:p>
            <a:endParaRPr lang="en-US"/>
          </a:p>
        </p:txBody>
      </p:sp>
      <p:sp>
        <p:nvSpPr>
          <p:cNvPr id="1052" name="Freeform 27"/>
          <p:cNvSpPr>
            <a:spLocks/>
          </p:cNvSpPr>
          <p:nvPr/>
        </p:nvSpPr>
        <p:spPr bwMode="auto">
          <a:xfrm>
            <a:off x="2103061" y="3859114"/>
            <a:ext cx="15119" cy="20836"/>
          </a:xfrm>
          <a:custGeom>
            <a:avLst/>
            <a:gdLst>
              <a:gd name="T0" fmla="*/ 2147483647 w 10"/>
              <a:gd name="T1" fmla="*/ 0 h 14"/>
              <a:gd name="T2" fmla="*/ 2147483647 w 10"/>
              <a:gd name="T3" fmla="*/ 2147483647 h 14"/>
              <a:gd name="T4" fmla="*/ 0 w 10"/>
              <a:gd name="T5" fmla="*/ 2147483647 h 14"/>
              <a:gd name="T6" fmla="*/ 0 w 10"/>
              <a:gd name="T7" fmla="*/ 2147483647 h 14"/>
              <a:gd name="T8" fmla="*/ 0 60000 65536"/>
              <a:gd name="T9" fmla="*/ 0 60000 65536"/>
              <a:gd name="T10" fmla="*/ 0 60000 65536"/>
              <a:gd name="T11" fmla="*/ 0 60000 65536"/>
              <a:gd name="T12" fmla="*/ 0 w 10"/>
              <a:gd name="T13" fmla="*/ 0 h 14"/>
              <a:gd name="T14" fmla="*/ 10 w 10"/>
              <a:gd name="T15" fmla="*/ 14 h 14"/>
            </a:gdLst>
            <a:ahLst/>
            <a:cxnLst>
              <a:cxn ang="T8">
                <a:pos x="T0" y="T1"/>
              </a:cxn>
              <a:cxn ang="T9">
                <a:pos x="T2" y="T3"/>
              </a:cxn>
              <a:cxn ang="T10">
                <a:pos x="T4" y="T5"/>
              </a:cxn>
              <a:cxn ang="T11">
                <a:pos x="T6" y="T7"/>
              </a:cxn>
            </a:cxnLst>
            <a:rect l="T12" t="T13" r="T14" b="T15"/>
            <a:pathLst>
              <a:path w="10" h="14">
                <a:moveTo>
                  <a:pt x="9" y="0"/>
                </a:moveTo>
                <a:lnTo>
                  <a:pt x="4" y="9"/>
                </a:lnTo>
                <a:lnTo>
                  <a:pt x="0" y="9"/>
                </a:lnTo>
                <a:lnTo>
                  <a:pt x="0" y="13"/>
                </a:lnTo>
              </a:path>
            </a:pathLst>
          </a:custGeom>
          <a:noFill/>
          <a:ln w="12700" cap="rnd">
            <a:solidFill>
              <a:srgbClr val="000000"/>
            </a:solidFill>
            <a:round/>
            <a:headEnd/>
            <a:tailEnd/>
          </a:ln>
        </p:spPr>
        <p:txBody>
          <a:bodyPr lIns="86493" tIns="43247" rIns="86493" bIns="43247"/>
          <a:lstStyle/>
          <a:p>
            <a:endParaRPr lang="en-US"/>
          </a:p>
        </p:txBody>
      </p:sp>
      <p:sp>
        <p:nvSpPr>
          <p:cNvPr id="1053" name="Freeform 28"/>
          <p:cNvSpPr>
            <a:spLocks/>
          </p:cNvSpPr>
          <p:nvPr/>
        </p:nvSpPr>
        <p:spPr bwMode="auto">
          <a:xfrm>
            <a:off x="2122714" y="3865067"/>
            <a:ext cx="18143" cy="26789"/>
          </a:xfrm>
          <a:custGeom>
            <a:avLst/>
            <a:gdLst>
              <a:gd name="T0" fmla="*/ 0 w 12"/>
              <a:gd name="T1" fmla="*/ 2147483647 h 18"/>
              <a:gd name="T2" fmla="*/ 2147483647 w 12"/>
              <a:gd name="T3" fmla="*/ 0 h 18"/>
              <a:gd name="T4" fmla="*/ 2147483647 w 12"/>
              <a:gd name="T5" fmla="*/ 0 h 18"/>
              <a:gd name="T6" fmla="*/ 2147483647 w 12"/>
              <a:gd name="T7" fmla="*/ 2147483647 h 18"/>
              <a:gd name="T8" fmla="*/ 2147483647 w 12"/>
              <a:gd name="T9" fmla="*/ 2147483647 h 18"/>
              <a:gd name="T10" fmla="*/ 2147483647 w 12"/>
              <a:gd name="T11" fmla="*/ 2147483647 h 18"/>
              <a:gd name="T12" fmla="*/ 0 60000 65536"/>
              <a:gd name="T13" fmla="*/ 0 60000 65536"/>
              <a:gd name="T14" fmla="*/ 0 60000 65536"/>
              <a:gd name="T15" fmla="*/ 0 60000 65536"/>
              <a:gd name="T16" fmla="*/ 0 60000 65536"/>
              <a:gd name="T17" fmla="*/ 0 60000 65536"/>
              <a:gd name="T18" fmla="*/ 0 w 12"/>
              <a:gd name="T19" fmla="*/ 0 h 18"/>
              <a:gd name="T20" fmla="*/ 12 w 1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2" h="18">
                <a:moveTo>
                  <a:pt x="0" y="4"/>
                </a:moveTo>
                <a:lnTo>
                  <a:pt x="3" y="0"/>
                </a:lnTo>
                <a:lnTo>
                  <a:pt x="7" y="0"/>
                </a:lnTo>
                <a:lnTo>
                  <a:pt x="11" y="4"/>
                </a:lnTo>
                <a:lnTo>
                  <a:pt x="11" y="8"/>
                </a:lnTo>
                <a:lnTo>
                  <a:pt x="3" y="17"/>
                </a:lnTo>
              </a:path>
            </a:pathLst>
          </a:custGeom>
          <a:noFill/>
          <a:ln w="12700" cap="rnd">
            <a:solidFill>
              <a:srgbClr val="000000"/>
            </a:solidFill>
            <a:round/>
            <a:headEnd/>
            <a:tailEnd/>
          </a:ln>
        </p:spPr>
        <p:txBody>
          <a:bodyPr lIns="86493" tIns="43247" rIns="86493" bIns="43247"/>
          <a:lstStyle/>
          <a:p>
            <a:endParaRPr lang="en-US"/>
          </a:p>
        </p:txBody>
      </p:sp>
      <p:sp>
        <p:nvSpPr>
          <p:cNvPr id="1054" name="Freeform 29"/>
          <p:cNvSpPr>
            <a:spLocks/>
          </p:cNvSpPr>
          <p:nvPr/>
        </p:nvSpPr>
        <p:spPr bwMode="auto">
          <a:xfrm>
            <a:off x="2122714" y="3865067"/>
            <a:ext cx="18143" cy="26789"/>
          </a:xfrm>
          <a:custGeom>
            <a:avLst/>
            <a:gdLst>
              <a:gd name="T0" fmla="*/ 2147483647 w 12"/>
              <a:gd name="T1" fmla="*/ 0 h 18"/>
              <a:gd name="T2" fmla="*/ 2147483647 w 12"/>
              <a:gd name="T3" fmla="*/ 2147483647 h 18"/>
              <a:gd name="T4" fmla="*/ 0 w 12"/>
              <a:gd name="T5" fmla="*/ 2147483647 h 18"/>
              <a:gd name="T6" fmla="*/ 0 60000 65536"/>
              <a:gd name="T7" fmla="*/ 0 60000 65536"/>
              <a:gd name="T8" fmla="*/ 0 60000 65536"/>
              <a:gd name="T9" fmla="*/ 0 w 12"/>
              <a:gd name="T10" fmla="*/ 0 h 18"/>
              <a:gd name="T11" fmla="*/ 12 w 12"/>
              <a:gd name="T12" fmla="*/ 18 h 18"/>
            </a:gdLst>
            <a:ahLst/>
            <a:cxnLst>
              <a:cxn ang="T6">
                <a:pos x="T0" y="T1"/>
              </a:cxn>
              <a:cxn ang="T7">
                <a:pos x="T2" y="T3"/>
              </a:cxn>
              <a:cxn ang="T8">
                <a:pos x="T4" y="T5"/>
              </a:cxn>
            </a:cxnLst>
            <a:rect l="T9" t="T10" r="T11" b="T12"/>
            <a:pathLst>
              <a:path w="12" h="18">
                <a:moveTo>
                  <a:pt x="11" y="0"/>
                </a:moveTo>
                <a:lnTo>
                  <a:pt x="11" y="4"/>
                </a:lnTo>
                <a:lnTo>
                  <a:pt x="0" y="17"/>
                </a:lnTo>
              </a:path>
            </a:pathLst>
          </a:custGeom>
          <a:noFill/>
          <a:ln w="12700" cap="rnd">
            <a:solidFill>
              <a:srgbClr val="000000"/>
            </a:solidFill>
            <a:round/>
            <a:headEnd/>
            <a:tailEnd/>
          </a:ln>
        </p:spPr>
        <p:txBody>
          <a:bodyPr lIns="86493" tIns="43247" rIns="86493" bIns="43247"/>
          <a:lstStyle/>
          <a:p>
            <a:endParaRPr lang="en-US"/>
          </a:p>
        </p:txBody>
      </p:sp>
      <p:sp>
        <p:nvSpPr>
          <p:cNvPr id="1055" name="Freeform 30"/>
          <p:cNvSpPr>
            <a:spLocks/>
          </p:cNvSpPr>
          <p:nvPr/>
        </p:nvSpPr>
        <p:spPr bwMode="auto">
          <a:xfrm>
            <a:off x="2139346" y="3872508"/>
            <a:ext cx="15119" cy="7442"/>
          </a:xfrm>
          <a:custGeom>
            <a:avLst/>
            <a:gdLst>
              <a:gd name="T0" fmla="*/ 0 w 10"/>
              <a:gd name="T1" fmla="*/ 0 h 5"/>
              <a:gd name="T2" fmla="*/ 2147483647 w 10"/>
              <a:gd name="T3" fmla="*/ 0 h 5"/>
              <a:gd name="T4" fmla="*/ 2147483647 w 10"/>
              <a:gd name="T5" fmla="*/ 0 h 5"/>
              <a:gd name="T6" fmla="*/ 2147483647 w 10"/>
              <a:gd name="T7" fmla="*/ 2147483647 h 5"/>
              <a:gd name="T8" fmla="*/ 0 60000 65536"/>
              <a:gd name="T9" fmla="*/ 0 60000 65536"/>
              <a:gd name="T10" fmla="*/ 0 60000 65536"/>
              <a:gd name="T11" fmla="*/ 0 60000 65536"/>
              <a:gd name="T12" fmla="*/ 0 w 10"/>
              <a:gd name="T13" fmla="*/ 0 h 5"/>
              <a:gd name="T14" fmla="*/ 10 w 10"/>
              <a:gd name="T15" fmla="*/ 5 h 5"/>
            </a:gdLst>
            <a:ahLst/>
            <a:cxnLst>
              <a:cxn ang="T8">
                <a:pos x="T0" y="T1"/>
              </a:cxn>
              <a:cxn ang="T9">
                <a:pos x="T2" y="T3"/>
              </a:cxn>
              <a:cxn ang="T10">
                <a:pos x="T4" y="T5"/>
              </a:cxn>
              <a:cxn ang="T11">
                <a:pos x="T6" y="T7"/>
              </a:cxn>
            </a:cxnLst>
            <a:rect l="T12" t="T13" r="T14" b="T15"/>
            <a:pathLst>
              <a:path w="10" h="5">
                <a:moveTo>
                  <a:pt x="0" y="0"/>
                </a:moveTo>
                <a:lnTo>
                  <a:pt x="4" y="0"/>
                </a:lnTo>
                <a:lnTo>
                  <a:pt x="9" y="0"/>
                </a:lnTo>
                <a:lnTo>
                  <a:pt x="9" y="4"/>
                </a:lnTo>
              </a:path>
            </a:pathLst>
          </a:custGeom>
          <a:noFill/>
          <a:ln w="12700" cap="rnd">
            <a:solidFill>
              <a:srgbClr val="000000"/>
            </a:solidFill>
            <a:round/>
            <a:headEnd/>
            <a:tailEnd/>
          </a:ln>
        </p:spPr>
        <p:txBody>
          <a:bodyPr lIns="86493" tIns="43247" rIns="86493" bIns="43247"/>
          <a:lstStyle/>
          <a:p>
            <a:endParaRPr lang="en-US"/>
          </a:p>
        </p:txBody>
      </p:sp>
      <p:sp>
        <p:nvSpPr>
          <p:cNvPr id="1056" name="Freeform 31"/>
          <p:cNvSpPr>
            <a:spLocks/>
          </p:cNvSpPr>
          <p:nvPr/>
        </p:nvSpPr>
        <p:spPr bwMode="auto">
          <a:xfrm>
            <a:off x="2146905" y="3872508"/>
            <a:ext cx="13608" cy="19348"/>
          </a:xfrm>
          <a:custGeom>
            <a:avLst/>
            <a:gdLst>
              <a:gd name="T0" fmla="*/ 2147483647 w 9"/>
              <a:gd name="T1" fmla="*/ 0 h 13"/>
              <a:gd name="T2" fmla="*/ 2147483647 w 9"/>
              <a:gd name="T3" fmla="*/ 2147483647 h 13"/>
              <a:gd name="T4" fmla="*/ 0 w 9"/>
              <a:gd name="T5" fmla="*/ 2147483647 h 13"/>
              <a:gd name="T6" fmla="*/ 2147483647 w 9"/>
              <a:gd name="T7" fmla="*/ 2147483647 h 13"/>
              <a:gd name="T8" fmla="*/ 2147483647 w 9"/>
              <a:gd name="T9" fmla="*/ 2147483647 h 13"/>
              <a:gd name="T10" fmla="*/ 0 60000 65536"/>
              <a:gd name="T11" fmla="*/ 0 60000 65536"/>
              <a:gd name="T12" fmla="*/ 0 60000 65536"/>
              <a:gd name="T13" fmla="*/ 0 60000 65536"/>
              <a:gd name="T14" fmla="*/ 0 60000 65536"/>
              <a:gd name="T15" fmla="*/ 0 w 9"/>
              <a:gd name="T16" fmla="*/ 0 h 13"/>
              <a:gd name="T17" fmla="*/ 9 w 9"/>
              <a:gd name="T18" fmla="*/ 13 h 13"/>
            </a:gdLst>
            <a:ahLst/>
            <a:cxnLst>
              <a:cxn ang="T10">
                <a:pos x="T0" y="T1"/>
              </a:cxn>
              <a:cxn ang="T11">
                <a:pos x="T2" y="T3"/>
              </a:cxn>
              <a:cxn ang="T12">
                <a:pos x="T4" y="T5"/>
              </a:cxn>
              <a:cxn ang="T13">
                <a:pos x="T6" y="T7"/>
              </a:cxn>
              <a:cxn ang="T14">
                <a:pos x="T8" y="T9"/>
              </a:cxn>
            </a:cxnLst>
            <a:rect l="T15" t="T16" r="T17" b="T18"/>
            <a:pathLst>
              <a:path w="9" h="13">
                <a:moveTo>
                  <a:pt x="4" y="0"/>
                </a:moveTo>
                <a:lnTo>
                  <a:pt x="4" y="4"/>
                </a:lnTo>
                <a:lnTo>
                  <a:pt x="0" y="12"/>
                </a:lnTo>
                <a:lnTo>
                  <a:pt x="4" y="12"/>
                </a:lnTo>
                <a:lnTo>
                  <a:pt x="8" y="12"/>
                </a:lnTo>
              </a:path>
            </a:pathLst>
          </a:custGeom>
          <a:noFill/>
          <a:ln w="12700" cap="rnd">
            <a:solidFill>
              <a:srgbClr val="000000"/>
            </a:solidFill>
            <a:round/>
            <a:headEnd/>
            <a:tailEnd/>
          </a:ln>
        </p:spPr>
        <p:txBody>
          <a:bodyPr lIns="86493" tIns="43247" rIns="86493" bIns="43247"/>
          <a:lstStyle/>
          <a:p>
            <a:endParaRPr lang="en-US"/>
          </a:p>
        </p:txBody>
      </p:sp>
      <p:sp>
        <p:nvSpPr>
          <p:cNvPr id="1057" name="Freeform 32"/>
          <p:cNvSpPr>
            <a:spLocks/>
          </p:cNvSpPr>
          <p:nvPr/>
        </p:nvSpPr>
        <p:spPr bwMode="auto">
          <a:xfrm>
            <a:off x="2152953" y="3878461"/>
            <a:ext cx="19655" cy="25301"/>
          </a:xfrm>
          <a:custGeom>
            <a:avLst/>
            <a:gdLst>
              <a:gd name="T0" fmla="*/ 0 w 13"/>
              <a:gd name="T1" fmla="*/ 2147483647 h 17"/>
              <a:gd name="T2" fmla="*/ 2147483647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2147483647 w 13"/>
              <a:gd name="T13" fmla="*/ 2147483647 h 17"/>
              <a:gd name="T14" fmla="*/ 2147483647 w 13"/>
              <a:gd name="T15" fmla="*/ 2147483647 h 17"/>
              <a:gd name="T16" fmla="*/ 2147483647 w 13"/>
              <a:gd name="T17" fmla="*/ 214748364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7"/>
              <a:gd name="T29" fmla="*/ 13 w 13"/>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7">
                <a:moveTo>
                  <a:pt x="0" y="4"/>
                </a:moveTo>
                <a:lnTo>
                  <a:pt x="8" y="4"/>
                </a:lnTo>
                <a:lnTo>
                  <a:pt x="8" y="0"/>
                </a:lnTo>
                <a:lnTo>
                  <a:pt x="8" y="4"/>
                </a:lnTo>
                <a:lnTo>
                  <a:pt x="12" y="9"/>
                </a:lnTo>
                <a:lnTo>
                  <a:pt x="12" y="13"/>
                </a:lnTo>
                <a:lnTo>
                  <a:pt x="12" y="16"/>
                </a:lnTo>
                <a:lnTo>
                  <a:pt x="8" y="16"/>
                </a:lnTo>
                <a:lnTo>
                  <a:pt x="4" y="16"/>
                </a:lnTo>
              </a:path>
            </a:pathLst>
          </a:custGeom>
          <a:noFill/>
          <a:ln w="12700" cap="rnd">
            <a:solidFill>
              <a:srgbClr val="000000"/>
            </a:solidFill>
            <a:round/>
            <a:headEnd/>
            <a:tailEnd/>
          </a:ln>
        </p:spPr>
        <p:txBody>
          <a:bodyPr lIns="86493" tIns="43247" rIns="86493" bIns="43247"/>
          <a:lstStyle/>
          <a:p>
            <a:endParaRPr lang="en-US"/>
          </a:p>
        </p:txBody>
      </p:sp>
      <p:sp>
        <p:nvSpPr>
          <p:cNvPr id="1058" name="Freeform 33"/>
          <p:cNvSpPr>
            <a:spLocks/>
          </p:cNvSpPr>
          <p:nvPr/>
        </p:nvSpPr>
        <p:spPr bwMode="auto">
          <a:xfrm>
            <a:off x="2159000" y="3884414"/>
            <a:ext cx="13608" cy="19348"/>
          </a:xfrm>
          <a:custGeom>
            <a:avLst/>
            <a:gdLst>
              <a:gd name="T0" fmla="*/ 2147483647 w 9"/>
              <a:gd name="T1" fmla="*/ 0 h 13"/>
              <a:gd name="T2" fmla="*/ 2147483647 w 9"/>
              <a:gd name="T3" fmla="*/ 2147483647 h 13"/>
              <a:gd name="T4" fmla="*/ 2147483647 w 9"/>
              <a:gd name="T5" fmla="*/ 2147483647 h 13"/>
              <a:gd name="T6" fmla="*/ 2147483647 w 9"/>
              <a:gd name="T7" fmla="*/ 2147483647 h 13"/>
              <a:gd name="T8" fmla="*/ 0 w 9"/>
              <a:gd name="T9" fmla="*/ 2147483647 h 13"/>
              <a:gd name="T10" fmla="*/ 0 60000 65536"/>
              <a:gd name="T11" fmla="*/ 0 60000 65536"/>
              <a:gd name="T12" fmla="*/ 0 60000 65536"/>
              <a:gd name="T13" fmla="*/ 0 60000 65536"/>
              <a:gd name="T14" fmla="*/ 0 60000 65536"/>
              <a:gd name="T15" fmla="*/ 0 w 9"/>
              <a:gd name="T16" fmla="*/ 0 h 13"/>
              <a:gd name="T17" fmla="*/ 9 w 9"/>
              <a:gd name="T18" fmla="*/ 13 h 13"/>
            </a:gdLst>
            <a:ahLst/>
            <a:cxnLst>
              <a:cxn ang="T10">
                <a:pos x="T0" y="T1"/>
              </a:cxn>
              <a:cxn ang="T11">
                <a:pos x="T2" y="T3"/>
              </a:cxn>
              <a:cxn ang="T12">
                <a:pos x="T4" y="T5"/>
              </a:cxn>
              <a:cxn ang="T13">
                <a:pos x="T6" y="T7"/>
              </a:cxn>
              <a:cxn ang="T14">
                <a:pos x="T8" y="T9"/>
              </a:cxn>
            </a:cxnLst>
            <a:rect l="T15" t="T16" r="T17" b="T18"/>
            <a:pathLst>
              <a:path w="9" h="13">
                <a:moveTo>
                  <a:pt x="8" y="0"/>
                </a:moveTo>
                <a:lnTo>
                  <a:pt x="8" y="4"/>
                </a:lnTo>
                <a:lnTo>
                  <a:pt x="8" y="9"/>
                </a:lnTo>
                <a:lnTo>
                  <a:pt x="4" y="12"/>
                </a:lnTo>
                <a:lnTo>
                  <a:pt x="0" y="12"/>
                </a:lnTo>
              </a:path>
            </a:pathLst>
          </a:custGeom>
          <a:noFill/>
          <a:ln w="12700" cap="rnd">
            <a:solidFill>
              <a:srgbClr val="000000"/>
            </a:solidFill>
            <a:round/>
            <a:headEnd/>
            <a:tailEnd/>
          </a:ln>
        </p:spPr>
        <p:txBody>
          <a:bodyPr lIns="86493" tIns="43247" rIns="86493" bIns="43247"/>
          <a:lstStyle/>
          <a:p>
            <a:endParaRPr lang="en-US"/>
          </a:p>
        </p:txBody>
      </p:sp>
      <p:sp>
        <p:nvSpPr>
          <p:cNvPr id="1059" name="Freeform 34"/>
          <p:cNvSpPr>
            <a:spLocks/>
          </p:cNvSpPr>
          <p:nvPr/>
        </p:nvSpPr>
        <p:spPr bwMode="auto">
          <a:xfrm>
            <a:off x="2152953" y="3897809"/>
            <a:ext cx="31750" cy="11906"/>
          </a:xfrm>
          <a:custGeom>
            <a:avLst/>
            <a:gdLst>
              <a:gd name="T0" fmla="*/ 0 w 21"/>
              <a:gd name="T1" fmla="*/ 0 h 8"/>
              <a:gd name="T2" fmla="*/ 2147483647 w 21"/>
              <a:gd name="T3" fmla="*/ 2147483647 h 8"/>
              <a:gd name="T4" fmla="*/ 2147483647 w 21"/>
              <a:gd name="T5" fmla="*/ 2147483647 h 8"/>
              <a:gd name="T6" fmla="*/ 2147483647 w 21"/>
              <a:gd name="T7" fmla="*/ 2147483647 h 8"/>
              <a:gd name="T8" fmla="*/ 0 60000 65536"/>
              <a:gd name="T9" fmla="*/ 0 60000 65536"/>
              <a:gd name="T10" fmla="*/ 0 60000 65536"/>
              <a:gd name="T11" fmla="*/ 0 60000 65536"/>
              <a:gd name="T12" fmla="*/ 0 w 21"/>
              <a:gd name="T13" fmla="*/ 0 h 8"/>
              <a:gd name="T14" fmla="*/ 21 w 21"/>
              <a:gd name="T15" fmla="*/ 8 h 8"/>
            </a:gdLst>
            <a:ahLst/>
            <a:cxnLst>
              <a:cxn ang="T8">
                <a:pos x="T0" y="T1"/>
              </a:cxn>
              <a:cxn ang="T9">
                <a:pos x="T2" y="T3"/>
              </a:cxn>
              <a:cxn ang="T10">
                <a:pos x="T4" y="T5"/>
              </a:cxn>
              <a:cxn ang="T11">
                <a:pos x="T6" y="T7"/>
              </a:cxn>
            </a:cxnLst>
            <a:rect l="T12" t="T13" r="T14" b="T15"/>
            <a:pathLst>
              <a:path w="21" h="8">
                <a:moveTo>
                  <a:pt x="0" y="0"/>
                </a:moveTo>
                <a:lnTo>
                  <a:pt x="4" y="3"/>
                </a:lnTo>
                <a:lnTo>
                  <a:pt x="13" y="7"/>
                </a:lnTo>
                <a:lnTo>
                  <a:pt x="20" y="3"/>
                </a:lnTo>
              </a:path>
            </a:pathLst>
          </a:custGeom>
          <a:noFill/>
          <a:ln w="12700" cap="rnd">
            <a:solidFill>
              <a:srgbClr val="000000"/>
            </a:solidFill>
            <a:round/>
            <a:headEnd/>
            <a:tailEnd/>
          </a:ln>
        </p:spPr>
        <p:txBody>
          <a:bodyPr lIns="86493" tIns="43247" rIns="86493" bIns="43247"/>
          <a:lstStyle/>
          <a:p>
            <a:endParaRPr lang="en-US"/>
          </a:p>
        </p:txBody>
      </p:sp>
      <p:sp>
        <p:nvSpPr>
          <p:cNvPr id="1060" name="Freeform 35"/>
          <p:cNvSpPr>
            <a:spLocks/>
          </p:cNvSpPr>
          <p:nvPr/>
        </p:nvSpPr>
        <p:spPr bwMode="auto">
          <a:xfrm>
            <a:off x="737810" y="3116462"/>
            <a:ext cx="51405" cy="44648"/>
          </a:xfrm>
          <a:custGeom>
            <a:avLst/>
            <a:gdLst>
              <a:gd name="T0" fmla="*/ 2147483647 w 34"/>
              <a:gd name="T1" fmla="*/ 0 h 30"/>
              <a:gd name="T2" fmla="*/ 2147483647 w 34"/>
              <a:gd name="T3" fmla="*/ 0 h 30"/>
              <a:gd name="T4" fmla="*/ 2147483647 w 34"/>
              <a:gd name="T5" fmla="*/ 2147483647 h 30"/>
              <a:gd name="T6" fmla="*/ 2147483647 w 34"/>
              <a:gd name="T7" fmla="*/ 2147483647 h 30"/>
              <a:gd name="T8" fmla="*/ 2147483647 w 34"/>
              <a:gd name="T9" fmla="*/ 2147483647 h 30"/>
              <a:gd name="T10" fmla="*/ 2147483647 w 34"/>
              <a:gd name="T11" fmla="*/ 2147483647 h 30"/>
              <a:gd name="T12" fmla="*/ 2147483647 w 34"/>
              <a:gd name="T13" fmla="*/ 2147483647 h 30"/>
              <a:gd name="T14" fmla="*/ 0 w 34"/>
              <a:gd name="T15" fmla="*/ 2147483647 h 30"/>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30"/>
              <a:gd name="T26" fmla="*/ 34 w 34"/>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30">
                <a:moveTo>
                  <a:pt x="33" y="0"/>
                </a:moveTo>
                <a:lnTo>
                  <a:pt x="29" y="0"/>
                </a:lnTo>
                <a:lnTo>
                  <a:pt x="24" y="4"/>
                </a:lnTo>
                <a:lnTo>
                  <a:pt x="20" y="12"/>
                </a:lnTo>
                <a:lnTo>
                  <a:pt x="13" y="20"/>
                </a:lnTo>
                <a:lnTo>
                  <a:pt x="13" y="25"/>
                </a:lnTo>
                <a:lnTo>
                  <a:pt x="4" y="29"/>
                </a:lnTo>
                <a:lnTo>
                  <a:pt x="0" y="29"/>
                </a:lnTo>
              </a:path>
            </a:pathLst>
          </a:custGeom>
          <a:noFill/>
          <a:ln w="12700" cap="rnd">
            <a:solidFill>
              <a:srgbClr val="000000"/>
            </a:solidFill>
            <a:round/>
            <a:headEnd/>
            <a:tailEnd/>
          </a:ln>
        </p:spPr>
        <p:txBody>
          <a:bodyPr lIns="86493" tIns="43247" rIns="86493" bIns="43247"/>
          <a:lstStyle/>
          <a:p>
            <a:endParaRPr lang="en-US"/>
          </a:p>
        </p:txBody>
      </p:sp>
      <p:sp>
        <p:nvSpPr>
          <p:cNvPr id="1061" name="Freeform 36"/>
          <p:cNvSpPr>
            <a:spLocks/>
          </p:cNvSpPr>
          <p:nvPr/>
        </p:nvSpPr>
        <p:spPr bwMode="auto">
          <a:xfrm>
            <a:off x="725715" y="3116462"/>
            <a:ext cx="63500" cy="44648"/>
          </a:xfrm>
          <a:custGeom>
            <a:avLst/>
            <a:gdLst>
              <a:gd name="T0" fmla="*/ 2147483647 w 42"/>
              <a:gd name="T1" fmla="*/ 0 h 30"/>
              <a:gd name="T2" fmla="*/ 2147483647 w 42"/>
              <a:gd name="T3" fmla="*/ 2147483647 h 30"/>
              <a:gd name="T4" fmla="*/ 2147483647 w 42"/>
              <a:gd name="T5" fmla="*/ 2147483647 h 30"/>
              <a:gd name="T6" fmla="*/ 2147483647 w 42"/>
              <a:gd name="T7" fmla="*/ 2147483647 h 30"/>
              <a:gd name="T8" fmla="*/ 2147483647 w 42"/>
              <a:gd name="T9" fmla="*/ 2147483647 h 30"/>
              <a:gd name="T10" fmla="*/ 2147483647 w 42"/>
              <a:gd name="T11" fmla="*/ 2147483647 h 30"/>
              <a:gd name="T12" fmla="*/ 2147483647 w 42"/>
              <a:gd name="T13" fmla="*/ 2147483647 h 30"/>
              <a:gd name="T14" fmla="*/ 0 w 42"/>
              <a:gd name="T15" fmla="*/ 2147483647 h 30"/>
              <a:gd name="T16" fmla="*/ 2147483647 w 42"/>
              <a:gd name="T17" fmla="*/ 2147483647 h 30"/>
              <a:gd name="T18" fmla="*/ 2147483647 w 42"/>
              <a:gd name="T19" fmla="*/ 2147483647 h 30"/>
              <a:gd name="T20" fmla="*/ 2147483647 w 42"/>
              <a:gd name="T21" fmla="*/ 2147483647 h 30"/>
              <a:gd name="T22" fmla="*/ 2147483647 w 42"/>
              <a:gd name="T23" fmla="*/ 2147483647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
              <a:gd name="T37" fmla="*/ 0 h 30"/>
              <a:gd name="T38" fmla="*/ 42 w 42"/>
              <a:gd name="T39" fmla="*/ 30 h 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 h="30">
                <a:moveTo>
                  <a:pt x="41" y="0"/>
                </a:moveTo>
                <a:lnTo>
                  <a:pt x="37" y="4"/>
                </a:lnTo>
                <a:lnTo>
                  <a:pt x="24" y="20"/>
                </a:lnTo>
                <a:lnTo>
                  <a:pt x="17" y="25"/>
                </a:lnTo>
                <a:lnTo>
                  <a:pt x="13" y="29"/>
                </a:lnTo>
                <a:lnTo>
                  <a:pt x="4" y="29"/>
                </a:lnTo>
                <a:lnTo>
                  <a:pt x="4" y="25"/>
                </a:lnTo>
                <a:lnTo>
                  <a:pt x="0" y="25"/>
                </a:lnTo>
                <a:lnTo>
                  <a:pt x="4" y="20"/>
                </a:lnTo>
                <a:lnTo>
                  <a:pt x="4" y="16"/>
                </a:lnTo>
                <a:lnTo>
                  <a:pt x="8" y="20"/>
                </a:lnTo>
                <a:lnTo>
                  <a:pt x="4" y="20"/>
                </a:lnTo>
              </a:path>
            </a:pathLst>
          </a:custGeom>
          <a:noFill/>
          <a:ln w="12700" cap="rnd">
            <a:solidFill>
              <a:srgbClr val="000000"/>
            </a:solidFill>
            <a:round/>
            <a:headEnd/>
            <a:tailEnd/>
          </a:ln>
        </p:spPr>
        <p:txBody>
          <a:bodyPr lIns="86493" tIns="43247" rIns="86493" bIns="43247"/>
          <a:lstStyle/>
          <a:p>
            <a:endParaRPr lang="en-US"/>
          </a:p>
        </p:txBody>
      </p:sp>
      <p:sp>
        <p:nvSpPr>
          <p:cNvPr id="1062" name="Freeform 37"/>
          <p:cNvSpPr>
            <a:spLocks/>
          </p:cNvSpPr>
          <p:nvPr/>
        </p:nvSpPr>
        <p:spPr bwMode="auto">
          <a:xfrm>
            <a:off x="751418" y="3110508"/>
            <a:ext cx="49892" cy="37208"/>
          </a:xfrm>
          <a:custGeom>
            <a:avLst/>
            <a:gdLst>
              <a:gd name="T0" fmla="*/ 2147483647 w 33"/>
              <a:gd name="T1" fmla="*/ 2147483647 h 25"/>
              <a:gd name="T2" fmla="*/ 2147483647 w 33"/>
              <a:gd name="T3" fmla="*/ 2147483647 h 25"/>
              <a:gd name="T4" fmla="*/ 2147483647 w 33"/>
              <a:gd name="T5" fmla="*/ 2147483647 h 25"/>
              <a:gd name="T6" fmla="*/ 0 w 33"/>
              <a:gd name="T7" fmla="*/ 2147483647 h 25"/>
              <a:gd name="T8" fmla="*/ 0 w 33"/>
              <a:gd name="T9" fmla="*/ 2147483647 h 25"/>
              <a:gd name="T10" fmla="*/ 0 w 33"/>
              <a:gd name="T11" fmla="*/ 2147483647 h 25"/>
              <a:gd name="T12" fmla="*/ 2147483647 w 33"/>
              <a:gd name="T13" fmla="*/ 2147483647 h 25"/>
              <a:gd name="T14" fmla="*/ 2147483647 w 33"/>
              <a:gd name="T15" fmla="*/ 0 h 25"/>
              <a:gd name="T16" fmla="*/ 2147483647 w 33"/>
              <a:gd name="T17" fmla="*/ 0 h 25"/>
              <a:gd name="T18" fmla="*/ 2147483647 w 33"/>
              <a:gd name="T19" fmla="*/ 2147483647 h 25"/>
              <a:gd name="T20" fmla="*/ 2147483647 w 33"/>
              <a:gd name="T21" fmla="*/ 2147483647 h 25"/>
              <a:gd name="T22" fmla="*/ 2147483647 w 33"/>
              <a:gd name="T23" fmla="*/ 2147483647 h 25"/>
              <a:gd name="T24" fmla="*/ 2147483647 w 33"/>
              <a:gd name="T25" fmla="*/ 2147483647 h 25"/>
              <a:gd name="T26" fmla="*/ 2147483647 w 33"/>
              <a:gd name="T27" fmla="*/ 2147483647 h 25"/>
              <a:gd name="T28" fmla="*/ 2147483647 w 33"/>
              <a:gd name="T29" fmla="*/ 2147483647 h 25"/>
              <a:gd name="T30" fmla="*/ 2147483647 w 33"/>
              <a:gd name="T31" fmla="*/ 2147483647 h 25"/>
              <a:gd name="T32" fmla="*/ 2147483647 w 33"/>
              <a:gd name="T33" fmla="*/ 2147483647 h 25"/>
              <a:gd name="T34" fmla="*/ 2147483647 w 33"/>
              <a:gd name="T35" fmla="*/ 2147483647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25"/>
              <a:gd name="T56" fmla="*/ 33 w 33"/>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25">
                <a:moveTo>
                  <a:pt x="11" y="8"/>
                </a:moveTo>
                <a:lnTo>
                  <a:pt x="7" y="13"/>
                </a:lnTo>
                <a:lnTo>
                  <a:pt x="4" y="13"/>
                </a:lnTo>
                <a:lnTo>
                  <a:pt x="0" y="13"/>
                </a:lnTo>
                <a:lnTo>
                  <a:pt x="0" y="8"/>
                </a:lnTo>
                <a:lnTo>
                  <a:pt x="0" y="4"/>
                </a:lnTo>
                <a:lnTo>
                  <a:pt x="4" y="4"/>
                </a:lnTo>
                <a:lnTo>
                  <a:pt x="11" y="0"/>
                </a:lnTo>
                <a:lnTo>
                  <a:pt x="20" y="0"/>
                </a:lnTo>
                <a:lnTo>
                  <a:pt x="24" y="4"/>
                </a:lnTo>
                <a:lnTo>
                  <a:pt x="32" y="8"/>
                </a:lnTo>
                <a:lnTo>
                  <a:pt x="32" y="13"/>
                </a:lnTo>
                <a:lnTo>
                  <a:pt x="32" y="16"/>
                </a:lnTo>
                <a:lnTo>
                  <a:pt x="32" y="20"/>
                </a:lnTo>
                <a:lnTo>
                  <a:pt x="28" y="24"/>
                </a:lnTo>
                <a:lnTo>
                  <a:pt x="24" y="24"/>
                </a:lnTo>
                <a:lnTo>
                  <a:pt x="15" y="24"/>
                </a:lnTo>
                <a:lnTo>
                  <a:pt x="11" y="20"/>
                </a:lnTo>
              </a:path>
            </a:pathLst>
          </a:custGeom>
          <a:noFill/>
          <a:ln w="12700" cap="rnd">
            <a:solidFill>
              <a:srgbClr val="000000"/>
            </a:solidFill>
            <a:round/>
            <a:headEnd/>
            <a:tailEnd/>
          </a:ln>
        </p:spPr>
        <p:txBody>
          <a:bodyPr lIns="86493" tIns="43247" rIns="86493" bIns="43247"/>
          <a:lstStyle/>
          <a:p>
            <a:endParaRPr lang="en-US"/>
          </a:p>
        </p:txBody>
      </p:sp>
      <p:sp>
        <p:nvSpPr>
          <p:cNvPr id="1063" name="Freeform 38"/>
          <p:cNvSpPr>
            <a:spLocks/>
          </p:cNvSpPr>
          <p:nvPr/>
        </p:nvSpPr>
        <p:spPr bwMode="auto">
          <a:xfrm>
            <a:off x="781656" y="3110508"/>
            <a:ext cx="19654" cy="31254"/>
          </a:xfrm>
          <a:custGeom>
            <a:avLst/>
            <a:gdLst>
              <a:gd name="T0" fmla="*/ 2147483647 w 13"/>
              <a:gd name="T1" fmla="*/ 0 h 21"/>
              <a:gd name="T2" fmla="*/ 2147483647 w 13"/>
              <a:gd name="T3" fmla="*/ 2147483647 h 21"/>
              <a:gd name="T4" fmla="*/ 2147483647 w 13"/>
              <a:gd name="T5" fmla="*/ 2147483647 h 21"/>
              <a:gd name="T6" fmla="*/ 2147483647 w 13"/>
              <a:gd name="T7" fmla="*/ 2147483647 h 21"/>
              <a:gd name="T8" fmla="*/ 2147483647 w 13"/>
              <a:gd name="T9" fmla="*/ 2147483647 h 21"/>
              <a:gd name="T10" fmla="*/ 2147483647 w 13"/>
              <a:gd name="T11" fmla="*/ 2147483647 h 21"/>
              <a:gd name="T12" fmla="*/ 2147483647 w 13"/>
              <a:gd name="T13" fmla="*/ 2147483647 h 21"/>
              <a:gd name="T14" fmla="*/ 0 w 13"/>
              <a:gd name="T15" fmla="*/ 2147483647 h 21"/>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21"/>
              <a:gd name="T26" fmla="*/ 13 w 13"/>
              <a:gd name="T27" fmla="*/ 21 h 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21">
                <a:moveTo>
                  <a:pt x="8" y="0"/>
                </a:moveTo>
                <a:lnTo>
                  <a:pt x="12" y="4"/>
                </a:lnTo>
                <a:lnTo>
                  <a:pt x="12" y="8"/>
                </a:lnTo>
                <a:lnTo>
                  <a:pt x="12" y="13"/>
                </a:lnTo>
                <a:lnTo>
                  <a:pt x="12" y="16"/>
                </a:lnTo>
                <a:lnTo>
                  <a:pt x="8" y="20"/>
                </a:lnTo>
                <a:lnTo>
                  <a:pt x="4" y="20"/>
                </a:lnTo>
                <a:lnTo>
                  <a:pt x="0" y="20"/>
                </a:lnTo>
              </a:path>
            </a:pathLst>
          </a:custGeom>
          <a:noFill/>
          <a:ln w="12700" cap="rnd">
            <a:solidFill>
              <a:srgbClr val="000000"/>
            </a:solidFill>
            <a:round/>
            <a:headEnd/>
            <a:tailEnd/>
          </a:ln>
        </p:spPr>
        <p:txBody>
          <a:bodyPr lIns="86493" tIns="43247" rIns="86493" bIns="43247"/>
          <a:lstStyle/>
          <a:p>
            <a:endParaRPr lang="en-US"/>
          </a:p>
        </p:txBody>
      </p:sp>
      <p:sp>
        <p:nvSpPr>
          <p:cNvPr id="1064" name="Freeform 39"/>
          <p:cNvSpPr>
            <a:spLocks/>
          </p:cNvSpPr>
          <p:nvPr/>
        </p:nvSpPr>
        <p:spPr bwMode="auto">
          <a:xfrm>
            <a:off x="787703" y="3140274"/>
            <a:ext cx="74083" cy="44648"/>
          </a:xfrm>
          <a:custGeom>
            <a:avLst/>
            <a:gdLst>
              <a:gd name="T0" fmla="*/ 2147483647 w 49"/>
              <a:gd name="T1" fmla="*/ 0 h 30"/>
              <a:gd name="T2" fmla="*/ 2147483647 w 49"/>
              <a:gd name="T3" fmla="*/ 2147483647 h 30"/>
              <a:gd name="T4" fmla="*/ 2147483647 w 49"/>
              <a:gd name="T5" fmla="*/ 2147483647 h 30"/>
              <a:gd name="T6" fmla="*/ 2147483647 w 49"/>
              <a:gd name="T7" fmla="*/ 2147483647 h 30"/>
              <a:gd name="T8" fmla="*/ 2147483647 w 49"/>
              <a:gd name="T9" fmla="*/ 2147483647 h 30"/>
              <a:gd name="T10" fmla="*/ 2147483647 w 49"/>
              <a:gd name="T11" fmla="*/ 2147483647 h 30"/>
              <a:gd name="T12" fmla="*/ 2147483647 w 49"/>
              <a:gd name="T13" fmla="*/ 2147483647 h 30"/>
              <a:gd name="T14" fmla="*/ 2147483647 w 49"/>
              <a:gd name="T15" fmla="*/ 2147483647 h 30"/>
              <a:gd name="T16" fmla="*/ 0 w 49"/>
              <a:gd name="T17" fmla="*/ 2147483647 h 30"/>
              <a:gd name="T18" fmla="*/ 0 w 49"/>
              <a:gd name="T19" fmla="*/ 2147483647 h 30"/>
              <a:gd name="T20" fmla="*/ 0 w 49"/>
              <a:gd name="T21" fmla="*/ 2147483647 h 30"/>
              <a:gd name="T22" fmla="*/ 2147483647 w 49"/>
              <a:gd name="T23" fmla="*/ 2147483647 h 30"/>
              <a:gd name="T24" fmla="*/ 2147483647 w 49"/>
              <a:gd name="T25" fmla="*/ 2147483647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30"/>
              <a:gd name="T41" fmla="*/ 49 w 49"/>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30">
                <a:moveTo>
                  <a:pt x="48" y="0"/>
                </a:moveTo>
                <a:lnTo>
                  <a:pt x="45" y="4"/>
                </a:lnTo>
                <a:lnTo>
                  <a:pt x="41" y="9"/>
                </a:lnTo>
                <a:lnTo>
                  <a:pt x="28" y="17"/>
                </a:lnTo>
                <a:lnTo>
                  <a:pt x="24" y="21"/>
                </a:lnTo>
                <a:lnTo>
                  <a:pt x="16" y="26"/>
                </a:lnTo>
                <a:lnTo>
                  <a:pt x="8" y="29"/>
                </a:lnTo>
                <a:lnTo>
                  <a:pt x="4" y="29"/>
                </a:lnTo>
                <a:lnTo>
                  <a:pt x="0" y="29"/>
                </a:lnTo>
                <a:lnTo>
                  <a:pt x="0" y="26"/>
                </a:lnTo>
                <a:lnTo>
                  <a:pt x="0" y="21"/>
                </a:lnTo>
                <a:lnTo>
                  <a:pt x="4" y="17"/>
                </a:lnTo>
                <a:lnTo>
                  <a:pt x="4" y="21"/>
                </a:lnTo>
              </a:path>
            </a:pathLst>
          </a:custGeom>
          <a:noFill/>
          <a:ln w="12700" cap="rnd">
            <a:solidFill>
              <a:srgbClr val="000000"/>
            </a:solidFill>
            <a:round/>
            <a:headEnd/>
            <a:tailEnd/>
          </a:ln>
        </p:spPr>
        <p:txBody>
          <a:bodyPr lIns="86493" tIns="43247" rIns="86493" bIns="43247"/>
          <a:lstStyle/>
          <a:p>
            <a:endParaRPr lang="en-US"/>
          </a:p>
        </p:txBody>
      </p:sp>
      <p:sp>
        <p:nvSpPr>
          <p:cNvPr id="1065" name="Freeform 40"/>
          <p:cNvSpPr>
            <a:spLocks/>
          </p:cNvSpPr>
          <p:nvPr/>
        </p:nvSpPr>
        <p:spPr bwMode="auto">
          <a:xfrm>
            <a:off x="823989" y="3140274"/>
            <a:ext cx="37797" cy="56555"/>
          </a:xfrm>
          <a:custGeom>
            <a:avLst/>
            <a:gdLst>
              <a:gd name="T0" fmla="*/ 2147483647 w 25"/>
              <a:gd name="T1" fmla="*/ 0 h 38"/>
              <a:gd name="T2" fmla="*/ 2147483647 w 25"/>
              <a:gd name="T3" fmla="*/ 2147483647 h 38"/>
              <a:gd name="T4" fmla="*/ 2147483647 w 25"/>
              <a:gd name="T5" fmla="*/ 2147483647 h 38"/>
              <a:gd name="T6" fmla="*/ 0 w 25"/>
              <a:gd name="T7" fmla="*/ 2147483647 h 38"/>
              <a:gd name="T8" fmla="*/ 0 60000 65536"/>
              <a:gd name="T9" fmla="*/ 0 60000 65536"/>
              <a:gd name="T10" fmla="*/ 0 60000 65536"/>
              <a:gd name="T11" fmla="*/ 0 60000 65536"/>
              <a:gd name="T12" fmla="*/ 0 w 25"/>
              <a:gd name="T13" fmla="*/ 0 h 38"/>
              <a:gd name="T14" fmla="*/ 25 w 25"/>
              <a:gd name="T15" fmla="*/ 38 h 38"/>
            </a:gdLst>
            <a:ahLst/>
            <a:cxnLst>
              <a:cxn ang="T8">
                <a:pos x="T0" y="T1"/>
              </a:cxn>
              <a:cxn ang="T9">
                <a:pos x="T2" y="T3"/>
              </a:cxn>
              <a:cxn ang="T10">
                <a:pos x="T4" y="T5"/>
              </a:cxn>
              <a:cxn ang="T11">
                <a:pos x="T6" y="T7"/>
              </a:cxn>
            </a:cxnLst>
            <a:rect l="T12" t="T13" r="T14" b="T15"/>
            <a:pathLst>
              <a:path w="25" h="38">
                <a:moveTo>
                  <a:pt x="24" y="0"/>
                </a:moveTo>
                <a:lnTo>
                  <a:pt x="21" y="8"/>
                </a:lnTo>
                <a:lnTo>
                  <a:pt x="8" y="25"/>
                </a:lnTo>
                <a:lnTo>
                  <a:pt x="0" y="37"/>
                </a:lnTo>
              </a:path>
            </a:pathLst>
          </a:custGeom>
          <a:noFill/>
          <a:ln w="12700" cap="rnd">
            <a:solidFill>
              <a:srgbClr val="000000"/>
            </a:solidFill>
            <a:round/>
            <a:headEnd/>
            <a:tailEnd/>
          </a:ln>
        </p:spPr>
        <p:txBody>
          <a:bodyPr lIns="86493" tIns="43247" rIns="86493" bIns="43247"/>
          <a:lstStyle/>
          <a:p>
            <a:endParaRPr lang="en-US"/>
          </a:p>
        </p:txBody>
      </p:sp>
      <p:sp>
        <p:nvSpPr>
          <p:cNvPr id="1066" name="Freeform 41"/>
          <p:cNvSpPr>
            <a:spLocks/>
          </p:cNvSpPr>
          <p:nvPr/>
        </p:nvSpPr>
        <p:spPr bwMode="auto">
          <a:xfrm>
            <a:off x="830036" y="3140274"/>
            <a:ext cx="31750" cy="56555"/>
          </a:xfrm>
          <a:custGeom>
            <a:avLst/>
            <a:gdLst>
              <a:gd name="T0" fmla="*/ 2147483647 w 21"/>
              <a:gd name="T1" fmla="*/ 0 h 38"/>
              <a:gd name="T2" fmla="*/ 0 w 21"/>
              <a:gd name="T3" fmla="*/ 2147483647 h 38"/>
              <a:gd name="T4" fmla="*/ 0 60000 65536"/>
              <a:gd name="T5" fmla="*/ 0 60000 65536"/>
              <a:gd name="T6" fmla="*/ 0 w 21"/>
              <a:gd name="T7" fmla="*/ 0 h 38"/>
              <a:gd name="T8" fmla="*/ 21 w 21"/>
              <a:gd name="T9" fmla="*/ 38 h 38"/>
            </a:gdLst>
            <a:ahLst/>
            <a:cxnLst>
              <a:cxn ang="T4">
                <a:pos x="T0" y="T1"/>
              </a:cxn>
              <a:cxn ang="T5">
                <a:pos x="T2" y="T3"/>
              </a:cxn>
            </a:cxnLst>
            <a:rect l="T6" t="T7" r="T8" b="T9"/>
            <a:pathLst>
              <a:path w="21" h="38">
                <a:moveTo>
                  <a:pt x="20" y="0"/>
                </a:moveTo>
                <a:lnTo>
                  <a:pt x="0" y="37"/>
                </a:lnTo>
              </a:path>
            </a:pathLst>
          </a:custGeom>
          <a:noFill/>
          <a:ln w="12700" cap="rnd">
            <a:solidFill>
              <a:srgbClr val="000000"/>
            </a:solidFill>
            <a:round/>
            <a:headEnd/>
            <a:tailEnd/>
          </a:ln>
        </p:spPr>
        <p:txBody>
          <a:bodyPr lIns="86493" tIns="43247" rIns="86493" bIns="43247"/>
          <a:lstStyle/>
          <a:p>
            <a:endParaRPr lang="en-US"/>
          </a:p>
        </p:txBody>
      </p:sp>
      <p:sp>
        <p:nvSpPr>
          <p:cNvPr id="1067" name="Freeform 42"/>
          <p:cNvSpPr>
            <a:spLocks/>
          </p:cNvSpPr>
          <p:nvPr/>
        </p:nvSpPr>
        <p:spPr bwMode="auto">
          <a:xfrm>
            <a:off x="811894" y="3159622"/>
            <a:ext cx="25702" cy="37207"/>
          </a:xfrm>
          <a:custGeom>
            <a:avLst/>
            <a:gdLst>
              <a:gd name="T0" fmla="*/ 2147483647 w 17"/>
              <a:gd name="T1" fmla="*/ 2147483647 h 25"/>
              <a:gd name="T2" fmla="*/ 2147483647 w 17"/>
              <a:gd name="T3" fmla="*/ 2147483647 h 25"/>
              <a:gd name="T4" fmla="*/ 2147483647 w 17"/>
              <a:gd name="T5" fmla="*/ 2147483647 h 25"/>
              <a:gd name="T6" fmla="*/ 2147483647 w 17"/>
              <a:gd name="T7" fmla="*/ 2147483647 h 25"/>
              <a:gd name="T8" fmla="*/ 2147483647 w 17"/>
              <a:gd name="T9" fmla="*/ 0 h 25"/>
              <a:gd name="T10" fmla="*/ 2147483647 w 17"/>
              <a:gd name="T11" fmla="*/ 0 h 25"/>
              <a:gd name="T12" fmla="*/ 0 w 17"/>
              <a:gd name="T13" fmla="*/ 0 h 25"/>
              <a:gd name="T14" fmla="*/ 0 w 17"/>
              <a:gd name="T15" fmla="*/ 2147483647 h 25"/>
              <a:gd name="T16" fmla="*/ 0 w 17"/>
              <a:gd name="T17" fmla="*/ 2147483647 h 25"/>
              <a:gd name="T18" fmla="*/ 2147483647 w 17"/>
              <a:gd name="T19" fmla="*/ 2147483647 h 25"/>
              <a:gd name="T20" fmla="*/ 2147483647 w 17"/>
              <a:gd name="T21" fmla="*/ 2147483647 h 25"/>
              <a:gd name="T22" fmla="*/ 2147483647 w 17"/>
              <a:gd name="T23" fmla="*/ 2147483647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25"/>
              <a:gd name="T38" fmla="*/ 17 w 17"/>
              <a:gd name="T39" fmla="*/ 25 h 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25">
                <a:moveTo>
                  <a:pt x="12" y="24"/>
                </a:moveTo>
                <a:lnTo>
                  <a:pt x="12" y="20"/>
                </a:lnTo>
                <a:lnTo>
                  <a:pt x="12" y="13"/>
                </a:lnTo>
                <a:lnTo>
                  <a:pt x="8" y="4"/>
                </a:lnTo>
                <a:lnTo>
                  <a:pt x="8" y="0"/>
                </a:lnTo>
                <a:lnTo>
                  <a:pt x="4" y="0"/>
                </a:lnTo>
                <a:lnTo>
                  <a:pt x="0" y="0"/>
                </a:lnTo>
                <a:lnTo>
                  <a:pt x="0" y="4"/>
                </a:lnTo>
                <a:lnTo>
                  <a:pt x="0" y="8"/>
                </a:lnTo>
                <a:lnTo>
                  <a:pt x="4" y="16"/>
                </a:lnTo>
                <a:lnTo>
                  <a:pt x="8" y="20"/>
                </a:lnTo>
                <a:lnTo>
                  <a:pt x="16" y="24"/>
                </a:lnTo>
              </a:path>
            </a:pathLst>
          </a:custGeom>
          <a:noFill/>
          <a:ln w="12700" cap="rnd">
            <a:solidFill>
              <a:srgbClr val="000000"/>
            </a:solidFill>
            <a:round/>
            <a:headEnd/>
            <a:tailEnd/>
          </a:ln>
        </p:spPr>
        <p:txBody>
          <a:bodyPr lIns="86493" tIns="43247" rIns="86493" bIns="43247"/>
          <a:lstStyle/>
          <a:p>
            <a:endParaRPr lang="en-US"/>
          </a:p>
        </p:txBody>
      </p:sp>
      <p:sp>
        <p:nvSpPr>
          <p:cNvPr id="1068" name="Freeform 43"/>
          <p:cNvSpPr>
            <a:spLocks/>
          </p:cNvSpPr>
          <p:nvPr/>
        </p:nvSpPr>
        <p:spPr bwMode="auto">
          <a:xfrm>
            <a:off x="873881" y="3159622"/>
            <a:ext cx="25703" cy="37207"/>
          </a:xfrm>
          <a:custGeom>
            <a:avLst/>
            <a:gdLst>
              <a:gd name="T0" fmla="*/ 0 w 17"/>
              <a:gd name="T1" fmla="*/ 2147483647 h 25"/>
              <a:gd name="T2" fmla="*/ 2147483647 w 17"/>
              <a:gd name="T3" fmla="*/ 0 h 25"/>
              <a:gd name="T4" fmla="*/ 2147483647 w 17"/>
              <a:gd name="T5" fmla="*/ 0 h 25"/>
              <a:gd name="T6" fmla="*/ 2147483647 w 17"/>
              <a:gd name="T7" fmla="*/ 2147483647 h 25"/>
              <a:gd name="T8" fmla="*/ 2147483647 w 17"/>
              <a:gd name="T9" fmla="*/ 2147483647 h 25"/>
              <a:gd name="T10" fmla="*/ 2147483647 w 17"/>
              <a:gd name="T11" fmla="*/ 2147483647 h 25"/>
              <a:gd name="T12" fmla="*/ 2147483647 w 17"/>
              <a:gd name="T13" fmla="*/ 2147483647 h 25"/>
              <a:gd name="T14" fmla="*/ 2147483647 w 17"/>
              <a:gd name="T15" fmla="*/ 2147483647 h 25"/>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5"/>
              <a:gd name="T26" fmla="*/ 17 w 17"/>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5">
                <a:moveTo>
                  <a:pt x="0" y="4"/>
                </a:moveTo>
                <a:lnTo>
                  <a:pt x="4" y="0"/>
                </a:lnTo>
                <a:lnTo>
                  <a:pt x="12" y="0"/>
                </a:lnTo>
                <a:lnTo>
                  <a:pt x="16" y="4"/>
                </a:lnTo>
                <a:lnTo>
                  <a:pt x="16" y="8"/>
                </a:lnTo>
                <a:lnTo>
                  <a:pt x="4" y="16"/>
                </a:lnTo>
                <a:lnTo>
                  <a:pt x="4" y="20"/>
                </a:lnTo>
                <a:lnTo>
                  <a:pt x="4" y="24"/>
                </a:lnTo>
              </a:path>
            </a:pathLst>
          </a:custGeom>
          <a:noFill/>
          <a:ln w="12700" cap="rnd">
            <a:solidFill>
              <a:srgbClr val="000000"/>
            </a:solidFill>
            <a:round/>
            <a:headEnd/>
            <a:tailEnd/>
          </a:ln>
        </p:spPr>
        <p:txBody>
          <a:bodyPr lIns="86493" tIns="43247" rIns="86493" bIns="43247"/>
          <a:lstStyle/>
          <a:p>
            <a:endParaRPr lang="en-US"/>
          </a:p>
        </p:txBody>
      </p:sp>
      <p:sp>
        <p:nvSpPr>
          <p:cNvPr id="1069" name="Freeform 44"/>
          <p:cNvSpPr>
            <a:spLocks/>
          </p:cNvSpPr>
          <p:nvPr/>
        </p:nvSpPr>
        <p:spPr bwMode="auto">
          <a:xfrm>
            <a:off x="873881" y="3159622"/>
            <a:ext cx="43846" cy="43160"/>
          </a:xfrm>
          <a:custGeom>
            <a:avLst/>
            <a:gdLst>
              <a:gd name="T0" fmla="*/ 2147483647 w 29"/>
              <a:gd name="T1" fmla="*/ 0 h 29"/>
              <a:gd name="T2" fmla="*/ 2147483647 w 29"/>
              <a:gd name="T3" fmla="*/ 2147483647 h 29"/>
              <a:gd name="T4" fmla="*/ 2147483647 w 29"/>
              <a:gd name="T5" fmla="*/ 2147483647 h 29"/>
              <a:gd name="T6" fmla="*/ 2147483647 w 29"/>
              <a:gd name="T7" fmla="*/ 2147483647 h 29"/>
              <a:gd name="T8" fmla="*/ 0 w 29"/>
              <a:gd name="T9" fmla="*/ 2147483647 h 29"/>
              <a:gd name="T10" fmla="*/ 2147483647 w 29"/>
              <a:gd name="T11" fmla="*/ 2147483647 h 29"/>
              <a:gd name="T12" fmla="*/ 2147483647 w 29"/>
              <a:gd name="T13" fmla="*/ 2147483647 h 29"/>
              <a:gd name="T14" fmla="*/ 2147483647 w 29"/>
              <a:gd name="T15" fmla="*/ 2147483647 h 29"/>
              <a:gd name="T16" fmla="*/ 2147483647 w 29"/>
              <a:gd name="T17" fmla="*/ 2147483647 h 29"/>
              <a:gd name="T18" fmla="*/ 2147483647 w 29"/>
              <a:gd name="T19" fmla="*/ 2147483647 h 29"/>
              <a:gd name="T20" fmla="*/ 2147483647 w 29"/>
              <a:gd name="T21" fmla="*/ 2147483647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9"/>
              <a:gd name="T35" fmla="*/ 29 w 29"/>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9">
                <a:moveTo>
                  <a:pt x="12" y="0"/>
                </a:moveTo>
                <a:lnTo>
                  <a:pt x="12" y="4"/>
                </a:lnTo>
                <a:lnTo>
                  <a:pt x="12" y="8"/>
                </a:lnTo>
                <a:lnTo>
                  <a:pt x="4" y="16"/>
                </a:lnTo>
                <a:lnTo>
                  <a:pt x="0" y="20"/>
                </a:lnTo>
                <a:lnTo>
                  <a:pt x="4" y="28"/>
                </a:lnTo>
                <a:lnTo>
                  <a:pt x="8" y="28"/>
                </a:lnTo>
                <a:lnTo>
                  <a:pt x="12" y="28"/>
                </a:lnTo>
                <a:lnTo>
                  <a:pt x="17" y="24"/>
                </a:lnTo>
                <a:lnTo>
                  <a:pt x="24" y="20"/>
                </a:lnTo>
                <a:lnTo>
                  <a:pt x="28" y="20"/>
                </a:lnTo>
              </a:path>
            </a:pathLst>
          </a:custGeom>
          <a:noFill/>
          <a:ln w="12700" cap="rnd">
            <a:solidFill>
              <a:srgbClr val="000000"/>
            </a:solidFill>
            <a:round/>
            <a:headEnd/>
            <a:tailEnd/>
          </a:ln>
        </p:spPr>
        <p:txBody>
          <a:bodyPr lIns="86493" tIns="43247" rIns="86493" bIns="43247"/>
          <a:lstStyle/>
          <a:p>
            <a:endParaRPr lang="en-US"/>
          </a:p>
        </p:txBody>
      </p:sp>
      <p:sp>
        <p:nvSpPr>
          <p:cNvPr id="1070" name="Freeform 45"/>
          <p:cNvSpPr>
            <a:spLocks/>
          </p:cNvSpPr>
          <p:nvPr/>
        </p:nvSpPr>
        <p:spPr bwMode="auto">
          <a:xfrm>
            <a:off x="885976" y="3171529"/>
            <a:ext cx="43846" cy="44648"/>
          </a:xfrm>
          <a:custGeom>
            <a:avLst/>
            <a:gdLst>
              <a:gd name="T0" fmla="*/ 2147483647 w 29"/>
              <a:gd name="T1" fmla="*/ 0 h 30"/>
              <a:gd name="T2" fmla="*/ 2147483647 w 29"/>
              <a:gd name="T3" fmla="*/ 2147483647 h 30"/>
              <a:gd name="T4" fmla="*/ 2147483647 w 29"/>
              <a:gd name="T5" fmla="*/ 2147483647 h 30"/>
              <a:gd name="T6" fmla="*/ 0 w 29"/>
              <a:gd name="T7" fmla="*/ 2147483647 h 30"/>
              <a:gd name="T8" fmla="*/ 0 60000 65536"/>
              <a:gd name="T9" fmla="*/ 0 60000 65536"/>
              <a:gd name="T10" fmla="*/ 0 60000 65536"/>
              <a:gd name="T11" fmla="*/ 0 60000 65536"/>
              <a:gd name="T12" fmla="*/ 0 w 29"/>
              <a:gd name="T13" fmla="*/ 0 h 30"/>
              <a:gd name="T14" fmla="*/ 29 w 29"/>
              <a:gd name="T15" fmla="*/ 30 h 30"/>
            </a:gdLst>
            <a:ahLst/>
            <a:cxnLst>
              <a:cxn ang="T8">
                <a:pos x="T0" y="T1"/>
              </a:cxn>
              <a:cxn ang="T9">
                <a:pos x="T2" y="T3"/>
              </a:cxn>
              <a:cxn ang="T10">
                <a:pos x="T4" y="T5"/>
              </a:cxn>
              <a:cxn ang="T11">
                <a:pos x="T6" y="T7"/>
              </a:cxn>
            </a:cxnLst>
            <a:rect l="T12" t="T13" r="T14" b="T15"/>
            <a:pathLst>
              <a:path w="29" h="30">
                <a:moveTo>
                  <a:pt x="28" y="0"/>
                </a:moveTo>
                <a:lnTo>
                  <a:pt x="20" y="12"/>
                </a:lnTo>
                <a:lnTo>
                  <a:pt x="8" y="25"/>
                </a:lnTo>
                <a:lnTo>
                  <a:pt x="0" y="29"/>
                </a:lnTo>
              </a:path>
            </a:pathLst>
          </a:custGeom>
          <a:noFill/>
          <a:ln w="12700" cap="rnd">
            <a:solidFill>
              <a:srgbClr val="000000"/>
            </a:solidFill>
            <a:round/>
            <a:headEnd/>
            <a:tailEnd/>
          </a:ln>
        </p:spPr>
        <p:txBody>
          <a:bodyPr lIns="86493" tIns="43247" rIns="86493" bIns="43247"/>
          <a:lstStyle/>
          <a:p>
            <a:endParaRPr lang="en-US"/>
          </a:p>
        </p:txBody>
      </p:sp>
      <p:sp>
        <p:nvSpPr>
          <p:cNvPr id="1071" name="Freeform 46"/>
          <p:cNvSpPr>
            <a:spLocks/>
          </p:cNvSpPr>
          <p:nvPr/>
        </p:nvSpPr>
        <p:spPr bwMode="auto">
          <a:xfrm>
            <a:off x="855738" y="3171528"/>
            <a:ext cx="74084" cy="50602"/>
          </a:xfrm>
          <a:custGeom>
            <a:avLst/>
            <a:gdLst>
              <a:gd name="T0" fmla="*/ 2147483647 w 49"/>
              <a:gd name="T1" fmla="*/ 0 h 34"/>
              <a:gd name="T2" fmla="*/ 2147483647 w 49"/>
              <a:gd name="T3" fmla="*/ 2147483647 h 34"/>
              <a:gd name="T4" fmla="*/ 2147483647 w 49"/>
              <a:gd name="T5" fmla="*/ 2147483647 h 34"/>
              <a:gd name="T6" fmla="*/ 2147483647 w 49"/>
              <a:gd name="T7" fmla="*/ 2147483647 h 34"/>
              <a:gd name="T8" fmla="*/ 2147483647 w 49"/>
              <a:gd name="T9" fmla="*/ 2147483647 h 34"/>
              <a:gd name="T10" fmla="*/ 2147483647 w 49"/>
              <a:gd name="T11" fmla="*/ 2147483647 h 34"/>
              <a:gd name="T12" fmla="*/ 2147483647 w 49"/>
              <a:gd name="T13" fmla="*/ 2147483647 h 34"/>
              <a:gd name="T14" fmla="*/ 2147483647 w 49"/>
              <a:gd name="T15" fmla="*/ 2147483647 h 34"/>
              <a:gd name="T16" fmla="*/ 0 w 49"/>
              <a:gd name="T17" fmla="*/ 2147483647 h 34"/>
              <a:gd name="T18" fmla="*/ 0 w 49"/>
              <a:gd name="T19" fmla="*/ 2147483647 h 34"/>
              <a:gd name="T20" fmla="*/ 0 w 49"/>
              <a:gd name="T21" fmla="*/ 2147483647 h 34"/>
              <a:gd name="T22" fmla="*/ 2147483647 w 49"/>
              <a:gd name="T23" fmla="*/ 2147483647 h 34"/>
              <a:gd name="T24" fmla="*/ 2147483647 w 49"/>
              <a:gd name="T25" fmla="*/ 2147483647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34"/>
              <a:gd name="T41" fmla="*/ 49 w 49"/>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34">
                <a:moveTo>
                  <a:pt x="48" y="0"/>
                </a:moveTo>
                <a:lnTo>
                  <a:pt x="40" y="7"/>
                </a:lnTo>
                <a:lnTo>
                  <a:pt x="31" y="20"/>
                </a:lnTo>
                <a:lnTo>
                  <a:pt x="28" y="24"/>
                </a:lnTo>
                <a:lnTo>
                  <a:pt x="20" y="29"/>
                </a:lnTo>
                <a:lnTo>
                  <a:pt x="16" y="33"/>
                </a:lnTo>
                <a:lnTo>
                  <a:pt x="11" y="33"/>
                </a:lnTo>
                <a:lnTo>
                  <a:pt x="3" y="29"/>
                </a:lnTo>
                <a:lnTo>
                  <a:pt x="0" y="24"/>
                </a:lnTo>
                <a:lnTo>
                  <a:pt x="0" y="20"/>
                </a:lnTo>
                <a:lnTo>
                  <a:pt x="0" y="16"/>
                </a:lnTo>
                <a:lnTo>
                  <a:pt x="3" y="16"/>
                </a:lnTo>
                <a:lnTo>
                  <a:pt x="3" y="20"/>
                </a:lnTo>
              </a:path>
            </a:pathLst>
          </a:custGeom>
          <a:noFill/>
          <a:ln w="12700" cap="rnd">
            <a:solidFill>
              <a:srgbClr val="000000"/>
            </a:solidFill>
            <a:round/>
            <a:headEnd/>
            <a:tailEnd/>
          </a:ln>
        </p:spPr>
        <p:txBody>
          <a:bodyPr lIns="86493" tIns="43247" rIns="86493" bIns="43247"/>
          <a:lstStyle/>
          <a:p>
            <a:endParaRPr lang="en-US"/>
          </a:p>
        </p:txBody>
      </p:sp>
      <p:sp>
        <p:nvSpPr>
          <p:cNvPr id="1072" name="Freeform 47"/>
          <p:cNvSpPr>
            <a:spLocks/>
          </p:cNvSpPr>
          <p:nvPr/>
        </p:nvSpPr>
        <p:spPr bwMode="auto">
          <a:xfrm>
            <a:off x="1906513" y="3625453"/>
            <a:ext cx="57452" cy="69950"/>
          </a:xfrm>
          <a:custGeom>
            <a:avLst/>
            <a:gdLst>
              <a:gd name="T0" fmla="*/ 2147483647 w 38"/>
              <a:gd name="T1" fmla="*/ 2147483647 h 47"/>
              <a:gd name="T2" fmla="*/ 2147483647 w 38"/>
              <a:gd name="T3" fmla="*/ 2147483647 h 47"/>
              <a:gd name="T4" fmla="*/ 2147483647 w 38"/>
              <a:gd name="T5" fmla="*/ 2147483647 h 47"/>
              <a:gd name="T6" fmla="*/ 2147483647 w 38"/>
              <a:gd name="T7" fmla="*/ 2147483647 h 47"/>
              <a:gd name="T8" fmla="*/ 2147483647 w 38"/>
              <a:gd name="T9" fmla="*/ 2147483647 h 47"/>
              <a:gd name="T10" fmla="*/ 2147483647 w 38"/>
              <a:gd name="T11" fmla="*/ 2147483647 h 47"/>
              <a:gd name="T12" fmla="*/ 2147483647 w 38"/>
              <a:gd name="T13" fmla="*/ 2147483647 h 47"/>
              <a:gd name="T14" fmla="*/ 2147483647 w 38"/>
              <a:gd name="T15" fmla="*/ 2147483647 h 47"/>
              <a:gd name="T16" fmla="*/ 2147483647 w 38"/>
              <a:gd name="T17" fmla="*/ 2147483647 h 47"/>
              <a:gd name="T18" fmla="*/ 2147483647 w 38"/>
              <a:gd name="T19" fmla="*/ 2147483647 h 47"/>
              <a:gd name="T20" fmla="*/ 2147483647 w 38"/>
              <a:gd name="T21" fmla="*/ 2147483647 h 47"/>
              <a:gd name="T22" fmla="*/ 2147483647 w 38"/>
              <a:gd name="T23" fmla="*/ 2147483647 h 47"/>
              <a:gd name="T24" fmla="*/ 2147483647 w 38"/>
              <a:gd name="T25" fmla="*/ 2147483647 h 47"/>
              <a:gd name="T26" fmla="*/ 2147483647 w 38"/>
              <a:gd name="T27" fmla="*/ 2147483647 h 47"/>
              <a:gd name="T28" fmla="*/ 2147483647 w 38"/>
              <a:gd name="T29" fmla="*/ 2147483647 h 47"/>
              <a:gd name="T30" fmla="*/ 2147483647 w 38"/>
              <a:gd name="T31" fmla="*/ 2147483647 h 47"/>
              <a:gd name="T32" fmla="*/ 2147483647 w 38"/>
              <a:gd name="T33" fmla="*/ 2147483647 h 47"/>
              <a:gd name="T34" fmla="*/ 2147483647 w 38"/>
              <a:gd name="T35" fmla="*/ 2147483647 h 47"/>
              <a:gd name="T36" fmla="*/ 2147483647 w 38"/>
              <a:gd name="T37" fmla="*/ 2147483647 h 47"/>
              <a:gd name="T38" fmla="*/ 2147483647 w 38"/>
              <a:gd name="T39" fmla="*/ 2147483647 h 47"/>
              <a:gd name="T40" fmla="*/ 2147483647 w 38"/>
              <a:gd name="T41" fmla="*/ 2147483647 h 47"/>
              <a:gd name="T42" fmla="*/ 2147483647 w 38"/>
              <a:gd name="T43" fmla="*/ 2147483647 h 47"/>
              <a:gd name="T44" fmla="*/ 2147483647 w 38"/>
              <a:gd name="T45" fmla="*/ 2147483647 h 47"/>
              <a:gd name="T46" fmla="*/ 2147483647 w 38"/>
              <a:gd name="T47" fmla="*/ 2147483647 h 47"/>
              <a:gd name="T48" fmla="*/ 2147483647 w 38"/>
              <a:gd name="T49" fmla="*/ 2147483647 h 47"/>
              <a:gd name="T50" fmla="*/ 2147483647 w 38"/>
              <a:gd name="T51" fmla="*/ 2147483647 h 47"/>
              <a:gd name="T52" fmla="*/ 2147483647 w 38"/>
              <a:gd name="T53" fmla="*/ 2147483647 h 47"/>
              <a:gd name="T54" fmla="*/ 2147483647 w 38"/>
              <a:gd name="T55" fmla="*/ 2147483647 h 47"/>
              <a:gd name="T56" fmla="*/ 2147483647 w 38"/>
              <a:gd name="T57" fmla="*/ 0 h 47"/>
              <a:gd name="T58" fmla="*/ 2147483647 w 38"/>
              <a:gd name="T59" fmla="*/ 2147483647 h 47"/>
              <a:gd name="T60" fmla="*/ 2147483647 w 38"/>
              <a:gd name="T61" fmla="*/ 2147483647 h 47"/>
              <a:gd name="T62" fmla="*/ 2147483647 w 38"/>
              <a:gd name="T63" fmla="*/ 2147483647 h 47"/>
              <a:gd name="T64" fmla="*/ 2147483647 w 38"/>
              <a:gd name="T65" fmla="*/ 2147483647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
              <a:gd name="T100" fmla="*/ 0 h 47"/>
              <a:gd name="T101" fmla="*/ 38 w 38"/>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 h="47">
                <a:moveTo>
                  <a:pt x="29" y="9"/>
                </a:moveTo>
                <a:lnTo>
                  <a:pt x="24" y="9"/>
                </a:lnTo>
                <a:lnTo>
                  <a:pt x="20" y="9"/>
                </a:lnTo>
                <a:lnTo>
                  <a:pt x="16" y="9"/>
                </a:lnTo>
                <a:lnTo>
                  <a:pt x="16" y="13"/>
                </a:lnTo>
                <a:lnTo>
                  <a:pt x="16" y="17"/>
                </a:lnTo>
                <a:lnTo>
                  <a:pt x="16" y="21"/>
                </a:lnTo>
                <a:lnTo>
                  <a:pt x="20" y="21"/>
                </a:lnTo>
                <a:lnTo>
                  <a:pt x="24" y="9"/>
                </a:lnTo>
                <a:lnTo>
                  <a:pt x="29" y="9"/>
                </a:lnTo>
                <a:lnTo>
                  <a:pt x="24" y="21"/>
                </a:lnTo>
                <a:lnTo>
                  <a:pt x="24" y="25"/>
                </a:lnTo>
                <a:lnTo>
                  <a:pt x="29" y="25"/>
                </a:lnTo>
                <a:lnTo>
                  <a:pt x="29" y="29"/>
                </a:lnTo>
                <a:lnTo>
                  <a:pt x="29" y="33"/>
                </a:lnTo>
                <a:lnTo>
                  <a:pt x="29" y="37"/>
                </a:lnTo>
                <a:lnTo>
                  <a:pt x="29" y="42"/>
                </a:lnTo>
                <a:lnTo>
                  <a:pt x="24" y="42"/>
                </a:lnTo>
                <a:lnTo>
                  <a:pt x="24" y="46"/>
                </a:lnTo>
                <a:lnTo>
                  <a:pt x="20" y="42"/>
                </a:lnTo>
                <a:lnTo>
                  <a:pt x="20" y="46"/>
                </a:lnTo>
                <a:lnTo>
                  <a:pt x="13" y="42"/>
                </a:lnTo>
                <a:lnTo>
                  <a:pt x="13" y="46"/>
                </a:lnTo>
                <a:lnTo>
                  <a:pt x="8" y="46"/>
                </a:lnTo>
                <a:lnTo>
                  <a:pt x="13" y="42"/>
                </a:lnTo>
                <a:lnTo>
                  <a:pt x="8" y="37"/>
                </a:lnTo>
                <a:lnTo>
                  <a:pt x="4" y="37"/>
                </a:lnTo>
                <a:lnTo>
                  <a:pt x="4" y="33"/>
                </a:lnTo>
                <a:lnTo>
                  <a:pt x="0" y="29"/>
                </a:lnTo>
                <a:lnTo>
                  <a:pt x="4" y="25"/>
                </a:lnTo>
                <a:lnTo>
                  <a:pt x="8" y="25"/>
                </a:lnTo>
                <a:lnTo>
                  <a:pt x="8" y="29"/>
                </a:lnTo>
                <a:lnTo>
                  <a:pt x="4" y="29"/>
                </a:lnTo>
                <a:lnTo>
                  <a:pt x="8" y="33"/>
                </a:lnTo>
                <a:lnTo>
                  <a:pt x="8" y="37"/>
                </a:lnTo>
                <a:lnTo>
                  <a:pt x="13" y="37"/>
                </a:lnTo>
                <a:lnTo>
                  <a:pt x="16" y="42"/>
                </a:lnTo>
                <a:lnTo>
                  <a:pt x="20" y="25"/>
                </a:lnTo>
                <a:lnTo>
                  <a:pt x="20" y="29"/>
                </a:lnTo>
                <a:lnTo>
                  <a:pt x="24" y="29"/>
                </a:lnTo>
                <a:lnTo>
                  <a:pt x="24" y="33"/>
                </a:lnTo>
                <a:lnTo>
                  <a:pt x="24" y="37"/>
                </a:lnTo>
                <a:lnTo>
                  <a:pt x="20" y="37"/>
                </a:lnTo>
                <a:lnTo>
                  <a:pt x="16" y="42"/>
                </a:lnTo>
                <a:lnTo>
                  <a:pt x="13" y="37"/>
                </a:lnTo>
                <a:lnTo>
                  <a:pt x="16" y="25"/>
                </a:lnTo>
                <a:lnTo>
                  <a:pt x="16" y="21"/>
                </a:lnTo>
                <a:lnTo>
                  <a:pt x="13" y="21"/>
                </a:lnTo>
                <a:lnTo>
                  <a:pt x="13" y="17"/>
                </a:lnTo>
                <a:lnTo>
                  <a:pt x="8" y="17"/>
                </a:lnTo>
                <a:lnTo>
                  <a:pt x="13" y="13"/>
                </a:lnTo>
                <a:lnTo>
                  <a:pt x="8" y="13"/>
                </a:lnTo>
                <a:lnTo>
                  <a:pt x="13" y="9"/>
                </a:lnTo>
                <a:lnTo>
                  <a:pt x="16" y="4"/>
                </a:lnTo>
                <a:lnTo>
                  <a:pt x="20" y="4"/>
                </a:lnTo>
                <a:lnTo>
                  <a:pt x="24" y="4"/>
                </a:lnTo>
                <a:lnTo>
                  <a:pt x="29" y="4"/>
                </a:lnTo>
                <a:lnTo>
                  <a:pt x="29" y="0"/>
                </a:lnTo>
                <a:lnTo>
                  <a:pt x="33" y="0"/>
                </a:lnTo>
                <a:lnTo>
                  <a:pt x="29" y="4"/>
                </a:lnTo>
                <a:lnTo>
                  <a:pt x="33" y="9"/>
                </a:lnTo>
                <a:lnTo>
                  <a:pt x="37" y="13"/>
                </a:lnTo>
                <a:lnTo>
                  <a:pt x="37" y="17"/>
                </a:lnTo>
                <a:lnTo>
                  <a:pt x="37" y="21"/>
                </a:lnTo>
                <a:lnTo>
                  <a:pt x="33" y="17"/>
                </a:lnTo>
                <a:lnTo>
                  <a:pt x="33" y="13"/>
                </a:lnTo>
                <a:lnTo>
                  <a:pt x="29" y="9"/>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73" name="Freeform 48"/>
          <p:cNvSpPr>
            <a:spLocks/>
          </p:cNvSpPr>
          <p:nvPr/>
        </p:nvSpPr>
        <p:spPr bwMode="auto">
          <a:xfrm>
            <a:off x="2010834" y="3552528"/>
            <a:ext cx="15119" cy="19347"/>
          </a:xfrm>
          <a:custGeom>
            <a:avLst/>
            <a:gdLst>
              <a:gd name="T0" fmla="*/ 0 w 10"/>
              <a:gd name="T1" fmla="*/ 2147483647 h 13"/>
              <a:gd name="T2" fmla="*/ 0 w 10"/>
              <a:gd name="T3" fmla="*/ 2147483647 h 13"/>
              <a:gd name="T4" fmla="*/ 2147483647 w 10"/>
              <a:gd name="T5" fmla="*/ 2147483647 h 13"/>
              <a:gd name="T6" fmla="*/ 2147483647 w 10"/>
              <a:gd name="T7" fmla="*/ 2147483647 h 13"/>
              <a:gd name="T8" fmla="*/ 2147483647 w 10"/>
              <a:gd name="T9" fmla="*/ 0 h 13"/>
              <a:gd name="T10" fmla="*/ 2147483647 w 10"/>
              <a:gd name="T11" fmla="*/ 0 h 13"/>
              <a:gd name="T12" fmla="*/ 2147483647 w 10"/>
              <a:gd name="T13" fmla="*/ 2147483647 h 13"/>
              <a:gd name="T14" fmla="*/ 2147483647 w 10"/>
              <a:gd name="T15" fmla="*/ 2147483647 h 13"/>
              <a:gd name="T16" fmla="*/ 2147483647 w 10"/>
              <a:gd name="T17" fmla="*/ 2147483647 h 13"/>
              <a:gd name="T18" fmla="*/ 0 w 10"/>
              <a:gd name="T19" fmla="*/ 2147483647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3"/>
              <a:gd name="T32" fmla="*/ 10 w 10"/>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3">
                <a:moveTo>
                  <a:pt x="0" y="12"/>
                </a:moveTo>
                <a:lnTo>
                  <a:pt x="0" y="9"/>
                </a:lnTo>
                <a:lnTo>
                  <a:pt x="4" y="9"/>
                </a:lnTo>
                <a:lnTo>
                  <a:pt x="4" y="4"/>
                </a:lnTo>
                <a:lnTo>
                  <a:pt x="4" y="0"/>
                </a:lnTo>
                <a:lnTo>
                  <a:pt x="9" y="0"/>
                </a:lnTo>
                <a:lnTo>
                  <a:pt x="9" y="4"/>
                </a:lnTo>
                <a:lnTo>
                  <a:pt x="4" y="9"/>
                </a:lnTo>
                <a:lnTo>
                  <a:pt x="4" y="12"/>
                </a:lnTo>
                <a:lnTo>
                  <a:pt x="0" y="12"/>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74" name="Freeform 49"/>
          <p:cNvSpPr>
            <a:spLocks/>
          </p:cNvSpPr>
          <p:nvPr/>
        </p:nvSpPr>
        <p:spPr bwMode="auto">
          <a:xfrm>
            <a:off x="879929" y="3448348"/>
            <a:ext cx="31750" cy="37207"/>
          </a:xfrm>
          <a:custGeom>
            <a:avLst/>
            <a:gdLst>
              <a:gd name="T0" fmla="*/ 0 w 21"/>
              <a:gd name="T1" fmla="*/ 2147483647 h 25"/>
              <a:gd name="T2" fmla="*/ 2147483647 w 21"/>
              <a:gd name="T3" fmla="*/ 2147483647 h 25"/>
              <a:gd name="T4" fmla="*/ 0 w 21"/>
              <a:gd name="T5" fmla="*/ 0 h 25"/>
              <a:gd name="T6" fmla="*/ 2147483647 w 21"/>
              <a:gd name="T7" fmla="*/ 0 h 25"/>
              <a:gd name="T8" fmla="*/ 2147483647 w 21"/>
              <a:gd name="T9" fmla="*/ 2147483647 h 25"/>
              <a:gd name="T10" fmla="*/ 2147483647 w 21"/>
              <a:gd name="T11" fmla="*/ 2147483647 h 25"/>
              <a:gd name="T12" fmla="*/ 2147483647 w 21"/>
              <a:gd name="T13" fmla="*/ 2147483647 h 25"/>
              <a:gd name="T14" fmla="*/ 0 w 21"/>
              <a:gd name="T15" fmla="*/ 2147483647 h 25"/>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25"/>
              <a:gd name="T26" fmla="*/ 21 w 21"/>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25">
                <a:moveTo>
                  <a:pt x="0" y="24"/>
                </a:moveTo>
                <a:lnTo>
                  <a:pt x="8" y="4"/>
                </a:lnTo>
                <a:lnTo>
                  <a:pt x="0" y="0"/>
                </a:lnTo>
                <a:lnTo>
                  <a:pt x="4" y="0"/>
                </a:lnTo>
                <a:lnTo>
                  <a:pt x="20" y="8"/>
                </a:lnTo>
                <a:lnTo>
                  <a:pt x="13" y="4"/>
                </a:lnTo>
                <a:lnTo>
                  <a:pt x="4" y="24"/>
                </a:lnTo>
                <a:lnTo>
                  <a:pt x="0" y="24"/>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75" name="Freeform 50"/>
          <p:cNvSpPr>
            <a:spLocks/>
          </p:cNvSpPr>
          <p:nvPr/>
        </p:nvSpPr>
        <p:spPr bwMode="auto">
          <a:xfrm>
            <a:off x="910167" y="3460255"/>
            <a:ext cx="43846" cy="50602"/>
          </a:xfrm>
          <a:custGeom>
            <a:avLst/>
            <a:gdLst>
              <a:gd name="T0" fmla="*/ 0 w 29"/>
              <a:gd name="T1" fmla="*/ 2147483647 h 34"/>
              <a:gd name="T2" fmla="*/ 2147483647 w 29"/>
              <a:gd name="T3" fmla="*/ 0 h 34"/>
              <a:gd name="T4" fmla="*/ 2147483647 w 29"/>
              <a:gd name="T5" fmla="*/ 0 h 34"/>
              <a:gd name="T6" fmla="*/ 2147483647 w 29"/>
              <a:gd name="T7" fmla="*/ 2147483647 h 34"/>
              <a:gd name="T8" fmla="*/ 2147483647 w 29"/>
              <a:gd name="T9" fmla="*/ 2147483647 h 34"/>
              <a:gd name="T10" fmla="*/ 2147483647 w 29"/>
              <a:gd name="T11" fmla="*/ 2147483647 h 34"/>
              <a:gd name="T12" fmla="*/ 2147483647 w 29"/>
              <a:gd name="T13" fmla="*/ 2147483647 h 34"/>
              <a:gd name="T14" fmla="*/ 2147483647 w 29"/>
              <a:gd name="T15" fmla="*/ 2147483647 h 34"/>
              <a:gd name="T16" fmla="*/ 2147483647 w 29"/>
              <a:gd name="T17" fmla="*/ 2147483647 h 34"/>
              <a:gd name="T18" fmla="*/ 2147483647 w 29"/>
              <a:gd name="T19" fmla="*/ 2147483647 h 34"/>
              <a:gd name="T20" fmla="*/ 2147483647 w 29"/>
              <a:gd name="T21" fmla="*/ 2147483647 h 34"/>
              <a:gd name="T22" fmla="*/ 2147483647 w 29"/>
              <a:gd name="T23" fmla="*/ 2147483647 h 34"/>
              <a:gd name="T24" fmla="*/ 0 w 29"/>
              <a:gd name="T25" fmla="*/ 2147483647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34"/>
              <a:gd name="T41" fmla="*/ 29 w 29"/>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34">
                <a:moveTo>
                  <a:pt x="0" y="24"/>
                </a:moveTo>
                <a:lnTo>
                  <a:pt x="8" y="0"/>
                </a:lnTo>
                <a:lnTo>
                  <a:pt x="12" y="0"/>
                </a:lnTo>
                <a:lnTo>
                  <a:pt x="8" y="12"/>
                </a:lnTo>
                <a:lnTo>
                  <a:pt x="21" y="16"/>
                </a:lnTo>
                <a:lnTo>
                  <a:pt x="25" y="7"/>
                </a:lnTo>
                <a:lnTo>
                  <a:pt x="28" y="7"/>
                </a:lnTo>
                <a:lnTo>
                  <a:pt x="21" y="33"/>
                </a:lnTo>
                <a:lnTo>
                  <a:pt x="17" y="33"/>
                </a:lnTo>
                <a:lnTo>
                  <a:pt x="21" y="20"/>
                </a:lnTo>
                <a:lnTo>
                  <a:pt x="8" y="16"/>
                </a:lnTo>
                <a:lnTo>
                  <a:pt x="4" y="24"/>
                </a:lnTo>
                <a:lnTo>
                  <a:pt x="0" y="24"/>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76" name="Freeform 51"/>
          <p:cNvSpPr>
            <a:spLocks/>
          </p:cNvSpPr>
          <p:nvPr/>
        </p:nvSpPr>
        <p:spPr bwMode="auto">
          <a:xfrm>
            <a:off x="947965" y="3478114"/>
            <a:ext cx="43845" cy="44648"/>
          </a:xfrm>
          <a:custGeom>
            <a:avLst/>
            <a:gdLst>
              <a:gd name="T0" fmla="*/ 0 w 29"/>
              <a:gd name="T1" fmla="*/ 2147483647 h 30"/>
              <a:gd name="T2" fmla="*/ 2147483647 w 29"/>
              <a:gd name="T3" fmla="*/ 0 h 30"/>
              <a:gd name="T4" fmla="*/ 2147483647 w 29"/>
              <a:gd name="T5" fmla="*/ 2147483647 h 30"/>
              <a:gd name="T6" fmla="*/ 2147483647 w 29"/>
              <a:gd name="T7" fmla="*/ 2147483647 h 30"/>
              <a:gd name="T8" fmla="*/ 2147483647 w 29"/>
              <a:gd name="T9" fmla="*/ 2147483647 h 30"/>
              <a:gd name="T10" fmla="*/ 2147483647 w 29"/>
              <a:gd name="T11" fmla="*/ 2147483647 h 30"/>
              <a:gd name="T12" fmla="*/ 2147483647 w 29"/>
              <a:gd name="T13" fmla="*/ 2147483647 h 30"/>
              <a:gd name="T14" fmla="*/ 2147483647 w 29"/>
              <a:gd name="T15" fmla="*/ 2147483647 h 30"/>
              <a:gd name="T16" fmla="*/ 2147483647 w 29"/>
              <a:gd name="T17" fmla="*/ 2147483647 h 30"/>
              <a:gd name="T18" fmla="*/ 2147483647 w 29"/>
              <a:gd name="T19" fmla="*/ 2147483647 h 30"/>
              <a:gd name="T20" fmla="*/ 0 w 29"/>
              <a:gd name="T21" fmla="*/ 2147483647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0"/>
              <a:gd name="T35" fmla="*/ 29 w 29"/>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0">
                <a:moveTo>
                  <a:pt x="0" y="21"/>
                </a:moveTo>
                <a:lnTo>
                  <a:pt x="11" y="0"/>
                </a:lnTo>
                <a:lnTo>
                  <a:pt x="28" y="9"/>
                </a:lnTo>
                <a:lnTo>
                  <a:pt x="11" y="4"/>
                </a:lnTo>
                <a:lnTo>
                  <a:pt x="7" y="13"/>
                </a:lnTo>
                <a:lnTo>
                  <a:pt x="24" y="17"/>
                </a:lnTo>
                <a:lnTo>
                  <a:pt x="24" y="21"/>
                </a:lnTo>
                <a:lnTo>
                  <a:pt x="7" y="13"/>
                </a:lnTo>
                <a:lnTo>
                  <a:pt x="3" y="21"/>
                </a:lnTo>
                <a:lnTo>
                  <a:pt x="16" y="29"/>
                </a:lnTo>
                <a:lnTo>
                  <a:pt x="0" y="21"/>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77" name="Freeform 52"/>
          <p:cNvSpPr>
            <a:spLocks/>
          </p:cNvSpPr>
          <p:nvPr/>
        </p:nvSpPr>
        <p:spPr bwMode="auto">
          <a:xfrm>
            <a:off x="1002394" y="3503415"/>
            <a:ext cx="39310" cy="44648"/>
          </a:xfrm>
          <a:custGeom>
            <a:avLst/>
            <a:gdLst>
              <a:gd name="T0" fmla="*/ 0 w 26"/>
              <a:gd name="T1" fmla="*/ 2147483647 h 30"/>
              <a:gd name="T2" fmla="*/ 2147483647 w 26"/>
              <a:gd name="T3" fmla="*/ 0 h 30"/>
              <a:gd name="T4" fmla="*/ 2147483647 w 26"/>
              <a:gd name="T5" fmla="*/ 2147483647 h 30"/>
              <a:gd name="T6" fmla="*/ 2147483647 w 26"/>
              <a:gd name="T7" fmla="*/ 2147483647 h 30"/>
              <a:gd name="T8" fmla="*/ 2147483647 w 26"/>
              <a:gd name="T9" fmla="*/ 2147483647 h 30"/>
              <a:gd name="T10" fmla="*/ 2147483647 w 26"/>
              <a:gd name="T11" fmla="*/ 2147483647 h 30"/>
              <a:gd name="T12" fmla="*/ 2147483647 w 26"/>
              <a:gd name="T13" fmla="*/ 2147483647 h 30"/>
              <a:gd name="T14" fmla="*/ 2147483647 w 26"/>
              <a:gd name="T15" fmla="*/ 2147483647 h 30"/>
              <a:gd name="T16" fmla="*/ 2147483647 w 26"/>
              <a:gd name="T17" fmla="*/ 2147483647 h 30"/>
              <a:gd name="T18" fmla="*/ 2147483647 w 26"/>
              <a:gd name="T19" fmla="*/ 2147483647 h 30"/>
              <a:gd name="T20" fmla="*/ 2147483647 w 26"/>
              <a:gd name="T21" fmla="*/ 2147483647 h 30"/>
              <a:gd name="T22" fmla="*/ 2147483647 w 26"/>
              <a:gd name="T23" fmla="*/ 2147483647 h 30"/>
              <a:gd name="T24" fmla="*/ 2147483647 w 26"/>
              <a:gd name="T25" fmla="*/ 2147483647 h 30"/>
              <a:gd name="T26" fmla="*/ 2147483647 w 26"/>
              <a:gd name="T27" fmla="*/ 2147483647 h 30"/>
              <a:gd name="T28" fmla="*/ 2147483647 w 26"/>
              <a:gd name="T29" fmla="*/ 2147483647 h 30"/>
              <a:gd name="T30" fmla="*/ 2147483647 w 26"/>
              <a:gd name="T31" fmla="*/ 2147483647 h 30"/>
              <a:gd name="T32" fmla="*/ 2147483647 w 26"/>
              <a:gd name="T33" fmla="*/ 2147483647 h 30"/>
              <a:gd name="T34" fmla="*/ 2147483647 w 26"/>
              <a:gd name="T35" fmla="*/ 2147483647 h 30"/>
              <a:gd name="T36" fmla="*/ 2147483647 w 26"/>
              <a:gd name="T37" fmla="*/ 2147483647 h 30"/>
              <a:gd name="T38" fmla="*/ 2147483647 w 26"/>
              <a:gd name="T39" fmla="*/ 2147483647 h 30"/>
              <a:gd name="T40" fmla="*/ 2147483647 w 26"/>
              <a:gd name="T41" fmla="*/ 2147483647 h 30"/>
              <a:gd name="T42" fmla="*/ 2147483647 w 26"/>
              <a:gd name="T43" fmla="*/ 2147483647 h 30"/>
              <a:gd name="T44" fmla="*/ 2147483647 w 26"/>
              <a:gd name="T45" fmla="*/ 2147483647 h 30"/>
              <a:gd name="T46" fmla="*/ 2147483647 w 26"/>
              <a:gd name="T47" fmla="*/ 2147483647 h 30"/>
              <a:gd name="T48" fmla="*/ 2147483647 w 26"/>
              <a:gd name="T49" fmla="*/ 2147483647 h 30"/>
              <a:gd name="T50" fmla="*/ 2147483647 w 26"/>
              <a:gd name="T51" fmla="*/ 2147483647 h 30"/>
              <a:gd name="T52" fmla="*/ 2147483647 w 26"/>
              <a:gd name="T53" fmla="*/ 2147483647 h 30"/>
              <a:gd name="T54" fmla="*/ 2147483647 w 26"/>
              <a:gd name="T55" fmla="*/ 2147483647 h 30"/>
              <a:gd name="T56" fmla="*/ 2147483647 w 26"/>
              <a:gd name="T57" fmla="*/ 2147483647 h 30"/>
              <a:gd name="T58" fmla="*/ 2147483647 w 26"/>
              <a:gd name="T59" fmla="*/ 2147483647 h 30"/>
              <a:gd name="T60" fmla="*/ 2147483647 w 26"/>
              <a:gd name="T61" fmla="*/ 2147483647 h 30"/>
              <a:gd name="T62" fmla="*/ 2147483647 w 26"/>
              <a:gd name="T63" fmla="*/ 2147483647 h 30"/>
              <a:gd name="T64" fmla="*/ 0 w 26"/>
              <a:gd name="T65" fmla="*/ 2147483647 h 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30"/>
              <a:gd name="T101" fmla="*/ 26 w 26"/>
              <a:gd name="T102" fmla="*/ 30 h 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30">
                <a:moveTo>
                  <a:pt x="0" y="20"/>
                </a:moveTo>
                <a:lnTo>
                  <a:pt x="8" y="0"/>
                </a:lnTo>
                <a:lnTo>
                  <a:pt x="21" y="4"/>
                </a:lnTo>
                <a:lnTo>
                  <a:pt x="21" y="9"/>
                </a:lnTo>
                <a:lnTo>
                  <a:pt x="25" y="9"/>
                </a:lnTo>
                <a:lnTo>
                  <a:pt x="25" y="12"/>
                </a:lnTo>
                <a:lnTo>
                  <a:pt x="25" y="16"/>
                </a:lnTo>
                <a:lnTo>
                  <a:pt x="21" y="16"/>
                </a:lnTo>
                <a:lnTo>
                  <a:pt x="17" y="16"/>
                </a:lnTo>
                <a:lnTo>
                  <a:pt x="21" y="12"/>
                </a:lnTo>
                <a:lnTo>
                  <a:pt x="21" y="9"/>
                </a:lnTo>
                <a:lnTo>
                  <a:pt x="17" y="9"/>
                </a:lnTo>
                <a:lnTo>
                  <a:pt x="12" y="4"/>
                </a:lnTo>
                <a:lnTo>
                  <a:pt x="8" y="12"/>
                </a:lnTo>
                <a:lnTo>
                  <a:pt x="17" y="12"/>
                </a:lnTo>
                <a:lnTo>
                  <a:pt x="17" y="16"/>
                </a:lnTo>
                <a:lnTo>
                  <a:pt x="21" y="16"/>
                </a:lnTo>
                <a:lnTo>
                  <a:pt x="17" y="16"/>
                </a:lnTo>
                <a:lnTo>
                  <a:pt x="21" y="20"/>
                </a:lnTo>
                <a:lnTo>
                  <a:pt x="17" y="20"/>
                </a:lnTo>
                <a:lnTo>
                  <a:pt x="17" y="16"/>
                </a:lnTo>
                <a:lnTo>
                  <a:pt x="12" y="16"/>
                </a:lnTo>
                <a:lnTo>
                  <a:pt x="8" y="12"/>
                </a:lnTo>
                <a:lnTo>
                  <a:pt x="4" y="20"/>
                </a:lnTo>
                <a:lnTo>
                  <a:pt x="12" y="25"/>
                </a:lnTo>
                <a:lnTo>
                  <a:pt x="17" y="25"/>
                </a:lnTo>
                <a:lnTo>
                  <a:pt x="21" y="20"/>
                </a:lnTo>
                <a:lnTo>
                  <a:pt x="17" y="20"/>
                </a:lnTo>
                <a:lnTo>
                  <a:pt x="21" y="20"/>
                </a:lnTo>
                <a:lnTo>
                  <a:pt x="21" y="25"/>
                </a:lnTo>
                <a:lnTo>
                  <a:pt x="17" y="29"/>
                </a:lnTo>
                <a:lnTo>
                  <a:pt x="12" y="29"/>
                </a:lnTo>
                <a:lnTo>
                  <a:pt x="0" y="20"/>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78" name="Freeform 53"/>
          <p:cNvSpPr>
            <a:spLocks/>
          </p:cNvSpPr>
          <p:nvPr/>
        </p:nvSpPr>
        <p:spPr bwMode="auto">
          <a:xfrm>
            <a:off x="1040190" y="3521274"/>
            <a:ext cx="18143" cy="38695"/>
          </a:xfrm>
          <a:custGeom>
            <a:avLst/>
            <a:gdLst>
              <a:gd name="T0" fmla="*/ 0 w 12"/>
              <a:gd name="T1" fmla="*/ 2147483647 h 26"/>
              <a:gd name="T2" fmla="*/ 2147483647 w 12"/>
              <a:gd name="T3" fmla="*/ 0 h 26"/>
              <a:gd name="T4" fmla="*/ 2147483647 w 12"/>
              <a:gd name="T5" fmla="*/ 2147483647 h 26"/>
              <a:gd name="T6" fmla="*/ 2147483647 w 12"/>
              <a:gd name="T7" fmla="*/ 2147483647 h 26"/>
              <a:gd name="T8" fmla="*/ 0 w 12"/>
              <a:gd name="T9" fmla="*/ 2147483647 h 26"/>
              <a:gd name="T10" fmla="*/ 0 60000 65536"/>
              <a:gd name="T11" fmla="*/ 0 60000 65536"/>
              <a:gd name="T12" fmla="*/ 0 60000 65536"/>
              <a:gd name="T13" fmla="*/ 0 60000 65536"/>
              <a:gd name="T14" fmla="*/ 0 60000 65536"/>
              <a:gd name="T15" fmla="*/ 0 w 12"/>
              <a:gd name="T16" fmla="*/ 0 h 26"/>
              <a:gd name="T17" fmla="*/ 12 w 12"/>
              <a:gd name="T18" fmla="*/ 26 h 26"/>
            </a:gdLst>
            <a:ahLst/>
            <a:cxnLst>
              <a:cxn ang="T10">
                <a:pos x="T0" y="T1"/>
              </a:cxn>
              <a:cxn ang="T11">
                <a:pos x="T2" y="T3"/>
              </a:cxn>
              <a:cxn ang="T12">
                <a:pos x="T4" y="T5"/>
              </a:cxn>
              <a:cxn ang="T13">
                <a:pos x="T6" y="T7"/>
              </a:cxn>
              <a:cxn ang="T14">
                <a:pos x="T8" y="T9"/>
              </a:cxn>
            </a:cxnLst>
            <a:rect l="T15" t="T16" r="T17" b="T18"/>
            <a:pathLst>
              <a:path w="12" h="26">
                <a:moveTo>
                  <a:pt x="0" y="25"/>
                </a:moveTo>
                <a:lnTo>
                  <a:pt x="7" y="0"/>
                </a:lnTo>
                <a:lnTo>
                  <a:pt x="11" y="4"/>
                </a:lnTo>
                <a:lnTo>
                  <a:pt x="4" y="25"/>
                </a:lnTo>
                <a:lnTo>
                  <a:pt x="0" y="25"/>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79" name="Freeform 54"/>
          <p:cNvSpPr>
            <a:spLocks/>
          </p:cNvSpPr>
          <p:nvPr/>
        </p:nvSpPr>
        <p:spPr bwMode="auto">
          <a:xfrm>
            <a:off x="1056822" y="3533180"/>
            <a:ext cx="45357" cy="44648"/>
          </a:xfrm>
          <a:custGeom>
            <a:avLst/>
            <a:gdLst>
              <a:gd name="T0" fmla="*/ 2147483647 w 30"/>
              <a:gd name="T1" fmla="*/ 2147483647 h 30"/>
              <a:gd name="T2" fmla="*/ 2147483647 w 30"/>
              <a:gd name="T3" fmla="*/ 2147483647 h 30"/>
              <a:gd name="T4" fmla="*/ 2147483647 w 30"/>
              <a:gd name="T5" fmla="*/ 2147483647 h 30"/>
              <a:gd name="T6" fmla="*/ 2147483647 w 30"/>
              <a:gd name="T7" fmla="*/ 2147483647 h 30"/>
              <a:gd name="T8" fmla="*/ 2147483647 w 30"/>
              <a:gd name="T9" fmla="*/ 2147483647 h 30"/>
              <a:gd name="T10" fmla="*/ 2147483647 w 30"/>
              <a:gd name="T11" fmla="*/ 2147483647 h 30"/>
              <a:gd name="T12" fmla="*/ 2147483647 w 30"/>
              <a:gd name="T13" fmla="*/ 2147483647 h 30"/>
              <a:gd name="T14" fmla="*/ 2147483647 w 30"/>
              <a:gd name="T15" fmla="*/ 2147483647 h 30"/>
              <a:gd name="T16" fmla="*/ 2147483647 w 30"/>
              <a:gd name="T17" fmla="*/ 2147483647 h 30"/>
              <a:gd name="T18" fmla="*/ 2147483647 w 30"/>
              <a:gd name="T19" fmla="*/ 2147483647 h 30"/>
              <a:gd name="T20" fmla="*/ 2147483647 w 30"/>
              <a:gd name="T21" fmla="*/ 2147483647 h 30"/>
              <a:gd name="T22" fmla="*/ 0 w 30"/>
              <a:gd name="T23" fmla="*/ 2147483647 h 30"/>
              <a:gd name="T24" fmla="*/ 2147483647 w 30"/>
              <a:gd name="T25" fmla="*/ 2147483647 h 30"/>
              <a:gd name="T26" fmla="*/ 0 w 30"/>
              <a:gd name="T27" fmla="*/ 2147483647 h 30"/>
              <a:gd name="T28" fmla="*/ 0 w 30"/>
              <a:gd name="T29" fmla="*/ 2147483647 h 30"/>
              <a:gd name="T30" fmla="*/ 2147483647 w 30"/>
              <a:gd name="T31" fmla="*/ 2147483647 h 30"/>
              <a:gd name="T32" fmla="*/ 2147483647 w 30"/>
              <a:gd name="T33" fmla="*/ 2147483647 h 30"/>
              <a:gd name="T34" fmla="*/ 2147483647 w 30"/>
              <a:gd name="T35" fmla="*/ 2147483647 h 30"/>
              <a:gd name="T36" fmla="*/ 2147483647 w 30"/>
              <a:gd name="T37" fmla="*/ 2147483647 h 30"/>
              <a:gd name="T38" fmla="*/ 2147483647 w 30"/>
              <a:gd name="T39" fmla="*/ 0 h 30"/>
              <a:gd name="T40" fmla="*/ 2147483647 w 30"/>
              <a:gd name="T41" fmla="*/ 0 h 30"/>
              <a:gd name="T42" fmla="*/ 2147483647 w 30"/>
              <a:gd name="T43" fmla="*/ 0 h 30"/>
              <a:gd name="T44" fmla="*/ 2147483647 w 30"/>
              <a:gd name="T45" fmla="*/ 2147483647 h 30"/>
              <a:gd name="T46" fmla="*/ 2147483647 w 30"/>
              <a:gd name="T47" fmla="*/ 2147483647 h 30"/>
              <a:gd name="T48" fmla="*/ 2147483647 w 30"/>
              <a:gd name="T49" fmla="*/ 2147483647 h 30"/>
              <a:gd name="T50" fmla="*/ 2147483647 w 30"/>
              <a:gd name="T51" fmla="*/ 2147483647 h 30"/>
              <a:gd name="T52" fmla="*/ 2147483647 w 30"/>
              <a:gd name="T53" fmla="*/ 2147483647 h 30"/>
              <a:gd name="T54" fmla="*/ 2147483647 w 30"/>
              <a:gd name="T55" fmla="*/ 2147483647 h 30"/>
              <a:gd name="T56" fmla="*/ 2147483647 w 30"/>
              <a:gd name="T57" fmla="*/ 2147483647 h 30"/>
              <a:gd name="T58" fmla="*/ 2147483647 w 30"/>
              <a:gd name="T59" fmla="*/ 2147483647 h 30"/>
              <a:gd name="T60" fmla="*/ 2147483647 w 30"/>
              <a:gd name="T61" fmla="*/ 2147483647 h 30"/>
              <a:gd name="T62" fmla="*/ 2147483647 w 30"/>
              <a:gd name="T63" fmla="*/ 2147483647 h 30"/>
              <a:gd name="T64" fmla="*/ 2147483647 w 30"/>
              <a:gd name="T65" fmla="*/ 2147483647 h 30"/>
              <a:gd name="T66" fmla="*/ 2147483647 w 30"/>
              <a:gd name="T67" fmla="*/ 2147483647 h 30"/>
              <a:gd name="T68" fmla="*/ 2147483647 w 30"/>
              <a:gd name="T69" fmla="*/ 2147483647 h 30"/>
              <a:gd name="T70" fmla="*/ 2147483647 w 30"/>
              <a:gd name="T71" fmla="*/ 2147483647 h 30"/>
              <a:gd name="T72" fmla="*/ 2147483647 w 30"/>
              <a:gd name="T73" fmla="*/ 2147483647 h 30"/>
              <a:gd name="T74" fmla="*/ 2147483647 w 30"/>
              <a:gd name="T75" fmla="*/ 2147483647 h 30"/>
              <a:gd name="T76" fmla="*/ 2147483647 w 30"/>
              <a:gd name="T77" fmla="*/ 2147483647 h 30"/>
              <a:gd name="T78" fmla="*/ 2147483647 w 30"/>
              <a:gd name="T79" fmla="*/ 2147483647 h 30"/>
              <a:gd name="T80" fmla="*/ 2147483647 w 30"/>
              <a:gd name="T81" fmla="*/ 2147483647 h 30"/>
              <a:gd name="T82" fmla="*/ 2147483647 w 30"/>
              <a:gd name="T83" fmla="*/ 2147483647 h 30"/>
              <a:gd name="T84" fmla="*/ 2147483647 w 30"/>
              <a:gd name="T85" fmla="*/ 2147483647 h 30"/>
              <a:gd name="T86" fmla="*/ 2147483647 w 30"/>
              <a:gd name="T87" fmla="*/ 2147483647 h 30"/>
              <a:gd name="T88" fmla="*/ 2147483647 w 30"/>
              <a:gd name="T89" fmla="*/ 2147483647 h 30"/>
              <a:gd name="T90" fmla="*/ 2147483647 w 30"/>
              <a:gd name="T91" fmla="*/ 2147483647 h 30"/>
              <a:gd name="T92" fmla="*/ 2147483647 w 30"/>
              <a:gd name="T93" fmla="*/ 2147483647 h 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
              <a:gd name="T142" fmla="*/ 0 h 30"/>
              <a:gd name="T143" fmla="*/ 30 w 30"/>
              <a:gd name="T144" fmla="*/ 30 h 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 h="30">
                <a:moveTo>
                  <a:pt x="17" y="13"/>
                </a:moveTo>
                <a:lnTo>
                  <a:pt x="26" y="17"/>
                </a:lnTo>
                <a:lnTo>
                  <a:pt x="21" y="29"/>
                </a:lnTo>
                <a:lnTo>
                  <a:pt x="17" y="29"/>
                </a:lnTo>
                <a:lnTo>
                  <a:pt x="21" y="25"/>
                </a:lnTo>
                <a:lnTo>
                  <a:pt x="17" y="29"/>
                </a:lnTo>
                <a:lnTo>
                  <a:pt x="13" y="25"/>
                </a:lnTo>
                <a:lnTo>
                  <a:pt x="9" y="29"/>
                </a:lnTo>
                <a:lnTo>
                  <a:pt x="9" y="25"/>
                </a:lnTo>
                <a:lnTo>
                  <a:pt x="4" y="25"/>
                </a:lnTo>
                <a:lnTo>
                  <a:pt x="4" y="21"/>
                </a:lnTo>
                <a:lnTo>
                  <a:pt x="0" y="21"/>
                </a:lnTo>
                <a:lnTo>
                  <a:pt x="4" y="17"/>
                </a:lnTo>
                <a:lnTo>
                  <a:pt x="0" y="17"/>
                </a:lnTo>
                <a:lnTo>
                  <a:pt x="0" y="13"/>
                </a:lnTo>
                <a:lnTo>
                  <a:pt x="4" y="13"/>
                </a:lnTo>
                <a:lnTo>
                  <a:pt x="4" y="9"/>
                </a:lnTo>
                <a:lnTo>
                  <a:pt x="4" y="4"/>
                </a:lnTo>
                <a:lnTo>
                  <a:pt x="9" y="4"/>
                </a:lnTo>
                <a:lnTo>
                  <a:pt x="13" y="0"/>
                </a:lnTo>
                <a:lnTo>
                  <a:pt x="17" y="0"/>
                </a:lnTo>
                <a:lnTo>
                  <a:pt x="21" y="0"/>
                </a:lnTo>
                <a:lnTo>
                  <a:pt x="21" y="4"/>
                </a:lnTo>
                <a:lnTo>
                  <a:pt x="26" y="4"/>
                </a:lnTo>
                <a:lnTo>
                  <a:pt x="29" y="4"/>
                </a:lnTo>
                <a:lnTo>
                  <a:pt x="29" y="9"/>
                </a:lnTo>
                <a:lnTo>
                  <a:pt x="29" y="13"/>
                </a:lnTo>
                <a:lnTo>
                  <a:pt x="26" y="13"/>
                </a:lnTo>
                <a:lnTo>
                  <a:pt x="26" y="9"/>
                </a:lnTo>
                <a:lnTo>
                  <a:pt x="26" y="4"/>
                </a:lnTo>
                <a:lnTo>
                  <a:pt x="21" y="4"/>
                </a:lnTo>
                <a:lnTo>
                  <a:pt x="17" y="4"/>
                </a:lnTo>
                <a:lnTo>
                  <a:pt x="13" y="4"/>
                </a:lnTo>
                <a:lnTo>
                  <a:pt x="9" y="9"/>
                </a:lnTo>
                <a:lnTo>
                  <a:pt x="4" y="9"/>
                </a:lnTo>
                <a:lnTo>
                  <a:pt x="4" y="13"/>
                </a:lnTo>
                <a:lnTo>
                  <a:pt x="9" y="13"/>
                </a:lnTo>
                <a:lnTo>
                  <a:pt x="4" y="17"/>
                </a:lnTo>
                <a:lnTo>
                  <a:pt x="9" y="21"/>
                </a:lnTo>
                <a:lnTo>
                  <a:pt x="4" y="21"/>
                </a:lnTo>
                <a:lnTo>
                  <a:pt x="9" y="21"/>
                </a:lnTo>
                <a:lnTo>
                  <a:pt x="13" y="25"/>
                </a:lnTo>
                <a:lnTo>
                  <a:pt x="17" y="25"/>
                </a:lnTo>
                <a:lnTo>
                  <a:pt x="17" y="21"/>
                </a:lnTo>
                <a:lnTo>
                  <a:pt x="21" y="21"/>
                </a:lnTo>
                <a:lnTo>
                  <a:pt x="13" y="17"/>
                </a:lnTo>
                <a:lnTo>
                  <a:pt x="17" y="13"/>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80" name="Freeform 55"/>
          <p:cNvSpPr>
            <a:spLocks/>
          </p:cNvSpPr>
          <p:nvPr/>
        </p:nvSpPr>
        <p:spPr bwMode="auto">
          <a:xfrm>
            <a:off x="1118810" y="3552529"/>
            <a:ext cx="37798" cy="44648"/>
          </a:xfrm>
          <a:custGeom>
            <a:avLst/>
            <a:gdLst>
              <a:gd name="T0" fmla="*/ 0 w 25"/>
              <a:gd name="T1" fmla="*/ 2147483647 h 30"/>
              <a:gd name="T2" fmla="*/ 2147483647 w 25"/>
              <a:gd name="T3" fmla="*/ 0 h 30"/>
              <a:gd name="T4" fmla="*/ 2147483647 w 25"/>
              <a:gd name="T5" fmla="*/ 2147483647 h 30"/>
              <a:gd name="T6" fmla="*/ 2147483647 w 25"/>
              <a:gd name="T7" fmla="*/ 2147483647 h 30"/>
              <a:gd name="T8" fmla="*/ 2147483647 w 25"/>
              <a:gd name="T9" fmla="*/ 2147483647 h 30"/>
              <a:gd name="T10" fmla="*/ 2147483647 w 25"/>
              <a:gd name="T11" fmla="*/ 2147483647 h 30"/>
              <a:gd name="T12" fmla="*/ 2147483647 w 25"/>
              <a:gd name="T13" fmla="*/ 2147483647 h 30"/>
              <a:gd name="T14" fmla="*/ 2147483647 w 25"/>
              <a:gd name="T15" fmla="*/ 2147483647 h 30"/>
              <a:gd name="T16" fmla="*/ 2147483647 w 25"/>
              <a:gd name="T17" fmla="*/ 2147483647 h 30"/>
              <a:gd name="T18" fmla="*/ 2147483647 w 25"/>
              <a:gd name="T19" fmla="*/ 2147483647 h 30"/>
              <a:gd name="T20" fmla="*/ 2147483647 w 25"/>
              <a:gd name="T21" fmla="*/ 2147483647 h 30"/>
              <a:gd name="T22" fmla="*/ 2147483647 w 25"/>
              <a:gd name="T23" fmla="*/ 2147483647 h 30"/>
              <a:gd name="T24" fmla="*/ 2147483647 w 25"/>
              <a:gd name="T25" fmla="*/ 2147483647 h 30"/>
              <a:gd name="T26" fmla="*/ 2147483647 w 25"/>
              <a:gd name="T27" fmla="*/ 2147483647 h 30"/>
              <a:gd name="T28" fmla="*/ 2147483647 w 25"/>
              <a:gd name="T29" fmla="*/ 2147483647 h 30"/>
              <a:gd name="T30" fmla="*/ 2147483647 w 25"/>
              <a:gd name="T31" fmla="*/ 2147483647 h 30"/>
              <a:gd name="T32" fmla="*/ 2147483647 w 25"/>
              <a:gd name="T33" fmla="*/ 2147483647 h 30"/>
              <a:gd name="T34" fmla="*/ 2147483647 w 25"/>
              <a:gd name="T35" fmla="*/ 2147483647 h 30"/>
              <a:gd name="T36" fmla="*/ 2147483647 w 25"/>
              <a:gd name="T37" fmla="*/ 2147483647 h 30"/>
              <a:gd name="T38" fmla="*/ 2147483647 w 25"/>
              <a:gd name="T39" fmla="*/ 2147483647 h 30"/>
              <a:gd name="T40" fmla="*/ 2147483647 w 25"/>
              <a:gd name="T41" fmla="*/ 2147483647 h 30"/>
              <a:gd name="T42" fmla="*/ 2147483647 w 25"/>
              <a:gd name="T43" fmla="*/ 2147483647 h 30"/>
              <a:gd name="T44" fmla="*/ 2147483647 w 25"/>
              <a:gd name="T45" fmla="*/ 2147483647 h 30"/>
              <a:gd name="T46" fmla="*/ 2147483647 w 25"/>
              <a:gd name="T47" fmla="*/ 2147483647 h 30"/>
              <a:gd name="T48" fmla="*/ 2147483647 w 25"/>
              <a:gd name="T49" fmla="*/ 2147483647 h 30"/>
              <a:gd name="T50" fmla="*/ 2147483647 w 25"/>
              <a:gd name="T51" fmla="*/ 2147483647 h 30"/>
              <a:gd name="T52" fmla="*/ 2147483647 w 25"/>
              <a:gd name="T53" fmla="*/ 2147483647 h 30"/>
              <a:gd name="T54" fmla="*/ 2147483647 w 25"/>
              <a:gd name="T55" fmla="*/ 2147483647 h 30"/>
              <a:gd name="T56" fmla="*/ 2147483647 w 25"/>
              <a:gd name="T57" fmla="*/ 2147483647 h 30"/>
              <a:gd name="T58" fmla="*/ 2147483647 w 25"/>
              <a:gd name="T59" fmla="*/ 2147483647 h 30"/>
              <a:gd name="T60" fmla="*/ 2147483647 w 25"/>
              <a:gd name="T61" fmla="*/ 2147483647 h 30"/>
              <a:gd name="T62" fmla="*/ 2147483647 w 25"/>
              <a:gd name="T63" fmla="*/ 2147483647 h 30"/>
              <a:gd name="T64" fmla="*/ 2147483647 w 25"/>
              <a:gd name="T65" fmla="*/ 2147483647 h 30"/>
              <a:gd name="T66" fmla="*/ 2147483647 w 25"/>
              <a:gd name="T67" fmla="*/ 2147483647 h 30"/>
              <a:gd name="T68" fmla="*/ 2147483647 w 25"/>
              <a:gd name="T69" fmla="*/ 2147483647 h 30"/>
              <a:gd name="T70" fmla="*/ 0 w 25"/>
              <a:gd name="T71" fmla="*/ 214748364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
              <a:gd name="T109" fmla="*/ 0 h 30"/>
              <a:gd name="T110" fmla="*/ 25 w 25"/>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 h="30">
                <a:moveTo>
                  <a:pt x="0" y="20"/>
                </a:moveTo>
                <a:lnTo>
                  <a:pt x="8" y="0"/>
                </a:lnTo>
                <a:lnTo>
                  <a:pt x="17" y="4"/>
                </a:lnTo>
                <a:lnTo>
                  <a:pt x="20" y="4"/>
                </a:lnTo>
                <a:lnTo>
                  <a:pt x="20" y="9"/>
                </a:lnTo>
                <a:lnTo>
                  <a:pt x="24" y="9"/>
                </a:lnTo>
                <a:lnTo>
                  <a:pt x="24" y="12"/>
                </a:lnTo>
                <a:lnTo>
                  <a:pt x="20" y="16"/>
                </a:lnTo>
                <a:lnTo>
                  <a:pt x="17" y="16"/>
                </a:lnTo>
                <a:lnTo>
                  <a:pt x="20" y="12"/>
                </a:lnTo>
                <a:lnTo>
                  <a:pt x="20" y="9"/>
                </a:lnTo>
                <a:lnTo>
                  <a:pt x="17" y="9"/>
                </a:lnTo>
                <a:lnTo>
                  <a:pt x="20" y="9"/>
                </a:lnTo>
                <a:lnTo>
                  <a:pt x="17" y="9"/>
                </a:lnTo>
                <a:lnTo>
                  <a:pt x="13" y="4"/>
                </a:lnTo>
                <a:lnTo>
                  <a:pt x="8" y="12"/>
                </a:lnTo>
                <a:lnTo>
                  <a:pt x="13" y="16"/>
                </a:lnTo>
                <a:lnTo>
                  <a:pt x="17" y="16"/>
                </a:lnTo>
                <a:lnTo>
                  <a:pt x="20" y="16"/>
                </a:lnTo>
                <a:lnTo>
                  <a:pt x="17" y="16"/>
                </a:lnTo>
                <a:lnTo>
                  <a:pt x="17" y="20"/>
                </a:lnTo>
                <a:lnTo>
                  <a:pt x="20" y="20"/>
                </a:lnTo>
                <a:lnTo>
                  <a:pt x="17" y="20"/>
                </a:lnTo>
                <a:lnTo>
                  <a:pt x="17" y="16"/>
                </a:lnTo>
                <a:lnTo>
                  <a:pt x="13" y="16"/>
                </a:lnTo>
                <a:lnTo>
                  <a:pt x="8" y="12"/>
                </a:lnTo>
                <a:lnTo>
                  <a:pt x="4" y="20"/>
                </a:lnTo>
                <a:lnTo>
                  <a:pt x="13" y="25"/>
                </a:lnTo>
                <a:lnTo>
                  <a:pt x="17" y="25"/>
                </a:lnTo>
                <a:lnTo>
                  <a:pt x="17" y="20"/>
                </a:lnTo>
                <a:lnTo>
                  <a:pt x="20" y="20"/>
                </a:lnTo>
                <a:lnTo>
                  <a:pt x="20" y="25"/>
                </a:lnTo>
                <a:lnTo>
                  <a:pt x="17" y="25"/>
                </a:lnTo>
                <a:lnTo>
                  <a:pt x="17" y="29"/>
                </a:lnTo>
                <a:lnTo>
                  <a:pt x="13" y="29"/>
                </a:lnTo>
                <a:lnTo>
                  <a:pt x="0" y="20"/>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81" name="Freeform 56"/>
          <p:cNvSpPr>
            <a:spLocks/>
          </p:cNvSpPr>
          <p:nvPr/>
        </p:nvSpPr>
        <p:spPr bwMode="auto">
          <a:xfrm>
            <a:off x="1149048" y="3576341"/>
            <a:ext cx="33262" cy="38695"/>
          </a:xfrm>
          <a:custGeom>
            <a:avLst/>
            <a:gdLst>
              <a:gd name="T0" fmla="*/ 0 w 22"/>
              <a:gd name="T1" fmla="*/ 2147483647 h 26"/>
              <a:gd name="T2" fmla="*/ 2147483647 w 22"/>
              <a:gd name="T3" fmla="*/ 0 h 26"/>
              <a:gd name="T4" fmla="*/ 2147483647 w 22"/>
              <a:gd name="T5" fmla="*/ 0 h 26"/>
              <a:gd name="T6" fmla="*/ 2147483647 w 22"/>
              <a:gd name="T7" fmla="*/ 2147483647 h 26"/>
              <a:gd name="T8" fmla="*/ 2147483647 w 22"/>
              <a:gd name="T9" fmla="*/ 2147483647 h 26"/>
              <a:gd name="T10" fmla="*/ 2147483647 w 22"/>
              <a:gd name="T11" fmla="*/ 2147483647 h 26"/>
              <a:gd name="T12" fmla="*/ 2147483647 w 22"/>
              <a:gd name="T13" fmla="*/ 2147483647 h 26"/>
              <a:gd name="T14" fmla="*/ 2147483647 w 22"/>
              <a:gd name="T15" fmla="*/ 2147483647 h 26"/>
              <a:gd name="T16" fmla="*/ 2147483647 w 22"/>
              <a:gd name="T17" fmla="*/ 2147483647 h 26"/>
              <a:gd name="T18" fmla="*/ 2147483647 w 22"/>
              <a:gd name="T19" fmla="*/ 2147483647 h 26"/>
              <a:gd name="T20" fmla="*/ 2147483647 w 22"/>
              <a:gd name="T21" fmla="*/ 2147483647 h 26"/>
              <a:gd name="T22" fmla="*/ 2147483647 w 22"/>
              <a:gd name="T23" fmla="*/ 2147483647 h 26"/>
              <a:gd name="T24" fmla="*/ 2147483647 w 22"/>
              <a:gd name="T25" fmla="*/ 2147483647 h 26"/>
              <a:gd name="T26" fmla="*/ 2147483647 w 22"/>
              <a:gd name="T27" fmla="*/ 2147483647 h 26"/>
              <a:gd name="T28" fmla="*/ 0 w 22"/>
              <a:gd name="T29" fmla="*/ 2147483647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
              <a:gd name="T46" fmla="*/ 0 h 26"/>
              <a:gd name="T47" fmla="*/ 22 w 22"/>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 h="26">
                <a:moveTo>
                  <a:pt x="0" y="17"/>
                </a:moveTo>
                <a:lnTo>
                  <a:pt x="17" y="0"/>
                </a:lnTo>
                <a:lnTo>
                  <a:pt x="21" y="0"/>
                </a:lnTo>
                <a:lnTo>
                  <a:pt x="21" y="17"/>
                </a:lnTo>
                <a:lnTo>
                  <a:pt x="17" y="17"/>
                </a:lnTo>
                <a:lnTo>
                  <a:pt x="17" y="4"/>
                </a:lnTo>
                <a:lnTo>
                  <a:pt x="8" y="13"/>
                </a:lnTo>
                <a:lnTo>
                  <a:pt x="17" y="17"/>
                </a:lnTo>
                <a:lnTo>
                  <a:pt x="21" y="17"/>
                </a:lnTo>
                <a:lnTo>
                  <a:pt x="21" y="25"/>
                </a:lnTo>
                <a:lnTo>
                  <a:pt x="17" y="25"/>
                </a:lnTo>
                <a:lnTo>
                  <a:pt x="17" y="17"/>
                </a:lnTo>
                <a:lnTo>
                  <a:pt x="8" y="13"/>
                </a:lnTo>
                <a:lnTo>
                  <a:pt x="4" y="17"/>
                </a:lnTo>
                <a:lnTo>
                  <a:pt x="0" y="17"/>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82" name="Freeform 57"/>
          <p:cNvSpPr>
            <a:spLocks/>
          </p:cNvSpPr>
          <p:nvPr/>
        </p:nvSpPr>
        <p:spPr bwMode="auto">
          <a:xfrm>
            <a:off x="1186846" y="3589735"/>
            <a:ext cx="45357" cy="44648"/>
          </a:xfrm>
          <a:custGeom>
            <a:avLst/>
            <a:gdLst>
              <a:gd name="T0" fmla="*/ 0 w 30"/>
              <a:gd name="T1" fmla="*/ 2147483647 h 30"/>
              <a:gd name="T2" fmla="*/ 2147483647 w 30"/>
              <a:gd name="T3" fmla="*/ 0 h 30"/>
              <a:gd name="T4" fmla="*/ 2147483647 w 30"/>
              <a:gd name="T5" fmla="*/ 0 h 30"/>
              <a:gd name="T6" fmla="*/ 2147483647 w 30"/>
              <a:gd name="T7" fmla="*/ 2147483647 h 30"/>
              <a:gd name="T8" fmla="*/ 2147483647 w 30"/>
              <a:gd name="T9" fmla="*/ 2147483647 h 30"/>
              <a:gd name="T10" fmla="*/ 2147483647 w 30"/>
              <a:gd name="T11" fmla="*/ 2147483647 h 30"/>
              <a:gd name="T12" fmla="*/ 2147483647 w 30"/>
              <a:gd name="T13" fmla="*/ 2147483647 h 30"/>
              <a:gd name="T14" fmla="*/ 2147483647 w 30"/>
              <a:gd name="T15" fmla="*/ 2147483647 h 30"/>
              <a:gd name="T16" fmla="*/ 2147483647 w 30"/>
              <a:gd name="T17" fmla="*/ 2147483647 h 30"/>
              <a:gd name="T18" fmla="*/ 0 w 30"/>
              <a:gd name="T19" fmla="*/ 2147483647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30"/>
              <a:gd name="T32" fmla="*/ 30 w 30"/>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30">
                <a:moveTo>
                  <a:pt x="0" y="20"/>
                </a:moveTo>
                <a:lnTo>
                  <a:pt x="8" y="0"/>
                </a:lnTo>
                <a:lnTo>
                  <a:pt x="12" y="0"/>
                </a:lnTo>
                <a:lnTo>
                  <a:pt x="20" y="25"/>
                </a:lnTo>
                <a:lnTo>
                  <a:pt x="29" y="9"/>
                </a:lnTo>
                <a:lnTo>
                  <a:pt x="20" y="29"/>
                </a:lnTo>
                <a:lnTo>
                  <a:pt x="16" y="29"/>
                </a:lnTo>
                <a:lnTo>
                  <a:pt x="12" y="4"/>
                </a:lnTo>
                <a:lnTo>
                  <a:pt x="4" y="25"/>
                </a:lnTo>
                <a:lnTo>
                  <a:pt x="0" y="20"/>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83" name="Freeform 58"/>
          <p:cNvSpPr>
            <a:spLocks/>
          </p:cNvSpPr>
          <p:nvPr/>
        </p:nvSpPr>
        <p:spPr bwMode="auto">
          <a:xfrm>
            <a:off x="1230691" y="3601641"/>
            <a:ext cx="37798" cy="50602"/>
          </a:xfrm>
          <a:custGeom>
            <a:avLst/>
            <a:gdLst>
              <a:gd name="T0" fmla="*/ 0 w 25"/>
              <a:gd name="T1" fmla="*/ 2147483647 h 34"/>
              <a:gd name="T2" fmla="*/ 2147483647 w 25"/>
              <a:gd name="T3" fmla="*/ 0 h 34"/>
              <a:gd name="T4" fmla="*/ 2147483647 w 25"/>
              <a:gd name="T5" fmla="*/ 2147483647 h 34"/>
              <a:gd name="T6" fmla="*/ 2147483647 w 25"/>
              <a:gd name="T7" fmla="*/ 2147483647 h 34"/>
              <a:gd name="T8" fmla="*/ 2147483647 w 25"/>
              <a:gd name="T9" fmla="*/ 2147483647 h 34"/>
              <a:gd name="T10" fmla="*/ 2147483647 w 25"/>
              <a:gd name="T11" fmla="*/ 2147483647 h 34"/>
              <a:gd name="T12" fmla="*/ 2147483647 w 25"/>
              <a:gd name="T13" fmla="*/ 2147483647 h 34"/>
              <a:gd name="T14" fmla="*/ 2147483647 w 25"/>
              <a:gd name="T15" fmla="*/ 2147483647 h 34"/>
              <a:gd name="T16" fmla="*/ 2147483647 w 25"/>
              <a:gd name="T17" fmla="*/ 2147483647 h 34"/>
              <a:gd name="T18" fmla="*/ 2147483647 w 25"/>
              <a:gd name="T19" fmla="*/ 2147483647 h 34"/>
              <a:gd name="T20" fmla="*/ 2147483647 w 25"/>
              <a:gd name="T21" fmla="*/ 2147483647 h 34"/>
              <a:gd name="T22" fmla="*/ 2147483647 w 25"/>
              <a:gd name="T23" fmla="*/ 2147483647 h 34"/>
              <a:gd name="T24" fmla="*/ 0 w 25"/>
              <a:gd name="T25" fmla="*/ 2147483647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34"/>
              <a:gd name="T41" fmla="*/ 25 w 25"/>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34">
                <a:moveTo>
                  <a:pt x="0" y="24"/>
                </a:moveTo>
                <a:lnTo>
                  <a:pt x="8" y="0"/>
                </a:lnTo>
                <a:lnTo>
                  <a:pt x="11" y="4"/>
                </a:lnTo>
                <a:lnTo>
                  <a:pt x="8" y="16"/>
                </a:lnTo>
                <a:lnTo>
                  <a:pt x="20" y="7"/>
                </a:lnTo>
                <a:lnTo>
                  <a:pt x="24" y="7"/>
                </a:lnTo>
                <a:lnTo>
                  <a:pt x="11" y="16"/>
                </a:lnTo>
                <a:lnTo>
                  <a:pt x="16" y="33"/>
                </a:lnTo>
                <a:lnTo>
                  <a:pt x="11" y="33"/>
                </a:lnTo>
                <a:lnTo>
                  <a:pt x="11" y="16"/>
                </a:lnTo>
                <a:lnTo>
                  <a:pt x="8" y="16"/>
                </a:lnTo>
                <a:lnTo>
                  <a:pt x="4" y="24"/>
                </a:lnTo>
                <a:lnTo>
                  <a:pt x="0" y="24"/>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84" name="Freeform 59"/>
          <p:cNvSpPr>
            <a:spLocks/>
          </p:cNvSpPr>
          <p:nvPr/>
        </p:nvSpPr>
        <p:spPr bwMode="auto">
          <a:xfrm>
            <a:off x="843643" y="3509368"/>
            <a:ext cx="37798" cy="44648"/>
          </a:xfrm>
          <a:custGeom>
            <a:avLst/>
            <a:gdLst>
              <a:gd name="T0" fmla="*/ 0 w 25"/>
              <a:gd name="T1" fmla="*/ 2147483647 h 30"/>
              <a:gd name="T2" fmla="*/ 2147483647 w 25"/>
              <a:gd name="T3" fmla="*/ 0 h 30"/>
              <a:gd name="T4" fmla="*/ 2147483647 w 25"/>
              <a:gd name="T5" fmla="*/ 0 h 30"/>
              <a:gd name="T6" fmla="*/ 2147483647 w 25"/>
              <a:gd name="T7" fmla="*/ 2147483647 h 30"/>
              <a:gd name="T8" fmla="*/ 2147483647 w 25"/>
              <a:gd name="T9" fmla="*/ 2147483647 h 30"/>
              <a:gd name="T10" fmla="*/ 2147483647 w 25"/>
              <a:gd name="T11" fmla="*/ 2147483647 h 30"/>
              <a:gd name="T12" fmla="*/ 2147483647 w 25"/>
              <a:gd name="T13" fmla="*/ 2147483647 h 30"/>
              <a:gd name="T14" fmla="*/ 2147483647 w 25"/>
              <a:gd name="T15" fmla="*/ 2147483647 h 30"/>
              <a:gd name="T16" fmla="*/ 2147483647 w 25"/>
              <a:gd name="T17" fmla="*/ 2147483647 h 30"/>
              <a:gd name="T18" fmla="*/ 2147483647 w 25"/>
              <a:gd name="T19" fmla="*/ 2147483647 h 30"/>
              <a:gd name="T20" fmla="*/ 2147483647 w 25"/>
              <a:gd name="T21" fmla="*/ 2147483647 h 30"/>
              <a:gd name="T22" fmla="*/ 2147483647 w 25"/>
              <a:gd name="T23" fmla="*/ 2147483647 h 30"/>
              <a:gd name="T24" fmla="*/ 2147483647 w 25"/>
              <a:gd name="T25" fmla="*/ 2147483647 h 30"/>
              <a:gd name="T26" fmla="*/ 0 w 25"/>
              <a:gd name="T27" fmla="*/ 2147483647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30"/>
              <a:gd name="T44" fmla="*/ 25 w 25"/>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30">
                <a:moveTo>
                  <a:pt x="0" y="20"/>
                </a:moveTo>
                <a:lnTo>
                  <a:pt x="20" y="0"/>
                </a:lnTo>
                <a:lnTo>
                  <a:pt x="24" y="0"/>
                </a:lnTo>
                <a:lnTo>
                  <a:pt x="24" y="20"/>
                </a:lnTo>
                <a:lnTo>
                  <a:pt x="20" y="16"/>
                </a:lnTo>
                <a:lnTo>
                  <a:pt x="20" y="4"/>
                </a:lnTo>
                <a:lnTo>
                  <a:pt x="11" y="12"/>
                </a:lnTo>
                <a:lnTo>
                  <a:pt x="20" y="16"/>
                </a:lnTo>
                <a:lnTo>
                  <a:pt x="24" y="20"/>
                </a:lnTo>
                <a:lnTo>
                  <a:pt x="20" y="29"/>
                </a:lnTo>
                <a:lnTo>
                  <a:pt x="20" y="20"/>
                </a:lnTo>
                <a:lnTo>
                  <a:pt x="11" y="16"/>
                </a:lnTo>
                <a:lnTo>
                  <a:pt x="4" y="20"/>
                </a:lnTo>
                <a:lnTo>
                  <a:pt x="0" y="20"/>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85" name="Freeform 60"/>
          <p:cNvSpPr>
            <a:spLocks/>
          </p:cNvSpPr>
          <p:nvPr/>
        </p:nvSpPr>
        <p:spPr bwMode="auto">
          <a:xfrm>
            <a:off x="879929" y="3521274"/>
            <a:ext cx="49893" cy="46137"/>
          </a:xfrm>
          <a:custGeom>
            <a:avLst/>
            <a:gdLst>
              <a:gd name="T0" fmla="*/ 0 w 33"/>
              <a:gd name="T1" fmla="*/ 2147483647 h 31"/>
              <a:gd name="T2" fmla="*/ 2147483647 w 33"/>
              <a:gd name="T3" fmla="*/ 0 h 31"/>
              <a:gd name="T4" fmla="*/ 2147483647 w 33"/>
              <a:gd name="T5" fmla="*/ 0 h 31"/>
              <a:gd name="T6" fmla="*/ 2147483647 w 33"/>
              <a:gd name="T7" fmla="*/ 2147483647 h 31"/>
              <a:gd name="T8" fmla="*/ 2147483647 w 33"/>
              <a:gd name="T9" fmla="*/ 2147483647 h 31"/>
              <a:gd name="T10" fmla="*/ 2147483647 w 33"/>
              <a:gd name="T11" fmla="*/ 2147483647 h 31"/>
              <a:gd name="T12" fmla="*/ 2147483647 w 33"/>
              <a:gd name="T13" fmla="*/ 2147483647 h 31"/>
              <a:gd name="T14" fmla="*/ 2147483647 w 33"/>
              <a:gd name="T15" fmla="*/ 2147483647 h 31"/>
              <a:gd name="T16" fmla="*/ 2147483647 w 33"/>
              <a:gd name="T17" fmla="*/ 2147483647 h 31"/>
              <a:gd name="T18" fmla="*/ 0 w 33"/>
              <a:gd name="T19" fmla="*/ 2147483647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31"/>
              <a:gd name="T32" fmla="*/ 33 w 3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31">
                <a:moveTo>
                  <a:pt x="0" y="21"/>
                </a:moveTo>
                <a:lnTo>
                  <a:pt x="12" y="0"/>
                </a:lnTo>
                <a:lnTo>
                  <a:pt x="15" y="0"/>
                </a:lnTo>
                <a:lnTo>
                  <a:pt x="20" y="26"/>
                </a:lnTo>
                <a:lnTo>
                  <a:pt x="28" y="9"/>
                </a:lnTo>
                <a:lnTo>
                  <a:pt x="32" y="9"/>
                </a:lnTo>
                <a:lnTo>
                  <a:pt x="20" y="30"/>
                </a:lnTo>
                <a:lnTo>
                  <a:pt x="15" y="4"/>
                </a:lnTo>
                <a:lnTo>
                  <a:pt x="4" y="26"/>
                </a:lnTo>
                <a:lnTo>
                  <a:pt x="0" y="21"/>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86" name="Freeform 61"/>
          <p:cNvSpPr>
            <a:spLocks/>
          </p:cNvSpPr>
          <p:nvPr/>
        </p:nvSpPr>
        <p:spPr bwMode="auto">
          <a:xfrm>
            <a:off x="941917" y="3540622"/>
            <a:ext cx="24190" cy="43160"/>
          </a:xfrm>
          <a:custGeom>
            <a:avLst/>
            <a:gdLst>
              <a:gd name="T0" fmla="*/ 0 w 16"/>
              <a:gd name="T1" fmla="*/ 2147483647 h 29"/>
              <a:gd name="T2" fmla="*/ 2147483647 w 16"/>
              <a:gd name="T3" fmla="*/ 2147483647 h 29"/>
              <a:gd name="T4" fmla="*/ 0 w 16"/>
              <a:gd name="T5" fmla="*/ 0 h 29"/>
              <a:gd name="T6" fmla="*/ 2147483647 w 16"/>
              <a:gd name="T7" fmla="*/ 2147483647 h 29"/>
              <a:gd name="T8" fmla="*/ 2147483647 w 16"/>
              <a:gd name="T9" fmla="*/ 2147483647 h 29"/>
              <a:gd name="T10" fmla="*/ 2147483647 w 16"/>
              <a:gd name="T11" fmla="*/ 2147483647 h 29"/>
              <a:gd name="T12" fmla="*/ 2147483647 w 16"/>
              <a:gd name="T13" fmla="*/ 2147483647 h 29"/>
              <a:gd name="T14" fmla="*/ 0 w 16"/>
              <a:gd name="T15" fmla="*/ 2147483647 h 29"/>
              <a:gd name="T16" fmla="*/ 0 60000 65536"/>
              <a:gd name="T17" fmla="*/ 0 60000 65536"/>
              <a:gd name="T18" fmla="*/ 0 60000 65536"/>
              <a:gd name="T19" fmla="*/ 0 60000 65536"/>
              <a:gd name="T20" fmla="*/ 0 60000 65536"/>
              <a:gd name="T21" fmla="*/ 0 60000 65536"/>
              <a:gd name="T22" fmla="*/ 0 60000 65536"/>
              <a:gd name="T23" fmla="*/ 0 60000 65536"/>
              <a:gd name="T24" fmla="*/ 0 w 16"/>
              <a:gd name="T25" fmla="*/ 0 h 29"/>
              <a:gd name="T26" fmla="*/ 16 w 16"/>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 h="29">
                <a:moveTo>
                  <a:pt x="0" y="28"/>
                </a:moveTo>
                <a:lnTo>
                  <a:pt x="4" y="20"/>
                </a:lnTo>
                <a:lnTo>
                  <a:pt x="0" y="0"/>
                </a:lnTo>
                <a:lnTo>
                  <a:pt x="4" y="4"/>
                </a:lnTo>
                <a:lnTo>
                  <a:pt x="4" y="17"/>
                </a:lnTo>
                <a:lnTo>
                  <a:pt x="15" y="8"/>
                </a:lnTo>
                <a:lnTo>
                  <a:pt x="4" y="20"/>
                </a:lnTo>
                <a:lnTo>
                  <a:pt x="0" y="28"/>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87" name="Freeform 62"/>
          <p:cNvSpPr>
            <a:spLocks/>
          </p:cNvSpPr>
          <p:nvPr/>
        </p:nvSpPr>
        <p:spPr bwMode="auto">
          <a:xfrm>
            <a:off x="964595" y="3558482"/>
            <a:ext cx="39310" cy="38695"/>
          </a:xfrm>
          <a:custGeom>
            <a:avLst/>
            <a:gdLst>
              <a:gd name="T0" fmla="*/ 0 w 26"/>
              <a:gd name="T1" fmla="*/ 2147483647 h 26"/>
              <a:gd name="T2" fmla="*/ 2147483647 w 26"/>
              <a:gd name="T3" fmla="*/ 0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2147483647 h 26"/>
              <a:gd name="T32" fmla="*/ 2147483647 w 26"/>
              <a:gd name="T33" fmla="*/ 2147483647 h 26"/>
              <a:gd name="T34" fmla="*/ 2147483647 w 26"/>
              <a:gd name="T35" fmla="*/ 2147483647 h 26"/>
              <a:gd name="T36" fmla="*/ 2147483647 w 26"/>
              <a:gd name="T37" fmla="*/ 2147483647 h 26"/>
              <a:gd name="T38" fmla="*/ 2147483647 w 26"/>
              <a:gd name="T39" fmla="*/ 2147483647 h 26"/>
              <a:gd name="T40" fmla="*/ 2147483647 w 26"/>
              <a:gd name="T41" fmla="*/ 2147483647 h 26"/>
              <a:gd name="T42" fmla="*/ 2147483647 w 26"/>
              <a:gd name="T43" fmla="*/ 2147483647 h 26"/>
              <a:gd name="T44" fmla="*/ 0 w 26"/>
              <a:gd name="T45" fmla="*/ 2147483647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26"/>
              <a:gd name="T71" fmla="*/ 26 w 26"/>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26">
                <a:moveTo>
                  <a:pt x="0" y="25"/>
                </a:moveTo>
                <a:lnTo>
                  <a:pt x="13" y="0"/>
                </a:lnTo>
                <a:lnTo>
                  <a:pt x="22" y="4"/>
                </a:lnTo>
                <a:lnTo>
                  <a:pt x="22" y="8"/>
                </a:lnTo>
                <a:lnTo>
                  <a:pt x="25" y="8"/>
                </a:lnTo>
                <a:lnTo>
                  <a:pt x="25" y="12"/>
                </a:lnTo>
                <a:lnTo>
                  <a:pt x="25" y="16"/>
                </a:lnTo>
                <a:lnTo>
                  <a:pt x="22" y="16"/>
                </a:lnTo>
                <a:lnTo>
                  <a:pt x="22" y="21"/>
                </a:lnTo>
                <a:lnTo>
                  <a:pt x="17" y="16"/>
                </a:lnTo>
                <a:lnTo>
                  <a:pt x="22" y="12"/>
                </a:lnTo>
                <a:lnTo>
                  <a:pt x="22" y="8"/>
                </a:lnTo>
                <a:lnTo>
                  <a:pt x="13" y="4"/>
                </a:lnTo>
                <a:lnTo>
                  <a:pt x="9" y="12"/>
                </a:lnTo>
                <a:lnTo>
                  <a:pt x="13" y="16"/>
                </a:lnTo>
                <a:lnTo>
                  <a:pt x="17" y="16"/>
                </a:lnTo>
                <a:lnTo>
                  <a:pt x="22" y="21"/>
                </a:lnTo>
                <a:lnTo>
                  <a:pt x="22" y="16"/>
                </a:lnTo>
                <a:lnTo>
                  <a:pt x="17" y="21"/>
                </a:lnTo>
                <a:lnTo>
                  <a:pt x="13" y="21"/>
                </a:lnTo>
                <a:lnTo>
                  <a:pt x="9" y="16"/>
                </a:lnTo>
                <a:lnTo>
                  <a:pt x="4" y="25"/>
                </a:lnTo>
                <a:lnTo>
                  <a:pt x="0" y="25"/>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88" name="Freeform 63"/>
          <p:cNvSpPr>
            <a:spLocks/>
          </p:cNvSpPr>
          <p:nvPr/>
        </p:nvSpPr>
        <p:spPr bwMode="auto">
          <a:xfrm>
            <a:off x="1002394" y="3570387"/>
            <a:ext cx="25702" cy="50602"/>
          </a:xfrm>
          <a:custGeom>
            <a:avLst/>
            <a:gdLst>
              <a:gd name="T0" fmla="*/ 0 w 17"/>
              <a:gd name="T1" fmla="*/ 2147483647 h 34"/>
              <a:gd name="T2" fmla="*/ 2147483647 w 17"/>
              <a:gd name="T3" fmla="*/ 0 h 34"/>
              <a:gd name="T4" fmla="*/ 2147483647 w 17"/>
              <a:gd name="T5" fmla="*/ 0 h 34"/>
              <a:gd name="T6" fmla="*/ 2147483647 w 17"/>
              <a:gd name="T7" fmla="*/ 2147483647 h 34"/>
              <a:gd name="T8" fmla="*/ 2147483647 w 17"/>
              <a:gd name="T9" fmla="*/ 2147483647 h 34"/>
              <a:gd name="T10" fmla="*/ 2147483647 w 17"/>
              <a:gd name="T11" fmla="*/ 2147483647 h 34"/>
              <a:gd name="T12" fmla="*/ 0 w 17"/>
              <a:gd name="T13" fmla="*/ 2147483647 h 34"/>
              <a:gd name="T14" fmla="*/ 0 60000 65536"/>
              <a:gd name="T15" fmla="*/ 0 60000 65536"/>
              <a:gd name="T16" fmla="*/ 0 60000 65536"/>
              <a:gd name="T17" fmla="*/ 0 60000 65536"/>
              <a:gd name="T18" fmla="*/ 0 60000 65536"/>
              <a:gd name="T19" fmla="*/ 0 60000 65536"/>
              <a:gd name="T20" fmla="*/ 0 60000 65536"/>
              <a:gd name="T21" fmla="*/ 0 w 17"/>
              <a:gd name="T22" fmla="*/ 0 h 34"/>
              <a:gd name="T23" fmla="*/ 17 w 17"/>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4">
                <a:moveTo>
                  <a:pt x="0" y="26"/>
                </a:moveTo>
                <a:lnTo>
                  <a:pt x="8" y="0"/>
                </a:lnTo>
                <a:lnTo>
                  <a:pt x="12" y="0"/>
                </a:lnTo>
                <a:lnTo>
                  <a:pt x="4" y="21"/>
                </a:lnTo>
                <a:lnTo>
                  <a:pt x="16" y="29"/>
                </a:lnTo>
                <a:lnTo>
                  <a:pt x="16" y="33"/>
                </a:lnTo>
                <a:lnTo>
                  <a:pt x="0" y="26"/>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89" name="Freeform 64"/>
          <p:cNvSpPr>
            <a:spLocks/>
          </p:cNvSpPr>
          <p:nvPr/>
        </p:nvSpPr>
        <p:spPr bwMode="auto">
          <a:xfrm>
            <a:off x="1034143" y="3589735"/>
            <a:ext cx="30238" cy="50602"/>
          </a:xfrm>
          <a:custGeom>
            <a:avLst/>
            <a:gdLst>
              <a:gd name="T0" fmla="*/ 0 w 20"/>
              <a:gd name="T1" fmla="*/ 2147483647 h 34"/>
              <a:gd name="T2" fmla="*/ 2147483647 w 20"/>
              <a:gd name="T3" fmla="*/ 0 h 34"/>
              <a:gd name="T4" fmla="*/ 2147483647 w 20"/>
              <a:gd name="T5" fmla="*/ 2147483647 h 34"/>
              <a:gd name="T6" fmla="*/ 2147483647 w 20"/>
              <a:gd name="T7" fmla="*/ 2147483647 h 34"/>
              <a:gd name="T8" fmla="*/ 2147483647 w 20"/>
              <a:gd name="T9" fmla="*/ 2147483647 h 34"/>
              <a:gd name="T10" fmla="*/ 2147483647 w 20"/>
              <a:gd name="T11" fmla="*/ 2147483647 h 34"/>
              <a:gd name="T12" fmla="*/ 2147483647 w 20"/>
              <a:gd name="T13" fmla="*/ 2147483647 h 34"/>
              <a:gd name="T14" fmla="*/ 2147483647 w 20"/>
              <a:gd name="T15" fmla="*/ 2147483647 h 34"/>
              <a:gd name="T16" fmla="*/ 2147483647 w 20"/>
              <a:gd name="T17" fmla="*/ 2147483647 h 34"/>
              <a:gd name="T18" fmla="*/ 2147483647 w 20"/>
              <a:gd name="T19" fmla="*/ 2147483647 h 34"/>
              <a:gd name="T20" fmla="*/ 2147483647 w 20"/>
              <a:gd name="T21" fmla="*/ 2147483647 h 34"/>
              <a:gd name="T22" fmla="*/ 0 w 20"/>
              <a:gd name="T23" fmla="*/ 2147483647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34"/>
              <a:gd name="T38" fmla="*/ 20 w 20"/>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34">
                <a:moveTo>
                  <a:pt x="0" y="20"/>
                </a:moveTo>
                <a:lnTo>
                  <a:pt x="19" y="0"/>
                </a:lnTo>
                <a:lnTo>
                  <a:pt x="19" y="20"/>
                </a:lnTo>
                <a:lnTo>
                  <a:pt x="19" y="4"/>
                </a:lnTo>
                <a:lnTo>
                  <a:pt x="11" y="16"/>
                </a:lnTo>
                <a:lnTo>
                  <a:pt x="19" y="20"/>
                </a:lnTo>
                <a:lnTo>
                  <a:pt x="19" y="33"/>
                </a:lnTo>
                <a:lnTo>
                  <a:pt x="15" y="33"/>
                </a:lnTo>
                <a:lnTo>
                  <a:pt x="15" y="20"/>
                </a:lnTo>
                <a:lnTo>
                  <a:pt x="8" y="16"/>
                </a:lnTo>
                <a:lnTo>
                  <a:pt x="4" y="24"/>
                </a:lnTo>
                <a:lnTo>
                  <a:pt x="0" y="20"/>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90" name="Freeform 65"/>
          <p:cNvSpPr>
            <a:spLocks/>
          </p:cNvSpPr>
          <p:nvPr/>
        </p:nvSpPr>
        <p:spPr bwMode="auto">
          <a:xfrm>
            <a:off x="1070429" y="3601641"/>
            <a:ext cx="37798" cy="44648"/>
          </a:xfrm>
          <a:custGeom>
            <a:avLst/>
            <a:gdLst>
              <a:gd name="T0" fmla="*/ 2147483647 w 25"/>
              <a:gd name="T1" fmla="*/ 2147483647 h 30"/>
              <a:gd name="T2" fmla="*/ 2147483647 w 25"/>
              <a:gd name="T3" fmla="*/ 2147483647 h 30"/>
              <a:gd name="T4" fmla="*/ 2147483647 w 25"/>
              <a:gd name="T5" fmla="*/ 2147483647 h 30"/>
              <a:gd name="T6" fmla="*/ 2147483647 w 25"/>
              <a:gd name="T7" fmla="*/ 2147483647 h 30"/>
              <a:gd name="T8" fmla="*/ 2147483647 w 25"/>
              <a:gd name="T9" fmla="*/ 2147483647 h 30"/>
              <a:gd name="T10" fmla="*/ 2147483647 w 25"/>
              <a:gd name="T11" fmla="*/ 2147483647 h 30"/>
              <a:gd name="T12" fmla="*/ 2147483647 w 25"/>
              <a:gd name="T13" fmla="*/ 2147483647 h 30"/>
              <a:gd name="T14" fmla="*/ 2147483647 w 25"/>
              <a:gd name="T15" fmla="*/ 2147483647 h 30"/>
              <a:gd name="T16" fmla="*/ 2147483647 w 25"/>
              <a:gd name="T17" fmla="*/ 2147483647 h 30"/>
              <a:gd name="T18" fmla="*/ 2147483647 w 25"/>
              <a:gd name="T19" fmla="*/ 2147483647 h 30"/>
              <a:gd name="T20" fmla="*/ 2147483647 w 25"/>
              <a:gd name="T21" fmla="*/ 2147483647 h 30"/>
              <a:gd name="T22" fmla="*/ 2147483647 w 25"/>
              <a:gd name="T23" fmla="*/ 2147483647 h 30"/>
              <a:gd name="T24" fmla="*/ 2147483647 w 25"/>
              <a:gd name="T25" fmla="*/ 2147483647 h 30"/>
              <a:gd name="T26" fmla="*/ 2147483647 w 25"/>
              <a:gd name="T27" fmla="*/ 2147483647 h 30"/>
              <a:gd name="T28" fmla="*/ 2147483647 w 25"/>
              <a:gd name="T29" fmla="*/ 2147483647 h 30"/>
              <a:gd name="T30" fmla="*/ 2147483647 w 25"/>
              <a:gd name="T31" fmla="*/ 2147483647 h 30"/>
              <a:gd name="T32" fmla="*/ 2147483647 w 25"/>
              <a:gd name="T33" fmla="*/ 2147483647 h 30"/>
              <a:gd name="T34" fmla="*/ 2147483647 w 25"/>
              <a:gd name="T35" fmla="*/ 2147483647 h 30"/>
              <a:gd name="T36" fmla="*/ 2147483647 w 25"/>
              <a:gd name="T37" fmla="*/ 2147483647 h 30"/>
              <a:gd name="T38" fmla="*/ 2147483647 w 25"/>
              <a:gd name="T39" fmla="*/ 2147483647 h 30"/>
              <a:gd name="T40" fmla="*/ 2147483647 w 25"/>
              <a:gd name="T41" fmla="*/ 2147483647 h 30"/>
              <a:gd name="T42" fmla="*/ 2147483647 w 25"/>
              <a:gd name="T43" fmla="*/ 0 h 30"/>
              <a:gd name="T44" fmla="*/ 2147483647 w 25"/>
              <a:gd name="T45" fmla="*/ 0 h 30"/>
              <a:gd name="T46" fmla="*/ 2147483647 w 25"/>
              <a:gd name="T47" fmla="*/ 0 h 30"/>
              <a:gd name="T48" fmla="*/ 2147483647 w 25"/>
              <a:gd name="T49" fmla="*/ 2147483647 h 30"/>
              <a:gd name="T50" fmla="*/ 2147483647 w 25"/>
              <a:gd name="T51" fmla="*/ 2147483647 h 30"/>
              <a:gd name="T52" fmla="*/ 0 w 25"/>
              <a:gd name="T53" fmla="*/ 2147483647 h 30"/>
              <a:gd name="T54" fmla="*/ 0 w 25"/>
              <a:gd name="T55" fmla="*/ 2147483647 h 30"/>
              <a:gd name="T56" fmla="*/ 0 w 25"/>
              <a:gd name="T57" fmla="*/ 2147483647 h 30"/>
              <a:gd name="T58" fmla="*/ 0 w 25"/>
              <a:gd name="T59" fmla="*/ 2147483647 h 30"/>
              <a:gd name="T60" fmla="*/ 2147483647 w 25"/>
              <a:gd name="T61" fmla="*/ 2147483647 h 30"/>
              <a:gd name="T62" fmla="*/ 2147483647 w 25"/>
              <a:gd name="T63" fmla="*/ 2147483647 h 30"/>
              <a:gd name="T64" fmla="*/ 2147483647 w 25"/>
              <a:gd name="T65" fmla="*/ 2147483647 h 30"/>
              <a:gd name="T66" fmla="*/ 2147483647 w 25"/>
              <a:gd name="T67" fmla="*/ 2147483647 h 30"/>
              <a:gd name="T68" fmla="*/ 2147483647 w 25"/>
              <a:gd name="T69" fmla="*/ 2147483647 h 30"/>
              <a:gd name="T70" fmla="*/ 2147483647 w 25"/>
              <a:gd name="T71" fmla="*/ 214748364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
              <a:gd name="T109" fmla="*/ 0 h 30"/>
              <a:gd name="T110" fmla="*/ 25 w 25"/>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 h="30">
                <a:moveTo>
                  <a:pt x="20" y="20"/>
                </a:moveTo>
                <a:lnTo>
                  <a:pt x="17" y="20"/>
                </a:lnTo>
                <a:lnTo>
                  <a:pt x="17" y="25"/>
                </a:lnTo>
                <a:lnTo>
                  <a:pt x="13" y="25"/>
                </a:lnTo>
                <a:lnTo>
                  <a:pt x="8" y="25"/>
                </a:lnTo>
                <a:lnTo>
                  <a:pt x="8" y="20"/>
                </a:lnTo>
                <a:lnTo>
                  <a:pt x="4" y="20"/>
                </a:lnTo>
                <a:lnTo>
                  <a:pt x="4" y="16"/>
                </a:lnTo>
                <a:lnTo>
                  <a:pt x="4" y="12"/>
                </a:lnTo>
                <a:lnTo>
                  <a:pt x="8" y="8"/>
                </a:lnTo>
                <a:lnTo>
                  <a:pt x="8" y="4"/>
                </a:lnTo>
                <a:lnTo>
                  <a:pt x="13" y="4"/>
                </a:lnTo>
                <a:lnTo>
                  <a:pt x="17" y="4"/>
                </a:lnTo>
                <a:lnTo>
                  <a:pt x="20" y="8"/>
                </a:lnTo>
                <a:lnTo>
                  <a:pt x="20" y="12"/>
                </a:lnTo>
                <a:lnTo>
                  <a:pt x="24" y="16"/>
                </a:lnTo>
                <a:lnTo>
                  <a:pt x="24" y="12"/>
                </a:lnTo>
                <a:lnTo>
                  <a:pt x="24" y="8"/>
                </a:lnTo>
                <a:lnTo>
                  <a:pt x="20" y="8"/>
                </a:lnTo>
                <a:lnTo>
                  <a:pt x="24" y="4"/>
                </a:lnTo>
                <a:lnTo>
                  <a:pt x="20" y="4"/>
                </a:lnTo>
                <a:lnTo>
                  <a:pt x="17" y="0"/>
                </a:lnTo>
                <a:lnTo>
                  <a:pt x="13" y="0"/>
                </a:lnTo>
                <a:lnTo>
                  <a:pt x="8" y="0"/>
                </a:lnTo>
                <a:lnTo>
                  <a:pt x="8" y="4"/>
                </a:lnTo>
                <a:lnTo>
                  <a:pt x="4" y="4"/>
                </a:lnTo>
                <a:lnTo>
                  <a:pt x="0" y="8"/>
                </a:lnTo>
                <a:lnTo>
                  <a:pt x="0" y="12"/>
                </a:lnTo>
                <a:lnTo>
                  <a:pt x="0" y="16"/>
                </a:lnTo>
                <a:lnTo>
                  <a:pt x="0" y="20"/>
                </a:lnTo>
                <a:lnTo>
                  <a:pt x="4" y="25"/>
                </a:lnTo>
                <a:lnTo>
                  <a:pt x="8" y="29"/>
                </a:lnTo>
                <a:lnTo>
                  <a:pt x="13" y="29"/>
                </a:lnTo>
                <a:lnTo>
                  <a:pt x="17" y="25"/>
                </a:lnTo>
                <a:lnTo>
                  <a:pt x="20" y="25"/>
                </a:lnTo>
                <a:lnTo>
                  <a:pt x="20" y="20"/>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91" name="Freeform 66"/>
          <p:cNvSpPr>
            <a:spLocks/>
          </p:cNvSpPr>
          <p:nvPr/>
        </p:nvSpPr>
        <p:spPr bwMode="auto">
          <a:xfrm>
            <a:off x="1106714" y="3619501"/>
            <a:ext cx="43846" cy="44648"/>
          </a:xfrm>
          <a:custGeom>
            <a:avLst/>
            <a:gdLst>
              <a:gd name="T0" fmla="*/ 0 w 29"/>
              <a:gd name="T1" fmla="*/ 2147483647 h 30"/>
              <a:gd name="T2" fmla="*/ 2147483647 w 29"/>
              <a:gd name="T3" fmla="*/ 0 h 30"/>
              <a:gd name="T4" fmla="*/ 2147483647 w 29"/>
              <a:gd name="T5" fmla="*/ 2147483647 h 30"/>
              <a:gd name="T6" fmla="*/ 2147483647 w 29"/>
              <a:gd name="T7" fmla="*/ 2147483647 h 30"/>
              <a:gd name="T8" fmla="*/ 2147483647 w 29"/>
              <a:gd name="T9" fmla="*/ 2147483647 h 30"/>
              <a:gd name="T10" fmla="*/ 2147483647 w 29"/>
              <a:gd name="T11" fmla="*/ 2147483647 h 30"/>
              <a:gd name="T12" fmla="*/ 2147483647 w 29"/>
              <a:gd name="T13" fmla="*/ 2147483647 h 30"/>
              <a:gd name="T14" fmla="*/ 2147483647 w 29"/>
              <a:gd name="T15" fmla="*/ 2147483647 h 30"/>
              <a:gd name="T16" fmla="*/ 2147483647 w 29"/>
              <a:gd name="T17" fmla="*/ 2147483647 h 30"/>
              <a:gd name="T18" fmla="*/ 2147483647 w 29"/>
              <a:gd name="T19" fmla="*/ 2147483647 h 30"/>
              <a:gd name="T20" fmla="*/ 0 w 29"/>
              <a:gd name="T21" fmla="*/ 2147483647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0"/>
              <a:gd name="T35" fmla="*/ 29 w 29"/>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0">
                <a:moveTo>
                  <a:pt x="0" y="21"/>
                </a:moveTo>
                <a:lnTo>
                  <a:pt x="12" y="0"/>
                </a:lnTo>
                <a:lnTo>
                  <a:pt x="28" y="9"/>
                </a:lnTo>
                <a:lnTo>
                  <a:pt x="12" y="4"/>
                </a:lnTo>
                <a:lnTo>
                  <a:pt x="8" y="13"/>
                </a:lnTo>
                <a:lnTo>
                  <a:pt x="21" y="17"/>
                </a:lnTo>
                <a:lnTo>
                  <a:pt x="8" y="13"/>
                </a:lnTo>
                <a:lnTo>
                  <a:pt x="4" y="21"/>
                </a:lnTo>
                <a:lnTo>
                  <a:pt x="21" y="26"/>
                </a:lnTo>
                <a:lnTo>
                  <a:pt x="17" y="29"/>
                </a:lnTo>
                <a:lnTo>
                  <a:pt x="0" y="21"/>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92" name="Freeform 67"/>
          <p:cNvSpPr>
            <a:spLocks/>
          </p:cNvSpPr>
          <p:nvPr/>
        </p:nvSpPr>
        <p:spPr bwMode="auto">
          <a:xfrm>
            <a:off x="1138465" y="3662661"/>
            <a:ext cx="7559" cy="13394"/>
          </a:xfrm>
          <a:custGeom>
            <a:avLst/>
            <a:gdLst>
              <a:gd name="T0" fmla="*/ 0 w 5"/>
              <a:gd name="T1" fmla="*/ 2147483647 h 9"/>
              <a:gd name="T2" fmla="*/ 0 w 5"/>
              <a:gd name="T3" fmla="*/ 2147483647 h 9"/>
              <a:gd name="T4" fmla="*/ 0 w 5"/>
              <a:gd name="T5" fmla="*/ 2147483647 h 9"/>
              <a:gd name="T6" fmla="*/ 2147483647 w 5"/>
              <a:gd name="T7" fmla="*/ 2147483647 h 9"/>
              <a:gd name="T8" fmla="*/ 0 w 5"/>
              <a:gd name="T9" fmla="*/ 2147483647 h 9"/>
              <a:gd name="T10" fmla="*/ 2147483647 w 5"/>
              <a:gd name="T11" fmla="*/ 0 h 9"/>
              <a:gd name="T12" fmla="*/ 2147483647 w 5"/>
              <a:gd name="T13" fmla="*/ 2147483647 h 9"/>
              <a:gd name="T14" fmla="*/ 2147483647 w 5"/>
              <a:gd name="T15" fmla="*/ 2147483647 h 9"/>
              <a:gd name="T16" fmla="*/ 0 w 5"/>
              <a:gd name="T17" fmla="*/ 2147483647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9"/>
              <a:gd name="T29" fmla="*/ 5 w 5"/>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9">
                <a:moveTo>
                  <a:pt x="0" y="8"/>
                </a:moveTo>
                <a:lnTo>
                  <a:pt x="0" y="4"/>
                </a:lnTo>
                <a:lnTo>
                  <a:pt x="0" y="8"/>
                </a:lnTo>
                <a:lnTo>
                  <a:pt x="4" y="4"/>
                </a:lnTo>
                <a:lnTo>
                  <a:pt x="0" y="4"/>
                </a:lnTo>
                <a:lnTo>
                  <a:pt x="4" y="0"/>
                </a:lnTo>
                <a:lnTo>
                  <a:pt x="4" y="4"/>
                </a:lnTo>
                <a:lnTo>
                  <a:pt x="4" y="8"/>
                </a:lnTo>
                <a:lnTo>
                  <a:pt x="0" y="8"/>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93" name="Freeform 68"/>
          <p:cNvSpPr>
            <a:spLocks/>
          </p:cNvSpPr>
          <p:nvPr/>
        </p:nvSpPr>
        <p:spPr bwMode="auto">
          <a:xfrm>
            <a:off x="1180799" y="3650755"/>
            <a:ext cx="37797" cy="44648"/>
          </a:xfrm>
          <a:custGeom>
            <a:avLst/>
            <a:gdLst>
              <a:gd name="T0" fmla="*/ 2147483647 w 25"/>
              <a:gd name="T1" fmla="*/ 0 h 30"/>
              <a:gd name="T2" fmla="*/ 0 w 25"/>
              <a:gd name="T3" fmla="*/ 2147483647 h 30"/>
              <a:gd name="T4" fmla="*/ 0 w 25"/>
              <a:gd name="T5" fmla="*/ 2147483647 h 30"/>
              <a:gd name="T6" fmla="*/ 2147483647 w 25"/>
              <a:gd name="T7" fmla="*/ 2147483647 h 30"/>
              <a:gd name="T8" fmla="*/ 2147483647 w 25"/>
              <a:gd name="T9" fmla="*/ 2147483647 h 30"/>
              <a:gd name="T10" fmla="*/ 2147483647 w 25"/>
              <a:gd name="T11" fmla="*/ 2147483647 h 30"/>
              <a:gd name="T12" fmla="*/ 2147483647 w 25"/>
              <a:gd name="T13" fmla="*/ 2147483647 h 30"/>
              <a:gd name="T14" fmla="*/ 2147483647 w 25"/>
              <a:gd name="T15" fmla="*/ 2147483647 h 30"/>
              <a:gd name="T16" fmla="*/ 2147483647 w 25"/>
              <a:gd name="T17" fmla="*/ 2147483647 h 30"/>
              <a:gd name="T18" fmla="*/ 2147483647 w 25"/>
              <a:gd name="T19" fmla="*/ 2147483647 h 30"/>
              <a:gd name="T20" fmla="*/ 2147483647 w 25"/>
              <a:gd name="T21" fmla="*/ 2147483647 h 30"/>
              <a:gd name="T22" fmla="*/ 2147483647 w 25"/>
              <a:gd name="T23" fmla="*/ 2147483647 h 30"/>
              <a:gd name="T24" fmla="*/ 2147483647 w 25"/>
              <a:gd name="T25" fmla="*/ 2147483647 h 30"/>
              <a:gd name="T26" fmla="*/ 2147483647 w 25"/>
              <a:gd name="T27" fmla="*/ 2147483647 h 30"/>
              <a:gd name="T28" fmla="*/ 2147483647 w 25"/>
              <a:gd name="T29" fmla="*/ 2147483647 h 30"/>
              <a:gd name="T30" fmla="*/ 2147483647 w 25"/>
              <a:gd name="T31" fmla="*/ 0 h 30"/>
              <a:gd name="T32" fmla="*/ 2147483647 w 25"/>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30"/>
              <a:gd name="T53" fmla="*/ 25 w 25"/>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30">
                <a:moveTo>
                  <a:pt x="8" y="0"/>
                </a:moveTo>
                <a:lnTo>
                  <a:pt x="0" y="16"/>
                </a:lnTo>
                <a:lnTo>
                  <a:pt x="0" y="20"/>
                </a:lnTo>
                <a:lnTo>
                  <a:pt x="4" y="25"/>
                </a:lnTo>
                <a:lnTo>
                  <a:pt x="8" y="29"/>
                </a:lnTo>
                <a:lnTo>
                  <a:pt x="11" y="29"/>
                </a:lnTo>
                <a:lnTo>
                  <a:pt x="11" y="25"/>
                </a:lnTo>
                <a:lnTo>
                  <a:pt x="16" y="25"/>
                </a:lnTo>
                <a:lnTo>
                  <a:pt x="24" y="8"/>
                </a:lnTo>
                <a:lnTo>
                  <a:pt x="16" y="20"/>
                </a:lnTo>
                <a:lnTo>
                  <a:pt x="11" y="25"/>
                </a:lnTo>
                <a:lnTo>
                  <a:pt x="8" y="25"/>
                </a:lnTo>
                <a:lnTo>
                  <a:pt x="4" y="25"/>
                </a:lnTo>
                <a:lnTo>
                  <a:pt x="4" y="20"/>
                </a:lnTo>
                <a:lnTo>
                  <a:pt x="4" y="16"/>
                </a:lnTo>
                <a:lnTo>
                  <a:pt x="11" y="0"/>
                </a:lnTo>
                <a:lnTo>
                  <a:pt x="8" y="0"/>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94" name="Freeform 69"/>
          <p:cNvSpPr>
            <a:spLocks/>
          </p:cNvSpPr>
          <p:nvPr/>
        </p:nvSpPr>
        <p:spPr bwMode="auto">
          <a:xfrm>
            <a:off x="1217084" y="3668614"/>
            <a:ext cx="37797" cy="44648"/>
          </a:xfrm>
          <a:custGeom>
            <a:avLst/>
            <a:gdLst>
              <a:gd name="T0" fmla="*/ 0 w 25"/>
              <a:gd name="T1" fmla="*/ 2147483647 h 30"/>
              <a:gd name="T2" fmla="*/ 2147483647 w 25"/>
              <a:gd name="T3" fmla="*/ 2147483647 h 30"/>
              <a:gd name="T4" fmla="*/ 2147483647 w 25"/>
              <a:gd name="T5" fmla="*/ 2147483647 h 30"/>
              <a:gd name="T6" fmla="*/ 2147483647 w 25"/>
              <a:gd name="T7" fmla="*/ 2147483647 h 30"/>
              <a:gd name="T8" fmla="*/ 2147483647 w 25"/>
              <a:gd name="T9" fmla="*/ 2147483647 h 30"/>
              <a:gd name="T10" fmla="*/ 2147483647 w 25"/>
              <a:gd name="T11" fmla="*/ 2147483647 h 30"/>
              <a:gd name="T12" fmla="*/ 2147483647 w 25"/>
              <a:gd name="T13" fmla="*/ 2147483647 h 30"/>
              <a:gd name="T14" fmla="*/ 2147483647 w 25"/>
              <a:gd name="T15" fmla="*/ 2147483647 h 30"/>
              <a:gd name="T16" fmla="*/ 2147483647 w 25"/>
              <a:gd name="T17" fmla="*/ 2147483647 h 30"/>
              <a:gd name="T18" fmla="*/ 2147483647 w 25"/>
              <a:gd name="T19" fmla="*/ 2147483647 h 30"/>
              <a:gd name="T20" fmla="*/ 2147483647 w 25"/>
              <a:gd name="T21" fmla="*/ 2147483647 h 30"/>
              <a:gd name="T22" fmla="*/ 2147483647 w 25"/>
              <a:gd name="T23" fmla="*/ 2147483647 h 30"/>
              <a:gd name="T24" fmla="*/ 2147483647 w 25"/>
              <a:gd name="T25" fmla="*/ 2147483647 h 30"/>
              <a:gd name="T26" fmla="*/ 2147483647 w 25"/>
              <a:gd name="T27" fmla="*/ 2147483647 h 30"/>
              <a:gd name="T28" fmla="*/ 2147483647 w 25"/>
              <a:gd name="T29" fmla="*/ 2147483647 h 30"/>
              <a:gd name="T30" fmla="*/ 2147483647 w 25"/>
              <a:gd name="T31" fmla="*/ 2147483647 h 30"/>
              <a:gd name="T32" fmla="*/ 2147483647 w 25"/>
              <a:gd name="T33" fmla="*/ 2147483647 h 30"/>
              <a:gd name="T34" fmla="*/ 2147483647 w 25"/>
              <a:gd name="T35" fmla="*/ 0 h 30"/>
              <a:gd name="T36" fmla="*/ 2147483647 w 25"/>
              <a:gd name="T37" fmla="*/ 0 h 30"/>
              <a:gd name="T38" fmla="*/ 2147483647 w 25"/>
              <a:gd name="T39" fmla="*/ 2147483647 h 30"/>
              <a:gd name="T40" fmla="*/ 2147483647 w 25"/>
              <a:gd name="T41" fmla="*/ 2147483647 h 30"/>
              <a:gd name="T42" fmla="*/ 2147483647 w 25"/>
              <a:gd name="T43" fmla="*/ 2147483647 h 30"/>
              <a:gd name="T44" fmla="*/ 2147483647 w 25"/>
              <a:gd name="T45" fmla="*/ 2147483647 h 30"/>
              <a:gd name="T46" fmla="*/ 2147483647 w 25"/>
              <a:gd name="T47" fmla="*/ 2147483647 h 30"/>
              <a:gd name="T48" fmla="*/ 2147483647 w 25"/>
              <a:gd name="T49" fmla="*/ 2147483647 h 30"/>
              <a:gd name="T50" fmla="*/ 2147483647 w 25"/>
              <a:gd name="T51" fmla="*/ 2147483647 h 30"/>
              <a:gd name="T52" fmla="*/ 2147483647 w 25"/>
              <a:gd name="T53" fmla="*/ 2147483647 h 30"/>
              <a:gd name="T54" fmla="*/ 2147483647 w 25"/>
              <a:gd name="T55" fmla="*/ 2147483647 h 30"/>
              <a:gd name="T56" fmla="*/ 2147483647 w 25"/>
              <a:gd name="T57" fmla="*/ 2147483647 h 30"/>
              <a:gd name="T58" fmla="*/ 2147483647 w 25"/>
              <a:gd name="T59" fmla="*/ 2147483647 h 30"/>
              <a:gd name="T60" fmla="*/ 2147483647 w 25"/>
              <a:gd name="T61" fmla="*/ 2147483647 h 30"/>
              <a:gd name="T62" fmla="*/ 2147483647 w 25"/>
              <a:gd name="T63" fmla="*/ 2147483647 h 30"/>
              <a:gd name="T64" fmla="*/ 2147483647 w 25"/>
              <a:gd name="T65" fmla="*/ 2147483647 h 30"/>
              <a:gd name="T66" fmla="*/ 2147483647 w 25"/>
              <a:gd name="T67" fmla="*/ 2147483647 h 30"/>
              <a:gd name="T68" fmla="*/ 2147483647 w 25"/>
              <a:gd name="T69" fmla="*/ 2147483647 h 30"/>
              <a:gd name="T70" fmla="*/ 2147483647 w 25"/>
              <a:gd name="T71" fmla="*/ 2147483647 h 30"/>
              <a:gd name="T72" fmla="*/ 2147483647 w 25"/>
              <a:gd name="T73" fmla="*/ 2147483647 h 30"/>
              <a:gd name="T74" fmla="*/ 2147483647 w 25"/>
              <a:gd name="T75" fmla="*/ 2147483647 h 30"/>
              <a:gd name="T76" fmla="*/ 2147483647 w 25"/>
              <a:gd name="T77" fmla="*/ 2147483647 h 30"/>
              <a:gd name="T78" fmla="*/ 2147483647 w 25"/>
              <a:gd name="T79" fmla="*/ 2147483647 h 30"/>
              <a:gd name="T80" fmla="*/ 2147483647 w 25"/>
              <a:gd name="T81" fmla="*/ 2147483647 h 30"/>
              <a:gd name="T82" fmla="*/ 2147483647 w 25"/>
              <a:gd name="T83" fmla="*/ 2147483647 h 30"/>
              <a:gd name="T84" fmla="*/ 2147483647 w 25"/>
              <a:gd name="T85" fmla="*/ 2147483647 h 30"/>
              <a:gd name="T86" fmla="*/ 2147483647 w 25"/>
              <a:gd name="T87" fmla="*/ 2147483647 h 30"/>
              <a:gd name="T88" fmla="*/ 2147483647 w 25"/>
              <a:gd name="T89" fmla="*/ 2147483647 h 30"/>
              <a:gd name="T90" fmla="*/ 2147483647 w 25"/>
              <a:gd name="T91" fmla="*/ 2147483647 h 30"/>
              <a:gd name="T92" fmla="*/ 0 w 25"/>
              <a:gd name="T93" fmla="*/ 2147483647 h 30"/>
              <a:gd name="T94" fmla="*/ 2147483647 w 25"/>
              <a:gd name="T95" fmla="*/ 2147483647 h 30"/>
              <a:gd name="T96" fmla="*/ 0 w 25"/>
              <a:gd name="T97" fmla="*/ 2147483647 h 30"/>
              <a:gd name="T98" fmla="*/ 0 w 25"/>
              <a:gd name="T99" fmla="*/ 2147483647 h 30"/>
              <a:gd name="T100" fmla="*/ 2147483647 w 25"/>
              <a:gd name="T101" fmla="*/ 2147483647 h 30"/>
              <a:gd name="T102" fmla="*/ 0 w 25"/>
              <a:gd name="T103" fmla="*/ 2147483647 h 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5"/>
              <a:gd name="T157" fmla="*/ 0 h 30"/>
              <a:gd name="T158" fmla="*/ 25 w 25"/>
              <a:gd name="T159" fmla="*/ 30 h 3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5" h="30">
                <a:moveTo>
                  <a:pt x="0" y="13"/>
                </a:moveTo>
                <a:lnTo>
                  <a:pt x="4" y="17"/>
                </a:lnTo>
                <a:lnTo>
                  <a:pt x="4" y="21"/>
                </a:lnTo>
                <a:lnTo>
                  <a:pt x="8" y="21"/>
                </a:lnTo>
                <a:lnTo>
                  <a:pt x="4" y="26"/>
                </a:lnTo>
                <a:lnTo>
                  <a:pt x="8" y="26"/>
                </a:lnTo>
                <a:lnTo>
                  <a:pt x="13" y="26"/>
                </a:lnTo>
                <a:lnTo>
                  <a:pt x="17" y="26"/>
                </a:lnTo>
                <a:lnTo>
                  <a:pt x="20" y="21"/>
                </a:lnTo>
                <a:lnTo>
                  <a:pt x="17" y="21"/>
                </a:lnTo>
                <a:lnTo>
                  <a:pt x="13" y="17"/>
                </a:lnTo>
                <a:lnTo>
                  <a:pt x="13" y="13"/>
                </a:lnTo>
                <a:lnTo>
                  <a:pt x="8" y="13"/>
                </a:lnTo>
                <a:lnTo>
                  <a:pt x="4" y="13"/>
                </a:lnTo>
                <a:lnTo>
                  <a:pt x="8" y="9"/>
                </a:lnTo>
                <a:lnTo>
                  <a:pt x="4" y="9"/>
                </a:lnTo>
                <a:lnTo>
                  <a:pt x="8" y="4"/>
                </a:lnTo>
                <a:lnTo>
                  <a:pt x="13" y="0"/>
                </a:lnTo>
                <a:lnTo>
                  <a:pt x="17" y="0"/>
                </a:lnTo>
                <a:lnTo>
                  <a:pt x="20" y="4"/>
                </a:lnTo>
                <a:lnTo>
                  <a:pt x="24" y="4"/>
                </a:lnTo>
                <a:lnTo>
                  <a:pt x="20" y="9"/>
                </a:lnTo>
                <a:lnTo>
                  <a:pt x="24" y="9"/>
                </a:lnTo>
                <a:lnTo>
                  <a:pt x="24" y="13"/>
                </a:lnTo>
                <a:lnTo>
                  <a:pt x="24" y="17"/>
                </a:lnTo>
                <a:lnTo>
                  <a:pt x="20" y="13"/>
                </a:lnTo>
                <a:lnTo>
                  <a:pt x="20" y="9"/>
                </a:lnTo>
                <a:lnTo>
                  <a:pt x="20" y="4"/>
                </a:lnTo>
                <a:lnTo>
                  <a:pt x="17" y="4"/>
                </a:lnTo>
                <a:lnTo>
                  <a:pt x="13" y="4"/>
                </a:lnTo>
                <a:lnTo>
                  <a:pt x="8" y="4"/>
                </a:lnTo>
                <a:lnTo>
                  <a:pt x="8" y="9"/>
                </a:lnTo>
                <a:lnTo>
                  <a:pt x="13" y="13"/>
                </a:lnTo>
                <a:lnTo>
                  <a:pt x="17" y="17"/>
                </a:lnTo>
                <a:lnTo>
                  <a:pt x="20" y="17"/>
                </a:lnTo>
                <a:lnTo>
                  <a:pt x="17" y="17"/>
                </a:lnTo>
                <a:lnTo>
                  <a:pt x="20" y="17"/>
                </a:lnTo>
                <a:lnTo>
                  <a:pt x="20" y="21"/>
                </a:lnTo>
                <a:lnTo>
                  <a:pt x="20" y="26"/>
                </a:lnTo>
                <a:lnTo>
                  <a:pt x="17" y="26"/>
                </a:lnTo>
                <a:lnTo>
                  <a:pt x="17" y="29"/>
                </a:lnTo>
                <a:lnTo>
                  <a:pt x="13" y="29"/>
                </a:lnTo>
                <a:lnTo>
                  <a:pt x="8" y="29"/>
                </a:lnTo>
                <a:lnTo>
                  <a:pt x="8" y="26"/>
                </a:lnTo>
                <a:lnTo>
                  <a:pt x="4" y="26"/>
                </a:lnTo>
                <a:lnTo>
                  <a:pt x="4" y="21"/>
                </a:lnTo>
                <a:lnTo>
                  <a:pt x="0" y="21"/>
                </a:lnTo>
                <a:lnTo>
                  <a:pt x="4" y="21"/>
                </a:lnTo>
                <a:lnTo>
                  <a:pt x="0" y="21"/>
                </a:lnTo>
                <a:lnTo>
                  <a:pt x="0" y="17"/>
                </a:lnTo>
                <a:lnTo>
                  <a:pt x="4" y="17"/>
                </a:lnTo>
                <a:lnTo>
                  <a:pt x="0" y="13"/>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95" name="Freeform 70"/>
          <p:cNvSpPr>
            <a:spLocks/>
          </p:cNvSpPr>
          <p:nvPr/>
        </p:nvSpPr>
        <p:spPr bwMode="auto">
          <a:xfrm>
            <a:off x="1247322" y="3687962"/>
            <a:ext cx="33262" cy="44648"/>
          </a:xfrm>
          <a:custGeom>
            <a:avLst/>
            <a:gdLst>
              <a:gd name="T0" fmla="*/ 0 w 22"/>
              <a:gd name="T1" fmla="*/ 2147483647 h 30"/>
              <a:gd name="T2" fmla="*/ 2147483647 w 22"/>
              <a:gd name="T3" fmla="*/ 0 h 30"/>
              <a:gd name="T4" fmla="*/ 2147483647 w 22"/>
              <a:gd name="T5" fmla="*/ 2147483647 h 30"/>
              <a:gd name="T6" fmla="*/ 2147483647 w 22"/>
              <a:gd name="T7" fmla="*/ 2147483647 h 30"/>
              <a:gd name="T8" fmla="*/ 2147483647 w 22"/>
              <a:gd name="T9" fmla="*/ 2147483647 h 30"/>
              <a:gd name="T10" fmla="*/ 2147483647 w 22"/>
              <a:gd name="T11" fmla="*/ 2147483647 h 30"/>
              <a:gd name="T12" fmla="*/ 2147483647 w 22"/>
              <a:gd name="T13" fmla="*/ 2147483647 h 30"/>
              <a:gd name="T14" fmla="*/ 2147483647 w 22"/>
              <a:gd name="T15" fmla="*/ 2147483647 h 30"/>
              <a:gd name="T16" fmla="*/ 2147483647 w 22"/>
              <a:gd name="T17" fmla="*/ 2147483647 h 30"/>
              <a:gd name="T18" fmla="*/ 2147483647 w 22"/>
              <a:gd name="T19" fmla="*/ 2147483647 h 30"/>
              <a:gd name="T20" fmla="*/ 2147483647 w 22"/>
              <a:gd name="T21" fmla="*/ 2147483647 h 30"/>
              <a:gd name="T22" fmla="*/ 2147483647 w 22"/>
              <a:gd name="T23" fmla="*/ 2147483647 h 30"/>
              <a:gd name="T24" fmla="*/ 2147483647 w 22"/>
              <a:gd name="T25" fmla="*/ 2147483647 h 30"/>
              <a:gd name="T26" fmla="*/ 0 w 22"/>
              <a:gd name="T27" fmla="*/ 2147483647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30"/>
              <a:gd name="T44" fmla="*/ 22 w 22"/>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30">
                <a:moveTo>
                  <a:pt x="0" y="20"/>
                </a:moveTo>
                <a:lnTo>
                  <a:pt x="21" y="0"/>
                </a:lnTo>
                <a:lnTo>
                  <a:pt x="21" y="16"/>
                </a:lnTo>
                <a:lnTo>
                  <a:pt x="17" y="16"/>
                </a:lnTo>
                <a:lnTo>
                  <a:pt x="17" y="4"/>
                </a:lnTo>
                <a:lnTo>
                  <a:pt x="13" y="13"/>
                </a:lnTo>
                <a:lnTo>
                  <a:pt x="17" y="16"/>
                </a:lnTo>
                <a:lnTo>
                  <a:pt x="21" y="16"/>
                </a:lnTo>
                <a:lnTo>
                  <a:pt x="21" y="29"/>
                </a:lnTo>
                <a:lnTo>
                  <a:pt x="17" y="29"/>
                </a:lnTo>
                <a:lnTo>
                  <a:pt x="17" y="16"/>
                </a:lnTo>
                <a:lnTo>
                  <a:pt x="8" y="13"/>
                </a:lnTo>
                <a:lnTo>
                  <a:pt x="4" y="20"/>
                </a:lnTo>
                <a:lnTo>
                  <a:pt x="0" y="20"/>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96" name="Freeform 71"/>
          <p:cNvSpPr>
            <a:spLocks/>
          </p:cNvSpPr>
          <p:nvPr/>
        </p:nvSpPr>
        <p:spPr bwMode="auto">
          <a:xfrm>
            <a:off x="1008441" y="3140274"/>
            <a:ext cx="33262" cy="32742"/>
          </a:xfrm>
          <a:custGeom>
            <a:avLst/>
            <a:gdLst>
              <a:gd name="T0" fmla="*/ 0 w 22"/>
              <a:gd name="T1" fmla="*/ 2147483647 h 22"/>
              <a:gd name="T2" fmla="*/ 2147483647 w 22"/>
              <a:gd name="T3" fmla="*/ 0 h 22"/>
              <a:gd name="T4" fmla="*/ 2147483647 w 22"/>
              <a:gd name="T5" fmla="*/ 0 h 22"/>
              <a:gd name="T6" fmla="*/ 2147483647 w 22"/>
              <a:gd name="T7" fmla="*/ 2147483647 h 22"/>
              <a:gd name="T8" fmla="*/ 2147483647 w 22"/>
              <a:gd name="T9" fmla="*/ 2147483647 h 22"/>
              <a:gd name="T10" fmla="*/ 2147483647 w 22"/>
              <a:gd name="T11" fmla="*/ 2147483647 h 22"/>
              <a:gd name="T12" fmla="*/ 2147483647 w 22"/>
              <a:gd name="T13" fmla="*/ 2147483647 h 22"/>
              <a:gd name="T14" fmla="*/ 2147483647 w 22"/>
              <a:gd name="T15" fmla="*/ 2147483647 h 22"/>
              <a:gd name="T16" fmla="*/ 2147483647 w 22"/>
              <a:gd name="T17" fmla="*/ 2147483647 h 22"/>
              <a:gd name="T18" fmla="*/ 2147483647 w 22"/>
              <a:gd name="T19" fmla="*/ 2147483647 h 22"/>
              <a:gd name="T20" fmla="*/ 2147483647 w 22"/>
              <a:gd name="T21" fmla="*/ 2147483647 h 22"/>
              <a:gd name="T22" fmla="*/ 2147483647 w 22"/>
              <a:gd name="T23" fmla="*/ 2147483647 h 22"/>
              <a:gd name="T24" fmla="*/ 0 w 22"/>
              <a:gd name="T25" fmla="*/ 2147483647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2"/>
              <a:gd name="T41" fmla="*/ 22 w 22"/>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2">
                <a:moveTo>
                  <a:pt x="0" y="21"/>
                </a:moveTo>
                <a:lnTo>
                  <a:pt x="8" y="0"/>
                </a:lnTo>
                <a:lnTo>
                  <a:pt x="13" y="0"/>
                </a:lnTo>
                <a:lnTo>
                  <a:pt x="13" y="4"/>
                </a:lnTo>
                <a:lnTo>
                  <a:pt x="17" y="4"/>
                </a:lnTo>
                <a:lnTo>
                  <a:pt x="21" y="4"/>
                </a:lnTo>
                <a:lnTo>
                  <a:pt x="21" y="8"/>
                </a:lnTo>
                <a:lnTo>
                  <a:pt x="17" y="8"/>
                </a:lnTo>
                <a:lnTo>
                  <a:pt x="13" y="8"/>
                </a:lnTo>
                <a:lnTo>
                  <a:pt x="8" y="8"/>
                </a:lnTo>
                <a:lnTo>
                  <a:pt x="8" y="13"/>
                </a:lnTo>
                <a:lnTo>
                  <a:pt x="4" y="21"/>
                </a:lnTo>
                <a:lnTo>
                  <a:pt x="0" y="21"/>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97" name="Freeform 72"/>
          <p:cNvSpPr>
            <a:spLocks/>
          </p:cNvSpPr>
          <p:nvPr/>
        </p:nvSpPr>
        <p:spPr bwMode="auto">
          <a:xfrm>
            <a:off x="1034143" y="3152180"/>
            <a:ext cx="30238" cy="38695"/>
          </a:xfrm>
          <a:custGeom>
            <a:avLst/>
            <a:gdLst>
              <a:gd name="T0" fmla="*/ 2147483647 w 20"/>
              <a:gd name="T1" fmla="*/ 2147483647 h 26"/>
              <a:gd name="T2" fmla="*/ 2147483647 w 20"/>
              <a:gd name="T3" fmla="*/ 2147483647 h 26"/>
              <a:gd name="T4" fmla="*/ 2147483647 w 20"/>
              <a:gd name="T5" fmla="*/ 2147483647 h 26"/>
              <a:gd name="T6" fmla="*/ 2147483647 w 20"/>
              <a:gd name="T7" fmla="*/ 2147483647 h 26"/>
              <a:gd name="T8" fmla="*/ 2147483647 w 20"/>
              <a:gd name="T9" fmla="*/ 2147483647 h 26"/>
              <a:gd name="T10" fmla="*/ 2147483647 w 20"/>
              <a:gd name="T11" fmla="*/ 2147483647 h 26"/>
              <a:gd name="T12" fmla="*/ 2147483647 w 20"/>
              <a:gd name="T13" fmla="*/ 2147483647 h 26"/>
              <a:gd name="T14" fmla="*/ 2147483647 w 20"/>
              <a:gd name="T15" fmla="*/ 2147483647 h 26"/>
              <a:gd name="T16" fmla="*/ 2147483647 w 20"/>
              <a:gd name="T17" fmla="*/ 2147483647 h 26"/>
              <a:gd name="T18" fmla="*/ 2147483647 w 20"/>
              <a:gd name="T19" fmla="*/ 2147483647 h 26"/>
              <a:gd name="T20" fmla="*/ 2147483647 w 20"/>
              <a:gd name="T21" fmla="*/ 2147483647 h 26"/>
              <a:gd name="T22" fmla="*/ 2147483647 w 20"/>
              <a:gd name="T23" fmla="*/ 2147483647 h 26"/>
              <a:gd name="T24" fmla="*/ 2147483647 w 20"/>
              <a:gd name="T25" fmla="*/ 2147483647 h 26"/>
              <a:gd name="T26" fmla="*/ 2147483647 w 20"/>
              <a:gd name="T27" fmla="*/ 2147483647 h 26"/>
              <a:gd name="T28" fmla="*/ 2147483647 w 20"/>
              <a:gd name="T29" fmla="*/ 2147483647 h 26"/>
              <a:gd name="T30" fmla="*/ 2147483647 w 20"/>
              <a:gd name="T31" fmla="*/ 0 h 26"/>
              <a:gd name="T32" fmla="*/ 2147483647 w 20"/>
              <a:gd name="T33" fmla="*/ 0 h 26"/>
              <a:gd name="T34" fmla="*/ 2147483647 w 20"/>
              <a:gd name="T35" fmla="*/ 2147483647 h 26"/>
              <a:gd name="T36" fmla="*/ 2147483647 w 20"/>
              <a:gd name="T37" fmla="*/ 2147483647 h 26"/>
              <a:gd name="T38" fmla="*/ 0 w 20"/>
              <a:gd name="T39" fmla="*/ 2147483647 h 26"/>
              <a:gd name="T40" fmla="*/ 2147483647 w 20"/>
              <a:gd name="T41" fmla="*/ 2147483647 h 26"/>
              <a:gd name="T42" fmla="*/ 2147483647 w 20"/>
              <a:gd name="T43" fmla="*/ 2147483647 h 26"/>
              <a:gd name="T44" fmla="*/ 2147483647 w 20"/>
              <a:gd name="T45" fmla="*/ 2147483647 h 26"/>
              <a:gd name="T46" fmla="*/ 2147483647 w 20"/>
              <a:gd name="T47" fmla="*/ 2147483647 h 26"/>
              <a:gd name="T48" fmla="*/ 2147483647 w 20"/>
              <a:gd name="T49" fmla="*/ 2147483647 h 26"/>
              <a:gd name="T50" fmla="*/ 2147483647 w 20"/>
              <a:gd name="T51" fmla="*/ 2147483647 h 26"/>
              <a:gd name="T52" fmla="*/ 2147483647 w 20"/>
              <a:gd name="T53" fmla="*/ 2147483647 h 26"/>
              <a:gd name="T54" fmla="*/ 2147483647 w 20"/>
              <a:gd name="T55" fmla="*/ 2147483647 h 26"/>
              <a:gd name="T56" fmla="*/ 2147483647 w 20"/>
              <a:gd name="T57" fmla="*/ 2147483647 h 26"/>
              <a:gd name="T58" fmla="*/ 0 w 20"/>
              <a:gd name="T59" fmla="*/ 2147483647 h 26"/>
              <a:gd name="T60" fmla="*/ 0 w 20"/>
              <a:gd name="T61" fmla="*/ 2147483647 h 26"/>
              <a:gd name="T62" fmla="*/ 0 w 20"/>
              <a:gd name="T63" fmla="*/ 2147483647 h 26"/>
              <a:gd name="T64" fmla="*/ 0 w 20"/>
              <a:gd name="T65" fmla="*/ 2147483647 h 26"/>
              <a:gd name="T66" fmla="*/ 2147483647 w 20"/>
              <a:gd name="T67" fmla="*/ 2147483647 h 26"/>
              <a:gd name="T68" fmla="*/ 2147483647 w 20"/>
              <a:gd name="T69" fmla="*/ 2147483647 h 26"/>
              <a:gd name="T70" fmla="*/ 2147483647 w 20"/>
              <a:gd name="T71" fmla="*/ 2147483647 h 26"/>
              <a:gd name="T72" fmla="*/ 2147483647 w 20"/>
              <a:gd name="T73" fmla="*/ 2147483647 h 26"/>
              <a:gd name="T74" fmla="*/ 2147483647 w 20"/>
              <a:gd name="T75" fmla="*/ 2147483647 h 26"/>
              <a:gd name="T76" fmla="*/ 2147483647 w 20"/>
              <a:gd name="T77" fmla="*/ 2147483647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
              <a:gd name="T118" fmla="*/ 0 h 26"/>
              <a:gd name="T119" fmla="*/ 20 w 20"/>
              <a:gd name="T120" fmla="*/ 26 h 2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 h="26">
                <a:moveTo>
                  <a:pt x="15" y="21"/>
                </a:moveTo>
                <a:lnTo>
                  <a:pt x="11" y="21"/>
                </a:lnTo>
                <a:lnTo>
                  <a:pt x="8" y="21"/>
                </a:lnTo>
                <a:lnTo>
                  <a:pt x="4" y="21"/>
                </a:lnTo>
                <a:lnTo>
                  <a:pt x="8" y="17"/>
                </a:lnTo>
                <a:lnTo>
                  <a:pt x="4" y="17"/>
                </a:lnTo>
                <a:lnTo>
                  <a:pt x="4" y="13"/>
                </a:lnTo>
                <a:lnTo>
                  <a:pt x="4" y="9"/>
                </a:lnTo>
                <a:lnTo>
                  <a:pt x="15" y="17"/>
                </a:lnTo>
                <a:lnTo>
                  <a:pt x="19" y="17"/>
                </a:lnTo>
                <a:lnTo>
                  <a:pt x="19" y="13"/>
                </a:lnTo>
                <a:lnTo>
                  <a:pt x="19" y="9"/>
                </a:lnTo>
                <a:lnTo>
                  <a:pt x="15" y="9"/>
                </a:lnTo>
                <a:lnTo>
                  <a:pt x="19" y="4"/>
                </a:lnTo>
                <a:lnTo>
                  <a:pt x="15" y="4"/>
                </a:lnTo>
                <a:lnTo>
                  <a:pt x="11" y="0"/>
                </a:lnTo>
                <a:lnTo>
                  <a:pt x="8" y="0"/>
                </a:lnTo>
                <a:lnTo>
                  <a:pt x="4" y="4"/>
                </a:lnTo>
                <a:lnTo>
                  <a:pt x="4" y="9"/>
                </a:lnTo>
                <a:lnTo>
                  <a:pt x="0" y="4"/>
                </a:lnTo>
                <a:lnTo>
                  <a:pt x="4" y="9"/>
                </a:lnTo>
                <a:lnTo>
                  <a:pt x="8" y="4"/>
                </a:lnTo>
                <a:lnTo>
                  <a:pt x="8" y="9"/>
                </a:lnTo>
                <a:lnTo>
                  <a:pt x="8" y="4"/>
                </a:lnTo>
                <a:lnTo>
                  <a:pt x="11" y="4"/>
                </a:lnTo>
                <a:lnTo>
                  <a:pt x="15" y="4"/>
                </a:lnTo>
                <a:lnTo>
                  <a:pt x="15" y="9"/>
                </a:lnTo>
                <a:lnTo>
                  <a:pt x="15" y="13"/>
                </a:lnTo>
                <a:lnTo>
                  <a:pt x="4" y="9"/>
                </a:lnTo>
                <a:lnTo>
                  <a:pt x="0" y="4"/>
                </a:lnTo>
                <a:lnTo>
                  <a:pt x="0" y="9"/>
                </a:lnTo>
                <a:lnTo>
                  <a:pt x="0" y="13"/>
                </a:lnTo>
                <a:lnTo>
                  <a:pt x="0" y="17"/>
                </a:lnTo>
                <a:lnTo>
                  <a:pt x="4" y="21"/>
                </a:lnTo>
                <a:lnTo>
                  <a:pt x="8" y="25"/>
                </a:lnTo>
                <a:lnTo>
                  <a:pt x="11" y="25"/>
                </a:lnTo>
                <a:lnTo>
                  <a:pt x="11" y="21"/>
                </a:lnTo>
                <a:lnTo>
                  <a:pt x="15" y="25"/>
                </a:lnTo>
                <a:lnTo>
                  <a:pt x="15" y="21"/>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98" name="Freeform 73"/>
          <p:cNvSpPr>
            <a:spLocks/>
          </p:cNvSpPr>
          <p:nvPr/>
        </p:nvSpPr>
        <p:spPr bwMode="auto">
          <a:xfrm>
            <a:off x="1070429" y="3165575"/>
            <a:ext cx="31750" cy="37207"/>
          </a:xfrm>
          <a:custGeom>
            <a:avLst/>
            <a:gdLst>
              <a:gd name="T0" fmla="*/ 2147483647 w 21"/>
              <a:gd name="T1" fmla="*/ 2147483647 h 25"/>
              <a:gd name="T2" fmla="*/ 2147483647 w 21"/>
              <a:gd name="T3" fmla="*/ 2147483647 h 25"/>
              <a:gd name="T4" fmla="*/ 2147483647 w 21"/>
              <a:gd name="T5" fmla="*/ 2147483647 h 25"/>
              <a:gd name="T6" fmla="*/ 2147483647 w 21"/>
              <a:gd name="T7" fmla="*/ 2147483647 h 25"/>
              <a:gd name="T8" fmla="*/ 2147483647 w 21"/>
              <a:gd name="T9" fmla="*/ 2147483647 h 25"/>
              <a:gd name="T10" fmla="*/ 2147483647 w 21"/>
              <a:gd name="T11" fmla="*/ 2147483647 h 25"/>
              <a:gd name="T12" fmla="*/ 2147483647 w 21"/>
              <a:gd name="T13" fmla="*/ 2147483647 h 25"/>
              <a:gd name="T14" fmla="*/ 2147483647 w 21"/>
              <a:gd name="T15" fmla="*/ 2147483647 h 25"/>
              <a:gd name="T16" fmla="*/ 2147483647 w 21"/>
              <a:gd name="T17" fmla="*/ 2147483647 h 25"/>
              <a:gd name="T18" fmla="*/ 2147483647 w 21"/>
              <a:gd name="T19" fmla="*/ 2147483647 h 25"/>
              <a:gd name="T20" fmla="*/ 2147483647 w 21"/>
              <a:gd name="T21" fmla="*/ 2147483647 h 25"/>
              <a:gd name="T22" fmla="*/ 2147483647 w 21"/>
              <a:gd name="T23" fmla="*/ 2147483647 h 25"/>
              <a:gd name="T24" fmla="*/ 2147483647 w 21"/>
              <a:gd name="T25" fmla="*/ 0 h 25"/>
              <a:gd name="T26" fmla="*/ 2147483647 w 21"/>
              <a:gd name="T27" fmla="*/ 0 h 25"/>
              <a:gd name="T28" fmla="*/ 2147483647 w 21"/>
              <a:gd name="T29" fmla="*/ 0 h 25"/>
              <a:gd name="T30" fmla="*/ 2147483647 w 21"/>
              <a:gd name="T31" fmla="*/ 2147483647 h 25"/>
              <a:gd name="T32" fmla="*/ 0 w 21"/>
              <a:gd name="T33" fmla="*/ 2147483647 h 25"/>
              <a:gd name="T34" fmla="*/ 2147483647 w 21"/>
              <a:gd name="T35" fmla="*/ 2147483647 h 25"/>
              <a:gd name="T36" fmla="*/ 2147483647 w 21"/>
              <a:gd name="T37" fmla="*/ 2147483647 h 25"/>
              <a:gd name="T38" fmla="*/ 2147483647 w 21"/>
              <a:gd name="T39" fmla="*/ 2147483647 h 25"/>
              <a:gd name="T40" fmla="*/ 2147483647 w 21"/>
              <a:gd name="T41" fmla="*/ 2147483647 h 25"/>
              <a:gd name="T42" fmla="*/ 2147483647 w 21"/>
              <a:gd name="T43" fmla="*/ 2147483647 h 25"/>
              <a:gd name="T44" fmla="*/ 2147483647 w 21"/>
              <a:gd name="T45" fmla="*/ 2147483647 h 25"/>
              <a:gd name="T46" fmla="*/ 2147483647 w 21"/>
              <a:gd name="T47" fmla="*/ 2147483647 h 25"/>
              <a:gd name="T48" fmla="*/ 2147483647 w 21"/>
              <a:gd name="T49" fmla="*/ 2147483647 h 25"/>
              <a:gd name="T50" fmla="*/ 0 w 21"/>
              <a:gd name="T51" fmla="*/ 2147483647 h 25"/>
              <a:gd name="T52" fmla="*/ 0 w 21"/>
              <a:gd name="T53" fmla="*/ 2147483647 h 25"/>
              <a:gd name="T54" fmla="*/ 0 w 21"/>
              <a:gd name="T55" fmla="*/ 2147483647 h 25"/>
              <a:gd name="T56" fmla="*/ 0 w 21"/>
              <a:gd name="T57" fmla="*/ 2147483647 h 25"/>
              <a:gd name="T58" fmla="*/ 2147483647 w 21"/>
              <a:gd name="T59" fmla="*/ 2147483647 h 25"/>
              <a:gd name="T60" fmla="*/ 2147483647 w 21"/>
              <a:gd name="T61" fmla="*/ 2147483647 h 25"/>
              <a:gd name="T62" fmla="*/ 2147483647 w 21"/>
              <a:gd name="T63" fmla="*/ 2147483647 h 25"/>
              <a:gd name="T64" fmla="*/ 2147483647 w 21"/>
              <a:gd name="T65" fmla="*/ 2147483647 h 25"/>
              <a:gd name="T66" fmla="*/ 2147483647 w 21"/>
              <a:gd name="T67" fmla="*/ 2147483647 h 25"/>
              <a:gd name="T68" fmla="*/ 2147483647 w 21"/>
              <a:gd name="T69" fmla="*/ 2147483647 h 25"/>
              <a:gd name="T70" fmla="*/ 2147483647 w 21"/>
              <a:gd name="T71" fmla="*/ 2147483647 h 2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
              <a:gd name="T109" fmla="*/ 0 h 25"/>
              <a:gd name="T110" fmla="*/ 21 w 21"/>
              <a:gd name="T111" fmla="*/ 25 h 2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 h="25">
                <a:moveTo>
                  <a:pt x="13" y="20"/>
                </a:moveTo>
                <a:lnTo>
                  <a:pt x="8" y="20"/>
                </a:lnTo>
                <a:lnTo>
                  <a:pt x="4" y="20"/>
                </a:lnTo>
                <a:lnTo>
                  <a:pt x="4" y="16"/>
                </a:lnTo>
                <a:lnTo>
                  <a:pt x="4" y="11"/>
                </a:lnTo>
                <a:lnTo>
                  <a:pt x="4" y="8"/>
                </a:lnTo>
                <a:lnTo>
                  <a:pt x="17" y="16"/>
                </a:lnTo>
                <a:lnTo>
                  <a:pt x="20" y="11"/>
                </a:lnTo>
                <a:lnTo>
                  <a:pt x="20" y="8"/>
                </a:lnTo>
                <a:lnTo>
                  <a:pt x="17" y="8"/>
                </a:lnTo>
                <a:lnTo>
                  <a:pt x="20" y="4"/>
                </a:lnTo>
                <a:lnTo>
                  <a:pt x="17" y="4"/>
                </a:lnTo>
                <a:lnTo>
                  <a:pt x="13" y="0"/>
                </a:lnTo>
                <a:lnTo>
                  <a:pt x="8" y="0"/>
                </a:lnTo>
                <a:lnTo>
                  <a:pt x="4" y="0"/>
                </a:lnTo>
                <a:lnTo>
                  <a:pt x="4" y="4"/>
                </a:lnTo>
                <a:lnTo>
                  <a:pt x="0" y="4"/>
                </a:lnTo>
                <a:lnTo>
                  <a:pt x="4" y="8"/>
                </a:lnTo>
                <a:lnTo>
                  <a:pt x="4" y="4"/>
                </a:lnTo>
                <a:lnTo>
                  <a:pt x="8" y="4"/>
                </a:lnTo>
                <a:lnTo>
                  <a:pt x="13" y="4"/>
                </a:lnTo>
                <a:lnTo>
                  <a:pt x="17" y="4"/>
                </a:lnTo>
                <a:lnTo>
                  <a:pt x="17" y="8"/>
                </a:lnTo>
                <a:lnTo>
                  <a:pt x="17" y="11"/>
                </a:lnTo>
                <a:lnTo>
                  <a:pt x="4" y="8"/>
                </a:lnTo>
                <a:lnTo>
                  <a:pt x="0" y="4"/>
                </a:lnTo>
                <a:lnTo>
                  <a:pt x="0" y="8"/>
                </a:lnTo>
                <a:lnTo>
                  <a:pt x="0" y="11"/>
                </a:lnTo>
                <a:lnTo>
                  <a:pt x="0" y="16"/>
                </a:lnTo>
                <a:lnTo>
                  <a:pt x="4" y="20"/>
                </a:lnTo>
                <a:lnTo>
                  <a:pt x="8" y="24"/>
                </a:lnTo>
                <a:lnTo>
                  <a:pt x="13" y="24"/>
                </a:lnTo>
                <a:lnTo>
                  <a:pt x="13" y="20"/>
                </a:lnTo>
                <a:lnTo>
                  <a:pt x="17" y="24"/>
                </a:lnTo>
                <a:lnTo>
                  <a:pt x="17" y="20"/>
                </a:lnTo>
                <a:lnTo>
                  <a:pt x="13" y="20"/>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099" name="Freeform 74"/>
          <p:cNvSpPr>
            <a:spLocks/>
          </p:cNvSpPr>
          <p:nvPr/>
        </p:nvSpPr>
        <p:spPr bwMode="auto">
          <a:xfrm>
            <a:off x="1900465" y="3442395"/>
            <a:ext cx="57452" cy="62508"/>
          </a:xfrm>
          <a:custGeom>
            <a:avLst/>
            <a:gdLst>
              <a:gd name="T0" fmla="*/ 2147483647 w 38"/>
              <a:gd name="T1" fmla="*/ 0 h 42"/>
              <a:gd name="T2" fmla="*/ 2147483647 w 38"/>
              <a:gd name="T3" fmla="*/ 2147483647 h 42"/>
              <a:gd name="T4" fmla="*/ 2147483647 w 38"/>
              <a:gd name="T5" fmla="*/ 2147483647 h 42"/>
              <a:gd name="T6" fmla="*/ 2147483647 w 38"/>
              <a:gd name="T7" fmla="*/ 2147483647 h 42"/>
              <a:gd name="T8" fmla="*/ 2147483647 w 38"/>
              <a:gd name="T9" fmla="*/ 2147483647 h 42"/>
              <a:gd name="T10" fmla="*/ 2147483647 w 38"/>
              <a:gd name="T11" fmla="*/ 2147483647 h 42"/>
              <a:gd name="T12" fmla="*/ 2147483647 w 38"/>
              <a:gd name="T13" fmla="*/ 2147483647 h 42"/>
              <a:gd name="T14" fmla="*/ 2147483647 w 38"/>
              <a:gd name="T15" fmla="*/ 2147483647 h 42"/>
              <a:gd name="T16" fmla="*/ 2147483647 w 38"/>
              <a:gd name="T17" fmla="*/ 2147483647 h 42"/>
              <a:gd name="T18" fmla="*/ 2147483647 w 38"/>
              <a:gd name="T19" fmla="*/ 2147483647 h 42"/>
              <a:gd name="T20" fmla="*/ 2147483647 w 38"/>
              <a:gd name="T21" fmla="*/ 2147483647 h 42"/>
              <a:gd name="T22" fmla="*/ 2147483647 w 38"/>
              <a:gd name="T23" fmla="*/ 2147483647 h 42"/>
              <a:gd name="T24" fmla="*/ 2147483647 w 38"/>
              <a:gd name="T25" fmla="*/ 2147483647 h 42"/>
              <a:gd name="T26" fmla="*/ 2147483647 w 38"/>
              <a:gd name="T27" fmla="*/ 2147483647 h 42"/>
              <a:gd name="T28" fmla="*/ 2147483647 w 38"/>
              <a:gd name="T29" fmla="*/ 2147483647 h 42"/>
              <a:gd name="T30" fmla="*/ 2147483647 w 38"/>
              <a:gd name="T31" fmla="*/ 2147483647 h 42"/>
              <a:gd name="T32" fmla="*/ 2147483647 w 38"/>
              <a:gd name="T33" fmla="*/ 2147483647 h 42"/>
              <a:gd name="T34" fmla="*/ 2147483647 w 38"/>
              <a:gd name="T35" fmla="*/ 2147483647 h 42"/>
              <a:gd name="T36" fmla="*/ 2147483647 w 38"/>
              <a:gd name="T37" fmla="*/ 2147483647 h 42"/>
              <a:gd name="T38" fmla="*/ 2147483647 w 38"/>
              <a:gd name="T39" fmla="*/ 2147483647 h 42"/>
              <a:gd name="T40" fmla="*/ 2147483647 w 38"/>
              <a:gd name="T41" fmla="*/ 2147483647 h 42"/>
              <a:gd name="T42" fmla="*/ 2147483647 w 38"/>
              <a:gd name="T43" fmla="*/ 2147483647 h 42"/>
              <a:gd name="T44" fmla="*/ 0 w 38"/>
              <a:gd name="T45" fmla="*/ 2147483647 h 42"/>
              <a:gd name="T46" fmla="*/ 2147483647 w 38"/>
              <a:gd name="T47" fmla="*/ 2147483647 h 42"/>
              <a:gd name="T48" fmla="*/ 0 w 38"/>
              <a:gd name="T49" fmla="*/ 2147483647 h 42"/>
              <a:gd name="T50" fmla="*/ 2147483647 w 38"/>
              <a:gd name="T51" fmla="*/ 2147483647 h 42"/>
              <a:gd name="T52" fmla="*/ 2147483647 w 38"/>
              <a:gd name="T53" fmla="*/ 2147483647 h 42"/>
              <a:gd name="T54" fmla="*/ 2147483647 w 38"/>
              <a:gd name="T55" fmla="*/ 2147483647 h 42"/>
              <a:gd name="T56" fmla="*/ 2147483647 w 38"/>
              <a:gd name="T57" fmla="*/ 2147483647 h 42"/>
              <a:gd name="T58" fmla="*/ 2147483647 w 38"/>
              <a:gd name="T59" fmla="*/ 2147483647 h 42"/>
              <a:gd name="T60" fmla="*/ 2147483647 w 38"/>
              <a:gd name="T61" fmla="*/ 2147483647 h 42"/>
              <a:gd name="T62" fmla="*/ 2147483647 w 38"/>
              <a:gd name="T63" fmla="*/ 2147483647 h 42"/>
              <a:gd name="T64" fmla="*/ 2147483647 w 38"/>
              <a:gd name="T65" fmla="*/ 2147483647 h 42"/>
              <a:gd name="T66" fmla="*/ 2147483647 w 38"/>
              <a:gd name="T67" fmla="*/ 2147483647 h 42"/>
              <a:gd name="T68" fmla="*/ 2147483647 w 38"/>
              <a:gd name="T69" fmla="*/ 2147483647 h 42"/>
              <a:gd name="T70" fmla="*/ 2147483647 w 38"/>
              <a:gd name="T71" fmla="*/ 2147483647 h 42"/>
              <a:gd name="T72" fmla="*/ 2147483647 w 38"/>
              <a:gd name="T73" fmla="*/ 2147483647 h 42"/>
              <a:gd name="T74" fmla="*/ 2147483647 w 38"/>
              <a:gd name="T75" fmla="*/ 2147483647 h 42"/>
              <a:gd name="T76" fmla="*/ 2147483647 w 38"/>
              <a:gd name="T77" fmla="*/ 0 h 4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8"/>
              <a:gd name="T118" fmla="*/ 0 h 42"/>
              <a:gd name="T119" fmla="*/ 38 w 38"/>
              <a:gd name="T120" fmla="*/ 42 h 4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8" h="42">
                <a:moveTo>
                  <a:pt x="20" y="0"/>
                </a:moveTo>
                <a:lnTo>
                  <a:pt x="37" y="8"/>
                </a:lnTo>
                <a:lnTo>
                  <a:pt x="33" y="13"/>
                </a:lnTo>
                <a:lnTo>
                  <a:pt x="20" y="8"/>
                </a:lnTo>
                <a:lnTo>
                  <a:pt x="17" y="13"/>
                </a:lnTo>
                <a:lnTo>
                  <a:pt x="20" y="17"/>
                </a:lnTo>
                <a:lnTo>
                  <a:pt x="24" y="17"/>
                </a:lnTo>
                <a:lnTo>
                  <a:pt x="29" y="17"/>
                </a:lnTo>
                <a:lnTo>
                  <a:pt x="24" y="20"/>
                </a:lnTo>
                <a:lnTo>
                  <a:pt x="29" y="20"/>
                </a:lnTo>
                <a:lnTo>
                  <a:pt x="29" y="24"/>
                </a:lnTo>
                <a:lnTo>
                  <a:pt x="29" y="28"/>
                </a:lnTo>
                <a:lnTo>
                  <a:pt x="29" y="33"/>
                </a:lnTo>
                <a:lnTo>
                  <a:pt x="24" y="33"/>
                </a:lnTo>
                <a:lnTo>
                  <a:pt x="24" y="37"/>
                </a:lnTo>
                <a:lnTo>
                  <a:pt x="20" y="37"/>
                </a:lnTo>
                <a:lnTo>
                  <a:pt x="17" y="41"/>
                </a:lnTo>
                <a:lnTo>
                  <a:pt x="13" y="41"/>
                </a:lnTo>
                <a:lnTo>
                  <a:pt x="8" y="37"/>
                </a:lnTo>
                <a:lnTo>
                  <a:pt x="4" y="37"/>
                </a:lnTo>
                <a:lnTo>
                  <a:pt x="4" y="33"/>
                </a:lnTo>
                <a:lnTo>
                  <a:pt x="4" y="28"/>
                </a:lnTo>
                <a:lnTo>
                  <a:pt x="0" y="28"/>
                </a:lnTo>
                <a:lnTo>
                  <a:pt x="4" y="24"/>
                </a:lnTo>
                <a:lnTo>
                  <a:pt x="0" y="24"/>
                </a:lnTo>
                <a:lnTo>
                  <a:pt x="8" y="24"/>
                </a:lnTo>
                <a:lnTo>
                  <a:pt x="8" y="28"/>
                </a:lnTo>
                <a:lnTo>
                  <a:pt x="8" y="33"/>
                </a:lnTo>
                <a:lnTo>
                  <a:pt x="13" y="33"/>
                </a:lnTo>
                <a:lnTo>
                  <a:pt x="17" y="33"/>
                </a:lnTo>
                <a:lnTo>
                  <a:pt x="20" y="33"/>
                </a:lnTo>
                <a:lnTo>
                  <a:pt x="20" y="28"/>
                </a:lnTo>
                <a:lnTo>
                  <a:pt x="24" y="24"/>
                </a:lnTo>
                <a:lnTo>
                  <a:pt x="20" y="24"/>
                </a:lnTo>
                <a:lnTo>
                  <a:pt x="20" y="20"/>
                </a:lnTo>
                <a:lnTo>
                  <a:pt x="17" y="20"/>
                </a:lnTo>
                <a:lnTo>
                  <a:pt x="13" y="20"/>
                </a:lnTo>
                <a:lnTo>
                  <a:pt x="8" y="17"/>
                </a:lnTo>
                <a:lnTo>
                  <a:pt x="20" y="0"/>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100" name="Freeform 75"/>
          <p:cNvSpPr>
            <a:spLocks/>
          </p:cNvSpPr>
          <p:nvPr/>
        </p:nvSpPr>
        <p:spPr bwMode="auto">
          <a:xfrm>
            <a:off x="1690310" y="3342680"/>
            <a:ext cx="33262" cy="63997"/>
          </a:xfrm>
          <a:custGeom>
            <a:avLst/>
            <a:gdLst>
              <a:gd name="T0" fmla="*/ 2147483647 w 22"/>
              <a:gd name="T1" fmla="*/ 0 h 43"/>
              <a:gd name="T2" fmla="*/ 2147483647 w 22"/>
              <a:gd name="T3" fmla="*/ 2147483647 h 43"/>
              <a:gd name="T4" fmla="*/ 2147483647 w 22"/>
              <a:gd name="T5" fmla="*/ 2147483647 h 43"/>
              <a:gd name="T6" fmla="*/ 0 w 22"/>
              <a:gd name="T7" fmla="*/ 2147483647 h 43"/>
              <a:gd name="T8" fmla="*/ 2147483647 w 22"/>
              <a:gd name="T9" fmla="*/ 2147483647 h 43"/>
              <a:gd name="T10" fmla="*/ 2147483647 w 22"/>
              <a:gd name="T11" fmla="*/ 2147483647 h 43"/>
              <a:gd name="T12" fmla="*/ 2147483647 w 22"/>
              <a:gd name="T13" fmla="*/ 0 h 43"/>
              <a:gd name="T14" fmla="*/ 0 60000 65536"/>
              <a:gd name="T15" fmla="*/ 0 60000 65536"/>
              <a:gd name="T16" fmla="*/ 0 60000 65536"/>
              <a:gd name="T17" fmla="*/ 0 60000 65536"/>
              <a:gd name="T18" fmla="*/ 0 60000 65536"/>
              <a:gd name="T19" fmla="*/ 0 60000 65536"/>
              <a:gd name="T20" fmla="*/ 0 60000 65536"/>
              <a:gd name="T21" fmla="*/ 0 w 22"/>
              <a:gd name="T22" fmla="*/ 0 h 43"/>
              <a:gd name="T23" fmla="*/ 22 w 2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43">
                <a:moveTo>
                  <a:pt x="13" y="0"/>
                </a:moveTo>
                <a:lnTo>
                  <a:pt x="21" y="4"/>
                </a:lnTo>
                <a:lnTo>
                  <a:pt x="4" y="42"/>
                </a:lnTo>
                <a:lnTo>
                  <a:pt x="0" y="38"/>
                </a:lnTo>
                <a:lnTo>
                  <a:pt x="13" y="9"/>
                </a:lnTo>
                <a:lnTo>
                  <a:pt x="8" y="9"/>
                </a:lnTo>
                <a:lnTo>
                  <a:pt x="13" y="0"/>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101" name="Freeform 76"/>
          <p:cNvSpPr>
            <a:spLocks/>
          </p:cNvSpPr>
          <p:nvPr/>
        </p:nvSpPr>
        <p:spPr bwMode="auto">
          <a:xfrm>
            <a:off x="1457477" y="3835301"/>
            <a:ext cx="149679" cy="172641"/>
          </a:xfrm>
          <a:custGeom>
            <a:avLst/>
            <a:gdLst>
              <a:gd name="T0" fmla="*/ 2147483647 w 99"/>
              <a:gd name="T1" fmla="*/ 2147483647 h 116"/>
              <a:gd name="T2" fmla="*/ 2147483647 w 99"/>
              <a:gd name="T3" fmla="*/ 2147483647 h 116"/>
              <a:gd name="T4" fmla="*/ 2147483647 w 99"/>
              <a:gd name="T5" fmla="*/ 2147483647 h 116"/>
              <a:gd name="T6" fmla="*/ 2147483647 w 99"/>
              <a:gd name="T7" fmla="*/ 2147483647 h 116"/>
              <a:gd name="T8" fmla="*/ 2147483647 w 99"/>
              <a:gd name="T9" fmla="*/ 2147483647 h 116"/>
              <a:gd name="T10" fmla="*/ 2147483647 w 99"/>
              <a:gd name="T11" fmla="*/ 2147483647 h 116"/>
              <a:gd name="T12" fmla="*/ 2147483647 w 99"/>
              <a:gd name="T13" fmla="*/ 2147483647 h 116"/>
              <a:gd name="T14" fmla="*/ 2147483647 w 99"/>
              <a:gd name="T15" fmla="*/ 2147483647 h 116"/>
              <a:gd name="T16" fmla="*/ 2147483647 w 99"/>
              <a:gd name="T17" fmla="*/ 2147483647 h 116"/>
              <a:gd name="T18" fmla="*/ 2147483647 w 99"/>
              <a:gd name="T19" fmla="*/ 2147483647 h 116"/>
              <a:gd name="T20" fmla="*/ 2147483647 w 99"/>
              <a:gd name="T21" fmla="*/ 2147483647 h 116"/>
              <a:gd name="T22" fmla="*/ 2147483647 w 99"/>
              <a:gd name="T23" fmla="*/ 2147483647 h 116"/>
              <a:gd name="T24" fmla="*/ 2147483647 w 99"/>
              <a:gd name="T25" fmla="*/ 2147483647 h 116"/>
              <a:gd name="T26" fmla="*/ 2147483647 w 99"/>
              <a:gd name="T27" fmla="*/ 0 h 116"/>
              <a:gd name="T28" fmla="*/ 2147483647 w 99"/>
              <a:gd name="T29" fmla="*/ 0 h 116"/>
              <a:gd name="T30" fmla="*/ 2147483647 w 99"/>
              <a:gd name="T31" fmla="*/ 2147483647 h 116"/>
              <a:gd name="T32" fmla="*/ 2147483647 w 99"/>
              <a:gd name="T33" fmla="*/ 0 h 116"/>
              <a:gd name="T34" fmla="*/ 2147483647 w 99"/>
              <a:gd name="T35" fmla="*/ 0 h 116"/>
              <a:gd name="T36" fmla="*/ 2147483647 w 99"/>
              <a:gd name="T37" fmla="*/ 2147483647 h 116"/>
              <a:gd name="T38" fmla="*/ 2147483647 w 99"/>
              <a:gd name="T39" fmla="*/ 2147483647 h 116"/>
              <a:gd name="T40" fmla="*/ 2147483647 w 99"/>
              <a:gd name="T41" fmla="*/ 2147483647 h 116"/>
              <a:gd name="T42" fmla="*/ 2147483647 w 99"/>
              <a:gd name="T43" fmla="*/ 2147483647 h 116"/>
              <a:gd name="T44" fmla="*/ 2147483647 w 99"/>
              <a:gd name="T45" fmla="*/ 2147483647 h 116"/>
              <a:gd name="T46" fmla="*/ 2147483647 w 99"/>
              <a:gd name="T47" fmla="*/ 2147483647 h 116"/>
              <a:gd name="T48" fmla="*/ 2147483647 w 99"/>
              <a:gd name="T49" fmla="*/ 2147483647 h 116"/>
              <a:gd name="T50" fmla="*/ 2147483647 w 99"/>
              <a:gd name="T51" fmla="*/ 2147483647 h 116"/>
              <a:gd name="T52" fmla="*/ 2147483647 w 99"/>
              <a:gd name="T53" fmla="*/ 2147483647 h 116"/>
              <a:gd name="T54" fmla="*/ 2147483647 w 99"/>
              <a:gd name="T55" fmla="*/ 2147483647 h 116"/>
              <a:gd name="T56" fmla="*/ 2147483647 w 99"/>
              <a:gd name="T57" fmla="*/ 2147483647 h 116"/>
              <a:gd name="T58" fmla="*/ 2147483647 w 99"/>
              <a:gd name="T59" fmla="*/ 2147483647 h 116"/>
              <a:gd name="T60" fmla="*/ 0 w 99"/>
              <a:gd name="T61" fmla="*/ 2147483647 h 116"/>
              <a:gd name="T62" fmla="*/ 2147483647 w 99"/>
              <a:gd name="T63" fmla="*/ 2147483647 h 116"/>
              <a:gd name="T64" fmla="*/ 2147483647 w 99"/>
              <a:gd name="T65" fmla="*/ 2147483647 h 116"/>
              <a:gd name="T66" fmla="*/ 2147483647 w 99"/>
              <a:gd name="T67" fmla="*/ 2147483647 h 116"/>
              <a:gd name="T68" fmla="*/ 2147483647 w 99"/>
              <a:gd name="T69" fmla="*/ 2147483647 h 116"/>
              <a:gd name="T70" fmla="*/ 2147483647 w 99"/>
              <a:gd name="T71" fmla="*/ 2147483647 h 116"/>
              <a:gd name="T72" fmla="*/ 2147483647 w 99"/>
              <a:gd name="T73" fmla="*/ 2147483647 h 116"/>
              <a:gd name="T74" fmla="*/ 2147483647 w 99"/>
              <a:gd name="T75" fmla="*/ 2147483647 h 116"/>
              <a:gd name="T76" fmla="*/ 2147483647 w 99"/>
              <a:gd name="T77" fmla="*/ 2147483647 h 116"/>
              <a:gd name="T78" fmla="*/ 2147483647 w 99"/>
              <a:gd name="T79" fmla="*/ 2147483647 h 116"/>
              <a:gd name="T80" fmla="*/ 2147483647 w 99"/>
              <a:gd name="T81" fmla="*/ 2147483647 h 116"/>
              <a:gd name="T82" fmla="*/ 2147483647 w 99"/>
              <a:gd name="T83" fmla="*/ 2147483647 h 116"/>
              <a:gd name="T84" fmla="*/ 2147483647 w 99"/>
              <a:gd name="T85" fmla="*/ 2147483647 h 116"/>
              <a:gd name="T86" fmla="*/ 2147483647 w 99"/>
              <a:gd name="T87" fmla="*/ 2147483647 h 116"/>
              <a:gd name="T88" fmla="*/ 2147483647 w 99"/>
              <a:gd name="T89" fmla="*/ 2147483647 h 116"/>
              <a:gd name="T90" fmla="*/ 2147483647 w 99"/>
              <a:gd name="T91" fmla="*/ 2147483647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
              <a:gd name="T139" fmla="*/ 0 h 116"/>
              <a:gd name="T140" fmla="*/ 99 w 99"/>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 h="116">
                <a:moveTo>
                  <a:pt x="98" y="45"/>
                </a:moveTo>
                <a:lnTo>
                  <a:pt x="98" y="42"/>
                </a:lnTo>
                <a:lnTo>
                  <a:pt x="98" y="37"/>
                </a:lnTo>
                <a:lnTo>
                  <a:pt x="94" y="33"/>
                </a:lnTo>
                <a:lnTo>
                  <a:pt x="94" y="24"/>
                </a:lnTo>
                <a:lnTo>
                  <a:pt x="94" y="20"/>
                </a:lnTo>
                <a:lnTo>
                  <a:pt x="90" y="20"/>
                </a:lnTo>
                <a:lnTo>
                  <a:pt x="86" y="16"/>
                </a:lnTo>
                <a:lnTo>
                  <a:pt x="82" y="12"/>
                </a:lnTo>
                <a:lnTo>
                  <a:pt x="78" y="9"/>
                </a:lnTo>
                <a:lnTo>
                  <a:pt x="74" y="9"/>
                </a:lnTo>
                <a:lnTo>
                  <a:pt x="70" y="4"/>
                </a:lnTo>
                <a:lnTo>
                  <a:pt x="65" y="4"/>
                </a:lnTo>
                <a:lnTo>
                  <a:pt x="61" y="0"/>
                </a:lnTo>
                <a:lnTo>
                  <a:pt x="54" y="0"/>
                </a:lnTo>
                <a:lnTo>
                  <a:pt x="50" y="4"/>
                </a:lnTo>
                <a:lnTo>
                  <a:pt x="41" y="0"/>
                </a:lnTo>
                <a:lnTo>
                  <a:pt x="37" y="0"/>
                </a:lnTo>
                <a:lnTo>
                  <a:pt x="33" y="4"/>
                </a:lnTo>
                <a:lnTo>
                  <a:pt x="28" y="4"/>
                </a:lnTo>
                <a:lnTo>
                  <a:pt x="24" y="12"/>
                </a:lnTo>
                <a:lnTo>
                  <a:pt x="24" y="16"/>
                </a:lnTo>
                <a:lnTo>
                  <a:pt x="21" y="16"/>
                </a:lnTo>
                <a:lnTo>
                  <a:pt x="17" y="24"/>
                </a:lnTo>
                <a:lnTo>
                  <a:pt x="17" y="29"/>
                </a:lnTo>
                <a:lnTo>
                  <a:pt x="13" y="33"/>
                </a:lnTo>
                <a:lnTo>
                  <a:pt x="8" y="37"/>
                </a:lnTo>
                <a:lnTo>
                  <a:pt x="4" y="45"/>
                </a:lnTo>
                <a:lnTo>
                  <a:pt x="4" y="49"/>
                </a:lnTo>
                <a:lnTo>
                  <a:pt x="4" y="53"/>
                </a:lnTo>
                <a:lnTo>
                  <a:pt x="0" y="57"/>
                </a:lnTo>
                <a:lnTo>
                  <a:pt x="4" y="57"/>
                </a:lnTo>
                <a:lnTo>
                  <a:pt x="4" y="66"/>
                </a:lnTo>
                <a:lnTo>
                  <a:pt x="8" y="75"/>
                </a:lnTo>
                <a:lnTo>
                  <a:pt x="8" y="82"/>
                </a:lnTo>
                <a:lnTo>
                  <a:pt x="13" y="86"/>
                </a:lnTo>
                <a:lnTo>
                  <a:pt x="17" y="91"/>
                </a:lnTo>
                <a:lnTo>
                  <a:pt x="21" y="99"/>
                </a:lnTo>
                <a:lnTo>
                  <a:pt x="24" y="103"/>
                </a:lnTo>
                <a:lnTo>
                  <a:pt x="28" y="108"/>
                </a:lnTo>
                <a:lnTo>
                  <a:pt x="33" y="111"/>
                </a:lnTo>
                <a:lnTo>
                  <a:pt x="37" y="111"/>
                </a:lnTo>
                <a:lnTo>
                  <a:pt x="41" y="115"/>
                </a:lnTo>
                <a:lnTo>
                  <a:pt x="50" y="115"/>
                </a:lnTo>
                <a:lnTo>
                  <a:pt x="54" y="115"/>
                </a:lnTo>
                <a:lnTo>
                  <a:pt x="65" y="111"/>
                </a:lnTo>
              </a:path>
            </a:pathLst>
          </a:custGeom>
          <a:noFill/>
          <a:ln w="12700" cap="rnd">
            <a:solidFill>
              <a:srgbClr val="000000"/>
            </a:solidFill>
            <a:round/>
            <a:headEnd/>
            <a:tailEnd/>
          </a:ln>
        </p:spPr>
        <p:txBody>
          <a:bodyPr lIns="86493" tIns="43247" rIns="86493" bIns="43247"/>
          <a:lstStyle/>
          <a:p>
            <a:endParaRPr lang="en-US"/>
          </a:p>
        </p:txBody>
      </p:sp>
      <p:sp>
        <p:nvSpPr>
          <p:cNvPr id="1102" name="Freeform 77"/>
          <p:cNvSpPr>
            <a:spLocks/>
          </p:cNvSpPr>
          <p:nvPr/>
        </p:nvSpPr>
        <p:spPr bwMode="auto">
          <a:xfrm>
            <a:off x="1561799" y="3970735"/>
            <a:ext cx="468690" cy="266403"/>
          </a:xfrm>
          <a:custGeom>
            <a:avLst/>
            <a:gdLst>
              <a:gd name="T0" fmla="*/ 2147483647 w 310"/>
              <a:gd name="T1" fmla="*/ 2147483647 h 179"/>
              <a:gd name="T2" fmla="*/ 2147483647 w 310"/>
              <a:gd name="T3" fmla="*/ 2147483647 h 179"/>
              <a:gd name="T4" fmla="*/ 2147483647 w 310"/>
              <a:gd name="T5" fmla="*/ 0 h 179"/>
              <a:gd name="T6" fmla="*/ 2147483647 w 310"/>
              <a:gd name="T7" fmla="*/ 0 h 179"/>
              <a:gd name="T8" fmla="*/ 2147483647 w 310"/>
              <a:gd name="T9" fmla="*/ 2147483647 h 179"/>
              <a:gd name="T10" fmla="*/ 2147483647 w 310"/>
              <a:gd name="T11" fmla="*/ 0 h 179"/>
              <a:gd name="T12" fmla="*/ 0 w 310"/>
              <a:gd name="T13" fmla="*/ 0 h 179"/>
              <a:gd name="T14" fmla="*/ 2147483647 w 310"/>
              <a:gd name="T15" fmla="*/ 2147483647 h 179"/>
              <a:gd name="T16" fmla="*/ 2147483647 w 310"/>
              <a:gd name="T17" fmla="*/ 2147483647 h 179"/>
              <a:gd name="T18" fmla="*/ 2147483647 w 310"/>
              <a:gd name="T19" fmla="*/ 2147483647 h 179"/>
              <a:gd name="T20" fmla="*/ 2147483647 w 310"/>
              <a:gd name="T21" fmla="*/ 2147483647 h 179"/>
              <a:gd name="T22" fmla="*/ 2147483647 w 310"/>
              <a:gd name="T23" fmla="*/ 2147483647 h 179"/>
              <a:gd name="T24" fmla="*/ 2147483647 w 310"/>
              <a:gd name="T25" fmla="*/ 2147483647 h 179"/>
              <a:gd name="T26" fmla="*/ 2147483647 w 310"/>
              <a:gd name="T27" fmla="*/ 2147483647 h 179"/>
              <a:gd name="T28" fmla="*/ 2147483647 w 310"/>
              <a:gd name="T29" fmla="*/ 2147483647 h 179"/>
              <a:gd name="T30" fmla="*/ 2147483647 w 310"/>
              <a:gd name="T31" fmla="*/ 2147483647 h 179"/>
              <a:gd name="T32" fmla="*/ 2147483647 w 310"/>
              <a:gd name="T33" fmla="*/ 2147483647 h 179"/>
              <a:gd name="T34" fmla="*/ 2147483647 w 310"/>
              <a:gd name="T35" fmla="*/ 2147483647 h 179"/>
              <a:gd name="T36" fmla="*/ 2147483647 w 310"/>
              <a:gd name="T37" fmla="*/ 2147483647 h 179"/>
              <a:gd name="T38" fmla="*/ 2147483647 w 310"/>
              <a:gd name="T39" fmla="*/ 2147483647 h 179"/>
              <a:gd name="T40" fmla="*/ 2147483647 w 310"/>
              <a:gd name="T41" fmla="*/ 2147483647 h 179"/>
              <a:gd name="T42" fmla="*/ 2147483647 w 310"/>
              <a:gd name="T43" fmla="*/ 2147483647 h 179"/>
              <a:gd name="T44" fmla="*/ 2147483647 w 310"/>
              <a:gd name="T45" fmla="*/ 2147483647 h 179"/>
              <a:gd name="T46" fmla="*/ 2147483647 w 310"/>
              <a:gd name="T47" fmla="*/ 2147483647 h 179"/>
              <a:gd name="T48" fmla="*/ 2147483647 w 310"/>
              <a:gd name="T49" fmla="*/ 2147483647 h 179"/>
              <a:gd name="T50" fmla="*/ 2147483647 w 310"/>
              <a:gd name="T51" fmla="*/ 2147483647 h 179"/>
              <a:gd name="T52" fmla="*/ 2147483647 w 310"/>
              <a:gd name="T53" fmla="*/ 2147483647 h 179"/>
              <a:gd name="T54" fmla="*/ 2147483647 w 310"/>
              <a:gd name="T55" fmla="*/ 2147483647 h 179"/>
              <a:gd name="T56" fmla="*/ 2147483647 w 310"/>
              <a:gd name="T57" fmla="*/ 2147483647 h 179"/>
              <a:gd name="T58" fmla="*/ 2147483647 w 310"/>
              <a:gd name="T59" fmla="*/ 2147483647 h 179"/>
              <a:gd name="T60" fmla="*/ 2147483647 w 310"/>
              <a:gd name="T61" fmla="*/ 2147483647 h 179"/>
              <a:gd name="T62" fmla="*/ 2147483647 w 310"/>
              <a:gd name="T63" fmla="*/ 2147483647 h 179"/>
              <a:gd name="T64" fmla="*/ 2147483647 w 310"/>
              <a:gd name="T65" fmla="*/ 2147483647 h 179"/>
              <a:gd name="T66" fmla="*/ 2147483647 w 310"/>
              <a:gd name="T67" fmla="*/ 2147483647 h 179"/>
              <a:gd name="T68" fmla="*/ 2147483647 w 310"/>
              <a:gd name="T69" fmla="*/ 2147483647 h 179"/>
              <a:gd name="T70" fmla="*/ 2147483647 w 310"/>
              <a:gd name="T71" fmla="*/ 2147483647 h 179"/>
              <a:gd name="T72" fmla="*/ 2147483647 w 310"/>
              <a:gd name="T73" fmla="*/ 2147483647 h 179"/>
              <a:gd name="T74" fmla="*/ 2147483647 w 310"/>
              <a:gd name="T75" fmla="*/ 2147483647 h 179"/>
              <a:gd name="T76" fmla="*/ 2147483647 w 310"/>
              <a:gd name="T77" fmla="*/ 2147483647 h 179"/>
              <a:gd name="T78" fmla="*/ 2147483647 w 310"/>
              <a:gd name="T79" fmla="*/ 2147483647 h 179"/>
              <a:gd name="T80" fmla="*/ 2147483647 w 310"/>
              <a:gd name="T81" fmla="*/ 2147483647 h 179"/>
              <a:gd name="T82" fmla="*/ 2147483647 w 310"/>
              <a:gd name="T83" fmla="*/ 2147483647 h 179"/>
              <a:gd name="T84" fmla="*/ 2147483647 w 310"/>
              <a:gd name="T85" fmla="*/ 2147483647 h 179"/>
              <a:gd name="T86" fmla="*/ 2147483647 w 310"/>
              <a:gd name="T87" fmla="*/ 2147483647 h 179"/>
              <a:gd name="T88" fmla="*/ 2147483647 w 310"/>
              <a:gd name="T89" fmla="*/ 2147483647 h 179"/>
              <a:gd name="T90" fmla="*/ 2147483647 w 310"/>
              <a:gd name="T91" fmla="*/ 2147483647 h 179"/>
              <a:gd name="T92" fmla="*/ 2147483647 w 310"/>
              <a:gd name="T93" fmla="*/ 2147483647 h 179"/>
              <a:gd name="T94" fmla="*/ 2147483647 w 310"/>
              <a:gd name="T95" fmla="*/ 2147483647 h 179"/>
              <a:gd name="T96" fmla="*/ 2147483647 w 310"/>
              <a:gd name="T97" fmla="*/ 2147483647 h 179"/>
              <a:gd name="T98" fmla="*/ 2147483647 w 310"/>
              <a:gd name="T99" fmla="*/ 2147483647 h 179"/>
              <a:gd name="T100" fmla="*/ 2147483647 w 310"/>
              <a:gd name="T101" fmla="*/ 2147483647 h 179"/>
              <a:gd name="T102" fmla="*/ 2147483647 w 310"/>
              <a:gd name="T103" fmla="*/ 2147483647 h 1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0"/>
              <a:gd name="T157" fmla="*/ 0 h 179"/>
              <a:gd name="T158" fmla="*/ 310 w 310"/>
              <a:gd name="T159" fmla="*/ 179 h 1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0" h="179">
                <a:moveTo>
                  <a:pt x="0" y="9"/>
                </a:moveTo>
                <a:lnTo>
                  <a:pt x="4" y="4"/>
                </a:lnTo>
                <a:lnTo>
                  <a:pt x="8" y="4"/>
                </a:lnTo>
                <a:lnTo>
                  <a:pt x="13" y="4"/>
                </a:lnTo>
                <a:lnTo>
                  <a:pt x="17" y="4"/>
                </a:lnTo>
                <a:lnTo>
                  <a:pt x="17" y="0"/>
                </a:lnTo>
                <a:lnTo>
                  <a:pt x="13" y="4"/>
                </a:lnTo>
                <a:lnTo>
                  <a:pt x="13" y="0"/>
                </a:lnTo>
                <a:lnTo>
                  <a:pt x="8" y="0"/>
                </a:lnTo>
                <a:lnTo>
                  <a:pt x="8" y="4"/>
                </a:lnTo>
                <a:lnTo>
                  <a:pt x="8" y="0"/>
                </a:lnTo>
                <a:lnTo>
                  <a:pt x="4" y="0"/>
                </a:lnTo>
                <a:lnTo>
                  <a:pt x="4" y="4"/>
                </a:lnTo>
                <a:lnTo>
                  <a:pt x="0" y="0"/>
                </a:lnTo>
                <a:lnTo>
                  <a:pt x="0" y="4"/>
                </a:lnTo>
                <a:lnTo>
                  <a:pt x="4" y="9"/>
                </a:lnTo>
                <a:lnTo>
                  <a:pt x="4" y="13"/>
                </a:lnTo>
                <a:lnTo>
                  <a:pt x="8" y="17"/>
                </a:lnTo>
                <a:lnTo>
                  <a:pt x="13" y="20"/>
                </a:lnTo>
                <a:lnTo>
                  <a:pt x="17" y="25"/>
                </a:lnTo>
                <a:lnTo>
                  <a:pt x="20" y="29"/>
                </a:lnTo>
                <a:lnTo>
                  <a:pt x="24" y="33"/>
                </a:lnTo>
                <a:lnTo>
                  <a:pt x="28" y="37"/>
                </a:lnTo>
                <a:lnTo>
                  <a:pt x="33" y="42"/>
                </a:lnTo>
                <a:lnTo>
                  <a:pt x="41" y="42"/>
                </a:lnTo>
                <a:lnTo>
                  <a:pt x="45" y="46"/>
                </a:lnTo>
                <a:lnTo>
                  <a:pt x="49" y="49"/>
                </a:lnTo>
                <a:lnTo>
                  <a:pt x="53" y="49"/>
                </a:lnTo>
                <a:lnTo>
                  <a:pt x="57" y="53"/>
                </a:lnTo>
                <a:lnTo>
                  <a:pt x="65" y="58"/>
                </a:lnTo>
                <a:lnTo>
                  <a:pt x="65" y="53"/>
                </a:lnTo>
                <a:lnTo>
                  <a:pt x="65" y="49"/>
                </a:lnTo>
                <a:lnTo>
                  <a:pt x="69" y="49"/>
                </a:lnTo>
                <a:lnTo>
                  <a:pt x="74" y="49"/>
                </a:lnTo>
                <a:lnTo>
                  <a:pt x="78" y="49"/>
                </a:lnTo>
                <a:lnTo>
                  <a:pt x="82" y="49"/>
                </a:lnTo>
                <a:lnTo>
                  <a:pt x="85" y="49"/>
                </a:lnTo>
                <a:lnTo>
                  <a:pt x="85" y="53"/>
                </a:lnTo>
                <a:lnTo>
                  <a:pt x="82" y="58"/>
                </a:lnTo>
                <a:lnTo>
                  <a:pt x="85" y="58"/>
                </a:lnTo>
                <a:lnTo>
                  <a:pt x="82" y="58"/>
                </a:lnTo>
                <a:lnTo>
                  <a:pt x="82" y="62"/>
                </a:lnTo>
                <a:lnTo>
                  <a:pt x="82" y="66"/>
                </a:lnTo>
                <a:lnTo>
                  <a:pt x="82" y="70"/>
                </a:lnTo>
                <a:lnTo>
                  <a:pt x="82" y="75"/>
                </a:lnTo>
                <a:lnTo>
                  <a:pt x="85" y="75"/>
                </a:lnTo>
                <a:lnTo>
                  <a:pt x="89" y="75"/>
                </a:lnTo>
                <a:lnTo>
                  <a:pt x="94" y="79"/>
                </a:lnTo>
                <a:lnTo>
                  <a:pt x="98" y="79"/>
                </a:lnTo>
                <a:lnTo>
                  <a:pt x="102" y="79"/>
                </a:lnTo>
                <a:lnTo>
                  <a:pt x="106" y="82"/>
                </a:lnTo>
                <a:lnTo>
                  <a:pt x="110" y="86"/>
                </a:lnTo>
                <a:lnTo>
                  <a:pt x="115" y="91"/>
                </a:lnTo>
                <a:lnTo>
                  <a:pt x="118" y="95"/>
                </a:lnTo>
                <a:lnTo>
                  <a:pt x="126" y="99"/>
                </a:lnTo>
                <a:lnTo>
                  <a:pt x="130" y="99"/>
                </a:lnTo>
                <a:lnTo>
                  <a:pt x="135" y="103"/>
                </a:lnTo>
                <a:lnTo>
                  <a:pt x="143" y="103"/>
                </a:lnTo>
                <a:lnTo>
                  <a:pt x="146" y="108"/>
                </a:lnTo>
                <a:lnTo>
                  <a:pt x="154" y="112"/>
                </a:lnTo>
                <a:lnTo>
                  <a:pt x="163" y="112"/>
                </a:lnTo>
                <a:lnTo>
                  <a:pt x="171" y="115"/>
                </a:lnTo>
                <a:lnTo>
                  <a:pt x="176" y="115"/>
                </a:lnTo>
                <a:lnTo>
                  <a:pt x="183" y="119"/>
                </a:lnTo>
                <a:lnTo>
                  <a:pt x="187" y="119"/>
                </a:lnTo>
                <a:lnTo>
                  <a:pt x="195" y="119"/>
                </a:lnTo>
                <a:lnTo>
                  <a:pt x="195" y="124"/>
                </a:lnTo>
                <a:lnTo>
                  <a:pt x="204" y="128"/>
                </a:lnTo>
                <a:lnTo>
                  <a:pt x="208" y="132"/>
                </a:lnTo>
                <a:lnTo>
                  <a:pt x="211" y="136"/>
                </a:lnTo>
                <a:lnTo>
                  <a:pt x="220" y="141"/>
                </a:lnTo>
                <a:lnTo>
                  <a:pt x="228" y="145"/>
                </a:lnTo>
                <a:lnTo>
                  <a:pt x="236" y="148"/>
                </a:lnTo>
                <a:lnTo>
                  <a:pt x="248" y="152"/>
                </a:lnTo>
                <a:lnTo>
                  <a:pt x="256" y="157"/>
                </a:lnTo>
                <a:lnTo>
                  <a:pt x="265" y="161"/>
                </a:lnTo>
                <a:lnTo>
                  <a:pt x="273" y="165"/>
                </a:lnTo>
                <a:lnTo>
                  <a:pt x="281" y="165"/>
                </a:lnTo>
                <a:lnTo>
                  <a:pt x="289" y="165"/>
                </a:lnTo>
                <a:lnTo>
                  <a:pt x="297" y="165"/>
                </a:lnTo>
                <a:lnTo>
                  <a:pt x="302" y="165"/>
                </a:lnTo>
                <a:lnTo>
                  <a:pt x="309" y="157"/>
                </a:lnTo>
                <a:lnTo>
                  <a:pt x="306" y="157"/>
                </a:lnTo>
                <a:lnTo>
                  <a:pt x="302" y="152"/>
                </a:lnTo>
                <a:lnTo>
                  <a:pt x="297" y="157"/>
                </a:lnTo>
                <a:lnTo>
                  <a:pt x="293" y="152"/>
                </a:lnTo>
                <a:lnTo>
                  <a:pt x="289" y="148"/>
                </a:lnTo>
                <a:lnTo>
                  <a:pt x="285" y="148"/>
                </a:lnTo>
                <a:lnTo>
                  <a:pt x="281" y="148"/>
                </a:lnTo>
                <a:lnTo>
                  <a:pt x="276" y="148"/>
                </a:lnTo>
                <a:lnTo>
                  <a:pt x="273" y="148"/>
                </a:lnTo>
                <a:lnTo>
                  <a:pt x="269" y="145"/>
                </a:lnTo>
                <a:lnTo>
                  <a:pt x="265" y="145"/>
                </a:lnTo>
                <a:lnTo>
                  <a:pt x="261" y="145"/>
                </a:lnTo>
                <a:lnTo>
                  <a:pt x="252" y="145"/>
                </a:lnTo>
                <a:lnTo>
                  <a:pt x="256" y="145"/>
                </a:lnTo>
                <a:lnTo>
                  <a:pt x="261" y="148"/>
                </a:lnTo>
                <a:lnTo>
                  <a:pt x="261" y="152"/>
                </a:lnTo>
                <a:lnTo>
                  <a:pt x="265" y="152"/>
                </a:lnTo>
                <a:lnTo>
                  <a:pt x="265" y="157"/>
                </a:lnTo>
                <a:lnTo>
                  <a:pt x="269" y="157"/>
                </a:lnTo>
                <a:lnTo>
                  <a:pt x="215" y="128"/>
                </a:lnTo>
                <a:lnTo>
                  <a:pt x="302" y="169"/>
                </a:lnTo>
                <a:lnTo>
                  <a:pt x="302" y="178"/>
                </a:lnTo>
              </a:path>
            </a:pathLst>
          </a:custGeom>
          <a:noFill/>
          <a:ln w="12700" cap="rnd">
            <a:solidFill>
              <a:srgbClr val="000000"/>
            </a:solidFill>
            <a:round/>
            <a:headEnd/>
            <a:tailEnd/>
          </a:ln>
        </p:spPr>
        <p:txBody>
          <a:bodyPr lIns="86493" tIns="43247" rIns="86493" bIns="43247"/>
          <a:lstStyle/>
          <a:p>
            <a:endParaRPr lang="en-US"/>
          </a:p>
        </p:txBody>
      </p:sp>
      <p:sp>
        <p:nvSpPr>
          <p:cNvPr id="1103" name="Freeform 78"/>
          <p:cNvSpPr>
            <a:spLocks/>
          </p:cNvSpPr>
          <p:nvPr/>
        </p:nvSpPr>
        <p:spPr bwMode="auto">
          <a:xfrm>
            <a:off x="707572" y="3263801"/>
            <a:ext cx="1224643" cy="541734"/>
          </a:xfrm>
          <a:custGeom>
            <a:avLst/>
            <a:gdLst>
              <a:gd name="T0" fmla="*/ 2147483647 w 810"/>
              <a:gd name="T1" fmla="*/ 2147483647 h 364"/>
              <a:gd name="T2" fmla="*/ 0 w 810"/>
              <a:gd name="T3" fmla="*/ 0 h 364"/>
              <a:gd name="T4" fmla="*/ 0 60000 65536"/>
              <a:gd name="T5" fmla="*/ 0 60000 65536"/>
              <a:gd name="T6" fmla="*/ 0 w 810"/>
              <a:gd name="T7" fmla="*/ 0 h 364"/>
              <a:gd name="T8" fmla="*/ 810 w 810"/>
              <a:gd name="T9" fmla="*/ 364 h 364"/>
            </a:gdLst>
            <a:ahLst/>
            <a:cxnLst>
              <a:cxn ang="T4">
                <a:pos x="T0" y="T1"/>
              </a:cxn>
              <a:cxn ang="T5">
                <a:pos x="T2" y="T3"/>
              </a:cxn>
            </a:cxnLst>
            <a:rect l="T6" t="T7" r="T8" b="T9"/>
            <a:pathLst>
              <a:path w="810" h="364">
                <a:moveTo>
                  <a:pt x="809" y="363"/>
                </a:moveTo>
                <a:lnTo>
                  <a:pt x="0" y="0"/>
                </a:lnTo>
              </a:path>
            </a:pathLst>
          </a:custGeom>
          <a:noFill/>
          <a:ln w="12700" cap="rnd">
            <a:solidFill>
              <a:srgbClr val="000000"/>
            </a:solidFill>
            <a:round/>
            <a:headEnd/>
            <a:tailEnd/>
          </a:ln>
        </p:spPr>
        <p:txBody>
          <a:bodyPr lIns="86493" tIns="43247" rIns="86493" bIns="43247"/>
          <a:lstStyle/>
          <a:p>
            <a:endParaRPr lang="en-US"/>
          </a:p>
        </p:txBody>
      </p:sp>
      <p:sp>
        <p:nvSpPr>
          <p:cNvPr id="1104" name="Freeform 79"/>
          <p:cNvSpPr>
            <a:spLocks/>
          </p:cNvSpPr>
          <p:nvPr/>
        </p:nvSpPr>
        <p:spPr bwMode="auto">
          <a:xfrm>
            <a:off x="0" y="3110509"/>
            <a:ext cx="1316870" cy="1044773"/>
          </a:xfrm>
          <a:custGeom>
            <a:avLst/>
            <a:gdLst>
              <a:gd name="T0" fmla="*/ 2147483647 w 871"/>
              <a:gd name="T1" fmla="*/ 2147483647 h 702"/>
              <a:gd name="T2" fmla="*/ 2147483647 w 871"/>
              <a:gd name="T3" fmla="*/ 2147483647 h 702"/>
              <a:gd name="T4" fmla="*/ 2147483647 w 871"/>
              <a:gd name="T5" fmla="*/ 0 h 702"/>
              <a:gd name="T6" fmla="*/ 0 w 871"/>
              <a:gd name="T7" fmla="*/ 2147483647 h 702"/>
              <a:gd name="T8" fmla="*/ 2147483647 w 871"/>
              <a:gd name="T9" fmla="*/ 2147483647 h 702"/>
              <a:gd name="T10" fmla="*/ 2147483647 w 871"/>
              <a:gd name="T11" fmla="*/ 2147483647 h 702"/>
              <a:gd name="T12" fmla="*/ 2147483647 w 871"/>
              <a:gd name="T13" fmla="*/ 2147483647 h 702"/>
              <a:gd name="T14" fmla="*/ 2147483647 w 871"/>
              <a:gd name="T15" fmla="*/ 2147483647 h 702"/>
              <a:gd name="T16" fmla="*/ 2147483647 w 871"/>
              <a:gd name="T17" fmla="*/ 2147483647 h 702"/>
              <a:gd name="T18" fmla="*/ 2147483647 w 871"/>
              <a:gd name="T19" fmla="*/ 2147483647 h 702"/>
              <a:gd name="T20" fmla="*/ 2147483647 w 871"/>
              <a:gd name="T21" fmla="*/ 2147483647 h 702"/>
              <a:gd name="T22" fmla="*/ 2147483647 w 871"/>
              <a:gd name="T23" fmla="*/ 2147483647 h 702"/>
              <a:gd name="T24" fmla="*/ 2147483647 w 871"/>
              <a:gd name="T25" fmla="*/ 2147483647 h 702"/>
              <a:gd name="T26" fmla="*/ 2147483647 w 871"/>
              <a:gd name="T27" fmla="*/ 2147483647 h 702"/>
              <a:gd name="T28" fmla="*/ 2147483647 w 871"/>
              <a:gd name="T29" fmla="*/ 2147483647 h 702"/>
              <a:gd name="T30" fmla="*/ 2147483647 w 871"/>
              <a:gd name="T31" fmla="*/ 2147483647 h 702"/>
              <a:gd name="T32" fmla="*/ 2147483647 w 871"/>
              <a:gd name="T33" fmla="*/ 2147483647 h 7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1"/>
              <a:gd name="T52" fmla="*/ 0 h 702"/>
              <a:gd name="T53" fmla="*/ 871 w 871"/>
              <a:gd name="T54" fmla="*/ 702 h 7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1" h="702">
                <a:moveTo>
                  <a:pt x="842" y="507"/>
                </a:moveTo>
                <a:lnTo>
                  <a:pt x="870" y="499"/>
                </a:lnTo>
                <a:lnTo>
                  <a:pt x="731" y="0"/>
                </a:lnTo>
                <a:lnTo>
                  <a:pt x="0" y="202"/>
                </a:lnTo>
                <a:lnTo>
                  <a:pt x="134" y="701"/>
                </a:lnTo>
                <a:lnTo>
                  <a:pt x="146" y="672"/>
                </a:lnTo>
                <a:lnTo>
                  <a:pt x="24" y="210"/>
                </a:lnTo>
                <a:lnTo>
                  <a:pt x="720" y="25"/>
                </a:lnTo>
                <a:lnTo>
                  <a:pt x="842" y="487"/>
                </a:lnTo>
                <a:lnTo>
                  <a:pt x="146" y="672"/>
                </a:lnTo>
                <a:lnTo>
                  <a:pt x="134" y="701"/>
                </a:lnTo>
                <a:lnTo>
                  <a:pt x="325" y="648"/>
                </a:lnTo>
                <a:lnTo>
                  <a:pt x="345" y="639"/>
                </a:lnTo>
                <a:lnTo>
                  <a:pt x="358" y="639"/>
                </a:lnTo>
                <a:lnTo>
                  <a:pt x="707" y="544"/>
                </a:lnTo>
                <a:lnTo>
                  <a:pt x="792" y="520"/>
                </a:lnTo>
                <a:lnTo>
                  <a:pt x="842" y="507"/>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105" name="Freeform 80"/>
          <p:cNvSpPr>
            <a:spLocks/>
          </p:cNvSpPr>
          <p:nvPr/>
        </p:nvSpPr>
        <p:spPr bwMode="auto">
          <a:xfrm>
            <a:off x="417286" y="3865067"/>
            <a:ext cx="1257905" cy="825996"/>
          </a:xfrm>
          <a:custGeom>
            <a:avLst/>
            <a:gdLst>
              <a:gd name="T0" fmla="*/ 2147483647 w 832"/>
              <a:gd name="T1" fmla="*/ 0 h 555"/>
              <a:gd name="T2" fmla="*/ 2147483647 w 832"/>
              <a:gd name="T3" fmla="*/ 2147483647 h 555"/>
              <a:gd name="T4" fmla="*/ 2147483647 w 832"/>
              <a:gd name="T5" fmla="*/ 2147483647 h 555"/>
              <a:gd name="T6" fmla="*/ 2147483647 w 832"/>
              <a:gd name="T7" fmla="*/ 2147483647 h 555"/>
              <a:gd name="T8" fmla="*/ 2147483647 w 832"/>
              <a:gd name="T9" fmla="*/ 2147483647 h 555"/>
              <a:gd name="T10" fmla="*/ 2147483647 w 832"/>
              <a:gd name="T11" fmla="*/ 2147483647 h 555"/>
              <a:gd name="T12" fmla="*/ 2147483647 w 832"/>
              <a:gd name="T13" fmla="*/ 2147483647 h 555"/>
              <a:gd name="T14" fmla="*/ 2147483647 w 832"/>
              <a:gd name="T15" fmla="*/ 2147483647 h 555"/>
              <a:gd name="T16" fmla="*/ 0 w 832"/>
              <a:gd name="T17" fmla="*/ 2147483647 h 555"/>
              <a:gd name="T18" fmla="*/ 2147483647 w 832"/>
              <a:gd name="T19" fmla="*/ 2147483647 h 555"/>
              <a:gd name="T20" fmla="*/ 2147483647 w 832"/>
              <a:gd name="T21" fmla="*/ 2147483647 h 555"/>
              <a:gd name="T22" fmla="*/ 2147483647 w 832"/>
              <a:gd name="T23" fmla="*/ 0 h 5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2"/>
              <a:gd name="T37" fmla="*/ 0 h 555"/>
              <a:gd name="T38" fmla="*/ 832 w 832"/>
              <a:gd name="T39" fmla="*/ 555 h 5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2" h="555">
                <a:moveTo>
                  <a:pt x="566" y="0"/>
                </a:moveTo>
                <a:lnTo>
                  <a:pt x="517" y="13"/>
                </a:lnTo>
                <a:lnTo>
                  <a:pt x="521" y="13"/>
                </a:lnTo>
                <a:lnTo>
                  <a:pt x="810" y="62"/>
                </a:lnTo>
                <a:lnTo>
                  <a:pt x="729" y="534"/>
                </a:lnTo>
                <a:lnTo>
                  <a:pt x="25" y="409"/>
                </a:lnTo>
                <a:lnTo>
                  <a:pt x="69" y="137"/>
                </a:lnTo>
                <a:lnTo>
                  <a:pt x="49" y="141"/>
                </a:lnTo>
                <a:lnTo>
                  <a:pt x="0" y="426"/>
                </a:lnTo>
                <a:lnTo>
                  <a:pt x="745" y="554"/>
                </a:lnTo>
                <a:lnTo>
                  <a:pt x="831" y="50"/>
                </a:lnTo>
                <a:lnTo>
                  <a:pt x="566" y="0"/>
                </a:lnTo>
              </a:path>
            </a:pathLst>
          </a:custGeom>
          <a:solidFill>
            <a:srgbClr val="000000"/>
          </a:solidFill>
          <a:ln w="12700" cap="rnd">
            <a:solidFill>
              <a:srgbClr val="000000"/>
            </a:solidFill>
            <a:round/>
            <a:headEnd/>
            <a:tailEnd/>
          </a:ln>
        </p:spPr>
        <p:txBody>
          <a:bodyPr lIns="86493" tIns="43247" rIns="86493" bIns="43247"/>
          <a:lstStyle/>
          <a:p>
            <a:endParaRPr lang="en-US"/>
          </a:p>
        </p:txBody>
      </p:sp>
      <p:sp>
        <p:nvSpPr>
          <p:cNvPr id="1106" name="Freeform 81"/>
          <p:cNvSpPr>
            <a:spLocks/>
          </p:cNvSpPr>
          <p:nvPr/>
        </p:nvSpPr>
        <p:spPr bwMode="auto">
          <a:xfrm>
            <a:off x="580572" y="3884415"/>
            <a:ext cx="1062870" cy="687586"/>
          </a:xfrm>
          <a:custGeom>
            <a:avLst/>
            <a:gdLst>
              <a:gd name="T0" fmla="*/ 0 w 786"/>
              <a:gd name="T1" fmla="*/ 2147483647 h 517"/>
              <a:gd name="T2" fmla="*/ 2147483647 w 786"/>
              <a:gd name="T3" fmla="*/ 2147483647 h 517"/>
              <a:gd name="T4" fmla="*/ 2147483647 w 786"/>
              <a:gd name="T5" fmla="*/ 0 h 517"/>
              <a:gd name="T6" fmla="*/ 2147483647 w 786"/>
              <a:gd name="T7" fmla="*/ 2147483647 h 517"/>
              <a:gd name="T8" fmla="*/ 2147483647 w 786"/>
              <a:gd name="T9" fmla="*/ 2147483647 h 517"/>
              <a:gd name="T10" fmla="*/ 2147483647 w 786"/>
              <a:gd name="T11" fmla="*/ 2147483647 h 517"/>
              <a:gd name="T12" fmla="*/ 2147483647 w 786"/>
              <a:gd name="T13" fmla="*/ 2147483647 h 517"/>
              <a:gd name="T14" fmla="*/ 2147483647 w 786"/>
              <a:gd name="T15" fmla="*/ 2147483647 h 517"/>
              <a:gd name="T16" fmla="*/ 2147483647 w 786"/>
              <a:gd name="T17" fmla="*/ 2147483647 h 517"/>
              <a:gd name="T18" fmla="*/ 2147483647 w 786"/>
              <a:gd name="T19" fmla="*/ 2147483647 h 517"/>
              <a:gd name="T20" fmla="*/ 2147483647 w 786"/>
              <a:gd name="T21" fmla="*/ 2147483647 h 517"/>
              <a:gd name="T22" fmla="*/ 2147483647 w 786"/>
              <a:gd name="T23" fmla="*/ 2147483647 h 517"/>
              <a:gd name="T24" fmla="*/ 2147483647 w 786"/>
              <a:gd name="T25" fmla="*/ 2147483647 h 517"/>
              <a:gd name="T26" fmla="*/ 2147483647 w 786"/>
              <a:gd name="T27" fmla="*/ 2147483647 h 517"/>
              <a:gd name="T28" fmla="*/ 2147483647 w 786"/>
              <a:gd name="T29" fmla="*/ 2147483647 h 517"/>
              <a:gd name="T30" fmla="*/ 2147483647 w 786"/>
              <a:gd name="T31" fmla="*/ 2147483647 h 517"/>
              <a:gd name="T32" fmla="*/ 2147483647 w 786"/>
              <a:gd name="T33" fmla="*/ 2147483647 h 517"/>
              <a:gd name="T34" fmla="*/ 2147483647 w 786"/>
              <a:gd name="T35" fmla="*/ 2147483647 h 517"/>
              <a:gd name="T36" fmla="*/ 2147483647 w 786"/>
              <a:gd name="T37" fmla="*/ 2147483647 h 517"/>
              <a:gd name="T38" fmla="*/ 2147483647 w 786"/>
              <a:gd name="T39" fmla="*/ 2147483647 h 517"/>
              <a:gd name="T40" fmla="*/ 2147483647 w 786"/>
              <a:gd name="T41" fmla="*/ 2147483647 h 517"/>
              <a:gd name="T42" fmla="*/ 2147483647 w 786"/>
              <a:gd name="T43" fmla="*/ 2147483647 h 517"/>
              <a:gd name="T44" fmla="*/ 2147483647 w 786"/>
              <a:gd name="T45" fmla="*/ 2147483647 h 517"/>
              <a:gd name="T46" fmla="*/ 2147483647 w 786"/>
              <a:gd name="T47" fmla="*/ 2147483647 h 517"/>
              <a:gd name="T48" fmla="*/ 2147483647 w 786"/>
              <a:gd name="T49" fmla="*/ 2147483647 h 517"/>
              <a:gd name="T50" fmla="*/ 2147483647 w 786"/>
              <a:gd name="T51" fmla="*/ 2147483647 h 517"/>
              <a:gd name="T52" fmla="*/ 2147483647 w 786"/>
              <a:gd name="T53" fmla="*/ 2147483647 h 517"/>
              <a:gd name="T54" fmla="*/ 2147483647 w 786"/>
              <a:gd name="T55" fmla="*/ 2147483647 h 517"/>
              <a:gd name="T56" fmla="*/ 2147483647 w 786"/>
              <a:gd name="T57" fmla="*/ 2147483647 h 517"/>
              <a:gd name="T58" fmla="*/ 2147483647 w 786"/>
              <a:gd name="T59" fmla="*/ 2147483647 h 517"/>
              <a:gd name="T60" fmla="*/ 2147483647 w 786"/>
              <a:gd name="T61" fmla="*/ 2147483647 h 517"/>
              <a:gd name="T62" fmla="*/ 2147483647 w 786"/>
              <a:gd name="T63" fmla="*/ 2147483647 h 517"/>
              <a:gd name="T64" fmla="*/ 2147483647 w 786"/>
              <a:gd name="T65" fmla="*/ 2147483647 h 517"/>
              <a:gd name="T66" fmla="*/ 2147483647 w 786"/>
              <a:gd name="T67" fmla="*/ 2147483647 h 517"/>
              <a:gd name="T68" fmla="*/ 2147483647 w 786"/>
              <a:gd name="T69" fmla="*/ 2147483647 h 5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6"/>
              <a:gd name="T106" fmla="*/ 0 h 517"/>
              <a:gd name="T107" fmla="*/ 786 w 786"/>
              <a:gd name="T108" fmla="*/ 517 h 5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6" h="517">
                <a:moveTo>
                  <a:pt x="48" y="119"/>
                </a:moveTo>
                <a:lnTo>
                  <a:pt x="0" y="392"/>
                </a:lnTo>
                <a:lnTo>
                  <a:pt x="708" y="516"/>
                </a:lnTo>
                <a:lnTo>
                  <a:pt x="785" y="49"/>
                </a:lnTo>
                <a:lnTo>
                  <a:pt x="496" y="0"/>
                </a:lnTo>
                <a:lnTo>
                  <a:pt x="492" y="0"/>
                </a:lnTo>
                <a:lnTo>
                  <a:pt x="407" y="25"/>
                </a:lnTo>
                <a:lnTo>
                  <a:pt x="448" y="58"/>
                </a:lnTo>
                <a:lnTo>
                  <a:pt x="472" y="91"/>
                </a:lnTo>
                <a:lnTo>
                  <a:pt x="489" y="140"/>
                </a:lnTo>
                <a:lnTo>
                  <a:pt x="496" y="181"/>
                </a:lnTo>
                <a:lnTo>
                  <a:pt x="496" y="206"/>
                </a:lnTo>
                <a:lnTo>
                  <a:pt x="500" y="206"/>
                </a:lnTo>
                <a:lnTo>
                  <a:pt x="500" y="186"/>
                </a:lnTo>
                <a:lnTo>
                  <a:pt x="492" y="140"/>
                </a:lnTo>
                <a:lnTo>
                  <a:pt x="476" y="86"/>
                </a:lnTo>
                <a:lnTo>
                  <a:pt x="452" y="53"/>
                </a:lnTo>
                <a:lnTo>
                  <a:pt x="427" y="33"/>
                </a:lnTo>
                <a:lnTo>
                  <a:pt x="459" y="20"/>
                </a:lnTo>
                <a:lnTo>
                  <a:pt x="509" y="16"/>
                </a:lnTo>
                <a:lnTo>
                  <a:pt x="561" y="16"/>
                </a:lnTo>
                <a:lnTo>
                  <a:pt x="598" y="29"/>
                </a:lnTo>
                <a:lnTo>
                  <a:pt x="626" y="42"/>
                </a:lnTo>
                <a:lnTo>
                  <a:pt x="676" y="78"/>
                </a:lnTo>
                <a:lnTo>
                  <a:pt x="708" y="115"/>
                </a:lnTo>
                <a:lnTo>
                  <a:pt x="732" y="170"/>
                </a:lnTo>
                <a:lnTo>
                  <a:pt x="741" y="227"/>
                </a:lnTo>
                <a:lnTo>
                  <a:pt x="741" y="256"/>
                </a:lnTo>
                <a:lnTo>
                  <a:pt x="737" y="293"/>
                </a:lnTo>
                <a:lnTo>
                  <a:pt x="728" y="326"/>
                </a:lnTo>
                <a:lnTo>
                  <a:pt x="712" y="359"/>
                </a:lnTo>
                <a:lnTo>
                  <a:pt x="687" y="396"/>
                </a:lnTo>
                <a:lnTo>
                  <a:pt x="647" y="433"/>
                </a:lnTo>
                <a:lnTo>
                  <a:pt x="606" y="454"/>
                </a:lnTo>
                <a:lnTo>
                  <a:pt x="565" y="470"/>
                </a:lnTo>
                <a:lnTo>
                  <a:pt x="517" y="474"/>
                </a:lnTo>
                <a:lnTo>
                  <a:pt x="468" y="470"/>
                </a:lnTo>
                <a:lnTo>
                  <a:pt x="456" y="470"/>
                </a:lnTo>
                <a:lnTo>
                  <a:pt x="424" y="458"/>
                </a:lnTo>
                <a:lnTo>
                  <a:pt x="415" y="454"/>
                </a:lnTo>
                <a:lnTo>
                  <a:pt x="411" y="450"/>
                </a:lnTo>
                <a:lnTo>
                  <a:pt x="394" y="441"/>
                </a:lnTo>
                <a:lnTo>
                  <a:pt x="391" y="437"/>
                </a:lnTo>
                <a:lnTo>
                  <a:pt x="378" y="429"/>
                </a:lnTo>
                <a:lnTo>
                  <a:pt x="366" y="421"/>
                </a:lnTo>
                <a:lnTo>
                  <a:pt x="361" y="417"/>
                </a:lnTo>
                <a:lnTo>
                  <a:pt x="398" y="400"/>
                </a:lnTo>
                <a:lnTo>
                  <a:pt x="443" y="355"/>
                </a:lnTo>
                <a:lnTo>
                  <a:pt x="463" y="326"/>
                </a:lnTo>
                <a:lnTo>
                  <a:pt x="489" y="289"/>
                </a:lnTo>
                <a:lnTo>
                  <a:pt x="489" y="280"/>
                </a:lnTo>
                <a:lnTo>
                  <a:pt x="480" y="280"/>
                </a:lnTo>
                <a:lnTo>
                  <a:pt x="480" y="285"/>
                </a:lnTo>
                <a:lnTo>
                  <a:pt x="459" y="326"/>
                </a:lnTo>
                <a:lnTo>
                  <a:pt x="439" y="355"/>
                </a:lnTo>
                <a:lnTo>
                  <a:pt x="394" y="396"/>
                </a:lnTo>
                <a:lnTo>
                  <a:pt x="354" y="413"/>
                </a:lnTo>
                <a:lnTo>
                  <a:pt x="322" y="425"/>
                </a:lnTo>
                <a:lnTo>
                  <a:pt x="276" y="429"/>
                </a:lnTo>
                <a:lnTo>
                  <a:pt x="235" y="429"/>
                </a:lnTo>
                <a:lnTo>
                  <a:pt x="195" y="421"/>
                </a:lnTo>
                <a:lnTo>
                  <a:pt x="159" y="404"/>
                </a:lnTo>
                <a:lnTo>
                  <a:pt x="118" y="380"/>
                </a:lnTo>
                <a:lnTo>
                  <a:pt x="85" y="338"/>
                </a:lnTo>
                <a:lnTo>
                  <a:pt x="61" y="301"/>
                </a:lnTo>
                <a:lnTo>
                  <a:pt x="48" y="264"/>
                </a:lnTo>
                <a:lnTo>
                  <a:pt x="40" y="227"/>
                </a:lnTo>
                <a:lnTo>
                  <a:pt x="40" y="190"/>
                </a:lnTo>
                <a:lnTo>
                  <a:pt x="57" y="119"/>
                </a:lnTo>
                <a:lnTo>
                  <a:pt x="57" y="115"/>
                </a:lnTo>
                <a:lnTo>
                  <a:pt x="48" y="119"/>
                </a:lnTo>
              </a:path>
            </a:pathLst>
          </a:custGeom>
          <a:solidFill>
            <a:srgbClr val="FFFFFF"/>
          </a:solidFill>
          <a:ln w="12700" cap="rnd">
            <a:solidFill>
              <a:srgbClr val="000000"/>
            </a:solidFill>
            <a:round/>
            <a:headEnd/>
            <a:tailEnd/>
          </a:ln>
        </p:spPr>
        <p:txBody>
          <a:bodyPr lIns="86493" tIns="43247" rIns="86493" bIns="43247"/>
          <a:lstStyle/>
          <a:p>
            <a:endParaRPr lang="en-US"/>
          </a:p>
        </p:txBody>
      </p:sp>
      <p:sp>
        <p:nvSpPr>
          <p:cNvPr id="1107" name="Freeform 82"/>
          <p:cNvSpPr>
            <a:spLocks/>
          </p:cNvSpPr>
          <p:nvPr/>
        </p:nvSpPr>
        <p:spPr bwMode="auto">
          <a:xfrm>
            <a:off x="196547" y="3625453"/>
            <a:ext cx="1029608" cy="450950"/>
          </a:xfrm>
          <a:custGeom>
            <a:avLst/>
            <a:gdLst>
              <a:gd name="T0" fmla="*/ 2147483647 w 681"/>
              <a:gd name="T1" fmla="*/ 0 h 303"/>
              <a:gd name="T2" fmla="*/ 0 w 681"/>
              <a:gd name="T3" fmla="*/ 2147483647 h 303"/>
              <a:gd name="T4" fmla="*/ 2147483647 w 681"/>
              <a:gd name="T5" fmla="*/ 2147483647 h 303"/>
              <a:gd name="T6" fmla="*/ 2147483647 w 681"/>
              <a:gd name="T7" fmla="*/ 2147483647 h 303"/>
              <a:gd name="T8" fmla="*/ 2147483647 w 681"/>
              <a:gd name="T9" fmla="*/ 0 h 303"/>
              <a:gd name="T10" fmla="*/ 0 60000 65536"/>
              <a:gd name="T11" fmla="*/ 0 60000 65536"/>
              <a:gd name="T12" fmla="*/ 0 60000 65536"/>
              <a:gd name="T13" fmla="*/ 0 60000 65536"/>
              <a:gd name="T14" fmla="*/ 0 60000 65536"/>
              <a:gd name="T15" fmla="*/ 0 w 681"/>
              <a:gd name="T16" fmla="*/ 0 h 303"/>
              <a:gd name="T17" fmla="*/ 681 w 681"/>
              <a:gd name="T18" fmla="*/ 303 h 303"/>
            </a:gdLst>
            <a:ahLst/>
            <a:cxnLst>
              <a:cxn ang="T10">
                <a:pos x="T0" y="T1"/>
              </a:cxn>
              <a:cxn ang="T11">
                <a:pos x="T2" y="T3"/>
              </a:cxn>
              <a:cxn ang="T12">
                <a:pos x="T4" y="T5"/>
              </a:cxn>
              <a:cxn ang="T13">
                <a:pos x="T6" y="T7"/>
              </a:cxn>
              <a:cxn ang="T14">
                <a:pos x="T8" y="T9"/>
              </a:cxn>
            </a:cxnLst>
            <a:rect l="T15" t="T16" r="T17" b="T18"/>
            <a:pathLst>
              <a:path w="681" h="303">
                <a:moveTo>
                  <a:pt x="647" y="0"/>
                </a:moveTo>
                <a:lnTo>
                  <a:pt x="0" y="178"/>
                </a:lnTo>
                <a:lnTo>
                  <a:pt x="33" y="302"/>
                </a:lnTo>
                <a:lnTo>
                  <a:pt x="680" y="128"/>
                </a:lnTo>
                <a:lnTo>
                  <a:pt x="647" y="0"/>
                </a:lnTo>
              </a:path>
            </a:pathLst>
          </a:custGeom>
          <a:solidFill>
            <a:srgbClr val="FFC080"/>
          </a:solidFill>
          <a:ln w="12700" cap="rnd">
            <a:noFill/>
            <a:round/>
            <a:headEnd/>
            <a:tailEnd/>
          </a:ln>
        </p:spPr>
        <p:txBody>
          <a:bodyPr lIns="86493" tIns="43247" rIns="86493" bIns="43247"/>
          <a:lstStyle/>
          <a:p>
            <a:endParaRPr lang="en-US"/>
          </a:p>
        </p:txBody>
      </p:sp>
      <p:sp>
        <p:nvSpPr>
          <p:cNvPr id="1108" name="Freeform 83"/>
          <p:cNvSpPr>
            <a:spLocks/>
          </p:cNvSpPr>
          <p:nvPr/>
        </p:nvSpPr>
        <p:spPr bwMode="auto">
          <a:xfrm>
            <a:off x="86179" y="3189387"/>
            <a:ext cx="1022048" cy="444996"/>
          </a:xfrm>
          <a:custGeom>
            <a:avLst/>
            <a:gdLst>
              <a:gd name="T0" fmla="*/ 2147483647 w 676"/>
              <a:gd name="T1" fmla="*/ 0 h 299"/>
              <a:gd name="T2" fmla="*/ 0 w 676"/>
              <a:gd name="T3" fmla="*/ 2147483647 h 299"/>
              <a:gd name="T4" fmla="*/ 2147483647 w 676"/>
              <a:gd name="T5" fmla="*/ 2147483647 h 299"/>
              <a:gd name="T6" fmla="*/ 2147483647 w 676"/>
              <a:gd name="T7" fmla="*/ 2147483647 h 299"/>
              <a:gd name="T8" fmla="*/ 2147483647 w 676"/>
              <a:gd name="T9" fmla="*/ 0 h 299"/>
              <a:gd name="T10" fmla="*/ 0 60000 65536"/>
              <a:gd name="T11" fmla="*/ 0 60000 65536"/>
              <a:gd name="T12" fmla="*/ 0 60000 65536"/>
              <a:gd name="T13" fmla="*/ 0 60000 65536"/>
              <a:gd name="T14" fmla="*/ 0 60000 65536"/>
              <a:gd name="T15" fmla="*/ 0 w 676"/>
              <a:gd name="T16" fmla="*/ 0 h 299"/>
              <a:gd name="T17" fmla="*/ 676 w 676"/>
              <a:gd name="T18" fmla="*/ 299 h 299"/>
            </a:gdLst>
            <a:ahLst/>
            <a:cxnLst>
              <a:cxn ang="T10">
                <a:pos x="T0" y="T1"/>
              </a:cxn>
              <a:cxn ang="T11">
                <a:pos x="T2" y="T3"/>
              </a:cxn>
              <a:cxn ang="T12">
                <a:pos x="T4" y="T5"/>
              </a:cxn>
              <a:cxn ang="T13">
                <a:pos x="T6" y="T7"/>
              </a:cxn>
              <a:cxn ang="T14">
                <a:pos x="T8" y="T9"/>
              </a:cxn>
            </a:cxnLst>
            <a:rect l="T15" t="T16" r="T17" b="T18"/>
            <a:pathLst>
              <a:path w="676" h="299">
                <a:moveTo>
                  <a:pt x="642" y="0"/>
                </a:moveTo>
                <a:lnTo>
                  <a:pt x="0" y="178"/>
                </a:lnTo>
                <a:lnTo>
                  <a:pt x="28" y="298"/>
                </a:lnTo>
                <a:lnTo>
                  <a:pt x="675" y="121"/>
                </a:lnTo>
                <a:lnTo>
                  <a:pt x="642" y="0"/>
                </a:lnTo>
              </a:path>
            </a:pathLst>
          </a:custGeom>
          <a:solidFill>
            <a:srgbClr val="0000FF"/>
          </a:solidFill>
          <a:ln w="12700" cap="rnd">
            <a:noFill/>
            <a:round/>
            <a:headEnd/>
            <a:tailEnd/>
          </a:ln>
        </p:spPr>
        <p:txBody>
          <a:bodyPr lIns="86493" tIns="43247" rIns="86493" bIns="43247"/>
          <a:lstStyle/>
          <a:p>
            <a:endParaRPr lang="en-US"/>
          </a:p>
        </p:txBody>
      </p:sp>
      <p:sp>
        <p:nvSpPr>
          <p:cNvPr id="1109" name="Freeform 84"/>
          <p:cNvSpPr>
            <a:spLocks/>
          </p:cNvSpPr>
          <p:nvPr/>
        </p:nvSpPr>
        <p:spPr bwMode="auto">
          <a:xfrm>
            <a:off x="515560" y="4124028"/>
            <a:ext cx="666750" cy="406300"/>
          </a:xfrm>
          <a:custGeom>
            <a:avLst/>
            <a:gdLst>
              <a:gd name="T0" fmla="*/ 0 w 441"/>
              <a:gd name="T1" fmla="*/ 2147483647 h 273"/>
              <a:gd name="T2" fmla="*/ 2147483647 w 441"/>
              <a:gd name="T3" fmla="*/ 2147483647 h 273"/>
              <a:gd name="T4" fmla="*/ 2147483647 w 441"/>
              <a:gd name="T5" fmla="*/ 2147483647 h 273"/>
              <a:gd name="T6" fmla="*/ 2147483647 w 441"/>
              <a:gd name="T7" fmla="*/ 2147483647 h 273"/>
              <a:gd name="T8" fmla="*/ 2147483647 w 441"/>
              <a:gd name="T9" fmla="*/ 2147483647 h 273"/>
              <a:gd name="T10" fmla="*/ 2147483647 w 441"/>
              <a:gd name="T11" fmla="*/ 2147483647 h 273"/>
              <a:gd name="T12" fmla="*/ 2147483647 w 441"/>
              <a:gd name="T13" fmla="*/ 2147483647 h 273"/>
              <a:gd name="T14" fmla="*/ 2147483647 w 441"/>
              <a:gd name="T15" fmla="*/ 2147483647 h 273"/>
              <a:gd name="T16" fmla="*/ 2147483647 w 441"/>
              <a:gd name="T17" fmla="*/ 2147483647 h 273"/>
              <a:gd name="T18" fmla="*/ 2147483647 w 441"/>
              <a:gd name="T19" fmla="*/ 2147483647 h 273"/>
              <a:gd name="T20" fmla="*/ 2147483647 w 441"/>
              <a:gd name="T21" fmla="*/ 2147483647 h 273"/>
              <a:gd name="T22" fmla="*/ 2147483647 w 441"/>
              <a:gd name="T23" fmla="*/ 2147483647 h 273"/>
              <a:gd name="T24" fmla="*/ 2147483647 w 441"/>
              <a:gd name="T25" fmla="*/ 2147483647 h 273"/>
              <a:gd name="T26" fmla="*/ 2147483647 w 441"/>
              <a:gd name="T27" fmla="*/ 2147483647 h 273"/>
              <a:gd name="T28" fmla="*/ 2147483647 w 441"/>
              <a:gd name="T29" fmla="*/ 2147483647 h 273"/>
              <a:gd name="T30" fmla="*/ 2147483647 w 441"/>
              <a:gd name="T31" fmla="*/ 2147483647 h 273"/>
              <a:gd name="T32" fmla="*/ 2147483647 w 441"/>
              <a:gd name="T33" fmla="*/ 2147483647 h 273"/>
              <a:gd name="T34" fmla="*/ 2147483647 w 441"/>
              <a:gd name="T35" fmla="*/ 2147483647 h 273"/>
              <a:gd name="T36" fmla="*/ 2147483647 w 441"/>
              <a:gd name="T37" fmla="*/ 2147483647 h 273"/>
              <a:gd name="T38" fmla="*/ 2147483647 w 441"/>
              <a:gd name="T39" fmla="*/ 2147483647 h 273"/>
              <a:gd name="T40" fmla="*/ 2147483647 w 441"/>
              <a:gd name="T41" fmla="*/ 2147483647 h 273"/>
              <a:gd name="T42" fmla="*/ 2147483647 w 441"/>
              <a:gd name="T43" fmla="*/ 2147483647 h 273"/>
              <a:gd name="T44" fmla="*/ 2147483647 w 441"/>
              <a:gd name="T45" fmla="*/ 2147483647 h 273"/>
              <a:gd name="T46" fmla="*/ 2147483647 w 441"/>
              <a:gd name="T47" fmla="*/ 2147483647 h 273"/>
              <a:gd name="T48" fmla="*/ 2147483647 w 441"/>
              <a:gd name="T49" fmla="*/ 2147483647 h 273"/>
              <a:gd name="T50" fmla="*/ 2147483647 w 441"/>
              <a:gd name="T51" fmla="*/ 2147483647 h 273"/>
              <a:gd name="T52" fmla="*/ 2147483647 w 441"/>
              <a:gd name="T53" fmla="*/ 2147483647 h 273"/>
              <a:gd name="T54" fmla="*/ 2147483647 w 441"/>
              <a:gd name="T55" fmla="*/ 2147483647 h 273"/>
              <a:gd name="T56" fmla="*/ 2147483647 w 441"/>
              <a:gd name="T57" fmla="*/ 2147483647 h 273"/>
              <a:gd name="T58" fmla="*/ 2147483647 w 441"/>
              <a:gd name="T59" fmla="*/ 2147483647 h 273"/>
              <a:gd name="T60" fmla="*/ 2147483647 w 441"/>
              <a:gd name="T61" fmla="*/ 2147483647 h 273"/>
              <a:gd name="T62" fmla="*/ 2147483647 w 441"/>
              <a:gd name="T63" fmla="*/ 2147483647 h 273"/>
              <a:gd name="T64" fmla="*/ 2147483647 w 441"/>
              <a:gd name="T65" fmla="*/ 2147483647 h 273"/>
              <a:gd name="T66" fmla="*/ 2147483647 w 441"/>
              <a:gd name="T67" fmla="*/ 2147483647 h 273"/>
              <a:gd name="T68" fmla="*/ 2147483647 w 441"/>
              <a:gd name="T69" fmla="*/ 2147483647 h 273"/>
              <a:gd name="T70" fmla="*/ 2147483647 w 441"/>
              <a:gd name="T71" fmla="*/ 2147483647 h 273"/>
              <a:gd name="T72" fmla="*/ 2147483647 w 441"/>
              <a:gd name="T73" fmla="*/ 2147483647 h 273"/>
              <a:gd name="T74" fmla="*/ 2147483647 w 441"/>
              <a:gd name="T75" fmla="*/ 2147483647 h 273"/>
              <a:gd name="T76" fmla="*/ 2147483647 w 441"/>
              <a:gd name="T77" fmla="*/ 2147483647 h 273"/>
              <a:gd name="T78" fmla="*/ 2147483647 w 441"/>
              <a:gd name="T79" fmla="*/ 2147483647 h 273"/>
              <a:gd name="T80" fmla="*/ 2147483647 w 441"/>
              <a:gd name="T81" fmla="*/ 0 h 273"/>
              <a:gd name="T82" fmla="*/ 2147483647 w 441"/>
              <a:gd name="T83" fmla="*/ 2147483647 h 273"/>
              <a:gd name="T84" fmla="*/ 2147483647 w 441"/>
              <a:gd name="T85" fmla="*/ 2147483647 h 273"/>
              <a:gd name="T86" fmla="*/ 0 w 441"/>
              <a:gd name="T87" fmla="*/ 2147483647 h 2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1"/>
              <a:gd name="T133" fmla="*/ 0 h 273"/>
              <a:gd name="T134" fmla="*/ 441 w 441"/>
              <a:gd name="T135" fmla="*/ 273 h 27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1" h="273">
                <a:moveTo>
                  <a:pt x="0" y="42"/>
                </a:moveTo>
                <a:lnTo>
                  <a:pt x="4" y="66"/>
                </a:lnTo>
                <a:lnTo>
                  <a:pt x="8" y="103"/>
                </a:lnTo>
                <a:lnTo>
                  <a:pt x="25" y="144"/>
                </a:lnTo>
                <a:lnTo>
                  <a:pt x="45" y="181"/>
                </a:lnTo>
                <a:lnTo>
                  <a:pt x="78" y="223"/>
                </a:lnTo>
                <a:lnTo>
                  <a:pt x="119" y="247"/>
                </a:lnTo>
                <a:lnTo>
                  <a:pt x="151" y="260"/>
                </a:lnTo>
                <a:lnTo>
                  <a:pt x="195" y="272"/>
                </a:lnTo>
                <a:lnTo>
                  <a:pt x="232" y="272"/>
                </a:lnTo>
                <a:lnTo>
                  <a:pt x="281" y="268"/>
                </a:lnTo>
                <a:lnTo>
                  <a:pt x="314" y="260"/>
                </a:lnTo>
                <a:lnTo>
                  <a:pt x="354" y="239"/>
                </a:lnTo>
                <a:lnTo>
                  <a:pt x="399" y="198"/>
                </a:lnTo>
                <a:lnTo>
                  <a:pt x="419" y="170"/>
                </a:lnTo>
                <a:lnTo>
                  <a:pt x="440" y="128"/>
                </a:lnTo>
                <a:lnTo>
                  <a:pt x="440" y="124"/>
                </a:lnTo>
                <a:lnTo>
                  <a:pt x="427" y="119"/>
                </a:lnTo>
                <a:lnTo>
                  <a:pt x="383" y="111"/>
                </a:lnTo>
                <a:lnTo>
                  <a:pt x="371" y="107"/>
                </a:lnTo>
                <a:lnTo>
                  <a:pt x="347" y="107"/>
                </a:lnTo>
                <a:lnTo>
                  <a:pt x="330" y="107"/>
                </a:lnTo>
                <a:lnTo>
                  <a:pt x="314" y="99"/>
                </a:lnTo>
                <a:lnTo>
                  <a:pt x="310" y="99"/>
                </a:lnTo>
                <a:lnTo>
                  <a:pt x="286" y="91"/>
                </a:lnTo>
                <a:lnTo>
                  <a:pt x="269" y="91"/>
                </a:lnTo>
                <a:lnTo>
                  <a:pt x="249" y="86"/>
                </a:lnTo>
                <a:lnTo>
                  <a:pt x="236" y="86"/>
                </a:lnTo>
                <a:lnTo>
                  <a:pt x="228" y="82"/>
                </a:lnTo>
                <a:lnTo>
                  <a:pt x="208" y="78"/>
                </a:lnTo>
                <a:lnTo>
                  <a:pt x="200" y="78"/>
                </a:lnTo>
                <a:lnTo>
                  <a:pt x="200" y="70"/>
                </a:lnTo>
                <a:lnTo>
                  <a:pt x="184" y="78"/>
                </a:lnTo>
                <a:lnTo>
                  <a:pt x="175" y="75"/>
                </a:lnTo>
                <a:lnTo>
                  <a:pt x="163" y="70"/>
                </a:lnTo>
                <a:lnTo>
                  <a:pt x="139" y="66"/>
                </a:lnTo>
                <a:lnTo>
                  <a:pt x="123" y="62"/>
                </a:lnTo>
                <a:lnTo>
                  <a:pt x="130" y="9"/>
                </a:lnTo>
                <a:lnTo>
                  <a:pt x="102" y="58"/>
                </a:lnTo>
                <a:lnTo>
                  <a:pt x="90" y="58"/>
                </a:lnTo>
                <a:lnTo>
                  <a:pt x="78" y="0"/>
                </a:lnTo>
                <a:lnTo>
                  <a:pt x="69" y="53"/>
                </a:lnTo>
                <a:lnTo>
                  <a:pt x="54" y="49"/>
                </a:lnTo>
                <a:lnTo>
                  <a:pt x="0" y="42"/>
                </a:lnTo>
              </a:path>
            </a:pathLst>
          </a:custGeom>
          <a:solidFill>
            <a:srgbClr val="BF0000"/>
          </a:solidFill>
          <a:ln w="12700" cap="rnd">
            <a:noFill/>
            <a:round/>
            <a:headEnd/>
            <a:tailEnd/>
          </a:ln>
        </p:spPr>
        <p:txBody>
          <a:bodyPr lIns="86493" tIns="43247" rIns="86493" bIns="43247"/>
          <a:lstStyle/>
          <a:p>
            <a:endParaRPr lang="en-US"/>
          </a:p>
        </p:txBody>
      </p:sp>
      <p:sp>
        <p:nvSpPr>
          <p:cNvPr id="1110" name="Freeform 85"/>
          <p:cNvSpPr>
            <a:spLocks/>
          </p:cNvSpPr>
          <p:nvPr/>
        </p:nvSpPr>
        <p:spPr bwMode="auto">
          <a:xfrm>
            <a:off x="1094620" y="3902273"/>
            <a:ext cx="482298" cy="470297"/>
          </a:xfrm>
          <a:custGeom>
            <a:avLst/>
            <a:gdLst>
              <a:gd name="T0" fmla="*/ 2147483647 w 319"/>
              <a:gd name="T1" fmla="*/ 2147483647 h 316"/>
              <a:gd name="T2" fmla="*/ 2147483647 w 319"/>
              <a:gd name="T3" fmla="*/ 2147483647 h 316"/>
              <a:gd name="T4" fmla="*/ 2147483647 w 319"/>
              <a:gd name="T5" fmla="*/ 2147483647 h 316"/>
              <a:gd name="T6" fmla="*/ 2147483647 w 319"/>
              <a:gd name="T7" fmla="*/ 2147483647 h 316"/>
              <a:gd name="T8" fmla="*/ 2147483647 w 319"/>
              <a:gd name="T9" fmla="*/ 2147483647 h 316"/>
              <a:gd name="T10" fmla="*/ 2147483647 w 319"/>
              <a:gd name="T11" fmla="*/ 0 h 316"/>
              <a:gd name="T12" fmla="*/ 0 w 319"/>
              <a:gd name="T13" fmla="*/ 2147483647 h 316"/>
              <a:gd name="T14" fmla="*/ 2147483647 w 319"/>
              <a:gd name="T15" fmla="*/ 2147483647 h 316"/>
              <a:gd name="T16" fmla="*/ 2147483647 w 319"/>
              <a:gd name="T17" fmla="*/ 2147483647 h 316"/>
              <a:gd name="T18" fmla="*/ 2147483647 w 319"/>
              <a:gd name="T19" fmla="*/ 2147483647 h 316"/>
              <a:gd name="T20" fmla="*/ 2147483647 w 319"/>
              <a:gd name="T21" fmla="*/ 2147483647 h 316"/>
              <a:gd name="T22" fmla="*/ 2147483647 w 319"/>
              <a:gd name="T23" fmla="*/ 2147483647 h 316"/>
              <a:gd name="T24" fmla="*/ 2147483647 w 319"/>
              <a:gd name="T25" fmla="*/ 2147483647 h 316"/>
              <a:gd name="T26" fmla="*/ 2147483647 w 319"/>
              <a:gd name="T27" fmla="*/ 2147483647 h 316"/>
              <a:gd name="T28" fmla="*/ 2147483647 w 319"/>
              <a:gd name="T29" fmla="*/ 2147483647 h 316"/>
              <a:gd name="T30" fmla="*/ 2147483647 w 319"/>
              <a:gd name="T31" fmla="*/ 2147483647 h 316"/>
              <a:gd name="T32" fmla="*/ 2147483647 w 319"/>
              <a:gd name="T33" fmla="*/ 2147483647 h 316"/>
              <a:gd name="T34" fmla="*/ 2147483647 w 319"/>
              <a:gd name="T35" fmla="*/ 2147483647 h 316"/>
              <a:gd name="T36" fmla="*/ 2147483647 w 319"/>
              <a:gd name="T37" fmla="*/ 2147483647 h 316"/>
              <a:gd name="T38" fmla="*/ 2147483647 w 319"/>
              <a:gd name="T39" fmla="*/ 2147483647 h 316"/>
              <a:gd name="T40" fmla="*/ 2147483647 w 319"/>
              <a:gd name="T41" fmla="*/ 2147483647 h 316"/>
              <a:gd name="T42" fmla="*/ 2147483647 w 319"/>
              <a:gd name="T43" fmla="*/ 2147483647 h 316"/>
              <a:gd name="T44" fmla="*/ 2147483647 w 319"/>
              <a:gd name="T45" fmla="*/ 2147483647 h 316"/>
              <a:gd name="T46" fmla="*/ 2147483647 w 319"/>
              <a:gd name="T47" fmla="*/ 2147483647 h 316"/>
              <a:gd name="T48" fmla="*/ 2147483647 w 319"/>
              <a:gd name="T49" fmla="*/ 2147483647 h 316"/>
              <a:gd name="T50" fmla="*/ 2147483647 w 319"/>
              <a:gd name="T51" fmla="*/ 2147483647 h 316"/>
              <a:gd name="T52" fmla="*/ 2147483647 w 319"/>
              <a:gd name="T53" fmla="*/ 2147483647 h 316"/>
              <a:gd name="T54" fmla="*/ 2147483647 w 319"/>
              <a:gd name="T55" fmla="*/ 2147483647 h 316"/>
              <a:gd name="T56" fmla="*/ 2147483647 w 319"/>
              <a:gd name="T57" fmla="*/ 2147483647 h 316"/>
              <a:gd name="T58" fmla="*/ 2147483647 w 319"/>
              <a:gd name="T59" fmla="*/ 2147483647 h 316"/>
              <a:gd name="T60" fmla="*/ 2147483647 w 319"/>
              <a:gd name="T61" fmla="*/ 2147483647 h 316"/>
              <a:gd name="T62" fmla="*/ 2147483647 w 319"/>
              <a:gd name="T63" fmla="*/ 2147483647 h 316"/>
              <a:gd name="T64" fmla="*/ 2147483647 w 319"/>
              <a:gd name="T65" fmla="*/ 2147483647 h 316"/>
              <a:gd name="T66" fmla="*/ 2147483647 w 319"/>
              <a:gd name="T67" fmla="*/ 2147483647 h 316"/>
              <a:gd name="T68" fmla="*/ 2147483647 w 319"/>
              <a:gd name="T69" fmla="*/ 2147483647 h 316"/>
              <a:gd name="T70" fmla="*/ 2147483647 w 319"/>
              <a:gd name="T71" fmla="*/ 2147483647 h 3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9"/>
              <a:gd name="T109" fmla="*/ 0 h 316"/>
              <a:gd name="T110" fmla="*/ 319 w 319"/>
              <a:gd name="T111" fmla="*/ 316 h 31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9" h="316">
                <a:moveTo>
                  <a:pt x="305" y="315"/>
                </a:moveTo>
                <a:lnTo>
                  <a:pt x="314" y="282"/>
                </a:lnTo>
                <a:lnTo>
                  <a:pt x="318" y="245"/>
                </a:lnTo>
                <a:lnTo>
                  <a:pt x="318" y="216"/>
                </a:lnTo>
                <a:lnTo>
                  <a:pt x="310" y="161"/>
                </a:lnTo>
                <a:lnTo>
                  <a:pt x="285" y="108"/>
                </a:lnTo>
                <a:lnTo>
                  <a:pt x="253" y="70"/>
                </a:lnTo>
                <a:lnTo>
                  <a:pt x="228" y="46"/>
                </a:lnTo>
                <a:lnTo>
                  <a:pt x="199" y="30"/>
                </a:lnTo>
                <a:lnTo>
                  <a:pt x="175" y="13"/>
                </a:lnTo>
                <a:lnTo>
                  <a:pt x="134" y="4"/>
                </a:lnTo>
                <a:lnTo>
                  <a:pt x="85" y="0"/>
                </a:lnTo>
                <a:lnTo>
                  <a:pt x="33" y="9"/>
                </a:lnTo>
                <a:lnTo>
                  <a:pt x="0" y="21"/>
                </a:lnTo>
                <a:lnTo>
                  <a:pt x="24" y="42"/>
                </a:lnTo>
                <a:lnTo>
                  <a:pt x="48" y="79"/>
                </a:lnTo>
                <a:lnTo>
                  <a:pt x="68" y="128"/>
                </a:lnTo>
                <a:lnTo>
                  <a:pt x="73" y="174"/>
                </a:lnTo>
                <a:lnTo>
                  <a:pt x="77" y="199"/>
                </a:lnTo>
                <a:lnTo>
                  <a:pt x="85" y="199"/>
                </a:lnTo>
                <a:lnTo>
                  <a:pt x="94" y="207"/>
                </a:lnTo>
                <a:lnTo>
                  <a:pt x="98" y="211"/>
                </a:lnTo>
                <a:lnTo>
                  <a:pt x="105" y="224"/>
                </a:lnTo>
                <a:lnTo>
                  <a:pt x="90" y="220"/>
                </a:lnTo>
                <a:lnTo>
                  <a:pt x="81" y="216"/>
                </a:lnTo>
                <a:lnTo>
                  <a:pt x="77" y="211"/>
                </a:lnTo>
                <a:lnTo>
                  <a:pt x="73" y="236"/>
                </a:lnTo>
                <a:lnTo>
                  <a:pt x="65" y="261"/>
                </a:lnTo>
                <a:lnTo>
                  <a:pt x="77" y="261"/>
                </a:lnTo>
                <a:lnTo>
                  <a:pt x="85" y="256"/>
                </a:lnTo>
                <a:lnTo>
                  <a:pt x="98" y="261"/>
                </a:lnTo>
                <a:lnTo>
                  <a:pt x="81" y="273"/>
                </a:lnTo>
                <a:lnTo>
                  <a:pt x="68" y="273"/>
                </a:lnTo>
                <a:lnTo>
                  <a:pt x="114" y="282"/>
                </a:lnTo>
                <a:lnTo>
                  <a:pt x="110" y="273"/>
                </a:lnTo>
                <a:lnTo>
                  <a:pt x="105" y="269"/>
                </a:lnTo>
                <a:lnTo>
                  <a:pt x="101" y="261"/>
                </a:lnTo>
                <a:lnTo>
                  <a:pt x="101" y="253"/>
                </a:lnTo>
                <a:lnTo>
                  <a:pt x="105" y="245"/>
                </a:lnTo>
                <a:lnTo>
                  <a:pt x="110" y="236"/>
                </a:lnTo>
                <a:lnTo>
                  <a:pt x="114" y="232"/>
                </a:lnTo>
                <a:lnTo>
                  <a:pt x="118" y="227"/>
                </a:lnTo>
                <a:lnTo>
                  <a:pt x="126" y="227"/>
                </a:lnTo>
                <a:lnTo>
                  <a:pt x="138" y="227"/>
                </a:lnTo>
                <a:lnTo>
                  <a:pt x="146" y="227"/>
                </a:lnTo>
                <a:lnTo>
                  <a:pt x="159" y="240"/>
                </a:lnTo>
                <a:lnTo>
                  <a:pt x="163" y="232"/>
                </a:lnTo>
                <a:lnTo>
                  <a:pt x="175" y="236"/>
                </a:lnTo>
                <a:lnTo>
                  <a:pt x="163" y="289"/>
                </a:lnTo>
                <a:lnTo>
                  <a:pt x="179" y="289"/>
                </a:lnTo>
                <a:lnTo>
                  <a:pt x="187" y="236"/>
                </a:lnTo>
                <a:lnTo>
                  <a:pt x="199" y="240"/>
                </a:lnTo>
                <a:lnTo>
                  <a:pt x="196" y="245"/>
                </a:lnTo>
                <a:lnTo>
                  <a:pt x="203" y="245"/>
                </a:lnTo>
                <a:lnTo>
                  <a:pt x="212" y="245"/>
                </a:lnTo>
                <a:lnTo>
                  <a:pt x="212" y="253"/>
                </a:lnTo>
                <a:lnTo>
                  <a:pt x="203" y="253"/>
                </a:lnTo>
                <a:lnTo>
                  <a:pt x="199" y="253"/>
                </a:lnTo>
                <a:lnTo>
                  <a:pt x="192" y="294"/>
                </a:lnTo>
                <a:lnTo>
                  <a:pt x="232" y="302"/>
                </a:lnTo>
                <a:lnTo>
                  <a:pt x="224" y="298"/>
                </a:lnTo>
                <a:lnTo>
                  <a:pt x="216" y="289"/>
                </a:lnTo>
                <a:lnTo>
                  <a:pt x="212" y="273"/>
                </a:lnTo>
                <a:lnTo>
                  <a:pt x="216" y="261"/>
                </a:lnTo>
                <a:lnTo>
                  <a:pt x="224" y="253"/>
                </a:lnTo>
                <a:lnTo>
                  <a:pt x="236" y="245"/>
                </a:lnTo>
                <a:lnTo>
                  <a:pt x="249" y="245"/>
                </a:lnTo>
                <a:lnTo>
                  <a:pt x="261" y="249"/>
                </a:lnTo>
                <a:lnTo>
                  <a:pt x="269" y="253"/>
                </a:lnTo>
                <a:lnTo>
                  <a:pt x="273" y="232"/>
                </a:lnTo>
                <a:lnTo>
                  <a:pt x="285" y="236"/>
                </a:lnTo>
                <a:lnTo>
                  <a:pt x="273" y="311"/>
                </a:lnTo>
                <a:lnTo>
                  <a:pt x="305" y="315"/>
                </a:lnTo>
              </a:path>
            </a:pathLst>
          </a:custGeom>
          <a:solidFill>
            <a:srgbClr val="FFFF00"/>
          </a:solidFill>
          <a:ln w="12700" cap="rnd">
            <a:noFill/>
            <a:round/>
            <a:headEnd/>
            <a:tailEnd/>
          </a:ln>
        </p:spPr>
        <p:txBody>
          <a:bodyPr lIns="86493" tIns="43247" rIns="86493" bIns="43247"/>
          <a:lstStyle/>
          <a:p>
            <a:endParaRPr lang="en-US"/>
          </a:p>
        </p:txBody>
      </p:sp>
      <p:sp>
        <p:nvSpPr>
          <p:cNvPr id="1111" name="Freeform 86"/>
          <p:cNvSpPr>
            <a:spLocks/>
          </p:cNvSpPr>
          <p:nvPr/>
        </p:nvSpPr>
        <p:spPr bwMode="auto">
          <a:xfrm>
            <a:off x="325060" y="3540622"/>
            <a:ext cx="309940" cy="241102"/>
          </a:xfrm>
          <a:custGeom>
            <a:avLst/>
            <a:gdLst>
              <a:gd name="T0" fmla="*/ 2147483647 w 205"/>
              <a:gd name="T1" fmla="*/ 0 h 162"/>
              <a:gd name="T2" fmla="*/ 2147483647 w 205"/>
              <a:gd name="T3" fmla="*/ 2147483647 h 162"/>
              <a:gd name="T4" fmla="*/ 2147483647 w 205"/>
              <a:gd name="T5" fmla="*/ 2147483647 h 162"/>
              <a:gd name="T6" fmla="*/ 2147483647 w 205"/>
              <a:gd name="T7" fmla="*/ 2147483647 h 162"/>
              <a:gd name="T8" fmla="*/ 2147483647 w 205"/>
              <a:gd name="T9" fmla="*/ 2147483647 h 162"/>
              <a:gd name="T10" fmla="*/ 0 w 205"/>
              <a:gd name="T11" fmla="*/ 2147483647 h 162"/>
              <a:gd name="T12" fmla="*/ 2147483647 w 205"/>
              <a:gd name="T13" fmla="*/ 2147483647 h 162"/>
              <a:gd name="T14" fmla="*/ 2147483647 w 205"/>
              <a:gd name="T15" fmla="*/ 2147483647 h 162"/>
              <a:gd name="T16" fmla="*/ 2147483647 w 205"/>
              <a:gd name="T17" fmla="*/ 2147483647 h 162"/>
              <a:gd name="T18" fmla="*/ 2147483647 w 205"/>
              <a:gd name="T19" fmla="*/ 2147483647 h 162"/>
              <a:gd name="T20" fmla="*/ 2147483647 w 205"/>
              <a:gd name="T21" fmla="*/ 2147483647 h 162"/>
              <a:gd name="T22" fmla="*/ 2147483647 w 205"/>
              <a:gd name="T23" fmla="*/ 2147483647 h 162"/>
              <a:gd name="T24" fmla="*/ 2147483647 w 205"/>
              <a:gd name="T25" fmla="*/ 2147483647 h 162"/>
              <a:gd name="T26" fmla="*/ 2147483647 w 205"/>
              <a:gd name="T27" fmla="*/ 0 h 1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5"/>
              <a:gd name="T43" fmla="*/ 0 h 162"/>
              <a:gd name="T44" fmla="*/ 205 w 205"/>
              <a:gd name="T45" fmla="*/ 162 h 1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5" h="162">
                <a:moveTo>
                  <a:pt x="200" y="0"/>
                </a:moveTo>
                <a:lnTo>
                  <a:pt x="130" y="17"/>
                </a:lnTo>
                <a:lnTo>
                  <a:pt x="135" y="25"/>
                </a:lnTo>
                <a:lnTo>
                  <a:pt x="102" y="115"/>
                </a:lnTo>
                <a:lnTo>
                  <a:pt x="61" y="37"/>
                </a:lnTo>
                <a:lnTo>
                  <a:pt x="0" y="53"/>
                </a:lnTo>
                <a:lnTo>
                  <a:pt x="13" y="53"/>
                </a:lnTo>
                <a:lnTo>
                  <a:pt x="33" y="58"/>
                </a:lnTo>
                <a:lnTo>
                  <a:pt x="86" y="161"/>
                </a:lnTo>
                <a:lnTo>
                  <a:pt x="106" y="157"/>
                </a:lnTo>
                <a:lnTo>
                  <a:pt x="163" y="13"/>
                </a:lnTo>
                <a:lnTo>
                  <a:pt x="171" y="141"/>
                </a:lnTo>
                <a:lnTo>
                  <a:pt x="204" y="128"/>
                </a:lnTo>
                <a:lnTo>
                  <a:pt x="200" y="0"/>
                </a:lnTo>
              </a:path>
            </a:pathLst>
          </a:custGeom>
          <a:solidFill>
            <a:srgbClr val="0000FF"/>
          </a:solidFill>
          <a:ln w="12700" cap="rnd">
            <a:noFill/>
            <a:round/>
            <a:headEnd/>
            <a:tailEnd/>
          </a:ln>
        </p:spPr>
        <p:txBody>
          <a:bodyPr lIns="86493" tIns="43247" rIns="86493" bIns="43247"/>
          <a:lstStyle/>
          <a:p>
            <a:endParaRPr lang="en-US"/>
          </a:p>
        </p:txBody>
      </p:sp>
      <p:sp>
        <p:nvSpPr>
          <p:cNvPr id="1112" name="Freeform 87"/>
          <p:cNvSpPr>
            <a:spLocks/>
          </p:cNvSpPr>
          <p:nvPr/>
        </p:nvSpPr>
        <p:spPr bwMode="auto">
          <a:xfrm>
            <a:off x="597203" y="4088309"/>
            <a:ext cx="148167" cy="135433"/>
          </a:xfrm>
          <a:custGeom>
            <a:avLst/>
            <a:gdLst>
              <a:gd name="T0" fmla="*/ 2147483647 w 98"/>
              <a:gd name="T1" fmla="*/ 2147483647 h 91"/>
              <a:gd name="T2" fmla="*/ 2147483647 w 98"/>
              <a:gd name="T3" fmla="*/ 2147483647 h 91"/>
              <a:gd name="T4" fmla="*/ 2147483647 w 98"/>
              <a:gd name="T5" fmla="*/ 2147483647 h 91"/>
              <a:gd name="T6" fmla="*/ 2147483647 w 98"/>
              <a:gd name="T7" fmla="*/ 2147483647 h 91"/>
              <a:gd name="T8" fmla="*/ 2147483647 w 98"/>
              <a:gd name="T9" fmla="*/ 2147483647 h 91"/>
              <a:gd name="T10" fmla="*/ 2147483647 w 98"/>
              <a:gd name="T11" fmla="*/ 0 h 91"/>
              <a:gd name="T12" fmla="*/ 0 w 98"/>
              <a:gd name="T13" fmla="*/ 2147483647 h 91"/>
              <a:gd name="T14" fmla="*/ 2147483647 w 98"/>
              <a:gd name="T15" fmla="*/ 2147483647 h 91"/>
              <a:gd name="T16" fmla="*/ 2147483647 w 98"/>
              <a:gd name="T17" fmla="*/ 2147483647 h 91"/>
              <a:gd name="T18" fmla="*/ 2147483647 w 98"/>
              <a:gd name="T19" fmla="*/ 2147483647 h 91"/>
              <a:gd name="T20" fmla="*/ 2147483647 w 98"/>
              <a:gd name="T21" fmla="*/ 2147483647 h 91"/>
              <a:gd name="T22" fmla="*/ 2147483647 w 98"/>
              <a:gd name="T23" fmla="*/ 2147483647 h 91"/>
              <a:gd name="T24" fmla="*/ 2147483647 w 98"/>
              <a:gd name="T25" fmla="*/ 2147483647 h 91"/>
              <a:gd name="T26" fmla="*/ 2147483647 w 98"/>
              <a:gd name="T27" fmla="*/ 2147483647 h 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8"/>
              <a:gd name="T43" fmla="*/ 0 h 91"/>
              <a:gd name="T44" fmla="*/ 98 w 98"/>
              <a:gd name="T45" fmla="*/ 91 h 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8" h="91">
                <a:moveTo>
                  <a:pt x="84" y="90"/>
                </a:moveTo>
                <a:lnTo>
                  <a:pt x="97" y="16"/>
                </a:lnTo>
                <a:lnTo>
                  <a:pt x="76" y="16"/>
                </a:lnTo>
                <a:lnTo>
                  <a:pt x="48" y="66"/>
                </a:lnTo>
                <a:lnTo>
                  <a:pt x="32" y="3"/>
                </a:lnTo>
                <a:lnTo>
                  <a:pt x="11" y="0"/>
                </a:lnTo>
                <a:lnTo>
                  <a:pt x="0" y="73"/>
                </a:lnTo>
                <a:lnTo>
                  <a:pt x="11" y="77"/>
                </a:lnTo>
                <a:lnTo>
                  <a:pt x="24" y="24"/>
                </a:lnTo>
                <a:lnTo>
                  <a:pt x="37" y="82"/>
                </a:lnTo>
                <a:lnTo>
                  <a:pt x="48" y="82"/>
                </a:lnTo>
                <a:lnTo>
                  <a:pt x="76" y="33"/>
                </a:lnTo>
                <a:lnTo>
                  <a:pt x="69" y="86"/>
                </a:lnTo>
                <a:lnTo>
                  <a:pt x="84" y="90"/>
                </a:lnTo>
              </a:path>
            </a:pathLst>
          </a:custGeom>
          <a:solidFill>
            <a:srgbClr val="FFFFFF"/>
          </a:solidFill>
          <a:ln w="12700" cap="rnd">
            <a:noFill/>
            <a:round/>
            <a:headEnd/>
            <a:tailEnd/>
          </a:ln>
        </p:spPr>
        <p:txBody>
          <a:bodyPr lIns="86493" tIns="43247" rIns="86493" bIns="43247"/>
          <a:lstStyle/>
          <a:p>
            <a:endParaRPr lang="en-US"/>
          </a:p>
        </p:txBody>
      </p:sp>
      <p:sp>
        <p:nvSpPr>
          <p:cNvPr id="1113" name="Freeform 88"/>
          <p:cNvSpPr>
            <a:spLocks/>
          </p:cNvSpPr>
          <p:nvPr/>
        </p:nvSpPr>
        <p:spPr bwMode="auto">
          <a:xfrm>
            <a:off x="1132418" y="4196953"/>
            <a:ext cx="122464" cy="113109"/>
          </a:xfrm>
          <a:custGeom>
            <a:avLst/>
            <a:gdLst>
              <a:gd name="T0" fmla="*/ 2147483647 w 81"/>
              <a:gd name="T1" fmla="*/ 2147483647 h 76"/>
              <a:gd name="T2" fmla="*/ 2147483647 w 81"/>
              <a:gd name="T3" fmla="*/ 2147483647 h 76"/>
              <a:gd name="T4" fmla="*/ 2147483647 w 81"/>
              <a:gd name="T5" fmla="*/ 2147483647 h 76"/>
              <a:gd name="T6" fmla="*/ 2147483647 w 81"/>
              <a:gd name="T7" fmla="*/ 2147483647 h 76"/>
              <a:gd name="T8" fmla="*/ 2147483647 w 81"/>
              <a:gd name="T9" fmla="*/ 2147483647 h 76"/>
              <a:gd name="T10" fmla="*/ 2147483647 w 81"/>
              <a:gd name="T11" fmla="*/ 2147483647 h 76"/>
              <a:gd name="T12" fmla="*/ 2147483647 w 81"/>
              <a:gd name="T13" fmla="*/ 2147483647 h 76"/>
              <a:gd name="T14" fmla="*/ 2147483647 w 81"/>
              <a:gd name="T15" fmla="*/ 2147483647 h 76"/>
              <a:gd name="T16" fmla="*/ 2147483647 w 81"/>
              <a:gd name="T17" fmla="*/ 2147483647 h 76"/>
              <a:gd name="T18" fmla="*/ 2147483647 w 81"/>
              <a:gd name="T19" fmla="*/ 2147483647 h 76"/>
              <a:gd name="T20" fmla="*/ 2147483647 w 81"/>
              <a:gd name="T21" fmla="*/ 2147483647 h 76"/>
              <a:gd name="T22" fmla="*/ 2147483647 w 81"/>
              <a:gd name="T23" fmla="*/ 2147483647 h 76"/>
              <a:gd name="T24" fmla="*/ 2147483647 w 81"/>
              <a:gd name="T25" fmla="*/ 2147483647 h 76"/>
              <a:gd name="T26" fmla="*/ 2147483647 w 81"/>
              <a:gd name="T27" fmla="*/ 2147483647 h 76"/>
              <a:gd name="T28" fmla="*/ 2147483647 w 81"/>
              <a:gd name="T29" fmla="*/ 2147483647 h 76"/>
              <a:gd name="T30" fmla="*/ 2147483647 w 81"/>
              <a:gd name="T31" fmla="*/ 2147483647 h 76"/>
              <a:gd name="T32" fmla="*/ 2147483647 w 81"/>
              <a:gd name="T33" fmla="*/ 2147483647 h 76"/>
              <a:gd name="T34" fmla="*/ 2147483647 w 81"/>
              <a:gd name="T35" fmla="*/ 2147483647 h 76"/>
              <a:gd name="T36" fmla="*/ 2147483647 w 81"/>
              <a:gd name="T37" fmla="*/ 2147483647 h 76"/>
              <a:gd name="T38" fmla="*/ 2147483647 w 81"/>
              <a:gd name="T39" fmla="*/ 2147483647 h 76"/>
              <a:gd name="T40" fmla="*/ 2147483647 w 81"/>
              <a:gd name="T41" fmla="*/ 0 h 76"/>
              <a:gd name="T42" fmla="*/ 2147483647 w 81"/>
              <a:gd name="T43" fmla="*/ 0 h 76"/>
              <a:gd name="T44" fmla="*/ 2147483647 w 81"/>
              <a:gd name="T45" fmla="*/ 2147483647 h 76"/>
              <a:gd name="T46" fmla="*/ 2147483647 w 81"/>
              <a:gd name="T47" fmla="*/ 2147483647 h 76"/>
              <a:gd name="T48" fmla="*/ 0 w 81"/>
              <a:gd name="T49" fmla="*/ 2147483647 h 76"/>
              <a:gd name="T50" fmla="*/ 0 w 81"/>
              <a:gd name="T51" fmla="*/ 2147483647 h 76"/>
              <a:gd name="T52" fmla="*/ 2147483647 w 81"/>
              <a:gd name="T53" fmla="*/ 2147483647 h 76"/>
              <a:gd name="T54" fmla="*/ 2147483647 w 81"/>
              <a:gd name="T55" fmla="*/ 2147483647 h 76"/>
              <a:gd name="T56" fmla="*/ 2147483647 w 81"/>
              <a:gd name="T57" fmla="*/ 2147483647 h 76"/>
              <a:gd name="T58" fmla="*/ 2147483647 w 81"/>
              <a:gd name="T59" fmla="*/ 2147483647 h 76"/>
              <a:gd name="T60" fmla="*/ 2147483647 w 81"/>
              <a:gd name="T61" fmla="*/ 2147483647 h 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1"/>
              <a:gd name="T94" fmla="*/ 0 h 76"/>
              <a:gd name="T95" fmla="*/ 81 w 81"/>
              <a:gd name="T96" fmla="*/ 76 h 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1" h="76">
                <a:moveTo>
                  <a:pt x="32" y="75"/>
                </a:moveTo>
                <a:lnTo>
                  <a:pt x="60" y="75"/>
                </a:lnTo>
                <a:lnTo>
                  <a:pt x="76" y="62"/>
                </a:lnTo>
                <a:lnTo>
                  <a:pt x="60" y="62"/>
                </a:lnTo>
                <a:lnTo>
                  <a:pt x="52" y="62"/>
                </a:lnTo>
                <a:lnTo>
                  <a:pt x="41" y="62"/>
                </a:lnTo>
                <a:lnTo>
                  <a:pt x="24" y="58"/>
                </a:lnTo>
                <a:lnTo>
                  <a:pt x="16" y="50"/>
                </a:lnTo>
                <a:lnTo>
                  <a:pt x="11" y="42"/>
                </a:lnTo>
                <a:lnTo>
                  <a:pt x="11" y="29"/>
                </a:lnTo>
                <a:lnTo>
                  <a:pt x="20" y="17"/>
                </a:lnTo>
                <a:lnTo>
                  <a:pt x="36" y="13"/>
                </a:lnTo>
                <a:lnTo>
                  <a:pt x="48" y="13"/>
                </a:lnTo>
                <a:lnTo>
                  <a:pt x="52" y="17"/>
                </a:lnTo>
                <a:lnTo>
                  <a:pt x="60" y="17"/>
                </a:lnTo>
                <a:lnTo>
                  <a:pt x="64" y="26"/>
                </a:lnTo>
                <a:lnTo>
                  <a:pt x="80" y="26"/>
                </a:lnTo>
                <a:lnTo>
                  <a:pt x="76" y="17"/>
                </a:lnTo>
                <a:lnTo>
                  <a:pt x="69" y="9"/>
                </a:lnTo>
                <a:lnTo>
                  <a:pt x="60" y="4"/>
                </a:lnTo>
                <a:lnTo>
                  <a:pt x="52" y="0"/>
                </a:lnTo>
                <a:lnTo>
                  <a:pt x="28" y="0"/>
                </a:lnTo>
                <a:lnTo>
                  <a:pt x="16" y="4"/>
                </a:lnTo>
                <a:lnTo>
                  <a:pt x="4" y="17"/>
                </a:lnTo>
                <a:lnTo>
                  <a:pt x="0" y="29"/>
                </a:lnTo>
                <a:lnTo>
                  <a:pt x="0" y="55"/>
                </a:lnTo>
                <a:lnTo>
                  <a:pt x="8" y="62"/>
                </a:lnTo>
                <a:lnTo>
                  <a:pt x="11" y="71"/>
                </a:lnTo>
                <a:lnTo>
                  <a:pt x="20" y="71"/>
                </a:lnTo>
                <a:lnTo>
                  <a:pt x="24" y="71"/>
                </a:lnTo>
                <a:lnTo>
                  <a:pt x="32" y="75"/>
                </a:lnTo>
              </a:path>
            </a:pathLst>
          </a:custGeom>
          <a:solidFill>
            <a:srgbClr val="FFFFFF"/>
          </a:solidFill>
          <a:ln w="12700" cap="rnd">
            <a:noFill/>
            <a:round/>
            <a:headEnd/>
            <a:tailEnd/>
          </a:ln>
        </p:spPr>
        <p:txBody>
          <a:bodyPr lIns="86493" tIns="43247" rIns="86493" bIns="43247"/>
          <a:lstStyle/>
          <a:p>
            <a:endParaRPr lang="en-US"/>
          </a:p>
        </p:txBody>
      </p:sp>
      <p:sp>
        <p:nvSpPr>
          <p:cNvPr id="1114" name="Freeform 89"/>
          <p:cNvSpPr>
            <a:spLocks/>
          </p:cNvSpPr>
          <p:nvPr/>
        </p:nvSpPr>
        <p:spPr bwMode="auto">
          <a:xfrm>
            <a:off x="1415144" y="4246067"/>
            <a:ext cx="105833" cy="119063"/>
          </a:xfrm>
          <a:custGeom>
            <a:avLst/>
            <a:gdLst>
              <a:gd name="T0" fmla="*/ 2147483647 w 70"/>
              <a:gd name="T1" fmla="*/ 2147483647 h 80"/>
              <a:gd name="T2" fmla="*/ 2147483647 w 70"/>
              <a:gd name="T3" fmla="*/ 2147483647 h 80"/>
              <a:gd name="T4" fmla="*/ 2147483647 w 70"/>
              <a:gd name="T5" fmla="*/ 0 h 80"/>
              <a:gd name="T6" fmla="*/ 2147483647 w 70"/>
              <a:gd name="T7" fmla="*/ 2147483647 h 80"/>
              <a:gd name="T8" fmla="*/ 2147483647 w 70"/>
              <a:gd name="T9" fmla="*/ 2147483647 h 80"/>
              <a:gd name="T10" fmla="*/ 2147483647 w 70"/>
              <a:gd name="T11" fmla="*/ 2147483647 h 80"/>
              <a:gd name="T12" fmla="*/ 2147483647 w 70"/>
              <a:gd name="T13" fmla="*/ 2147483647 h 80"/>
              <a:gd name="T14" fmla="*/ 2147483647 w 70"/>
              <a:gd name="T15" fmla="*/ 2147483647 h 80"/>
              <a:gd name="T16" fmla="*/ 2147483647 w 70"/>
              <a:gd name="T17" fmla="*/ 2147483647 h 80"/>
              <a:gd name="T18" fmla="*/ 0 w 70"/>
              <a:gd name="T19" fmla="*/ 2147483647 h 80"/>
              <a:gd name="T20" fmla="*/ 2147483647 w 70"/>
              <a:gd name="T21" fmla="*/ 2147483647 h 80"/>
              <a:gd name="T22" fmla="*/ 2147483647 w 70"/>
              <a:gd name="T23" fmla="*/ 2147483647 h 80"/>
              <a:gd name="T24" fmla="*/ 2147483647 w 70"/>
              <a:gd name="T25" fmla="*/ 2147483647 h 80"/>
              <a:gd name="T26" fmla="*/ 2147483647 w 70"/>
              <a:gd name="T27" fmla="*/ 2147483647 h 80"/>
              <a:gd name="T28" fmla="*/ 2147483647 w 70"/>
              <a:gd name="T29" fmla="*/ 2147483647 h 80"/>
              <a:gd name="T30" fmla="*/ 2147483647 w 70"/>
              <a:gd name="T31" fmla="*/ 2147483647 h 80"/>
              <a:gd name="T32" fmla="*/ 2147483647 w 70"/>
              <a:gd name="T33" fmla="*/ 2147483647 h 80"/>
              <a:gd name="T34" fmla="*/ 2147483647 w 70"/>
              <a:gd name="T35" fmla="*/ 2147483647 h 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
              <a:gd name="T55" fmla="*/ 0 h 80"/>
              <a:gd name="T56" fmla="*/ 70 w 70"/>
              <a:gd name="T57" fmla="*/ 80 h 8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 h="80">
                <a:moveTo>
                  <a:pt x="56" y="79"/>
                </a:moveTo>
                <a:lnTo>
                  <a:pt x="69" y="4"/>
                </a:lnTo>
                <a:lnTo>
                  <a:pt x="56" y="0"/>
                </a:lnTo>
                <a:lnTo>
                  <a:pt x="56" y="25"/>
                </a:lnTo>
                <a:lnTo>
                  <a:pt x="49" y="17"/>
                </a:lnTo>
                <a:lnTo>
                  <a:pt x="37" y="17"/>
                </a:lnTo>
                <a:lnTo>
                  <a:pt x="20" y="17"/>
                </a:lnTo>
                <a:lnTo>
                  <a:pt x="13" y="21"/>
                </a:lnTo>
                <a:lnTo>
                  <a:pt x="4" y="29"/>
                </a:lnTo>
                <a:lnTo>
                  <a:pt x="0" y="46"/>
                </a:lnTo>
                <a:lnTo>
                  <a:pt x="4" y="58"/>
                </a:lnTo>
                <a:lnTo>
                  <a:pt x="13" y="66"/>
                </a:lnTo>
                <a:lnTo>
                  <a:pt x="20" y="75"/>
                </a:lnTo>
                <a:lnTo>
                  <a:pt x="32" y="75"/>
                </a:lnTo>
                <a:lnTo>
                  <a:pt x="41" y="75"/>
                </a:lnTo>
                <a:lnTo>
                  <a:pt x="49" y="70"/>
                </a:lnTo>
                <a:lnTo>
                  <a:pt x="49" y="75"/>
                </a:lnTo>
                <a:lnTo>
                  <a:pt x="56" y="79"/>
                </a:lnTo>
              </a:path>
            </a:pathLst>
          </a:custGeom>
          <a:solidFill>
            <a:srgbClr val="FFFFFF"/>
          </a:solidFill>
          <a:ln w="12700" cap="rnd">
            <a:noFill/>
            <a:round/>
            <a:headEnd/>
            <a:tailEnd/>
          </a:ln>
        </p:spPr>
        <p:txBody>
          <a:bodyPr lIns="86493" tIns="43247" rIns="86493" bIns="43247"/>
          <a:lstStyle/>
          <a:p>
            <a:endParaRPr lang="en-US"/>
          </a:p>
        </p:txBody>
      </p:sp>
      <p:sp>
        <p:nvSpPr>
          <p:cNvPr id="1115" name="Freeform 90"/>
          <p:cNvSpPr>
            <a:spLocks/>
          </p:cNvSpPr>
          <p:nvPr/>
        </p:nvSpPr>
        <p:spPr bwMode="auto">
          <a:xfrm>
            <a:off x="922262" y="4153794"/>
            <a:ext cx="51405" cy="107156"/>
          </a:xfrm>
          <a:custGeom>
            <a:avLst/>
            <a:gdLst>
              <a:gd name="T0" fmla="*/ 2147483647 w 34"/>
              <a:gd name="T1" fmla="*/ 2147483647 h 72"/>
              <a:gd name="T2" fmla="*/ 2147483647 w 34"/>
              <a:gd name="T3" fmla="*/ 2147483647 h 72"/>
              <a:gd name="T4" fmla="*/ 2147483647 w 34"/>
              <a:gd name="T5" fmla="*/ 2147483647 h 72"/>
              <a:gd name="T6" fmla="*/ 2147483647 w 34"/>
              <a:gd name="T7" fmla="*/ 2147483647 h 72"/>
              <a:gd name="T8" fmla="*/ 2147483647 w 34"/>
              <a:gd name="T9" fmla="*/ 2147483647 h 72"/>
              <a:gd name="T10" fmla="*/ 2147483647 w 34"/>
              <a:gd name="T11" fmla="*/ 0 h 72"/>
              <a:gd name="T12" fmla="*/ 2147483647 w 34"/>
              <a:gd name="T13" fmla="*/ 0 h 72"/>
              <a:gd name="T14" fmla="*/ 2147483647 w 34"/>
              <a:gd name="T15" fmla="*/ 2147483647 h 72"/>
              <a:gd name="T16" fmla="*/ 2147483647 w 34"/>
              <a:gd name="T17" fmla="*/ 2147483647 h 72"/>
              <a:gd name="T18" fmla="*/ 0 w 34"/>
              <a:gd name="T19" fmla="*/ 2147483647 h 72"/>
              <a:gd name="T20" fmla="*/ 2147483647 w 34"/>
              <a:gd name="T21" fmla="*/ 2147483647 h 72"/>
              <a:gd name="T22" fmla="*/ 0 w 34"/>
              <a:gd name="T23" fmla="*/ 2147483647 h 72"/>
              <a:gd name="T24" fmla="*/ 2147483647 w 3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72"/>
              <a:gd name="T41" fmla="*/ 34 w 3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72">
                <a:moveTo>
                  <a:pt x="13" y="71"/>
                </a:moveTo>
                <a:lnTo>
                  <a:pt x="20" y="29"/>
                </a:lnTo>
                <a:lnTo>
                  <a:pt x="29" y="33"/>
                </a:lnTo>
                <a:lnTo>
                  <a:pt x="33" y="22"/>
                </a:lnTo>
                <a:lnTo>
                  <a:pt x="20" y="17"/>
                </a:lnTo>
                <a:lnTo>
                  <a:pt x="29" y="0"/>
                </a:lnTo>
                <a:lnTo>
                  <a:pt x="17" y="0"/>
                </a:lnTo>
                <a:lnTo>
                  <a:pt x="13" y="17"/>
                </a:lnTo>
                <a:lnTo>
                  <a:pt x="4" y="13"/>
                </a:lnTo>
                <a:lnTo>
                  <a:pt x="0" y="22"/>
                </a:lnTo>
                <a:lnTo>
                  <a:pt x="13" y="25"/>
                </a:lnTo>
                <a:lnTo>
                  <a:pt x="0" y="67"/>
                </a:lnTo>
                <a:lnTo>
                  <a:pt x="13" y="71"/>
                </a:lnTo>
              </a:path>
            </a:pathLst>
          </a:custGeom>
          <a:solidFill>
            <a:srgbClr val="FFFFFF"/>
          </a:solidFill>
          <a:ln w="12700" cap="rnd">
            <a:noFill/>
            <a:round/>
            <a:headEnd/>
            <a:tailEnd/>
          </a:ln>
        </p:spPr>
        <p:txBody>
          <a:bodyPr lIns="86493" tIns="43247" rIns="86493" bIns="43247"/>
          <a:lstStyle/>
          <a:p>
            <a:endParaRPr lang="en-US"/>
          </a:p>
        </p:txBody>
      </p:sp>
      <p:sp>
        <p:nvSpPr>
          <p:cNvPr id="1116" name="Freeform 91"/>
          <p:cNvSpPr>
            <a:spLocks/>
          </p:cNvSpPr>
          <p:nvPr/>
        </p:nvSpPr>
        <p:spPr bwMode="auto">
          <a:xfrm>
            <a:off x="743858" y="4141887"/>
            <a:ext cx="101298" cy="99714"/>
          </a:xfrm>
          <a:custGeom>
            <a:avLst/>
            <a:gdLst>
              <a:gd name="T0" fmla="*/ 2147483647 w 67"/>
              <a:gd name="T1" fmla="*/ 2147483647 h 67"/>
              <a:gd name="T2" fmla="*/ 2147483647 w 67"/>
              <a:gd name="T3" fmla="*/ 2147483647 h 67"/>
              <a:gd name="T4" fmla="*/ 2147483647 w 67"/>
              <a:gd name="T5" fmla="*/ 2147483647 h 67"/>
              <a:gd name="T6" fmla="*/ 2147483647 w 67"/>
              <a:gd name="T7" fmla="*/ 2147483647 h 67"/>
              <a:gd name="T8" fmla="*/ 2147483647 w 67"/>
              <a:gd name="T9" fmla="*/ 2147483647 h 67"/>
              <a:gd name="T10" fmla="*/ 2147483647 w 67"/>
              <a:gd name="T11" fmla="*/ 2147483647 h 67"/>
              <a:gd name="T12" fmla="*/ 2147483647 w 67"/>
              <a:gd name="T13" fmla="*/ 0 h 67"/>
              <a:gd name="T14" fmla="*/ 2147483647 w 67"/>
              <a:gd name="T15" fmla="*/ 0 h 67"/>
              <a:gd name="T16" fmla="*/ 2147483647 w 67"/>
              <a:gd name="T17" fmla="*/ 2147483647 h 67"/>
              <a:gd name="T18" fmla="*/ 2147483647 w 67"/>
              <a:gd name="T19" fmla="*/ 2147483647 h 67"/>
              <a:gd name="T20" fmla="*/ 2147483647 w 67"/>
              <a:gd name="T21" fmla="*/ 2147483647 h 67"/>
              <a:gd name="T22" fmla="*/ 2147483647 w 67"/>
              <a:gd name="T23" fmla="*/ 2147483647 h 67"/>
              <a:gd name="T24" fmla="*/ 0 w 67"/>
              <a:gd name="T25" fmla="*/ 2147483647 h 67"/>
              <a:gd name="T26" fmla="*/ 0 w 67"/>
              <a:gd name="T27" fmla="*/ 2147483647 h 67"/>
              <a:gd name="T28" fmla="*/ 2147483647 w 67"/>
              <a:gd name="T29" fmla="*/ 2147483647 h 67"/>
              <a:gd name="T30" fmla="*/ 2147483647 w 67"/>
              <a:gd name="T31" fmla="*/ 2147483647 h 67"/>
              <a:gd name="T32" fmla="*/ 2147483647 w 67"/>
              <a:gd name="T33" fmla="*/ 2147483647 h 67"/>
              <a:gd name="T34" fmla="*/ 2147483647 w 67"/>
              <a:gd name="T35" fmla="*/ 2147483647 h 67"/>
              <a:gd name="T36" fmla="*/ 2147483647 w 67"/>
              <a:gd name="T37" fmla="*/ 2147483647 h 67"/>
              <a:gd name="T38" fmla="*/ 2147483647 w 67"/>
              <a:gd name="T39" fmla="*/ 2147483647 h 67"/>
              <a:gd name="T40" fmla="*/ 2147483647 w 67"/>
              <a:gd name="T41" fmla="*/ 2147483647 h 67"/>
              <a:gd name="T42" fmla="*/ 2147483647 w 67"/>
              <a:gd name="T43" fmla="*/ 2147483647 h 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67"/>
              <a:gd name="T68" fmla="*/ 67 w 67"/>
              <a:gd name="T69" fmla="*/ 67 h 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67">
                <a:moveTo>
                  <a:pt x="53" y="66"/>
                </a:moveTo>
                <a:lnTo>
                  <a:pt x="66" y="13"/>
                </a:lnTo>
                <a:lnTo>
                  <a:pt x="53" y="9"/>
                </a:lnTo>
                <a:lnTo>
                  <a:pt x="53" y="17"/>
                </a:lnTo>
                <a:lnTo>
                  <a:pt x="49" y="9"/>
                </a:lnTo>
                <a:lnTo>
                  <a:pt x="45" y="4"/>
                </a:lnTo>
                <a:lnTo>
                  <a:pt x="33" y="0"/>
                </a:lnTo>
                <a:lnTo>
                  <a:pt x="24" y="0"/>
                </a:lnTo>
                <a:lnTo>
                  <a:pt x="16" y="4"/>
                </a:lnTo>
                <a:lnTo>
                  <a:pt x="12" y="4"/>
                </a:lnTo>
                <a:lnTo>
                  <a:pt x="4" y="13"/>
                </a:lnTo>
                <a:lnTo>
                  <a:pt x="4" y="17"/>
                </a:lnTo>
                <a:lnTo>
                  <a:pt x="0" y="30"/>
                </a:lnTo>
                <a:lnTo>
                  <a:pt x="0" y="37"/>
                </a:lnTo>
                <a:lnTo>
                  <a:pt x="4" y="54"/>
                </a:lnTo>
                <a:lnTo>
                  <a:pt x="12" y="59"/>
                </a:lnTo>
                <a:lnTo>
                  <a:pt x="12" y="63"/>
                </a:lnTo>
                <a:lnTo>
                  <a:pt x="20" y="63"/>
                </a:lnTo>
                <a:lnTo>
                  <a:pt x="29" y="66"/>
                </a:lnTo>
                <a:lnTo>
                  <a:pt x="45" y="63"/>
                </a:lnTo>
                <a:lnTo>
                  <a:pt x="45" y="66"/>
                </a:lnTo>
                <a:lnTo>
                  <a:pt x="53" y="66"/>
                </a:lnTo>
              </a:path>
            </a:pathLst>
          </a:custGeom>
          <a:solidFill>
            <a:srgbClr val="FFFFFF"/>
          </a:solidFill>
          <a:ln w="12700" cap="rnd">
            <a:noFill/>
            <a:round/>
            <a:headEnd/>
            <a:tailEnd/>
          </a:ln>
        </p:spPr>
        <p:txBody>
          <a:bodyPr lIns="86493" tIns="43247" rIns="86493" bIns="43247"/>
          <a:lstStyle/>
          <a:p>
            <a:endParaRPr lang="en-US"/>
          </a:p>
        </p:txBody>
      </p:sp>
      <p:sp>
        <p:nvSpPr>
          <p:cNvPr id="1117" name="Freeform 92"/>
          <p:cNvSpPr>
            <a:spLocks/>
          </p:cNvSpPr>
          <p:nvPr/>
        </p:nvSpPr>
        <p:spPr bwMode="auto">
          <a:xfrm>
            <a:off x="1247322" y="4240114"/>
            <a:ext cx="113392" cy="93761"/>
          </a:xfrm>
          <a:custGeom>
            <a:avLst/>
            <a:gdLst>
              <a:gd name="T0" fmla="*/ 2147483647 w 75"/>
              <a:gd name="T1" fmla="*/ 2147483647 h 63"/>
              <a:gd name="T2" fmla="*/ 2147483647 w 75"/>
              <a:gd name="T3" fmla="*/ 2147483647 h 63"/>
              <a:gd name="T4" fmla="*/ 2147483647 w 75"/>
              <a:gd name="T5" fmla="*/ 2147483647 h 63"/>
              <a:gd name="T6" fmla="*/ 2147483647 w 75"/>
              <a:gd name="T7" fmla="*/ 2147483647 h 63"/>
              <a:gd name="T8" fmla="*/ 2147483647 w 75"/>
              <a:gd name="T9" fmla="*/ 2147483647 h 63"/>
              <a:gd name="T10" fmla="*/ 2147483647 w 75"/>
              <a:gd name="T11" fmla="*/ 0 h 63"/>
              <a:gd name="T12" fmla="*/ 2147483647 w 75"/>
              <a:gd name="T13" fmla="*/ 0 h 63"/>
              <a:gd name="T14" fmla="*/ 2147483647 w 75"/>
              <a:gd name="T15" fmla="*/ 2147483647 h 63"/>
              <a:gd name="T16" fmla="*/ 2147483647 w 75"/>
              <a:gd name="T17" fmla="*/ 2147483647 h 63"/>
              <a:gd name="T18" fmla="*/ 2147483647 w 75"/>
              <a:gd name="T19" fmla="*/ 2147483647 h 63"/>
              <a:gd name="T20" fmla="*/ 2147483647 w 75"/>
              <a:gd name="T21" fmla="*/ 2147483647 h 63"/>
              <a:gd name="T22" fmla="*/ 0 w 75"/>
              <a:gd name="T23" fmla="*/ 2147483647 h 63"/>
              <a:gd name="T24" fmla="*/ 0 w 75"/>
              <a:gd name="T25" fmla="*/ 2147483647 h 63"/>
              <a:gd name="T26" fmla="*/ 2147483647 w 75"/>
              <a:gd name="T27" fmla="*/ 2147483647 h 63"/>
              <a:gd name="T28" fmla="*/ 2147483647 w 75"/>
              <a:gd name="T29" fmla="*/ 2147483647 h 63"/>
              <a:gd name="T30" fmla="*/ 2147483647 w 75"/>
              <a:gd name="T31" fmla="*/ 2147483647 h 63"/>
              <a:gd name="T32" fmla="*/ 2147483647 w 75"/>
              <a:gd name="T33" fmla="*/ 2147483647 h 63"/>
              <a:gd name="T34" fmla="*/ 2147483647 w 75"/>
              <a:gd name="T35" fmla="*/ 2147483647 h 63"/>
              <a:gd name="T36" fmla="*/ 2147483647 w 75"/>
              <a:gd name="T37" fmla="*/ 2147483647 h 63"/>
              <a:gd name="T38" fmla="*/ 2147483647 w 75"/>
              <a:gd name="T39" fmla="*/ 2147483647 h 63"/>
              <a:gd name="T40" fmla="*/ 2147483647 w 75"/>
              <a:gd name="T41" fmla="*/ 2147483647 h 63"/>
              <a:gd name="T42" fmla="*/ 2147483647 w 75"/>
              <a:gd name="T43" fmla="*/ 2147483647 h 6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
              <a:gd name="T67" fmla="*/ 0 h 63"/>
              <a:gd name="T68" fmla="*/ 75 w 75"/>
              <a:gd name="T69" fmla="*/ 63 h 6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 h="63">
                <a:moveTo>
                  <a:pt x="62" y="62"/>
                </a:moveTo>
                <a:lnTo>
                  <a:pt x="74" y="9"/>
                </a:lnTo>
                <a:lnTo>
                  <a:pt x="62" y="4"/>
                </a:lnTo>
                <a:lnTo>
                  <a:pt x="58" y="13"/>
                </a:lnTo>
                <a:lnTo>
                  <a:pt x="50" y="4"/>
                </a:lnTo>
                <a:lnTo>
                  <a:pt x="37" y="0"/>
                </a:lnTo>
                <a:lnTo>
                  <a:pt x="30" y="0"/>
                </a:lnTo>
                <a:lnTo>
                  <a:pt x="17" y="4"/>
                </a:lnTo>
                <a:lnTo>
                  <a:pt x="13" y="4"/>
                </a:lnTo>
                <a:lnTo>
                  <a:pt x="8" y="13"/>
                </a:lnTo>
                <a:lnTo>
                  <a:pt x="4" y="17"/>
                </a:lnTo>
                <a:lnTo>
                  <a:pt x="0" y="26"/>
                </a:lnTo>
                <a:lnTo>
                  <a:pt x="0" y="33"/>
                </a:lnTo>
                <a:lnTo>
                  <a:pt x="4" y="42"/>
                </a:lnTo>
                <a:lnTo>
                  <a:pt x="4" y="50"/>
                </a:lnTo>
                <a:lnTo>
                  <a:pt x="13" y="55"/>
                </a:lnTo>
                <a:lnTo>
                  <a:pt x="17" y="59"/>
                </a:lnTo>
                <a:lnTo>
                  <a:pt x="25" y="59"/>
                </a:lnTo>
                <a:lnTo>
                  <a:pt x="41" y="59"/>
                </a:lnTo>
                <a:lnTo>
                  <a:pt x="50" y="59"/>
                </a:lnTo>
                <a:lnTo>
                  <a:pt x="50" y="62"/>
                </a:lnTo>
                <a:lnTo>
                  <a:pt x="62" y="62"/>
                </a:lnTo>
              </a:path>
            </a:pathLst>
          </a:custGeom>
          <a:solidFill>
            <a:srgbClr val="FFFFFF"/>
          </a:solidFill>
          <a:ln w="12700" cap="rnd">
            <a:noFill/>
            <a:round/>
            <a:headEnd/>
            <a:tailEnd/>
          </a:ln>
        </p:spPr>
        <p:txBody>
          <a:bodyPr lIns="86493" tIns="43247" rIns="86493" bIns="43247"/>
          <a:lstStyle/>
          <a:p>
            <a:endParaRPr lang="en-US"/>
          </a:p>
        </p:txBody>
      </p:sp>
      <p:sp>
        <p:nvSpPr>
          <p:cNvPr id="1118" name="Freeform 93"/>
          <p:cNvSpPr>
            <a:spLocks/>
          </p:cNvSpPr>
          <p:nvPr/>
        </p:nvSpPr>
        <p:spPr bwMode="auto">
          <a:xfrm>
            <a:off x="972156" y="4186536"/>
            <a:ext cx="92226" cy="98227"/>
          </a:xfrm>
          <a:custGeom>
            <a:avLst/>
            <a:gdLst>
              <a:gd name="T0" fmla="*/ 2147483647 w 61"/>
              <a:gd name="T1" fmla="*/ 2147483647 h 66"/>
              <a:gd name="T2" fmla="*/ 2147483647 w 61"/>
              <a:gd name="T3" fmla="*/ 2147483647 h 66"/>
              <a:gd name="T4" fmla="*/ 2147483647 w 61"/>
              <a:gd name="T5" fmla="*/ 2147483647 h 66"/>
              <a:gd name="T6" fmla="*/ 2147483647 w 61"/>
              <a:gd name="T7" fmla="*/ 2147483647 h 66"/>
              <a:gd name="T8" fmla="*/ 2147483647 w 61"/>
              <a:gd name="T9" fmla="*/ 2147483647 h 66"/>
              <a:gd name="T10" fmla="*/ 2147483647 w 61"/>
              <a:gd name="T11" fmla="*/ 2147483647 h 66"/>
              <a:gd name="T12" fmla="*/ 2147483647 w 61"/>
              <a:gd name="T13" fmla="*/ 2147483647 h 66"/>
              <a:gd name="T14" fmla="*/ 2147483647 w 61"/>
              <a:gd name="T15" fmla="*/ 2147483647 h 66"/>
              <a:gd name="T16" fmla="*/ 2147483647 w 61"/>
              <a:gd name="T17" fmla="*/ 2147483647 h 66"/>
              <a:gd name="T18" fmla="*/ 2147483647 w 61"/>
              <a:gd name="T19" fmla="*/ 2147483647 h 66"/>
              <a:gd name="T20" fmla="*/ 2147483647 w 61"/>
              <a:gd name="T21" fmla="*/ 2147483647 h 66"/>
              <a:gd name="T22" fmla="*/ 2147483647 w 61"/>
              <a:gd name="T23" fmla="*/ 0 h 66"/>
              <a:gd name="T24" fmla="*/ 2147483647 w 61"/>
              <a:gd name="T25" fmla="*/ 2147483647 h 66"/>
              <a:gd name="T26" fmla="*/ 2147483647 w 61"/>
              <a:gd name="T27" fmla="*/ 2147483647 h 66"/>
              <a:gd name="T28" fmla="*/ 0 w 61"/>
              <a:gd name="T29" fmla="*/ 2147483647 h 66"/>
              <a:gd name="T30" fmla="*/ 0 w 61"/>
              <a:gd name="T31" fmla="*/ 2147483647 h 66"/>
              <a:gd name="T32" fmla="*/ 2147483647 w 61"/>
              <a:gd name="T33" fmla="*/ 2147483647 h 66"/>
              <a:gd name="T34" fmla="*/ 2147483647 w 61"/>
              <a:gd name="T35" fmla="*/ 2147483647 h 66"/>
              <a:gd name="T36" fmla="*/ 2147483647 w 61"/>
              <a:gd name="T37" fmla="*/ 2147483647 h 66"/>
              <a:gd name="T38" fmla="*/ 2147483647 w 61"/>
              <a:gd name="T39" fmla="*/ 2147483647 h 66"/>
              <a:gd name="T40" fmla="*/ 2147483647 w 61"/>
              <a:gd name="T41" fmla="*/ 2147483647 h 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66"/>
              <a:gd name="T65" fmla="*/ 61 w 61"/>
              <a:gd name="T66" fmla="*/ 66 h 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66">
                <a:moveTo>
                  <a:pt x="40" y="65"/>
                </a:moveTo>
                <a:lnTo>
                  <a:pt x="56" y="62"/>
                </a:lnTo>
                <a:lnTo>
                  <a:pt x="56" y="49"/>
                </a:lnTo>
                <a:lnTo>
                  <a:pt x="40" y="53"/>
                </a:lnTo>
                <a:lnTo>
                  <a:pt x="28" y="53"/>
                </a:lnTo>
                <a:lnTo>
                  <a:pt x="20" y="49"/>
                </a:lnTo>
                <a:lnTo>
                  <a:pt x="12" y="36"/>
                </a:lnTo>
                <a:lnTo>
                  <a:pt x="56" y="45"/>
                </a:lnTo>
                <a:lnTo>
                  <a:pt x="60" y="29"/>
                </a:lnTo>
                <a:lnTo>
                  <a:pt x="56" y="16"/>
                </a:lnTo>
                <a:lnTo>
                  <a:pt x="40" y="7"/>
                </a:lnTo>
                <a:lnTo>
                  <a:pt x="28" y="0"/>
                </a:lnTo>
                <a:lnTo>
                  <a:pt x="12" y="7"/>
                </a:lnTo>
                <a:lnTo>
                  <a:pt x="4" y="16"/>
                </a:lnTo>
                <a:lnTo>
                  <a:pt x="0" y="29"/>
                </a:lnTo>
                <a:lnTo>
                  <a:pt x="0" y="40"/>
                </a:lnTo>
                <a:lnTo>
                  <a:pt x="4" y="49"/>
                </a:lnTo>
                <a:lnTo>
                  <a:pt x="12" y="58"/>
                </a:lnTo>
                <a:lnTo>
                  <a:pt x="12" y="62"/>
                </a:lnTo>
                <a:lnTo>
                  <a:pt x="28" y="65"/>
                </a:lnTo>
                <a:lnTo>
                  <a:pt x="40" y="65"/>
                </a:lnTo>
              </a:path>
            </a:pathLst>
          </a:custGeom>
          <a:solidFill>
            <a:srgbClr val="FFFFFF"/>
          </a:solidFill>
          <a:ln w="12700" cap="rnd">
            <a:noFill/>
            <a:round/>
            <a:headEnd/>
            <a:tailEnd/>
          </a:ln>
        </p:spPr>
        <p:txBody>
          <a:bodyPr lIns="86493" tIns="43247" rIns="86493" bIns="43247"/>
          <a:lstStyle/>
          <a:p>
            <a:endParaRPr lang="en-US"/>
          </a:p>
        </p:txBody>
      </p:sp>
      <p:sp>
        <p:nvSpPr>
          <p:cNvPr id="1119" name="Freeform 94"/>
          <p:cNvSpPr>
            <a:spLocks/>
          </p:cNvSpPr>
          <p:nvPr/>
        </p:nvSpPr>
        <p:spPr bwMode="auto">
          <a:xfrm>
            <a:off x="843643" y="4161235"/>
            <a:ext cx="74084" cy="93762"/>
          </a:xfrm>
          <a:custGeom>
            <a:avLst/>
            <a:gdLst>
              <a:gd name="T0" fmla="*/ 2147483647 w 49"/>
              <a:gd name="T1" fmla="*/ 2147483647 h 63"/>
              <a:gd name="T2" fmla="*/ 2147483647 w 49"/>
              <a:gd name="T3" fmla="*/ 2147483647 h 63"/>
              <a:gd name="T4" fmla="*/ 2147483647 w 49"/>
              <a:gd name="T5" fmla="*/ 2147483647 h 63"/>
              <a:gd name="T6" fmla="*/ 2147483647 w 49"/>
              <a:gd name="T7" fmla="*/ 2147483647 h 63"/>
              <a:gd name="T8" fmla="*/ 2147483647 w 49"/>
              <a:gd name="T9" fmla="*/ 2147483647 h 63"/>
              <a:gd name="T10" fmla="*/ 2147483647 w 49"/>
              <a:gd name="T11" fmla="*/ 2147483647 h 63"/>
              <a:gd name="T12" fmla="*/ 2147483647 w 49"/>
              <a:gd name="T13" fmla="*/ 2147483647 h 63"/>
              <a:gd name="T14" fmla="*/ 2147483647 w 49"/>
              <a:gd name="T15" fmla="*/ 2147483647 h 63"/>
              <a:gd name="T16" fmla="*/ 2147483647 w 49"/>
              <a:gd name="T17" fmla="*/ 2147483647 h 63"/>
              <a:gd name="T18" fmla="*/ 2147483647 w 49"/>
              <a:gd name="T19" fmla="*/ 2147483647 h 63"/>
              <a:gd name="T20" fmla="*/ 2147483647 w 49"/>
              <a:gd name="T21" fmla="*/ 2147483647 h 63"/>
              <a:gd name="T22" fmla="*/ 2147483647 w 49"/>
              <a:gd name="T23" fmla="*/ 2147483647 h 63"/>
              <a:gd name="T24" fmla="*/ 2147483647 w 49"/>
              <a:gd name="T25" fmla="*/ 2147483647 h 63"/>
              <a:gd name="T26" fmla="*/ 2147483647 w 49"/>
              <a:gd name="T27" fmla="*/ 0 h 63"/>
              <a:gd name="T28" fmla="*/ 2147483647 w 49"/>
              <a:gd name="T29" fmla="*/ 0 h 63"/>
              <a:gd name="T30" fmla="*/ 2147483647 w 49"/>
              <a:gd name="T31" fmla="*/ 2147483647 h 63"/>
              <a:gd name="T32" fmla="*/ 2147483647 w 49"/>
              <a:gd name="T33" fmla="*/ 2147483647 h 63"/>
              <a:gd name="T34" fmla="*/ 2147483647 w 49"/>
              <a:gd name="T35" fmla="*/ 2147483647 h 63"/>
              <a:gd name="T36" fmla="*/ 2147483647 w 49"/>
              <a:gd name="T37" fmla="*/ 2147483647 h 63"/>
              <a:gd name="T38" fmla="*/ 2147483647 w 49"/>
              <a:gd name="T39" fmla="*/ 2147483647 h 63"/>
              <a:gd name="T40" fmla="*/ 2147483647 w 49"/>
              <a:gd name="T41" fmla="*/ 2147483647 h 63"/>
              <a:gd name="T42" fmla="*/ 2147483647 w 49"/>
              <a:gd name="T43" fmla="*/ 2147483647 h 63"/>
              <a:gd name="T44" fmla="*/ 2147483647 w 49"/>
              <a:gd name="T45" fmla="*/ 2147483647 h 63"/>
              <a:gd name="T46" fmla="*/ 0 w 49"/>
              <a:gd name="T47" fmla="*/ 2147483647 h 63"/>
              <a:gd name="T48" fmla="*/ 2147483647 w 49"/>
              <a:gd name="T49" fmla="*/ 2147483647 h 63"/>
              <a:gd name="T50" fmla="*/ 2147483647 w 49"/>
              <a:gd name="T51" fmla="*/ 2147483647 h 63"/>
              <a:gd name="T52" fmla="*/ 2147483647 w 49"/>
              <a:gd name="T53" fmla="*/ 2147483647 h 63"/>
              <a:gd name="T54" fmla="*/ 2147483647 w 49"/>
              <a:gd name="T55" fmla="*/ 2147483647 h 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
              <a:gd name="T85" fmla="*/ 0 h 63"/>
              <a:gd name="T86" fmla="*/ 49 w 49"/>
              <a:gd name="T87" fmla="*/ 63 h 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 h="63">
                <a:moveTo>
                  <a:pt x="32" y="62"/>
                </a:moveTo>
                <a:lnTo>
                  <a:pt x="37" y="58"/>
                </a:lnTo>
                <a:lnTo>
                  <a:pt x="44" y="53"/>
                </a:lnTo>
                <a:lnTo>
                  <a:pt x="48" y="42"/>
                </a:lnTo>
                <a:lnTo>
                  <a:pt x="37" y="29"/>
                </a:lnTo>
                <a:lnTo>
                  <a:pt x="24" y="25"/>
                </a:lnTo>
                <a:lnTo>
                  <a:pt x="20" y="17"/>
                </a:lnTo>
                <a:lnTo>
                  <a:pt x="28" y="13"/>
                </a:lnTo>
                <a:lnTo>
                  <a:pt x="32" y="17"/>
                </a:lnTo>
                <a:lnTo>
                  <a:pt x="37" y="17"/>
                </a:lnTo>
                <a:lnTo>
                  <a:pt x="48" y="25"/>
                </a:lnTo>
                <a:lnTo>
                  <a:pt x="48" y="13"/>
                </a:lnTo>
                <a:lnTo>
                  <a:pt x="44" y="4"/>
                </a:lnTo>
                <a:lnTo>
                  <a:pt x="32" y="0"/>
                </a:lnTo>
                <a:lnTo>
                  <a:pt x="20" y="0"/>
                </a:lnTo>
                <a:lnTo>
                  <a:pt x="8" y="9"/>
                </a:lnTo>
                <a:lnTo>
                  <a:pt x="8" y="17"/>
                </a:lnTo>
                <a:lnTo>
                  <a:pt x="11" y="25"/>
                </a:lnTo>
                <a:lnTo>
                  <a:pt x="32" y="42"/>
                </a:lnTo>
                <a:lnTo>
                  <a:pt x="32" y="46"/>
                </a:lnTo>
                <a:lnTo>
                  <a:pt x="24" y="50"/>
                </a:lnTo>
                <a:lnTo>
                  <a:pt x="20" y="46"/>
                </a:lnTo>
                <a:lnTo>
                  <a:pt x="16" y="46"/>
                </a:lnTo>
                <a:lnTo>
                  <a:pt x="0" y="42"/>
                </a:lnTo>
                <a:lnTo>
                  <a:pt x="8" y="53"/>
                </a:lnTo>
                <a:lnTo>
                  <a:pt x="8" y="58"/>
                </a:lnTo>
                <a:lnTo>
                  <a:pt x="20" y="62"/>
                </a:lnTo>
                <a:lnTo>
                  <a:pt x="32" y="62"/>
                </a:lnTo>
              </a:path>
            </a:pathLst>
          </a:custGeom>
          <a:solidFill>
            <a:srgbClr val="FFFFFF"/>
          </a:solidFill>
          <a:ln w="12700" cap="rnd">
            <a:noFill/>
            <a:round/>
            <a:headEnd/>
            <a:tailEnd/>
          </a:ln>
        </p:spPr>
        <p:txBody>
          <a:bodyPr lIns="86493" tIns="43247" rIns="86493" bIns="43247"/>
          <a:lstStyle/>
          <a:p>
            <a:endParaRPr lang="en-US"/>
          </a:p>
        </p:txBody>
      </p:sp>
      <p:sp>
        <p:nvSpPr>
          <p:cNvPr id="1120" name="Freeform 95"/>
          <p:cNvSpPr>
            <a:spLocks/>
          </p:cNvSpPr>
          <p:nvPr/>
        </p:nvSpPr>
        <p:spPr bwMode="auto">
          <a:xfrm>
            <a:off x="1076476" y="4204396"/>
            <a:ext cx="49893" cy="86320"/>
          </a:xfrm>
          <a:custGeom>
            <a:avLst/>
            <a:gdLst>
              <a:gd name="T0" fmla="*/ 2147483647 w 33"/>
              <a:gd name="T1" fmla="*/ 2147483647 h 58"/>
              <a:gd name="T2" fmla="*/ 2147483647 w 33"/>
              <a:gd name="T3" fmla="*/ 2147483647 h 58"/>
              <a:gd name="T4" fmla="*/ 2147483647 w 33"/>
              <a:gd name="T5" fmla="*/ 2147483647 h 58"/>
              <a:gd name="T6" fmla="*/ 2147483647 w 33"/>
              <a:gd name="T7" fmla="*/ 2147483647 h 58"/>
              <a:gd name="T8" fmla="*/ 2147483647 w 33"/>
              <a:gd name="T9" fmla="*/ 2147483647 h 58"/>
              <a:gd name="T10" fmla="*/ 2147483647 w 33"/>
              <a:gd name="T11" fmla="*/ 2147483647 h 58"/>
              <a:gd name="T12" fmla="*/ 2147483647 w 33"/>
              <a:gd name="T13" fmla="*/ 2147483647 h 58"/>
              <a:gd name="T14" fmla="*/ 2147483647 w 33"/>
              <a:gd name="T15" fmla="*/ 0 h 58"/>
              <a:gd name="T16" fmla="*/ 2147483647 w 33"/>
              <a:gd name="T17" fmla="*/ 0 h 58"/>
              <a:gd name="T18" fmla="*/ 0 w 33"/>
              <a:gd name="T19" fmla="*/ 2147483647 h 58"/>
              <a:gd name="T20" fmla="*/ 2147483647 w 33"/>
              <a:gd name="T21" fmla="*/ 2147483647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58"/>
              <a:gd name="T35" fmla="*/ 33 w 33"/>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58">
                <a:moveTo>
                  <a:pt x="12" y="57"/>
                </a:moveTo>
                <a:lnTo>
                  <a:pt x="20" y="17"/>
                </a:lnTo>
                <a:lnTo>
                  <a:pt x="24" y="13"/>
                </a:lnTo>
                <a:lnTo>
                  <a:pt x="32" y="13"/>
                </a:lnTo>
                <a:lnTo>
                  <a:pt x="32" y="4"/>
                </a:lnTo>
                <a:lnTo>
                  <a:pt x="28" y="4"/>
                </a:lnTo>
                <a:lnTo>
                  <a:pt x="20" y="4"/>
                </a:lnTo>
                <a:lnTo>
                  <a:pt x="20" y="0"/>
                </a:lnTo>
                <a:lnTo>
                  <a:pt x="8" y="0"/>
                </a:lnTo>
                <a:lnTo>
                  <a:pt x="0" y="53"/>
                </a:lnTo>
                <a:lnTo>
                  <a:pt x="12" y="57"/>
                </a:lnTo>
              </a:path>
            </a:pathLst>
          </a:custGeom>
          <a:solidFill>
            <a:srgbClr val="FFFFFF"/>
          </a:solidFill>
          <a:ln w="12700" cap="rnd">
            <a:noFill/>
            <a:round/>
            <a:headEnd/>
            <a:tailEnd/>
          </a:ln>
        </p:spPr>
        <p:txBody>
          <a:bodyPr lIns="86493" tIns="43247" rIns="86493" bIns="43247"/>
          <a:lstStyle/>
          <a:p>
            <a:endParaRPr lang="en-US"/>
          </a:p>
        </p:txBody>
      </p:sp>
      <p:sp>
        <p:nvSpPr>
          <p:cNvPr id="1121" name="Freeform 96"/>
          <p:cNvSpPr>
            <a:spLocks/>
          </p:cNvSpPr>
          <p:nvPr/>
        </p:nvSpPr>
        <p:spPr bwMode="auto">
          <a:xfrm>
            <a:off x="1365251" y="4253508"/>
            <a:ext cx="51405" cy="86320"/>
          </a:xfrm>
          <a:custGeom>
            <a:avLst/>
            <a:gdLst>
              <a:gd name="T0" fmla="*/ 2147483647 w 34"/>
              <a:gd name="T1" fmla="*/ 2147483647 h 58"/>
              <a:gd name="T2" fmla="*/ 2147483647 w 34"/>
              <a:gd name="T3" fmla="*/ 2147483647 h 58"/>
              <a:gd name="T4" fmla="*/ 2147483647 w 34"/>
              <a:gd name="T5" fmla="*/ 2147483647 h 58"/>
              <a:gd name="T6" fmla="*/ 2147483647 w 34"/>
              <a:gd name="T7" fmla="*/ 2147483647 h 58"/>
              <a:gd name="T8" fmla="*/ 2147483647 w 34"/>
              <a:gd name="T9" fmla="*/ 2147483647 h 58"/>
              <a:gd name="T10" fmla="*/ 2147483647 w 34"/>
              <a:gd name="T11" fmla="*/ 2147483647 h 58"/>
              <a:gd name="T12" fmla="*/ 2147483647 w 34"/>
              <a:gd name="T13" fmla="*/ 2147483647 h 58"/>
              <a:gd name="T14" fmla="*/ 2147483647 w 34"/>
              <a:gd name="T15" fmla="*/ 2147483647 h 58"/>
              <a:gd name="T16" fmla="*/ 2147483647 w 34"/>
              <a:gd name="T17" fmla="*/ 0 h 58"/>
              <a:gd name="T18" fmla="*/ 0 w 34"/>
              <a:gd name="T19" fmla="*/ 2147483647 h 58"/>
              <a:gd name="T20" fmla="*/ 2147483647 w 34"/>
              <a:gd name="T21" fmla="*/ 2147483647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58"/>
              <a:gd name="T35" fmla="*/ 34 w 3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58">
                <a:moveTo>
                  <a:pt x="13" y="57"/>
                </a:moveTo>
                <a:lnTo>
                  <a:pt x="20" y="17"/>
                </a:lnTo>
                <a:lnTo>
                  <a:pt x="24" y="17"/>
                </a:lnTo>
                <a:lnTo>
                  <a:pt x="29" y="17"/>
                </a:lnTo>
                <a:lnTo>
                  <a:pt x="33" y="4"/>
                </a:lnTo>
                <a:lnTo>
                  <a:pt x="24" y="4"/>
                </a:lnTo>
                <a:lnTo>
                  <a:pt x="17" y="8"/>
                </a:lnTo>
                <a:lnTo>
                  <a:pt x="20" y="4"/>
                </a:lnTo>
                <a:lnTo>
                  <a:pt x="9" y="0"/>
                </a:lnTo>
                <a:lnTo>
                  <a:pt x="0" y="53"/>
                </a:lnTo>
                <a:lnTo>
                  <a:pt x="13" y="57"/>
                </a:lnTo>
              </a:path>
            </a:pathLst>
          </a:custGeom>
          <a:solidFill>
            <a:srgbClr val="FFFFFF"/>
          </a:solidFill>
          <a:ln w="12700" cap="rnd">
            <a:noFill/>
            <a:round/>
            <a:headEnd/>
            <a:tailEnd/>
          </a:ln>
        </p:spPr>
        <p:txBody>
          <a:bodyPr lIns="86493" tIns="43247" rIns="86493" bIns="43247"/>
          <a:lstStyle/>
          <a:p>
            <a:endParaRPr lang="en-US"/>
          </a:p>
        </p:txBody>
      </p:sp>
      <p:sp>
        <p:nvSpPr>
          <p:cNvPr id="1122" name="Freeform 97"/>
          <p:cNvSpPr>
            <a:spLocks/>
          </p:cNvSpPr>
          <p:nvPr/>
        </p:nvSpPr>
        <p:spPr bwMode="auto">
          <a:xfrm>
            <a:off x="1149048" y="4210349"/>
            <a:ext cx="57452" cy="80367"/>
          </a:xfrm>
          <a:custGeom>
            <a:avLst/>
            <a:gdLst>
              <a:gd name="T0" fmla="*/ 2147483647 w 38"/>
              <a:gd name="T1" fmla="*/ 0 h 54"/>
              <a:gd name="T2" fmla="*/ 2147483647 w 38"/>
              <a:gd name="T3" fmla="*/ 0 h 54"/>
              <a:gd name="T4" fmla="*/ 2147483647 w 38"/>
              <a:gd name="T5" fmla="*/ 2147483647 h 54"/>
              <a:gd name="T6" fmla="*/ 0 w 38"/>
              <a:gd name="T7" fmla="*/ 2147483647 h 54"/>
              <a:gd name="T8" fmla="*/ 0 w 38"/>
              <a:gd name="T9" fmla="*/ 2147483647 h 54"/>
              <a:gd name="T10" fmla="*/ 2147483647 w 38"/>
              <a:gd name="T11" fmla="*/ 2147483647 h 54"/>
              <a:gd name="T12" fmla="*/ 2147483647 w 38"/>
              <a:gd name="T13" fmla="*/ 2147483647 h 54"/>
              <a:gd name="T14" fmla="*/ 2147483647 w 38"/>
              <a:gd name="T15" fmla="*/ 2147483647 h 54"/>
              <a:gd name="T16" fmla="*/ 2147483647 w 38"/>
              <a:gd name="T17" fmla="*/ 2147483647 h 54"/>
              <a:gd name="T18" fmla="*/ 2147483647 w 38"/>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4"/>
              <a:gd name="T32" fmla="*/ 38 w 38"/>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4">
                <a:moveTo>
                  <a:pt x="37" y="0"/>
                </a:moveTo>
                <a:lnTo>
                  <a:pt x="25" y="0"/>
                </a:lnTo>
                <a:lnTo>
                  <a:pt x="4" y="8"/>
                </a:lnTo>
                <a:lnTo>
                  <a:pt x="0" y="17"/>
                </a:lnTo>
                <a:lnTo>
                  <a:pt x="0" y="29"/>
                </a:lnTo>
                <a:lnTo>
                  <a:pt x="4" y="37"/>
                </a:lnTo>
                <a:lnTo>
                  <a:pt x="8" y="49"/>
                </a:lnTo>
                <a:lnTo>
                  <a:pt x="25" y="53"/>
                </a:lnTo>
                <a:lnTo>
                  <a:pt x="33" y="29"/>
                </a:lnTo>
                <a:lnTo>
                  <a:pt x="37" y="0"/>
                </a:lnTo>
              </a:path>
            </a:pathLst>
          </a:custGeom>
          <a:solidFill>
            <a:srgbClr val="BF0000"/>
          </a:solidFill>
          <a:ln w="12700" cap="rnd">
            <a:noFill/>
            <a:round/>
            <a:headEnd/>
            <a:tailEnd/>
          </a:ln>
        </p:spPr>
        <p:txBody>
          <a:bodyPr lIns="86493" tIns="43247" rIns="86493" bIns="43247"/>
          <a:lstStyle/>
          <a:p>
            <a:endParaRPr lang="en-US"/>
          </a:p>
        </p:txBody>
      </p:sp>
      <p:sp>
        <p:nvSpPr>
          <p:cNvPr id="1123" name="Freeform 98"/>
          <p:cNvSpPr>
            <a:spLocks/>
          </p:cNvSpPr>
          <p:nvPr/>
        </p:nvSpPr>
        <p:spPr bwMode="auto">
          <a:xfrm>
            <a:off x="1194405" y="4210349"/>
            <a:ext cx="18143" cy="80367"/>
          </a:xfrm>
          <a:custGeom>
            <a:avLst/>
            <a:gdLst>
              <a:gd name="T0" fmla="*/ 2147483647 w 12"/>
              <a:gd name="T1" fmla="*/ 2147483647 h 54"/>
              <a:gd name="T2" fmla="*/ 2147483647 w 12"/>
              <a:gd name="T3" fmla="*/ 0 h 54"/>
              <a:gd name="T4" fmla="*/ 2147483647 w 12"/>
              <a:gd name="T5" fmla="*/ 2147483647 h 54"/>
              <a:gd name="T6" fmla="*/ 0 w 12"/>
              <a:gd name="T7" fmla="*/ 2147483647 h 54"/>
              <a:gd name="T8" fmla="*/ 2147483647 w 12"/>
              <a:gd name="T9" fmla="*/ 2147483647 h 54"/>
              <a:gd name="T10" fmla="*/ 2147483647 w 12"/>
              <a:gd name="T11" fmla="*/ 2147483647 h 54"/>
              <a:gd name="T12" fmla="*/ 2147483647 w 12"/>
              <a:gd name="T13" fmla="*/ 2147483647 h 54"/>
              <a:gd name="T14" fmla="*/ 0 60000 65536"/>
              <a:gd name="T15" fmla="*/ 0 60000 65536"/>
              <a:gd name="T16" fmla="*/ 0 60000 65536"/>
              <a:gd name="T17" fmla="*/ 0 60000 65536"/>
              <a:gd name="T18" fmla="*/ 0 60000 65536"/>
              <a:gd name="T19" fmla="*/ 0 60000 65536"/>
              <a:gd name="T20" fmla="*/ 0 60000 65536"/>
              <a:gd name="T21" fmla="*/ 0 w 12"/>
              <a:gd name="T22" fmla="*/ 0 h 54"/>
              <a:gd name="T23" fmla="*/ 12 w 12"/>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54">
                <a:moveTo>
                  <a:pt x="11" y="4"/>
                </a:moveTo>
                <a:lnTo>
                  <a:pt x="7" y="0"/>
                </a:lnTo>
                <a:lnTo>
                  <a:pt x="7" y="29"/>
                </a:lnTo>
                <a:lnTo>
                  <a:pt x="0" y="53"/>
                </a:lnTo>
                <a:lnTo>
                  <a:pt x="3" y="53"/>
                </a:lnTo>
                <a:lnTo>
                  <a:pt x="7" y="29"/>
                </a:lnTo>
                <a:lnTo>
                  <a:pt x="11" y="4"/>
                </a:lnTo>
              </a:path>
            </a:pathLst>
          </a:custGeom>
          <a:solidFill>
            <a:srgbClr val="FFFFFF"/>
          </a:solidFill>
          <a:ln w="12700" cap="rnd">
            <a:noFill/>
            <a:round/>
            <a:headEnd/>
            <a:tailEnd/>
          </a:ln>
        </p:spPr>
        <p:txBody>
          <a:bodyPr lIns="86493" tIns="43247" rIns="86493" bIns="43247"/>
          <a:lstStyle/>
          <a:p>
            <a:endParaRPr lang="en-US"/>
          </a:p>
        </p:txBody>
      </p:sp>
      <p:sp>
        <p:nvSpPr>
          <p:cNvPr id="1124" name="Freeform 99"/>
          <p:cNvSpPr>
            <a:spLocks/>
          </p:cNvSpPr>
          <p:nvPr/>
        </p:nvSpPr>
        <p:spPr bwMode="auto">
          <a:xfrm>
            <a:off x="1273024" y="4253508"/>
            <a:ext cx="57452" cy="62508"/>
          </a:xfrm>
          <a:custGeom>
            <a:avLst/>
            <a:gdLst>
              <a:gd name="T0" fmla="*/ 2147483647 w 38"/>
              <a:gd name="T1" fmla="*/ 0 h 42"/>
              <a:gd name="T2" fmla="*/ 2147483647 w 38"/>
              <a:gd name="T3" fmla="*/ 0 h 42"/>
              <a:gd name="T4" fmla="*/ 2147483647 w 38"/>
              <a:gd name="T5" fmla="*/ 2147483647 h 42"/>
              <a:gd name="T6" fmla="*/ 0 w 38"/>
              <a:gd name="T7" fmla="*/ 2147483647 h 42"/>
              <a:gd name="T8" fmla="*/ 0 w 38"/>
              <a:gd name="T9" fmla="*/ 2147483647 h 42"/>
              <a:gd name="T10" fmla="*/ 2147483647 w 38"/>
              <a:gd name="T11" fmla="*/ 2147483647 h 42"/>
              <a:gd name="T12" fmla="*/ 2147483647 w 38"/>
              <a:gd name="T13" fmla="*/ 2147483647 h 42"/>
              <a:gd name="T14" fmla="*/ 2147483647 w 38"/>
              <a:gd name="T15" fmla="*/ 2147483647 h 42"/>
              <a:gd name="T16" fmla="*/ 2147483647 w 38"/>
              <a:gd name="T17" fmla="*/ 2147483647 h 42"/>
              <a:gd name="T18" fmla="*/ 2147483647 w 38"/>
              <a:gd name="T19" fmla="*/ 2147483647 h 42"/>
              <a:gd name="T20" fmla="*/ 2147483647 w 38"/>
              <a:gd name="T21" fmla="*/ 2147483647 h 42"/>
              <a:gd name="T22" fmla="*/ 2147483647 w 38"/>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
              <a:gd name="T37" fmla="*/ 0 h 42"/>
              <a:gd name="T38" fmla="*/ 38 w 38"/>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 h="42">
                <a:moveTo>
                  <a:pt x="24" y="0"/>
                </a:moveTo>
                <a:lnTo>
                  <a:pt x="16" y="0"/>
                </a:lnTo>
                <a:lnTo>
                  <a:pt x="4" y="4"/>
                </a:lnTo>
                <a:lnTo>
                  <a:pt x="0" y="8"/>
                </a:lnTo>
                <a:lnTo>
                  <a:pt x="0" y="28"/>
                </a:lnTo>
                <a:lnTo>
                  <a:pt x="4" y="37"/>
                </a:lnTo>
                <a:lnTo>
                  <a:pt x="16" y="41"/>
                </a:lnTo>
                <a:lnTo>
                  <a:pt x="29" y="37"/>
                </a:lnTo>
                <a:lnTo>
                  <a:pt x="37" y="28"/>
                </a:lnTo>
                <a:lnTo>
                  <a:pt x="37" y="20"/>
                </a:lnTo>
                <a:lnTo>
                  <a:pt x="33" y="8"/>
                </a:lnTo>
                <a:lnTo>
                  <a:pt x="24" y="0"/>
                </a:lnTo>
              </a:path>
            </a:pathLst>
          </a:custGeom>
          <a:solidFill>
            <a:srgbClr val="FFFF00"/>
          </a:solidFill>
          <a:ln w="12700" cap="rnd">
            <a:noFill/>
            <a:round/>
            <a:headEnd/>
            <a:tailEnd/>
          </a:ln>
        </p:spPr>
        <p:txBody>
          <a:bodyPr lIns="86493" tIns="43247" rIns="86493" bIns="43247"/>
          <a:lstStyle/>
          <a:p>
            <a:endParaRPr lang="en-US"/>
          </a:p>
        </p:txBody>
      </p:sp>
      <p:sp>
        <p:nvSpPr>
          <p:cNvPr id="1125" name="Freeform 100"/>
          <p:cNvSpPr>
            <a:spLocks/>
          </p:cNvSpPr>
          <p:nvPr/>
        </p:nvSpPr>
        <p:spPr bwMode="auto">
          <a:xfrm>
            <a:off x="762001" y="4167188"/>
            <a:ext cx="57452" cy="56555"/>
          </a:xfrm>
          <a:custGeom>
            <a:avLst/>
            <a:gdLst>
              <a:gd name="T0" fmla="*/ 2147483647 w 38"/>
              <a:gd name="T1" fmla="*/ 0 h 38"/>
              <a:gd name="T2" fmla="*/ 2147483647 w 38"/>
              <a:gd name="T3" fmla="*/ 0 h 38"/>
              <a:gd name="T4" fmla="*/ 2147483647 w 38"/>
              <a:gd name="T5" fmla="*/ 2147483647 h 38"/>
              <a:gd name="T6" fmla="*/ 2147483647 w 38"/>
              <a:gd name="T7" fmla="*/ 2147483647 h 38"/>
              <a:gd name="T8" fmla="*/ 0 w 38"/>
              <a:gd name="T9" fmla="*/ 2147483647 h 38"/>
              <a:gd name="T10" fmla="*/ 2147483647 w 38"/>
              <a:gd name="T11" fmla="*/ 2147483647 h 38"/>
              <a:gd name="T12" fmla="*/ 2147483647 w 38"/>
              <a:gd name="T13" fmla="*/ 2147483647 h 38"/>
              <a:gd name="T14" fmla="*/ 2147483647 w 38"/>
              <a:gd name="T15" fmla="*/ 2147483647 h 38"/>
              <a:gd name="T16" fmla="*/ 2147483647 w 38"/>
              <a:gd name="T17" fmla="*/ 2147483647 h 38"/>
              <a:gd name="T18" fmla="*/ 2147483647 w 38"/>
              <a:gd name="T19" fmla="*/ 2147483647 h 38"/>
              <a:gd name="T20" fmla="*/ 2147483647 w 38"/>
              <a:gd name="T21" fmla="*/ 2147483647 h 38"/>
              <a:gd name="T22" fmla="*/ 2147483647 w 38"/>
              <a:gd name="T23" fmla="*/ 2147483647 h 38"/>
              <a:gd name="T24" fmla="*/ 2147483647 w 38"/>
              <a:gd name="T25" fmla="*/ 0 h 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38"/>
              <a:gd name="T41" fmla="*/ 38 w 38"/>
              <a:gd name="T42" fmla="*/ 38 h 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38">
                <a:moveTo>
                  <a:pt x="25" y="0"/>
                </a:moveTo>
                <a:lnTo>
                  <a:pt x="13" y="0"/>
                </a:lnTo>
                <a:lnTo>
                  <a:pt x="8" y="4"/>
                </a:lnTo>
                <a:lnTo>
                  <a:pt x="4" y="4"/>
                </a:lnTo>
                <a:lnTo>
                  <a:pt x="0" y="13"/>
                </a:lnTo>
                <a:lnTo>
                  <a:pt x="4" y="24"/>
                </a:lnTo>
                <a:lnTo>
                  <a:pt x="8" y="33"/>
                </a:lnTo>
                <a:lnTo>
                  <a:pt x="21" y="37"/>
                </a:lnTo>
                <a:lnTo>
                  <a:pt x="30" y="33"/>
                </a:lnTo>
                <a:lnTo>
                  <a:pt x="37" y="24"/>
                </a:lnTo>
                <a:lnTo>
                  <a:pt x="37" y="8"/>
                </a:lnTo>
                <a:lnTo>
                  <a:pt x="33" y="4"/>
                </a:lnTo>
                <a:lnTo>
                  <a:pt x="25" y="0"/>
                </a:lnTo>
              </a:path>
            </a:pathLst>
          </a:custGeom>
          <a:solidFill>
            <a:srgbClr val="BF0000"/>
          </a:solidFill>
          <a:ln w="12700" cap="rnd">
            <a:noFill/>
            <a:round/>
            <a:headEnd/>
            <a:tailEnd/>
          </a:ln>
        </p:spPr>
        <p:txBody>
          <a:bodyPr lIns="86493" tIns="43247" rIns="86493" bIns="43247"/>
          <a:lstStyle/>
          <a:p>
            <a:endParaRPr lang="en-US"/>
          </a:p>
        </p:txBody>
      </p:sp>
      <p:sp>
        <p:nvSpPr>
          <p:cNvPr id="1126" name="Freeform 101"/>
          <p:cNvSpPr>
            <a:spLocks/>
          </p:cNvSpPr>
          <p:nvPr/>
        </p:nvSpPr>
        <p:spPr bwMode="auto">
          <a:xfrm>
            <a:off x="1439333" y="4283274"/>
            <a:ext cx="55941" cy="56555"/>
          </a:xfrm>
          <a:custGeom>
            <a:avLst/>
            <a:gdLst>
              <a:gd name="T0" fmla="*/ 2147483647 w 37"/>
              <a:gd name="T1" fmla="*/ 0 h 38"/>
              <a:gd name="T2" fmla="*/ 2147483647 w 37"/>
              <a:gd name="T3" fmla="*/ 2147483647 h 38"/>
              <a:gd name="T4" fmla="*/ 0 w 37"/>
              <a:gd name="T5" fmla="*/ 2147483647 h 38"/>
              <a:gd name="T6" fmla="*/ 0 w 37"/>
              <a:gd name="T7" fmla="*/ 2147483647 h 38"/>
              <a:gd name="T8" fmla="*/ 2147483647 w 37"/>
              <a:gd name="T9" fmla="*/ 2147483647 h 38"/>
              <a:gd name="T10" fmla="*/ 2147483647 w 37"/>
              <a:gd name="T11" fmla="*/ 2147483647 h 38"/>
              <a:gd name="T12" fmla="*/ 2147483647 w 37"/>
              <a:gd name="T13" fmla="*/ 2147483647 h 38"/>
              <a:gd name="T14" fmla="*/ 2147483647 w 37"/>
              <a:gd name="T15" fmla="*/ 2147483647 h 38"/>
              <a:gd name="T16" fmla="*/ 2147483647 w 37"/>
              <a:gd name="T17" fmla="*/ 2147483647 h 38"/>
              <a:gd name="T18" fmla="*/ 2147483647 w 37"/>
              <a:gd name="T19" fmla="*/ 2147483647 h 38"/>
              <a:gd name="T20" fmla="*/ 2147483647 w 37"/>
              <a:gd name="T21" fmla="*/ 2147483647 h 38"/>
              <a:gd name="T22" fmla="*/ 2147483647 w 37"/>
              <a:gd name="T23" fmla="*/ 0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
              <a:gd name="T37" fmla="*/ 0 h 38"/>
              <a:gd name="T38" fmla="*/ 37 w 37"/>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 h="38">
                <a:moveTo>
                  <a:pt x="12" y="0"/>
                </a:moveTo>
                <a:lnTo>
                  <a:pt x="3" y="8"/>
                </a:lnTo>
                <a:lnTo>
                  <a:pt x="0" y="13"/>
                </a:lnTo>
                <a:lnTo>
                  <a:pt x="0" y="21"/>
                </a:lnTo>
                <a:lnTo>
                  <a:pt x="3" y="33"/>
                </a:lnTo>
                <a:lnTo>
                  <a:pt x="12" y="37"/>
                </a:lnTo>
                <a:lnTo>
                  <a:pt x="24" y="37"/>
                </a:lnTo>
                <a:lnTo>
                  <a:pt x="33" y="33"/>
                </a:lnTo>
                <a:lnTo>
                  <a:pt x="36" y="21"/>
                </a:lnTo>
                <a:lnTo>
                  <a:pt x="36" y="13"/>
                </a:lnTo>
                <a:lnTo>
                  <a:pt x="33" y="8"/>
                </a:lnTo>
                <a:lnTo>
                  <a:pt x="12" y="0"/>
                </a:lnTo>
              </a:path>
            </a:pathLst>
          </a:custGeom>
          <a:solidFill>
            <a:srgbClr val="FFFF00"/>
          </a:solidFill>
          <a:ln w="12700" cap="rnd">
            <a:noFill/>
            <a:round/>
            <a:headEnd/>
            <a:tailEnd/>
          </a:ln>
        </p:spPr>
        <p:txBody>
          <a:bodyPr lIns="86493" tIns="43247" rIns="86493" bIns="43247"/>
          <a:lstStyle/>
          <a:p>
            <a:endParaRPr lang="en-US"/>
          </a:p>
        </p:txBody>
      </p:sp>
      <p:sp>
        <p:nvSpPr>
          <p:cNvPr id="1127" name="Freeform 102"/>
          <p:cNvSpPr>
            <a:spLocks/>
          </p:cNvSpPr>
          <p:nvPr/>
        </p:nvSpPr>
        <p:spPr bwMode="auto">
          <a:xfrm>
            <a:off x="996346" y="4210349"/>
            <a:ext cx="51405" cy="20836"/>
          </a:xfrm>
          <a:custGeom>
            <a:avLst/>
            <a:gdLst>
              <a:gd name="T0" fmla="*/ 2147483647 w 34"/>
              <a:gd name="T1" fmla="*/ 2147483647 h 14"/>
              <a:gd name="T2" fmla="*/ 2147483647 w 34"/>
              <a:gd name="T3" fmla="*/ 0 h 14"/>
              <a:gd name="T4" fmla="*/ 2147483647 w 34"/>
              <a:gd name="T5" fmla="*/ 2147483647 h 14"/>
              <a:gd name="T6" fmla="*/ 2147483647 w 34"/>
              <a:gd name="T7" fmla="*/ 2147483647 h 14"/>
              <a:gd name="T8" fmla="*/ 0 w 34"/>
              <a:gd name="T9" fmla="*/ 2147483647 h 14"/>
              <a:gd name="T10" fmla="*/ 2147483647 w 34"/>
              <a:gd name="T11" fmla="*/ 2147483647 h 14"/>
              <a:gd name="T12" fmla="*/ 0 60000 65536"/>
              <a:gd name="T13" fmla="*/ 0 60000 65536"/>
              <a:gd name="T14" fmla="*/ 0 60000 65536"/>
              <a:gd name="T15" fmla="*/ 0 60000 65536"/>
              <a:gd name="T16" fmla="*/ 0 60000 65536"/>
              <a:gd name="T17" fmla="*/ 0 60000 65536"/>
              <a:gd name="T18" fmla="*/ 0 w 34"/>
              <a:gd name="T19" fmla="*/ 0 h 14"/>
              <a:gd name="T20" fmla="*/ 34 w 3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4" h="14">
                <a:moveTo>
                  <a:pt x="7" y="4"/>
                </a:moveTo>
                <a:lnTo>
                  <a:pt x="20" y="0"/>
                </a:lnTo>
                <a:lnTo>
                  <a:pt x="29" y="4"/>
                </a:lnTo>
                <a:lnTo>
                  <a:pt x="33" y="13"/>
                </a:lnTo>
                <a:lnTo>
                  <a:pt x="0" y="4"/>
                </a:lnTo>
                <a:lnTo>
                  <a:pt x="7" y="4"/>
                </a:lnTo>
              </a:path>
            </a:pathLst>
          </a:custGeom>
          <a:solidFill>
            <a:srgbClr val="BF0000"/>
          </a:solidFill>
          <a:ln w="12700" cap="rnd">
            <a:noFill/>
            <a:round/>
            <a:headEnd/>
            <a:tailEnd/>
          </a:ln>
        </p:spPr>
        <p:txBody>
          <a:bodyPr lIns="86493" tIns="43247" rIns="86493" bIns="43247"/>
          <a:lstStyle/>
          <a:p>
            <a:endParaRPr lang="en-US"/>
          </a:p>
        </p:txBody>
      </p:sp>
      <p:sp>
        <p:nvSpPr>
          <p:cNvPr id="1128" name="Freeform 103"/>
          <p:cNvSpPr>
            <a:spLocks/>
          </p:cNvSpPr>
          <p:nvPr/>
        </p:nvSpPr>
        <p:spPr bwMode="auto">
          <a:xfrm>
            <a:off x="653143" y="3467695"/>
            <a:ext cx="320524" cy="245567"/>
          </a:xfrm>
          <a:custGeom>
            <a:avLst/>
            <a:gdLst>
              <a:gd name="T0" fmla="*/ 2147483647 w 212"/>
              <a:gd name="T1" fmla="*/ 2147483647 h 165"/>
              <a:gd name="T2" fmla="*/ 2147483647 w 212"/>
              <a:gd name="T3" fmla="*/ 2147483647 h 165"/>
              <a:gd name="T4" fmla="*/ 2147483647 w 212"/>
              <a:gd name="T5" fmla="*/ 2147483647 h 165"/>
              <a:gd name="T6" fmla="*/ 2147483647 w 212"/>
              <a:gd name="T7" fmla="*/ 2147483647 h 165"/>
              <a:gd name="T8" fmla="*/ 2147483647 w 212"/>
              <a:gd name="T9" fmla="*/ 2147483647 h 165"/>
              <a:gd name="T10" fmla="*/ 2147483647 w 212"/>
              <a:gd name="T11" fmla="*/ 2147483647 h 165"/>
              <a:gd name="T12" fmla="*/ 2147483647 w 212"/>
              <a:gd name="T13" fmla="*/ 2147483647 h 165"/>
              <a:gd name="T14" fmla="*/ 0 w 212"/>
              <a:gd name="T15" fmla="*/ 2147483647 h 165"/>
              <a:gd name="T16" fmla="*/ 2147483647 w 212"/>
              <a:gd name="T17" fmla="*/ 2147483647 h 165"/>
              <a:gd name="T18" fmla="*/ 2147483647 w 212"/>
              <a:gd name="T19" fmla="*/ 2147483647 h 165"/>
              <a:gd name="T20" fmla="*/ 2147483647 w 212"/>
              <a:gd name="T21" fmla="*/ 2147483647 h 165"/>
              <a:gd name="T22" fmla="*/ 2147483647 w 212"/>
              <a:gd name="T23" fmla="*/ 2147483647 h 165"/>
              <a:gd name="T24" fmla="*/ 2147483647 w 212"/>
              <a:gd name="T25" fmla="*/ 2147483647 h 165"/>
              <a:gd name="T26" fmla="*/ 2147483647 w 212"/>
              <a:gd name="T27" fmla="*/ 2147483647 h 165"/>
              <a:gd name="T28" fmla="*/ 2147483647 w 212"/>
              <a:gd name="T29" fmla="*/ 2147483647 h 165"/>
              <a:gd name="T30" fmla="*/ 2147483647 w 212"/>
              <a:gd name="T31" fmla="*/ 2147483647 h 165"/>
              <a:gd name="T32" fmla="*/ 2147483647 w 212"/>
              <a:gd name="T33" fmla="*/ 2147483647 h 165"/>
              <a:gd name="T34" fmla="*/ 2147483647 w 212"/>
              <a:gd name="T35" fmla="*/ 2147483647 h 165"/>
              <a:gd name="T36" fmla="*/ 2147483647 w 212"/>
              <a:gd name="T37" fmla="*/ 2147483647 h 165"/>
              <a:gd name="T38" fmla="*/ 0 w 212"/>
              <a:gd name="T39" fmla="*/ 2147483647 h 165"/>
              <a:gd name="T40" fmla="*/ 0 w 212"/>
              <a:gd name="T41" fmla="*/ 2147483647 h 165"/>
              <a:gd name="T42" fmla="*/ 2147483647 w 212"/>
              <a:gd name="T43" fmla="*/ 2147483647 h 165"/>
              <a:gd name="T44" fmla="*/ 2147483647 w 212"/>
              <a:gd name="T45" fmla="*/ 2147483647 h 165"/>
              <a:gd name="T46" fmla="*/ 2147483647 w 212"/>
              <a:gd name="T47" fmla="*/ 2147483647 h 165"/>
              <a:gd name="T48" fmla="*/ 2147483647 w 212"/>
              <a:gd name="T49" fmla="*/ 2147483647 h 165"/>
              <a:gd name="T50" fmla="*/ 2147483647 w 212"/>
              <a:gd name="T51" fmla="*/ 2147483647 h 165"/>
              <a:gd name="T52" fmla="*/ 2147483647 w 212"/>
              <a:gd name="T53" fmla="*/ 2147483647 h 165"/>
              <a:gd name="T54" fmla="*/ 2147483647 w 212"/>
              <a:gd name="T55" fmla="*/ 2147483647 h 165"/>
              <a:gd name="T56" fmla="*/ 2147483647 w 212"/>
              <a:gd name="T57" fmla="*/ 2147483647 h 165"/>
              <a:gd name="T58" fmla="*/ 2147483647 w 212"/>
              <a:gd name="T59" fmla="*/ 2147483647 h 165"/>
              <a:gd name="T60" fmla="*/ 2147483647 w 212"/>
              <a:gd name="T61" fmla="*/ 2147483647 h 165"/>
              <a:gd name="T62" fmla="*/ 2147483647 w 212"/>
              <a:gd name="T63" fmla="*/ 2147483647 h 165"/>
              <a:gd name="T64" fmla="*/ 2147483647 w 212"/>
              <a:gd name="T65" fmla="*/ 2147483647 h 165"/>
              <a:gd name="T66" fmla="*/ 2147483647 w 212"/>
              <a:gd name="T67" fmla="*/ 2147483647 h 165"/>
              <a:gd name="T68" fmla="*/ 2147483647 w 212"/>
              <a:gd name="T69" fmla="*/ 2147483647 h 165"/>
              <a:gd name="T70" fmla="*/ 2147483647 w 212"/>
              <a:gd name="T71" fmla="*/ 2147483647 h 165"/>
              <a:gd name="T72" fmla="*/ 2147483647 w 212"/>
              <a:gd name="T73" fmla="*/ 2147483647 h 165"/>
              <a:gd name="T74" fmla="*/ 2147483647 w 212"/>
              <a:gd name="T75" fmla="*/ 2147483647 h 165"/>
              <a:gd name="T76" fmla="*/ 2147483647 w 212"/>
              <a:gd name="T77" fmla="*/ 2147483647 h 165"/>
              <a:gd name="T78" fmla="*/ 2147483647 w 212"/>
              <a:gd name="T79" fmla="*/ 2147483647 h 165"/>
              <a:gd name="T80" fmla="*/ 2147483647 w 212"/>
              <a:gd name="T81" fmla="*/ 2147483647 h 165"/>
              <a:gd name="T82" fmla="*/ 2147483647 w 212"/>
              <a:gd name="T83" fmla="*/ 2147483647 h 165"/>
              <a:gd name="T84" fmla="*/ 2147483647 w 212"/>
              <a:gd name="T85" fmla="*/ 2147483647 h 165"/>
              <a:gd name="T86" fmla="*/ 2147483647 w 212"/>
              <a:gd name="T87" fmla="*/ 2147483647 h 165"/>
              <a:gd name="T88" fmla="*/ 2147483647 w 212"/>
              <a:gd name="T89" fmla="*/ 2147483647 h 165"/>
              <a:gd name="T90" fmla="*/ 2147483647 w 212"/>
              <a:gd name="T91" fmla="*/ 0 h 165"/>
              <a:gd name="T92" fmla="*/ 2147483647 w 212"/>
              <a:gd name="T93" fmla="*/ 2147483647 h 165"/>
              <a:gd name="T94" fmla="*/ 2147483647 w 212"/>
              <a:gd name="T95" fmla="*/ 2147483647 h 165"/>
              <a:gd name="T96" fmla="*/ 2147483647 w 212"/>
              <a:gd name="T97" fmla="*/ 2147483647 h 165"/>
              <a:gd name="T98" fmla="*/ 2147483647 w 212"/>
              <a:gd name="T99" fmla="*/ 2147483647 h 165"/>
              <a:gd name="T100" fmla="*/ 2147483647 w 212"/>
              <a:gd name="T101" fmla="*/ 2147483647 h 165"/>
              <a:gd name="T102" fmla="*/ 2147483647 w 212"/>
              <a:gd name="T103" fmla="*/ 2147483647 h 165"/>
              <a:gd name="T104" fmla="*/ 2147483647 w 212"/>
              <a:gd name="T105" fmla="*/ 2147483647 h 165"/>
              <a:gd name="T106" fmla="*/ 2147483647 w 212"/>
              <a:gd name="T107" fmla="*/ 2147483647 h 165"/>
              <a:gd name="T108" fmla="*/ 2147483647 w 212"/>
              <a:gd name="T109" fmla="*/ 2147483647 h 165"/>
              <a:gd name="T110" fmla="*/ 2147483647 w 212"/>
              <a:gd name="T111" fmla="*/ 2147483647 h 16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2"/>
              <a:gd name="T169" fmla="*/ 0 h 165"/>
              <a:gd name="T170" fmla="*/ 212 w 212"/>
              <a:gd name="T171" fmla="*/ 165 h 16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2" h="165">
                <a:moveTo>
                  <a:pt x="98" y="148"/>
                </a:moveTo>
                <a:lnTo>
                  <a:pt x="77" y="152"/>
                </a:lnTo>
                <a:lnTo>
                  <a:pt x="85" y="144"/>
                </a:lnTo>
                <a:lnTo>
                  <a:pt x="65" y="152"/>
                </a:lnTo>
                <a:lnTo>
                  <a:pt x="57" y="161"/>
                </a:lnTo>
                <a:lnTo>
                  <a:pt x="40" y="164"/>
                </a:lnTo>
                <a:lnTo>
                  <a:pt x="7" y="164"/>
                </a:lnTo>
                <a:lnTo>
                  <a:pt x="0" y="144"/>
                </a:lnTo>
                <a:lnTo>
                  <a:pt x="12" y="148"/>
                </a:lnTo>
                <a:lnTo>
                  <a:pt x="16" y="152"/>
                </a:lnTo>
                <a:lnTo>
                  <a:pt x="33" y="152"/>
                </a:lnTo>
                <a:lnTo>
                  <a:pt x="40" y="148"/>
                </a:lnTo>
                <a:lnTo>
                  <a:pt x="48" y="144"/>
                </a:lnTo>
                <a:lnTo>
                  <a:pt x="61" y="131"/>
                </a:lnTo>
                <a:lnTo>
                  <a:pt x="61" y="124"/>
                </a:lnTo>
                <a:lnTo>
                  <a:pt x="57" y="119"/>
                </a:lnTo>
                <a:lnTo>
                  <a:pt x="48" y="115"/>
                </a:lnTo>
                <a:lnTo>
                  <a:pt x="28" y="111"/>
                </a:lnTo>
                <a:lnTo>
                  <a:pt x="12" y="106"/>
                </a:lnTo>
                <a:lnTo>
                  <a:pt x="0" y="95"/>
                </a:lnTo>
                <a:lnTo>
                  <a:pt x="0" y="69"/>
                </a:lnTo>
                <a:lnTo>
                  <a:pt x="7" y="53"/>
                </a:lnTo>
                <a:lnTo>
                  <a:pt x="24" y="40"/>
                </a:lnTo>
                <a:lnTo>
                  <a:pt x="33" y="33"/>
                </a:lnTo>
                <a:lnTo>
                  <a:pt x="48" y="29"/>
                </a:lnTo>
                <a:lnTo>
                  <a:pt x="61" y="29"/>
                </a:lnTo>
                <a:lnTo>
                  <a:pt x="81" y="33"/>
                </a:lnTo>
                <a:lnTo>
                  <a:pt x="77" y="49"/>
                </a:lnTo>
                <a:lnTo>
                  <a:pt x="61" y="45"/>
                </a:lnTo>
                <a:lnTo>
                  <a:pt x="48" y="45"/>
                </a:lnTo>
                <a:lnTo>
                  <a:pt x="37" y="49"/>
                </a:lnTo>
                <a:lnTo>
                  <a:pt x="28" y="62"/>
                </a:lnTo>
                <a:lnTo>
                  <a:pt x="24" y="69"/>
                </a:lnTo>
                <a:lnTo>
                  <a:pt x="33" y="78"/>
                </a:lnTo>
                <a:lnTo>
                  <a:pt x="40" y="78"/>
                </a:lnTo>
                <a:lnTo>
                  <a:pt x="57" y="82"/>
                </a:lnTo>
                <a:lnTo>
                  <a:pt x="72" y="86"/>
                </a:lnTo>
                <a:lnTo>
                  <a:pt x="77" y="86"/>
                </a:lnTo>
                <a:lnTo>
                  <a:pt x="89" y="106"/>
                </a:lnTo>
                <a:lnTo>
                  <a:pt x="89" y="115"/>
                </a:lnTo>
                <a:lnTo>
                  <a:pt x="93" y="115"/>
                </a:lnTo>
                <a:lnTo>
                  <a:pt x="130" y="24"/>
                </a:lnTo>
                <a:lnTo>
                  <a:pt x="130" y="16"/>
                </a:lnTo>
                <a:lnTo>
                  <a:pt x="126" y="12"/>
                </a:lnTo>
                <a:lnTo>
                  <a:pt x="118" y="12"/>
                </a:lnTo>
                <a:lnTo>
                  <a:pt x="154" y="0"/>
                </a:lnTo>
                <a:lnTo>
                  <a:pt x="211" y="115"/>
                </a:lnTo>
                <a:lnTo>
                  <a:pt x="174" y="124"/>
                </a:lnTo>
                <a:lnTo>
                  <a:pt x="163" y="91"/>
                </a:lnTo>
                <a:lnTo>
                  <a:pt x="118" y="102"/>
                </a:lnTo>
                <a:lnTo>
                  <a:pt x="122" y="86"/>
                </a:lnTo>
                <a:lnTo>
                  <a:pt x="154" y="78"/>
                </a:lnTo>
                <a:lnTo>
                  <a:pt x="138" y="49"/>
                </a:lnTo>
                <a:lnTo>
                  <a:pt x="122" y="86"/>
                </a:lnTo>
                <a:lnTo>
                  <a:pt x="118" y="102"/>
                </a:lnTo>
                <a:lnTo>
                  <a:pt x="98" y="148"/>
                </a:lnTo>
              </a:path>
            </a:pathLst>
          </a:custGeom>
          <a:solidFill>
            <a:srgbClr val="0000FF"/>
          </a:solidFill>
          <a:ln w="12700" cap="rnd">
            <a:noFill/>
            <a:round/>
            <a:headEnd/>
            <a:tailEnd/>
          </a:ln>
        </p:spPr>
        <p:txBody>
          <a:bodyPr lIns="86493" tIns="43247" rIns="86493" bIns="43247"/>
          <a:lstStyle/>
          <a:p>
            <a:endParaRPr lang="en-US"/>
          </a:p>
        </p:txBody>
      </p:sp>
      <p:sp>
        <p:nvSpPr>
          <p:cNvPr id="1129" name="Freeform 104"/>
          <p:cNvSpPr>
            <a:spLocks/>
          </p:cNvSpPr>
          <p:nvPr/>
        </p:nvSpPr>
        <p:spPr bwMode="auto">
          <a:xfrm>
            <a:off x="928309" y="3467696"/>
            <a:ext cx="25703" cy="31254"/>
          </a:xfrm>
          <a:custGeom>
            <a:avLst/>
            <a:gdLst>
              <a:gd name="T0" fmla="*/ 2147483647 w 17"/>
              <a:gd name="T1" fmla="*/ 2147483647 h 21"/>
              <a:gd name="T2" fmla="*/ 2147483647 w 17"/>
              <a:gd name="T3" fmla="*/ 2147483647 h 21"/>
              <a:gd name="T4" fmla="*/ 2147483647 w 17"/>
              <a:gd name="T5" fmla="*/ 0 h 21"/>
              <a:gd name="T6" fmla="*/ 2147483647 w 17"/>
              <a:gd name="T7" fmla="*/ 2147483647 h 21"/>
              <a:gd name="T8" fmla="*/ 2147483647 w 17"/>
              <a:gd name="T9" fmla="*/ 2147483647 h 21"/>
              <a:gd name="T10" fmla="*/ 2147483647 w 17"/>
              <a:gd name="T11" fmla="*/ 2147483647 h 21"/>
              <a:gd name="T12" fmla="*/ 2147483647 w 17"/>
              <a:gd name="T13" fmla="*/ 2147483647 h 21"/>
              <a:gd name="T14" fmla="*/ 2147483647 w 17"/>
              <a:gd name="T15" fmla="*/ 2147483647 h 21"/>
              <a:gd name="T16" fmla="*/ 2147483647 w 17"/>
              <a:gd name="T17" fmla="*/ 2147483647 h 21"/>
              <a:gd name="T18" fmla="*/ 2147483647 w 17"/>
              <a:gd name="T19" fmla="*/ 2147483647 h 21"/>
              <a:gd name="T20" fmla="*/ 2147483647 w 17"/>
              <a:gd name="T21" fmla="*/ 0 h 21"/>
              <a:gd name="T22" fmla="*/ 0 w 17"/>
              <a:gd name="T23" fmla="*/ 2147483647 h 21"/>
              <a:gd name="T24" fmla="*/ 2147483647 w 17"/>
              <a:gd name="T25" fmla="*/ 2147483647 h 21"/>
              <a:gd name="T26" fmla="*/ 2147483647 w 17"/>
              <a:gd name="T27" fmla="*/ 2147483647 h 21"/>
              <a:gd name="T28" fmla="*/ 2147483647 w 17"/>
              <a:gd name="T29" fmla="*/ 2147483647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1"/>
              <a:gd name="T47" fmla="*/ 17 w 17"/>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1">
                <a:moveTo>
                  <a:pt x="4" y="7"/>
                </a:moveTo>
                <a:lnTo>
                  <a:pt x="4" y="3"/>
                </a:lnTo>
                <a:lnTo>
                  <a:pt x="13" y="0"/>
                </a:lnTo>
                <a:lnTo>
                  <a:pt x="13" y="7"/>
                </a:lnTo>
                <a:lnTo>
                  <a:pt x="4" y="7"/>
                </a:lnTo>
                <a:lnTo>
                  <a:pt x="4" y="12"/>
                </a:lnTo>
                <a:lnTo>
                  <a:pt x="13" y="12"/>
                </a:lnTo>
                <a:lnTo>
                  <a:pt x="16" y="16"/>
                </a:lnTo>
                <a:lnTo>
                  <a:pt x="16" y="12"/>
                </a:lnTo>
                <a:lnTo>
                  <a:pt x="13" y="7"/>
                </a:lnTo>
                <a:lnTo>
                  <a:pt x="13" y="0"/>
                </a:lnTo>
                <a:lnTo>
                  <a:pt x="0" y="3"/>
                </a:lnTo>
                <a:lnTo>
                  <a:pt x="4" y="20"/>
                </a:lnTo>
                <a:lnTo>
                  <a:pt x="9" y="16"/>
                </a:lnTo>
                <a:lnTo>
                  <a:pt x="4" y="7"/>
                </a:lnTo>
              </a:path>
            </a:pathLst>
          </a:custGeom>
          <a:solidFill>
            <a:srgbClr val="0000FF"/>
          </a:solidFill>
          <a:ln w="12700" cap="rnd">
            <a:noFill/>
            <a:round/>
            <a:headEnd/>
            <a:tailEnd/>
          </a:ln>
        </p:spPr>
        <p:txBody>
          <a:bodyPr lIns="86493" tIns="43247" rIns="86493" bIns="43247"/>
          <a:lstStyle/>
          <a:p>
            <a:endParaRPr lang="en-US"/>
          </a:p>
        </p:txBody>
      </p:sp>
      <p:sp>
        <p:nvSpPr>
          <p:cNvPr id="1130" name="Freeform 105"/>
          <p:cNvSpPr>
            <a:spLocks/>
          </p:cNvSpPr>
          <p:nvPr/>
        </p:nvSpPr>
        <p:spPr bwMode="auto">
          <a:xfrm>
            <a:off x="922262" y="3454302"/>
            <a:ext cx="51405" cy="56555"/>
          </a:xfrm>
          <a:custGeom>
            <a:avLst/>
            <a:gdLst>
              <a:gd name="T0" fmla="*/ 0 w 34"/>
              <a:gd name="T1" fmla="*/ 2147483647 h 38"/>
              <a:gd name="T2" fmla="*/ 0 w 34"/>
              <a:gd name="T3" fmla="*/ 2147483647 h 38"/>
              <a:gd name="T4" fmla="*/ 2147483647 w 34"/>
              <a:gd name="T5" fmla="*/ 2147483647 h 38"/>
              <a:gd name="T6" fmla="*/ 2147483647 w 34"/>
              <a:gd name="T7" fmla="*/ 2147483647 h 38"/>
              <a:gd name="T8" fmla="*/ 2147483647 w 34"/>
              <a:gd name="T9" fmla="*/ 2147483647 h 38"/>
              <a:gd name="T10" fmla="*/ 2147483647 w 34"/>
              <a:gd name="T11" fmla="*/ 2147483647 h 38"/>
              <a:gd name="T12" fmla="*/ 2147483647 w 34"/>
              <a:gd name="T13" fmla="*/ 2147483647 h 38"/>
              <a:gd name="T14" fmla="*/ 2147483647 w 34"/>
              <a:gd name="T15" fmla="*/ 2147483647 h 38"/>
              <a:gd name="T16" fmla="*/ 2147483647 w 34"/>
              <a:gd name="T17" fmla="*/ 2147483647 h 38"/>
              <a:gd name="T18" fmla="*/ 2147483647 w 34"/>
              <a:gd name="T19" fmla="*/ 2147483647 h 38"/>
              <a:gd name="T20" fmla="*/ 0 w 34"/>
              <a:gd name="T21" fmla="*/ 2147483647 h 38"/>
              <a:gd name="T22" fmla="*/ 0 w 34"/>
              <a:gd name="T23" fmla="*/ 2147483647 h 38"/>
              <a:gd name="T24" fmla="*/ 2147483647 w 34"/>
              <a:gd name="T25" fmla="*/ 2147483647 h 38"/>
              <a:gd name="T26" fmla="*/ 2147483647 w 34"/>
              <a:gd name="T27" fmla="*/ 0 h 38"/>
              <a:gd name="T28" fmla="*/ 2147483647 w 34"/>
              <a:gd name="T29" fmla="*/ 2147483647 h 38"/>
              <a:gd name="T30" fmla="*/ 2147483647 w 34"/>
              <a:gd name="T31" fmla="*/ 2147483647 h 38"/>
              <a:gd name="T32" fmla="*/ 2147483647 w 34"/>
              <a:gd name="T33" fmla="*/ 2147483647 h 38"/>
              <a:gd name="T34" fmla="*/ 2147483647 w 34"/>
              <a:gd name="T35" fmla="*/ 2147483647 h 38"/>
              <a:gd name="T36" fmla="*/ 2147483647 w 34"/>
              <a:gd name="T37" fmla="*/ 2147483647 h 38"/>
              <a:gd name="T38" fmla="*/ 2147483647 w 34"/>
              <a:gd name="T39" fmla="*/ 2147483647 h 38"/>
              <a:gd name="T40" fmla="*/ 2147483647 w 34"/>
              <a:gd name="T41" fmla="*/ 2147483647 h 38"/>
              <a:gd name="T42" fmla="*/ 0 w 34"/>
              <a:gd name="T43" fmla="*/ 2147483647 h 38"/>
              <a:gd name="T44" fmla="*/ 0 w 34"/>
              <a:gd name="T45" fmla="*/ 2147483647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16"/>
                </a:moveTo>
                <a:lnTo>
                  <a:pt x="0" y="24"/>
                </a:lnTo>
                <a:lnTo>
                  <a:pt x="4" y="33"/>
                </a:lnTo>
                <a:lnTo>
                  <a:pt x="13" y="33"/>
                </a:lnTo>
                <a:lnTo>
                  <a:pt x="20" y="33"/>
                </a:lnTo>
                <a:lnTo>
                  <a:pt x="29" y="33"/>
                </a:lnTo>
                <a:lnTo>
                  <a:pt x="29" y="20"/>
                </a:lnTo>
                <a:lnTo>
                  <a:pt x="29" y="16"/>
                </a:lnTo>
                <a:lnTo>
                  <a:pt x="24" y="4"/>
                </a:lnTo>
                <a:lnTo>
                  <a:pt x="4" y="4"/>
                </a:lnTo>
                <a:lnTo>
                  <a:pt x="0" y="16"/>
                </a:lnTo>
                <a:lnTo>
                  <a:pt x="0" y="8"/>
                </a:lnTo>
                <a:lnTo>
                  <a:pt x="4" y="4"/>
                </a:lnTo>
                <a:lnTo>
                  <a:pt x="17" y="0"/>
                </a:lnTo>
                <a:lnTo>
                  <a:pt x="24" y="4"/>
                </a:lnTo>
                <a:lnTo>
                  <a:pt x="29" y="8"/>
                </a:lnTo>
                <a:lnTo>
                  <a:pt x="33" y="16"/>
                </a:lnTo>
                <a:lnTo>
                  <a:pt x="33" y="24"/>
                </a:lnTo>
                <a:lnTo>
                  <a:pt x="29" y="33"/>
                </a:lnTo>
                <a:lnTo>
                  <a:pt x="13" y="37"/>
                </a:lnTo>
                <a:lnTo>
                  <a:pt x="4" y="33"/>
                </a:lnTo>
                <a:lnTo>
                  <a:pt x="0" y="24"/>
                </a:lnTo>
                <a:lnTo>
                  <a:pt x="0" y="16"/>
                </a:lnTo>
              </a:path>
            </a:pathLst>
          </a:custGeom>
          <a:solidFill>
            <a:srgbClr val="0000FF"/>
          </a:solidFill>
          <a:ln w="12700" cap="rnd">
            <a:noFill/>
            <a:round/>
            <a:headEnd/>
            <a:tailEnd/>
          </a:ln>
        </p:spPr>
        <p:txBody>
          <a:bodyPr lIns="86493" tIns="43247" rIns="86493" bIns="43247"/>
          <a:lstStyle/>
          <a:p>
            <a:endParaRPr lang="en-US"/>
          </a:p>
        </p:txBody>
      </p:sp>
      <p:sp>
        <p:nvSpPr>
          <p:cNvPr id="24682" name="AutoShape 106"/>
          <p:cNvSpPr>
            <a:spLocks noChangeArrowheads="1"/>
          </p:cNvSpPr>
          <p:nvPr/>
        </p:nvSpPr>
        <p:spPr bwMode="auto">
          <a:xfrm>
            <a:off x="2936119" y="3981153"/>
            <a:ext cx="703036" cy="321469"/>
          </a:xfrm>
          <a:prstGeom prst="rightArrow">
            <a:avLst>
              <a:gd name="adj1" fmla="val 50000"/>
              <a:gd name="adj2" fmla="val 107739"/>
            </a:avLst>
          </a:prstGeom>
          <a:solidFill>
            <a:srgbClr val="CC0000"/>
          </a:solidFill>
          <a:ln w="12700">
            <a:solidFill>
              <a:schemeClr val="hlink"/>
            </a:solidFill>
            <a:miter lim="800000"/>
            <a:headEnd/>
            <a:tailEnd/>
          </a:ln>
          <a:effectLst>
            <a:prstShdw prst="shdw17" dist="17961" dir="2700000">
              <a:schemeClr val="hlink">
                <a:gamma/>
                <a:shade val="60000"/>
                <a:invGamma/>
              </a:schemeClr>
            </a:prstShdw>
          </a:effectLst>
        </p:spPr>
        <p:txBody>
          <a:bodyPr wrap="none" lIns="86493" tIns="43247" rIns="86493" bIns="43247" anchor="ctr"/>
          <a:lstStyle/>
          <a:p>
            <a:pPr>
              <a:defRPr/>
            </a:pPr>
            <a:endParaRPr lang="en-US">
              <a:latin typeface="Times New Roman" charset="0"/>
            </a:endParaRPr>
          </a:p>
        </p:txBody>
      </p:sp>
      <p:sp>
        <p:nvSpPr>
          <p:cNvPr id="24683" name="AutoShape 107"/>
          <p:cNvSpPr>
            <a:spLocks noChangeArrowheads="1"/>
          </p:cNvSpPr>
          <p:nvPr/>
        </p:nvSpPr>
        <p:spPr bwMode="auto">
          <a:xfrm>
            <a:off x="5805714" y="3981153"/>
            <a:ext cx="701524" cy="321469"/>
          </a:xfrm>
          <a:prstGeom prst="rightArrow">
            <a:avLst>
              <a:gd name="adj1" fmla="val 50000"/>
              <a:gd name="adj2" fmla="val 107507"/>
            </a:avLst>
          </a:prstGeom>
          <a:solidFill>
            <a:srgbClr val="CC0000"/>
          </a:solidFill>
          <a:ln w="12700">
            <a:solidFill>
              <a:schemeClr val="hlink"/>
            </a:solidFill>
            <a:miter lim="800000"/>
            <a:headEnd/>
            <a:tailEnd/>
          </a:ln>
          <a:effectLst>
            <a:prstShdw prst="shdw17" dist="17961" dir="2700000">
              <a:schemeClr val="hlink">
                <a:gamma/>
                <a:shade val="60000"/>
                <a:invGamma/>
              </a:schemeClr>
            </a:prstShdw>
          </a:effectLst>
        </p:spPr>
        <p:txBody>
          <a:bodyPr wrap="none" lIns="86493" tIns="43247" rIns="86493" bIns="43247" anchor="ctr"/>
          <a:lstStyle/>
          <a:p>
            <a:pPr>
              <a:defRPr/>
            </a:pPr>
            <a:endParaRPr lang="en-US">
              <a:latin typeface="Times New Roman" charset="0"/>
            </a:endParaRPr>
          </a:p>
        </p:txBody>
      </p:sp>
      <p:grpSp>
        <p:nvGrpSpPr>
          <p:cNvPr id="2" name="Group 308"/>
          <p:cNvGrpSpPr>
            <a:grpSpLocks/>
          </p:cNvGrpSpPr>
          <p:nvPr/>
        </p:nvGrpSpPr>
        <p:grpSpPr bwMode="auto">
          <a:xfrm>
            <a:off x="429381" y="2667000"/>
            <a:ext cx="1820333" cy="1476375"/>
            <a:chOff x="280" y="1801"/>
            <a:chExt cx="1462" cy="1314"/>
          </a:xfrm>
        </p:grpSpPr>
        <p:sp>
          <p:nvSpPr>
            <p:cNvPr id="1158" name="Freeform 108"/>
            <p:cNvSpPr>
              <a:spLocks/>
            </p:cNvSpPr>
            <p:nvPr/>
          </p:nvSpPr>
          <p:spPr bwMode="auto">
            <a:xfrm>
              <a:off x="952" y="3039"/>
              <a:ext cx="86" cy="67"/>
            </a:xfrm>
            <a:custGeom>
              <a:avLst/>
              <a:gdLst>
                <a:gd name="T0" fmla="*/ 85 w 86"/>
                <a:gd name="T1" fmla="*/ 66 h 67"/>
                <a:gd name="T2" fmla="*/ 68 w 86"/>
                <a:gd name="T3" fmla="*/ 66 h 67"/>
                <a:gd name="T4" fmla="*/ 61 w 86"/>
                <a:gd name="T5" fmla="*/ 63 h 67"/>
                <a:gd name="T6" fmla="*/ 36 w 86"/>
                <a:gd name="T7" fmla="*/ 63 h 67"/>
                <a:gd name="T8" fmla="*/ 33 w 86"/>
                <a:gd name="T9" fmla="*/ 54 h 67"/>
                <a:gd name="T10" fmla="*/ 24 w 86"/>
                <a:gd name="T11" fmla="*/ 54 h 67"/>
                <a:gd name="T12" fmla="*/ 20 w 86"/>
                <a:gd name="T13" fmla="*/ 50 h 67"/>
                <a:gd name="T14" fmla="*/ 12 w 86"/>
                <a:gd name="T15" fmla="*/ 50 h 67"/>
                <a:gd name="T16" fmla="*/ 12 w 86"/>
                <a:gd name="T17" fmla="*/ 42 h 67"/>
                <a:gd name="T18" fmla="*/ 7 w 86"/>
                <a:gd name="T19" fmla="*/ 42 h 67"/>
                <a:gd name="T20" fmla="*/ 7 w 86"/>
                <a:gd name="T21" fmla="*/ 37 h 67"/>
                <a:gd name="T22" fmla="*/ 0 w 86"/>
                <a:gd name="T23" fmla="*/ 37 h 67"/>
                <a:gd name="T24" fmla="*/ 0 w 86"/>
                <a:gd name="T25" fmla="*/ 4 h 67"/>
                <a:gd name="T26" fmla="*/ 36 w 86"/>
                <a:gd name="T27" fmla="*/ 4 h 67"/>
                <a:gd name="T28" fmla="*/ 85 w 86"/>
                <a:gd name="T29" fmla="*/ 0 h 67"/>
                <a:gd name="T30" fmla="*/ 85 w 86"/>
                <a:gd name="T31" fmla="*/ 66 h 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6"/>
                <a:gd name="T49" fmla="*/ 0 h 67"/>
                <a:gd name="T50" fmla="*/ 86 w 86"/>
                <a:gd name="T51" fmla="*/ 67 h 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6" h="67">
                  <a:moveTo>
                    <a:pt x="85" y="66"/>
                  </a:moveTo>
                  <a:lnTo>
                    <a:pt x="68" y="66"/>
                  </a:lnTo>
                  <a:lnTo>
                    <a:pt x="61" y="63"/>
                  </a:lnTo>
                  <a:lnTo>
                    <a:pt x="36" y="63"/>
                  </a:lnTo>
                  <a:lnTo>
                    <a:pt x="33" y="54"/>
                  </a:lnTo>
                  <a:lnTo>
                    <a:pt x="24" y="54"/>
                  </a:lnTo>
                  <a:lnTo>
                    <a:pt x="20" y="50"/>
                  </a:lnTo>
                  <a:lnTo>
                    <a:pt x="12" y="50"/>
                  </a:lnTo>
                  <a:lnTo>
                    <a:pt x="12" y="42"/>
                  </a:lnTo>
                  <a:lnTo>
                    <a:pt x="7" y="42"/>
                  </a:lnTo>
                  <a:lnTo>
                    <a:pt x="7" y="37"/>
                  </a:lnTo>
                  <a:lnTo>
                    <a:pt x="0" y="37"/>
                  </a:lnTo>
                  <a:lnTo>
                    <a:pt x="0" y="4"/>
                  </a:lnTo>
                  <a:lnTo>
                    <a:pt x="36" y="4"/>
                  </a:lnTo>
                  <a:lnTo>
                    <a:pt x="85" y="0"/>
                  </a:lnTo>
                  <a:lnTo>
                    <a:pt x="85" y="66"/>
                  </a:lnTo>
                </a:path>
              </a:pathLst>
            </a:custGeom>
            <a:solidFill>
              <a:srgbClr val="C0CFD9"/>
            </a:solidFill>
            <a:ln w="12700" cap="rnd">
              <a:noFill/>
              <a:round/>
              <a:headEnd/>
              <a:tailEnd/>
            </a:ln>
          </p:spPr>
          <p:txBody>
            <a:bodyPr/>
            <a:lstStyle/>
            <a:p>
              <a:endParaRPr lang="en-US"/>
            </a:p>
          </p:txBody>
        </p:sp>
        <p:sp>
          <p:nvSpPr>
            <p:cNvPr id="1159" name="Freeform 109"/>
            <p:cNvSpPr>
              <a:spLocks/>
            </p:cNvSpPr>
            <p:nvPr/>
          </p:nvSpPr>
          <p:spPr bwMode="auto">
            <a:xfrm>
              <a:off x="1037" y="3039"/>
              <a:ext cx="225" cy="76"/>
            </a:xfrm>
            <a:custGeom>
              <a:avLst/>
              <a:gdLst>
                <a:gd name="T0" fmla="*/ 0 w 225"/>
                <a:gd name="T1" fmla="*/ 0 h 76"/>
                <a:gd name="T2" fmla="*/ 224 w 225"/>
                <a:gd name="T3" fmla="*/ 0 h 76"/>
                <a:gd name="T4" fmla="*/ 224 w 225"/>
                <a:gd name="T5" fmla="*/ 37 h 76"/>
                <a:gd name="T6" fmla="*/ 220 w 225"/>
                <a:gd name="T7" fmla="*/ 37 h 76"/>
                <a:gd name="T8" fmla="*/ 220 w 225"/>
                <a:gd name="T9" fmla="*/ 46 h 76"/>
                <a:gd name="T10" fmla="*/ 211 w 225"/>
                <a:gd name="T11" fmla="*/ 50 h 76"/>
                <a:gd name="T12" fmla="*/ 207 w 225"/>
                <a:gd name="T13" fmla="*/ 50 h 76"/>
                <a:gd name="T14" fmla="*/ 196 w 225"/>
                <a:gd name="T15" fmla="*/ 59 h 76"/>
                <a:gd name="T16" fmla="*/ 187 w 225"/>
                <a:gd name="T17" fmla="*/ 63 h 76"/>
                <a:gd name="T18" fmla="*/ 171 w 225"/>
                <a:gd name="T19" fmla="*/ 63 h 76"/>
                <a:gd name="T20" fmla="*/ 159 w 225"/>
                <a:gd name="T21" fmla="*/ 71 h 76"/>
                <a:gd name="T22" fmla="*/ 130 w 225"/>
                <a:gd name="T23" fmla="*/ 71 h 76"/>
                <a:gd name="T24" fmla="*/ 118 w 225"/>
                <a:gd name="T25" fmla="*/ 75 h 76"/>
                <a:gd name="T26" fmla="*/ 16 w 225"/>
                <a:gd name="T27" fmla="*/ 75 h 76"/>
                <a:gd name="T28" fmla="*/ 0 w 225"/>
                <a:gd name="T29" fmla="*/ 71 h 76"/>
                <a:gd name="T30" fmla="*/ 0 w 225"/>
                <a:gd name="T31" fmla="*/ 0 h 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5"/>
                <a:gd name="T49" fmla="*/ 0 h 76"/>
                <a:gd name="T50" fmla="*/ 225 w 225"/>
                <a:gd name="T51" fmla="*/ 76 h 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5" h="76">
                  <a:moveTo>
                    <a:pt x="0" y="0"/>
                  </a:moveTo>
                  <a:lnTo>
                    <a:pt x="224" y="0"/>
                  </a:lnTo>
                  <a:lnTo>
                    <a:pt x="224" y="37"/>
                  </a:lnTo>
                  <a:lnTo>
                    <a:pt x="220" y="37"/>
                  </a:lnTo>
                  <a:lnTo>
                    <a:pt x="220" y="46"/>
                  </a:lnTo>
                  <a:lnTo>
                    <a:pt x="211" y="50"/>
                  </a:lnTo>
                  <a:lnTo>
                    <a:pt x="207" y="50"/>
                  </a:lnTo>
                  <a:lnTo>
                    <a:pt x="196" y="59"/>
                  </a:lnTo>
                  <a:lnTo>
                    <a:pt x="187" y="63"/>
                  </a:lnTo>
                  <a:lnTo>
                    <a:pt x="171" y="63"/>
                  </a:lnTo>
                  <a:lnTo>
                    <a:pt x="159" y="71"/>
                  </a:lnTo>
                  <a:lnTo>
                    <a:pt x="130" y="71"/>
                  </a:lnTo>
                  <a:lnTo>
                    <a:pt x="118" y="75"/>
                  </a:lnTo>
                  <a:lnTo>
                    <a:pt x="16" y="75"/>
                  </a:lnTo>
                  <a:lnTo>
                    <a:pt x="0" y="71"/>
                  </a:lnTo>
                  <a:lnTo>
                    <a:pt x="0" y="0"/>
                  </a:lnTo>
                </a:path>
              </a:pathLst>
            </a:custGeom>
            <a:solidFill>
              <a:srgbClr val="C0CFD9"/>
            </a:solidFill>
            <a:ln w="12700" cap="rnd">
              <a:noFill/>
              <a:round/>
              <a:headEnd/>
              <a:tailEnd/>
            </a:ln>
          </p:spPr>
          <p:txBody>
            <a:bodyPr/>
            <a:lstStyle/>
            <a:p>
              <a:endParaRPr lang="en-US"/>
            </a:p>
          </p:txBody>
        </p:sp>
        <p:sp>
          <p:nvSpPr>
            <p:cNvPr id="1160" name="Freeform 110"/>
            <p:cNvSpPr>
              <a:spLocks/>
            </p:cNvSpPr>
            <p:nvPr/>
          </p:nvSpPr>
          <p:spPr bwMode="auto">
            <a:xfrm>
              <a:off x="952" y="3039"/>
              <a:ext cx="310" cy="76"/>
            </a:xfrm>
            <a:custGeom>
              <a:avLst/>
              <a:gdLst>
                <a:gd name="T0" fmla="*/ 85 w 310"/>
                <a:gd name="T1" fmla="*/ 71 h 76"/>
                <a:gd name="T2" fmla="*/ 65 w 310"/>
                <a:gd name="T3" fmla="*/ 71 h 76"/>
                <a:gd name="T4" fmla="*/ 61 w 310"/>
                <a:gd name="T5" fmla="*/ 63 h 76"/>
                <a:gd name="T6" fmla="*/ 36 w 310"/>
                <a:gd name="T7" fmla="*/ 63 h 76"/>
                <a:gd name="T8" fmla="*/ 28 w 310"/>
                <a:gd name="T9" fmla="*/ 59 h 76"/>
                <a:gd name="T10" fmla="*/ 24 w 310"/>
                <a:gd name="T11" fmla="*/ 59 h 76"/>
                <a:gd name="T12" fmla="*/ 16 w 310"/>
                <a:gd name="T13" fmla="*/ 50 h 76"/>
                <a:gd name="T14" fmla="*/ 12 w 310"/>
                <a:gd name="T15" fmla="*/ 50 h 76"/>
                <a:gd name="T16" fmla="*/ 12 w 310"/>
                <a:gd name="T17" fmla="*/ 46 h 76"/>
                <a:gd name="T18" fmla="*/ 7 w 310"/>
                <a:gd name="T19" fmla="*/ 46 h 76"/>
                <a:gd name="T20" fmla="*/ 7 w 310"/>
                <a:gd name="T21" fmla="*/ 37 h 76"/>
                <a:gd name="T22" fmla="*/ 0 w 310"/>
                <a:gd name="T23" fmla="*/ 37 h 76"/>
                <a:gd name="T24" fmla="*/ 0 w 310"/>
                <a:gd name="T25" fmla="*/ 9 h 76"/>
                <a:gd name="T26" fmla="*/ 36 w 310"/>
                <a:gd name="T27" fmla="*/ 9 h 76"/>
                <a:gd name="T28" fmla="*/ 85 w 310"/>
                <a:gd name="T29" fmla="*/ 0 h 76"/>
                <a:gd name="T30" fmla="*/ 309 w 310"/>
                <a:gd name="T31" fmla="*/ 0 h 76"/>
                <a:gd name="T32" fmla="*/ 309 w 310"/>
                <a:gd name="T33" fmla="*/ 37 h 76"/>
                <a:gd name="T34" fmla="*/ 305 w 310"/>
                <a:gd name="T35" fmla="*/ 37 h 76"/>
                <a:gd name="T36" fmla="*/ 305 w 310"/>
                <a:gd name="T37" fmla="*/ 46 h 76"/>
                <a:gd name="T38" fmla="*/ 296 w 310"/>
                <a:gd name="T39" fmla="*/ 50 h 76"/>
                <a:gd name="T40" fmla="*/ 292 w 310"/>
                <a:gd name="T41" fmla="*/ 50 h 76"/>
                <a:gd name="T42" fmla="*/ 281 w 310"/>
                <a:gd name="T43" fmla="*/ 59 h 76"/>
                <a:gd name="T44" fmla="*/ 272 w 310"/>
                <a:gd name="T45" fmla="*/ 63 h 76"/>
                <a:gd name="T46" fmla="*/ 256 w 310"/>
                <a:gd name="T47" fmla="*/ 63 h 76"/>
                <a:gd name="T48" fmla="*/ 244 w 310"/>
                <a:gd name="T49" fmla="*/ 71 h 76"/>
                <a:gd name="T50" fmla="*/ 215 w 310"/>
                <a:gd name="T51" fmla="*/ 71 h 76"/>
                <a:gd name="T52" fmla="*/ 203 w 310"/>
                <a:gd name="T53" fmla="*/ 75 h 76"/>
                <a:gd name="T54" fmla="*/ 101 w 310"/>
                <a:gd name="T55" fmla="*/ 75 h 76"/>
                <a:gd name="T56" fmla="*/ 85 w 310"/>
                <a:gd name="T57" fmla="*/ 71 h 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76"/>
                <a:gd name="T89" fmla="*/ 310 w 310"/>
                <a:gd name="T90" fmla="*/ 76 h 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76">
                  <a:moveTo>
                    <a:pt x="85" y="71"/>
                  </a:moveTo>
                  <a:lnTo>
                    <a:pt x="65" y="71"/>
                  </a:lnTo>
                  <a:lnTo>
                    <a:pt x="61" y="63"/>
                  </a:lnTo>
                  <a:lnTo>
                    <a:pt x="36" y="63"/>
                  </a:lnTo>
                  <a:lnTo>
                    <a:pt x="28" y="59"/>
                  </a:lnTo>
                  <a:lnTo>
                    <a:pt x="24" y="59"/>
                  </a:lnTo>
                  <a:lnTo>
                    <a:pt x="16" y="50"/>
                  </a:lnTo>
                  <a:lnTo>
                    <a:pt x="12" y="50"/>
                  </a:lnTo>
                  <a:lnTo>
                    <a:pt x="12" y="46"/>
                  </a:lnTo>
                  <a:lnTo>
                    <a:pt x="7" y="46"/>
                  </a:lnTo>
                  <a:lnTo>
                    <a:pt x="7" y="37"/>
                  </a:lnTo>
                  <a:lnTo>
                    <a:pt x="0" y="37"/>
                  </a:lnTo>
                  <a:lnTo>
                    <a:pt x="0" y="9"/>
                  </a:lnTo>
                  <a:lnTo>
                    <a:pt x="36" y="9"/>
                  </a:lnTo>
                  <a:lnTo>
                    <a:pt x="85" y="0"/>
                  </a:lnTo>
                  <a:lnTo>
                    <a:pt x="309" y="0"/>
                  </a:lnTo>
                  <a:lnTo>
                    <a:pt x="309" y="37"/>
                  </a:lnTo>
                  <a:lnTo>
                    <a:pt x="305" y="37"/>
                  </a:lnTo>
                  <a:lnTo>
                    <a:pt x="305" y="46"/>
                  </a:lnTo>
                  <a:lnTo>
                    <a:pt x="296" y="50"/>
                  </a:lnTo>
                  <a:lnTo>
                    <a:pt x="292" y="50"/>
                  </a:lnTo>
                  <a:lnTo>
                    <a:pt x="281" y="59"/>
                  </a:lnTo>
                  <a:lnTo>
                    <a:pt x="272" y="63"/>
                  </a:lnTo>
                  <a:lnTo>
                    <a:pt x="256" y="63"/>
                  </a:lnTo>
                  <a:lnTo>
                    <a:pt x="244" y="71"/>
                  </a:lnTo>
                  <a:lnTo>
                    <a:pt x="215" y="71"/>
                  </a:lnTo>
                  <a:lnTo>
                    <a:pt x="203" y="75"/>
                  </a:lnTo>
                  <a:lnTo>
                    <a:pt x="101" y="75"/>
                  </a:lnTo>
                  <a:lnTo>
                    <a:pt x="85" y="71"/>
                  </a:lnTo>
                </a:path>
              </a:pathLst>
            </a:custGeom>
            <a:noFill/>
            <a:ln w="12700" cap="rnd">
              <a:noFill/>
              <a:round/>
              <a:headEnd/>
              <a:tailEnd/>
            </a:ln>
          </p:spPr>
          <p:txBody>
            <a:bodyPr/>
            <a:lstStyle/>
            <a:p>
              <a:endParaRPr lang="en-US"/>
            </a:p>
          </p:txBody>
        </p:sp>
        <p:sp>
          <p:nvSpPr>
            <p:cNvPr id="1161" name="Freeform 111"/>
            <p:cNvSpPr>
              <a:spLocks/>
            </p:cNvSpPr>
            <p:nvPr/>
          </p:nvSpPr>
          <p:spPr bwMode="auto">
            <a:xfrm>
              <a:off x="955" y="3006"/>
              <a:ext cx="307" cy="84"/>
            </a:xfrm>
            <a:custGeom>
              <a:avLst/>
              <a:gdLst>
                <a:gd name="T0" fmla="*/ 306 w 307"/>
                <a:gd name="T1" fmla="*/ 41 h 84"/>
                <a:gd name="T2" fmla="*/ 306 w 307"/>
                <a:gd name="T3" fmla="*/ 46 h 84"/>
                <a:gd name="T4" fmla="*/ 302 w 307"/>
                <a:gd name="T5" fmla="*/ 50 h 84"/>
                <a:gd name="T6" fmla="*/ 298 w 307"/>
                <a:gd name="T7" fmla="*/ 54 h 84"/>
                <a:gd name="T8" fmla="*/ 293 w 307"/>
                <a:gd name="T9" fmla="*/ 59 h 84"/>
                <a:gd name="T10" fmla="*/ 286 w 307"/>
                <a:gd name="T11" fmla="*/ 63 h 84"/>
                <a:gd name="T12" fmla="*/ 278 w 307"/>
                <a:gd name="T13" fmla="*/ 66 h 84"/>
                <a:gd name="T14" fmla="*/ 257 w 307"/>
                <a:gd name="T15" fmla="*/ 70 h 84"/>
                <a:gd name="T16" fmla="*/ 237 w 307"/>
                <a:gd name="T17" fmla="*/ 79 h 84"/>
                <a:gd name="T18" fmla="*/ 208 w 307"/>
                <a:gd name="T19" fmla="*/ 79 h 84"/>
                <a:gd name="T20" fmla="*/ 184 w 307"/>
                <a:gd name="T21" fmla="*/ 83 h 84"/>
                <a:gd name="T22" fmla="*/ 156 w 307"/>
                <a:gd name="T23" fmla="*/ 83 h 84"/>
                <a:gd name="T24" fmla="*/ 127 w 307"/>
                <a:gd name="T25" fmla="*/ 83 h 84"/>
                <a:gd name="T26" fmla="*/ 98 w 307"/>
                <a:gd name="T27" fmla="*/ 79 h 84"/>
                <a:gd name="T28" fmla="*/ 69 w 307"/>
                <a:gd name="T29" fmla="*/ 79 h 84"/>
                <a:gd name="T30" fmla="*/ 49 w 307"/>
                <a:gd name="T31" fmla="*/ 70 h 84"/>
                <a:gd name="T32" fmla="*/ 29 w 307"/>
                <a:gd name="T33" fmla="*/ 66 h 84"/>
                <a:gd name="T34" fmla="*/ 21 w 307"/>
                <a:gd name="T35" fmla="*/ 63 h 84"/>
                <a:gd name="T36" fmla="*/ 13 w 307"/>
                <a:gd name="T37" fmla="*/ 59 h 84"/>
                <a:gd name="T38" fmla="*/ 8 w 307"/>
                <a:gd name="T39" fmla="*/ 54 h 84"/>
                <a:gd name="T40" fmla="*/ 4 w 307"/>
                <a:gd name="T41" fmla="*/ 50 h 84"/>
                <a:gd name="T42" fmla="*/ 0 w 307"/>
                <a:gd name="T43" fmla="*/ 46 h 84"/>
                <a:gd name="T44" fmla="*/ 0 w 307"/>
                <a:gd name="T45" fmla="*/ 41 h 84"/>
                <a:gd name="T46" fmla="*/ 0 w 307"/>
                <a:gd name="T47" fmla="*/ 37 h 84"/>
                <a:gd name="T48" fmla="*/ 4 w 307"/>
                <a:gd name="T49" fmla="*/ 33 h 84"/>
                <a:gd name="T50" fmla="*/ 8 w 307"/>
                <a:gd name="T51" fmla="*/ 30 h 84"/>
                <a:gd name="T52" fmla="*/ 13 w 307"/>
                <a:gd name="T53" fmla="*/ 26 h 84"/>
                <a:gd name="T54" fmla="*/ 21 w 307"/>
                <a:gd name="T55" fmla="*/ 21 h 84"/>
                <a:gd name="T56" fmla="*/ 29 w 307"/>
                <a:gd name="T57" fmla="*/ 17 h 84"/>
                <a:gd name="T58" fmla="*/ 49 w 307"/>
                <a:gd name="T59" fmla="*/ 13 h 84"/>
                <a:gd name="T60" fmla="*/ 69 w 307"/>
                <a:gd name="T61" fmla="*/ 9 h 84"/>
                <a:gd name="T62" fmla="*/ 98 w 307"/>
                <a:gd name="T63" fmla="*/ 4 h 84"/>
                <a:gd name="T64" fmla="*/ 127 w 307"/>
                <a:gd name="T65" fmla="*/ 0 h 84"/>
                <a:gd name="T66" fmla="*/ 156 w 307"/>
                <a:gd name="T67" fmla="*/ 0 h 84"/>
                <a:gd name="T68" fmla="*/ 184 w 307"/>
                <a:gd name="T69" fmla="*/ 0 h 84"/>
                <a:gd name="T70" fmla="*/ 208 w 307"/>
                <a:gd name="T71" fmla="*/ 4 h 84"/>
                <a:gd name="T72" fmla="*/ 237 w 307"/>
                <a:gd name="T73" fmla="*/ 9 h 84"/>
                <a:gd name="T74" fmla="*/ 257 w 307"/>
                <a:gd name="T75" fmla="*/ 13 h 84"/>
                <a:gd name="T76" fmla="*/ 278 w 307"/>
                <a:gd name="T77" fmla="*/ 17 h 84"/>
                <a:gd name="T78" fmla="*/ 286 w 307"/>
                <a:gd name="T79" fmla="*/ 21 h 84"/>
                <a:gd name="T80" fmla="*/ 293 w 307"/>
                <a:gd name="T81" fmla="*/ 26 h 84"/>
                <a:gd name="T82" fmla="*/ 298 w 307"/>
                <a:gd name="T83" fmla="*/ 30 h 84"/>
                <a:gd name="T84" fmla="*/ 302 w 307"/>
                <a:gd name="T85" fmla="*/ 33 h 84"/>
                <a:gd name="T86" fmla="*/ 306 w 307"/>
                <a:gd name="T87" fmla="*/ 37 h 84"/>
                <a:gd name="T88" fmla="*/ 306 w 307"/>
                <a:gd name="T89" fmla="*/ 41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7"/>
                <a:gd name="T136" fmla="*/ 0 h 84"/>
                <a:gd name="T137" fmla="*/ 307 w 307"/>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7" h="84">
                  <a:moveTo>
                    <a:pt x="306" y="41"/>
                  </a:moveTo>
                  <a:lnTo>
                    <a:pt x="306" y="46"/>
                  </a:lnTo>
                  <a:lnTo>
                    <a:pt x="302" y="50"/>
                  </a:lnTo>
                  <a:lnTo>
                    <a:pt x="298" y="54"/>
                  </a:lnTo>
                  <a:lnTo>
                    <a:pt x="293" y="59"/>
                  </a:lnTo>
                  <a:lnTo>
                    <a:pt x="286" y="63"/>
                  </a:lnTo>
                  <a:lnTo>
                    <a:pt x="278" y="66"/>
                  </a:lnTo>
                  <a:lnTo>
                    <a:pt x="257" y="70"/>
                  </a:lnTo>
                  <a:lnTo>
                    <a:pt x="237" y="79"/>
                  </a:lnTo>
                  <a:lnTo>
                    <a:pt x="208" y="79"/>
                  </a:lnTo>
                  <a:lnTo>
                    <a:pt x="184" y="83"/>
                  </a:lnTo>
                  <a:lnTo>
                    <a:pt x="156" y="83"/>
                  </a:lnTo>
                  <a:lnTo>
                    <a:pt x="127" y="83"/>
                  </a:lnTo>
                  <a:lnTo>
                    <a:pt x="98" y="79"/>
                  </a:lnTo>
                  <a:lnTo>
                    <a:pt x="69" y="79"/>
                  </a:lnTo>
                  <a:lnTo>
                    <a:pt x="49" y="70"/>
                  </a:lnTo>
                  <a:lnTo>
                    <a:pt x="29" y="66"/>
                  </a:lnTo>
                  <a:lnTo>
                    <a:pt x="21" y="63"/>
                  </a:lnTo>
                  <a:lnTo>
                    <a:pt x="13" y="59"/>
                  </a:lnTo>
                  <a:lnTo>
                    <a:pt x="8" y="54"/>
                  </a:lnTo>
                  <a:lnTo>
                    <a:pt x="4" y="50"/>
                  </a:lnTo>
                  <a:lnTo>
                    <a:pt x="0" y="46"/>
                  </a:lnTo>
                  <a:lnTo>
                    <a:pt x="0" y="41"/>
                  </a:lnTo>
                  <a:lnTo>
                    <a:pt x="0" y="37"/>
                  </a:lnTo>
                  <a:lnTo>
                    <a:pt x="4" y="33"/>
                  </a:lnTo>
                  <a:lnTo>
                    <a:pt x="8" y="30"/>
                  </a:lnTo>
                  <a:lnTo>
                    <a:pt x="13" y="26"/>
                  </a:lnTo>
                  <a:lnTo>
                    <a:pt x="21" y="21"/>
                  </a:lnTo>
                  <a:lnTo>
                    <a:pt x="29" y="17"/>
                  </a:lnTo>
                  <a:lnTo>
                    <a:pt x="49" y="13"/>
                  </a:lnTo>
                  <a:lnTo>
                    <a:pt x="69" y="9"/>
                  </a:lnTo>
                  <a:lnTo>
                    <a:pt x="98" y="4"/>
                  </a:lnTo>
                  <a:lnTo>
                    <a:pt x="127" y="0"/>
                  </a:lnTo>
                  <a:lnTo>
                    <a:pt x="156" y="0"/>
                  </a:lnTo>
                  <a:lnTo>
                    <a:pt x="184" y="0"/>
                  </a:lnTo>
                  <a:lnTo>
                    <a:pt x="208" y="4"/>
                  </a:lnTo>
                  <a:lnTo>
                    <a:pt x="237" y="9"/>
                  </a:lnTo>
                  <a:lnTo>
                    <a:pt x="257" y="13"/>
                  </a:lnTo>
                  <a:lnTo>
                    <a:pt x="278" y="17"/>
                  </a:lnTo>
                  <a:lnTo>
                    <a:pt x="286" y="21"/>
                  </a:lnTo>
                  <a:lnTo>
                    <a:pt x="293" y="26"/>
                  </a:lnTo>
                  <a:lnTo>
                    <a:pt x="298" y="30"/>
                  </a:lnTo>
                  <a:lnTo>
                    <a:pt x="302" y="33"/>
                  </a:lnTo>
                  <a:lnTo>
                    <a:pt x="306" y="37"/>
                  </a:lnTo>
                  <a:lnTo>
                    <a:pt x="306" y="41"/>
                  </a:lnTo>
                </a:path>
              </a:pathLst>
            </a:custGeom>
            <a:solidFill>
              <a:srgbClr val="C0CFD9"/>
            </a:solidFill>
            <a:ln w="12700" cap="rnd">
              <a:noFill/>
              <a:round/>
              <a:headEnd/>
              <a:tailEnd/>
            </a:ln>
          </p:spPr>
          <p:txBody>
            <a:bodyPr/>
            <a:lstStyle/>
            <a:p>
              <a:endParaRPr lang="en-US"/>
            </a:p>
          </p:txBody>
        </p:sp>
        <p:sp>
          <p:nvSpPr>
            <p:cNvPr id="1162" name="Freeform 112"/>
            <p:cNvSpPr>
              <a:spLocks/>
            </p:cNvSpPr>
            <p:nvPr/>
          </p:nvSpPr>
          <p:spPr bwMode="auto">
            <a:xfrm>
              <a:off x="1318" y="3039"/>
              <a:ext cx="83" cy="67"/>
            </a:xfrm>
            <a:custGeom>
              <a:avLst/>
              <a:gdLst>
                <a:gd name="T0" fmla="*/ 82 w 83"/>
                <a:gd name="T1" fmla="*/ 66 h 67"/>
                <a:gd name="T2" fmla="*/ 65 w 83"/>
                <a:gd name="T3" fmla="*/ 66 h 67"/>
                <a:gd name="T4" fmla="*/ 54 w 83"/>
                <a:gd name="T5" fmla="*/ 63 h 67"/>
                <a:gd name="T6" fmla="*/ 37 w 83"/>
                <a:gd name="T7" fmla="*/ 63 h 67"/>
                <a:gd name="T8" fmla="*/ 28 w 83"/>
                <a:gd name="T9" fmla="*/ 54 h 67"/>
                <a:gd name="T10" fmla="*/ 24 w 83"/>
                <a:gd name="T11" fmla="*/ 54 h 67"/>
                <a:gd name="T12" fmla="*/ 17 w 83"/>
                <a:gd name="T13" fmla="*/ 50 h 67"/>
                <a:gd name="T14" fmla="*/ 13 w 83"/>
                <a:gd name="T15" fmla="*/ 50 h 67"/>
                <a:gd name="T16" fmla="*/ 4 w 83"/>
                <a:gd name="T17" fmla="*/ 42 h 67"/>
                <a:gd name="T18" fmla="*/ 4 w 83"/>
                <a:gd name="T19" fmla="*/ 37 h 67"/>
                <a:gd name="T20" fmla="*/ 0 w 83"/>
                <a:gd name="T21" fmla="*/ 37 h 67"/>
                <a:gd name="T22" fmla="*/ 0 w 83"/>
                <a:gd name="T23" fmla="*/ 4 h 67"/>
                <a:gd name="T24" fmla="*/ 37 w 83"/>
                <a:gd name="T25" fmla="*/ 4 h 67"/>
                <a:gd name="T26" fmla="*/ 82 w 83"/>
                <a:gd name="T27" fmla="*/ 0 h 67"/>
                <a:gd name="T28" fmla="*/ 82 w 83"/>
                <a:gd name="T29" fmla="*/ 66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67"/>
                <a:gd name="T47" fmla="*/ 83 w 83"/>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67">
                  <a:moveTo>
                    <a:pt x="82" y="66"/>
                  </a:moveTo>
                  <a:lnTo>
                    <a:pt x="65" y="66"/>
                  </a:lnTo>
                  <a:lnTo>
                    <a:pt x="54" y="63"/>
                  </a:lnTo>
                  <a:lnTo>
                    <a:pt x="37" y="63"/>
                  </a:lnTo>
                  <a:lnTo>
                    <a:pt x="28" y="54"/>
                  </a:lnTo>
                  <a:lnTo>
                    <a:pt x="24" y="54"/>
                  </a:lnTo>
                  <a:lnTo>
                    <a:pt x="17" y="50"/>
                  </a:lnTo>
                  <a:lnTo>
                    <a:pt x="13" y="50"/>
                  </a:lnTo>
                  <a:lnTo>
                    <a:pt x="4" y="42"/>
                  </a:lnTo>
                  <a:lnTo>
                    <a:pt x="4" y="37"/>
                  </a:lnTo>
                  <a:lnTo>
                    <a:pt x="0" y="37"/>
                  </a:lnTo>
                  <a:lnTo>
                    <a:pt x="0" y="4"/>
                  </a:lnTo>
                  <a:lnTo>
                    <a:pt x="37" y="4"/>
                  </a:lnTo>
                  <a:lnTo>
                    <a:pt x="82" y="0"/>
                  </a:lnTo>
                  <a:lnTo>
                    <a:pt x="82" y="66"/>
                  </a:lnTo>
                </a:path>
              </a:pathLst>
            </a:custGeom>
            <a:solidFill>
              <a:srgbClr val="F2E57F"/>
            </a:solidFill>
            <a:ln w="12700" cap="rnd">
              <a:noFill/>
              <a:round/>
              <a:headEnd/>
              <a:tailEnd/>
            </a:ln>
          </p:spPr>
          <p:txBody>
            <a:bodyPr/>
            <a:lstStyle/>
            <a:p>
              <a:endParaRPr lang="en-US"/>
            </a:p>
          </p:txBody>
        </p:sp>
        <p:sp>
          <p:nvSpPr>
            <p:cNvPr id="1163" name="Freeform 113"/>
            <p:cNvSpPr>
              <a:spLocks/>
            </p:cNvSpPr>
            <p:nvPr/>
          </p:nvSpPr>
          <p:spPr bwMode="auto">
            <a:xfrm>
              <a:off x="1400" y="3039"/>
              <a:ext cx="224" cy="76"/>
            </a:xfrm>
            <a:custGeom>
              <a:avLst/>
              <a:gdLst>
                <a:gd name="T0" fmla="*/ 0 w 224"/>
                <a:gd name="T1" fmla="*/ 0 h 76"/>
                <a:gd name="T2" fmla="*/ 223 w 224"/>
                <a:gd name="T3" fmla="*/ 0 h 76"/>
                <a:gd name="T4" fmla="*/ 223 w 224"/>
                <a:gd name="T5" fmla="*/ 37 h 76"/>
                <a:gd name="T6" fmla="*/ 219 w 224"/>
                <a:gd name="T7" fmla="*/ 37 h 76"/>
                <a:gd name="T8" fmla="*/ 210 w 224"/>
                <a:gd name="T9" fmla="*/ 46 h 76"/>
                <a:gd name="T10" fmla="*/ 210 w 224"/>
                <a:gd name="T11" fmla="*/ 50 h 76"/>
                <a:gd name="T12" fmla="*/ 206 w 224"/>
                <a:gd name="T13" fmla="*/ 50 h 76"/>
                <a:gd name="T14" fmla="*/ 195 w 224"/>
                <a:gd name="T15" fmla="*/ 59 h 76"/>
                <a:gd name="T16" fmla="*/ 186 w 224"/>
                <a:gd name="T17" fmla="*/ 63 h 76"/>
                <a:gd name="T18" fmla="*/ 166 w 224"/>
                <a:gd name="T19" fmla="*/ 63 h 76"/>
                <a:gd name="T20" fmla="*/ 154 w 224"/>
                <a:gd name="T21" fmla="*/ 71 h 76"/>
                <a:gd name="T22" fmla="*/ 130 w 224"/>
                <a:gd name="T23" fmla="*/ 71 h 76"/>
                <a:gd name="T24" fmla="*/ 117 w 224"/>
                <a:gd name="T25" fmla="*/ 75 h 76"/>
                <a:gd name="T26" fmla="*/ 16 w 224"/>
                <a:gd name="T27" fmla="*/ 75 h 76"/>
                <a:gd name="T28" fmla="*/ 0 w 224"/>
                <a:gd name="T29" fmla="*/ 71 h 76"/>
                <a:gd name="T30" fmla="*/ 0 w 224"/>
                <a:gd name="T31" fmla="*/ 0 h 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4"/>
                <a:gd name="T49" fmla="*/ 0 h 76"/>
                <a:gd name="T50" fmla="*/ 224 w 224"/>
                <a:gd name="T51" fmla="*/ 76 h 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4" h="76">
                  <a:moveTo>
                    <a:pt x="0" y="0"/>
                  </a:moveTo>
                  <a:lnTo>
                    <a:pt x="223" y="0"/>
                  </a:lnTo>
                  <a:lnTo>
                    <a:pt x="223" y="37"/>
                  </a:lnTo>
                  <a:lnTo>
                    <a:pt x="219" y="37"/>
                  </a:lnTo>
                  <a:lnTo>
                    <a:pt x="210" y="46"/>
                  </a:lnTo>
                  <a:lnTo>
                    <a:pt x="210" y="50"/>
                  </a:lnTo>
                  <a:lnTo>
                    <a:pt x="206" y="50"/>
                  </a:lnTo>
                  <a:lnTo>
                    <a:pt x="195" y="59"/>
                  </a:lnTo>
                  <a:lnTo>
                    <a:pt x="186" y="63"/>
                  </a:lnTo>
                  <a:lnTo>
                    <a:pt x="166" y="63"/>
                  </a:lnTo>
                  <a:lnTo>
                    <a:pt x="154" y="71"/>
                  </a:lnTo>
                  <a:lnTo>
                    <a:pt x="130" y="71"/>
                  </a:lnTo>
                  <a:lnTo>
                    <a:pt x="117" y="75"/>
                  </a:lnTo>
                  <a:lnTo>
                    <a:pt x="16" y="75"/>
                  </a:lnTo>
                  <a:lnTo>
                    <a:pt x="0" y="71"/>
                  </a:lnTo>
                  <a:lnTo>
                    <a:pt x="0" y="0"/>
                  </a:lnTo>
                </a:path>
              </a:pathLst>
            </a:custGeom>
            <a:solidFill>
              <a:srgbClr val="F2E57F"/>
            </a:solidFill>
            <a:ln w="12700" cap="rnd">
              <a:noFill/>
              <a:round/>
              <a:headEnd/>
              <a:tailEnd/>
            </a:ln>
          </p:spPr>
          <p:txBody>
            <a:bodyPr/>
            <a:lstStyle/>
            <a:p>
              <a:endParaRPr lang="en-US"/>
            </a:p>
          </p:txBody>
        </p:sp>
        <p:sp>
          <p:nvSpPr>
            <p:cNvPr id="1164" name="Freeform 114"/>
            <p:cNvSpPr>
              <a:spLocks/>
            </p:cNvSpPr>
            <p:nvPr/>
          </p:nvSpPr>
          <p:spPr bwMode="auto">
            <a:xfrm>
              <a:off x="1318" y="3039"/>
              <a:ext cx="306" cy="76"/>
            </a:xfrm>
            <a:custGeom>
              <a:avLst/>
              <a:gdLst>
                <a:gd name="T0" fmla="*/ 82 w 306"/>
                <a:gd name="T1" fmla="*/ 71 h 76"/>
                <a:gd name="T2" fmla="*/ 65 w 306"/>
                <a:gd name="T3" fmla="*/ 71 h 76"/>
                <a:gd name="T4" fmla="*/ 53 w 306"/>
                <a:gd name="T5" fmla="*/ 63 h 76"/>
                <a:gd name="T6" fmla="*/ 37 w 306"/>
                <a:gd name="T7" fmla="*/ 63 h 76"/>
                <a:gd name="T8" fmla="*/ 28 w 306"/>
                <a:gd name="T9" fmla="*/ 59 h 76"/>
                <a:gd name="T10" fmla="*/ 24 w 306"/>
                <a:gd name="T11" fmla="*/ 59 h 76"/>
                <a:gd name="T12" fmla="*/ 17 w 306"/>
                <a:gd name="T13" fmla="*/ 50 h 76"/>
                <a:gd name="T14" fmla="*/ 13 w 306"/>
                <a:gd name="T15" fmla="*/ 50 h 76"/>
                <a:gd name="T16" fmla="*/ 4 w 306"/>
                <a:gd name="T17" fmla="*/ 46 h 76"/>
                <a:gd name="T18" fmla="*/ 4 w 306"/>
                <a:gd name="T19" fmla="*/ 37 h 76"/>
                <a:gd name="T20" fmla="*/ 0 w 306"/>
                <a:gd name="T21" fmla="*/ 37 h 76"/>
                <a:gd name="T22" fmla="*/ 0 w 306"/>
                <a:gd name="T23" fmla="*/ 9 h 76"/>
                <a:gd name="T24" fmla="*/ 37 w 306"/>
                <a:gd name="T25" fmla="*/ 9 h 76"/>
                <a:gd name="T26" fmla="*/ 82 w 306"/>
                <a:gd name="T27" fmla="*/ 0 h 76"/>
                <a:gd name="T28" fmla="*/ 305 w 306"/>
                <a:gd name="T29" fmla="*/ 0 h 76"/>
                <a:gd name="T30" fmla="*/ 305 w 306"/>
                <a:gd name="T31" fmla="*/ 37 h 76"/>
                <a:gd name="T32" fmla="*/ 301 w 306"/>
                <a:gd name="T33" fmla="*/ 37 h 76"/>
                <a:gd name="T34" fmla="*/ 292 w 306"/>
                <a:gd name="T35" fmla="*/ 46 h 76"/>
                <a:gd name="T36" fmla="*/ 292 w 306"/>
                <a:gd name="T37" fmla="*/ 50 h 76"/>
                <a:gd name="T38" fmla="*/ 288 w 306"/>
                <a:gd name="T39" fmla="*/ 50 h 76"/>
                <a:gd name="T40" fmla="*/ 277 w 306"/>
                <a:gd name="T41" fmla="*/ 59 h 76"/>
                <a:gd name="T42" fmla="*/ 268 w 306"/>
                <a:gd name="T43" fmla="*/ 63 h 76"/>
                <a:gd name="T44" fmla="*/ 248 w 306"/>
                <a:gd name="T45" fmla="*/ 63 h 76"/>
                <a:gd name="T46" fmla="*/ 236 w 306"/>
                <a:gd name="T47" fmla="*/ 71 h 76"/>
                <a:gd name="T48" fmla="*/ 212 w 306"/>
                <a:gd name="T49" fmla="*/ 71 h 76"/>
                <a:gd name="T50" fmla="*/ 199 w 306"/>
                <a:gd name="T51" fmla="*/ 75 h 76"/>
                <a:gd name="T52" fmla="*/ 102 w 306"/>
                <a:gd name="T53" fmla="*/ 75 h 76"/>
                <a:gd name="T54" fmla="*/ 82 w 306"/>
                <a:gd name="T55" fmla="*/ 71 h 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6"/>
                <a:gd name="T85" fmla="*/ 0 h 76"/>
                <a:gd name="T86" fmla="*/ 306 w 306"/>
                <a:gd name="T87" fmla="*/ 76 h 7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6" h="76">
                  <a:moveTo>
                    <a:pt x="82" y="71"/>
                  </a:moveTo>
                  <a:lnTo>
                    <a:pt x="65" y="71"/>
                  </a:lnTo>
                  <a:lnTo>
                    <a:pt x="53" y="63"/>
                  </a:lnTo>
                  <a:lnTo>
                    <a:pt x="37" y="63"/>
                  </a:lnTo>
                  <a:lnTo>
                    <a:pt x="28" y="59"/>
                  </a:lnTo>
                  <a:lnTo>
                    <a:pt x="24" y="59"/>
                  </a:lnTo>
                  <a:lnTo>
                    <a:pt x="17" y="50"/>
                  </a:lnTo>
                  <a:lnTo>
                    <a:pt x="13" y="50"/>
                  </a:lnTo>
                  <a:lnTo>
                    <a:pt x="4" y="46"/>
                  </a:lnTo>
                  <a:lnTo>
                    <a:pt x="4" y="37"/>
                  </a:lnTo>
                  <a:lnTo>
                    <a:pt x="0" y="37"/>
                  </a:lnTo>
                  <a:lnTo>
                    <a:pt x="0" y="9"/>
                  </a:lnTo>
                  <a:lnTo>
                    <a:pt x="37" y="9"/>
                  </a:lnTo>
                  <a:lnTo>
                    <a:pt x="82" y="0"/>
                  </a:lnTo>
                  <a:lnTo>
                    <a:pt x="305" y="0"/>
                  </a:lnTo>
                  <a:lnTo>
                    <a:pt x="305" y="37"/>
                  </a:lnTo>
                  <a:lnTo>
                    <a:pt x="301" y="37"/>
                  </a:lnTo>
                  <a:lnTo>
                    <a:pt x="292" y="46"/>
                  </a:lnTo>
                  <a:lnTo>
                    <a:pt x="292" y="50"/>
                  </a:lnTo>
                  <a:lnTo>
                    <a:pt x="288" y="50"/>
                  </a:lnTo>
                  <a:lnTo>
                    <a:pt x="277" y="59"/>
                  </a:lnTo>
                  <a:lnTo>
                    <a:pt x="268" y="63"/>
                  </a:lnTo>
                  <a:lnTo>
                    <a:pt x="248" y="63"/>
                  </a:lnTo>
                  <a:lnTo>
                    <a:pt x="236" y="71"/>
                  </a:lnTo>
                  <a:lnTo>
                    <a:pt x="212" y="71"/>
                  </a:lnTo>
                  <a:lnTo>
                    <a:pt x="199" y="75"/>
                  </a:lnTo>
                  <a:lnTo>
                    <a:pt x="102" y="75"/>
                  </a:lnTo>
                  <a:lnTo>
                    <a:pt x="82" y="71"/>
                  </a:lnTo>
                </a:path>
              </a:pathLst>
            </a:custGeom>
            <a:noFill/>
            <a:ln w="12700" cap="rnd">
              <a:noFill/>
              <a:round/>
              <a:headEnd/>
              <a:tailEnd/>
            </a:ln>
          </p:spPr>
          <p:txBody>
            <a:bodyPr/>
            <a:lstStyle/>
            <a:p>
              <a:endParaRPr lang="en-US"/>
            </a:p>
          </p:txBody>
        </p:sp>
        <p:sp>
          <p:nvSpPr>
            <p:cNvPr id="1165" name="Freeform 115"/>
            <p:cNvSpPr>
              <a:spLocks/>
            </p:cNvSpPr>
            <p:nvPr/>
          </p:nvSpPr>
          <p:spPr bwMode="auto">
            <a:xfrm>
              <a:off x="1318" y="3006"/>
              <a:ext cx="306" cy="84"/>
            </a:xfrm>
            <a:custGeom>
              <a:avLst/>
              <a:gdLst>
                <a:gd name="T0" fmla="*/ 305 w 306"/>
                <a:gd name="T1" fmla="*/ 41 h 84"/>
                <a:gd name="T2" fmla="*/ 305 w 306"/>
                <a:gd name="T3" fmla="*/ 46 h 84"/>
                <a:gd name="T4" fmla="*/ 301 w 306"/>
                <a:gd name="T5" fmla="*/ 50 h 84"/>
                <a:gd name="T6" fmla="*/ 297 w 306"/>
                <a:gd name="T7" fmla="*/ 54 h 84"/>
                <a:gd name="T8" fmla="*/ 292 w 306"/>
                <a:gd name="T9" fmla="*/ 59 h 84"/>
                <a:gd name="T10" fmla="*/ 284 w 306"/>
                <a:gd name="T11" fmla="*/ 63 h 84"/>
                <a:gd name="T12" fmla="*/ 277 w 306"/>
                <a:gd name="T13" fmla="*/ 66 h 84"/>
                <a:gd name="T14" fmla="*/ 256 w 306"/>
                <a:gd name="T15" fmla="*/ 70 h 84"/>
                <a:gd name="T16" fmla="*/ 236 w 306"/>
                <a:gd name="T17" fmla="*/ 79 h 84"/>
                <a:gd name="T18" fmla="*/ 208 w 306"/>
                <a:gd name="T19" fmla="*/ 79 h 84"/>
                <a:gd name="T20" fmla="*/ 183 w 306"/>
                <a:gd name="T21" fmla="*/ 83 h 84"/>
                <a:gd name="T22" fmla="*/ 154 w 306"/>
                <a:gd name="T23" fmla="*/ 83 h 84"/>
                <a:gd name="T24" fmla="*/ 126 w 306"/>
                <a:gd name="T25" fmla="*/ 83 h 84"/>
                <a:gd name="T26" fmla="*/ 97 w 306"/>
                <a:gd name="T27" fmla="*/ 79 h 84"/>
                <a:gd name="T28" fmla="*/ 73 w 306"/>
                <a:gd name="T29" fmla="*/ 79 h 84"/>
                <a:gd name="T30" fmla="*/ 49 w 306"/>
                <a:gd name="T31" fmla="*/ 70 h 84"/>
                <a:gd name="T32" fmla="*/ 28 w 306"/>
                <a:gd name="T33" fmla="*/ 66 h 84"/>
                <a:gd name="T34" fmla="*/ 21 w 306"/>
                <a:gd name="T35" fmla="*/ 63 h 84"/>
                <a:gd name="T36" fmla="*/ 13 w 306"/>
                <a:gd name="T37" fmla="*/ 59 h 84"/>
                <a:gd name="T38" fmla="*/ 8 w 306"/>
                <a:gd name="T39" fmla="*/ 54 h 84"/>
                <a:gd name="T40" fmla="*/ 4 w 306"/>
                <a:gd name="T41" fmla="*/ 50 h 84"/>
                <a:gd name="T42" fmla="*/ 0 w 306"/>
                <a:gd name="T43" fmla="*/ 46 h 84"/>
                <a:gd name="T44" fmla="*/ 0 w 306"/>
                <a:gd name="T45" fmla="*/ 41 h 84"/>
                <a:gd name="T46" fmla="*/ 0 w 306"/>
                <a:gd name="T47" fmla="*/ 37 h 84"/>
                <a:gd name="T48" fmla="*/ 4 w 306"/>
                <a:gd name="T49" fmla="*/ 33 h 84"/>
                <a:gd name="T50" fmla="*/ 8 w 306"/>
                <a:gd name="T51" fmla="*/ 30 h 84"/>
                <a:gd name="T52" fmla="*/ 13 w 306"/>
                <a:gd name="T53" fmla="*/ 26 h 84"/>
                <a:gd name="T54" fmla="*/ 21 w 306"/>
                <a:gd name="T55" fmla="*/ 21 h 84"/>
                <a:gd name="T56" fmla="*/ 28 w 306"/>
                <a:gd name="T57" fmla="*/ 17 h 84"/>
                <a:gd name="T58" fmla="*/ 49 w 306"/>
                <a:gd name="T59" fmla="*/ 13 h 84"/>
                <a:gd name="T60" fmla="*/ 73 w 306"/>
                <a:gd name="T61" fmla="*/ 9 h 84"/>
                <a:gd name="T62" fmla="*/ 97 w 306"/>
                <a:gd name="T63" fmla="*/ 4 h 84"/>
                <a:gd name="T64" fmla="*/ 126 w 306"/>
                <a:gd name="T65" fmla="*/ 0 h 84"/>
                <a:gd name="T66" fmla="*/ 154 w 306"/>
                <a:gd name="T67" fmla="*/ 0 h 84"/>
                <a:gd name="T68" fmla="*/ 183 w 306"/>
                <a:gd name="T69" fmla="*/ 0 h 84"/>
                <a:gd name="T70" fmla="*/ 208 w 306"/>
                <a:gd name="T71" fmla="*/ 4 h 84"/>
                <a:gd name="T72" fmla="*/ 236 w 306"/>
                <a:gd name="T73" fmla="*/ 9 h 84"/>
                <a:gd name="T74" fmla="*/ 256 w 306"/>
                <a:gd name="T75" fmla="*/ 13 h 84"/>
                <a:gd name="T76" fmla="*/ 277 w 306"/>
                <a:gd name="T77" fmla="*/ 17 h 84"/>
                <a:gd name="T78" fmla="*/ 284 w 306"/>
                <a:gd name="T79" fmla="*/ 21 h 84"/>
                <a:gd name="T80" fmla="*/ 292 w 306"/>
                <a:gd name="T81" fmla="*/ 26 h 84"/>
                <a:gd name="T82" fmla="*/ 297 w 306"/>
                <a:gd name="T83" fmla="*/ 30 h 84"/>
                <a:gd name="T84" fmla="*/ 301 w 306"/>
                <a:gd name="T85" fmla="*/ 33 h 84"/>
                <a:gd name="T86" fmla="*/ 305 w 306"/>
                <a:gd name="T87" fmla="*/ 37 h 84"/>
                <a:gd name="T88" fmla="*/ 305 w 306"/>
                <a:gd name="T89" fmla="*/ 41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4"/>
                <a:gd name="T137" fmla="*/ 306 w 306"/>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4">
                  <a:moveTo>
                    <a:pt x="305" y="41"/>
                  </a:moveTo>
                  <a:lnTo>
                    <a:pt x="305" y="46"/>
                  </a:lnTo>
                  <a:lnTo>
                    <a:pt x="301" y="50"/>
                  </a:lnTo>
                  <a:lnTo>
                    <a:pt x="297" y="54"/>
                  </a:lnTo>
                  <a:lnTo>
                    <a:pt x="292" y="59"/>
                  </a:lnTo>
                  <a:lnTo>
                    <a:pt x="284" y="63"/>
                  </a:lnTo>
                  <a:lnTo>
                    <a:pt x="277" y="66"/>
                  </a:lnTo>
                  <a:lnTo>
                    <a:pt x="256" y="70"/>
                  </a:lnTo>
                  <a:lnTo>
                    <a:pt x="236" y="79"/>
                  </a:lnTo>
                  <a:lnTo>
                    <a:pt x="208" y="79"/>
                  </a:lnTo>
                  <a:lnTo>
                    <a:pt x="183" y="83"/>
                  </a:lnTo>
                  <a:lnTo>
                    <a:pt x="154" y="83"/>
                  </a:lnTo>
                  <a:lnTo>
                    <a:pt x="126" y="83"/>
                  </a:lnTo>
                  <a:lnTo>
                    <a:pt x="97" y="79"/>
                  </a:lnTo>
                  <a:lnTo>
                    <a:pt x="73" y="79"/>
                  </a:lnTo>
                  <a:lnTo>
                    <a:pt x="49" y="70"/>
                  </a:lnTo>
                  <a:lnTo>
                    <a:pt x="28" y="66"/>
                  </a:lnTo>
                  <a:lnTo>
                    <a:pt x="21" y="63"/>
                  </a:lnTo>
                  <a:lnTo>
                    <a:pt x="13" y="59"/>
                  </a:lnTo>
                  <a:lnTo>
                    <a:pt x="8" y="54"/>
                  </a:lnTo>
                  <a:lnTo>
                    <a:pt x="4" y="50"/>
                  </a:lnTo>
                  <a:lnTo>
                    <a:pt x="0" y="46"/>
                  </a:lnTo>
                  <a:lnTo>
                    <a:pt x="0" y="41"/>
                  </a:lnTo>
                  <a:lnTo>
                    <a:pt x="0" y="37"/>
                  </a:lnTo>
                  <a:lnTo>
                    <a:pt x="4" y="33"/>
                  </a:lnTo>
                  <a:lnTo>
                    <a:pt x="8" y="30"/>
                  </a:lnTo>
                  <a:lnTo>
                    <a:pt x="13" y="26"/>
                  </a:lnTo>
                  <a:lnTo>
                    <a:pt x="21" y="21"/>
                  </a:lnTo>
                  <a:lnTo>
                    <a:pt x="28" y="17"/>
                  </a:lnTo>
                  <a:lnTo>
                    <a:pt x="49" y="13"/>
                  </a:lnTo>
                  <a:lnTo>
                    <a:pt x="73" y="9"/>
                  </a:lnTo>
                  <a:lnTo>
                    <a:pt x="97" y="4"/>
                  </a:lnTo>
                  <a:lnTo>
                    <a:pt x="126" y="0"/>
                  </a:lnTo>
                  <a:lnTo>
                    <a:pt x="154" y="0"/>
                  </a:lnTo>
                  <a:lnTo>
                    <a:pt x="183" y="0"/>
                  </a:lnTo>
                  <a:lnTo>
                    <a:pt x="208" y="4"/>
                  </a:lnTo>
                  <a:lnTo>
                    <a:pt x="236" y="9"/>
                  </a:lnTo>
                  <a:lnTo>
                    <a:pt x="256" y="13"/>
                  </a:lnTo>
                  <a:lnTo>
                    <a:pt x="277" y="17"/>
                  </a:lnTo>
                  <a:lnTo>
                    <a:pt x="284" y="21"/>
                  </a:lnTo>
                  <a:lnTo>
                    <a:pt x="292" y="26"/>
                  </a:lnTo>
                  <a:lnTo>
                    <a:pt x="297" y="30"/>
                  </a:lnTo>
                  <a:lnTo>
                    <a:pt x="301" y="33"/>
                  </a:lnTo>
                  <a:lnTo>
                    <a:pt x="305" y="37"/>
                  </a:lnTo>
                  <a:lnTo>
                    <a:pt x="305" y="41"/>
                  </a:lnTo>
                </a:path>
              </a:pathLst>
            </a:custGeom>
            <a:solidFill>
              <a:srgbClr val="F2E57F"/>
            </a:solidFill>
            <a:ln w="12700" cap="rnd">
              <a:noFill/>
              <a:round/>
              <a:headEnd/>
              <a:tailEnd/>
            </a:ln>
          </p:spPr>
          <p:txBody>
            <a:bodyPr/>
            <a:lstStyle/>
            <a:p>
              <a:endParaRPr lang="en-US"/>
            </a:p>
          </p:txBody>
        </p:sp>
        <p:sp>
          <p:nvSpPr>
            <p:cNvPr id="1166" name="Freeform 116"/>
            <p:cNvSpPr>
              <a:spLocks/>
            </p:cNvSpPr>
            <p:nvPr/>
          </p:nvSpPr>
          <p:spPr bwMode="auto">
            <a:xfrm>
              <a:off x="931" y="3006"/>
              <a:ext cx="87" cy="67"/>
            </a:xfrm>
            <a:custGeom>
              <a:avLst/>
              <a:gdLst>
                <a:gd name="T0" fmla="*/ 82 w 87"/>
                <a:gd name="T1" fmla="*/ 66 h 67"/>
                <a:gd name="T2" fmla="*/ 61 w 87"/>
                <a:gd name="T3" fmla="*/ 66 h 67"/>
                <a:gd name="T4" fmla="*/ 57 w 87"/>
                <a:gd name="T5" fmla="*/ 63 h 67"/>
                <a:gd name="T6" fmla="*/ 53 w 87"/>
                <a:gd name="T7" fmla="*/ 63 h 67"/>
                <a:gd name="T8" fmla="*/ 41 w 87"/>
                <a:gd name="T9" fmla="*/ 54 h 67"/>
                <a:gd name="T10" fmla="*/ 33 w 87"/>
                <a:gd name="T11" fmla="*/ 54 h 67"/>
                <a:gd name="T12" fmla="*/ 24 w 87"/>
                <a:gd name="T13" fmla="*/ 50 h 67"/>
                <a:gd name="T14" fmla="*/ 13 w 87"/>
                <a:gd name="T15" fmla="*/ 50 h 67"/>
                <a:gd name="T16" fmla="*/ 13 w 87"/>
                <a:gd name="T17" fmla="*/ 42 h 67"/>
                <a:gd name="T18" fmla="*/ 4 w 87"/>
                <a:gd name="T19" fmla="*/ 37 h 67"/>
                <a:gd name="T20" fmla="*/ 4 w 87"/>
                <a:gd name="T21" fmla="*/ 17 h 67"/>
                <a:gd name="T22" fmla="*/ 0 w 87"/>
                <a:gd name="T23" fmla="*/ 4 h 67"/>
                <a:gd name="T24" fmla="*/ 4 w 87"/>
                <a:gd name="T25" fmla="*/ 0 h 67"/>
                <a:gd name="T26" fmla="*/ 86 w 87"/>
                <a:gd name="T27" fmla="*/ 0 h 67"/>
                <a:gd name="T28" fmla="*/ 82 w 87"/>
                <a:gd name="T29" fmla="*/ 66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67"/>
                <a:gd name="T47" fmla="*/ 87 w 87"/>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67">
                  <a:moveTo>
                    <a:pt x="82" y="66"/>
                  </a:moveTo>
                  <a:lnTo>
                    <a:pt x="61" y="66"/>
                  </a:lnTo>
                  <a:lnTo>
                    <a:pt x="57" y="63"/>
                  </a:lnTo>
                  <a:lnTo>
                    <a:pt x="53" y="63"/>
                  </a:lnTo>
                  <a:lnTo>
                    <a:pt x="41" y="54"/>
                  </a:lnTo>
                  <a:lnTo>
                    <a:pt x="33" y="54"/>
                  </a:lnTo>
                  <a:lnTo>
                    <a:pt x="24" y="50"/>
                  </a:lnTo>
                  <a:lnTo>
                    <a:pt x="13" y="50"/>
                  </a:lnTo>
                  <a:lnTo>
                    <a:pt x="13" y="42"/>
                  </a:lnTo>
                  <a:lnTo>
                    <a:pt x="4" y="37"/>
                  </a:lnTo>
                  <a:lnTo>
                    <a:pt x="4" y="17"/>
                  </a:lnTo>
                  <a:lnTo>
                    <a:pt x="0" y="4"/>
                  </a:lnTo>
                  <a:lnTo>
                    <a:pt x="4" y="0"/>
                  </a:lnTo>
                  <a:lnTo>
                    <a:pt x="86" y="0"/>
                  </a:lnTo>
                  <a:lnTo>
                    <a:pt x="82" y="66"/>
                  </a:lnTo>
                </a:path>
              </a:pathLst>
            </a:custGeom>
            <a:solidFill>
              <a:srgbClr val="C0CFD9"/>
            </a:solidFill>
            <a:ln w="12700" cap="rnd">
              <a:noFill/>
              <a:round/>
              <a:headEnd/>
              <a:tailEnd/>
            </a:ln>
          </p:spPr>
          <p:txBody>
            <a:bodyPr/>
            <a:lstStyle/>
            <a:p>
              <a:endParaRPr lang="en-US"/>
            </a:p>
          </p:txBody>
        </p:sp>
        <p:sp>
          <p:nvSpPr>
            <p:cNvPr id="1167" name="Freeform 117"/>
            <p:cNvSpPr>
              <a:spLocks/>
            </p:cNvSpPr>
            <p:nvPr/>
          </p:nvSpPr>
          <p:spPr bwMode="auto">
            <a:xfrm>
              <a:off x="1013" y="3006"/>
              <a:ext cx="232" cy="72"/>
            </a:xfrm>
            <a:custGeom>
              <a:avLst/>
              <a:gdLst>
                <a:gd name="T0" fmla="*/ 4 w 232"/>
                <a:gd name="T1" fmla="*/ 0 h 72"/>
                <a:gd name="T2" fmla="*/ 228 w 232"/>
                <a:gd name="T3" fmla="*/ 0 h 72"/>
                <a:gd name="T4" fmla="*/ 228 w 232"/>
                <a:gd name="T5" fmla="*/ 4 h 72"/>
                <a:gd name="T6" fmla="*/ 231 w 232"/>
                <a:gd name="T7" fmla="*/ 13 h 72"/>
                <a:gd name="T8" fmla="*/ 228 w 232"/>
                <a:gd name="T9" fmla="*/ 17 h 72"/>
                <a:gd name="T10" fmla="*/ 228 w 232"/>
                <a:gd name="T11" fmla="*/ 38 h 72"/>
                <a:gd name="T12" fmla="*/ 219 w 232"/>
                <a:gd name="T13" fmla="*/ 42 h 72"/>
                <a:gd name="T14" fmla="*/ 219 w 232"/>
                <a:gd name="T15" fmla="*/ 46 h 72"/>
                <a:gd name="T16" fmla="*/ 203 w 232"/>
                <a:gd name="T17" fmla="*/ 46 h 72"/>
                <a:gd name="T18" fmla="*/ 195 w 232"/>
                <a:gd name="T19" fmla="*/ 55 h 72"/>
                <a:gd name="T20" fmla="*/ 191 w 232"/>
                <a:gd name="T21" fmla="*/ 55 h 72"/>
                <a:gd name="T22" fmla="*/ 183 w 232"/>
                <a:gd name="T23" fmla="*/ 59 h 72"/>
                <a:gd name="T24" fmla="*/ 170 w 232"/>
                <a:gd name="T25" fmla="*/ 59 h 72"/>
                <a:gd name="T26" fmla="*/ 159 w 232"/>
                <a:gd name="T27" fmla="*/ 67 h 72"/>
                <a:gd name="T28" fmla="*/ 150 w 232"/>
                <a:gd name="T29" fmla="*/ 67 h 72"/>
                <a:gd name="T30" fmla="*/ 130 w 232"/>
                <a:gd name="T31" fmla="*/ 71 h 72"/>
                <a:gd name="T32" fmla="*/ 24 w 232"/>
                <a:gd name="T33" fmla="*/ 71 h 72"/>
                <a:gd name="T34" fmla="*/ 0 w 232"/>
                <a:gd name="T35" fmla="*/ 67 h 72"/>
                <a:gd name="T36" fmla="*/ 4 w 232"/>
                <a:gd name="T37" fmla="*/ 0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2"/>
                <a:gd name="T58" fmla="*/ 0 h 72"/>
                <a:gd name="T59" fmla="*/ 232 w 232"/>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2" h="72">
                  <a:moveTo>
                    <a:pt x="4" y="0"/>
                  </a:moveTo>
                  <a:lnTo>
                    <a:pt x="228" y="0"/>
                  </a:lnTo>
                  <a:lnTo>
                    <a:pt x="228" y="4"/>
                  </a:lnTo>
                  <a:lnTo>
                    <a:pt x="231" y="13"/>
                  </a:lnTo>
                  <a:lnTo>
                    <a:pt x="228" y="17"/>
                  </a:lnTo>
                  <a:lnTo>
                    <a:pt x="228" y="38"/>
                  </a:lnTo>
                  <a:lnTo>
                    <a:pt x="219" y="42"/>
                  </a:lnTo>
                  <a:lnTo>
                    <a:pt x="219" y="46"/>
                  </a:lnTo>
                  <a:lnTo>
                    <a:pt x="203" y="46"/>
                  </a:lnTo>
                  <a:lnTo>
                    <a:pt x="195" y="55"/>
                  </a:lnTo>
                  <a:lnTo>
                    <a:pt x="191" y="55"/>
                  </a:lnTo>
                  <a:lnTo>
                    <a:pt x="183" y="59"/>
                  </a:lnTo>
                  <a:lnTo>
                    <a:pt x="170" y="59"/>
                  </a:lnTo>
                  <a:lnTo>
                    <a:pt x="159" y="67"/>
                  </a:lnTo>
                  <a:lnTo>
                    <a:pt x="150" y="67"/>
                  </a:lnTo>
                  <a:lnTo>
                    <a:pt x="130" y="71"/>
                  </a:lnTo>
                  <a:lnTo>
                    <a:pt x="24" y="71"/>
                  </a:lnTo>
                  <a:lnTo>
                    <a:pt x="0" y="67"/>
                  </a:lnTo>
                  <a:lnTo>
                    <a:pt x="4" y="0"/>
                  </a:lnTo>
                </a:path>
              </a:pathLst>
            </a:custGeom>
            <a:solidFill>
              <a:srgbClr val="C0CFD9"/>
            </a:solidFill>
            <a:ln w="12700" cap="rnd">
              <a:noFill/>
              <a:round/>
              <a:headEnd/>
              <a:tailEnd/>
            </a:ln>
          </p:spPr>
          <p:txBody>
            <a:bodyPr/>
            <a:lstStyle/>
            <a:p>
              <a:endParaRPr lang="en-US"/>
            </a:p>
          </p:txBody>
        </p:sp>
        <p:sp>
          <p:nvSpPr>
            <p:cNvPr id="1168" name="Freeform 118"/>
            <p:cNvSpPr>
              <a:spLocks/>
            </p:cNvSpPr>
            <p:nvPr/>
          </p:nvSpPr>
          <p:spPr bwMode="auto">
            <a:xfrm>
              <a:off x="931" y="3006"/>
              <a:ext cx="314" cy="72"/>
            </a:xfrm>
            <a:custGeom>
              <a:avLst/>
              <a:gdLst>
                <a:gd name="T0" fmla="*/ 82 w 314"/>
                <a:gd name="T1" fmla="*/ 67 h 72"/>
                <a:gd name="T2" fmla="*/ 65 w 314"/>
                <a:gd name="T3" fmla="*/ 67 h 72"/>
                <a:gd name="T4" fmla="*/ 61 w 314"/>
                <a:gd name="T5" fmla="*/ 59 h 72"/>
                <a:gd name="T6" fmla="*/ 54 w 314"/>
                <a:gd name="T7" fmla="*/ 59 h 72"/>
                <a:gd name="T8" fmla="*/ 41 w 314"/>
                <a:gd name="T9" fmla="*/ 55 h 72"/>
                <a:gd name="T10" fmla="*/ 37 w 314"/>
                <a:gd name="T11" fmla="*/ 55 h 72"/>
                <a:gd name="T12" fmla="*/ 24 w 314"/>
                <a:gd name="T13" fmla="*/ 46 h 72"/>
                <a:gd name="T14" fmla="*/ 13 w 314"/>
                <a:gd name="T15" fmla="*/ 46 h 72"/>
                <a:gd name="T16" fmla="*/ 13 w 314"/>
                <a:gd name="T17" fmla="*/ 42 h 72"/>
                <a:gd name="T18" fmla="*/ 4 w 314"/>
                <a:gd name="T19" fmla="*/ 38 h 72"/>
                <a:gd name="T20" fmla="*/ 4 w 314"/>
                <a:gd name="T21" fmla="*/ 17 h 72"/>
                <a:gd name="T22" fmla="*/ 0 w 314"/>
                <a:gd name="T23" fmla="*/ 4 h 72"/>
                <a:gd name="T24" fmla="*/ 4 w 314"/>
                <a:gd name="T25" fmla="*/ 0 h 72"/>
                <a:gd name="T26" fmla="*/ 310 w 314"/>
                <a:gd name="T27" fmla="*/ 0 h 72"/>
                <a:gd name="T28" fmla="*/ 310 w 314"/>
                <a:gd name="T29" fmla="*/ 4 h 72"/>
                <a:gd name="T30" fmla="*/ 313 w 314"/>
                <a:gd name="T31" fmla="*/ 13 h 72"/>
                <a:gd name="T32" fmla="*/ 310 w 314"/>
                <a:gd name="T33" fmla="*/ 17 h 72"/>
                <a:gd name="T34" fmla="*/ 310 w 314"/>
                <a:gd name="T35" fmla="*/ 38 h 72"/>
                <a:gd name="T36" fmla="*/ 301 w 314"/>
                <a:gd name="T37" fmla="*/ 42 h 72"/>
                <a:gd name="T38" fmla="*/ 301 w 314"/>
                <a:gd name="T39" fmla="*/ 46 h 72"/>
                <a:gd name="T40" fmla="*/ 285 w 314"/>
                <a:gd name="T41" fmla="*/ 46 h 72"/>
                <a:gd name="T42" fmla="*/ 277 w 314"/>
                <a:gd name="T43" fmla="*/ 55 h 72"/>
                <a:gd name="T44" fmla="*/ 273 w 314"/>
                <a:gd name="T45" fmla="*/ 55 h 72"/>
                <a:gd name="T46" fmla="*/ 265 w 314"/>
                <a:gd name="T47" fmla="*/ 59 h 72"/>
                <a:gd name="T48" fmla="*/ 252 w 314"/>
                <a:gd name="T49" fmla="*/ 59 h 72"/>
                <a:gd name="T50" fmla="*/ 245 w 314"/>
                <a:gd name="T51" fmla="*/ 67 h 72"/>
                <a:gd name="T52" fmla="*/ 232 w 314"/>
                <a:gd name="T53" fmla="*/ 67 h 72"/>
                <a:gd name="T54" fmla="*/ 212 w 314"/>
                <a:gd name="T55" fmla="*/ 71 h 72"/>
                <a:gd name="T56" fmla="*/ 106 w 314"/>
                <a:gd name="T57" fmla="*/ 71 h 72"/>
                <a:gd name="T58" fmla="*/ 82 w 314"/>
                <a:gd name="T59" fmla="*/ 67 h 72"/>
                <a:gd name="T60" fmla="*/ 86 w 314"/>
                <a:gd name="T61" fmla="*/ 67 h 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4"/>
                <a:gd name="T94" fmla="*/ 0 h 72"/>
                <a:gd name="T95" fmla="*/ 314 w 314"/>
                <a:gd name="T96" fmla="*/ 72 h 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4" h="72">
                  <a:moveTo>
                    <a:pt x="82" y="67"/>
                  </a:moveTo>
                  <a:lnTo>
                    <a:pt x="65" y="67"/>
                  </a:lnTo>
                  <a:lnTo>
                    <a:pt x="61" y="59"/>
                  </a:lnTo>
                  <a:lnTo>
                    <a:pt x="54" y="59"/>
                  </a:lnTo>
                  <a:lnTo>
                    <a:pt x="41" y="55"/>
                  </a:lnTo>
                  <a:lnTo>
                    <a:pt x="37" y="55"/>
                  </a:lnTo>
                  <a:lnTo>
                    <a:pt x="24" y="46"/>
                  </a:lnTo>
                  <a:lnTo>
                    <a:pt x="13" y="46"/>
                  </a:lnTo>
                  <a:lnTo>
                    <a:pt x="13" y="42"/>
                  </a:lnTo>
                  <a:lnTo>
                    <a:pt x="4" y="38"/>
                  </a:lnTo>
                  <a:lnTo>
                    <a:pt x="4" y="17"/>
                  </a:lnTo>
                  <a:lnTo>
                    <a:pt x="0" y="4"/>
                  </a:lnTo>
                  <a:lnTo>
                    <a:pt x="4" y="0"/>
                  </a:lnTo>
                  <a:lnTo>
                    <a:pt x="310" y="0"/>
                  </a:lnTo>
                  <a:lnTo>
                    <a:pt x="310" y="4"/>
                  </a:lnTo>
                  <a:lnTo>
                    <a:pt x="313" y="13"/>
                  </a:lnTo>
                  <a:lnTo>
                    <a:pt x="310" y="17"/>
                  </a:lnTo>
                  <a:lnTo>
                    <a:pt x="310" y="38"/>
                  </a:lnTo>
                  <a:lnTo>
                    <a:pt x="301" y="42"/>
                  </a:lnTo>
                  <a:lnTo>
                    <a:pt x="301" y="46"/>
                  </a:lnTo>
                  <a:lnTo>
                    <a:pt x="285" y="46"/>
                  </a:lnTo>
                  <a:lnTo>
                    <a:pt x="277" y="55"/>
                  </a:lnTo>
                  <a:lnTo>
                    <a:pt x="273" y="55"/>
                  </a:lnTo>
                  <a:lnTo>
                    <a:pt x="265" y="59"/>
                  </a:lnTo>
                  <a:lnTo>
                    <a:pt x="252" y="59"/>
                  </a:lnTo>
                  <a:lnTo>
                    <a:pt x="245" y="67"/>
                  </a:lnTo>
                  <a:lnTo>
                    <a:pt x="232" y="67"/>
                  </a:lnTo>
                  <a:lnTo>
                    <a:pt x="212" y="71"/>
                  </a:lnTo>
                  <a:lnTo>
                    <a:pt x="106" y="71"/>
                  </a:lnTo>
                  <a:lnTo>
                    <a:pt x="82" y="67"/>
                  </a:lnTo>
                  <a:lnTo>
                    <a:pt x="86" y="67"/>
                  </a:lnTo>
                </a:path>
              </a:pathLst>
            </a:custGeom>
            <a:noFill/>
            <a:ln w="12700" cap="rnd">
              <a:noFill/>
              <a:round/>
              <a:headEnd/>
              <a:tailEnd/>
            </a:ln>
          </p:spPr>
          <p:txBody>
            <a:bodyPr/>
            <a:lstStyle/>
            <a:p>
              <a:endParaRPr lang="en-US"/>
            </a:p>
          </p:txBody>
        </p:sp>
        <p:sp>
          <p:nvSpPr>
            <p:cNvPr id="1169" name="Freeform 119"/>
            <p:cNvSpPr>
              <a:spLocks/>
            </p:cNvSpPr>
            <p:nvPr/>
          </p:nvSpPr>
          <p:spPr bwMode="auto">
            <a:xfrm>
              <a:off x="935" y="2970"/>
              <a:ext cx="307" cy="83"/>
            </a:xfrm>
            <a:custGeom>
              <a:avLst/>
              <a:gdLst>
                <a:gd name="T0" fmla="*/ 306 w 307"/>
                <a:gd name="T1" fmla="*/ 40 h 83"/>
                <a:gd name="T2" fmla="*/ 306 w 307"/>
                <a:gd name="T3" fmla="*/ 45 h 83"/>
                <a:gd name="T4" fmla="*/ 302 w 307"/>
                <a:gd name="T5" fmla="*/ 49 h 83"/>
                <a:gd name="T6" fmla="*/ 298 w 307"/>
                <a:gd name="T7" fmla="*/ 53 h 83"/>
                <a:gd name="T8" fmla="*/ 293 w 307"/>
                <a:gd name="T9" fmla="*/ 58 h 83"/>
                <a:gd name="T10" fmla="*/ 285 w 307"/>
                <a:gd name="T11" fmla="*/ 62 h 83"/>
                <a:gd name="T12" fmla="*/ 277 w 307"/>
                <a:gd name="T13" fmla="*/ 66 h 83"/>
                <a:gd name="T14" fmla="*/ 257 w 307"/>
                <a:gd name="T15" fmla="*/ 69 h 83"/>
                <a:gd name="T16" fmla="*/ 237 w 307"/>
                <a:gd name="T17" fmla="*/ 73 h 83"/>
                <a:gd name="T18" fmla="*/ 208 w 307"/>
                <a:gd name="T19" fmla="*/ 78 h 83"/>
                <a:gd name="T20" fmla="*/ 183 w 307"/>
                <a:gd name="T21" fmla="*/ 82 h 83"/>
                <a:gd name="T22" fmla="*/ 155 w 307"/>
                <a:gd name="T23" fmla="*/ 82 h 83"/>
                <a:gd name="T24" fmla="*/ 126 w 307"/>
                <a:gd name="T25" fmla="*/ 82 h 83"/>
                <a:gd name="T26" fmla="*/ 98 w 307"/>
                <a:gd name="T27" fmla="*/ 78 h 83"/>
                <a:gd name="T28" fmla="*/ 74 w 307"/>
                <a:gd name="T29" fmla="*/ 73 h 83"/>
                <a:gd name="T30" fmla="*/ 49 w 307"/>
                <a:gd name="T31" fmla="*/ 69 h 83"/>
                <a:gd name="T32" fmla="*/ 28 w 307"/>
                <a:gd name="T33" fmla="*/ 66 h 83"/>
                <a:gd name="T34" fmla="*/ 20 w 307"/>
                <a:gd name="T35" fmla="*/ 62 h 83"/>
                <a:gd name="T36" fmla="*/ 13 w 307"/>
                <a:gd name="T37" fmla="*/ 58 h 83"/>
                <a:gd name="T38" fmla="*/ 8 w 307"/>
                <a:gd name="T39" fmla="*/ 53 h 83"/>
                <a:gd name="T40" fmla="*/ 4 w 307"/>
                <a:gd name="T41" fmla="*/ 49 h 83"/>
                <a:gd name="T42" fmla="*/ 0 w 307"/>
                <a:gd name="T43" fmla="*/ 45 h 83"/>
                <a:gd name="T44" fmla="*/ 0 w 307"/>
                <a:gd name="T45" fmla="*/ 40 h 83"/>
                <a:gd name="T46" fmla="*/ 0 w 307"/>
                <a:gd name="T47" fmla="*/ 36 h 83"/>
                <a:gd name="T48" fmla="*/ 4 w 307"/>
                <a:gd name="T49" fmla="*/ 33 h 83"/>
                <a:gd name="T50" fmla="*/ 8 w 307"/>
                <a:gd name="T51" fmla="*/ 29 h 83"/>
                <a:gd name="T52" fmla="*/ 13 w 307"/>
                <a:gd name="T53" fmla="*/ 24 h 83"/>
                <a:gd name="T54" fmla="*/ 20 w 307"/>
                <a:gd name="T55" fmla="*/ 20 h 83"/>
                <a:gd name="T56" fmla="*/ 28 w 307"/>
                <a:gd name="T57" fmla="*/ 16 h 83"/>
                <a:gd name="T58" fmla="*/ 49 w 307"/>
                <a:gd name="T59" fmla="*/ 12 h 83"/>
                <a:gd name="T60" fmla="*/ 74 w 307"/>
                <a:gd name="T61" fmla="*/ 7 h 83"/>
                <a:gd name="T62" fmla="*/ 98 w 307"/>
                <a:gd name="T63" fmla="*/ 4 h 83"/>
                <a:gd name="T64" fmla="*/ 126 w 307"/>
                <a:gd name="T65" fmla="*/ 4 h 83"/>
                <a:gd name="T66" fmla="*/ 155 w 307"/>
                <a:gd name="T67" fmla="*/ 0 h 83"/>
                <a:gd name="T68" fmla="*/ 183 w 307"/>
                <a:gd name="T69" fmla="*/ 4 h 83"/>
                <a:gd name="T70" fmla="*/ 208 w 307"/>
                <a:gd name="T71" fmla="*/ 4 h 83"/>
                <a:gd name="T72" fmla="*/ 237 w 307"/>
                <a:gd name="T73" fmla="*/ 7 h 83"/>
                <a:gd name="T74" fmla="*/ 257 w 307"/>
                <a:gd name="T75" fmla="*/ 12 h 83"/>
                <a:gd name="T76" fmla="*/ 277 w 307"/>
                <a:gd name="T77" fmla="*/ 16 h 83"/>
                <a:gd name="T78" fmla="*/ 285 w 307"/>
                <a:gd name="T79" fmla="*/ 20 h 83"/>
                <a:gd name="T80" fmla="*/ 293 w 307"/>
                <a:gd name="T81" fmla="*/ 24 h 83"/>
                <a:gd name="T82" fmla="*/ 298 w 307"/>
                <a:gd name="T83" fmla="*/ 29 h 83"/>
                <a:gd name="T84" fmla="*/ 302 w 307"/>
                <a:gd name="T85" fmla="*/ 33 h 83"/>
                <a:gd name="T86" fmla="*/ 306 w 307"/>
                <a:gd name="T87" fmla="*/ 36 h 83"/>
                <a:gd name="T88" fmla="*/ 306 w 307"/>
                <a:gd name="T89" fmla="*/ 4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7"/>
                <a:gd name="T136" fmla="*/ 0 h 83"/>
                <a:gd name="T137" fmla="*/ 307 w 307"/>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7" h="83">
                  <a:moveTo>
                    <a:pt x="306" y="40"/>
                  </a:moveTo>
                  <a:lnTo>
                    <a:pt x="306" y="45"/>
                  </a:lnTo>
                  <a:lnTo>
                    <a:pt x="302" y="49"/>
                  </a:lnTo>
                  <a:lnTo>
                    <a:pt x="298" y="53"/>
                  </a:lnTo>
                  <a:lnTo>
                    <a:pt x="293" y="58"/>
                  </a:lnTo>
                  <a:lnTo>
                    <a:pt x="285" y="62"/>
                  </a:lnTo>
                  <a:lnTo>
                    <a:pt x="277" y="66"/>
                  </a:lnTo>
                  <a:lnTo>
                    <a:pt x="257" y="69"/>
                  </a:lnTo>
                  <a:lnTo>
                    <a:pt x="237" y="73"/>
                  </a:lnTo>
                  <a:lnTo>
                    <a:pt x="208" y="78"/>
                  </a:lnTo>
                  <a:lnTo>
                    <a:pt x="183" y="82"/>
                  </a:lnTo>
                  <a:lnTo>
                    <a:pt x="155" y="82"/>
                  </a:lnTo>
                  <a:lnTo>
                    <a:pt x="126" y="82"/>
                  </a:lnTo>
                  <a:lnTo>
                    <a:pt x="98" y="78"/>
                  </a:lnTo>
                  <a:lnTo>
                    <a:pt x="74" y="73"/>
                  </a:lnTo>
                  <a:lnTo>
                    <a:pt x="49" y="69"/>
                  </a:lnTo>
                  <a:lnTo>
                    <a:pt x="28" y="66"/>
                  </a:lnTo>
                  <a:lnTo>
                    <a:pt x="20" y="62"/>
                  </a:lnTo>
                  <a:lnTo>
                    <a:pt x="13" y="58"/>
                  </a:lnTo>
                  <a:lnTo>
                    <a:pt x="8" y="53"/>
                  </a:lnTo>
                  <a:lnTo>
                    <a:pt x="4" y="49"/>
                  </a:lnTo>
                  <a:lnTo>
                    <a:pt x="0" y="45"/>
                  </a:lnTo>
                  <a:lnTo>
                    <a:pt x="0" y="40"/>
                  </a:lnTo>
                  <a:lnTo>
                    <a:pt x="0" y="36"/>
                  </a:lnTo>
                  <a:lnTo>
                    <a:pt x="4" y="33"/>
                  </a:lnTo>
                  <a:lnTo>
                    <a:pt x="8" y="29"/>
                  </a:lnTo>
                  <a:lnTo>
                    <a:pt x="13" y="24"/>
                  </a:lnTo>
                  <a:lnTo>
                    <a:pt x="20" y="20"/>
                  </a:lnTo>
                  <a:lnTo>
                    <a:pt x="28" y="16"/>
                  </a:lnTo>
                  <a:lnTo>
                    <a:pt x="49" y="12"/>
                  </a:lnTo>
                  <a:lnTo>
                    <a:pt x="74" y="7"/>
                  </a:lnTo>
                  <a:lnTo>
                    <a:pt x="98" y="4"/>
                  </a:lnTo>
                  <a:lnTo>
                    <a:pt x="126" y="4"/>
                  </a:lnTo>
                  <a:lnTo>
                    <a:pt x="155" y="0"/>
                  </a:lnTo>
                  <a:lnTo>
                    <a:pt x="183" y="4"/>
                  </a:lnTo>
                  <a:lnTo>
                    <a:pt x="208" y="4"/>
                  </a:lnTo>
                  <a:lnTo>
                    <a:pt x="237" y="7"/>
                  </a:lnTo>
                  <a:lnTo>
                    <a:pt x="257" y="12"/>
                  </a:lnTo>
                  <a:lnTo>
                    <a:pt x="277" y="16"/>
                  </a:lnTo>
                  <a:lnTo>
                    <a:pt x="285" y="20"/>
                  </a:lnTo>
                  <a:lnTo>
                    <a:pt x="293" y="24"/>
                  </a:lnTo>
                  <a:lnTo>
                    <a:pt x="298" y="29"/>
                  </a:lnTo>
                  <a:lnTo>
                    <a:pt x="302" y="33"/>
                  </a:lnTo>
                  <a:lnTo>
                    <a:pt x="306" y="36"/>
                  </a:lnTo>
                  <a:lnTo>
                    <a:pt x="306" y="40"/>
                  </a:lnTo>
                </a:path>
              </a:pathLst>
            </a:custGeom>
            <a:solidFill>
              <a:srgbClr val="C0CFD9"/>
            </a:solidFill>
            <a:ln w="12700" cap="rnd">
              <a:noFill/>
              <a:round/>
              <a:headEnd/>
              <a:tailEnd/>
            </a:ln>
          </p:spPr>
          <p:txBody>
            <a:bodyPr/>
            <a:lstStyle/>
            <a:p>
              <a:endParaRPr lang="en-US"/>
            </a:p>
          </p:txBody>
        </p:sp>
        <p:sp>
          <p:nvSpPr>
            <p:cNvPr id="1170" name="Freeform 120"/>
            <p:cNvSpPr>
              <a:spLocks/>
            </p:cNvSpPr>
            <p:nvPr/>
          </p:nvSpPr>
          <p:spPr bwMode="auto">
            <a:xfrm>
              <a:off x="952" y="2966"/>
              <a:ext cx="86" cy="67"/>
            </a:xfrm>
            <a:custGeom>
              <a:avLst/>
              <a:gdLst>
                <a:gd name="T0" fmla="*/ 85 w 86"/>
                <a:gd name="T1" fmla="*/ 66 h 67"/>
                <a:gd name="T2" fmla="*/ 44 w 86"/>
                <a:gd name="T3" fmla="*/ 66 h 67"/>
                <a:gd name="T4" fmla="*/ 36 w 86"/>
                <a:gd name="T5" fmla="*/ 62 h 67"/>
                <a:gd name="T6" fmla="*/ 33 w 86"/>
                <a:gd name="T7" fmla="*/ 62 h 67"/>
                <a:gd name="T8" fmla="*/ 24 w 86"/>
                <a:gd name="T9" fmla="*/ 53 h 67"/>
                <a:gd name="T10" fmla="*/ 20 w 86"/>
                <a:gd name="T11" fmla="*/ 53 h 67"/>
                <a:gd name="T12" fmla="*/ 12 w 86"/>
                <a:gd name="T13" fmla="*/ 49 h 67"/>
                <a:gd name="T14" fmla="*/ 12 w 86"/>
                <a:gd name="T15" fmla="*/ 40 h 67"/>
                <a:gd name="T16" fmla="*/ 0 w 86"/>
                <a:gd name="T17" fmla="*/ 40 h 67"/>
                <a:gd name="T18" fmla="*/ 0 w 86"/>
                <a:gd name="T19" fmla="*/ 4 h 67"/>
                <a:gd name="T20" fmla="*/ 36 w 86"/>
                <a:gd name="T21" fmla="*/ 4 h 67"/>
                <a:gd name="T22" fmla="*/ 85 w 86"/>
                <a:gd name="T23" fmla="*/ 0 h 67"/>
                <a:gd name="T24" fmla="*/ 85 w 86"/>
                <a:gd name="T25" fmla="*/ 66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67"/>
                <a:gd name="T41" fmla="*/ 86 w 86"/>
                <a:gd name="T42" fmla="*/ 67 h 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67">
                  <a:moveTo>
                    <a:pt x="85" y="66"/>
                  </a:moveTo>
                  <a:lnTo>
                    <a:pt x="44" y="66"/>
                  </a:lnTo>
                  <a:lnTo>
                    <a:pt x="36" y="62"/>
                  </a:lnTo>
                  <a:lnTo>
                    <a:pt x="33" y="62"/>
                  </a:lnTo>
                  <a:lnTo>
                    <a:pt x="24" y="53"/>
                  </a:lnTo>
                  <a:lnTo>
                    <a:pt x="20" y="53"/>
                  </a:lnTo>
                  <a:lnTo>
                    <a:pt x="12" y="49"/>
                  </a:lnTo>
                  <a:lnTo>
                    <a:pt x="12" y="40"/>
                  </a:lnTo>
                  <a:lnTo>
                    <a:pt x="0" y="40"/>
                  </a:lnTo>
                  <a:lnTo>
                    <a:pt x="0" y="4"/>
                  </a:lnTo>
                  <a:lnTo>
                    <a:pt x="36" y="4"/>
                  </a:lnTo>
                  <a:lnTo>
                    <a:pt x="85" y="0"/>
                  </a:lnTo>
                  <a:lnTo>
                    <a:pt x="85" y="66"/>
                  </a:lnTo>
                </a:path>
              </a:pathLst>
            </a:custGeom>
            <a:solidFill>
              <a:srgbClr val="C0CFD9"/>
            </a:solidFill>
            <a:ln w="12700" cap="rnd">
              <a:noFill/>
              <a:round/>
              <a:headEnd/>
              <a:tailEnd/>
            </a:ln>
          </p:spPr>
          <p:txBody>
            <a:bodyPr/>
            <a:lstStyle/>
            <a:p>
              <a:endParaRPr lang="en-US"/>
            </a:p>
          </p:txBody>
        </p:sp>
        <p:sp>
          <p:nvSpPr>
            <p:cNvPr id="1171" name="Freeform 121"/>
            <p:cNvSpPr>
              <a:spLocks/>
            </p:cNvSpPr>
            <p:nvPr/>
          </p:nvSpPr>
          <p:spPr bwMode="auto">
            <a:xfrm>
              <a:off x="1037" y="2966"/>
              <a:ext cx="225" cy="71"/>
            </a:xfrm>
            <a:custGeom>
              <a:avLst/>
              <a:gdLst>
                <a:gd name="T0" fmla="*/ 0 w 225"/>
                <a:gd name="T1" fmla="*/ 0 h 71"/>
                <a:gd name="T2" fmla="*/ 220 w 225"/>
                <a:gd name="T3" fmla="*/ 0 h 71"/>
                <a:gd name="T4" fmla="*/ 224 w 225"/>
                <a:gd name="T5" fmla="*/ 4 h 71"/>
                <a:gd name="T6" fmla="*/ 224 w 225"/>
                <a:gd name="T7" fmla="*/ 33 h 71"/>
                <a:gd name="T8" fmla="*/ 211 w 225"/>
                <a:gd name="T9" fmla="*/ 45 h 71"/>
                <a:gd name="T10" fmla="*/ 207 w 225"/>
                <a:gd name="T11" fmla="*/ 53 h 71"/>
                <a:gd name="T12" fmla="*/ 196 w 225"/>
                <a:gd name="T13" fmla="*/ 53 h 71"/>
                <a:gd name="T14" fmla="*/ 187 w 225"/>
                <a:gd name="T15" fmla="*/ 57 h 71"/>
                <a:gd name="T16" fmla="*/ 183 w 225"/>
                <a:gd name="T17" fmla="*/ 57 h 71"/>
                <a:gd name="T18" fmla="*/ 175 w 225"/>
                <a:gd name="T19" fmla="*/ 66 h 71"/>
                <a:gd name="T20" fmla="*/ 146 w 225"/>
                <a:gd name="T21" fmla="*/ 66 h 71"/>
                <a:gd name="T22" fmla="*/ 130 w 225"/>
                <a:gd name="T23" fmla="*/ 70 h 71"/>
                <a:gd name="T24" fmla="*/ 16 w 225"/>
                <a:gd name="T25" fmla="*/ 70 h 71"/>
                <a:gd name="T26" fmla="*/ 0 w 225"/>
                <a:gd name="T27" fmla="*/ 66 h 71"/>
                <a:gd name="T28" fmla="*/ 0 w 225"/>
                <a:gd name="T29" fmla="*/ 0 h 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5"/>
                <a:gd name="T46" fmla="*/ 0 h 71"/>
                <a:gd name="T47" fmla="*/ 225 w 225"/>
                <a:gd name="T48" fmla="*/ 71 h 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5" h="71">
                  <a:moveTo>
                    <a:pt x="0" y="0"/>
                  </a:moveTo>
                  <a:lnTo>
                    <a:pt x="220" y="0"/>
                  </a:lnTo>
                  <a:lnTo>
                    <a:pt x="224" y="4"/>
                  </a:lnTo>
                  <a:lnTo>
                    <a:pt x="224" y="33"/>
                  </a:lnTo>
                  <a:lnTo>
                    <a:pt x="211" y="45"/>
                  </a:lnTo>
                  <a:lnTo>
                    <a:pt x="207" y="53"/>
                  </a:lnTo>
                  <a:lnTo>
                    <a:pt x="196" y="53"/>
                  </a:lnTo>
                  <a:lnTo>
                    <a:pt x="187" y="57"/>
                  </a:lnTo>
                  <a:lnTo>
                    <a:pt x="183" y="57"/>
                  </a:lnTo>
                  <a:lnTo>
                    <a:pt x="175" y="66"/>
                  </a:lnTo>
                  <a:lnTo>
                    <a:pt x="146" y="66"/>
                  </a:lnTo>
                  <a:lnTo>
                    <a:pt x="130" y="70"/>
                  </a:lnTo>
                  <a:lnTo>
                    <a:pt x="16" y="70"/>
                  </a:lnTo>
                  <a:lnTo>
                    <a:pt x="0" y="66"/>
                  </a:lnTo>
                  <a:lnTo>
                    <a:pt x="0" y="0"/>
                  </a:lnTo>
                </a:path>
              </a:pathLst>
            </a:custGeom>
            <a:solidFill>
              <a:srgbClr val="C0CFD9"/>
            </a:solidFill>
            <a:ln w="12700" cap="rnd">
              <a:noFill/>
              <a:round/>
              <a:headEnd/>
              <a:tailEnd/>
            </a:ln>
          </p:spPr>
          <p:txBody>
            <a:bodyPr/>
            <a:lstStyle/>
            <a:p>
              <a:endParaRPr lang="en-US"/>
            </a:p>
          </p:txBody>
        </p:sp>
        <p:sp>
          <p:nvSpPr>
            <p:cNvPr id="1172" name="Freeform 122"/>
            <p:cNvSpPr>
              <a:spLocks/>
            </p:cNvSpPr>
            <p:nvPr/>
          </p:nvSpPr>
          <p:spPr bwMode="auto">
            <a:xfrm>
              <a:off x="952" y="2966"/>
              <a:ext cx="310" cy="71"/>
            </a:xfrm>
            <a:custGeom>
              <a:avLst/>
              <a:gdLst>
                <a:gd name="T0" fmla="*/ 85 w 310"/>
                <a:gd name="T1" fmla="*/ 66 h 71"/>
                <a:gd name="T2" fmla="*/ 40 w 310"/>
                <a:gd name="T3" fmla="*/ 66 h 71"/>
                <a:gd name="T4" fmla="*/ 36 w 310"/>
                <a:gd name="T5" fmla="*/ 57 h 71"/>
                <a:gd name="T6" fmla="*/ 28 w 310"/>
                <a:gd name="T7" fmla="*/ 57 h 71"/>
                <a:gd name="T8" fmla="*/ 24 w 310"/>
                <a:gd name="T9" fmla="*/ 53 h 71"/>
                <a:gd name="T10" fmla="*/ 16 w 310"/>
                <a:gd name="T11" fmla="*/ 53 h 71"/>
                <a:gd name="T12" fmla="*/ 12 w 310"/>
                <a:gd name="T13" fmla="*/ 45 h 71"/>
                <a:gd name="T14" fmla="*/ 12 w 310"/>
                <a:gd name="T15" fmla="*/ 40 h 71"/>
                <a:gd name="T16" fmla="*/ 0 w 310"/>
                <a:gd name="T17" fmla="*/ 40 h 71"/>
                <a:gd name="T18" fmla="*/ 0 w 310"/>
                <a:gd name="T19" fmla="*/ 4 h 71"/>
                <a:gd name="T20" fmla="*/ 36 w 310"/>
                <a:gd name="T21" fmla="*/ 4 h 71"/>
                <a:gd name="T22" fmla="*/ 85 w 310"/>
                <a:gd name="T23" fmla="*/ 0 h 71"/>
                <a:gd name="T24" fmla="*/ 305 w 310"/>
                <a:gd name="T25" fmla="*/ 0 h 71"/>
                <a:gd name="T26" fmla="*/ 309 w 310"/>
                <a:gd name="T27" fmla="*/ 4 h 71"/>
                <a:gd name="T28" fmla="*/ 309 w 310"/>
                <a:gd name="T29" fmla="*/ 33 h 71"/>
                <a:gd name="T30" fmla="*/ 296 w 310"/>
                <a:gd name="T31" fmla="*/ 45 h 71"/>
                <a:gd name="T32" fmla="*/ 292 w 310"/>
                <a:gd name="T33" fmla="*/ 53 h 71"/>
                <a:gd name="T34" fmla="*/ 281 w 310"/>
                <a:gd name="T35" fmla="*/ 53 h 71"/>
                <a:gd name="T36" fmla="*/ 272 w 310"/>
                <a:gd name="T37" fmla="*/ 57 h 71"/>
                <a:gd name="T38" fmla="*/ 268 w 310"/>
                <a:gd name="T39" fmla="*/ 57 h 71"/>
                <a:gd name="T40" fmla="*/ 260 w 310"/>
                <a:gd name="T41" fmla="*/ 66 h 71"/>
                <a:gd name="T42" fmla="*/ 231 w 310"/>
                <a:gd name="T43" fmla="*/ 66 h 71"/>
                <a:gd name="T44" fmla="*/ 215 w 310"/>
                <a:gd name="T45" fmla="*/ 70 h 71"/>
                <a:gd name="T46" fmla="*/ 101 w 310"/>
                <a:gd name="T47" fmla="*/ 70 h 71"/>
                <a:gd name="T48" fmla="*/ 85 w 310"/>
                <a:gd name="T49" fmla="*/ 66 h 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0"/>
                <a:gd name="T76" fmla="*/ 0 h 71"/>
                <a:gd name="T77" fmla="*/ 310 w 310"/>
                <a:gd name="T78" fmla="*/ 71 h 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0" h="71">
                  <a:moveTo>
                    <a:pt x="85" y="66"/>
                  </a:moveTo>
                  <a:lnTo>
                    <a:pt x="40" y="66"/>
                  </a:lnTo>
                  <a:lnTo>
                    <a:pt x="36" y="57"/>
                  </a:lnTo>
                  <a:lnTo>
                    <a:pt x="28" y="57"/>
                  </a:lnTo>
                  <a:lnTo>
                    <a:pt x="24" y="53"/>
                  </a:lnTo>
                  <a:lnTo>
                    <a:pt x="16" y="53"/>
                  </a:lnTo>
                  <a:lnTo>
                    <a:pt x="12" y="45"/>
                  </a:lnTo>
                  <a:lnTo>
                    <a:pt x="12" y="40"/>
                  </a:lnTo>
                  <a:lnTo>
                    <a:pt x="0" y="40"/>
                  </a:lnTo>
                  <a:lnTo>
                    <a:pt x="0" y="4"/>
                  </a:lnTo>
                  <a:lnTo>
                    <a:pt x="36" y="4"/>
                  </a:lnTo>
                  <a:lnTo>
                    <a:pt x="85" y="0"/>
                  </a:lnTo>
                  <a:lnTo>
                    <a:pt x="305" y="0"/>
                  </a:lnTo>
                  <a:lnTo>
                    <a:pt x="309" y="4"/>
                  </a:lnTo>
                  <a:lnTo>
                    <a:pt x="309" y="33"/>
                  </a:lnTo>
                  <a:lnTo>
                    <a:pt x="296" y="45"/>
                  </a:lnTo>
                  <a:lnTo>
                    <a:pt x="292" y="53"/>
                  </a:lnTo>
                  <a:lnTo>
                    <a:pt x="281" y="53"/>
                  </a:lnTo>
                  <a:lnTo>
                    <a:pt x="272" y="57"/>
                  </a:lnTo>
                  <a:lnTo>
                    <a:pt x="268" y="57"/>
                  </a:lnTo>
                  <a:lnTo>
                    <a:pt x="260" y="66"/>
                  </a:lnTo>
                  <a:lnTo>
                    <a:pt x="231" y="66"/>
                  </a:lnTo>
                  <a:lnTo>
                    <a:pt x="215" y="70"/>
                  </a:lnTo>
                  <a:lnTo>
                    <a:pt x="101" y="70"/>
                  </a:lnTo>
                  <a:lnTo>
                    <a:pt x="85" y="66"/>
                  </a:lnTo>
                </a:path>
              </a:pathLst>
            </a:custGeom>
            <a:noFill/>
            <a:ln w="12700" cap="rnd">
              <a:noFill/>
              <a:round/>
              <a:headEnd/>
              <a:tailEnd/>
            </a:ln>
          </p:spPr>
          <p:txBody>
            <a:bodyPr/>
            <a:lstStyle/>
            <a:p>
              <a:endParaRPr lang="en-US"/>
            </a:p>
          </p:txBody>
        </p:sp>
        <p:sp>
          <p:nvSpPr>
            <p:cNvPr id="1173" name="Freeform 123"/>
            <p:cNvSpPr>
              <a:spLocks/>
            </p:cNvSpPr>
            <p:nvPr/>
          </p:nvSpPr>
          <p:spPr bwMode="auto">
            <a:xfrm>
              <a:off x="955" y="2937"/>
              <a:ext cx="307" cy="83"/>
            </a:xfrm>
            <a:custGeom>
              <a:avLst/>
              <a:gdLst>
                <a:gd name="T0" fmla="*/ 306 w 307"/>
                <a:gd name="T1" fmla="*/ 40 h 83"/>
                <a:gd name="T2" fmla="*/ 306 w 307"/>
                <a:gd name="T3" fmla="*/ 45 h 83"/>
                <a:gd name="T4" fmla="*/ 302 w 307"/>
                <a:gd name="T5" fmla="*/ 49 h 83"/>
                <a:gd name="T6" fmla="*/ 298 w 307"/>
                <a:gd name="T7" fmla="*/ 53 h 83"/>
                <a:gd name="T8" fmla="*/ 293 w 307"/>
                <a:gd name="T9" fmla="*/ 58 h 83"/>
                <a:gd name="T10" fmla="*/ 286 w 307"/>
                <a:gd name="T11" fmla="*/ 62 h 83"/>
                <a:gd name="T12" fmla="*/ 278 w 307"/>
                <a:gd name="T13" fmla="*/ 66 h 83"/>
                <a:gd name="T14" fmla="*/ 257 w 307"/>
                <a:gd name="T15" fmla="*/ 69 h 83"/>
                <a:gd name="T16" fmla="*/ 237 w 307"/>
                <a:gd name="T17" fmla="*/ 73 h 83"/>
                <a:gd name="T18" fmla="*/ 208 w 307"/>
                <a:gd name="T19" fmla="*/ 78 h 83"/>
                <a:gd name="T20" fmla="*/ 184 w 307"/>
                <a:gd name="T21" fmla="*/ 82 h 83"/>
                <a:gd name="T22" fmla="*/ 156 w 307"/>
                <a:gd name="T23" fmla="*/ 82 h 83"/>
                <a:gd name="T24" fmla="*/ 127 w 307"/>
                <a:gd name="T25" fmla="*/ 82 h 83"/>
                <a:gd name="T26" fmla="*/ 98 w 307"/>
                <a:gd name="T27" fmla="*/ 78 h 83"/>
                <a:gd name="T28" fmla="*/ 69 w 307"/>
                <a:gd name="T29" fmla="*/ 73 h 83"/>
                <a:gd name="T30" fmla="*/ 49 w 307"/>
                <a:gd name="T31" fmla="*/ 69 h 83"/>
                <a:gd name="T32" fmla="*/ 29 w 307"/>
                <a:gd name="T33" fmla="*/ 66 h 83"/>
                <a:gd name="T34" fmla="*/ 21 w 307"/>
                <a:gd name="T35" fmla="*/ 62 h 83"/>
                <a:gd name="T36" fmla="*/ 13 w 307"/>
                <a:gd name="T37" fmla="*/ 58 h 83"/>
                <a:gd name="T38" fmla="*/ 8 w 307"/>
                <a:gd name="T39" fmla="*/ 53 h 83"/>
                <a:gd name="T40" fmla="*/ 4 w 307"/>
                <a:gd name="T41" fmla="*/ 49 h 83"/>
                <a:gd name="T42" fmla="*/ 0 w 307"/>
                <a:gd name="T43" fmla="*/ 45 h 83"/>
                <a:gd name="T44" fmla="*/ 0 w 307"/>
                <a:gd name="T45" fmla="*/ 40 h 83"/>
                <a:gd name="T46" fmla="*/ 0 w 307"/>
                <a:gd name="T47" fmla="*/ 33 h 83"/>
                <a:gd name="T48" fmla="*/ 4 w 307"/>
                <a:gd name="T49" fmla="*/ 29 h 83"/>
                <a:gd name="T50" fmla="*/ 8 w 307"/>
                <a:gd name="T51" fmla="*/ 24 h 83"/>
                <a:gd name="T52" fmla="*/ 13 w 307"/>
                <a:gd name="T53" fmla="*/ 20 h 83"/>
                <a:gd name="T54" fmla="*/ 21 w 307"/>
                <a:gd name="T55" fmla="*/ 16 h 83"/>
                <a:gd name="T56" fmla="*/ 29 w 307"/>
                <a:gd name="T57" fmla="*/ 12 h 83"/>
                <a:gd name="T58" fmla="*/ 49 w 307"/>
                <a:gd name="T59" fmla="*/ 7 h 83"/>
                <a:gd name="T60" fmla="*/ 69 w 307"/>
                <a:gd name="T61" fmla="*/ 4 h 83"/>
                <a:gd name="T62" fmla="*/ 98 w 307"/>
                <a:gd name="T63" fmla="*/ 0 h 83"/>
                <a:gd name="T64" fmla="*/ 127 w 307"/>
                <a:gd name="T65" fmla="*/ 0 h 83"/>
                <a:gd name="T66" fmla="*/ 156 w 307"/>
                <a:gd name="T67" fmla="*/ 0 h 83"/>
                <a:gd name="T68" fmla="*/ 184 w 307"/>
                <a:gd name="T69" fmla="*/ 0 h 83"/>
                <a:gd name="T70" fmla="*/ 208 w 307"/>
                <a:gd name="T71" fmla="*/ 0 h 83"/>
                <a:gd name="T72" fmla="*/ 237 w 307"/>
                <a:gd name="T73" fmla="*/ 4 h 83"/>
                <a:gd name="T74" fmla="*/ 257 w 307"/>
                <a:gd name="T75" fmla="*/ 7 h 83"/>
                <a:gd name="T76" fmla="*/ 278 w 307"/>
                <a:gd name="T77" fmla="*/ 12 h 83"/>
                <a:gd name="T78" fmla="*/ 286 w 307"/>
                <a:gd name="T79" fmla="*/ 16 h 83"/>
                <a:gd name="T80" fmla="*/ 293 w 307"/>
                <a:gd name="T81" fmla="*/ 20 h 83"/>
                <a:gd name="T82" fmla="*/ 298 w 307"/>
                <a:gd name="T83" fmla="*/ 24 h 83"/>
                <a:gd name="T84" fmla="*/ 302 w 307"/>
                <a:gd name="T85" fmla="*/ 29 h 83"/>
                <a:gd name="T86" fmla="*/ 306 w 307"/>
                <a:gd name="T87" fmla="*/ 33 h 83"/>
                <a:gd name="T88" fmla="*/ 306 w 307"/>
                <a:gd name="T89" fmla="*/ 4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7"/>
                <a:gd name="T136" fmla="*/ 0 h 83"/>
                <a:gd name="T137" fmla="*/ 307 w 307"/>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7" h="83">
                  <a:moveTo>
                    <a:pt x="306" y="40"/>
                  </a:moveTo>
                  <a:lnTo>
                    <a:pt x="306" y="45"/>
                  </a:lnTo>
                  <a:lnTo>
                    <a:pt x="302" y="49"/>
                  </a:lnTo>
                  <a:lnTo>
                    <a:pt x="298" y="53"/>
                  </a:lnTo>
                  <a:lnTo>
                    <a:pt x="293" y="58"/>
                  </a:lnTo>
                  <a:lnTo>
                    <a:pt x="286" y="62"/>
                  </a:lnTo>
                  <a:lnTo>
                    <a:pt x="278" y="66"/>
                  </a:lnTo>
                  <a:lnTo>
                    <a:pt x="257" y="69"/>
                  </a:lnTo>
                  <a:lnTo>
                    <a:pt x="237" y="73"/>
                  </a:lnTo>
                  <a:lnTo>
                    <a:pt x="208" y="78"/>
                  </a:lnTo>
                  <a:lnTo>
                    <a:pt x="184" y="82"/>
                  </a:lnTo>
                  <a:lnTo>
                    <a:pt x="156" y="82"/>
                  </a:lnTo>
                  <a:lnTo>
                    <a:pt x="127" y="82"/>
                  </a:lnTo>
                  <a:lnTo>
                    <a:pt x="98" y="78"/>
                  </a:lnTo>
                  <a:lnTo>
                    <a:pt x="69" y="73"/>
                  </a:lnTo>
                  <a:lnTo>
                    <a:pt x="49" y="69"/>
                  </a:lnTo>
                  <a:lnTo>
                    <a:pt x="29" y="66"/>
                  </a:lnTo>
                  <a:lnTo>
                    <a:pt x="21" y="62"/>
                  </a:lnTo>
                  <a:lnTo>
                    <a:pt x="13" y="58"/>
                  </a:lnTo>
                  <a:lnTo>
                    <a:pt x="8" y="53"/>
                  </a:lnTo>
                  <a:lnTo>
                    <a:pt x="4" y="49"/>
                  </a:lnTo>
                  <a:lnTo>
                    <a:pt x="0" y="45"/>
                  </a:lnTo>
                  <a:lnTo>
                    <a:pt x="0" y="40"/>
                  </a:lnTo>
                  <a:lnTo>
                    <a:pt x="0" y="33"/>
                  </a:lnTo>
                  <a:lnTo>
                    <a:pt x="4" y="29"/>
                  </a:lnTo>
                  <a:lnTo>
                    <a:pt x="8" y="24"/>
                  </a:lnTo>
                  <a:lnTo>
                    <a:pt x="13" y="20"/>
                  </a:lnTo>
                  <a:lnTo>
                    <a:pt x="21" y="16"/>
                  </a:lnTo>
                  <a:lnTo>
                    <a:pt x="29" y="12"/>
                  </a:lnTo>
                  <a:lnTo>
                    <a:pt x="49" y="7"/>
                  </a:lnTo>
                  <a:lnTo>
                    <a:pt x="69" y="4"/>
                  </a:lnTo>
                  <a:lnTo>
                    <a:pt x="98" y="0"/>
                  </a:lnTo>
                  <a:lnTo>
                    <a:pt x="127" y="0"/>
                  </a:lnTo>
                  <a:lnTo>
                    <a:pt x="156" y="0"/>
                  </a:lnTo>
                  <a:lnTo>
                    <a:pt x="184" y="0"/>
                  </a:lnTo>
                  <a:lnTo>
                    <a:pt x="208" y="0"/>
                  </a:lnTo>
                  <a:lnTo>
                    <a:pt x="237" y="4"/>
                  </a:lnTo>
                  <a:lnTo>
                    <a:pt x="257" y="7"/>
                  </a:lnTo>
                  <a:lnTo>
                    <a:pt x="278" y="12"/>
                  </a:lnTo>
                  <a:lnTo>
                    <a:pt x="286" y="16"/>
                  </a:lnTo>
                  <a:lnTo>
                    <a:pt x="293" y="20"/>
                  </a:lnTo>
                  <a:lnTo>
                    <a:pt x="298" y="24"/>
                  </a:lnTo>
                  <a:lnTo>
                    <a:pt x="302" y="29"/>
                  </a:lnTo>
                  <a:lnTo>
                    <a:pt x="306" y="33"/>
                  </a:lnTo>
                  <a:lnTo>
                    <a:pt x="306" y="40"/>
                  </a:lnTo>
                </a:path>
              </a:pathLst>
            </a:custGeom>
            <a:solidFill>
              <a:srgbClr val="C0CFD9"/>
            </a:solidFill>
            <a:ln w="12700" cap="rnd">
              <a:noFill/>
              <a:round/>
              <a:headEnd/>
              <a:tailEnd/>
            </a:ln>
          </p:spPr>
          <p:txBody>
            <a:bodyPr/>
            <a:lstStyle/>
            <a:p>
              <a:endParaRPr lang="en-US"/>
            </a:p>
          </p:txBody>
        </p:sp>
        <p:sp>
          <p:nvSpPr>
            <p:cNvPr id="1174" name="Freeform 124"/>
            <p:cNvSpPr>
              <a:spLocks/>
            </p:cNvSpPr>
            <p:nvPr/>
          </p:nvSpPr>
          <p:spPr bwMode="auto">
            <a:xfrm>
              <a:off x="952" y="2937"/>
              <a:ext cx="86" cy="59"/>
            </a:xfrm>
            <a:custGeom>
              <a:avLst/>
              <a:gdLst>
                <a:gd name="T0" fmla="*/ 85 w 86"/>
                <a:gd name="T1" fmla="*/ 58 h 59"/>
                <a:gd name="T2" fmla="*/ 68 w 86"/>
                <a:gd name="T3" fmla="*/ 58 h 59"/>
                <a:gd name="T4" fmla="*/ 61 w 86"/>
                <a:gd name="T5" fmla="*/ 54 h 59"/>
                <a:gd name="T6" fmla="*/ 44 w 86"/>
                <a:gd name="T7" fmla="*/ 54 h 59"/>
                <a:gd name="T8" fmla="*/ 36 w 86"/>
                <a:gd name="T9" fmla="*/ 45 h 59"/>
                <a:gd name="T10" fmla="*/ 20 w 86"/>
                <a:gd name="T11" fmla="*/ 45 h 59"/>
                <a:gd name="T12" fmla="*/ 12 w 86"/>
                <a:gd name="T13" fmla="*/ 41 h 59"/>
                <a:gd name="T14" fmla="*/ 12 w 86"/>
                <a:gd name="T15" fmla="*/ 38 h 59"/>
                <a:gd name="T16" fmla="*/ 7 w 86"/>
                <a:gd name="T17" fmla="*/ 38 h 59"/>
                <a:gd name="T18" fmla="*/ 7 w 86"/>
                <a:gd name="T19" fmla="*/ 29 h 59"/>
                <a:gd name="T20" fmla="*/ 0 w 86"/>
                <a:gd name="T21" fmla="*/ 29 h 59"/>
                <a:gd name="T22" fmla="*/ 0 w 86"/>
                <a:gd name="T23" fmla="*/ 0 h 59"/>
                <a:gd name="T24" fmla="*/ 85 w 86"/>
                <a:gd name="T25" fmla="*/ 0 h 59"/>
                <a:gd name="T26" fmla="*/ 85 w 86"/>
                <a:gd name="T27" fmla="*/ 58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59"/>
                <a:gd name="T44" fmla="*/ 86 w 86"/>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59">
                  <a:moveTo>
                    <a:pt x="85" y="58"/>
                  </a:moveTo>
                  <a:lnTo>
                    <a:pt x="68" y="58"/>
                  </a:lnTo>
                  <a:lnTo>
                    <a:pt x="61" y="54"/>
                  </a:lnTo>
                  <a:lnTo>
                    <a:pt x="44" y="54"/>
                  </a:lnTo>
                  <a:lnTo>
                    <a:pt x="36" y="45"/>
                  </a:lnTo>
                  <a:lnTo>
                    <a:pt x="20" y="45"/>
                  </a:lnTo>
                  <a:lnTo>
                    <a:pt x="12" y="41"/>
                  </a:lnTo>
                  <a:lnTo>
                    <a:pt x="12" y="38"/>
                  </a:lnTo>
                  <a:lnTo>
                    <a:pt x="7" y="38"/>
                  </a:lnTo>
                  <a:lnTo>
                    <a:pt x="7" y="29"/>
                  </a:lnTo>
                  <a:lnTo>
                    <a:pt x="0" y="29"/>
                  </a:lnTo>
                  <a:lnTo>
                    <a:pt x="0" y="0"/>
                  </a:lnTo>
                  <a:lnTo>
                    <a:pt x="85" y="0"/>
                  </a:lnTo>
                  <a:lnTo>
                    <a:pt x="85" y="58"/>
                  </a:lnTo>
                </a:path>
              </a:pathLst>
            </a:custGeom>
            <a:solidFill>
              <a:srgbClr val="C0CFD9"/>
            </a:solidFill>
            <a:ln w="12700" cap="rnd">
              <a:noFill/>
              <a:round/>
              <a:headEnd/>
              <a:tailEnd/>
            </a:ln>
          </p:spPr>
          <p:txBody>
            <a:bodyPr/>
            <a:lstStyle/>
            <a:p>
              <a:endParaRPr lang="en-US"/>
            </a:p>
          </p:txBody>
        </p:sp>
        <p:sp>
          <p:nvSpPr>
            <p:cNvPr id="1175" name="Freeform 125"/>
            <p:cNvSpPr>
              <a:spLocks/>
            </p:cNvSpPr>
            <p:nvPr/>
          </p:nvSpPr>
          <p:spPr bwMode="auto">
            <a:xfrm>
              <a:off x="1037" y="2928"/>
              <a:ext cx="225" cy="72"/>
            </a:xfrm>
            <a:custGeom>
              <a:avLst/>
              <a:gdLst>
                <a:gd name="T0" fmla="*/ 0 w 225"/>
                <a:gd name="T1" fmla="*/ 4 h 72"/>
                <a:gd name="T2" fmla="*/ 65 w 225"/>
                <a:gd name="T3" fmla="*/ 0 h 72"/>
                <a:gd name="T4" fmla="*/ 220 w 225"/>
                <a:gd name="T5" fmla="*/ 0 h 72"/>
                <a:gd name="T6" fmla="*/ 224 w 225"/>
                <a:gd name="T7" fmla="*/ 4 h 72"/>
                <a:gd name="T8" fmla="*/ 224 w 225"/>
                <a:gd name="T9" fmla="*/ 29 h 72"/>
                <a:gd name="T10" fmla="*/ 220 w 225"/>
                <a:gd name="T11" fmla="*/ 38 h 72"/>
                <a:gd name="T12" fmla="*/ 220 w 225"/>
                <a:gd name="T13" fmla="*/ 49 h 72"/>
                <a:gd name="T14" fmla="*/ 211 w 225"/>
                <a:gd name="T15" fmla="*/ 49 h 72"/>
                <a:gd name="T16" fmla="*/ 207 w 225"/>
                <a:gd name="T17" fmla="*/ 54 h 72"/>
                <a:gd name="T18" fmla="*/ 187 w 225"/>
                <a:gd name="T19" fmla="*/ 54 h 72"/>
                <a:gd name="T20" fmla="*/ 183 w 225"/>
                <a:gd name="T21" fmla="*/ 58 h 72"/>
                <a:gd name="T22" fmla="*/ 171 w 225"/>
                <a:gd name="T23" fmla="*/ 58 h 72"/>
                <a:gd name="T24" fmla="*/ 159 w 225"/>
                <a:gd name="T25" fmla="*/ 67 h 72"/>
                <a:gd name="T26" fmla="*/ 146 w 225"/>
                <a:gd name="T27" fmla="*/ 67 h 72"/>
                <a:gd name="T28" fmla="*/ 130 w 225"/>
                <a:gd name="T29" fmla="*/ 71 h 72"/>
                <a:gd name="T30" fmla="*/ 16 w 225"/>
                <a:gd name="T31" fmla="*/ 71 h 72"/>
                <a:gd name="T32" fmla="*/ 0 w 225"/>
                <a:gd name="T33" fmla="*/ 67 h 72"/>
                <a:gd name="T34" fmla="*/ 0 w 225"/>
                <a:gd name="T35" fmla="*/ 4 h 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5"/>
                <a:gd name="T55" fmla="*/ 0 h 72"/>
                <a:gd name="T56" fmla="*/ 225 w 225"/>
                <a:gd name="T57" fmla="*/ 72 h 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5" h="72">
                  <a:moveTo>
                    <a:pt x="0" y="4"/>
                  </a:moveTo>
                  <a:lnTo>
                    <a:pt x="65" y="0"/>
                  </a:lnTo>
                  <a:lnTo>
                    <a:pt x="220" y="0"/>
                  </a:lnTo>
                  <a:lnTo>
                    <a:pt x="224" y="4"/>
                  </a:lnTo>
                  <a:lnTo>
                    <a:pt x="224" y="29"/>
                  </a:lnTo>
                  <a:lnTo>
                    <a:pt x="220" y="38"/>
                  </a:lnTo>
                  <a:lnTo>
                    <a:pt x="220" y="49"/>
                  </a:lnTo>
                  <a:lnTo>
                    <a:pt x="211" y="49"/>
                  </a:lnTo>
                  <a:lnTo>
                    <a:pt x="207" y="54"/>
                  </a:lnTo>
                  <a:lnTo>
                    <a:pt x="187" y="54"/>
                  </a:lnTo>
                  <a:lnTo>
                    <a:pt x="183" y="58"/>
                  </a:lnTo>
                  <a:lnTo>
                    <a:pt x="171" y="58"/>
                  </a:lnTo>
                  <a:lnTo>
                    <a:pt x="159" y="67"/>
                  </a:lnTo>
                  <a:lnTo>
                    <a:pt x="146" y="67"/>
                  </a:lnTo>
                  <a:lnTo>
                    <a:pt x="130" y="71"/>
                  </a:lnTo>
                  <a:lnTo>
                    <a:pt x="16" y="71"/>
                  </a:lnTo>
                  <a:lnTo>
                    <a:pt x="0" y="67"/>
                  </a:lnTo>
                  <a:lnTo>
                    <a:pt x="0" y="4"/>
                  </a:lnTo>
                </a:path>
              </a:pathLst>
            </a:custGeom>
            <a:solidFill>
              <a:srgbClr val="C0CFD9"/>
            </a:solidFill>
            <a:ln w="12700" cap="rnd">
              <a:noFill/>
              <a:round/>
              <a:headEnd/>
              <a:tailEnd/>
            </a:ln>
          </p:spPr>
          <p:txBody>
            <a:bodyPr/>
            <a:lstStyle/>
            <a:p>
              <a:endParaRPr lang="en-US"/>
            </a:p>
          </p:txBody>
        </p:sp>
        <p:sp>
          <p:nvSpPr>
            <p:cNvPr id="1176" name="Freeform 126"/>
            <p:cNvSpPr>
              <a:spLocks/>
            </p:cNvSpPr>
            <p:nvPr/>
          </p:nvSpPr>
          <p:spPr bwMode="auto">
            <a:xfrm>
              <a:off x="952" y="2928"/>
              <a:ext cx="310" cy="72"/>
            </a:xfrm>
            <a:custGeom>
              <a:avLst/>
              <a:gdLst>
                <a:gd name="T0" fmla="*/ 85 w 310"/>
                <a:gd name="T1" fmla="*/ 67 h 72"/>
                <a:gd name="T2" fmla="*/ 65 w 310"/>
                <a:gd name="T3" fmla="*/ 67 h 72"/>
                <a:gd name="T4" fmla="*/ 61 w 310"/>
                <a:gd name="T5" fmla="*/ 58 h 72"/>
                <a:gd name="T6" fmla="*/ 40 w 310"/>
                <a:gd name="T7" fmla="*/ 58 h 72"/>
                <a:gd name="T8" fmla="*/ 36 w 310"/>
                <a:gd name="T9" fmla="*/ 54 h 72"/>
                <a:gd name="T10" fmla="*/ 16 w 310"/>
                <a:gd name="T11" fmla="*/ 54 h 72"/>
                <a:gd name="T12" fmla="*/ 12 w 310"/>
                <a:gd name="T13" fmla="*/ 49 h 72"/>
                <a:gd name="T14" fmla="*/ 12 w 310"/>
                <a:gd name="T15" fmla="*/ 42 h 72"/>
                <a:gd name="T16" fmla="*/ 7 w 310"/>
                <a:gd name="T17" fmla="*/ 42 h 72"/>
                <a:gd name="T18" fmla="*/ 7 w 310"/>
                <a:gd name="T19" fmla="*/ 38 h 72"/>
                <a:gd name="T20" fmla="*/ 0 w 310"/>
                <a:gd name="T21" fmla="*/ 38 h 72"/>
                <a:gd name="T22" fmla="*/ 0 w 310"/>
                <a:gd name="T23" fmla="*/ 4 h 72"/>
                <a:gd name="T24" fmla="*/ 85 w 310"/>
                <a:gd name="T25" fmla="*/ 4 h 72"/>
                <a:gd name="T26" fmla="*/ 150 w 310"/>
                <a:gd name="T27" fmla="*/ 0 h 72"/>
                <a:gd name="T28" fmla="*/ 305 w 310"/>
                <a:gd name="T29" fmla="*/ 0 h 72"/>
                <a:gd name="T30" fmla="*/ 309 w 310"/>
                <a:gd name="T31" fmla="*/ 4 h 72"/>
                <a:gd name="T32" fmla="*/ 309 w 310"/>
                <a:gd name="T33" fmla="*/ 29 h 72"/>
                <a:gd name="T34" fmla="*/ 305 w 310"/>
                <a:gd name="T35" fmla="*/ 38 h 72"/>
                <a:gd name="T36" fmla="*/ 305 w 310"/>
                <a:gd name="T37" fmla="*/ 49 h 72"/>
                <a:gd name="T38" fmla="*/ 296 w 310"/>
                <a:gd name="T39" fmla="*/ 49 h 72"/>
                <a:gd name="T40" fmla="*/ 292 w 310"/>
                <a:gd name="T41" fmla="*/ 54 h 72"/>
                <a:gd name="T42" fmla="*/ 272 w 310"/>
                <a:gd name="T43" fmla="*/ 54 h 72"/>
                <a:gd name="T44" fmla="*/ 268 w 310"/>
                <a:gd name="T45" fmla="*/ 58 h 72"/>
                <a:gd name="T46" fmla="*/ 256 w 310"/>
                <a:gd name="T47" fmla="*/ 58 h 72"/>
                <a:gd name="T48" fmla="*/ 244 w 310"/>
                <a:gd name="T49" fmla="*/ 67 h 72"/>
                <a:gd name="T50" fmla="*/ 231 w 310"/>
                <a:gd name="T51" fmla="*/ 67 h 72"/>
                <a:gd name="T52" fmla="*/ 215 w 310"/>
                <a:gd name="T53" fmla="*/ 71 h 72"/>
                <a:gd name="T54" fmla="*/ 101 w 310"/>
                <a:gd name="T55" fmla="*/ 71 h 72"/>
                <a:gd name="T56" fmla="*/ 85 w 310"/>
                <a:gd name="T57" fmla="*/ 67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72"/>
                <a:gd name="T89" fmla="*/ 310 w 310"/>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72">
                  <a:moveTo>
                    <a:pt x="85" y="67"/>
                  </a:moveTo>
                  <a:lnTo>
                    <a:pt x="65" y="67"/>
                  </a:lnTo>
                  <a:lnTo>
                    <a:pt x="61" y="58"/>
                  </a:lnTo>
                  <a:lnTo>
                    <a:pt x="40" y="58"/>
                  </a:lnTo>
                  <a:lnTo>
                    <a:pt x="36" y="54"/>
                  </a:lnTo>
                  <a:lnTo>
                    <a:pt x="16" y="54"/>
                  </a:lnTo>
                  <a:lnTo>
                    <a:pt x="12" y="49"/>
                  </a:lnTo>
                  <a:lnTo>
                    <a:pt x="12" y="42"/>
                  </a:lnTo>
                  <a:lnTo>
                    <a:pt x="7" y="42"/>
                  </a:lnTo>
                  <a:lnTo>
                    <a:pt x="7" y="38"/>
                  </a:lnTo>
                  <a:lnTo>
                    <a:pt x="0" y="38"/>
                  </a:lnTo>
                  <a:lnTo>
                    <a:pt x="0" y="4"/>
                  </a:lnTo>
                  <a:lnTo>
                    <a:pt x="85" y="4"/>
                  </a:lnTo>
                  <a:lnTo>
                    <a:pt x="150" y="0"/>
                  </a:lnTo>
                  <a:lnTo>
                    <a:pt x="305" y="0"/>
                  </a:lnTo>
                  <a:lnTo>
                    <a:pt x="309" y="4"/>
                  </a:lnTo>
                  <a:lnTo>
                    <a:pt x="309" y="29"/>
                  </a:lnTo>
                  <a:lnTo>
                    <a:pt x="305" y="38"/>
                  </a:lnTo>
                  <a:lnTo>
                    <a:pt x="305" y="49"/>
                  </a:lnTo>
                  <a:lnTo>
                    <a:pt x="296" y="49"/>
                  </a:lnTo>
                  <a:lnTo>
                    <a:pt x="292" y="54"/>
                  </a:lnTo>
                  <a:lnTo>
                    <a:pt x="272" y="54"/>
                  </a:lnTo>
                  <a:lnTo>
                    <a:pt x="268" y="58"/>
                  </a:lnTo>
                  <a:lnTo>
                    <a:pt x="256" y="58"/>
                  </a:lnTo>
                  <a:lnTo>
                    <a:pt x="244" y="67"/>
                  </a:lnTo>
                  <a:lnTo>
                    <a:pt x="231" y="67"/>
                  </a:lnTo>
                  <a:lnTo>
                    <a:pt x="215" y="71"/>
                  </a:lnTo>
                  <a:lnTo>
                    <a:pt x="101" y="71"/>
                  </a:lnTo>
                  <a:lnTo>
                    <a:pt x="85" y="67"/>
                  </a:lnTo>
                </a:path>
              </a:pathLst>
            </a:custGeom>
            <a:noFill/>
            <a:ln w="12700" cap="rnd">
              <a:noFill/>
              <a:round/>
              <a:headEnd/>
              <a:tailEnd/>
            </a:ln>
          </p:spPr>
          <p:txBody>
            <a:bodyPr/>
            <a:lstStyle/>
            <a:p>
              <a:endParaRPr lang="en-US"/>
            </a:p>
          </p:txBody>
        </p:sp>
        <p:sp>
          <p:nvSpPr>
            <p:cNvPr id="1177" name="Freeform 127"/>
            <p:cNvSpPr>
              <a:spLocks/>
            </p:cNvSpPr>
            <p:nvPr/>
          </p:nvSpPr>
          <p:spPr bwMode="auto">
            <a:xfrm>
              <a:off x="955" y="2895"/>
              <a:ext cx="307" cy="83"/>
            </a:xfrm>
            <a:custGeom>
              <a:avLst/>
              <a:gdLst>
                <a:gd name="T0" fmla="*/ 306 w 307"/>
                <a:gd name="T1" fmla="*/ 42 h 83"/>
                <a:gd name="T2" fmla="*/ 306 w 307"/>
                <a:gd name="T3" fmla="*/ 46 h 83"/>
                <a:gd name="T4" fmla="*/ 302 w 307"/>
                <a:gd name="T5" fmla="*/ 49 h 83"/>
                <a:gd name="T6" fmla="*/ 298 w 307"/>
                <a:gd name="T7" fmla="*/ 53 h 83"/>
                <a:gd name="T8" fmla="*/ 293 w 307"/>
                <a:gd name="T9" fmla="*/ 58 h 83"/>
                <a:gd name="T10" fmla="*/ 286 w 307"/>
                <a:gd name="T11" fmla="*/ 62 h 83"/>
                <a:gd name="T12" fmla="*/ 278 w 307"/>
                <a:gd name="T13" fmla="*/ 66 h 83"/>
                <a:gd name="T14" fmla="*/ 257 w 307"/>
                <a:gd name="T15" fmla="*/ 70 h 83"/>
                <a:gd name="T16" fmla="*/ 237 w 307"/>
                <a:gd name="T17" fmla="*/ 75 h 83"/>
                <a:gd name="T18" fmla="*/ 208 w 307"/>
                <a:gd name="T19" fmla="*/ 79 h 83"/>
                <a:gd name="T20" fmla="*/ 184 w 307"/>
                <a:gd name="T21" fmla="*/ 79 h 83"/>
                <a:gd name="T22" fmla="*/ 156 w 307"/>
                <a:gd name="T23" fmla="*/ 82 h 83"/>
                <a:gd name="T24" fmla="*/ 127 w 307"/>
                <a:gd name="T25" fmla="*/ 79 h 83"/>
                <a:gd name="T26" fmla="*/ 98 w 307"/>
                <a:gd name="T27" fmla="*/ 79 h 83"/>
                <a:gd name="T28" fmla="*/ 69 w 307"/>
                <a:gd name="T29" fmla="*/ 75 h 83"/>
                <a:gd name="T30" fmla="*/ 49 w 307"/>
                <a:gd name="T31" fmla="*/ 70 h 83"/>
                <a:gd name="T32" fmla="*/ 29 w 307"/>
                <a:gd name="T33" fmla="*/ 66 h 83"/>
                <a:gd name="T34" fmla="*/ 21 w 307"/>
                <a:gd name="T35" fmla="*/ 62 h 83"/>
                <a:gd name="T36" fmla="*/ 13 w 307"/>
                <a:gd name="T37" fmla="*/ 58 h 83"/>
                <a:gd name="T38" fmla="*/ 8 w 307"/>
                <a:gd name="T39" fmla="*/ 53 h 83"/>
                <a:gd name="T40" fmla="*/ 4 w 307"/>
                <a:gd name="T41" fmla="*/ 49 h 83"/>
                <a:gd name="T42" fmla="*/ 0 w 307"/>
                <a:gd name="T43" fmla="*/ 46 h 83"/>
                <a:gd name="T44" fmla="*/ 0 w 307"/>
                <a:gd name="T45" fmla="*/ 42 h 83"/>
                <a:gd name="T46" fmla="*/ 0 w 307"/>
                <a:gd name="T47" fmla="*/ 33 h 83"/>
                <a:gd name="T48" fmla="*/ 4 w 307"/>
                <a:gd name="T49" fmla="*/ 29 h 83"/>
                <a:gd name="T50" fmla="*/ 8 w 307"/>
                <a:gd name="T51" fmla="*/ 24 h 83"/>
                <a:gd name="T52" fmla="*/ 13 w 307"/>
                <a:gd name="T53" fmla="*/ 20 h 83"/>
                <a:gd name="T54" fmla="*/ 21 w 307"/>
                <a:gd name="T55" fmla="*/ 16 h 83"/>
                <a:gd name="T56" fmla="*/ 29 w 307"/>
                <a:gd name="T57" fmla="*/ 13 h 83"/>
                <a:gd name="T58" fmla="*/ 49 w 307"/>
                <a:gd name="T59" fmla="*/ 9 h 83"/>
                <a:gd name="T60" fmla="*/ 69 w 307"/>
                <a:gd name="T61" fmla="*/ 4 h 83"/>
                <a:gd name="T62" fmla="*/ 98 w 307"/>
                <a:gd name="T63" fmla="*/ 0 h 83"/>
                <a:gd name="T64" fmla="*/ 127 w 307"/>
                <a:gd name="T65" fmla="*/ 0 h 83"/>
                <a:gd name="T66" fmla="*/ 156 w 307"/>
                <a:gd name="T67" fmla="*/ 0 h 83"/>
                <a:gd name="T68" fmla="*/ 184 w 307"/>
                <a:gd name="T69" fmla="*/ 0 h 83"/>
                <a:gd name="T70" fmla="*/ 208 w 307"/>
                <a:gd name="T71" fmla="*/ 0 h 83"/>
                <a:gd name="T72" fmla="*/ 237 w 307"/>
                <a:gd name="T73" fmla="*/ 4 h 83"/>
                <a:gd name="T74" fmla="*/ 257 w 307"/>
                <a:gd name="T75" fmla="*/ 9 h 83"/>
                <a:gd name="T76" fmla="*/ 278 w 307"/>
                <a:gd name="T77" fmla="*/ 13 h 83"/>
                <a:gd name="T78" fmla="*/ 286 w 307"/>
                <a:gd name="T79" fmla="*/ 16 h 83"/>
                <a:gd name="T80" fmla="*/ 293 w 307"/>
                <a:gd name="T81" fmla="*/ 20 h 83"/>
                <a:gd name="T82" fmla="*/ 298 w 307"/>
                <a:gd name="T83" fmla="*/ 24 h 83"/>
                <a:gd name="T84" fmla="*/ 302 w 307"/>
                <a:gd name="T85" fmla="*/ 29 h 83"/>
                <a:gd name="T86" fmla="*/ 306 w 307"/>
                <a:gd name="T87" fmla="*/ 33 h 83"/>
                <a:gd name="T88" fmla="*/ 306 w 307"/>
                <a:gd name="T89" fmla="*/ 42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7"/>
                <a:gd name="T136" fmla="*/ 0 h 83"/>
                <a:gd name="T137" fmla="*/ 307 w 307"/>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7" h="83">
                  <a:moveTo>
                    <a:pt x="306" y="42"/>
                  </a:moveTo>
                  <a:lnTo>
                    <a:pt x="306" y="46"/>
                  </a:lnTo>
                  <a:lnTo>
                    <a:pt x="302" y="49"/>
                  </a:lnTo>
                  <a:lnTo>
                    <a:pt x="298" y="53"/>
                  </a:lnTo>
                  <a:lnTo>
                    <a:pt x="293" y="58"/>
                  </a:lnTo>
                  <a:lnTo>
                    <a:pt x="286" y="62"/>
                  </a:lnTo>
                  <a:lnTo>
                    <a:pt x="278" y="66"/>
                  </a:lnTo>
                  <a:lnTo>
                    <a:pt x="257" y="70"/>
                  </a:lnTo>
                  <a:lnTo>
                    <a:pt x="237" y="75"/>
                  </a:lnTo>
                  <a:lnTo>
                    <a:pt x="208" y="79"/>
                  </a:lnTo>
                  <a:lnTo>
                    <a:pt x="184" y="79"/>
                  </a:lnTo>
                  <a:lnTo>
                    <a:pt x="156" y="82"/>
                  </a:lnTo>
                  <a:lnTo>
                    <a:pt x="127" y="79"/>
                  </a:lnTo>
                  <a:lnTo>
                    <a:pt x="98" y="79"/>
                  </a:lnTo>
                  <a:lnTo>
                    <a:pt x="69" y="75"/>
                  </a:lnTo>
                  <a:lnTo>
                    <a:pt x="49" y="70"/>
                  </a:lnTo>
                  <a:lnTo>
                    <a:pt x="29" y="66"/>
                  </a:lnTo>
                  <a:lnTo>
                    <a:pt x="21" y="62"/>
                  </a:lnTo>
                  <a:lnTo>
                    <a:pt x="13" y="58"/>
                  </a:lnTo>
                  <a:lnTo>
                    <a:pt x="8" y="53"/>
                  </a:lnTo>
                  <a:lnTo>
                    <a:pt x="4" y="49"/>
                  </a:lnTo>
                  <a:lnTo>
                    <a:pt x="0" y="46"/>
                  </a:lnTo>
                  <a:lnTo>
                    <a:pt x="0" y="42"/>
                  </a:lnTo>
                  <a:lnTo>
                    <a:pt x="0" y="33"/>
                  </a:lnTo>
                  <a:lnTo>
                    <a:pt x="4" y="29"/>
                  </a:lnTo>
                  <a:lnTo>
                    <a:pt x="8" y="24"/>
                  </a:lnTo>
                  <a:lnTo>
                    <a:pt x="13" y="20"/>
                  </a:lnTo>
                  <a:lnTo>
                    <a:pt x="21" y="16"/>
                  </a:lnTo>
                  <a:lnTo>
                    <a:pt x="29" y="13"/>
                  </a:lnTo>
                  <a:lnTo>
                    <a:pt x="49" y="9"/>
                  </a:lnTo>
                  <a:lnTo>
                    <a:pt x="69" y="4"/>
                  </a:lnTo>
                  <a:lnTo>
                    <a:pt x="98" y="0"/>
                  </a:lnTo>
                  <a:lnTo>
                    <a:pt x="127" y="0"/>
                  </a:lnTo>
                  <a:lnTo>
                    <a:pt x="156" y="0"/>
                  </a:lnTo>
                  <a:lnTo>
                    <a:pt x="184" y="0"/>
                  </a:lnTo>
                  <a:lnTo>
                    <a:pt x="208" y="0"/>
                  </a:lnTo>
                  <a:lnTo>
                    <a:pt x="237" y="4"/>
                  </a:lnTo>
                  <a:lnTo>
                    <a:pt x="257" y="9"/>
                  </a:lnTo>
                  <a:lnTo>
                    <a:pt x="278" y="13"/>
                  </a:lnTo>
                  <a:lnTo>
                    <a:pt x="286" y="16"/>
                  </a:lnTo>
                  <a:lnTo>
                    <a:pt x="293" y="20"/>
                  </a:lnTo>
                  <a:lnTo>
                    <a:pt x="298" y="24"/>
                  </a:lnTo>
                  <a:lnTo>
                    <a:pt x="302" y="29"/>
                  </a:lnTo>
                  <a:lnTo>
                    <a:pt x="306" y="33"/>
                  </a:lnTo>
                  <a:lnTo>
                    <a:pt x="306" y="42"/>
                  </a:lnTo>
                </a:path>
              </a:pathLst>
            </a:custGeom>
            <a:solidFill>
              <a:srgbClr val="C0CFD9"/>
            </a:solidFill>
            <a:ln w="12700" cap="rnd">
              <a:noFill/>
              <a:round/>
              <a:headEnd/>
              <a:tailEnd/>
            </a:ln>
          </p:spPr>
          <p:txBody>
            <a:bodyPr/>
            <a:lstStyle/>
            <a:p>
              <a:endParaRPr lang="en-US"/>
            </a:p>
          </p:txBody>
        </p:sp>
        <p:sp>
          <p:nvSpPr>
            <p:cNvPr id="1178" name="Freeform 128"/>
            <p:cNvSpPr>
              <a:spLocks/>
            </p:cNvSpPr>
            <p:nvPr/>
          </p:nvSpPr>
          <p:spPr bwMode="auto">
            <a:xfrm>
              <a:off x="964" y="2900"/>
              <a:ext cx="87" cy="67"/>
            </a:xfrm>
            <a:custGeom>
              <a:avLst/>
              <a:gdLst>
                <a:gd name="T0" fmla="*/ 86 w 87"/>
                <a:gd name="T1" fmla="*/ 66 h 67"/>
                <a:gd name="T2" fmla="*/ 69 w 87"/>
                <a:gd name="T3" fmla="*/ 62 h 67"/>
                <a:gd name="T4" fmla="*/ 37 w 87"/>
                <a:gd name="T5" fmla="*/ 62 h 67"/>
                <a:gd name="T6" fmla="*/ 24 w 87"/>
                <a:gd name="T7" fmla="*/ 53 h 67"/>
                <a:gd name="T8" fmla="*/ 21 w 87"/>
                <a:gd name="T9" fmla="*/ 49 h 67"/>
                <a:gd name="T10" fmla="*/ 13 w 87"/>
                <a:gd name="T11" fmla="*/ 49 h 67"/>
                <a:gd name="T12" fmla="*/ 0 w 87"/>
                <a:gd name="T13" fmla="*/ 37 h 67"/>
                <a:gd name="T14" fmla="*/ 0 w 87"/>
                <a:gd name="T15" fmla="*/ 4 h 67"/>
                <a:gd name="T16" fmla="*/ 21 w 87"/>
                <a:gd name="T17" fmla="*/ 4 h 67"/>
                <a:gd name="T18" fmla="*/ 37 w 87"/>
                <a:gd name="T19" fmla="*/ 0 h 67"/>
                <a:gd name="T20" fmla="*/ 86 w 87"/>
                <a:gd name="T21" fmla="*/ 0 h 67"/>
                <a:gd name="T22" fmla="*/ 86 w 87"/>
                <a:gd name="T23" fmla="*/ 66 h 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7"/>
                <a:gd name="T37" fmla="*/ 0 h 67"/>
                <a:gd name="T38" fmla="*/ 87 w 87"/>
                <a:gd name="T39" fmla="*/ 67 h 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7" h="67">
                  <a:moveTo>
                    <a:pt x="86" y="66"/>
                  </a:moveTo>
                  <a:lnTo>
                    <a:pt x="69" y="62"/>
                  </a:lnTo>
                  <a:lnTo>
                    <a:pt x="37" y="62"/>
                  </a:lnTo>
                  <a:lnTo>
                    <a:pt x="24" y="53"/>
                  </a:lnTo>
                  <a:lnTo>
                    <a:pt x="21" y="49"/>
                  </a:lnTo>
                  <a:lnTo>
                    <a:pt x="13" y="49"/>
                  </a:lnTo>
                  <a:lnTo>
                    <a:pt x="0" y="37"/>
                  </a:lnTo>
                  <a:lnTo>
                    <a:pt x="0" y="4"/>
                  </a:lnTo>
                  <a:lnTo>
                    <a:pt x="21" y="4"/>
                  </a:lnTo>
                  <a:lnTo>
                    <a:pt x="37" y="0"/>
                  </a:lnTo>
                  <a:lnTo>
                    <a:pt x="86" y="0"/>
                  </a:lnTo>
                  <a:lnTo>
                    <a:pt x="86" y="66"/>
                  </a:lnTo>
                </a:path>
              </a:pathLst>
            </a:custGeom>
            <a:solidFill>
              <a:srgbClr val="C0CFD9"/>
            </a:solidFill>
            <a:ln w="12700" cap="rnd">
              <a:noFill/>
              <a:round/>
              <a:headEnd/>
              <a:tailEnd/>
            </a:ln>
          </p:spPr>
          <p:txBody>
            <a:bodyPr/>
            <a:lstStyle/>
            <a:p>
              <a:endParaRPr lang="en-US"/>
            </a:p>
          </p:txBody>
        </p:sp>
        <p:sp>
          <p:nvSpPr>
            <p:cNvPr id="1179" name="Freeform 129"/>
            <p:cNvSpPr>
              <a:spLocks/>
            </p:cNvSpPr>
            <p:nvPr/>
          </p:nvSpPr>
          <p:spPr bwMode="auto">
            <a:xfrm>
              <a:off x="1050" y="2891"/>
              <a:ext cx="225" cy="80"/>
            </a:xfrm>
            <a:custGeom>
              <a:avLst/>
              <a:gdLst>
                <a:gd name="T0" fmla="*/ 0 w 225"/>
                <a:gd name="T1" fmla="*/ 4 h 80"/>
                <a:gd name="T2" fmla="*/ 89 w 225"/>
                <a:gd name="T3" fmla="*/ 4 h 80"/>
                <a:gd name="T4" fmla="*/ 122 w 225"/>
                <a:gd name="T5" fmla="*/ 0 h 80"/>
                <a:gd name="T6" fmla="*/ 155 w 225"/>
                <a:gd name="T7" fmla="*/ 0 h 80"/>
                <a:gd name="T8" fmla="*/ 183 w 225"/>
                <a:gd name="T9" fmla="*/ 4 h 80"/>
                <a:gd name="T10" fmla="*/ 224 w 225"/>
                <a:gd name="T11" fmla="*/ 4 h 80"/>
                <a:gd name="T12" fmla="*/ 224 w 225"/>
                <a:gd name="T13" fmla="*/ 42 h 80"/>
                <a:gd name="T14" fmla="*/ 220 w 225"/>
                <a:gd name="T15" fmla="*/ 42 h 80"/>
                <a:gd name="T16" fmla="*/ 220 w 225"/>
                <a:gd name="T17" fmla="*/ 50 h 80"/>
                <a:gd name="T18" fmla="*/ 211 w 225"/>
                <a:gd name="T19" fmla="*/ 50 h 80"/>
                <a:gd name="T20" fmla="*/ 199 w 225"/>
                <a:gd name="T21" fmla="*/ 62 h 80"/>
                <a:gd name="T22" fmla="*/ 187 w 225"/>
                <a:gd name="T23" fmla="*/ 66 h 80"/>
                <a:gd name="T24" fmla="*/ 159 w 225"/>
                <a:gd name="T25" fmla="*/ 66 h 80"/>
                <a:gd name="T26" fmla="*/ 142 w 225"/>
                <a:gd name="T27" fmla="*/ 75 h 80"/>
                <a:gd name="T28" fmla="*/ 129 w 225"/>
                <a:gd name="T29" fmla="*/ 75 h 80"/>
                <a:gd name="T30" fmla="*/ 114 w 225"/>
                <a:gd name="T31" fmla="*/ 79 h 80"/>
                <a:gd name="T32" fmla="*/ 36 w 225"/>
                <a:gd name="T33" fmla="*/ 79 h 80"/>
                <a:gd name="T34" fmla="*/ 12 w 225"/>
                <a:gd name="T35" fmla="*/ 75 h 80"/>
                <a:gd name="T36" fmla="*/ 0 w 225"/>
                <a:gd name="T37" fmla="*/ 75 h 80"/>
                <a:gd name="T38" fmla="*/ 0 w 225"/>
                <a:gd name="T39" fmla="*/ 4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5"/>
                <a:gd name="T61" fmla="*/ 0 h 80"/>
                <a:gd name="T62" fmla="*/ 225 w 225"/>
                <a:gd name="T63" fmla="*/ 80 h 8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5" h="80">
                  <a:moveTo>
                    <a:pt x="0" y="4"/>
                  </a:moveTo>
                  <a:lnTo>
                    <a:pt x="89" y="4"/>
                  </a:lnTo>
                  <a:lnTo>
                    <a:pt x="122" y="0"/>
                  </a:lnTo>
                  <a:lnTo>
                    <a:pt x="155" y="0"/>
                  </a:lnTo>
                  <a:lnTo>
                    <a:pt x="183" y="4"/>
                  </a:lnTo>
                  <a:lnTo>
                    <a:pt x="224" y="4"/>
                  </a:lnTo>
                  <a:lnTo>
                    <a:pt x="224" y="42"/>
                  </a:lnTo>
                  <a:lnTo>
                    <a:pt x="220" y="42"/>
                  </a:lnTo>
                  <a:lnTo>
                    <a:pt x="220" y="50"/>
                  </a:lnTo>
                  <a:lnTo>
                    <a:pt x="211" y="50"/>
                  </a:lnTo>
                  <a:lnTo>
                    <a:pt x="199" y="62"/>
                  </a:lnTo>
                  <a:lnTo>
                    <a:pt x="187" y="66"/>
                  </a:lnTo>
                  <a:lnTo>
                    <a:pt x="159" y="66"/>
                  </a:lnTo>
                  <a:lnTo>
                    <a:pt x="142" y="75"/>
                  </a:lnTo>
                  <a:lnTo>
                    <a:pt x="129" y="75"/>
                  </a:lnTo>
                  <a:lnTo>
                    <a:pt x="114" y="79"/>
                  </a:lnTo>
                  <a:lnTo>
                    <a:pt x="36" y="79"/>
                  </a:lnTo>
                  <a:lnTo>
                    <a:pt x="12" y="75"/>
                  </a:lnTo>
                  <a:lnTo>
                    <a:pt x="0" y="75"/>
                  </a:lnTo>
                  <a:lnTo>
                    <a:pt x="0" y="4"/>
                  </a:lnTo>
                </a:path>
              </a:pathLst>
            </a:custGeom>
            <a:solidFill>
              <a:srgbClr val="C0CFD9"/>
            </a:solidFill>
            <a:ln w="12700" cap="rnd">
              <a:noFill/>
              <a:round/>
              <a:headEnd/>
              <a:tailEnd/>
            </a:ln>
          </p:spPr>
          <p:txBody>
            <a:bodyPr/>
            <a:lstStyle/>
            <a:p>
              <a:endParaRPr lang="en-US"/>
            </a:p>
          </p:txBody>
        </p:sp>
        <p:sp>
          <p:nvSpPr>
            <p:cNvPr id="1180" name="Freeform 130"/>
            <p:cNvSpPr>
              <a:spLocks/>
            </p:cNvSpPr>
            <p:nvPr/>
          </p:nvSpPr>
          <p:spPr bwMode="auto">
            <a:xfrm>
              <a:off x="964" y="2891"/>
              <a:ext cx="311" cy="80"/>
            </a:xfrm>
            <a:custGeom>
              <a:avLst/>
              <a:gdLst>
                <a:gd name="T0" fmla="*/ 82 w 311"/>
                <a:gd name="T1" fmla="*/ 75 h 80"/>
                <a:gd name="T2" fmla="*/ 65 w 311"/>
                <a:gd name="T3" fmla="*/ 66 h 80"/>
                <a:gd name="T4" fmla="*/ 37 w 311"/>
                <a:gd name="T5" fmla="*/ 66 h 80"/>
                <a:gd name="T6" fmla="*/ 24 w 311"/>
                <a:gd name="T7" fmla="*/ 62 h 80"/>
                <a:gd name="T8" fmla="*/ 17 w 311"/>
                <a:gd name="T9" fmla="*/ 53 h 80"/>
                <a:gd name="T10" fmla="*/ 13 w 311"/>
                <a:gd name="T11" fmla="*/ 53 h 80"/>
                <a:gd name="T12" fmla="*/ 0 w 311"/>
                <a:gd name="T13" fmla="*/ 42 h 80"/>
                <a:gd name="T14" fmla="*/ 0 w 311"/>
                <a:gd name="T15" fmla="*/ 13 h 80"/>
                <a:gd name="T16" fmla="*/ 17 w 311"/>
                <a:gd name="T17" fmla="*/ 13 h 80"/>
                <a:gd name="T18" fmla="*/ 37 w 311"/>
                <a:gd name="T19" fmla="*/ 4 h 80"/>
                <a:gd name="T20" fmla="*/ 171 w 311"/>
                <a:gd name="T21" fmla="*/ 4 h 80"/>
                <a:gd name="T22" fmla="*/ 208 w 311"/>
                <a:gd name="T23" fmla="*/ 0 h 80"/>
                <a:gd name="T24" fmla="*/ 236 w 311"/>
                <a:gd name="T25" fmla="*/ 0 h 80"/>
                <a:gd name="T26" fmla="*/ 269 w 311"/>
                <a:gd name="T27" fmla="*/ 4 h 80"/>
                <a:gd name="T28" fmla="*/ 310 w 311"/>
                <a:gd name="T29" fmla="*/ 4 h 80"/>
                <a:gd name="T30" fmla="*/ 310 w 311"/>
                <a:gd name="T31" fmla="*/ 42 h 80"/>
                <a:gd name="T32" fmla="*/ 306 w 311"/>
                <a:gd name="T33" fmla="*/ 42 h 80"/>
                <a:gd name="T34" fmla="*/ 306 w 311"/>
                <a:gd name="T35" fmla="*/ 50 h 80"/>
                <a:gd name="T36" fmla="*/ 297 w 311"/>
                <a:gd name="T37" fmla="*/ 50 h 80"/>
                <a:gd name="T38" fmla="*/ 285 w 311"/>
                <a:gd name="T39" fmla="*/ 62 h 80"/>
                <a:gd name="T40" fmla="*/ 273 w 311"/>
                <a:gd name="T41" fmla="*/ 66 h 80"/>
                <a:gd name="T42" fmla="*/ 245 w 311"/>
                <a:gd name="T43" fmla="*/ 66 h 80"/>
                <a:gd name="T44" fmla="*/ 228 w 311"/>
                <a:gd name="T45" fmla="*/ 75 h 80"/>
                <a:gd name="T46" fmla="*/ 215 w 311"/>
                <a:gd name="T47" fmla="*/ 75 h 80"/>
                <a:gd name="T48" fmla="*/ 195 w 311"/>
                <a:gd name="T49" fmla="*/ 79 h 80"/>
                <a:gd name="T50" fmla="*/ 119 w 311"/>
                <a:gd name="T51" fmla="*/ 79 h 80"/>
                <a:gd name="T52" fmla="*/ 94 w 311"/>
                <a:gd name="T53" fmla="*/ 75 h 80"/>
                <a:gd name="T54" fmla="*/ 82 w 311"/>
                <a:gd name="T55" fmla="*/ 75 h 80"/>
                <a:gd name="T56" fmla="*/ 86 w 311"/>
                <a:gd name="T57" fmla="*/ 75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1"/>
                <a:gd name="T88" fmla="*/ 0 h 80"/>
                <a:gd name="T89" fmla="*/ 311 w 311"/>
                <a:gd name="T90" fmla="*/ 80 h 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1" h="80">
                  <a:moveTo>
                    <a:pt x="82" y="75"/>
                  </a:moveTo>
                  <a:lnTo>
                    <a:pt x="65" y="66"/>
                  </a:lnTo>
                  <a:lnTo>
                    <a:pt x="37" y="66"/>
                  </a:lnTo>
                  <a:lnTo>
                    <a:pt x="24" y="62"/>
                  </a:lnTo>
                  <a:lnTo>
                    <a:pt x="17" y="53"/>
                  </a:lnTo>
                  <a:lnTo>
                    <a:pt x="13" y="53"/>
                  </a:lnTo>
                  <a:lnTo>
                    <a:pt x="0" y="42"/>
                  </a:lnTo>
                  <a:lnTo>
                    <a:pt x="0" y="13"/>
                  </a:lnTo>
                  <a:lnTo>
                    <a:pt x="17" y="13"/>
                  </a:lnTo>
                  <a:lnTo>
                    <a:pt x="37" y="4"/>
                  </a:lnTo>
                  <a:lnTo>
                    <a:pt x="171" y="4"/>
                  </a:lnTo>
                  <a:lnTo>
                    <a:pt x="208" y="0"/>
                  </a:lnTo>
                  <a:lnTo>
                    <a:pt x="236" y="0"/>
                  </a:lnTo>
                  <a:lnTo>
                    <a:pt x="269" y="4"/>
                  </a:lnTo>
                  <a:lnTo>
                    <a:pt x="310" y="4"/>
                  </a:lnTo>
                  <a:lnTo>
                    <a:pt x="310" y="42"/>
                  </a:lnTo>
                  <a:lnTo>
                    <a:pt x="306" y="42"/>
                  </a:lnTo>
                  <a:lnTo>
                    <a:pt x="306" y="50"/>
                  </a:lnTo>
                  <a:lnTo>
                    <a:pt x="297" y="50"/>
                  </a:lnTo>
                  <a:lnTo>
                    <a:pt x="285" y="62"/>
                  </a:lnTo>
                  <a:lnTo>
                    <a:pt x="273" y="66"/>
                  </a:lnTo>
                  <a:lnTo>
                    <a:pt x="245" y="66"/>
                  </a:lnTo>
                  <a:lnTo>
                    <a:pt x="228" y="75"/>
                  </a:lnTo>
                  <a:lnTo>
                    <a:pt x="215" y="75"/>
                  </a:lnTo>
                  <a:lnTo>
                    <a:pt x="195" y="79"/>
                  </a:lnTo>
                  <a:lnTo>
                    <a:pt x="119" y="79"/>
                  </a:lnTo>
                  <a:lnTo>
                    <a:pt x="94" y="75"/>
                  </a:lnTo>
                  <a:lnTo>
                    <a:pt x="82" y="75"/>
                  </a:lnTo>
                  <a:lnTo>
                    <a:pt x="86" y="75"/>
                  </a:lnTo>
                </a:path>
              </a:pathLst>
            </a:custGeom>
            <a:noFill/>
            <a:ln w="12700" cap="rnd">
              <a:noFill/>
              <a:round/>
              <a:headEnd/>
              <a:tailEnd/>
            </a:ln>
          </p:spPr>
          <p:txBody>
            <a:bodyPr/>
            <a:lstStyle/>
            <a:p>
              <a:endParaRPr lang="en-US"/>
            </a:p>
          </p:txBody>
        </p:sp>
        <p:sp>
          <p:nvSpPr>
            <p:cNvPr id="1181" name="Freeform 131"/>
            <p:cNvSpPr>
              <a:spLocks/>
            </p:cNvSpPr>
            <p:nvPr/>
          </p:nvSpPr>
          <p:spPr bwMode="auto">
            <a:xfrm>
              <a:off x="968" y="2867"/>
              <a:ext cx="307" cy="83"/>
            </a:xfrm>
            <a:custGeom>
              <a:avLst/>
              <a:gdLst>
                <a:gd name="T0" fmla="*/ 306 w 307"/>
                <a:gd name="T1" fmla="*/ 42 h 83"/>
                <a:gd name="T2" fmla="*/ 306 w 307"/>
                <a:gd name="T3" fmla="*/ 45 h 83"/>
                <a:gd name="T4" fmla="*/ 302 w 307"/>
                <a:gd name="T5" fmla="*/ 49 h 83"/>
                <a:gd name="T6" fmla="*/ 298 w 307"/>
                <a:gd name="T7" fmla="*/ 53 h 83"/>
                <a:gd name="T8" fmla="*/ 293 w 307"/>
                <a:gd name="T9" fmla="*/ 58 h 83"/>
                <a:gd name="T10" fmla="*/ 285 w 307"/>
                <a:gd name="T11" fmla="*/ 62 h 83"/>
                <a:gd name="T12" fmla="*/ 277 w 307"/>
                <a:gd name="T13" fmla="*/ 66 h 83"/>
                <a:gd name="T14" fmla="*/ 257 w 307"/>
                <a:gd name="T15" fmla="*/ 70 h 83"/>
                <a:gd name="T16" fmla="*/ 237 w 307"/>
                <a:gd name="T17" fmla="*/ 75 h 83"/>
                <a:gd name="T18" fmla="*/ 208 w 307"/>
                <a:gd name="T19" fmla="*/ 78 h 83"/>
                <a:gd name="T20" fmla="*/ 183 w 307"/>
                <a:gd name="T21" fmla="*/ 78 h 83"/>
                <a:gd name="T22" fmla="*/ 155 w 307"/>
                <a:gd name="T23" fmla="*/ 82 h 83"/>
                <a:gd name="T24" fmla="*/ 126 w 307"/>
                <a:gd name="T25" fmla="*/ 78 h 83"/>
                <a:gd name="T26" fmla="*/ 98 w 307"/>
                <a:gd name="T27" fmla="*/ 78 h 83"/>
                <a:gd name="T28" fmla="*/ 69 w 307"/>
                <a:gd name="T29" fmla="*/ 75 h 83"/>
                <a:gd name="T30" fmla="*/ 49 w 307"/>
                <a:gd name="T31" fmla="*/ 70 h 83"/>
                <a:gd name="T32" fmla="*/ 28 w 307"/>
                <a:gd name="T33" fmla="*/ 66 h 83"/>
                <a:gd name="T34" fmla="*/ 20 w 307"/>
                <a:gd name="T35" fmla="*/ 62 h 83"/>
                <a:gd name="T36" fmla="*/ 13 w 307"/>
                <a:gd name="T37" fmla="*/ 58 h 83"/>
                <a:gd name="T38" fmla="*/ 8 w 307"/>
                <a:gd name="T39" fmla="*/ 53 h 83"/>
                <a:gd name="T40" fmla="*/ 4 w 307"/>
                <a:gd name="T41" fmla="*/ 49 h 83"/>
                <a:gd name="T42" fmla="*/ 0 w 307"/>
                <a:gd name="T43" fmla="*/ 45 h 83"/>
                <a:gd name="T44" fmla="*/ 0 w 307"/>
                <a:gd name="T45" fmla="*/ 42 h 83"/>
                <a:gd name="T46" fmla="*/ 0 w 307"/>
                <a:gd name="T47" fmla="*/ 33 h 83"/>
                <a:gd name="T48" fmla="*/ 4 w 307"/>
                <a:gd name="T49" fmla="*/ 29 h 83"/>
                <a:gd name="T50" fmla="*/ 8 w 307"/>
                <a:gd name="T51" fmla="*/ 24 h 83"/>
                <a:gd name="T52" fmla="*/ 13 w 307"/>
                <a:gd name="T53" fmla="*/ 20 h 83"/>
                <a:gd name="T54" fmla="*/ 20 w 307"/>
                <a:gd name="T55" fmla="*/ 16 h 83"/>
                <a:gd name="T56" fmla="*/ 28 w 307"/>
                <a:gd name="T57" fmla="*/ 12 h 83"/>
                <a:gd name="T58" fmla="*/ 49 w 307"/>
                <a:gd name="T59" fmla="*/ 9 h 83"/>
                <a:gd name="T60" fmla="*/ 69 w 307"/>
                <a:gd name="T61" fmla="*/ 4 h 83"/>
                <a:gd name="T62" fmla="*/ 98 w 307"/>
                <a:gd name="T63" fmla="*/ 0 h 83"/>
                <a:gd name="T64" fmla="*/ 126 w 307"/>
                <a:gd name="T65" fmla="*/ 0 h 83"/>
                <a:gd name="T66" fmla="*/ 155 w 307"/>
                <a:gd name="T67" fmla="*/ 0 h 83"/>
                <a:gd name="T68" fmla="*/ 183 w 307"/>
                <a:gd name="T69" fmla="*/ 0 h 83"/>
                <a:gd name="T70" fmla="*/ 208 w 307"/>
                <a:gd name="T71" fmla="*/ 0 h 83"/>
                <a:gd name="T72" fmla="*/ 237 w 307"/>
                <a:gd name="T73" fmla="*/ 4 h 83"/>
                <a:gd name="T74" fmla="*/ 257 w 307"/>
                <a:gd name="T75" fmla="*/ 9 h 83"/>
                <a:gd name="T76" fmla="*/ 277 w 307"/>
                <a:gd name="T77" fmla="*/ 12 h 83"/>
                <a:gd name="T78" fmla="*/ 285 w 307"/>
                <a:gd name="T79" fmla="*/ 16 h 83"/>
                <a:gd name="T80" fmla="*/ 293 w 307"/>
                <a:gd name="T81" fmla="*/ 20 h 83"/>
                <a:gd name="T82" fmla="*/ 298 w 307"/>
                <a:gd name="T83" fmla="*/ 24 h 83"/>
                <a:gd name="T84" fmla="*/ 302 w 307"/>
                <a:gd name="T85" fmla="*/ 29 h 83"/>
                <a:gd name="T86" fmla="*/ 306 w 307"/>
                <a:gd name="T87" fmla="*/ 33 h 83"/>
                <a:gd name="T88" fmla="*/ 306 w 307"/>
                <a:gd name="T89" fmla="*/ 42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7"/>
                <a:gd name="T136" fmla="*/ 0 h 83"/>
                <a:gd name="T137" fmla="*/ 307 w 307"/>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7" h="83">
                  <a:moveTo>
                    <a:pt x="306" y="42"/>
                  </a:moveTo>
                  <a:lnTo>
                    <a:pt x="306" y="45"/>
                  </a:lnTo>
                  <a:lnTo>
                    <a:pt x="302" y="49"/>
                  </a:lnTo>
                  <a:lnTo>
                    <a:pt x="298" y="53"/>
                  </a:lnTo>
                  <a:lnTo>
                    <a:pt x="293" y="58"/>
                  </a:lnTo>
                  <a:lnTo>
                    <a:pt x="285" y="62"/>
                  </a:lnTo>
                  <a:lnTo>
                    <a:pt x="277" y="66"/>
                  </a:lnTo>
                  <a:lnTo>
                    <a:pt x="257" y="70"/>
                  </a:lnTo>
                  <a:lnTo>
                    <a:pt x="237" y="75"/>
                  </a:lnTo>
                  <a:lnTo>
                    <a:pt x="208" y="78"/>
                  </a:lnTo>
                  <a:lnTo>
                    <a:pt x="183" y="78"/>
                  </a:lnTo>
                  <a:lnTo>
                    <a:pt x="155" y="82"/>
                  </a:lnTo>
                  <a:lnTo>
                    <a:pt x="126" y="78"/>
                  </a:lnTo>
                  <a:lnTo>
                    <a:pt x="98" y="78"/>
                  </a:lnTo>
                  <a:lnTo>
                    <a:pt x="69" y="75"/>
                  </a:lnTo>
                  <a:lnTo>
                    <a:pt x="49" y="70"/>
                  </a:lnTo>
                  <a:lnTo>
                    <a:pt x="28" y="66"/>
                  </a:lnTo>
                  <a:lnTo>
                    <a:pt x="20" y="62"/>
                  </a:lnTo>
                  <a:lnTo>
                    <a:pt x="13" y="58"/>
                  </a:lnTo>
                  <a:lnTo>
                    <a:pt x="8" y="53"/>
                  </a:lnTo>
                  <a:lnTo>
                    <a:pt x="4" y="49"/>
                  </a:lnTo>
                  <a:lnTo>
                    <a:pt x="0" y="45"/>
                  </a:lnTo>
                  <a:lnTo>
                    <a:pt x="0" y="42"/>
                  </a:lnTo>
                  <a:lnTo>
                    <a:pt x="0" y="33"/>
                  </a:lnTo>
                  <a:lnTo>
                    <a:pt x="4" y="29"/>
                  </a:lnTo>
                  <a:lnTo>
                    <a:pt x="8" y="24"/>
                  </a:lnTo>
                  <a:lnTo>
                    <a:pt x="13" y="20"/>
                  </a:lnTo>
                  <a:lnTo>
                    <a:pt x="20" y="16"/>
                  </a:lnTo>
                  <a:lnTo>
                    <a:pt x="28" y="12"/>
                  </a:lnTo>
                  <a:lnTo>
                    <a:pt x="49" y="9"/>
                  </a:lnTo>
                  <a:lnTo>
                    <a:pt x="69" y="4"/>
                  </a:lnTo>
                  <a:lnTo>
                    <a:pt x="98" y="0"/>
                  </a:lnTo>
                  <a:lnTo>
                    <a:pt x="126" y="0"/>
                  </a:lnTo>
                  <a:lnTo>
                    <a:pt x="155" y="0"/>
                  </a:lnTo>
                  <a:lnTo>
                    <a:pt x="183" y="0"/>
                  </a:lnTo>
                  <a:lnTo>
                    <a:pt x="208" y="0"/>
                  </a:lnTo>
                  <a:lnTo>
                    <a:pt x="237" y="4"/>
                  </a:lnTo>
                  <a:lnTo>
                    <a:pt x="257" y="9"/>
                  </a:lnTo>
                  <a:lnTo>
                    <a:pt x="277" y="12"/>
                  </a:lnTo>
                  <a:lnTo>
                    <a:pt x="285" y="16"/>
                  </a:lnTo>
                  <a:lnTo>
                    <a:pt x="293" y="20"/>
                  </a:lnTo>
                  <a:lnTo>
                    <a:pt x="298" y="24"/>
                  </a:lnTo>
                  <a:lnTo>
                    <a:pt x="302" y="29"/>
                  </a:lnTo>
                  <a:lnTo>
                    <a:pt x="306" y="33"/>
                  </a:lnTo>
                  <a:lnTo>
                    <a:pt x="306" y="42"/>
                  </a:lnTo>
                </a:path>
              </a:pathLst>
            </a:custGeom>
            <a:solidFill>
              <a:srgbClr val="C0CFD9"/>
            </a:solidFill>
            <a:ln w="12700" cap="rnd">
              <a:noFill/>
              <a:round/>
              <a:headEnd/>
              <a:tailEnd/>
            </a:ln>
          </p:spPr>
          <p:txBody>
            <a:bodyPr/>
            <a:lstStyle/>
            <a:p>
              <a:endParaRPr lang="en-US"/>
            </a:p>
          </p:txBody>
        </p:sp>
        <p:sp>
          <p:nvSpPr>
            <p:cNvPr id="1182" name="Freeform 132"/>
            <p:cNvSpPr>
              <a:spLocks/>
            </p:cNvSpPr>
            <p:nvPr/>
          </p:nvSpPr>
          <p:spPr bwMode="auto">
            <a:xfrm>
              <a:off x="952" y="2858"/>
              <a:ext cx="86" cy="67"/>
            </a:xfrm>
            <a:custGeom>
              <a:avLst/>
              <a:gdLst>
                <a:gd name="T0" fmla="*/ 85 w 86"/>
                <a:gd name="T1" fmla="*/ 66 h 67"/>
                <a:gd name="T2" fmla="*/ 68 w 86"/>
                <a:gd name="T3" fmla="*/ 62 h 67"/>
                <a:gd name="T4" fmla="*/ 61 w 86"/>
                <a:gd name="T5" fmla="*/ 62 h 67"/>
                <a:gd name="T6" fmla="*/ 57 w 86"/>
                <a:gd name="T7" fmla="*/ 53 h 67"/>
                <a:gd name="T8" fmla="*/ 33 w 86"/>
                <a:gd name="T9" fmla="*/ 53 h 67"/>
                <a:gd name="T10" fmla="*/ 24 w 86"/>
                <a:gd name="T11" fmla="*/ 50 h 67"/>
                <a:gd name="T12" fmla="*/ 20 w 86"/>
                <a:gd name="T13" fmla="*/ 50 h 67"/>
                <a:gd name="T14" fmla="*/ 12 w 86"/>
                <a:gd name="T15" fmla="*/ 42 h 67"/>
                <a:gd name="T16" fmla="*/ 12 w 86"/>
                <a:gd name="T17" fmla="*/ 37 h 67"/>
                <a:gd name="T18" fmla="*/ 7 w 86"/>
                <a:gd name="T19" fmla="*/ 37 h 67"/>
                <a:gd name="T20" fmla="*/ 0 w 86"/>
                <a:gd name="T21" fmla="*/ 29 h 67"/>
                <a:gd name="T22" fmla="*/ 0 w 86"/>
                <a:gd name="T23" fmla="*/ 0 h 67"/>
                <a:gd name="T24" fmla="*/ 85 w 86"/>
                <a:gd name="T25" fmla="*/ 0 h 67"/>
                <a:gd name="T26" fmla="*/ 85 w 86"/>
                <a:gd name="T27" fmla="*/ 66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67"/>
                <a:gd name="T44" fmla="*/ 86 w 86"/>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67">
                  <a:moveTo>
                    <a:pt x="85" y="66"/>
                  </a:moveTo>
                  <a:lnTo>
                    <a:pt x="68" y="62"/>
                  </a:lnTo>
                  <a:lnTo>
                    <a:pt x="61" y="62"/>
                  </a:lnTo>
                  <a:lnTo>
                    <a:pt x="57" y="53"/>
                  </a:lnTo>
                  <a:lnTo>
                    <a:pt x="33" y="53"/>
                  </a:lnTo>
                  <a:lnTo>
                    <a:pt x="24" y="50"/>
                  </a:lnTo>
                  <a:lnTo>
                    <a:pt x="20" y="50"/>
                  </a:lnTo>
                  <a:lnTo>
                    <a:pt x="12" y="42"/>
                  </a:lnTo>
                  <a:lnTo>
                    <a:pt x="12" y="37"/>
                  </a:lnTo>
                  <a:lnTo>
                    <a:pt x="7" y="37"/>
                  </a:lnTo>
                  <a:lnTo>
                    <a:pt x="0" y="29"/>
                  </a:lnTo>
                  <a:lnTo>
                    <a:pt x="0" y="0"/>
                  </a:lnTo>
                  <a:lnTo>
                    <a:pt x="85" y="0"/>
                  </a:lnTo>
                  <a:lnTo>
                    <a:pt x="85" y="66"/>
                  </a:lnTo>
                </a:path>
              </a:pathLst>
            </a:custGeom>
            <a:solidFill>
              <a:srgbClr val="C0CFD9"/>
            </a:solidFill>
            <a:ln w="12700" cap="rnd">
              <a:noFill/>
              <a:round/>
              <a:headEnd/>
              <a:tailEnd/>
            </a:ln>
          </p:spPr>
          <p:txBody>
            <a:bodyPr/>
            <a:lstStyle/>
            <a:p>
              <a:endParaRPr lang="en-US"/>
            </a:p>
          </p:txBody>
        </p:sp>
        <p:sp>
          <p:nvSpPr>
            <p:cNvPr id="1183" name="Freeform 133"/>
            <p:cNvSpPr>
              <a:spLocks/>
            </p:cNvSpPr>
            <p:nvPr/>
          </p:nvSpPr>
          <p:spPr bwMode="auto">
            <a:xfrm>
              <a:off x="1037" y="2854"/>
              <a:ext cx="225" cy="75"/>
            </a:xfrm>
            <a:custGeom>
              <a:avLst/>
              <a:gdLst>
                <a:gd name="T0" fmla="*/ 0 w 225"/>
                <a:gd name="T1" fmla="*/ 4 h 75"/>
                <a:gd name="T2" fmla="*/ 65 w 225"/>
                <a:gd name="T3" fmla="*/ 0 h 75"/>
                <a:gd name="T4" fmla="*/ 196 w 225"/>
                <a:gd name="T5" fmla="*/ 0 h 75"/>
                <a:gd name="T6" fmla="*/ 200 w 225"/>
                <a:gd name="T7" fmla="*/ 4 h 75"/>
                <a:gd name="T8" fmla="*/ 224 w 225"/>
                <a:gd name="T9" fmla="*/ 4 h 75"/>
                <a:gd name="T10" fmla="*/ 224 w 225"/>
                <a:gd name="T11" fmla="*/ 33 h 75"/>
                <a:gd name="T12" fmla="*/ 220 w 225"/>
                <a:gd name="T13" fmla="*/ 33 h 75"/>
                <a:gd name="T14" fmla="*/ 220 w 225"/>
                <a:gd name="T15" fmla="*/ 45 h 75"/>
                <a:gd name="T16" fmla="*/ 211 w 225"/>
                <a:gd name="T17" fmla="*/ 45 h 75"/>
                <a:gd name="T18" fmla="*/ 211 w 225"/>
                <a:gd name="T19" fmla="*/ 50 h 75"/>
                <a:gd name="T20" fmla="*/ 207 w 225"/>
                <a:gd name="T21" fmla="*/ 50 h 75"/>
                <a:gd name="T22" fmla="*/ 196 w 225"/>
                <a:gd name="T23" fmla="*/ 57 h 75"/>
                <a:gd name="T24" fmla="*/ 175 w 225"/>
                <a:gd name="T25" fmla="*/ 57 h 75"/>
                <a:gd name="T26" fmla="*/ 171 w 225"/>
                <a:gd name="T27" fmla="*/ 61 h 75"/>
                <a:gd name="T28" fmla="*/ 159 w 225"/>
                <a:gd name="T29" fmla="*/ 61 h 75"/>
                <a:gd name="T30" fmla="*/ 146 w 225"/>
                <a:gd name="T31" fmla="*/ 70 h 75"/>
                <a:gd name="T32" fmla="*/ 118 w 225"/>
                <a:gd name="T33" fmla="*/ 70 h 75"/>
                <a:gd name="T34" fmla="*/ 102 w 225"/>
                <a:gd name="T35" fmla="*/ 74 h 75"/>
                <a:gd name="T36" fmla="*/ 48 w 225"/>
                <a:gd name="T37" fmla="*/ 74 h 75"/>
                <a:gd name="T38" fmla="*/ 37 w 225"/>
                <a:gd name="T39" fmla="*/ 70 h 75"/>
                <a:gd name="T40" fmla="*/ 0 w 225"/>
                <a:gd name="T41" fmla="*/ 70 h 75"/>
                <a:gd name="T42" fmla="*/ 0 w 225"/>
                <a:gd name="T43" fmla="*/ 4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5"/>
                <a:gd name="T67" fmla="*/ 0 h 75"/>
                <a:gd name="T68" fmla="*/ 225 w 225"/>
                <a:gd name="T69" fmla="*/ 75 h 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5" h="75">
                  <a:moveTo>
                    <a:pt x="0" y="4"/>
                  </a:moveTo>
                  <a:lnTo>
                    <a:pt x="65" y="0"/>
                  </a:lnTo>
                  <a:lnTo>
                    <a:pt x="196" y="0"/>
                  </a:lnTo>
                  <a:lnTo>
                    <a:pt x="200" y="4"/>
                  </a:lnTo>
                  <a:lnTo>
                    <a:pt x="224" y="4"/>
                  </a:lnTo>
                  <a:lnTo>
                    <a:pt x="224" y="33"/>
                  </a:lnTo>
                  <a:lnTo>
                    <a:pt x="220" y="33"/>
                  </a:lnTo>
                  <a:lnTo>
                    <a:pt x="220" y="45"/>
                  </a:lnTo>
                  <a:lnTo>
                    <a:pt x="211" y="45"/>
                  </a:lnTo>
                  <a:lnTo>
                    <a:pt x="211" y="50"/>
                  </a:lnTo>
                  <a:lnTo>
                    <a:pt x="207" y="50"/>
                  </a:lnTo>
                  <a:lnTo>
                    <a:pt x="196" y="57"/>
                  </a:lnTo>
                  <a:lnTo>
                    <a:pt x="175" y="57"/>
                  </a:lnTo>
                  <a:lnTo>
                    <a:pt x="171" y="61"/>
                  </a:lnTo>
                  <a:lnTo>
                    <a:pt x="159" y="61"/>
                  </a:lnTo>
                  <a:lnTo>
                    <a:pt x="146" y="70"/>
                  </a:lnTo>
                  <a:lnTo>
                    <a:pt x="118" y="70"/>
                  </a:lnTo>
                  <a:lnTo>
                    <a:pt x="102" y="74"/>
                  </a:lnTo>
                  <a:lnTo>
                    <a:pt x="48" y="74"/>
                  </a:lnTo>
                  <a:lnTo>
                    <a:pt x="37" y="70"/>
                  </a:lnTo>
                  <a:lnTo>
                    <a:pt x="0" y="70"/>
                  </a:lnTo>
                  <a:lnTo>
                    <a:pt x="0" y="4"/>
                  </a:lnTo>
                </a:path>
              </a:pathLst>
            </a:custGeom>
            <a:solidFill>
              <a:srgbClr val="C0CFD9"/>
            </a:solidFill>
            <a:ln w="12700" cap="rnd">
              <a:noFill/>
              <a:round/>
              <a:headEnd/>
              <a:tailEnd/>
            </a:ln>
          </p:spPr>
          <p:txBody>
            <a:bodyPr/>
            <a:lstStyle/>
            <a:p>
              <a:endParaRPr lang="en-US"/>
            </a:p>
          </p:txBody>
        </p:sp>
        <p:sp>
          <p:nvSpPr>
            <p:cNvPr id="1184" name="Freeform 134"/>
            <p:cNvSpPr>
              <a:spLocks/>
            </p:cNvSpPr>
            <p:nvPr/>
          </p:nvSpPr>
          <p:spPr bwMode="auto">
            <a:xfrm>
              <a:off x="952" y="2854"/>
              <a:ext cx="310" cy="75"/>
            </a:xfrm>
            <a:custGeom>
              <a:avLst/>
              <a:gdLst>
                <a:gd name="T0" fmla="*/ 85 w 310"/>
                <a:gd name="T1" fmla="*/ 70 h 75"/>
                <a:gd name="T2" fmla="*/ 65 w 310"/>
                <a:gd name="T3" fmla="*/ 61 h 75"/>
                <a:gd name="T4" fmla="*/ 61 w 310"/>
                <a:gd name="T5" fmla="*/ 61 h 75"/>
                <a:gd name="T6" fmla="*/ 53 w 310"/>
                <a:gd name="T7" fmla="*/ 57 h 75"/>
                <a:gd name="T8" fmla="*/ 28 w 310"/>
                <a:gd name="T9" fmla="*/ 57 h 75"/>
                <a:gd name="T10" fmla="*/ 24 w 310"/>
                <a:gd name="T11" fmla="*/ 50 h 75"/>
                <a:gd name="T12" fmla="*/ 16 w 310"/>
                <a:gd name="T13" fmla="*/ 50 h 75"/>
                <a:gd name="T14" fmla="*/ 12 w 310"/>
                <a:gd name="T15" fmla="*/ 45 h 75"/>
                <a:gd name="T16" fmla="*/ 12 w 310"/>
                <a:gd name="T17" fmla="*/ 41 h 75"/>
                <a:gd name="T18" fmla="*/ 7 w 310"/>
                <a:gd name="T19" fmla="*/ 41 h 75"/>
                <a:gd name="T20" fmla="*/ 0 w 310"/>
                <a:gd name="T21" fmla="*/ 33 h 75"/>
                <a:gd name="T22" fmla="*/ 0 w 310"/>
                <a:gd name="T23" fmla="*/ 4 h 75"/>
                <a:gd name="T24" fmla="*/ 85 w 310"/>
                <a:gd name="T25" fmla="*/ 4 h 75"/>
                <a:gd name="T26" fmla="*/ 150 w 310"/>
                <a:gd name="T27" fmla="*/ 0 h 75"/>
                <a:gd name="T28" fmla="*/ 281 w 310"/>
                <a:gd name="T29" fmla="*/ 0 h 75"/>
                <a:gd name="T30" fmla="*/ 285 w 310"/>
                <a:gd name="T31" fmla="*/ 4 h 75"/>
                <a:gd name="T32" fmla="*/ 309 w 310"/>
                <a:gd name="T33" fmla="*/ 4 h 75"/>
                <a:gd name="T34" fmla="*/ 309 w 310"/>
                <a:gd name="T35" fmla="*/ 33 h 75"/>
                <a:gd name="T36" fmla="*/ 305 w 310"/>
                <a:gd name="T37" fmla="*/ 33 h 75"/>
                <a:gd name="T38" fmla="*/ 305 w 310"/>
                <a:gd name="T39" fmla="*/ 45 h 75"/>
                <a:gd name="T40" fmla="*/ 296 w 310"/>
                <a:gd name="T41" fmla="*/ 45 h 75"/>
                <a:gd name="T42" fmla="*/ 296 w 310"/>
                <a:gd name="T43" fmla="*/ 50 h 75"/>
                <a:gd name="T44" fmla="*/ 292 w 310"/>
                <a:gd name="T45" fmla="*/ 50 h 75"/>
                <a:gd name="T46" fmla="*/ 281 w 310"/>
                <a:gd name="T47" fmla="*/ 57 h 75"/>
                <a:gd name="T48" fmla="*/ 260 w 310"/>
                <a:gd name="T49" fmla="*/ 57 h 75"/>
                <a:gd name="T50" fmla="*/ 256 w 310"/>
                <a:gd name="T51" fmla="*/ 61 h 75"/>
                <a:gd name="T52" fmla="*/ 244 w 310"/>
                <a:gd name="T53" fmla="*/ 61 h 75"/>
                <a:gd name="T54" fmla="*/ 231 w 310"/>
                <a:gd name="T55" fmla="*/ 70 h 75"/>
                <a:gd name="T56" fmla="*/ 203 w 310"/>
                <a:gd name="T57" fmla="*/ 70 h 75"/>
                <a:gd name="T58" fmla="*/ 183 w 310"/>
                <a:gd name="T59" fmla="*/ 74 h 75"/>
                <a:gd name="T60" fmla="*/ 130 w 310"/>
                <a:gd name="T61" fmla="*/ 74 h 75"/>
                <a:gd name="T62" fmla="*/ 118 w 310"/>
                <a:gd name="T63" fmla="*/ 70 h 75"/>
                <a:gd name="T64" fmla="*/ 85 w 310"/>
                <a:gd name="T65" fmla="*/ 7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0"/>
                <a:gd name="T100" fmla="*/ 0 h 75"/>
                <a:gd name="T101" fmla="*/ 310 w 310"/>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0" h="75">
                  <a:moveTo>
                    <a:pt x="85" y="70"/>
                  </a:moveTo>
                  <a:lnTo>
                    <a:pt x="65" y="61"/>
                  </a:lnTo>
                  <a:lnTo>
                    <a:pt x="61" y="61"/>
                  </a:lnTo>
                  <a:lnTo>
                    <a:pt x="53" y="57"/>
                  </a:lnTo>
                  <a:lnTo>
                    <a:pt x="28" y="57"/>
                  </a:lnTo>
                  <a:lnTo>
                    <a:pt x="24" y="50"/>
                  </a:lnTo>
                  <a:lnTo>
                    <a:pt x="16" y="50"/>
                  </a:lnTo>
                  <a:lnTo>
                    <a:pt x="12" y="45"/>
                  </a:lnTo>
                  <a:lnTo>
                    <a:pt x="12" y="41"/>
                  </a:lnTo>
                  <a:lnTo>
                    <a:pt x="7" y="41"/>
                  </a:lnTo>
                  <a:lnTo>
                    <a:pt x="0" y="33"/>
                  </a:lnTo>
                  <a:lnTo>
                    <a:pt x="0" y="4"/>
                  </a:lnTo>
                  <a:lnTo>
                    <a:pt x="85" y="4"/>
                  </a:lnTo>
                  <a:lnTo>
                    <a:pt x="150" y="0"/>
                  </a:lnTo>
                  <a:lnTo>
                    <a:pt x="281" y="0"/>
                  </a:lnTo>
                  <a:lnTo>
                    <a:pt x="285" y="4"/>
                  </a:lnTo>
                  <a:lnTo>
                    <a:pt x="309" y="4"/>
                  </a:lnTo>
                  <a:lnTo>
                    <a:pt x="309" y="33"/>
                  </a:lnTo>
                  <a:lnTo>
                    <a:pt x="305" y="33"/>
                  </a:lnTo>
                  <a:lnTo>
                    <a:pt x="305" y="45"/>
                  </a:lnTo>
                  <a:lnTo>
                    <a:pt x="296" y="45"/>
                  </a:lnTo>
                  <a:lnTo>
                    <a:pt x="296" y="50"/>
                  </a:lnTo>
                  <a:lnTo>
                    <a:pt x="292" y="50"/>
                  </a:lnTo>
                  <a:lnTo>
                    <a:pt x="281" y="57"/>
                  </a:lnTo>
                  <a:lnTo>
                    <a:pt x="260" y="57"/>
                  </a:lnTo>
                  <a:lnTo>
                    <a:pt x="256" y="61"/>
                  </a:lnTo>
                  <a:lnTo>
                    <a:pt x="244" y="61"/>
                  </a:lnTo>
                  <a:lnTo>
                    <a:pt x="231" y="70"/>
                  </a:lnTo>
                  <a:lnTo>
                    <a:pt x="203" y="70"/>
                  </a:lnTo>
                  <a:lnTo>
                    <a:pt x="183" y="74"/>
                  </a:lnTo>
                  <a:lnTo>
                    <a:pt x="130" y="74"/>
                  </a:lnTo>
                  <a:lnTo>
                    <a:pt x="118" y="70"/>
                  </a:lnTo>
                  <a:lnTo>
                    <a:pt x="85" y="70"/>
                  </a:lnTo>
                </a:path>
              </a:pathLst>
            </a:custGeom>
            <a:noFill/>
            <a:ln w="12700" cap="rnd">
              <a:noFill/>
              <a:round/>
              <a:headEnd/>
              <a:tailEnd/>
            </a:ln>
          </p:spPr>
          <p:txBody>
            <a:bodyPr/>
            <a:lstStyle/>
            <a:p>
              <a:endParaRPr lang="en-US"/>
            </a:p>
          </p:txBody>
        </p:sp>
        <p:sp>
          <p:nvSpPr>
            <p:cNvPr id="1185" name="Freeform 135"/>
            <p:cNvSpPr>
              <a:spLocks/>
            </p:cNvSpPr>
            <p:nvPr/>
          </p:nvSpPr>
          <p:spPr bwMode="auto">
            <a:xfrm>
              <a:off x="955" y="2816"/>
              <a:ext cx="307" cy="93"/>
            </a:xfrm>
            <a:custGeom>
              <a:avLst/>
              <a:gdLst>
                <a:gd name="T0" fmla="*/ 306 w 307"/>
                <a:gd name="T1" fmla="*/ 46 h 93"/>
                <a:gd name="T2" fmla="*/ 306 w 307"/>
                <a:gd name="T3" fmla="*/ 50 h 93"/>
                <a:gd name="T4" fmla="*/ 302 w 307"/>
                <a:gd name="T5" fmla="*/ 59 h 93"/>
                <a:gd name="T6" fmla="*/ 298 w 307"/>
                <a:gd name="T7" fmla="*/ 62 h 93"/>
                <a:gd name="T8" fmla="*/ 293 w 307"/>
                <a:gd name="T9" fmla="*/ 66 h 93"/>
                <a:gd name="T10" fmla="*/ 286 w 307"/>
                <a:gd name="T11" fmla="*/ 71 h 93"/>
                <a:gd name="T12" fmla="*/ 278 w 307"/>
                <a:gd name="T13" fmla="*/ 75 h 93"/>
                <a:gd name="T14" fmla="*/ 257 w 307"/>
                <a:gd name="T15" fmla="*/ 79 h 93"/>
                <a:gd name="T16" fmla="*/ 237 w 307"/>
                <a:gd name="T17" fmla="*/ 88 h 93"/>
                <a:gd name="T18" fmla="*/ 208 w 307"/>
                <a:gd name="T19" fmla="*/ 92 h 93"/>
                <a:gd name="T20" fmla="*/ 184 w 307"/>
                <a:gd name="T21" fmla="*/ 92 h 93"/>
                <a:gd name="T22" fmla="*/ 156 w 307"/>
                <a:gd name="T23" fmla="*/ 92 h 93"/>
                <a:gd name="T24" fmla="*/ 127 w 307"/>
                <a:gd name="T25" fmla="*/ 92 h 93"/>
                <a:gd name="T26" fmla="*/ 98 w 307"/>
                <a:gd name="T27" fmla="*/ 92 h 93"/>
                <a:gd name="T28" fmla="*/ 69 w 307"/>
                <a:gd name="T29" fmla="*/ 88 h 93"/>
                <a:gd name="T30" fmla="*/ 49 w 307"/>
                <a:gd name="T31" fmla="*/ 79 h 93"/>
                <a:gd name="T32" fmla="*/ 29 w 307"/>
                <a:gd name="T33" fmla="*/ 75 h 93"/>
                <a:gd name="T34" fmla="*/ 21 w 307"/>
                <a:gd name="T35" fmla="*/ 71 h 93"/>
                <a:gd name="T36" fmla="*/ 13 w 307"/>
                <a:gd name="T37" fmla="*/ 66 h 93"/>
                <a:gd name="T38" fmla="*/ 8 w 307"/>
                <a:gd name="T39" fmla="*/ 62 h 93"/>
                <a:gd name="T40" fmla="*/ 4 w 307"/>
                <a:gd name="T41" fmla="*/ 59 h 93"/>
                <a:gd name="T42" fmla="*/ 0 w 307"/>
                <a:gd name="T43" fmla="*/ 50 h 93"/>
                <a:gd name="T44" fmla="*/ 0 w 307"/>
                <a:gd name="T45" fmla="*/ 46 h 93"/>
                <a:gd name="T46" fmla="*/ 0 w 307"/>
                <a:gd name="T47" fmla="*/ 37 h 93"/>
                <a:gd name="T48" fmla="*/ 4 w 307"/>
                <a:gd name="T49" fmla="*/ 33 h 93"/>
                <a:gd name="T50" fmla="*/ 8 w 307"/>
                <a:gd name="T51" fmla="*/ 30 h 93"/>
                <a:gd name="T52" fmla="*/ 13 w 307"/>
                <a:gd name="T53" fmla="*/ 26 h 93"/>
                <a:gd name="T54" fmla="*/ 21 w 307"/>
                <a:gd name="T55" fmla="*/ 21 h 93"/>
                <a:gd name="T56" fmla="*/ 29 w 307"/>
                <a:gd name="T57" fmla="*/ 17 h 93"/>
                <a:gd name="T58" fmla="*/ 49 w 307"/>
                <a:gd name="T59" fmla="*/ 9 h 93"/>
                <a:gd name="T60" fmla="*/ 69 w 307"/>
                <a:gd name="T61" fmla="*/ 4 h 93"/>
                <a:gd name="T62" fmla="*/ 98 w 307"/>
                <a:gd name="T63" fmla="*/ 0 h 93"/>
                <a:gd name="T64" fmla="*/ 127 w 307"/>
                <a:gd name="T65" fmla="*/ 0 h 93"/>
                <a:gd name="T66" fmla="*/ 156 w 307"/>
                <a:gd name="T67" fmla="*/ 0 h 93"/>
                <a:gd name="T68" fmla="*/ 184 w 307"/>
                <a:gd name="T69" fmla="*/ 0 h 93"/>
                <a:gd name="T70" fmla="*/ 208 w 307"/>
                <a:gd name="T71" fmla="*/ 0 h 93"/>
                <a:gd name="T72" fmla="*/ 237 w 307"/>
                <a:gd name="T73" fmla="*/ 4 h 93"/>
                <a:gd name="T74" fmla="*/ 257 w 307"/>
                <a:gd name="T75" fmla="*/ 9 h 93"/>
                <a:gd name="T76" fmla="*/ 278 w 307"/>
                <a:gd name="T77" fmla="*/ 17 h 93"/>
                <a:gd name="T78" fmla="*/ 286 w 307"/>
                <a:gd name="T79" fmla="*/ 21 h 93"/>
                <a:gd name="T80" fmla="*/ 293 w 307"/>
                <a:gd name="T81" fmla="*/ 26 h 93"/>
                <a:gd name="T82" fmla="*/ 298 w 307"/>
                <a:gd name="T83" fmla="*/ 30 h 93"/>
                <a:gd name="T84" fmla="*/ 302 w 307"/>
                <a:gd name="T85" fmla="*/ 33 h 93"/>
                <a:gd name="T86" fmla="*/ 306 w 307"/>
                <a:gd name="T87" fmla="*/ 37 h 93"/>
                <a:gd name="T88" fmla="*/ 306 w 307"/>
                <a:gd name="T89" fmla="*/ 46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7"/>
                <a:gd name="T136" fmla="*/ 0 h 93"/>
                <a:gd name="T137" fmla="*/ 307 w 307"/>
                <a:gd name="T138" fmla="*/ 93 h 9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7" h="93">
                  <a:moveTo>
                    <a:pt x="306" y="46"/>
                  </a:moveTo>
                  <a:lnTo>
                    <a:pt x="306" y="50"/>
                  </a:lnTo>
                  <a:lnTo>
                    <a:pt x="302" y="59"/>
                  </a:lnTo>
                  <a:lnTo>
                    <a:pt x="298" y="62"/>
                  </a:lnTo>
                  <a:lnTo>
                    <a:pt x="293" y="66"/>
                  </a:lnTo>
                  <a:lnTo>
                    <a:pt x="286" y="71"/>
                  </a:lnTo>
                  <a:lnTo>
                    <a:pt x="278" y="75"/>
                  </a:lnTo>
                  <a:lnTo>
                    <a:pt x="257" y="79"/>
                  </a:lnTo>
                  <a:lnTo>
                    <a:pt x="237" y="88"/>
                  </a:lnTo>
                  <a:lnTo>
                    <a:pt x="208" y="92"/>
                  </a:lnTo>
                  <a:lnTo>
                    <a:pt x="184" y="92"/>
                  </a:lnTo>
                  <a:lnTo>
                    <a:pt x="156" y="92"/>
                  </a:lnTo>
                  <a:lnTo>
                    <a:pt x="127" y="92"/>
                  </a:lnTo>
                  <a:lnTo>
                    <a:pt x="98" y="92"/>
                  </a:lnTo>
                  <a:lnTo>
                    <a:pt x="69" y="88"/>
                  </a:lnTo>
                  <a:lnTo>
                    <a:pt x="49" y="79"/>
                  </a:lnTo>
                  <a:lnTo>
                    <a:pt x="29" y="75"/>
                  </a:lnTo>
                  <a:lnTo>
                    <a:pt x="21" y="71"/>
                  </a:lnTo>
                  <a:lnTo>
                    <a:pt x="13" y="66"/>
                  </a:lnTo>
                  <a:lnTo>
                    <a:pt x="8" y="62"/>
                  </a:lnTo>
                  <a:lnTo>
                    <a:pt x="4" y="59"/>
                  </a:lnTo>
                  <a:lnTo>
                    <a:pt x="0" y="50"/>
                  </a:lnTo>
                  <a:lnTo>
                    <a:pt x="0" y="46"/>
                  </a:lnTo>
                  <a:lnTo>
                    <a:pt x="0" y="37"/>
                  </a:lnTo>
                  <a:lnTo>
                    <a:pt x="4" y="33"/>
                  </a:lnTo>
                  <a:lnTo>
                    <a:pt x="8" y="30"/>
                  </a:lnTo>
                  <a:lnTo>
                    <a:pt x="13" y="26"/>
                  </a:lnTo>
                  <a:lnTo>
                    <a:pt x="21" y="21"/>
                  </a:lnTo>
                  <a:lnTo>
                    <a:pt x="29" y="17"/>
                  </a:lnTo>
                  <a:lnTo>
                    <a:pt x="49" y="9"/>
                  </a:lnTo>
                  <a:lnTo>
                    <a:pt x="69" y="4"/>
                  </a:lnTo>
                  <a:lnTo>
                    <a:pt x="98" y="0"/>
                  </a:lnTo>
                  <a:lnTo>
                    <a:pt x="127" y="0"/>
                  </a:lnTo>
                  <a:lnTo>
                    <a:pt x="156" y="0"/>
                  </a:lnTo>
                  <a:lnTo>
                    <a:pt x="184" y="0"/>
                  </a:lnTo>
                  <a:lnTo>
                    <a:pt x="208" y="0"/>
                  </a:lnTo>
                  <a:lnTo>
                    <a:pt x="237" y="4"/>
                  </a:lnTo>
                  <a:lnTo>
                    <a:pt x="257" y="9"/>
                  </a:lnTo>
                  <a:lnTo>
                    <a:pt x="278" y="17"/>
                  </a:lnTo>
                  <a:lnTo>
                    <a:pt x="286" y="21"/>
                  </a:lnTo>
                  <a:lnTo>
                    <a:pt x="293" y="26"/>
                  </a:lnTo>
                  <a:lnTo>
                    <a:pt x="298" y="30"/>
                  </a:lnTo>
                  <a:lnTo>
                    <a:pt x="302" y="33"/>
                  </a:lnTo>
                  <a:lnTo>
                    <a:pt x="306" y="37"/>
                  </a:lnTo>
                  <a:lnTo>
                    <a:pt x="306" y="46"/>
                  </a:lnTo>
                </a:path>
              </a:pathLst>
            </a:custGeom>
            <a:solidFill>
              <a:srgbClr val="C0CFD9"/>
            </a:solidFill>
            <a:ln w="12700" cap="rnd">
              <a:noFill/>
              <a:round/>
              <a:headEnd/>
              <a:tailEnd/>
            </a:ln>
          </p:spPr>
          <p:txBody>
            <a:bodyPr/>
            <a:lstStyle/>
            <a:p>
              <a:endParaRPr lang="en-US"/>
            </a:p>
          </p:txBody>
        </p:sp>
        <p:sp>
          <p:nvSpPr>
            <p:cNvPr id="1186" name="Freeform 136"/>
            <p:cNvSpPr>
              <a:spLocks/>
            </p:cNvSpPr>
            <p:nvPr/>
          </p:nvSpPr>
          <p:spPr bwMode="auto">
            <a:xfrm>
              <a:off x="944" y="2809"/>
              <a:ext cx="86" cy="67"/>
            </a:xfrm>
            <a:custGeom>
              <a:avLst/>
              <a:gdLst>
                <a:gd name="T0" fmla="*/ 85 w 86"/>
                <a:gd name="T1" fmla="*/ 66 h 67"/>
                <a:gd name="T2" fmla="*/ 69 w 86"/>
                <a:gd name="T3" fmla="*/ 62 h 67"/>
                <a:gd name="T4" fmla="*/ 52 w 86"/>
                <a:gd name="T5" fmla="*/ 62 h 67"/>
                <a:gd name="T6" fmla="*/ 44 w 86"/>
                <a:gd name="T7" fmla="*/ 53 h 67"/>
                <a:gd name="T8" fmla="*/ 24 w 86"/>
                <a:gd name="T9" fmla="*/ 53 h 67"/>
                <a:gd name="T10" fmla="*/ 24 w 86"/>
                <a:gd name="T11" fmla="*/ 49 h 67"/>
                <a:gd name="T12" fmla="*/ 16 w 86"/>
                <a:gd name="T13" fmla="*/ 49 h 67"/>
                <a:gd name="T14" fmla="*/ 12 w 86"/>
                <a:gd name="T15" fmla="*/ 40 h 67"/>
                <a:gd name="T16" fmla="*/ 4 w 86"/>
                <a:gd name="T17" fmla="*/ 40 h 67"/>
                <a:gd name="T18" fmla="*/ 4 w 86"/>
                <a:gd name="T19" fmla="*/ 37 h 67"/>
                <a:gd name="T20" fmla="*/ 0 w 86"/>
                <a:gd name="T21" fmla="*/ 29 h 67"/>
                <a:gd name="T22" fmla="*/ 0 w 86"/>
                <a:gd name="T23" fmla="*/ 7 h 67"/>
                <a:gd name="T24" fmla="*/ 41 w 86"/>
                <a:gd name="T25" fmla="*/ 7 h 67"/>
                <a:gd name="T26" fmla="*/ 85 w 86"/>
                <a:gd name="T27" fmla="*/ 0 h 67"/>
                <a:gd name="T28" fmla="*/ 85 w 86"/>
                <a:gd name="T29" fmla="*/ 66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
                <a:gd name="T46" fmla="*/ 0 h 67"/>
                <a:gd name="T47" fmla="*/ 86 w 86"/>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 h="67">
                  <a:moveTo>
                    <a:pt x="85" y="66"/>
                  </a:moveTo>
                  <a:lnTo>
                    <a:pt x="69" y="62"/>
                  </a:lnTo>
                  <a:lnTo>
                    <a:pt x="52" y="62"/>
                  </a:lnTo>
                  <a:lnTo>
                    <a:pt x="44" y="53"/>
                  </a:lnTo>
                  <a:lnTo>
                    <a:pt x="24" y="53"/>
                  </a:lnTo>
                  <a:lnTo>
                    <a:pt x="24" y="49"/>
                  </a:lnTo>
                  <a:lnTo>
                    <a:pt x="16" y="49"/>
                  </a:lnTo>
                  <a:lnTo>
                    <a:pt x="12" y="40"/>
                  </a:lnTo>
                  <a:lnTo>
                    <a:pt x="4" y="40"/>
                  </a:lnTo>
                  <a:lnTo>
                    <a:pt x="4" y="37"/>
                  </a:lnTo>
                  <a:lnTo>
                    <a:pt x="0" y="29"/>
                  </a:lnTo>
                  <a:lnTo>
                    <a:pt x="0" y="7"/>
                  </a:lnTo>
                  <a:lnTo>
                    <a:pt x="41" y="7"/>
                  </a:lnTo>
                  <a:lnTo>
                    <a:pt x="85" y="0"/>
                  </a:lnTo>
                  <a:lnTo>
                    <a:pt x="85" y="66"/>
                  </a:lnTo>
                </a:path>
              </a:pathLst>
            </a:custGeom>
            <a:solidFill>
              <a:srgbClr val="C0CFD9"/>
            </a:solidFill>
            <a:ln w="12700" cap="rnd">
              <a:noFill/>
              <a:round/>
              <a:headEnd/>
              <a:tailEnd/>
            </a:ln>
          </p:spPr>
          <p:txBody>
            <a:bodyPr/>
            <a:lstStyle/>
            <a:p>
              <a:endParaRPr lang="en-US"/>
            </a:p>
          </p:txBody>
        </p:sp>
        <p:sp>
          <p:nvSpPr>
            <p:cNvPr id="1187" name="Freeform 137"/>
            <p:cNvSpPr>
              <a:spLocks/>
            </p:cNvSpPr>
            <p:nvPr/>
          </p:nvSpPr>
          <p:spPr bwMode="auto">
            <a:xfrm>
              <a:off x="1029" y="2809"/>
              <a:ext cx="225" cy="75"/>
            </a:xfrm>
            <a:custGeom>
              <a:avLst/>
              <a:gdLst>
                <a:gd name="T0" fmla="*/ 0 w 225"/>
                <a:gd name="T1" fmla="*/ 0 h 75"/>
                <a:gd name="T2" fmla="*/ 224 w 225"/>
                <a:gd name="T3" fmla="*/ 0 h 75"/>
                <a:gd name="T4" fmla="*/ 224 w 225"/>
                <a:gd name="T5" fmla="*/ 33 h 75"/>
                <a:gd name="T6" fmla="*/ 220 w 225"/>
                <a:gd name="T7" fmla="*/ 33 h 75"/>
                <a:gd name="T8" fmla="*/ 220 w 225"/>
                <a:gd name="T9" fmla="*/ 38 h 75"/>
                <a:gd name="T10" fmla="*/ 208 w 225"/>
                <a:gd name="T11" fmla="*/ 49 h 75"/>
                <a:gd name="T12" fmla="*/ 200 w 225"/>
                <a:gd name="T13" fmla="*/ 49 h 75"/>
                <a:gd name="T14" fmla="*/ 196 w 225"/>
                <a:gd name="T15" fmla="*/ 54 h 75"/>
                <a:gd name="T16" fmla="*/ 176 w 225"/>
                <a:gd name="T17" fmla="*/ 54 h 75"/>
                <a:gd name="T18" fmla="*/ 155 w 225"/>
                <a:gd name="T19" fmla="*/ 70 h 75"/>
                <a:gd name="T20" fmla="*/ 130 w 225"/>
                <a:gd name="T21" fmla="*/ 70 h 75"/>
                <a:gd name="T22" fmla="*/ 115 w 225"/>
                <a:gd name="T23" fmla="*/ 74 h 75"/>
                <a:gd name="T24" fmla="*/ 13 w 225"/>
                <a:gd name="T25" fmla="*/ 74 h 75"/>
                <a:gd name="T26" fmla="*/ 0 w 225"/>
                <a:gd name="T27" fmla="*/ 70 h 75"/>
                <a:gd name="T28" fmla="*/ 0 w 225"/>
                <a:gd name="T29" fmla="*/ 0 h 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5"/>
                <a:gd name="T46" fmla="*/ 0 h 75"/>
                <a:gd name="T47" fmla="*/ 225 w 225"/>
                <a:gd name="T48" fmla="*/ 75 h 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5" h="75">
                  <a:moveTo>
                    <a:pt x="0" y="0"/>
                  </a:moveTo>
                  <a:lnTo>
                    <a:pt x="224" y="0"/>
                  </a:lnTo>
                  <a:lnTo>
                    <a:pt x="224" y="33"/>
                  </a:lnTo>
                  <a:lnTo>
                    <a:pt x="220" y="33"/>
                  </a:lnTo>
                  <a:lnTo>
                    <a:pt x="220" y="38"/>
                  </a:lnTo>
                  <a:lnTo>
                    <a:pt x="208" y="49"/>
                  </a:lnTo>
                  <a:lnTo>
                    <a:pt x="200" y="49"/>
                  </a:lnTo>
                  <a:lnTo>
                    <a:pt x="196" y="54"/>
                  </a:lnTo>
                  <a:lnTo>
                    <a:pt x="176" y="54"/>
                  </a:lnTo>
                  <a:lnTo>
                    <a:pt x="155" y="70"/>
                  </a:lnTo>
                  <a:lnTo>
                    <a:pt x="130" y="70"/>
                  </a:lnTo>
                  <a:lnTo>
                    <a:pt x="115" y="74"/>
                  </a:lnTo>
                  <a:lnTo>
                    <a:pt x="13" y="74"/>
                  </a:lnTo>
                  <a:lnTo>
                    <a:pt x="0" y="70"/>
                  </a:lnTo>
                  <a:lnTo>
                    <a:pt x="0" y="0"/>
                  </a:lnTo>
                </a:path>
              </a:pathLst>
            </a:custGeom>
            <a:solidFill>
              <a:srgbClr val="C0CFD9"/>
            </a:solidFill>
            <a:ln w="12700" cap="rnd">
              <a:noFill/>
              <a:round/>
              <a:headEnd/>
              <a:tailEnd/>
            </a:ln>
          </p:spPr>
          <p:txBody>
            <a:bodyPr/>
            <a:lstStyle/>
            <a:p>
              <a:endParaRPr lang="en-US"/>
            </a:p>
          </p:txBody>
        </p:sp>
        <p:sp>
          <p:nvSpPr>
            <p:cNvPr id="1188" name="Freeform 138"/>
            <p:cNvSpPr>
              <a:spLocks/>
            </p:cNvSpPr>
            <p:nvPr/>
          </p:nvSpPr>
          <p:spPr bwMode="auto">
            <a:xfrm>
              <a:off x="944" y="2809"/>
              <a:ext cx="310" cy="75"/>
            </a:xfrm>
            <a:custGeom>
              <a:avLst/>
              <a:gdLst>
                <a:gd name="T0" fmla="*/ 89 w 310"/>
                <a:gd name="T1" fmla="*/ 70 h 75"/>
                <a:gd name="T2" fmla="*/ 69 w 310"/>
                <a:gd name="T3" fmla="*/ 62 h 75"/>
                <a:gd name="T4" fmla="*/ 53 w 310"/>
                <a:gd name="T5" fmla="*/ 62 h 75"/>
                <a:gd name="T6" fmla="*/ 44 w 310"/>
                <a:gd name="T7" fmla="*/ 54 h 75"/>
                <a:gd name="T8" fmla="*/ 24 w 310"/>
                <a:gd name="T9" fmla="*/ 54 h 75"/>
                <a:gd name="T10" fmla="*/ 24 w 310"/>
                <a:gd name="T11" fmla="*/ 49 h 75"/>
                <a:gd name="T12" fmla="*/ 16 w 310"/>
                <a:gd name="T13" fmla="*/ 49 h 75"/>
                <a:gd name="T14" fmla="*/ 12 w 310"/>
                <a:gd name="T15" fmla="*/ 45 h 75"/>
                <a:gd name="T16" fmla="*/ 4 w 310"/>
                <a:gd name="T17" fmla="*/ 45 h 75"/>
                <a:gd name="T18" fmla="*/ 4 w 310"/>
                <a:gd name="T19" fmla="*/ 38 h 75"/>
                <a:gd name="T20" fmla="*/ 0 w 310"/>
                <a:gd name="T21" fmla="*/ 33 h 75"/>
                <a:gd name="T22" fmla="*/ 0 w 310"/>
                <a:gd name="T23" fmla="*/ 8 h 75"/>
                <a:gd name="T24" fmla="*/ 41 w 310"/>
                <a:gd name="T25" fmla="*/ 8 h 75"/>
                <a:gd name="T26" fmla="*/ 89 w 310"/>
                <a:gd name="T27" fmla="*/ 0 h 75"/>
                <a:gd name="T28" fmla="*/ 309 w 310"/>
                <a:gd name="T29" fmla="*/ 0 h 75"/>
                <a:gd name="T30" fmla="*/ 309 w 310"/>
                <a:gd name="T31" fmla="*/ 33 h 75"/>
                <a:gd name="T32" fmla="*/ 305 w 310"/>
                <a:gd name="T33" fmla="*/ 33 h 75"/>
                <a:gd name="T34" fmla="*/ 305 w 310"/>
                <a:gd name="T35" fmla="*/ 38 h 75"/>
                <a:gd name="T36" fmla="*/ 293 w 310"/>
                <a:gd name="T37" fmla="*/ 49 h 75"/>
                <a:gd name="T38" fmla="*/ 285 w 310"/>
                <a:gd name="T39" fmla="*/ 49 h 75"/>
                <a:gd name="T40" fmla="*/ 281 w 310"/>
                <a:gd name="T41" fmla="*/ 54 h 75"/>
                <a:gd name="T42" fmla="*/ 265 w 310"/>
                <a:gd name="T43" fmla="*/ 54 h 75"/>
                <a:gd name="T44" fmla="*/ 240 w 310"/>
                <a:gd name="T45" fmla="*/ 70 h 75"/>
                <a:gd name="T46" fmla="*/ 215 w 310"/>
                <a:gd name="T47" fmla="*/ 70 h 75"/>
                <a:gd name="T48" fmla="*/ 200 w 310"/>
                <a:gd name="T49" fmla="*/ 74 h 75"/>
                <a:gd name="T50" fmla="*/ 98 w 310"/>
                <a:gd name="T51" fmla="*/ 74 h 75"/>
                <a:gd name="T52" fmla="*/ 89 w 310"/>
                <a:gd name="T53" fmla="*/ 7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10"/>
                <a:gd name="T82" fmla="*/ 0 h 75"/>
                <a:gd name="T83" fmla="*/ 310 w 310"/>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10" h="75">
                  <a:moveTo>
                    <a:pt x="89" y="70"/>
                  </a:moveTo>
                  <a:lnTo>
                    <a:pt x="69" y="62"/>
                  </a:lnTo>
                  <a:lnTo>
                    <a:pt x="53" y="62"/>
                  </a:lnTo>
                  <a:lnTo>
                    <a:pt x="44" y="54"/>
                  </a:lnTo>
                  <a:lnTo>
                    <a:pt x="24" y="54"/>
                  </a:lnTo>
                  <a:lnTo>
                    <a:pt x="24" y="49"/>
                  </a:lnTo>
                  <a:lnTo>
                    <a:pt x="16" y="49"/>
                  </a:lnTo>
                  <a:lnTo>
                    <a:pt x="12" y="45"/>
                  </a:lnTo>
                  <a:lnTo>
                    <a:pt x="4" y="45"/>
                  </a:lnTo>
                  <a:lnTo>
                    <a:pt x="4" y="38"/>
                  </a:lnTo>
                  <a:lnTo>
                    <a:pt x="0" y="33"/>
                  </a:lnTo>
                  <a:lnTo>
                    <a:pt x="0" y="8"/>
                  </a:lnTo>
                  <a:lnTo>
                    <a:pt x="41" y="8"/>
                  </a:lnTo>
                  <a:lnTo>
                    <a:pt x="89" y="0"/>
                  </a:lnTo>
                  <a:lnTo>
                    <a:pt x="309" y="0"/>
                  </a:lnTo>
                  <a:lnTo>
                    <a:pt x="309" y="33"/>
                  </a:lnTo>
                  <a:lnTo>
                    <a:pt x="305" y="33"/>
                  </a:lnTo>
                  <a:lnTo>
                    <a:pt x="305" y="38"/>
                  </a:lnTo>
                  <a:lnTo>
                    <a:pt x="293" y="49"/>
                  </a:lnTo>
                  <a:lnTo>
                    <a:pt x="285" y="49"/>
                  </a:lnTo>
                  <a:lnTo>
                    <a:pt x="281" y="54"/>
                  </a:lnTo>
                  <a:lnTo>
                    <a:pt x="265" y="54"/>
                  </a:lnTo>
                  <a:lnTo>
                    <a:pt x="240" y="70"/>
                  </a:lnTo>
                  <a:lnTo>
                    <a:pt x="215" y="70"/>
                  </a:lnTo>
                  <a:lnTo>
                    <a:pt x="200" y="74"/>
                  </a:lnTo>
                  <a:lnTo>
                    <a:pt x="98" y="74"/>
                  </a:lnTo>
                  <a:lnTo>
                    <a:pt x="89" y="70"/>
                  </a:lnTo>
                </a:path>
              </a:pathLst>
            </a:custGeom>
            <a:noFill/>
            <a:ln w="12700" cap="rnd">
              <a:noFill/>
              <a:round/>
              <a:headEnd/>
              <a:tailEnd/>
            </a:ln>
          </p:spPr>
          <p:txBody>
            <a:bodyPr/>
            <a:lstStyle/>
            <a:p>
              <a:endParaRPr lang="en-US"/>
            </a:p>
          </p:txBody>
        </p:sp>
        <p:sp>
          <p:nvSpPr>
            <p:cNvPr id="1189" name="Freeform 139"/>
            <p:cNvSpPr>
              <a:spLocks/>
            </p:cNvSpPr>
            <p:nvPr/>
          </p:nvSpPr>
          <p:spPr bwMode="auto">
            <a:xfrm>
              <a:off x="944" y="2772"/>
              <a:ext cx="305" cy="91"/>
            </a:xfrm>
            <a:custGeom>
              <a:avLst/>
              <a:gdLst>
                <a:gd name="T0" fmla="*/ 304 w 305"/>
                <a:gd name="T1" fmla="*/ 44 h 91"/>
                <a:gd name="T2" fmla="*/ 304 w 305"/>
                <a:gd name="T3" fmla="*/ 49 h 91"/>
                <a:gd name="T4" fmla="*/ 300 w 305"/>
                <a:gd name="T5" fmla="*/ 53 h 91"/>
                <a:gd name="T6" fmla="*/ 297 w 305"/>
                <a:gd name="T7" fmla="*/ 61 h 91"/>
                <a:gd name="T8" fmla="*/ 292 w 305"/>
                <a:gd name="T9" fmla="*/ 66 h 91"/>
                <a:gd name="T10" fmla="*/ 284 w 305"/>
                <a:gd name="T11" fmla="*/ 70 h 91"/>
                <a:gd name="T12" fmla="*/ 276 w 305"/>
                <a:gd name="T13" fmla="*/ 74 h 91"/>
                <a:gd name="T14" fmla="*/ 256 w 305"/>
                <a:gd name="T15" fmla="*/ 77 h 91"/>
                <a:gd name="T16" fmla="*/ 235 w 305"/>
                <a:gd name="T17" fmla="*/ 86 h 91"/>
                <a:gd name="T18" fmla="*/ 207 w 305"/>
                <a:gd name="T19" fmla="*/ 86 h 91"/>
                <a:gd name="T20" fmla="*/ 182 w 305"/>
                <a:gd name="T21" fmla="*/ 90 h 91"/>
                <a:gd name="T22" fmla="*/ 154 w 305"/>
                <a:gd name="T23" fmla="*/ 90 h 91"/>
                <a:gd name="T24" fmla="*/ 126 w 305"/>
                <a:gd name="T25" fmla="*/ 90 h 91"/>
                <a:gd name="T26" fmla="*/ 97 w 305"/>
                <a:gd name="T27" fmla="*/ 86 h 91"/>
                <a:gd name="T28" fmla="*/ 69 w 305"/>
                <a:gd name="T29" fmla="*/ 86 h 91"/>
                <a:gd name="T30" fmla="*/ 48 w 305"/>
                <a:gd name="T31" fmla="*/ 77 h 91"/>
                <a:gd name="T32" fmla="*/ 28 w 305"/>
                <a:gd name="T33" fmla="*/ 74 h 91"/>
                <a:gd name="T34" fmla="*/ 20 w 305"/>
                <a:gd name="T35" fmla="*/ 70 h 91"/>
                <a:gd name="T36" fmla="*/ 12 w 305"/>
                <a:gd name="T37" fmla="*/ 66 h 91"/>
                <a:gd name="T38" fmla="*/ 8 w 305"/>
                <a:gd name="T39" fmla="*/ 61 h 91"/>
                <a:gd name="T40" fmla="*/ 4 w 305"/>
                <a:gd name="T41" fmla="*/ 53 h 91"/>
                <a:gd name="T42" fmla="*/ 0 w 305"/>
                <a:gd name="T43" fmla="*/ 49 h 91"/>
                <a:gd name="T44" fmla="*/ 0 w 305"/>
                <a:gd name="T45" fmla="*/ 44 h 91"/>
                <a:gd name="T46" fmla="*/ 0 w 305"/>
                <a:gd name="T47" fmla="*/ 37 h 91"/>
                <a:gd name="T48" fmla="*/ 4 w 305"/>
                <a:gd name="T49" fmla="*/ 33 h 91"/>
                <a:gd name="T50" fmla="*/ 8 w 305"/>
                <a:gd name="T51" fmla="*/ 29 h 91"/>
                <a:gd name="T52" fmla="*/ 12 w 305"/>
                <a:gd name="T53" fmla="*/ 24 h 91"/>
                <a:gd name="T54" fmla="*/ 20 w 305"/>
                <a:gd name="T55" fmla="*/ 20 h 91"/>
                <a:gd name="T56" fmla="*/ 28 w 305"/>
                <a:gd name="T57" fmla="*/ 16 h 91"/>
                <a:gd name="T58" fmla="*/ 48 w 305"/>
                <a:gd name="T59" fmla="*/ 12 h 91"/>
                <a:gd name="T60" fmla="*/ 69 w 305"/>
                <a:gd name="T61" fmla="*/ 4 h 91"/>
                <a:gd name="T62" fmla="*/ 97 w 305"/>
                <a:gd name="T63" fmla="*/ 0 h 91"/>
                <a:gd name="T64" fmla="*/ 126 w 305"/>
                <a:gd name="T65" fmla="*/ 0 h 91"/>
                <a:gd name="T66" fmla="*/ 154 w 305"/>
                <a:gd name="T67" fmla="*/ 0 h 91"/>
                <a:gd name="T68" fmla="*/ 182 w 305"/>
                <a:gd name="T69" fmla="*/ 0 h 91"/>
                <a:gd name="T70" fmla="*/ 207 w 305"/>
                <a:gd name="T71" fmla="*/ 0 h 91"/>
                <a:gd name="T72" fmla="*/ 235 w 305"/>
                <a:gd name="T73" fmla="*/ 4 h 91"/>
                <a:gd name="T74" fmla="*/ 256 w 305"/>
                <a:gd name="T75" fmla="*/ 12 h 91"/>
                <a:gd name="T76" fmla="*/ 276 w 305"/>
                <a:gd name="T77" fmla="*/ 16 h 91"/>
                <a:gd name="T78" fmla="*/ 284 w 305"/>
                <a:gd name="T79" fmla="*/ 20 h 91"/>
                <a:gd name="T80" fmla="*/ 292 w 305"/>
                <a:gd name="T81" fmla="*/ 24 h 91"/>
                <a:gd name="T82" fmla="*/ 297 w 305"/>
                <a:gd name="T83" fmla="*/ 29 h 91"/>
                <a:gd name="T84" fmla="*/ 300 w 305"/>
                <a:gd name="T85" fmla="*/ 33 h 91"/>
                <a:gd name="T86" fmla="*/ 304 w 305"/>
                <a:gd name="T87" fmla="*/ 37 h 91"/>
                <a:gd name="T88" fmla="*/ 304 w 305"/>
                <a:gd name="T89" fmla="*/ 44 h 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5"/>
                <a:gd name="T136" fmla="*/ 0 h 91"/>
                <a:gd name="T137" fmla="*/ 305 w 305"/>
                <a:gd name="T138" fmla="*/ 91 h 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5" h="91">
                  <a:moveTo>
                    <a:pt x="304" y="44"/>
                  </a:moveTo>
                  <a:lnTo>
                    <a:pt x="304" y="49"/>
                  </a:lnTo>
                  <a:lnTo>
                    <a:pt x="300" y="53"/>
                  </a:lnTo>
                  <a:lnTo>
                    <a:pt x="297" y="61"/>
                  </a:lnTo>
                  <a:lnTo>
                    <a:pt x="292" y="66"/>
                  </a:lnTo>
                  <a:lnTo>
                    <a:pt x="284" y="70"/>
                  </a:lnTo>
                  <a:lnTo>
                    <a:pt x="276" y="74"/>
                  </a:lnTo>
                  <a:lnTo>
                    <a:pt x="256" y="77"/>
                  </a:lnTo>
                  <a:lnTo>
                    <a:pt x="235" y="86"/>
                  </a:lnTo>
                  <a:lnTo>
                    <a:pt x="207" y="86"/>
                  </a:lnTo>
                  <a:lnTo>
                    <a:pt x="182" y="90"/>
                  </a:lnTo>
                  <a:lnTo>
                    <a:pt x="154" y="90"/>
                  </a:lnTo>
                  <a:lnTo>
                    <a:pt x="126" y="90"/>
                  </a:lnTo>
                  <a:lnTo>
                    <a:pt x="97" y="86"/>
                  </a:lnTo>
                  <a:lnTo>
                    <a:pt x="69" y="86"/>
                  </a:lnTo>
                  <a:lnTo>
                    <a:pt x="48" y="77"/>
                  </a:lnTo>
                  <a:lnTo>
                    <a:pt x="28" y="74"/>
                  </a:lnTo>
                  <a:lnTo>
                    <a:pt x="20" y="70"/>
                  </a:lnTo>
                  <a:lnTo>
                    <a:pt x="12" y="66"/>
                  </a:lnTo>
                  <a:lnTo>
                    <a:pt x="8" y="61"/>
                  </a:lnTo>
                  <a:lnTo>
                    <a:pt x="4" y="53"/>
                  </a:lnTo>
                  <a:lnTo>
                    <a:pt x="0" y="49"/>
                  </a:lnTo>
                  <a:lnTo>
                    <a:pt x="0" y="44"/>
                  </a:lnTo>
                  <a:lnTo>
                    <a:pt x="0" y="37"/>
                  </a:lnTo>
                  <a:lnTo>
                    <a:pt x="4" y="33"/>
                  </a:lnTo>
                  <a:lnTo>
                    <a:pt x="8" y="29"/>
                  </a:lnTo>
                  <a:lnTo>
                    <a:pt x="12" y="24"/>
                  </a:lnTo>
                  <a:lnTo>
                    <a:pt x="20" y="20"/>
                  </a:lnTo>
                  <a:lnTo>
                    <a:pt x="28" y="16"/>
                  </a:lnTo>
                  <a:lnTo>
                    <a:pt x="48" y="12"/>
                  </a:lnTo>
                  <a:lnTo>
                    <a:pt x="69" y="4"/>
                  </a:lnTo>
                  <a:lnTo>
                    <a:pt x="97" y="0"/>
                  </a:lnTo>
                  <a:lnTo>
                    <a:pt x="126" y="0"/>
                  </a:lnTo>
                  <a:lnTo>
                    <a:pt x="154" y="0"/>
                  </a:lnTo>
                  <a:lnTo>
                    <a:pt x="182" y="0"/>
                  </a:lnTo>
                  <a:lnTo>
                    <a:pt x="207" y="0"/>
                  </a:lnTo>
                  <a:lnTo>
                    <a:pt x="235" y="4"/>
                  </a:lnTo>
                  <a:lnTo>
                    <a:pt x="256" y="12"/>
                  </a:lnTo>
                  <a:lnTo>
                    <a:pt x="276" y="16"/>
                  </a:lnTo>
                  <a:lnTo>
                    <a:pt x="284" y="20"/>
                  </a:lnTo>
                  <a:lnTo>
                    <a:pt x="292" y="24"/>
                  </a:lnTo>
                  <a:lnTo>
                    <a:pt x="297" y="29"/>
                  </a:lnTo>
                  <a:lnTo>
                    <a:pt x="300" y="33"/>
                  </a:lnTo>
                  <a:lnTo>
                    <a:pt x="304" y="37"/>
                  </a:lnTo>
                  <a:lnTo>
                    <a:pt x="304" y="44"/>
                  </a:lnTo>
                </a:path>
              </a:pathLst>
            </a:custGeom>
            <a:solidFill>
              <a:srgbClr val="C0CFD9"/>
            </a:solidFill>
            <a:ln w="12700" cap="rnd">
              <a:noFill/>
              <a:round/>
              <a:headEnd/>
              <a:tailEnd/>
            </a:ln>
          </p:spPr>
          <p:txBody>
            <a:bodyPr/>
            <a:lstStyle/>
            <a:p>
              <a:endParaRPr lang="en-US"/>
            </a:p>
          </p:txBody>
        </p:sp>
        <p:sp>
          <p:nvSpPr>
            <p:cNvPr id="1190" name="Freeform 140"/>
            <p:cNvSpPr>
              <a:spLocks/>
            </p:cNvSpPr>
            <p:nvPr/>
          </p:nvSpPr>
          <p:spPr bwMode="auto">
            <a:xfrm>
              <a:off x="952" y="2780"/>
              <a:ext cx="86" cy="67"/>
            </a:xfrm>
            <a:custGeom>
              <a:avLst/>
              <a:gdLst>
                <a:gd name="T0" fmla="*/ 85 w 86"/>
                <a:gd name="T1" fmla="*/ 66 h 67"/>
                <a:gd name="T2" fmla="*/ 68 w 86"/>
                <a:gd name="T3" fmla="*/ 62 h 67"/>
                <a:gd name="T4" fmla="*/ 36 w 86"/>
                <a:gd name="T5" fmla="*/ 62 h 67"/>
                <a:gd name="T6" fmla="*/ 33 w 86"/>
                <a:gd name="T7" fmla="*/ 53 h 67"/>
                <a:gd name="T8" fmla="*/ 24 w 86"/>
                <a:gd name="T9" fmla="*/ 53 h 67"/>
                <a:gd name="T10" fmla="*/ 20 w 86"/>
                <a:gd name="T11" fmla="*/ 49 h 67"/>
                <a:gd name="T12" fmla="*/ 12 w 86"/>
                <a:gd name="T13" fmla="*/ 49 h 67"/>
                <a:gd name="T14" fmla="*/ 12 w 86"/>
                <a:gd name="T15" fmla="*/ 40 h 67"/>
                <a:gd name="T16" fmla="*/ 7 w 86"/>
                <a:gd name="T17" fmla="*/ 40 h 67"/>
                <a:gd name="T18" fmla="*/ 7 w 86"/>
                <a:gd name="T19" fmla="*/ 36 h 67"/>
                <a:gd name="T20" fmla="*/ 0 w 86"/>
                <a:gd name="T21" fmla="*/ 36 h 67"/>
                <a:gd name="T22" fmla="*/ 0 w 86"/>
                <a:gd name="T23" fmla="*/ 0 h 67"/>
                <a:gd name="T24" fmla="*/ 85 w 86"/>
                <a:gd name="T25" fmla="*/ 0 h 67"/>
                <a:gd name="T26" fmla="*/ 85 w 86"/>
                <a:gd name="T27" fmla="*/ 66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67"/>
                <a:gd name="T44" fmla="*/ 86 w 86"/>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67">
                  <a:moveTo>
                    <a:pt x="85" y="66"/>
                  </a:moveTo>
                  <a:lnTo>
                    <a:pt x="68" y="62"/>
                  </a:lnTo>
                  <a:lnTo>
                    <a:pt x="36" y="62"/>
                  </a:lnTo>
                  <a:lnTo>
                    <a:pt x="33" y="53"/>
                  </a:lnTo>
                  <a:lnTo>
                    <a:pt x="24" y="53"/>
                  </a:lnTo>
                  <a:lnTo>
                    <a:pt x="20" y="49"/>
                  </a:lnTo>
                  <a:lnTo>
                    <a:pt x="12" y="49"/>
                  </a:lnTo>
                  <a:lnTo>
                    <a:pt x="12" y="40"/>
                  </a:lnTo>
                  <a:lnTo>
                    <a:pt x="7" y="40"/>
                  </a:lnTo>
                  <a:lnTo>
                    <a:pt x="7" y="36"/>
                  </a:lnTo>
                  <a:lnTo>
                    <a:pt x="0" y="36"/>
                  </a:lnTo>
                  <a:lnTo>
                    <a:pt x="0" y="0"/>
                  </a:lnTo>
                  <a:lnTo>
                    <a:pt x="85" y="0"/>
                  </a:lnTo>
                  <a:lnTo>
                    <a:pt x="85" y="66"/>
                  </a:lnTo>
                </a:path>
              </a:pathLst>
            </a:custGeom>
            <a:solidFill>
              <a:srgbClr val="C0CFD9"/>
            </a:solidFill>
            <a:ln w="12700" cap="rnd">
              <a:noFill/>
              <a:round/>
              <a:headEnd/>
              <a:tailEnd/>
            </a:ln>
          </p:spPr>
          <p:txBody>
            <a:bodyPr/>
            <a:lstStyle/>
            <a:p>
              <a:endParaRPr lang="en-US"/>
            </a:p>
          </p:txBody>
        </p:sp>
        <p:sp>
          <p:nvSpPr>
            <p:cNvPr id="1191" name="Freeform 141"/>
            <p:cNvSpPr>
              <a:spLocks/>
            </p:cNvSpPr>
            <p:nvPr/>
          </p:nvSpPr>
          <p:spPr bwMode="auto">
            <a:xfrm>
              <a:off x="1037" y="2776"/>
              <a:ext cx="225" cy="79"/>
            </a:xfrm>
            <a:custGeom>
              <a:avLst/>
              <a:gdLst>
                <a:gd name="T0" fmla="*/ 0 w 225"/>
                <a:gd name="T1" fmla="*/ 7 h 79"/>
                <a:gd name="T2" fmla="*/ 57 w 225"/>
                <a:gd name="T3" fmla="*/ 7 h 79"/>
                <a:gd name="T4" fmla="*/ 94 w 225"/>
                <a:gd name="T5" fmla="*/ 0 h 79"/>
                <a:gd name="T6" fmla="*/ 175 w 225"/>
                <a:gd name="T7" fmla="*/ 0 h 79"/>
                <a:gd name="T8" fmla="*/ 196 w 225"/>
                <a:gd name="T9" fmla="*/ 7 h 79"/>
                <a:gd name="T10" fmla="*/ 220 w 225"/>
                <a:gd name="T11" fmla="*/ 7 h 79"/>
                <a:gd name="T12" fmla="*/ 224 w 225"/>
                <a:gd name="T13" fmla="*/ 12 h 79"/>
                <a:gd name="T14" fmla="*/ 224 w 225"/>
                <a:gd name="T15" fmla="*/ 29 h 79"/>
                <a:gd name="T16" fmla="*/ 220 w 225"/>
                <a:gd name="T17" fmla="*/ 37 h 79"/>
                <a:gd name="T18" fmla="*/ 220 w 225"/>
                <a:gd name="T19" fmla="*/ 49 h 79"/>
                <a:gd name="T20" fmla="*/ 211 w 225"/>
                <a:gd name="T21" fmla="*/ 49 h 79"/>
                <a:gd name="T22" fmla="*/ 207 w 225"/>
                <a:gd name="T23" fmla="*/ 53 h 79"/>
                <a:gd name="T24" fmla="*/ 196 w 225"/>
                <a:gd name="T25" fmla="*/ 62 h 79"/>
                <a:gd name="T26" fmla="*/ 187 w 225"/>
                <a:gd name="T27" fmla="*/ 66 h 79"/>
                <a:gd name="T28" fmla="*/ 155 w 225"/>
                <a:gd name="T29" fmla="*/ 66 h 79"/>
                <a:gd name="T30" fmla="*/ 146 w 225"/>
                <a:gd name="T31" fmla="*/ 74 h 79"/>
                <a:gd name="T32" fmla="*/ 118 w 225"/>
                <a:gd name="T33" fmla="*/ 74 h 79"/>
                <a:gd name="T34" fmla="*/ 102 w 225"/>
                <a:gd name="T35" fmla="*/ 78 h 79"/>
                <a:gd name="T36" fmla="*/ 28 w 225"/>
                <a:gd name="T37" fmla="*/ 78 h 79"/>
                <a:gd name="T38" fmla="*/ 16 w 225"/>
                <a:gd name="T39" fmla="*/ 74 h 79"/>
                <a:gd name="T40" fmla="*/ 0 w 225"/>
                <a:gd name="T41" fmla="*/ 74 h 79"/>
                <a:gd name="T42" fmla="*/ 0 w 225"/>
                <a:gd name="T43" fmla="*/ 7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5"/>
                <a:gd name="T67" fmla="*/ 0 h 79"/>
                <a:gd name="T68" fmla="*/ 225 w 225"/>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5" h="79">
                  <a:moveTo>
                    <a:pt x="0" y="7"/>
                  </a:moveTo>
                  <a:lnTo>
                    <a:pt x="57" y="7"/>
                  </a:lnTo>
                  <a:lnTo>
                    <a:pt x="94" y="0"/>
                  </a:lnTo>
                  <a:lnTo>
                    <a:pt x="175" y="0"/>
                  </a:lnTo>
                  <a:lnTo>
                    <a:pt x="196" y="7"/>
                  </a:lnTo>
                  <a:lnTo>
                    <a:pt x="220" y="7"/>
                  </a:lnTo>
                  <a:lnTo>
                    <a:pt x="224" y="12"/>
                  </a:lnTo>
                  <a:lnTo>
                    <a:pt x="224" y="29"/>
                  </a:lnTo>
                  <a:lnTo>
                    <a:pt x="220" y="37"/>
                  </a:lnTo>
                  <a:lnTo>
                    <a:pt x="220" y="49"/>
                  </a:lnTo>
                  <a:lnTo>
                    <a:pt x="211" y="49"/>
                  </a:lnTo>
                  <a:lnTo>
                    <a:pt x="207" y="53"/>
                  </a:lnTo>
                  <a:lnTo>
                    <a:pt x="196" y="62"/>
                  </a:lnTo>
                  <a:lnTo>
                    <a:pt x="187" y="66"/>
                  </a:lnTo>
                  <a:lnTo>
                    <a:pt x="155" y="66"/>
                  </a:lnTo>
                  <a:lnTo>
                    <a:pt x="146" y="74"/>
                  </a:lnTo>
                  <a:lnTo>
                    <a:pt x="118" y="74"/>
                  </a:lnTo>
                  <a:lnTo>
                    <a:pt x="102" y="78"/>
                  </a:lnTo>
                  <a:lnTo>
                    <a:pt x="28" y="78"/>
                  </a:lnTo>
                  <a:lnTo>
                    <a:pt x="16" y="74"/>
                  </a:lnTo>
                  <a:lnTo>
                    <a:pt x="0" y="74"/>
                  </a:lnTo>
                  <a:lnTo>
                    <a:pt x="0" y="7"/>
                  </a:lnTo>
                </a:path>
              </a:pathLst>
            </a:custGeom>
            <a:solidFill>
              <a:srgbClr val="C0CFD9"/>
            </a:solidFill>
            <a:ln w="12700" cap="rnd">
              <a:noFill/>
              <a:round/>
              <a:headEnd/>
              <a:tailEnd/>
            </a:ln>
          </p:spPr>
          <p:txBody>
            <a:bodyPr/>
            <a:lstStyle/>
            <a:p>
              <a:endParaRPr lang="en-US"/>
            </a:p>
          </p:txBody>
        </p:sp>
        <p:sp>
          <p:nvSpPr>
            <p:cNvPr id="1192" name="Freeform 142"/>
            <p:cNvSpPr>
              <a:spLocks/>
            </p:cNvSpPr>
            <p:nvPr/>
          </p:nvSpPr>
          <p:spPr bwMode="auto">
            <a:xfrm>
              <a:off x="952" y="2776"/>
              <a:ext cx="310" cy="79"/>
            </a:xfrm>
            <a:custGeom>
              <a:avLst/>
              <a:gdLst>
                <a:gd name="T0" fmla="*/ 85 w 310"/>
                <a:gd name="T1" fmla="*/ 74 h 79"/>
                <a:gd name="T2" fmla="*/ 65 w 310"/>
                <a:gd name="T3" fmla="*/ 66 h 79"/>
                <a:gd name="T4" fmla="*/ 36 w 310"/>
                <a:gd name="T5" fmla="*/ 66 h 79"/>
                <a:gd name="T6" fmla="*/ 28 w 310"/>
                <a:gd name="T7" fmla="*/ 62 h 79"/>
                <a:gd name="T8" fmla="*/ 24 w 310"/>
                <a:gd name="T9" fmla="*/ 62 h 79"/>
                <a:gd name="T10" fmla="*/ 16 w 310"/>
                <a:gd name="T11" fmla="*/ 53 h 79"/>
                <a:gd name="T12" fmla="*/ 12 w 310"/>
                <a:gd name="T13" fmla="*/ 53 h 79"/>
                <a:gd name="T14" fmla="*/ 12 w 310"/>
                <a:gd name="T15" fmla="*/ 49 h 79"/>
                <a:gd name="T16" fmla="*/ 7 w 310"/>
                <a:gd name="T17" fmla="*/ 49 h 79"/>
                <a:gd name="T18" fmla="*/ 7 w 310"/>
                <a:gd name="T19" fmla="*/ 41 h 79"/>
                <a:gd name="T20" fmla="*/ 0 w 310"/>
                <a:gd name="T21" fmla="*/ 41 h 79"/>
                <a:gd name="T22" fmla="*/ 0 w 310"/>
                <a:gd name="T23" fmla="*/ 7 h 79"/>
                <a:gd name="T24" fmla="*/ 142 w 310"/>
                <a:gd name="T25" fmla="*/ 7 h 79"/>
                <a:gd name="T26" fmla="*/ 179 w 310"/>
                <a:gd name="T27" fmla="*/ 0 h 79"/>
                <a:gd name="T28" fmla="*/ 260 w 310"/>
                <a:gd name="T29" fmla="*/ 0 h 79"/>
                <a:gd name="T30" fmla="*/ 281 w 310"/>
                <a:gd name="T31" fmla="*/ 7 h 79"/>
                <a:gd name="T32" fmla="*/ 305 w 310"/>
                <a:gd name="T33" fmla="*/ 7 h 79"/>
                <a:gd name="T34" fmla="*/ 309 w 310"/>
                <a:gd name="T35" fmla="*/ 12 h 79"/>
                <a:gd name="T36" fmla="*/ 309 w 310"/>
                <a:gd name="T37" fmla="*/ 29 h 79"/>
                <a:gd name="T38" fmla="*/ 305 w 310"/>
                <a:gd name="T39" fmla="*/ 37 h 79"/>
                <a:gd name="T40" fmla="*/ 305 w 310"/>
                <a:gd name="T41" fmla="*/ 49 h 79"/>
                <a:gd name="T42" fmla="*/ 296 w 310"/>
                <a:gd name="T43" fmla="*/ 49 h 79"/>
                <a:gd name="T44" fmla="*/ 292 w 310"/>
                <a:gd name="T45" fmla="*/ 53 h 79"/>
                <a:gd name="T46" fmla="*/ 281 w 310"/>
                <a:gd name="T47" fmla="*/ 62 h 79"/>
                <a:gd name="T48" fmla="*/ 272 w 310"/>
                <a:gd name="T49" fmla="*/ 66 h 79"/>
                <a:gd name="T50" fmla="*/ 240 w 310"/>
                <a:gd name="T51" fmla="*/ 66 h 79"/>
                <a:gd name="T52" fmla="*/ 231 w 310"/>
                <a:gd name="T53" fmla="*/ 74 h 79"/>
                <a:gd name="T54" fmla="*/ 203 w 310"/>
                <a:gd name="T55" fmla="*/ 74 h 79"/>
                <a:gd name="T56" fmla="*/ 183 w 310"/>
                <a:gd name="T57" fmla="*/ 78 h 79"/>
                <a:gd name="T58" fmla="*/ 114 w 310"/>
                <a:gd name="T59" fmla="*/ 78 h 79"/>
                <a:gd name="T60" fmla="*/ 101 w 310"/>
                <a:gd name="T61" fmla="*/ 74 h 79"/>
                <a:gd name="T62" fmla="*/ 85 w 310"/>
                <a:gd name="T63" fmla="*/ 74 h 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10"/>
                <a:gd name="T97" fmla="*/ 0 h 79"/>
                <a:gd name="T98" fmla="*/ 310 w 310"/>
                <a:gd name="T99" fmla="*/ 79 h 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10" h="79">
                  <a:moveTo>
                    <a:pt x="85" y="74"/>
                  </a:moveTo>
                  <a:lnTo>
                    <a:pt x="65" y="66"/>
                  </a:lnTo>
                  <a:lnTo>
                    <a:pt x="36" y="66"/>
                  </a:lnTo>
                  <a:lnTo>
                    <a:pt x="28" y="62"/>
                  </a:lnTo>
                  <a:lnTo>
                    <a:pt x="24" y="62"/>
                  </a:lnTo>
                  <a:lnTo>
                    <a:pt x="16" y="53"/>
                  </a:lnTo>
                  <a:lnTo>
                    <a:pt x="12" y="53"/>
                  </a:lnTo>
                  <a:lnTo>
                    <a:pt x="12" y="49"/>
                  </a:lnTo>
                  <a:lnTo>
                    <a:pt x="7" y="49"/>
                  </a:lnTo>
                  <a:lnTo>
                    <a:pt x="7" y="41"/>
                  </a:lnTo>
                  <a:lnTo>
                    <a:pt x="0" y="41"/>
                  </a:lnTo>
                  <a:lnTo>
                    <a:pt x="0" y="7"/>
                  </a:lnTo>
                  <a:lnTo>
                    <a:pt x="142" y="7"/>
                  </a:lnTo>
                  <a:lnTo>
                    <a:pt x="179" y="0"/>
                  </a:lnTo>
                  <a:lnTo>
                    <a:pt x="260" y="0"/>
                  </a:lnTo>
                  <a:lnTo>
                    <a:pt x="281" y="7"/>
                  </a:lnTo>
                  <a:lnTo>
                    <a:pt x="305" y="7"/>
                  </a:lnTo>
                  <a:lnTo>
                    <a:pt x="309" y="12"/>
                  </a:lnTo>
                  <a:lnTo>
                    <a:pt x="309" y="29"/>
                  </a:lnTo>
                  <a:lnTo>
                    <a:pt x="305" y="37"/>
                  </a:lnTo>
                  <a:lnTo>
                    <a:pt x="305" y="49"/>
                  </a:lnTo>
                  <a:lnTo>
                    <a:pt x="296" y="49"/>
                  </a:lnTo>
                  <a:lnTo>
                    <a:pt x="292" y="53"/>
                  </a:lnTo>
                  <a:lnTo>
                    <a:pt x="281" y="62"/>
                  </a:lnTo>
                  <a:lnTo>
                    <a:pt x="272" y="66"/>
                  </a:lnTo>
                  <a:lnTo>
                    <a:pt x="240" y="66"/>
                  </a:lnTo>
                  <a:lnTo>
                    <a:pt x="231" y="74"/>
                  </a:lnTo>
                  <a:lnTo>
                    <a:pt x="203" y="74"/>
                  </a:lnTo>
                  <a:lnTo>
                    <a:pt x="183" y="78"/>
                  </a:lnTo>
                  <a:lnTo>
                    <a:pt x="114" y="78"/>
                  </a:lnTo>
                  <a:lnTo>
                    <a:pt x="101" y="74"/>
                  </a:lnTo>
                  <a:lnTo>
                    <a:pt x="85" y="74"/>
                  </a:lnTo>
                </a:path>
              </a:pathLst>
            </a:custGeom>
            <a:noFill/>
            <a:ln w="12700" cap="rnd">
              <a:noFill/>
              <a:round/>
              <a:headEnd/>
              <a:tailEnd/>
            </a:ln>
          </p:spPr>
          <p:txBody>
            <a:bodyPr/>
            <a:lstStyle/>
            <a:p>
              <a:endParaRPr lang="en-US"/>
            </a:p>
          </p:txBody>
        </p:sp>
        <p:sp>
          <p:nvSpPr>
            <p:cNvPr id="1193" name="Freeform 143"/>
            <p:cNvSpPr>
              <a:spLocks/>
            </p:cNvSpPr>
            <p:nvPr/>
          </p:nvSpPr>
          <p:spPr bwMode="auto">
            <a:xfrm>
              <a:off x="955" y="2747"/>
              <a:ext cx="307" cy="83"/>
            </a:xfrm>
            <a:custGeom>
              <a:avLst/>
              <a:gdLst>
                <a:gd name="T0" fmla="*/ 306 w 307"/>
                <a:gd name="T1" fmla="*/ 40 h 83"/>
                <a:gd name="T2" fmla="*/ 306 w 307"/>
                <a:gd name="T3" fmla="*/ 45 h 83"/>
                <a:gd name="T4" fmla="*/ 302 w 307"/>
                <a:gd name="T5" fmla="*/ 49 h 83"/>
                <a:gd name="T6" fmla="*/ 298 w 307"/>
                <a:gd name="T7" fmla="*/ 53 h 83"/>
                <a:gd name="T8" fmla="*/ 293 w 307"/>
                <a:gd name="T9" fmla="*/ 58 h 83"/>
                <a:gd name="T10" fmla="*/ 286 w 307"/>
                <a:gd name="T11" fmla="*/ 62 h 83"/>
                <a:gd name="T12" fmla="*/ 278 w 307"/>
                <a:gd name="T13" fmla="*/ 66 h 83"/>
                <a:gd name="T14" fmla="*/ 257 w 307"/>
                <a:gd name="T15" fmla="*/ 69 h 83"/>
                <a:gd name="T16" fmla="*/ 237 w 307"/>
                <a:gd name="T17" fmla="*/ 73 h 83"/>
                <a:gd name="T18" fmla="*/ 208 w 307"/>
                <a:gd name="T19" fmla="*/ 78 h 83"/>
                <a:gd name="T20" fmla="*/ 184 w 307"/>
                <a:gd name="T21" fmla="*/ 82 h 83"/>
                <a:gd name="T22" fmla="*/ 156 w 307"/>
                <a:gd name="T23" fmla="*/ 82 h 83"/>
                <a:gd name="T24" fmla="*/ 127 w 307"/>
                <a:gd name="T25" fmla="*/ 82 h 83"/>
                <a:gd name="T26" fmla="*/ 98 w 307"/>
                <a:gd name="T27" fmla="*/ 78 h 83"/>
                <a:gd name="T28" fmla="*/ 69 w 307"/>
                <a:gd name="T29" fmla="*/ 73 h 83"/>
                <a:gd name="T30" fmla="*/ 49 w 307"/>
                <a:gd name="T31" fmla="*/ 69 h 83"/>
                <a:gd name="T32" fmla="*/ 29 w 307"/>
                <a:gd name="T33" fmla="*/ 66 h 83"/>
                <a:gd name="T34" fmla="*/ 21 w 307"/>
                <a:gd name="T35" fmla="*/ 62 h 83"/>
                <a:gd name="T36" fmla="*/ 13 w 307"/>
                <a:gd name="T37" fmla="*/ 58 h 83"/>
                <a:gd name="T38" fmla="*/ 8 w 307"/>
                <a:gd name="T39" fmla="*/ 53 h 83"/>
                <a:gd name="T40" fmla="*/ 4 w 307"/>
                <a:gd name="T41" fmla="*/ 49 h 83"/>
                <a:gd name="T42" fmla="*/ 0 w 307"/>
                <a:gd name="T43" fmla="*/ 45 h 83"/>
                <a:gd name="T44" fmla="*/ 0 w 307"/>
                <a:gd name="T45" fmla="*/ 40 h 83"/>
                <a:gd name="T46" fmla="*/ 0 w 307"/>
                <a:gd name="T47" fmla="*/ 33 h 83"/>
                <a:gd name="T48" fmla="*/ 4 w 307"/>
                <a:gd name="T49" fmla="*/ 29 h 83"/>
                <a:gd name="T50" fmla="*/ 8 w 307"/>
                <a:gd name="T51" fmla="*/ 24 h 83"/>
                <a:gd name="T52" fmla="*/ 13 w 307"/>
                <a:gd name="T53" fmla="*/ 20 h 83"/>
                <a:gd name="T54" fmla="*/ 21 w 307"/>
                <a:gd name="T55" fmla="*/ 16 h 83"/>
                <a:gd name="T56" fmla="*/ 29 w 307"/>
                <a:gd name="T57" fmla="*/ 12 h 83"/>
                <a:gd name="T58" fmla="*/ 49 w 307"/>
                <a:gd name="T59" fmla="*/ 7 h 83"/>
                <a:gd name="T60" fmla="*/ 69 w 307"/>
                <a:gd name="T61" fmla="*/ 3 h 83"/>
                <a:gd name="T62" fmla="*/ 98 w 307"/>
                <a:gd name="T63" fmla="*/ 0 h 83"/>
                <a:gd name="T64" fmla="*/ 127 w 307"/>
                <a:gd name="T65" fmla="*/ 0 h 83"/>
                <a:gd name="T66" fmla="*/ 156 w 307"/>
                <a:gd name="T67" fmla="*/ 0 h 83"/>
                <a:gd name="T68" fmla="*/ 184 w 307"/>
                <a:gd name="T69" fmla="*/ 0 h 83"/>
                <a:gd name="T70" fmla="*/ 208 w 307"/>
                <a:gd name="T71" fmla="*/ 0 h 83"/>
                <a:gd name="T72" fmla="*/ 237 w 307"/>
                <a:gd name="T73" fmla="*/ 3 h 83"/>
                <a:gd name="T74" fmla="*/ 257 w 307"/>
                <a:gd name="T75" fmla="*/ 7 h 83"/>
                <a:gd name="T76" fmla="*/ 278 w 307"/>
                <a:gd name="T77" fmla="*/ 12 h 83"/>
                <a:gd name="T78" fmla="*/ 286 w 307"/>
                <a:gd name="T79" fmla="*/ 16 h 83"/>
                <a:gd name="T80" fmla="*/ 293 w 307"/>
                <a:gd name="T81" fmla="*/ 20 h 83"/>
                <a:gd name="T82" fmla="*/ 298 w 307"/>
                <a:gd name="T83" fmla="*/ 24 h 83"/>
                <a:gd name="T84" fmla="*/ 302 w 307"/>
                <a:gd name="T85" fmla="*/ 29 h 83"/>
                <a:gd name="T86" fmla="*/ 306 w 307"/>
                <a:gd name="T87" fmla="*/ 33 h 83"/>
                <a:gd name="T88" fmla="*/ 306 w 307"/>
                <a:gd name="T89" fmla="*/ 4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7"/>
                <a:gd name="T136" fmla="*/ 0 h 83"/>
                <a:gd name="T137" fmla="*/ 307 w 307"/>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7" h="83">
                  <a:moveTo>
                    <a:pt x="306" y="40"/>
                  </a:moveTo>
                  <a:lnTo>
                    <a:pt x="306" y="45"/>
                  </a:lnTo>
                  <a:lnTo>
                    <a:pt x="302" y="49"/>
                  </a:lnTo>
                  <a:lnTo>
                    <a:pt x="298" y="53"/>
                  </a:lnTo>
                  <a:lnTo>
                    <a:pt x="293" y="58"/>
                  </a:lnTo>
                  <a:lnTo>
                    <a:pt x="286" y="62"/>
                  </a:lnTo>
                  <a:lnTo>
                    <a:pt x="278" y="66"/>
                  </a:lnTo>
                  <a:lnTo>
                    <a:pt x="257" y="69"/>
                  </a:lnTo>
                  <a:lnTo>
                    <a:pt x="237" y="73"/>
                  </a:lnTo>
                  <a:lnTo>
                    <a:pt x="208" y="78"/>
                  </a:lnTo>
                  <a:lnTo>
                    <a:pt x="184" y="82"/>
                  </a:lnTo>
                  <a:lnTo>
                    <a:pt x="156" y="82"/>
                  </a:lnTo>
                  <a:lnTo>
                    <a:pt x="127" y="82"/>
                  </a:lnTo>
                  <a:lnTo>
                    <a:pt x="98" y="78"/>
                  </a:lnTo>
                  <a:lnTo>
                    <a:pt x="69" y="73"/>
                  </a:lnTo>
                  <a:lnTo>
                    <a:pt x="49" y="69"/>
                  </a:lnTo>
                  <a:lnTo>
                    <a:pt x="29" y="66"/>
                  </a:lnTo>
                  <a:lnTo>
                    <a:pt x="21" y="62"/>
                  </a:lnTo>
                  <a:lnTo>
                    <a:pt x="13" y="58"/>
                  </a:lnTo>
                  <a:lnTo>
                    <a:pt x="8" y="53"/>
                  </a:lnTo>
                  <a:lnTo>
                    <a:pt x="4" y="49"/>
                  </a:lnTo>
                  <a:lnTo>
                    <a:pt x="0" y="45"/>
                  </a:lnTo>
                  <a:lnTo>
                    <a:pt x="0" y="40"/>
                  </a:lnTo>
                  <a:lnTo>
                    <a:pt x="0" y="33"/>
                  </a:lnTo>
                  <a:lnTo>
                    <a:pt x="4" y="29"/>
                  </a:lnTo>
                  <a:lnTo>
                    <a:pt x="8" y="24"/>
                  </a:lnTo>
                  <a:lnTo>
                    <a:pt x="13" y="20"/>
                  </a:lnTo>
                  <a:lnTo>
                    <a:pt x="21" y="16"/>
                  </a:lnTo>
                  <a:lnTo>
                    <a:pt x="29" y="12"/>
                  </a:lnTo>
                  <a:lnTo>
                    <a:pt x="49" y="7"/>
                  </a:lnTo>
                  <a:lnTo>
                    <a:pt x="69" y="3"/>
                  </a:lnTo>
                  <a:lnTo>
                    <a:pt x="98" y="0"/>
                  </a:lnTo>
                  <a:lnTo>
                    <a:pt x="127" y="0"/>
                  </a:lnTo>
                  <a:lnTo>
                    <a:pt x="156" y="0"/>
                  </a:lnTo>
                  <a:lnTo>
                    <a:pt x="184" y="0"/>
                  </a:lnTo>
                  <a:lnTo>
                    <a:pt x="208" y="0"/>
                  </a:lnTo>
                  <a:lnTo>
                    <a:pt x="237" y="3"/>
                  </a:lnTo>
                  <a:lnTo>
                    <a:pt x="257" y="7"/>
                  </a:lnTo>
                  <a:lnTo>
                    <a:pt x="278" y="12"/>
                  </a:lnTo>
                  <a:lnTo>
                    <a:pt x="286" y="16"/>
                  </a:lnTo>
                  <a:lnTo>
                    <a:pt x="293" y="20"/>
                  </a:lnTo>
                  <a:lnTo>
                    <a:pt x="298" y="24"/>
                  </a:lnTo>
                  <a:lnTo>
                    <a:pt x="302" y="29"/>
                  </a:lnTo>
                  <a:lnTo>
                    <a:pt x="306" y="33"/>
                  </a:lnTo>
                  <a:lnTo>
                    <a:pt x="306" y="40"/>
                  </a:lnTo>
                </a:path>
              </a:pathLst>
            </a:custGeom>
            <a:solidFill>
              <a:srgbClr val="C0CFD9"/>
            </a:solidFill>
            <a:ln w="12700" cap="rnd">
              <a:noFill/>
              <a:round/>
              <a:headEnd/>
              <a:tailEnd/>
            </a:ln>
          </p:spPr>
          <p:txBody>
            <a:bodyPr/>
            <a:lstStyle/>
            <a:p>
              <a:endParaRPr lang="en-US"/>
            </a:p>
          </p:txBody>
        </p:sp>
        <p:sp>
          <p:nvSpPr>
            <p:cNvPr id="1194" name="Freeform 144"/>
            <p:cNvSpPr>
              <a:spLocks/>
            </p:cNvSpPr>
            <p:nvPr/>
          </p:nvSpPr>
          <p:spPr bwMode="auto">
            <a:xfrm>
              <a:off x="944" y="2721"/>
              <a:ext cx="82" cy="72"/>
            </a:xfrm>
            <a:custGeom>
              <a:avLst/>
              <a:gdLst>
                <a:gd name="T0" fmla="*/ 81 w 82"/>
                <a:gd name="T1" fmla="*/ 71 h 72"/>
                <a:gd name="T2" fmla="*/ 65 w 82"/>
                <a:gd name="T3" fmla="*/ 67 h 72"/>
                <a:gd name="T4" fmla="*/ 53 w 82"/>
                <a:gd name="T5" fmla="*/ 67 h 72"/>
                <a:gd name="T6" fmla="*/ 44 w 82"/>
                <a:gd name="T7" fmla="*/ 59 h 72"/>
                <a:gd name="T8" fmla="*/ 41 w 82"/>
                <a:gd name="T9" fmla="*/ 59 h 72"/>
                <a:gd name="T10" fmla="*/ 37 w 82"/>
                <a:gd name="T11" fmla="*/ 55 h 72"/>
                <a:gd name="T12" fmla="*/ 24 w 82"/>
                <a:gd name="T13" fmla="*/ 55 h 72"/>
                <a:gd name="T14" fmla="*/ 16 w 82"/>
                <a:gd name="T15" fmla="*/ 46 h 72"/>
                <a:gd name="T16" fmla="*/ 4 w 82"/>
                <a:gd name="T17" fmla="*/ 46 h 72"/>
                <a:gd name="T18" fmla="*/ 4 w 82"/>
                <a:gd name="T19" fmla="*/ 42 h 72"/>
                <a:gd name="T20" fmla="*/ 0 w 82"/>
                <a:gd name="T21" fmla="*/ 42 h 72"/>
                <a:gd name="T22" fmla="*/ 0 w 82"/>
                <a:gd name="T23" fmla="*/ 0 h 72"/>
                <a:gd name="T24" fmla="*/ 81 w 82"/>
                <a:gd name="T25" fmla="*/ 0 h 72"/>
                <a:gd name="T26" fmla="*/ 81 w 82"/>
                <a:gd name="T27" fmla="*/ 71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72"/>
                <a:gd name="T44" fmla="*/ 82 w 82"/>
                <a:gd name="T45" fmla="*/ 72 h 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72">
                  <a:moveTo>
                    <a:pt x="81" y="71"/>
                  </a:moveTo>
                  <a:lnTo>
                    <a:pt x="65" y="67"/>
                  </a:lnTo>
                  <a:lnTo>
                    <a:pt x="53" y="67"/>
                  </a:lnTo>
                  <a:lnTo>
                    <a:pt x="44" y="59"/>
                  </a:lnTo>
                  <a:lnTo>
                    <a:pt x="41" y="59"/>
                  </a:lnTo>
                  <a:lnTo>
                    <a:pt x="37" y="55"/>
                  </a:lnTo>
                  <a:lnTo>
                    <a:pt x="24" y="55"/>
                  </a:lnTo>
                  <a:lnTo>
                    <a:pt x="16" y="46"/>
                  </a:lnTo>
                  <a:lnTo>
                    <a:pt x="4" y="46"/>
                  </a:lnTo>
                  <a:lnTo>
                    <a:pt x="4" y="42"/>
                  </a:lnTo>
                  <a:lnTo>
                    <a:pt x="0" y="42"/>
                  </a:lnTo>
                  <a:lnTo>
                    <a:pt x="0" y="0"/>
                  </a:lnTo>
                  <a:lnTo>
                    <a:pt x="81" y="0"/>
                  </a:lnTo>
                  <a:lnTo>
                    <a:pt x="81" y="71"/>
                  </a:lnTo>
                </a:path>
              </a:pathLst>
            </a:custGeom>
            <a:solidFill>
              <a:srgbClr val="C0CFD9"/>
            </a:solidFill>
            <a:ln w="12700" cap="rnd">
              <a:noFill/>
              <a:round/>
              <a:headEnd/>
              <a:tailEnd/>
            </a:ln>
          </p:spPr>
          <p:txBody>
            <a:bodyPr/>
            <a:lstStyle/>
            <a:p>
              <a:endParaRPr lang="en-US"/>
            </a:p>
          </p:txBody>
        </p:sp>
        <p:sp>
          <p:nvSpPr>
            <p:cNvPr id="1195" name="Freeform 145"/>
            <p:cNvSpPr>
              <a:spLocks/>
            </p:cNvSpPr>
            <p:nvPr/>
          </p:nvSpPr>
          <p:spPr bwMode="auto">
            <a:xfrm>
              <a:off x="1025" y="2721"/>
              <a:ext cx="224" cy="72"/>
            </a:xfrm>
            <a:custGeom>
              <a:avLst/>
              <a:gdLst>
                <a:gd name="T0" fmla="*/ 0 w 224"/>
                <a:gd name="T1" fmla="*/ 0 h 72"/>
                <a:gd name="T2" fmla="*/ 223 w 224"/>
                <a:gd name="T3" fmla="*/ 0 h 72"/>
                <a:gd name="T4" fmla="*/ 223 w 224"/>
                <a:gd name="T5" fmla="*/ 33 h 72"/>
                <a:gd name="T6" fmla="*/ 219 w 224"/>
                <a:gd name="T7" fmla="*/ 42 h 72"/>
                <a:gd name="T8" fmla="*/ 211 w 224"/>
                <a:gd name="T9" fmla="*/ 42 h 72"/>
                <a:gd name="T10" fmla="*/ 211 w 224"/>
                <a:gd name="T11" fmla="*/ 46 h 72"/>
                <a:gd name="T12" fmla="*/ 207 w 224"/>
                <a:gd name="T13" fmla="*/ 46 h 72"/>
                <a:gd name="T14" fmla="*/ 195 w 224"/>
                <a:gd name="T15" fmla="*/ 55 h 72"/>
                <a:gd name="T16" fmla="*/ 186 w 224"/>
                <a:gd name="T17" fmla="*/ 55 h 72"/>
                <a:gd name="T18" fmla="*/ 183 w 224"/>
                <a:gd name="T19" fmla="*/ 59 h 72"/>
                <a:gd name="T20" fmla="*/ 175 w 224"/>
                <a:gd name="T21" fmla="*/ 59 h 72"/>
                <a:gd name="T22" fmla="*/ 166 w 224"/>
                <a:gd name="T23" fmla="*/ 67 h 72"/>
                <a:gd name="T24" fmla="*/ 158 w 224"/>
                <a:gd name="T25" fmla="*/ 67 h 72"/>
                <a:gd name="T26" fmla="*/ 142 w 224"/>
                <a:gd name="T27" fmla="*/ 71 h 72"/>
                <a:gd name="T28" fmla="*/ 0 w 224"/>
                <a:gd name="T29" fmla="*/ 71 h 72"/>
                <a:gd name="T30" fmla="*/ 0 w 224"/>
                <a:gd name="T31" fmla="*/ 0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4"/>
                <a:gd name="T49" fmla="*/ 0 h 72"/>
                <a:gd name="T50" fmla="*/ 224 w 224"/>
                <a:gd name="T51" fmla="*/ 72 h 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4" h="72">
                  <a:moveTo>
                    <a:pt x="0" y="0"/>
                  </a:moveTo>
                  <a:lnTo>
                    <a:pt x="223" y="0"/>
                  </a:lnTo>
                  <a:lnTo>
                    <a:pt x="223" y="33"/>
                  </a:lnTo>
                  <a:lnTo>
                    <a:pt x="219" y="42"/>
                  </a:lnTo>
                  <a:lnTo>
                    <a:pt x="211" y="42"/>
                  </a:lnTo>
                  <a:lnTo>
                    <a:pt x="211" y="46"/>
                  </a:lnTo>
                  <a:lnTo>
                    <a:pt x="207" y="46"/>
                  </a:lnTo>
                  <a:lnTo>
                    <a:pt x="195" y="55"/>
                  </a:lnTo>
                  <a:lnTo>
                    <a:pt x="186" y="55"/>
                  </a:lnTo>
                  <a:lnTo>
                    <a:pt x="183" y="59"/>
                  </a:lnTo>
                  <a:lnTo>
                    <a:pt x="175" y="59"/>
                  </a:lnTo>
                  <a:lnTo>
                    <a:pt x="166" y="67"/>
                  </a:lnTo>
                  <a:lnTo>
                    <a:pt x="158" y="67"/>
                  </a:lnTo>
                  <a:lnTo>
                    <a:pt x="142" y="71"/>
                  </a:lnTo>
                  <a:lnTo>
                    <a:pt x="0" y="71"/>
                  </a:lnTo>
                  <a:lnTo>
                    <a:pt x="0" y="0"/>
                  </a:lnTo>
                </a:path>
              </a:pathLst>
            </a:custGeom>
            <a:solidFill>
              <a:srgbClr val="C0CFD9"/>
            </a:solidFill>
            <a:ln w="12700" cap="rnd">
              <a:noFill/>
              <a:round/>
              <a:headEnd/>
              <a:tailEnd/>
            </a:ln>
          </p:spPr>
          <p:txBody>
            <a:bodyPr/>
            <a:lstStyle/>
            <a:p>
              <a:endParaRPr lang="en-US"/>
            </a:p>
          </p:txBody>
        </p:sp>
        <p:sp>
          <p:nvSpPr>
            <p:cNvPr id="1196" name="Freeform 146"/>
            <p:cNvSpPr>
              <a:spLocks/>
            </p:cNvSpPr>
            <p:nvPr/>
          </p:nvSpPr>
          <p:spPr bwMode="auto">
            <a:xfrm>
              <a:off x="944" y="2721"/>
              <a:ext cx="305" cy="72"/>
            </a:xfrm>
            <a:custGeom>
              <a:avLst/>
              <a:gdLst>
                <a:gd name="T0" fmla="*/ 81 w 305"/>
                <a:gd name="T1" fmla="*/ 71 h 72"/>
                <a:gd name="T2" fmla="*/ 65 w 305"/>
                <a:gd name="T3" fmla="*/ 67 h 72"/>
                <a:gd name="T4" fmla="*/ 52 w 305"/>
                <a:gd name="T5" fmla="*/ 67 h 72"/>
                <a:gd name="T6" fmla="*/ 48 w 305"/>
                <a:gd name="T7" fmla="*/ 59 h 72"/>
                <a:gd name="T8" fmla="*/ 41 w 305"/>
                <a:gd name="T9" fmla="*/ 59 h 72"/>
                <a:gd name="T10" fmla="*/ 37 w 305"/>
                <a:gd name="T11" fmla="*/ 55 h 72"/>
                <a:gd name="T12" fmla="*/ 24 w 305"/>
                <a:gd name="T13" fmla="*/ 55 h 72"/>
                <a:gd name="T14" fmla="*/ 16 w 305"/>
                <a:gd name="T15" fmla="*/ 46 h 72"/>
                <a:gd name="T16" fmla="*/ 4 w 305"/>
                <a:gd name="T17" fmla="*/ 46 h 72"/>
                <a:gd name="T18" fmla="*/ 4 w 305"/>
                <a:gd name="T19" fmla="*/ 42 h 72"/>
                <a:gd name="T20" fmla="*/ 0 w 305"/>
                <a:gd name="T21" fmla="*/ 42 h 72"/>
                <a:gd name="T22" fmla="*/ 0 w 305"/>
                <a:gd name="T23" fmla="*/ 0 h 72"/>
                <a:gd name="T24" fmla="*/ 304 w 305"/>
                <a:gd name="T25" fmla="*/ 0 h 72"/>
                <a:gd name="T26" fmla="*/ 304 w 305"/>
                <a:gd name="T27" fmla="*/ 33 h 72"/>
                <a:gd name="T28" fmla="*/ 300 w 305"/>
                <a:gd name="T29" fmla="*/ 42 h 72"/>
                <a:gd name="T30" fmla="*/ 292 w 305"/>
                <a:gd name="T31" fmla="*/ 42 h 72"/>
                <a:gd name="T32" fmla="*/ 292 w 305"/>
                <a:gd name="T33" fmla="*/ 46 h 72"/>
                <a:gd name="T34" fmla="*/ 288 w 305"/>
                <a:gd name="T35" fmla="*/ 46 h 72"/>
                <a:gd name="T36" fmla="*/ 276 w 305"/>
                <a:gd name="T37" fmla="*/ 55 h 72"/>
                <a:gd name="T38" fmla="*/ 267 w 305"/>
                <a:gd name="T39" fmla="*/ 55 h 72"/>
                <a:gd name="T40" fmla="*/ 264 w 305"/>
                <a:gd name="T41" fmla="*/ 59 h 72"/>
                <a:gd name="T42" fmla="*/ 256 w 305"/>
                <a:gd name="T43" fmla="*/ 59 h 72"/>
                <a:gd name="T44" fmla="*/ 247 w 305"/>
                <a:gd name="T45" fmla="*/ 67 h 72"/>
                <a:gd name="T46" fmla="*/ 239 w 305"/>
                <a:gd name="T47" fmla="*/ 67 h 72"/>
                <a:gd name="T48" fmla="*/ 223 w 305"/>
                <a:gd name="T49" fmla="*/ 71 h 72"/>
                <a:gd name="T50" fmla="*/ 81 w 305"/>
                <a:gd name="T51" fmla="*/ 71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05"/>
                <a:gd name="T79" fmla="*/ 0 h 72"/>
                <a:gd name="T80" fmla="*/ 305 w 305"/>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05" h="72">
                  <a:moveTo>
                    <a:pt x="81" y="71"/>
                  </a:moveTo>
                  <a:lnTo>
                    <a:pt x="65" y="67"/>
                  </a:lnTo>
                  <a:lnTo>
                    <a:pt x="52" y="67"/>
                  </a:lnTo>
                  <a:lnTo>
                    <a:pt x="48" y="59"/>
                  </a:lnTo>
                  <a:lnTo>
                    <a:pt x="41" y="59"/>
                  </a:lnTo>
                  <a:lnTo>
                    <a:pt x="37" y="55"/>
                  </a:lnTo>
                  <a:lnTo>
                    <a:pt x="24" y="55"/>
                  </a:lnTo>
                  <a:lnTo>
                    <a:pt x="16" y="46"/>
                  </a:lnTo>
                  <a:lnTo>
                    <a:pt x="4" y="46"/>
                  </a:lnTo>
                  <a:lnTo>
                    <a:pt x="4" y="42"/>
                  </a:lnTo>
                  <a:lnTo>
                    <a:pt x="0" y="42"/>
                  </a:lnTo>
                  <a:lnTo>
                    <a:pt x="0" y="0"/>
                  </a:lnTo>
                  <a:lnTo>
                    <a:pt x="304" y="0"/>
                  </a:lnTo>
                  <a:lnTo>
                    <a:pt x="304" y="33"/>
                  </a:lnTo>
                  <a:lnTo>
                    <a:pt x="300" y="42"/>
                  </a:lnTo>
                  <a:lnTo>
                    <a:pt x="292" y="42"/>
                  </a:lnTo>
                  <a:lnTo>
                    <a:pt x="292" y="46"/>
                  </a:lnTo>
                  <a:lnTo>
                    <a:pt x="288" y="46"/>
                  </a:lnTo>
                  <a:lnTo>
                    <a:pt x="276" y="55"/>
                  </a:lnTo>
                  <a:lnTo>
                    <a:pt x="267" y="55"/>
                  </a:lnTo>
                  <a:lnTo>
                    <a:pt x="264" y="59"/>
                  </a:lnTo>
                  <a:lnTo>
                    <a:pt x="256" y="59"/>
                  </a:lnTo>
                  <a:lnTo>
                    <a:pt x="247" y="67"/>
                  </a:lnTo>
                  <a:lnTo>
                    <a:pt x="239" y="67"/>
                  </a:lnTo>
                  <a:lnTo>
                    <a:pt x="223" y="71"/>
                  </a:lnTo>
                  <a:lnTo>
                    <a:pt x="81" y="71"/>
                  </a:lnTo>
                </a:path>
              </a:pathLst>
            </a:custGeom>
            <a:noFill/>
            <a:ln w="12700" cap="rnd">
              <a:noFill/>
              <a:round/>
              <a:headEnd/>
              <a:tailEnd/>
            </a:ln>
          </p:spPr>
          <p:txBody>
            <a:bodyPr/>
            <a:lstStyle/>
            <a:p>
              <a:endParaRPr lang="en-US"/>
            </a:p>
          </p:txBody>
        </p:sp>
        <p:sp>
          <p:nvSpPr>
            <p:cNvPr id="1197" name="Freeform 147"/>
            <p:cNvSpPr>
              <a:spLocks/>
            </p:cNvSpPr>
            <p:nvPr/>
          </p:nvSpPr>
          <p:spPr bwMode="auto">
            <a:xfrm>
              <a:off x="944" y="2688"/>
              <a:ext cx="305" cy="85"/>
            </a:xfrm>
            <a:custGeom>
              <a:avLst/>
              <a:gdLst>
                <a:gd name="T0" fmla="*/ 304 w 305"/>
                <a:gd name="T1" fmla="*/ 42 h 85"/>
                <a:gd name="T2" fmla="*/ 304 w 305"/>
                <a:gd name="T3" fmla="*/ 46 h 85"/>
                <a:gd name="T4" fmla="*/ 300 w 305"/>
                <a:gd name="T5" fmla="*/ 51 h 85"/>
                <a:gd name="T6" fmla="*/ 297 w 305"/>
                <a:gd name="T7" fmla="*/ 55 h 85"/>
                <a:gd name="T8" fmla="*/ 292 w 305"/>
                <a:gd name="T9" fmla="*/ 59 h 85"/>
                <a:gd name="T10" fmla="*/ 284 w 305"/>
                <a:gd name="T11" fmla="*/ 62 h 85"/>
                <a:gd name="T12" fmla="*/ 276 w 305"/>
                <a:gd name="T13" fmla="*/ 67 h 85"/>
                <a:gd name="T14" fmla="*/ 256 w 305"/>
                <a:gd name="T15" fmla="*/ 71 h 85"/>
                <a:gd name="T16" fmla="*/ 235 w 305"/>
                <a:gd name="T17" fmla="*/ 75 h 85"/>
                <a:gd name="T18" fmla="*/ 207 w 305"/>
                <a:gd name="T19" fmla="*/ 80 h 85"/>
                <a:gd name="T20" fmla="*/ 182 w 305"/>
                <a:gd name="T21" fmla="*/ 84 h 85"/>
                <a:gd name="T22" fmla="*/ 154 w 305"/>
                <a:gd name="T23" fmla="*/ 84 h 85"/>
                <a:gd name="T24" fmla="*/ 126 w 305"/>
                <a:gd name="T25" fmla="*/ 84 h 85"/>
                <a:gd name="T26" fmla="*/ 97 w 305"/>
                <a:gd name="T27" fmla="*/ 80 h 85"/>
                <a:gd name="T28" fmla="*/ 69 w 305"/>
                <a:gd name="T29" fmla="*/ 75 h 85"/>
                <a:gd name="T30" fmla="*/ 48 w 305"/>
                <a:gd name="T31" fmla="*/ 71 h 85"/>
                <a:gd name="T32" fmla="*/ 28 w 305"/>
                <a:gd name="T33" fmla="*/ 67 h 85"/>
                <a:gd name="T34" fmla="*/ 20 w 305"/>
                <a:gd name="T35" fmla="*/ 62 h 85"/>
                <a:gd name="T36" fmla="*/ 12 w 305"/>
                <a:gd name="T37" fmla="*/ 59 h 85"/>
                <a:gd name="T38" fmla="*/ 8 w 305"/>
                <a:gd name="T39" fmla="*/ 55 h 85"/>
                <a:gd name="T40" fmla="*/ 4 w 305"/>
                <a:gd name="T41" fmla="*/ 51 h 85"/>
                <a:gd name="T42" fmla="*/ 0 w 305"/>
                <a:gd name="T43" fmla="*/ 46 h 85"/>
                <a:gd name="T44" fmla="*/ 0 w 305"/>
                <a:gd name="T45" fmla="*/ 42 h 85"/>
                <a:gd name="T46" fmla="*/ 0 w 305"/>
                <a:gd name="T47" fmla="*/ 33 h 85"/>
                <a:gd name="T48" fmla="*/ 4 w 305"/>
                <a:gd name="T49" fmla="*/ 29 h 85"/>
                <a:gd name="T50" fmla="*/ 8 w 305"/>
                <a:gd name="T51" fmla="*/ 26 h 85"/>
                <a:gd name="T52" fmla="*/ 12 w 305"/>
                <a:gd name="T53" fmla="*/ 22 h 85"/>
                <a:gd name="T54" fmla="*/ 20 w 305"/>
                <a:gd name="T55" fmla="*/ 17 h 85"/>
                <a:gd name="T56" fmla="*/ 28 w 305"/>
                <a:gd name="T57" fmla="*/ 13 h 85"/>
                <a:gd name="T58" fmla="*/ 48 w 305"/>
                <a:gd name="T59" fmla="*/ 9 h 85"/>
                <a:gd name="T60" fmla="*/ 69 w 305"/>
                <a:gd name="T61" fmla="*/ 4 h 85"/>
                <a:gd name="T62" fmla="*/ 97 w 305"/>
                <a:gd name="T63" fmla="*/ 0 h 85"/>
                <a:gd name="T64" fmla="*/ 126 w 305"/>
                <a:gd name="T65" fmla="*/ 0 h 85"/>
                <a:gd name="T66" fmla="*/ 154 w 305"/>
                <a:gd name="T67" fmla="*/ 0 h 85"/>
                <a:gd name="T68" fmla="*/ 182 w 305"/>
                <a:gd name="T69" fmla="*/ 0 h 85"/>
                <a:gd name="T70" fmla="*/ 207 w 305"/>
                <a:gd name="T71" fmla="*/ 0 h 85"/>
                <a:gd name="T72" fmla="*/ 235 w 305"/>
                <a:gd name="T73" fmla="*/ 4 h 85"/>
                <a:gd name="T74" fmla="*/ 256 w 305"/>
                <a:gd name="T75" fmla="*/ 9 h 85"/>
                <a:gd name="T76" fmla="*/ 276 w 305"/>
                <a:gd name="T77" fmla="*/ 13 h 85"/>
                <a:gd name="T78" fmla="*/ 284 w 305"/>
                <a:gd name="T79" fmla="*/ 17 h 85"/>
                <a:gd name="T80" fmla="*/ 292 w 305"/>
                <a:gd name="T81" fmla="*/ 22 h 85"/>
                <a:gd name="T82" fmla="*/ 297 w 305"/>
                <a:gd name="T83" fmla="*/ 26 h 85"/>
                <a:gd name="T84" fmla="*/ 300 w 305"/>
                <a:gd name="T85" fmla="*/ 29 h 85"/>
                <a:gd name="T86" fmla="*/ 304 w 305"/>
                <a:gd name="T87" fmla="*/ 33 h 85"/>
                <a:gd name="T88" fmla="*/ 304 w 305"/>
                <a:gd name="T89" fmla="*/ 42 h 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5"/>
                <a:gd name="T136" fmla="*/ 0 h 85"/>
                <a:gd name="T137" fmla="*/ 305 w 305"/>
                <a:gd name="T138" fmla="*/ 85 h 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5" h="85">
                  <a:moveTo>
                    <a:pt x="304" y="42"/>
                  </a:moveTo>
                  <a:lnTo>
                    <a:pt x="304" y="46"/>
                  </a:lnTo>
                  <a:lnTo>
                    <a:pt x="300" y="51"/>
                  </a:lnTo>
                  <a:lnTo>
                    <a:pt x="297" y="55"/>
                  </a:lnTo>
                  <a:lnTo>
                    <a:pt x="292" y="59"/>
                  </a:lnTo>
                  <a:lnTo>
                    <a:pt x="284" y="62"/>
                  </a:lnTo>
                  <a:lnTo>
                    <a:pt x="276" y="67"/>
                  </a:lnTo>
                  <a:lnTo>
                    <a:pt x="256" y="71"/>
                  </a:lnTo>
                  <a:lnTo>
                    <a:pt x="235" y="75"/>
                  </a:lnTo>
                  <a:lnTo>
                    <a:pt x="207" y="80"/>
                  </a:lnTo>
                  <a:lnTo>
                    <a:pt x="182" y="84"/>
                  </a:lnTo>
                  <a:lnTo>
                    <a:pt x="154" y="84"/>
                  </a:lnTo>
                  <a:lnTo>
                    <a:pt x="126" y="84"/>
                  </a:lnTo>
                  <a:lnTo>
                    <a:pt x="97" y="80"/>
                  </a:lnTo>
                  <a:lnTo>
                    <a:pt x="69" y="75"/>
                  </a:lnTo>
                  <a:lnTo>
                    <a:pt x="48" y="71"/>
                  </a:lnTo>
                  <a:lnTo>
                    <a:pt x="28" y="67"/>
                  </a:lnTo>
                  <a:lnTo>
                    <a:pt x="20" y="62"/>
                  </a:lnTo>
                  <a:lnTo>
                    <a:pt x="12" y="59"/>
                  </a:lnTo>
                  <a:lnTo>
                    <a:pt x="8" y="55"/>
                  </a:lnTo>
                  <a:lnTo>
                    <a:pt x="4" y="51"/>
                  </a:lnTo>
                  <a:lnTo>
                    <a:pt x="0" y="46"/>
                  </a:lnTo>
                  <a:lnTo>
                    <a:pt x="0" y="42"/>
                  </a:lnTo>
                  <a:lnTo>
                    <a:pt x="0" y="33"/>
                  </a:lnTo>
                  <a:lnTo>
                    <a:pt x="4" y="29"/>
                  </a:lnTo>
                  <a:lnTo>
                    <a:pt x="8" y="26"/>
                  </a:lnTo>
                  <a:lnTo>
                    <a:pt x="12" y="22"/>
                  </a:lnTo>
                  <a:lnTo>
                    <a:pt x="20" y="17"/>
                  </a:lnTo>
                  <a:lnTo>
                    <a:pt x="28" y="13"/>
                  </a:lnTo>
                  <a:lnTo>
                    <a:pt x="48" y="9"/>
                  </a:lnTo>
                  <a:lnTo>
                    <a:pt x="69" y="4"/>
                  </a:lnTo>
                  <a:lnTo>
                    <a:pt x="97" y="0"/>
                  </a:lnTo>
                  <a:lnTo>
                    <a:pt x="126" y="0"/>
                  </a:lnTo>
                  <a:lnTo>
                    <a:pt x="154" y="0"/>
                  </a:lnTo>
                  <a:lnTo>
                    <a:pt x="182" y="0"/>
                  </a:lnTo>
                  <a:lnTo>
                    <a:pt x="207" y="0"/>
                  </a:lnTo>
                  <a:lnTo>
                    <a:pt x="235" y="4"/>
                  </a:lnTo>
                  <a:lnTo>
                    <a:pt x="256" y="9"/>
                  </a:lnTo>
                  <a:lnTo>
                    <a:pt x="276" y="13"/>
                  </a:lnTo>
                  <a:lnTo>
                    <a:pt x="284" y="17"/>
                  </a:lnTo>
                  <a:lnTo>
                    <a:pt x="292" y="22"/>
                  </a:lnTo>
                  <a:lnTo>
                    <a:pt x="297" y="26"/>
                  </a:lnTo>
                  <a:lnTo>
                    <a:pt x="300" y="29"/>
                  </a:lnTo>
                  <a:lnTo>
                    <a:pt x="304" y="33"/>
                  </a:lnTo>
                  <a:lnTo>
                    <a:pt x="304" y="42"/>
                  </a:lnTo>
                </a:path>
              </a:pathLst>
            </a:custGeom>
            <a:solidFill>
              <a:srgbClr val="C0CFD9"/>
            </a:solidFill>
            <a:ln w="12700" cap="rnd">
              <a:noFill/>
              <a:round/>
              <a:headEnd/>
              <a:tailEnd/>
            </a:ln>
          </p:spPr>
          <p:txBody>
            <a:bodyPr/>
            <a:lstStyle/>
            <a:p>
              <a:endParaRPr lang="en-US"/>
            </a:p>
          </p:txBody>
        </p:sp>
        <p:sp>
          <p:nvSpPr>
            <p:cNvPr id="1198" name="Freeform 148"/>
            <p:cNvSpPr>
              <a:spLocks/>
            </p:cNvSpPr>
            <p:nvPr/>
          </p:nvSpPr>
          <p:spPr bwMode="auto">
            <a:xfrm>
              <a:off x="952" y="2705"/>
              <a:ext cx="86" cy="63"/>
            </a:xfrm>
            <a:custGeom>
              <a:avLst/>
              <a:gdLst>
                <a:gd name="T0" fmla="*/ 85 w 86"/>
                <a:gd name="T1" fmla="*/ 62 h 63"/>
                <a:gd name="T2" fmla="*/ 57 w 86"/>
                <a:gd name="T3" fmla="*/ 62 h 63"/>
                <a:gd name="T4" fmla="*/ 44 w 86"/>
                <a:gd name="T5" fmla="*/ 58 h 63"/>
                <a:gd name="T6" fmla="*/ 36 w 86"/>
                <a:gd name="T7" fmla="*/ 58 h 63"/>
                <a:gd name="T8" fmla="*/ 33 w 86"/>
                <a:gd name="T9" fmla="*/ 49 h 63"/>
                <a:gd name="T10" fmla="*/ 24 w 86"/>
                <a:gd name="T11" fmla="*/ 49 h 63"/>
                <a:gd name="T12" fmla="*/ 20 w 86"/>
                <a:gd name="T13" fmla="*/ 45 h 63"/>
                <a:gd name="T14" fmla="*/ 12 w 86"/>
                <a:gd name="T15" fmla="*/ 45 h 63"/>
                <a:gd name="T16" fmla="*/ 12 w 86"/>
                <a:gd name="T17" fmla="*/ 37 h 63"/>
                <a:gd name="T18" fmla="*/ 7 w 86"/>
                <a:gd name="T19" fmla="*/ 37 h 63"/>
                <a:gd name="T20" fmla="*/ 0 w 86"/>
                <a:gd name="T21" fmla="*/ 33 h 63"/>
                <a:gd name="T22" fmla="*/ 0 w 86"/>
                <a:gd name="T23" fmla="*/ 4 h 63"/>
                <a:gd name="T24" fmla="*/ 36 w 86"/>
                <a:gd name="T25" fmla="*/ 4 h 63"/>
                <a:gd name="T26" fmla="*/ 85 w 86"/>
                <a:gd name="T27" fmla="*/ 0 h 63"/>
                <a:gd name="T28" fmla="*/ 85 w 86"/>
                <a:gd name="T29" fmla="*/ 62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
                <a:gd name="T46" fmla="*/ 0 h 63"/>
                <a:gd name="T47" fmla="*/ 86 w 8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 h="63">
                  <a:moveTo>
                    <a:pt x="85" y="62"/>
                  </a:moveTo>
                  <a:lnTo>
                    <a:pt x="57" y="62"/>
                  </a:lnTo>
                  <a:lnTo>
                    <a:pt x="44" y="58"/>
                  </a:lnTo>
                  <a:lnTo>
                    <a:pt x="36" y="58"/>
                  </a:lnTo>
                  <a:lnTo>
                    <a:pt x="33" y="49"/>
                  </a:lnTo>
                  <a:lnTo>
                    <a:pt x="24" y="49"/>
                  </a:lnTo>
                  <a:lnTo>
                    <a:pt x="20" y="45"/>
                  </a:lnTo>
                  <a:lnTo>
                    <a:pt x="12" y="45"/>
                  </a:lnTo>
                  <a:lnTo>
                    <a:pt x="12" y="37"/>
                  </a:lnTo>
                  <a:lnTo>
                    <a:pt x="7" y="37"/>
                  </a:lnTo>
                  <a:lnTo>
                    <a:pt x="0" y="33"/>
                  </a:lnTo>
                  <a:lnTo>
                    <a:pt x="0" y="4"/>
                  </a:lnTo>
                  <a:lnTo>
                    <a:pt x="36" y="4"/>
                  </a:lnTo>
                  <a:lnTo>
                    <a:pt x="85" y="0"/>
                  </a:lnTo>
                  <a:lnTo>
                    <a:pt x="85" y="62"/>
                  </a:lnTo>
                </a:path>
              </a:pathLst>
            </a:custGeom>
            <a:solidFill>
              <a:srgbClr val="C0CFD9"/>
            </a:solidFill>
            <a:ln w="12700" cap="rnd">
              <a:noFill/>
              <a:round/>
              <a:headEnd/>
              <a:tailEnd/>
            </a:ln>
          </p:spPr>
          <p:txBody>
            <a:bodyPr/>
            <a:lstStyle/>
            <a:p>
              <a:endParaRPr lang="en-US"/>
            </a:p>
          </p:txBody>
        </p:sp>
        <p:sp>
          <p:nvSpPr>
            <p:cNvPr id="1199" name="Freeform 149"/>
            <p:cNvSpPr>
              <a:spLocks/>
            </p:cNvSpPr>
            <p:nvPr/>
          </p:nvSpPr>
          <p:spPr bwMode="auto">
            <a:xfrm>
              <a:off x="1037" y="2705"/>
              <a:ext cx="225" cy="72"/>
            </a:xfrm>
            <a:custGeom>
              <a:avLst/>
              <a:gdLst>
                <a:gd name="T0" fmla="*/ 0 w 225"/>
                <a:gd name="T1" fmla="*/ 0 h 72"/>
                <a:gd name="T2" fmla="*/ 224 w 225"/>
                <a:gd name="T3" fmla="*/ 0 h 72"/>
                <a:gd name="T4" fmla="*/ 224 w 225"/>
                <a:gd name="T5" fmla="*/ 33 h 72"/>
                <a:gd name="T6" fmla="*/ 220 w 225"/>
                <a:gd name="T7" fmla="*/ 33 h 72"/>
                <a:gd name="T8" fmla="*/ 220 w 225"/>
                <a:gd name="T9" fmla="*/ 42 h 72"/>
                <a:gd name="T10" fmla="*/ 211 w 225"/>
                <a:gd name="T11" fmla="*/ 45 h 72"/>
                <a:gd name="T12" fmla="*/ 207 w 225"/>
                <a:gd name="T13" fmla="*/ 45 h 72"/>
                <a:gd name="T14" fmla="*/ 196 w 225"/>
                <a:gd name="T15" fmla="*/ 54 h 72"/>
                <a:gd name="T16" fmla="*/ 187 w 225"/>
                <a:gd name="T17" fmla="*/ 58 h 72"/>
                <a:gd name="T18" fmla="*/ 175 w 225"/>
                <a:gd name="T19" fmla="*/ 58 h 72"/>
                <a:gd name="T20" fmla="*/ 171 w 225"/>
                <a:gd name="T21" fmla="*/ 67 h 72"/>
                <a:gd name="T22" fmla="*/ 130 w 225"/>
                <a:gd name="T23" fmla="*/ 67 h 72"/>
                <a:gd name="T24" fmla="*/ 118 w 225"/>
                <a:gd name="T25" fmla="*/ 71 h 72"/>
                <a:gd name="T26" fmla="*/ 16 w 225"/>
                <a:gd name="T27" fmla="*/ 71 h 72"/>
                <a:gd name="T28" fmla="*/ 0 w 225"/>
                <a:gd name="T29" fmla="*/ 67 h 72"/>
                <a:gd name="T30" fmla="*/ 0 w 225"/>
                <a:gd name="T31" fmla="*/ 0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5"/>
                <a:gd name="T49" fmla="*/ 0 h 72"/>
                <a:gd name="T50" fmla="*/ 225 w 225"/>
                <a:gd name="T51" fmla="*/ 72 h 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5" h="72">
                  <a:moveTo>
                    <a:pt x="0" y="0"/>
                  </a:moveTo>
                  <a:lnTo>
                    <a:pt x="224" y="0"/>
                  </a:lnTo>
                  <a:lnTo>
                    <a:pt x="224" y="33"/>
                  </a:lnTo>
                  <a:lnTo>
                    <a:pt x="220" y="33"/>
                  </a:lnTo>
                  <a:lnTo>
                    <a:pt x="220" y="42"/>
                  </a:lnTo>
                  <a:lnTo>
                    <a:pt x="211" y="45"/>
                  </a:lnTo>
                  <a:lnTo>
                    <a:pt x="207" y="45"/>
                  </a:lnTo>
                  <a:lnTo>
                    <a:pt x="196" y="54"/>
                  </a:lnTo>
                  <a:lnTo>
                    <a:pt x="187" y="58"/>
                  </a:lnTo>
                  <a:lnTo>
                    <a:pt x="175" y="58"/>
                  </a:lnTo>
                  <a:lnTo>
                    <a:pt x="171" y="67"/>
                  </a:lnTo>
                  <a:lnTo>
                    <a:pt x="130" y="67"/>
                  </a:lnTo>
                  <a:lnTo>
                    <a:pt x="118" y="71"/>
                  </a:lnTo>
                  <a:lnTo>
                    <a:pt x="16" y="71"/>
                  </a:lnTo>
                  <a:lnTo>
                    <a:pt x="0" y="67"/>
                  </a:lnTo>
                  <a:lnTo>
                    <a:pt x="0" y="0"/>
                  </a:lnTo>
                </a:path>
              </a:pathLst>
            </a:custGeom>
            <a:solidFill>
              <a:srgbClr val="C0CFD9"/>
            </a:solidFill>
            <a:ln w="12700" cap="rnd">
              <a:noFill/>
              <a:round/>
              <a:headEnd/>
              <a:tailEnd/>
            </a:ln>
          </p:spPr>
          <p:txBody>
            <a:bodyPr/>
            <a:lstStyle/>
            <a:p>
              <a:endParaRPr lang="en-US"/>
            </a:p>
          </p:txBody>
        </p:sp>
        <p:sp>
          <p:nvSpPr>
            <p:cNvPr id="1200" name="Freeform 150"/>
            <p:cNvSpPr>
              <a:spLocks/>
            </p:cNvSpPr>
            <p:nvPr/>
          </p:nvSpPr>
          <p:spPr bwMode="auto">
            <a:xfrm>
              <a:off x="952" y="2705"/>
              <a:ext cx="310" cy="72"/>
            </a:xfrm>
            <a:custGeom>
              <a:avLst/>
              <a:gdLst>
                <a:gd name="T0" fmla="*/ 85 w 310"/>
                <a:gd name="T1" fmla="*/ 67 h 72"/>
                <a:gd name="T2" fmla="*/ 53 w 310"/>
                <a:gd name="T3" fmla="*/ 67 h 72"/>
                <a:gd name="T4" fmla="*/ 40 w 310"/>
                <a:gd name="T5" fmla="*/ 58 h 72"/>
                <a:gd name="T6" fmla="*/ 36 w 310"/>
                <a:gd name="T7" fmla="*/ 58 h 72"/>
                <a:gd name="T8" fmla="*/ 28 w 310"/>
                <a:gd name="T9" fmla="*/ 54 h 72"/>
                <a:gd name="T10" fmla="*/ 24 w 310"/>
                <a:gd name="T11" fmla="*/ 54 h 72"/>
                <a:gd name="T12" fmla="*/ 16 w 310"/>
                <a:gd name="T13" fmla="*/ 45 h 72"/>
                <a:gd name="T14" fmla="*/ 12 w 310"/>
                <a:gd name="T15" fmla="*/ 45 h 72"/>
                <a:gd name="T16" fmla="*/ 12 w 310"/>
                <a:gd name="T17" fmla="*/ 42 h 72"/>
                <a:gd name="T18" fmla="*/ 7 w 310"/>
                <a:gd name="T19" fmla="*/ 42 h 72"/>
                <a:gd name="T20" fmla="*/ 0 w 310"/>
                <a:gd name="T21" fmla="*/ 33 h 72"/>
                <a:gd name="T22" fmla="*/ 0 w 310"/>
                <a:gd name="T23" fmla="*/ 4 h 72"/>
                <a:gd name="T24" fmla="*/ 36 w 310"/>
                <a:gd name="T25" fmla="*/ 4 h 72"/>
                <a:gd name="T26" fmla="*/ 85 w 310"/>
                <a:gd name="T27" fmla="*/ 0 h 72"/>
                <a:gd name="T28" fmla="*/ 309 w 310"/>
                <a:gd name="T29" fmla="*/ 0 h 72"/>
                <a:gd name="T30" fmla="*/ 309 w 310"/>
                <a:gd name="T31" fmla="*/ 33 h 72"/>
                <a:gd name="T32" fmla="*/ 305 w 310"/>
                <a:gd name="T33" fmla="*/ 33 h 72"/>
                <a:gd name="T34" fmla="*/ 305 w 310"/>
                <a:gd name="T35" fmla="*/ 42 h 72"/>
                <a:gd name="T36" fmla="*/ 296 w 310"/>
                <a:gd name="T37" fmla="*/ 45 h 72"/>
                <a:gd name="T38" fmla="*/ 292 w 310"/>
                <a:gd name="T39" fmla="*/ 45 h 72"/>
                <a:gd name="T40" fmla="*/ 281 w 310"/>
                <a:gd name="T41" fmla="*/ 54 h 72"/>
                <a:gd name="T42" fmla="*/ 272 w 310"/>
                <a:gd name="T43" fmla="*/ 58 h 72"/>
                <a:gd name="T44" fmla="*/ 260 w 310"/>
                <a:gd name="T45" fmla="*/ 58 h 72"/>
                <a:gd name="T46" fmla="*/ 256 w 310"/>
                <a:gd name="T47" fmla="*/ 67 h 72"/>
                <a:gd name="T48" fmla="*/ 215 w 310"/>
                <a:gd name="T49" fmla="*/ 67 h 72"/>
                <a:gd name="T50" fmla="*/ 203 w 310"/>
                <a:gd name="T51" fmla="*/ 71 h 72"/>
                <a:gd name="T52" fmla="*/ 101 w 310"/>
                <a:gd name="T53" fmla="*/ 71 h 72"/>
                <a:gd name="T54" fmla="*/ 85 w 310"/>
                <a:gd name="T55" fmla="*/ 67 h 7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0"/>
                <a:gd name="T85" fmla="*/ 0 h 72"/>
                <a:gd name="T86" fmla="*/ 310 w 310"/>
                <a:gd name="T87" fmla="*/ 72 h 7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0" h="72">
                  <a:moveTo>
                    <a:pt x="85" y="67"/>
                  </a:moveTo>
                  <a:lnTo>
                    <a:pt x="53" y="67"/>
                  </a:lnTo>
                  <a:lnTo>
                    <a:pt x="40" y="58"/>
                  </a:lnTo>
                  <a:lnTo>
                    <a:pt x="36" y="58"/>
                  </a:lnTo>
                  <a:lnTo>
                    <a:pt x="28" y="54"/>
                  </a:lnTo>
                  <a:lnTo>
                    <a:pt x="24" y="54"/>
                  </a:lnTo>
                  <a:lnTo>
                    <a:pt x="16" y="45"/>
                  </a:lnTo>
                  <a:lnTo>
                    <a:pt x="12" y="45"/>
                  </a:lnTo>
                  <a:lnTo>
                    <a:pt x="12" y="42"/>
                  </a:lnTo>
                  <a:lnTo>
                    <a:pt x="7" y="42"/>
                  </a:lnTo>
                  <a:lnTo>
                    <a:pt x="0" y="33"/>
                  </a:lnTo>
                  <a:lnTo>
                    <a:pt x="0" y="4"/>
                  </a:lnTo>
                  <a:lnTo>
                    <a:pt x="36" y="4"/>
                  </a:lnTo>
                  <a:lnTo>
                    <a:pt x="85" y="0"/>
                  </a:lnTo>
                  <a:lnTo>
                    <a:pt x="309" y="0"/>
                  </a:lnTo>
                  <a:lnTo>
                    <a:pt x="309" y="33"/>
                  </a:lnTo>
                  <a:lnTo>
                    <a:pt x="305" y="33"/>
                  </a:lnTo>
                  <a:lnTo>
                    <a:pt x="305" y="42"/>
                  </a:lnTo>
                  <a:lnTo>
                    <a:pt x="296" y="45"/>
                  </a:lnTo>
                  <a:lnTo>
                    <a:pt x="292" y="45"/>
                  </a:lnTo>
                  <a:lnTo>
                    <a:pt x="281" y="54"/>
                  </a:lnTo>
                  <a:lnTo>
                    <a:pt x="272" y="58"/>
                  </a:lnTo>
                  <a:lnTo>
                    <a:pt x="260" y="58"/>
                  </a:lnTo>
                  <a:lnTo>
                    <a:pt x="256" y="67"/>
                  </a:lnTo>
                  <a:lnTo>
                    <a:pt x="215" y="67"/>
                  </a:lnTo>
                  <a:lnTo>
                    <a:pt x="203" y="71"/>
                  </a:lnTo>
                  <a:lnTo>
                    <a:pt x="101" y="71"/>
                  </a:lnTo>
                  <a:lnTo>
                    <a:pt x="85" y="67"/>
                  </a:lnTo>
                </a:path>
              </a:pathLst>
            </a:custGeom>
            <a:noFill/>
            <a:ln w="12700" cap="rnd">
              <a:noFill/>
              <a:round/>
              <a:headEnd/>
              <a:tailEnd/>
            </a:ln>
          </p:spPr>
          <p:txBody>
            <a:bodyPr/>
            <a:lstStyle/>
            <a:p>
              <a:endParaRPr lang="en-US"/>
            </a:p>
          </p:txBody>
        </p:sp>
        <p:sp>
          <p:nvSpPr>
            <p:cNvPr id="1201" name="Freeform 151"/>
            <p:cNvSpPr>
              <a:spLocks/>
            </p:cNvSpPr>
            <p:nvPr/>
          </p:nvSpPr>
          <p:spPr bwMode="auto">
            <a:xfrm>
              <a:off x="955" y="2668"/>
              <a:ext cx="307" cy="83"/>
            </a:xfrm>
            <a:custGeom>
              <a:avLst/>
              <a:gdLst>
                <a:gd name="T0" fmla="*/ 306 w 307"/>
                <a:gd name="T1" fmla="*/ 42 h 83"/>
                <a:gd name="T2" fmla="*/ 306 w 307"/>
                <a:gd name="T3" fmla="*/ 46 h 83"/>
                <a:gd name="T4" fmla="*/ 302 w 307"/>
                <a:gd name="T5" fmla="*/ 49 h 83"/>
                <a:gd name="T6" fmla="*/ 298 w 307"/>
                <a:gd name="T7" fmla="*/ 53 h 83"/>
                <a:gd name="T8" fmla="*/ 293 w 307"/>
                <a:gd name="T9" fmla="*/ 58 h 83"/>
                <a:gd name="T10" fmla="*/ 286 w 307"/>
                <a:gd name="T11" fmla="*/ 62 h 83"/>
                <a:gd name="T12" fmla="*/ 278 w 307"/>
                <a:gd name="T13" fmla="*/ 66 h 83"/>
                <a:gd name="T14" fmla="*/ 257 w 307"/>
                <a:gd name="T15" fmla="*/ 70 h 83"/>
                <a:gd name="T16" fmla="*/ 237 w 307"/>
                <a:gd name="T17" fmla="*/ 79 h 83"/>
                <a:gd name="T18" fmla="*/ 208 w 307"/>
                <a:gd name="T19" fmla="*/ 79 h 83"/>
                <a:gd name="T20" fmla="*/ 184 w 307"/>
                <a:gd name="T21" fmla="*/ 82 h 83"/>
                <a:gd name="T22" fmla="*/ 156 w 307"/>
                <a:gd name="T23" fmla="*/ 82 h 83"/>
                <a:gd name="T24" fmla="*/ 127 w 307"/>
                <a:gd name="T25" fmla="*/ 82 h 83"/>
                <a:gd name="T26" fmla="*/ 98 w 307"/>
                <a:gd name="T27" fmla="*/ 79 h 83"/>
                <a:gd name="T28" fmla="*/ 69 w 307"/>
                <a:gd name="T29" fmla="*/ 79 h 83"/>
                <a:gd name="T30" fmla="*/ 49 w 307"/>
                <a:gd name="T31" fmla="*/ 70 h 83"/>
                <a:gd name="T32" fmla="*/ 29 w 307"/>
                <a:gd name="T33" fmla="*/ 66 h 83"/>
                <a:gd name="T34" fmla="*/ 21 w 307"/>
                <a:gd name="T35" fmla="*/ 62 h 83"/>
                <a:gd name="T36" fmla="*/ 13 w 307"/>
                <a:gd name="T37" fmla="*/ 58 h 83"/>
                <a:gd name="T38" fmla="*/ 8 w 307"/>
                <a:gd name="T39" fmla="*/ 53 h 83"/>
                <a:gd name="T40" fmla="*/ 4 w 307"/>
                <a:gd name="T41" fmla="*/ 49 h 83"/>
                <a:gd name="T42" fmla="*/ 0 w 307"/>
                <a:gd name="T43" fmla="*/ 46 h 83"/>
                <a:gd name="T44" fmla="*/ 0 w 307"/>
                <a:gd name="T45" fmla="*/ 42 h 83"/>
                <a:gd name="T46" fmla="*/ 0 w 307"/>
                <a:gd name="T47" fmla="*/ 37 h 83"/>
                <a:gd name="T48" fmla="*/ 4 w 307"/>
                <a:gd name="T49" fmla="*/ 33 h 83"/>
                <a:gd name="T50" fmla="*/ 8 w 307"/>
                <a:gd name="T51" fmla="*/ 29 h 83"/>
                <a:gd name="T52" fmla="*/ 13 w 307"/>
                <a:gd name="T53" fmla="*/ 24 h 83"/>
                <a:gd name="T54" fmla="*/ 21 w 307"/>
                <a:gd name="T55" fmla="*/ 20 h 83"/>
                <a:gd name="T56" fmla="*/ 29 w 307"/>
                <a:gd name="T57" fmla="*/ 17 h 83"/>
                <a:gd name="T58" fmla="*/ 49 w 307"/>
                <a:gd name="T59" fmla="*/ 13 h 83"/>
                <a:gd name="T60" fmla="*/ 69 w 307"/>
                <a:gd name="T61" fmla="*/ 9 h 83"/>
                <a:gd name="T62" fmla="*/ 98 w 307"/>
                <a:gd name="T63" fmla="*/ 4 h 83"/>
                <a:gd name="T64" fmla="*/ 127 w 307"/>
                <a:gd name="T65" fmla="*/ 0 h 83"/>
                <a:gd name="T66" fmla="*/ 156 w 307"/>
                <a:gd name="T67" fmla="*/ 0 h 83"/>
                <a:gd name="T68" fmla="*/ 184 w 307"/>
                <a:gd name="T69" fmla="*/ 0 h 83"/>
                <a:gd name="T70" fmla="*/ 208 w 307"/>
                <a:gd name="T71" fmla="*/ 4 h 83"/>
                <a:gd name="T72" fmla="*/ 237 w 307"/>
                <a:gd name="T73" fmla="*/ 9 h 83"/>
                <a:gd name="T74" fmla="*/ 257 w 307"/>
                <a:gd name="T75" fmla="*/ 13 h 83"/>
                <a:gd name="T76" fmla="*/ 278 w 307"/>
                <a:gd name="T77" fmla="*/ 17 h 83"/>
                <a:gd name="T78" fmla="*/ 286 w 307"/>
                <a:gd name="T79" fmla="*/ 20 h 83"/>
                <a:gd name="T80" fmla="*/ 293 w 307"/>
                <a:gd name="T81" fmla="*/ 24 h 83"/>
                <a:gd name="T82" fmla="*/ 298 w 307"/>
                <a:gd name="T83" fmla="*/ 29 h 83"/>
                <a:gd name="T84" fmla="*/ 302 w 307"/>
                <a:gd name="T85" fmla="*/ 33 h 83"/>
                <a:gd name="T86" fmla="*/ 306 w 307"/>
                <a:gd name="T87" fmla="*/ 37 h 83"/>
                <a:gd name="T88" fmla="*/ 306 w 307"/>
                <a:gd name="T89" fmla="*/ 42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7"/>
                <a:gd name="T136" fmla="*/ 0 h 83"/>
                <a:gd name="T137" fmla="*/ 307 w 307"/>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7" h="83">
                  <a:moveTo>
                    <a:pt x="306" y="42"/>
                  </a:moveTo>
                  <a:lnTo>
                    <a:pt x="306" y="46"/>
                  </a:lnTo>
                  <a:lnTo>
                    <a:pt x="302" y="49"/>
                  </a:lnTo>
                  <a:lnTo>
                    <a:pt x="298" y="53"/>
                  </a:lnTo>
                  <a:lnTo>
                    <a:pt x="293" y="58"/>
                  </a:lnTo>
                  <a:lnTo>
                    <a:pt x="286" y="62"/>
                  </a:lnTo>
                  <a:lnTo>
                    <a:pt x="278" y="66"/>
                  </a:lnTo>
                  <a:lnTo>
                    <a:pt x="257" y="70"/>
                  </a:lnTo>
                  <a:lnTo>
                    <a:pt x="237" y="79"/>
                  </a:lnTo>
                  <a:lnTo>
                    <a:pt x="208" y="79"/>
                  </a:lnTo>
                  <a:lnTo>
                    <a:pt x="184" y="82"/>
                  </a:lnTo>
                  <a:lnTo>
                    <a:pt x="156" y="82"/>
                  </a:lnTo>
                  <a:lnTo>
                    <a:pt x="127" y="82"/>
                  </a:lnTo>
                  <a:lnTo>
                    <a:pt x="98" y="79"/>
                  </a:lnTo>
                  <a:lnTo>
                    <a:pt x="69" y="79"/>
                  </a:lnTo>
                  <a:lnTo>
                    <a:pt x="49" y="70"/>
                  </a:lnTo>
                  <a:lnTo>
                    <a:pt x="29" y="66"/>
                  </a:lnTo>
                  <a:lnTo>
                    <a:pt x="21" y="62"/>
                  </a:lnTo>
                  <a:lnTo>
                    <a:pt x="13" y="58"/>
                  </a:lnTo>
                  <a:lnTo>
                    <a:pt x="8" y="53"/>
                  </a:lnTo>
                  <a:lnTo>
                    <a:pt x="4" y="49"/>
                  </a:lnTo>
                  <a:lnTo>
                    <a:pt x="0" y="46"/>
                  </a:lnTo>
                  <a:lnTo>
                    <a:pt x="0" y="42"/>
                  </a:lnTo>
                  <a:lnTo>
                    <a:pt x="0" y="37"/>
                  </a:lnTo>
                  <a:lnTo>
                    <a:pt x="4" y="33"/>
                  </a:lnTo>
                  <a:lnTo>
                    <a:pt x="8" y="29"/>
                  </a:lnTo>
                  <a:lnTo>
                    <a:pt x="13" y="24"/>
                  </a:lnTo>
                  <a:lnTo>
                    <a:pt x="21" y="20"/>
                  </a:lnTo>
                  <a:lnTo>
                    <a:pt x="29" y="17"/>
                  </a:lnTo>
                  <a:lnTo>
                    <a:pt x="49" y="13"/>
                  </a:lnTo>
                  <a:lnTo>
                    <a:pt x="69" y="9"/>
                  </a:lnTo>
                  <a:lnTo>
                    <a:pt x="98" y="4"/>
                  </a:lnTo>
                  <a:lnTo>
                    <a:pt x="127" y="0"/>
                  </a:lnTo>
                  <a:lnTo>
                    <a:pt x="156" y="0"/>
                  </a:lnTo>
                  <a:lnTo>
                    <a:pt x="184" y="0"/>
                  </a:lnTo>
                  <a:lnTo>
                    <a:pt x="208" y="4"/>
                  </a:lnTo>
                  <a:lnTo>
                    <a:pt x="237" y="9"/>
                  </a:lnTo>
                  <a:lnTo>
                    <a:pt x="257" y="13"/>
                  </a:lnTo>
                  <a:lnTo>
                    <a:pt x="278" y="17"/>
                  </a:lnTo>
                  <a:lnTo>
                    <a:pt x="286" y="20"/>
                  </a:lnTo>
                  <a:lnTo>
                    <a:pt x="293" y="24"/>
                  </a:lnTo>
                  <a:lnTo>
                    <a:pt x="298" y="29"/>
                  </a:lnTo>
                  <a:lnTo>
                    <a:pt x="302" y="33"/>
                  </a:lnTo>
                  <a:lnTo>
                    <a:pt x="306" y="37"/>
                  </a:lnTo>
                  <a:lnTo>
                    <a:pt x="306" y="42"/>
                  </a:lnTo>
                </a:path>
              </a:pathLst>
            </a:custGeom>
            <a:solidFill>
              <a:srgbClr val="C0CFD9"/>
            </a:solidFill>
            <a:ln w="12700" cap="rnd">
              <a:noFill/>
              <a:round/>
              <a:headEnd/>
              <a:tailEnd/>
            </a:ln>
          </p:spPr>
          <p:txBody>
            <a:bodyPr/>
            <a:lstStyle/>
            <a:p>
              <a:endParaRPr lang="en-US"/>
            </a:p>
          </p:txBody>
        </p:sp>
        <p:sp>
          <p:nvSpPr>
            <p:cNvPr id="1202" name="Freeform 152"/>
            <p:cNvSpPr>
              <a:spLocks/>
            </p:cNvSpPr>
            <p:nvPr/>
          </p:nvSpPr>
          <p:spPr bwMode="auto">
            <a:xfrm>
              <a:off x="976" y="2668"/>
              <a:ext cx="91" cy="67"/>
            </a:xfrm>
            <a:custGeom>
              <a:avLst/>
              <a:gdLst>
                <a:gd name="T0" fmla="*/ 86 w 91"/>
                <a:gd name="T1" fmla="*/ 66 h 67"/>
                <a:gd name="T2" fmla="*/ 66 w 91"/>
                <a:gd name="T3" fmla="*/ 62 h 67"/>
                <a:gd name="T4" fmla="*/ 61 w 91"/>
                <a:gd name="T5" fmla="*/ 62 h 67"/>
                <a:gd name="T6" fmla="*/ 53 w 91"/>
                <a:gd name="T7" fmla="*/ 53 h 67"/>
                <a:gd name="T8" fmla="*/ 37 w 91"/>
                <a:gd name="T9" fmla="*/ 53 h 67"/>
                <a:gd name="T10" fmla="*/ 24 w 91"/>
                <a:gd name="T11" fmla="*/ 49 h 67"/>
                <a:gd name="T12" fmla="*/ 16 w 91"/>
                <a:gd name="T13" fmla="*/ 49 h 67"/>
                <a:gd name="T14" fmla="*/ 12 w 91"/>
                <a:gd name="T15" fmla="*/ 42 h 67"/>
                <a:gd name="T16" fmla="*/ 12 w 91"/>
                <a:gd name="T17" fmla="*/ 37 h 67"/>
                <a:gd name="T18" fmla="*/ 4 w 91"/>
                <a:gd name="T19" fmla="*/ 37 h 67"/>
                <a:gd name="T20" fmla="*/ 4 w 91"/>
                <a:gd name="T21" fmla="*/ 29 h 67"/>
                <a:gd name="T22" fmla="*/ 0 w 91"/>
                <a:gd name="T23" fmla="*/ 13 h 67"/>
                <a:gd name="T24" fmla="*/ 0 w 91"/>
                <a:gd name="T25" fmla="*/ 9 h 67"/>
                <a:gd name="T26" fmla="*/ 4 w 91"/>
                <a:gd name="T27" fmla="*/ 0 h 67"/>
                <a:gd name="T28" fmla="*/ 90 w 91"/>
                <a:gd name="T29" fmla="*/ 0 h 67"/>
                <a:gd name="T30" fmla="*/ 86 w 91"/>
                <a:gd name="T31" fmla="*/ 66 h 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1"/>
                <a:gd name="T49" fmla="*/ 0 h 67"/>
                <a:gd name="T50" fmla="*/ 91 w 91"/>
                <a:gd name="T51" fmla="*/ 67 h 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1" h="67">
                  <a:moveTo>
                    <a:pt x="86" y="66"/>
                  </a:moveTo>
                  <a:lnTo>
                    <a:pt x="66" y="62"/>
                  </a:lnTo>
                  <a:lnTo>
                    <a:pt x="61" y="62"/>
                  </a:lnTo>
                  <a:lnTo>
                    <a:pt x="53" y="53"/>
                  </a:lnTo>
                  <a:lnTo>
                    <a:pt x="37" y="53"/>
                  </a:lnTo>
                  <a:lnTo>
                    <a:pt x="24" y="49"/>
                  </a:lnTo>
                  <a:lnTo>
                    <a:pt x="16" y="49"/>
                  </a:lnTo>
                  <a:lnTo>
                    <a:pt x="12" y="42"/>
                  </a:lnTo>
                  <a:lnTo>
                    <a:pt x="12" y="37"/>
                  </a:lnTo>
                  <a:lnTo>
                    <a:pt x="4" y="37"/>
                  </a:lnTo>
                  <a:lnTo>
                    <a:pt x="4" y="29"/>
                  </a:lnTo>
                  <a:lnTo>
                    <a:pt x="0" y="13"/>
                  </a:lnTo>
                  <a:lnTo>
                    <a:pt x="0" y="9"/>
                  </a:lnTo>
                  <a:lnTo>
                    <a:pt x="4" y="0"/>
                  </a:lnTo>
                  <a:lnTo>
                    <a:pt x="90" y="0"/>
                  </a:lnTo>
                  <a:lnTo>
                    <a:pt x="86" y="66"/>
                  </a:lnTo>
                </a:path>
              </a:pathLst>
            </a:custGeom>
            <a:solidFill>
              <a:srgbClr val="C0CFD9"/>
            </a:solidFill>
            <a:ln w="12700" cap="rnd">
              <a:noFill/>
              <a:round/>
              <a:headEnd/>
              <a:tailEnd/>
            </a:ln>
          </p:spPr>
          <p:txBody>
            <a:bodyPr/>
            <a:lstStyle/>
            <a:p>
              <a:endParaRPr lang="en-US"/>
            </a:p>
          </p:txBody>
        </p:sp>
        <p:sp>
          <p:nvSpPr>
            <p:cNvPr id="1203" name="Freeform 153"/>
            <p:cNvSpPr>
              <a:spLocks/>
            </p:cNvSpPr>
            <p:nvPr/>
          </p:nvSpPr>
          <p:spPr bwMode="auto">
            <a:xfrm>
              <a:off x="1061" y="2660"/>
              <a:ext cx="225" cy="80"/>
            </a:xfrm>
            <a:custGeom>
              <a:avLst/>
              <a:gdLst>
                <a:gd name="T0" fmla="*/ 4 w 225"/>
                <a:gd name="T1" fmla="*/ 9 h 80"/>
                <a:gd name="T2" fmla="*/ 65 w 225"/>
                <a:gd name="T3" fmla="*/ 0 h 80"/>
                <a:gd name="T4" fmla="*/ 208 w 225"/>
                <a:gd name="T5" fmla="*/ 0 h 80"/>
                <a:gd name="T6" fmla="*/ 220 w 225"/>
                <a:gd name="T7" fmla="*/ 9 h 80"/>
                <a:gd name="T8" fmla="*/ 224 w 225"/>
                <a:gd name="T9" fmla="*/ 9 h 80"/>
                <a:gd name="T10" fmla="*/ 224 w 225"/>
                <a:gd name="T11" fmla="*/ 37 h 80"/>
                <a:gd name="T12" fmla="*/ 220 w 225"/>
                <a:gd name="T13" fmla="*/ 37 h 80"/>
                <a:gd name="T14" fmla="*/ 220 w 225"/>
                <a:gd name="T15" fmla="*/ 50 h 80"/>
                <a:gd name="T16" fmla="*/ 212 w 225"/>
                <a:gd name="T17" fmla="*/ 54 h 80"/>
                <a:gd name="T18" fmla="*/ 208 w 225"/>
                <a:gd name="T19" fmla="*/ 54 h 80"/>
                <a:gd name="T20" fmla="*/ 200 w 225"/>
                <a:gd name="T21" fmla="*/ 62 h 80"/>
                <a:gd name="T22" fmla="*/ 183 w 225"/>
                <a:gd name="T23" fmla="*/ 62 h 80"/>
                <a:gd name="T24" fmla="*/ 171 w 225"/>
                <a:gd name="T25" fmla="*/ 66 h 80"/>
                <a:gd name="T26" fmla="*/ 159 w 225"/>
                <a:gd name="T27" fmla="*/ 66 h 80"/>
                <a:gd name="T28" fmla="*/ 147 w 225"/>
                <a:gd name="T29" fmla="*/ 75 h 80"/>
                <a:gd name="T30" fmla="*/ 102 w 225"/>
                <a:gd name="T31" fmla="*/ 75 h 80"/>
                <a:gd name="T32" fmla="*/ 89 w 225"/>
                <a:gd name="T33" fmla="*/ 79 h 80"/>
                <a:gd name="T34" fmla="*/ 54 w 225"/>
                <a:gd name="T35" fmla="*/ 79 h 80"/>
                <a:gd name="T36" fmla="*/ 49 w 225"/>
                <a:gd name="T37" fmla="*/ 75 h 80"/>
                <a:gd name="T38" fmla="*/ 0 w 225"/>
                <a:gd name="T39" fmla="*/ 75 h 80"/>
                <a:gd name="T40" fmla="*/ 4 w 225"/>
                <a:gd name="T41" fmla="*/ 9 h 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5"/>
                <a:gd name="T64" fmla="*/ 0 h 80"/>
                <a:gd name="T65" fmla="*/ 225 w 225"/>
                <a:gd name="T66" fmla="*/ 80 h 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5" h="80">
                  <a:moveTo>
                    <a:pt x="4" y="9"/>
                  </a:moveTo>
                  <a:lnTo>
                    <a:pt x="65" y="0"/>
                  </a:lnTo>
                  <a:lnTo>
                    <a:pt x="208" y="0"/>
                  </a:lnTo>
                  <a:lnTo>
                    <a:pt x="220" y="9"/>
                  </a:lnTo>
                  <a:lnTo>
                    <a:pt x="224" y="9"/>
                  </a:lnTo>
                  <a:lnTo>
                    <a:pt x="224" y="37"/>
                  </a:lnTo>
                  <a:lnTo>
                    <a:pt x="220" y="37"/>
                  </a:lnTo>
                  <a:lnTo>
                    <a:pt x="220" y="50"/>
                  </a:lnTo>
                  <a:lnTo>
                    <a:pt x="212" y="54"/>
                  </a:lnTo>
                  <a:lnTo>
                    <a:pt x="208" y="54"/>
                  </a:lnTo>
                  <a:lnTo>
                    <a:pt x="200" y="62"/>
                  </a:lnTo>
                  <a:lnTo>
                    <a:pt x="183" y="62"/>
                  </a:lnTo>
                  <a:lnTo>
                    <a:pt x="171" y="66"/>
                  </a:lnTo>
                  <a:lnTo>
                    <a:pt x="159" y="66"/>
                  </a:lnTo>
                  <a:lnTo>
                    <a:pt x="147" y="75"/>
                  </a:lnTo>
                  <a:lnTo>
                    <a:pt x="102" y="75"/>
                  </a:lnTo>
                  <a:lnTo>
                    <a:pt x="89" y="79"/>
                  </a:lnTo>
                  <a:lnTo>
                    <a:pt x="54" y="79"/>
                  </a:lnTo>
                  <a:lnTo>
                    <a:pt x="49" y="75"/>
                  </a:lnTo>
                  <a:lnTo>
                    <a:pt x="0" y="75"/>
                  </a:lnTo>
                  <a:lnTo>
                    <a:pt x="4" y="9"/>
                  </a:lnTo>
                </a:path>
              </a:pathLst>
            </a:custGeom>
            <a:solidFill>
              <a:srgbClr val="C0CFD9"/>
            </a:solidFill>
            <a:ln w="12700" cap="rnd">
              <a:noFill/>
              <a:round/>
              <a:headEnd/>
              <a:tailEnd/>
            </a:ln>
          </p:spPr>
          <p:txBody>
            <a:bodyPr/>
            <a:lstStyle/>
            <a:p>
              <a:endParaRPr lang="en-US"/>
            </a:p>
          </p:txBody>
        </p:sp>
        <p:sp>
          <p:nvSpPr>
            <p:cNvPr id="1204" name="Freeform 154"/>
            <p:cNvSpPr>
              <a:spLocks/>
            </p:cNvSpPr>
            <p:nvPr/>
          </p:nvSpPr>
          <p:spPr bwMode="auto">
            <a:xfrm>
              <a:off x="976" y="2660"/>
              <a:ext cx="310" cy="80"/>
            </a:xfrm>
            <a:custGeom>
              <a:avLst/>
              <a:gdLst>
                <a:gd name="T0" fmla="*/ 81 w 310"/>
                <a:gd name="T1" fmla="*/ 75 h 80"/>
                <a:gd name="T2" fmla="*/ 65 w 310"/>
                <a:gd name="T3" fmla="*/ 66 h 80"/>
                <a:gd name="T4" fmla="*/ 61 w 310"/>
                <a:gd name="T5" fmla="*/ 66 h 80"/>
                <a:gd name="T6" fmla="*/ 53 w 310"/>
                <a:gd name="T7" fmla="*/ 62 h 80"/>
                <a:gd name="T8" fmla="*/ 37 w 310"/>
                <a:gd name="T9" fmla="*/ 62 h 80"/>
                <a:gd name="T10" fmla="*/ 24 w 310"/>
                <a:gd name="T11" fmla="*/ 54 h 80"/>
                <a:gd name="T12" fmla="*/ 16 w 310"/>
                <a:gd name="T13" fmla="*/ 54 h 80"/>
                <a:gd name="T14" fmla="*/ 12 w 310"/>
                <a:gd name="T15" fmla="*/ 50 h 80"/>
                <a:gd name="T16" fmla="*/ 12 w 310"/>
                <a:gd name="T17" fmla="*/ 42 h 80"/>
                <a:gd name="T18" fmla="*/ 4 w 310"/>
                <a:gd name="T19" fmla="*/ 42 h 80"/>
                <a:gd name="T20" fmla="*/ 4 w 310"/>
                <a:gd name="T21" fmla="*/ 37 h 80"/>
                <a:gd name="T22" fmla="*/ 0 w 310"/>
                <a:gd name="T23" fmla="*/ 21 h 80"/>
                <a:gd name="T24" fmla="*/ 0 w 310"/>
                <a:gd name="T25" fmla="*/ 13 h 80"/>
                <a:gd name="T26" fmla="*/ 4 w 310"/>
                <a:gd name="T27" fmla="*/ 9 h 80"/>
                <a:gd name="T28" fmla="*/ 89 w 310"/>
                <a:gd name="T29" fmla="*/ 9 h 80"/>
                <a:gd name="T30" fmla="*/ 150 w 310"/>
                <a:gd name="T31" fmla="*/ 0 h 80"/>
                <a:gd name="T32" fmla="*/ 293 w 310"/>
                <a:gd name="T33" fmla="*/ 0 h 80"/>
                <a:gd name="T34" fmla="*/ 305 w 310"/>
                <a:gd name="T35" fmla="*/ 9 h 80"/>
                <a:gd name="T36" fmla="*/ 309 w 310"/>
                <a:gd name="T37" fmla="*/ 9 h 80"/>
                <a:gd name="T38" fmla="*/ 309 w 310"/>
                <a:gd name="T39" fmla="*/ 37 h 80"/>
                <a:gd name="T40" fmla="*/ 305 w 310"/>
                <a:gd name="T41" fmla="*/ 37 h 80"/>
                <a:gd name="T42" fmla="*/ 305 w 310"/>
                <a:gd name="T43" fmla="*/ 50 h 80"/>
                <a:gd name="T44" fmla="*/ 297 w 310"/>
                <a:gd name="T45" fmla="*/ 54 h 80"/>
                <a:gd name="T46" fmla="*/ 293 w 310"/>
                <a:gd name="T47" fmla="*/ 54 h 80"/>
                <a:gd name="T48" fmla="*/ 285 w 310"/>
                <a:gd name="T49" fmla="*/ 62 h 80"/>
                <a:gd name="T50" fmla="*/ 268 w 310"/>
                <a:gd name="T51" fmla="*/ 62 h 80"/>
                <a:gd name="T52" fmla="*/ 256 w 310"/>
                <a:gd name="T53" fmla="*/ 66 h 80"/>
                <a:gd name="T54" fmla="*/ 244 w 310"/>
                <a:gd name="T55" fmla="*/ 66 h 80"/>
                <a:gd name="T56" fmla="*/ 232 w 310"/>
                <a:gd name="T57" fmla="*/ 75 h 80"/>
                <a:gd name="T58" fmla="*/ 183 w 310"/>
                <a:gd name="T59" fmla="*/ 75 h 80"/>
                <a:gd name="T60" fmla="*/ 171 w 310"/>
                <a:gd name="T61" fmla="*/ 79 h 80"/>
                <a:gd name="T62" fmla="*/ 139 w 310"/>
                <a:gd name="T63" fmla="*/ 79 h 80"/>
                <a:gd name="T64" fmla="*/ 130 w 310"/>
                <a:gd name="T65" fmla="*/ 75 h 80"/>
                <a:gd name="T66" fmla="*/ 81 w 310"/>
                <a:gd name="T67" fmla="*/ 75 h 80"/>
                <a:gd name="T68" fmla="*/ 85 w 310"/>
                <a:gd name="T69" fmla="*/ 75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10"/>
                <a:gd name="T106" fmla="*/ 0 h 80"/>
                <a:gd name="T107" fmla="*/ 310 w 310"/>
                <a:gd name="T108" fmla="*/ 80 h 8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10" h="80">
                  <a:moveTo>
                    <a:pt x="81" y="75"/>
                  </a:moveTo>
                  <a:lnTo>
                    <a:pt x="65" y="66"/>
                  </a:lnTo>
                  <a:lnTo>
                    <a:pt x="61" y="66"/>
                  </a:lnTo>
                  <a:lnTo>
                    <a:pt x="53" y="62"/>
                  </a:lnTo>
                  <a:lnTo>
                    <a:pt x="37" y="62"/>
                  </a:lnTo>
                  <a:lnTo>
                    <a:pt x="24" y="54"/>
                  </a:lnTo>
                  <a:lnTo>
                    <a:pt x="16" y="54"/>
                  </a:lnTo>
                  <a:lnTo>
                    <a:pt x="12" y="50"/>
                  </a:lnTo>
                  <a:lnTo>
                    <a:pt x="12" y="42"/>
                  </a:lnTo>
                  <a:lnTo>
                    <a:pt x="4" y="42"/>
                  </a:lnTo>
                  <a:lnTo>
                    <a:pt x="4" y="37"/>
                  </a:lnTo>
                  <a:lnTo>
                    <a:pt x="0" y="21"/>
                  </a:lnTo>
                  <a:lnTo>
                    <a:pt x="0" y="13"/>
                  </a:lnTo>
                  <a:lnTo>
                    <a:pt x="4" y="9"/>
                  </a:lnTo>
                  <a:lnTo>
                    <a:pt x="89" y="9"/>
                  </a:lnTo>
                  <a:lnTo>
                    <a:pt x="150" y="0"/>
                  </a:lnTo>
                  <a:lnTo>
                    <a:pt x="293" y="0"/>
                  </a:lnTo>
                  <a:lnTo>
                    <a:pt x="305" y="9"/>
                  </a:lnTo>
                  <a:lnTo>
                    <a:pt x="309" y="9"/>
                  </a:lnTo>
                  <a:lnTo>
                    <a:pt x="309" y="37"/>
                  </a:lnTo>
                  <a:lnTo>
                    <a:pt x="305" y="37"/>
                  </a:lnTo>
                  <a:lnTo>
                    <a:pt x="305" y="50"/>
                  </a:lnTo>
                  <a:lnTo>
                    <a:pt x="297" y="54"/>
                  </a:lnTo>
                  <a:lnTo>
                    <a:pt x="293" y="54"/>
                  </a:lnTo>
                  <a:lnTo>
                    <a:pt x="285" y="62"/>
                  </a:lnTo>
                  <a:lnTo>
                    <a:pt x="268" y="62"/>
                  </a:lnTo>
                  <a:lnTo>
                    <a:pt x="256" y="66"/>
                  </a:lnTo>
                  <a:lnTo>
                    <a:pt x="244" y="66"/>
                  </a:lnTo>
                  <a:lnTo>
                    <a:pt x="232" y="75"/>
                  </a:lnTo>
                  <a:lnTo>
                    <a:pt x="183" y="75"/>
                  </a:lnTo>
                  <a:lnTo>
                    <a:pt x="171" y="79"/>
                  </a:lnTo>
                  <a:lnTo>
                    <a:pt x="139" y="79"/>
                  </a:lnTo>
                  <a:lnTo>
                    <a:pt x="130" y="75"/>
                  </a:lnTo>
                  <a:lnTo>
                    <a:pt x="81" y="75"/>
                  </a:lnTo>
                  <a:lnTo>
                    <a:pt x="85" y="75"/>
                  </a:lnTo>
                </a:path>
              </a:pathLst>
            </a:custGeom>
            <a:noFill/>
            <a:ln w="12700" cap="rnd">
              <a:noFill/>
              <a:round/>
              <a:headEnd/>
              <a:tailEnd/>
            </a:ln>
          </p:spPr>
          <p:txBody>
            <a:bodyPr/>
            <a:lstStyle/>
            <a:p>
              <a:endParaRPr lang="en-US"/>
            </a:p>
          </p:txBody>
        </p:sp>
        <p:sp>
          <p:nvSpPr>
            <p:cNvPr id="1205" name="Freeform 155"/>
            <p:cNvSpPr>
              <a:spLocks/>
            </p:cNvSpPr>
            <p:nvPr/>
          </p:nvSpPr>
          <p:spPr bwMode="auto">
            <a:xfrm>
              <a:off x="985" y="2627"/>
              <a:ext cx="305" cy="95"/>
            </a:xfrm>
            <a:custGeom>
              <a:avLst/>
              <a:gdLst>
                <a:gd name="T0" fmla="*/ 304 w 305"/>
                <a:gd name="T1" fmla="*/ 45 h 95"/>
                <a:gd name="T2" fmla="*/ 304 w 305"/>
                <a:gd name="T3" fmla="*/ 54 h 95"/>
                <a:gd name="T4" fmla="*/ 300 w 305"/>
                <a:gd name="T5" fmla="*/ 58 h 95"/>
                <a:gd name="T6" fmla="*/ 296 w 305"/>
                <a:gd name="T7" fmla="*/ 65 h 95"/>
                <a:gd name="T8" fmla="*/ 291 w 305"/>
                <a:gd name="T9" fmla="*/ 65 h 95"/>
                <a:gd name="T10" fmla="*/ 284 w 305"/>
                <a:gd name="T11" fmla="*/ 74 h 95"/>
                <a:gd name="T12" fmla="*/ 276 w 305"/>
                <a:gd name="T13" fmla="*/ 74 h 95"/>
                <a:gd name="T14" fmla="*/ 256 w 305"/>
                <a:gd name="T15" fmla="*/ 82 h 95"/>
                <a:gd name="T16" fmla="*/ 235 w 305"/>
                <a:gd name="T17" fmla="*/ 87 h 95"/>
                <a:gd name="T18" fmla="*/ 207 w 305"/>
                <a:gd name="T19" fmla="*/ 90 h 95"/>
                <a:gd name="T20" fmla="*/ 182 w 305"/>
                <a:gd name="T21" fmla="*/ 94 h 95"/>
                <a:gd name="T22" fmla="*/ 154 w 305"/>
                <a:gd name="T23" fmla="*/ 94 h 95"/>
                <a:gd name="T24" fmla="*/ 126 w 305"/>
                <a:gd name="T25" fmla="*/ 94 h 95"/>
                <a:gd name="T26" fmla="*/ 97 w 305"/>
                <a:gd name="T27" fmla="*/ 90 h 95"/>
                <a:gd name="T28" fmla="*/ 68 w 305"/>
                <a:gd name="T29" fmla="*/ 87 h 95"/>
                <a:gd name="T30" fmla="*/ 48 w 305"/>
                <a:gd name="T31" fmla="*/ 82 h 95"/>
                <a:gd name="T32" fmla="*/ 28 w 305"/>
                <a:gd name="T33" fmla="*/ 74 h 95"/>
                <a:gd name="T34" fmla="*/ 20 w 305"/>
                <a:gd name="T35" fmla="*/ 74 h 95"/>
                <a:gd name="T36" fmla="*/ 12 w 305"/>
                <a:gd name="T37" fmla="*/ 65 h 95"/>
                <a:gd name="T38" fmla="*/ 7 w 305"/>
                <a:gd name="T39" fmla="*/ 65 h 95"/>
                <a:gd name="T40" fmla="*/ 3 w 305"/>
                <a:gd name="T41" fmla="*/ 58 h 95"/>
                <a:gd name="T42" fmla="*/ 0 w 305"/>
                <a:gd name="T43" fmla="*/ 54 h 95"/>
                <a:gd name="T44" fmla="*/ 0 w 305"/>
                <a:gd name="T45" fmla="*/ 45 h 95"/>
                <a:gd name="T46" fmla="*/ 0 w 305"/>
                <a:gd name="T47" fmla="*/ 41 h 95"/>
                <a:gd name="T48" fmla="*/ 3 w 305"/>
                <a:gd name="T49" fmla="*/ 37 h 95"/>
                <a:gd name="T50" fmla="*/ 7 w 305"/>
                <a:gd name="T51" fmla="*/ 33 h 95"/>
                <a:gd name="T52" fmla="*/ 12 w 305"/>
                <a:gd name="T53" fmla="*/ 25 h 95"/>
                <a:gd name="T54" fmla="*/ 20 w 305"/>
                <a:gd name="T55" fmla="*/ 21 h 95"/>
                <a:gd name="T56" fmla="*/ 28 w 305"/>
                <a:gd name="T57" fmla="*/ 17 h 95"/>
                <a:gd name="T58" fmla="*/ 48 w 305"/>
                <a:gd name="T59" fmla="*/ 13 h 95"/>
                <a:gd name="T60" fmla="*/ 68 w 305"/>
                <a:gd name="T61" fmla="*/ 8 h 95"/>
                <a:gd name="T62" fmla="*/ 97 w 305"/>
                <a:gd name="T63" fmla="*/ 0 h 95"/>
                <a:gd name="T64" fmla="*/ 126 w 305"/>
                <a:gd name="T65" fmla="*/ 0 h 95"/>
                <a:gd name="T66" fmla="*/ 154 w 305"/>
                <a:gd name="T67" fmla="*/ 0 h 95"/>
                <a:gd name="T68" fmla="*/ 182 w 305"/>
                <a:gd name="T69" fmla="*/ 0 h 95"/>
                <a:gd name="T70" fmla="*/ 207 w 305"/>
                <a:gd name="T71" fmla="*/ 0 h 95"/>
                <a:gd name="T72" fmla="*/ 235 w 305"/>
                <a:gd name="T73" fmla="*/ 8 h 95"/>
                <a:gd name="T74" fmla="*/ 256 w 305"/>
                <a:gd name="T75" fmla="*/ 13 h 95"/>
                <a:gd name="T76" fmla="*/ 276 w 305"/>
                <a:gd name="T77" fmla="*/ 17 h 95"/>
                <a:gd name="T78" fmla="*/ 284 w 305"/>
                <a:gd name="T79" fmla="*/ 21 h 95"/>
                <a:gd name="T80" fmla="*/ 291 w 305"/>
                <a:gd name="T81" fmla="*/ 25 h 95"/>
                <a:gd name="T82" fmla="*/ 296 w 305"/>
                <a:gd name="T83" fmla="*/ 33 h 95"/>
                <a:gd name="T84" fmla="*/ 300 w 305"/>
                <a:gd name="T85" fmla="*/ 37 h 95"/>
                <a:gd name="T86" fmla="*/ 304 w 305"/>
                <a:gd name="T87" fmla="*/ 41 h 95"/>
                <a:gd name="T88" fmla="*/ 304 w 305"/>
                <a:gd name="T89" fmla="*/ 45 h 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5"/>
                <a:gd name="T136" fmla="*/ 0 h 95"/>
                <a:gd name="T137" fmla="*/ 305 w 305"/>
                <a:gd name="T138" fmla="*/ 95 h 9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5" h="95">
                  <a:moveTo>
                    <a:pt x="304" y="45"/>
                  </a:moveTo>
                  <a:lnTo>
                    <a:pt x="304" y="54"/>
                  </a:lnTo>
                  <a:lnTo>
                    <a:pt x="300" y="58"/>
                  </a:lnTo>
                  <a:lnTo>
                    <a:pt x="296" y="65"/>
                  </a:lnTo>
                  <a:lnTo>
                    <a:pt x="291" y="65"/>
                  </a:lnTo>
                  <a:lnTo>
                    <a:pt x="284" y="74"/>
                  </a:lnTo>
                  <a:lnTo>
                    <a:pt x="276" y="74"/>
                  </a:lnTo>
                  <a:lnTo>
                    <a:pt x="256" y="82"/>
                  </a:lnTo>
                  <a:lnTo>
                    <a:pt x="235" y="87"/>
                  </a:lnTo>
                  <a:lnTo>
                    <a:pt x="207" y="90"/>
                  </a:lnTo>
                  <a:lnTo>
                    <a:pt x="182" y="94"/>
                  </a:lnTo>
                  <a:lnTo>
                    <a:pt x="154" y="94"/>
                  </a:lnTo>
                  <a:lnTo>
                    <a:pt x="126" y="94"/>
                  </a:lnTo>
                  <a:lnTo>
                    <a:pt x="97" y="90"/>
                  </a:lnTo>
                  <a:lnTo>
                    <a:pt x="68" y="87"/>
                  </a:lnTo>
                  <a:lnTo>
                    <a:pt x="48" y="82"/>
                  </a:lnTo>
                  <a:lnTo>
                    <a:pt x="28" y="74"/>
                  </a:lnTo>
                  <a:lnTo>
                    <a:pt x="20" y="74"/>
                  </a:lnTo>
                  <a:lnTo>
                    <a:pt x="12" y="65"/>
                  </a:lnTo>
                  <a:lnTo>
                    <a:pt x="7" y="65"/>
                  </a:lnTo>
                  <a:lnTo>
                    <a:pt x="3" y="58"/>
                  </a:lnTo>
                  <a:lnTo>
                    <a:pt x="0" y="54"/>
                  </a:lnTo>
                  <a:lnTo>
                    <a:pt x="0" y="45"/>
                  </a:lnTo>
                  <a:lnTo>
                    <a:pt x="0" y="41"/>
                  </a:lnTo>
                  <a:lnTo>
                    <a:pt x="3" y="37"/>
                  </a:lnTo>
                  <a:lnTo>
                    <a:pt x="7" y="33"/>
                  </a:lnTo>
                  <a:lnTo>
                    <a:pt x="12" y="25"/>
                  </a:lnTo>
                  <a:lnTo>
                    <a:pt x="20" y="21"/>
                  </a:lnTo>
                  <a:lnTo>
                    <a:pt x="28" y="17"/>
                  </a:lnTo>
                  <a:lnTo>
                    <a:pt x="48" y="13"/>
                  </a:lnTo>
                  <a:lnTo>
                    <a:pt x="68" y="8"/>
                  </a:lnTo>
                  <a:lnTo>
                    <a:pt x="97" y="0"/>
                  </a:lnTo>
                  <a:lnTo>
                    <a:pt x="126" y="0"/>
                  </a:lnTo>
                  <a:lnTo>
                    <a:pt x="154" y="0"/>
                  </a:lnTo>
                  <a:lnTo>
                    <a:pt x="182" y="0"/>
                  </a:lnTo>
                  <a:lnTo>
                    <a:pt x="207" y="0"/>
                  </a:lnTo>
                  <a:lnTo>
                    <a:pt x="235" y="8"/>
                  </a:lnTo>
                  <a:lnTo>
                    <a:pt x="256" y="13"/>
                  </a:lnTo>
                  <a:lnTo>
                    <a:pt x="276" y="17"/>
                  </a:lnTo>
                  <a:lnTo>
                    <a:pt x="284" y="21"/>
                  </a:lnTo>
                  <a:lnTo>
                    <a:pt x="291" y="25"/>
                  </a:lnTo>
                  <a:lnTo>
                    <a:pt x="296" y="33"/>
                  </a:lnTo>
                  <a:lnTo>
                    <a:pt x="300" y="37"/>
                  </a:lnTo>
                  <a:lnTo>
                    <a:pt x="304" y="41"/>
                  </a:lnTo>
                  <a:lnTo>
                    <a:pt x="304" y="45"/>
                  </a:lnTo>
                </a:path>
              </a:pathLst>
            </a:custGeom>
            <a:solidFill>
              <a:srgbClr val="C0CFD9"/>
            </a:solidFill>
            <a:ln w="12700" cap="rnd">
              <a:noFill/>
              <a:round/>
              <a:headEnd/>
              <a:tailEnd/>
            </a:ln>
          </p:spPr>
          <p:txBody>
            <a:bodyPr/>
            <a:lstStyle/>
            <a:p>
              <a:endParaRPr lang="en-US"/>
            </a:p>
          </p:txBody>
        </p:sp>
        <p:sp>
          <p:nvSpPr>
            <p:cNvPr id="1206" name="Freeform 156"/>
            <p:cNvSpPr>
              <a:spLocks/>
            </p:cNvSpPr>
            <p:nvPr/>
          </p:nvSpPr>
          <p:spPr bwMode="auto">
            <a:xfrm>
              <a:off x="952" y="2627"/>
              <a:ext cx="86" cy="71"/>
            </a:xfrm>
            <a:custGeom>
              <a:avLst/>
              <a:gdLst>
                <a:gd name="T0" fmla="*/ 85 w 86"/>
                <a:gd name="T1" fmla="*/ 70 h 71"/>
                <a:gd name="T2" fmla="*/ 68 w 86"/>
                <a:gd name="T3" fmla="*/ 70 h 71"/>
                <a:gd name="T4" fmla="*/ 61 w 86"/>
                <a:gd name="T5" fmla="*/ 66 h 71"/>
                <a:gd name="T6" fmla="*/ 44 w 86"/>
                <a:gd name="T7" fmla="*/ 66 h 71"/>
                <a:gd name="T8" fmla="*/ 36 w 86"/>
                <a:gd name="T9" fmla="*/ 58 h 71"/>
                <a:gd name="T10" fmla="*/ 33 w 86"/>
                <a:gd name="T11" fmla="*/ 58 h 71"/>
                <a:gd name="T12" fmla="*/ 24 w 86"/>
                <a:gd name="T13" fmla="*/ 54 h 71"/>
                <a:gd name="T14" fmla="*/ 20 w 86"/>
                <a:gd name="T15" fmla="*/ 54 h 71"/>
                <a:gd name="T16" fmla="*/ 12 w 86"/>
                <a:gd name="T17" fmla="*/ 46 h 71"/>
                <a:gd name="T18" fmla="*/ 7 w 86"/>
                <a:gd name="T19" fmla="*/ 46 h 71"/>
                <a:gd name="T20" fmla="*/ 7 w 86"/>
                <a:gd name="T21" fmla="*/ 41 h 71"/>
                <a:gd name="T22" fmla="*/ 0 w 86"/>
                <a:gd name="T23" fmla="*/ 41 h 71"/>
                <a:gd name="T24" fmla="*/ 0 w 86"/>
                <a:gd name="T25" fmla="*/ 4 h 71"/>
                <a:gd name="T26" fmla="*/ 36 w 86"/>
                <a:gd name="T27" fmla="*/ 4 h 71"/>
                <a:gd name="T28" fmla="*/ 85 w 86"/>
                <a:gd name="T29" fmla="*/ 0 h 71"/>
                <a:gd name="T30" fmla="*/ 85 w 86"/>
                <a:gd name="T31" fmla="*/ 70 h 7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6"/>
                <a:gd name="T49" fmla="*/ 0 h 71"/>
                <a:gd name="T50" fmla="*/ 86 w 86"/>
                <a:gd name="T51" fmla="*/ 71 h 7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6" h="71">
                  <a:moveTo>
                    <a:pt x="85" y="70"/>
                  </a:moveTo>
                  <a:lnTo>
                    <a:pt x="68" y="70"/>
                  </a:lnTo>
                  <a:lnTo>
                    <a:pt x="61" y="66"/>
                  </a:lnTo>
                  <a:lnTo>
                    <a:pt x="44" y="66"/>
                  </a:lnTo>
                  <a:lnTo>
                    <a:pt x="36" y="58"/>
                  </a:lnTo>
                  <a:lnTo>
                    <a:pt x="33" y="58"/>
                  </a:lnTo>
                  <a:lnTo>
                    <a:pt x="24" y="54"/>
                  </a:lnTo>
                  <a:lnTo>
                    <a:pt x="20" y="54"/>
                  </a:lnTo>
                  <a:lnTo>
                    <a:pt x="12" y="46"/>
                  </a:lnTo>
                  <a:lnTo>
                    <a:pt x="7" y="46"/>
                  </a:lnTo>
                  <a:lnTo>
                    <a:pt x="7" y="41"/>
                  </a:lnTo>
                  <a:lnTo>
                    <a:pt x="0" y="41"/>
                  </a:lnTo>
                  <a:lnTo>
                    <a:pt x="0" y="4"/>
                  </a:lnTo>
                  <a:lnTo>
                    <a:pt x="36" y="4"/>
                  </a:lnTo>
                  <a:lnTo>
                    <a:pt x="85" y="0"/>
                  </a:lnTo>
                  <a:lnTo>
                    <a:pt x="85" y="70"/>
                  </a:lnTo>
                </a:path>
              </a:pathLst>
            </a:custGeom>
            <a:solidFill>
              <a:srgbClr val="C0CFD9"/>
            </a:solidFill>
            <a:ln w="12700" cap="rnd">
              <a:noFill/>
              <a:round/>
              <a:headEnd/>
              <a:tailEnd/>
            </a:ln>
          </p:spPr>
          <p:txBody>
            <a:bodyPr/>
            <a:lstStyle/>
            <a:p>
              <a:endParaRPr lang="en-US"/>
            </a:p>
          </p:txBody>
        </p:sp>
        <p:sp>
          <p:nvSpPr>
            <p:cNvPr id="1207" name="Freeform 157"/>
            <p:cNvSpPr>
              <a:spLocks/>
            </p:cNvSpPr>
            <p:nvPr/>
          </p:nvSpPr>
          <p:spPr bwMode="auto">
            <a:xfrm>
              <a:off x="1037" y="2627"/>
              <a:ext cx="225" cy="71"/>
            </a:xfrm>
            <a:custGeom>
              <a:avLst/>
              <a:gdLst>
                <a:gd name="T0" fmla="*/ 0 w 225"/>
                <a:gd name="T1" fmla="*/ 0 h 71"/>
                <a:gd name="T2" fmla="*/ 220 w 225"/>
                <a:gd name="T3" fmla="*/ 0 h 71"/>
                <a:gd name="T4" fmla="*/ 224 w 225"/>
                <a:gd name="T5" fmla="*/ 4 h 71"/>
                <a:gd name="T6" fmla="*/ 224 w 225"/>
                <a:gd name="T7" fmla="*/ 37 h 71"/>
                <a:gd name="T8" fmla="*/ 220 w 225"/>
                <a:gd name="T9" fmla="*/ 41 h 71"/>
                <a:gd name="T10" fmla="*/ 220 w 225"/>
                <a:gd name="T11" fmla="*/ 46 h 71"/>
                <a:gd name="T12" fmla="*/ 211 w 225"/>
                <a:gd name="T13" fmla="*/ 46 h 71"/>
                <a:gd name="T14" fmla="*/ 207 w 225"/>
                <a:gd name="T15" fmla="*/ 54 h 71"/>
                <a:gd name="T16" fmla="*/ 196 w 225"/>
                <a:gd name="T17" fmla="*/ 54 h 71"/>
                <a:gd name="T18" fmla="*/ 187 w 225"/>
                <a:gd name="T19" fmla="*/ 58 h 71"/>
                <a:gd name="T20" fmla="*/ 183 w 225"/>
                <a:gd name="T21" fmla="*/ 58 h 71"/>
                <a:gd name="T22" fmla="*/ 175 w 225"/>
                <a:gd name="T23" fmla="*/ 66 h 71"/>
                <a:gd name="T24" fmla="*/ 171 w 225"/>
                <a:gd name="T25" fmla="*/ 66 h 71"/>
                <a:gd name="T26" fmla="*/ 159 w 225"/>
                <a:gd name="T27" fmla="*/ 70 h 71"/>
                <a:gd name="T28" fmla="*/ 0 w 225"/>
                <a:gd name="T29" fmla="*/ 70 h 71"/>
                <a:gd name="T30" fmla="*/ 0 w 225"/>
                <a:gd name="T31" fmla="*/ 0 h 7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5"/>
                <a:gd name="T49" fmla="*/ 0 h 71"/>
                <a:gd name="T50" fmla="*/ 225 w 225"/>
                <a:gd name="T51" fmla="*/ 71 h 7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5" h="71">
                  <a:moveTo>
                    <a:pt x="0" y="0"/>
                  </a:moveTo>
                  <a:lnTo>
                    <a:pt x="220" y="0"/>
                  </a:lnTo>
                  <a:lnTo>
                    <a:pt x="224" y="4"/>
                  </a:lnTo>
                  <a:lnTo>
                    <a:pt x="224" y="37"/>
                  </a:lnTo>
                  <a:lnTo>
                    <a:pt x="220" y="41"/>
                  </a:lnTo>
                  <a:lnTo>
                    <a:pt x="220" y="46"/>
                  </a:lnTo>
                  <a:lnTo>
                    <a:pt x="211" y="46"/>
                  </a:lnTo>
                  <a:lnTo>
                    <a:pt x="207" y="54"/>
                  </a:lnTo>
                  <a:lnTo>
                    <a:pt x="196" y="54"/>
                  </a:lnTo>
                  <a:lnTo>
                    <a:pt x="187" y="58"/>
                  </a:lnTo>
                  <a:lnTo>
                    <a:pt x="183" y="58"/>
                  </a:lnTo>
                  <a:lnTo>
                    <a:pt x="175" y="66"/>
                  </a:lnTo>
                  <a:lnTo>
                    <a:pt x="171" y="66"/>
                  </a:lnTo>
                  <a:lnTo>
                    <a:pt x="159" y="70"/>
                  </a:lnTo>
                  <a:lnTo>
                    <a:pt x="0" y="70"/>
                  </a:lnTo>
                  <a:lnTo>
                    <a:pt x="0" y="0"/>
                  </a:lnTo>
                </a:path>
              </a:pathLst>
            </a:custGeom>
            <a:solidFill>
              <a:srgbClr val="C0CFD9"/>
            </a:solidFill>
            <a:ln w="12700" cap="rnd">
              <a:noFill/>
              <a:round/>
              <a:headEnd/>
              <a:tailEnd/>
            </a:ln>
          </p:spPr>
          <p:txBody>
            <a:bodyPr/>
            <a:lstStyle/>
            <a:p>
              <a:endParaRPr lang="en-US"/>
            </a:p>
          </p:txBody>
        </p:sp>
        <p:sp>
          <p:nvSpPr>
            <p:cNvPr id="1208" name="Freeform 158"/>
            <p:cNvSpPr>
              <a:spLocks/>
            </p:cNvSpPr>
            <p:nvPr/>
          </p:nvSpPr>
          <p:spPr bwMode="auto">
            <a:xfrm>
              <a:off x="952" y="2627"/>
              <a:ext cx="310" cy="71"/>
            </a:xfrm>
            <a:custGeom>
              <a:avLst/>
              <a:gdLst>
                <a:gd name="T0" fmla="*/ 85 w 310"/>
                <a:gd name="T1" fmla="*/ 70 h 71"/>
                <a:gd name="T2" fmla="*/ 65 w 310"/>
                <a:gd name="T3" fmla="*/ 70 h 71"/>
                <a:gd name="T4" fmla="*/ 61 w 310"/>
                <a:gd name="T5" fmla="*/ 66 h 71"/>
                <a:gd name="T6" fmla="*/ 40 w 310"/>
                <a:gd name="T7" fmla="*/ 66 h 71"/>
                <a:gd name="T8" fmla="*/ 36 w 310"/>
                <a:gd name="T9" fmla="*/ 58 h 71"/>
                <a:gd name="T10" fmla="*/ 28 w 310"/>
                <a:gd name="T11" fmla="*/ 58 h 71"/>
                <a:gd name="T12" fmla="*/ 24 w 310"/>
                <a:gd name="T13" fmla="*/ 54 h 71"/>
                <a:gd name="T14" fmla="*/ 16 w 310"/>
                <a:gd name="T15" fmla="*/ 54 h 71"/>
                <a:gd name="T16" fmla="*/ 12 w 310"/>
                <a:gd name="T17" fmla="*/ 46 h 71"/>
                <a:gd name="T18" fmla="*/ 7 w 310"/>
                <a:gd name="T19" fmla="*/ 46 h 71"/>
                <a:gd name="T20" fmla="*/ 7 w 310"/>
                <a:gd name="T21" fmla="*/ 41 h 71"/>
                <a:gd name="T22" fmla="*/ 0 w 310"/>
                <a:gd name="T23" fmla="*/ 41 h 71"/>
                <a:gd name="T24" fmla="*/ 0 w 310"/>
                <a:gd name="T25" fmla="*/ 4 h 71"/>
                <a:gd name="T26" fmla="*/ 36 w 310"/>
                <a:gd name="T27" fmla="*/ 4 h 71"/>
                <a:gd name="T28" fmla="*/ 85 w 310"/>
                <a:gd name="T29" fmla="*/ 0 h 71"/>
                <a:gd name="T30" fmla="*/ 305 w 310"/>
                <a:gd name="T31" fmla="*/ 0 h 71"/>
                <a:gd name="T32" fmla="*/ 309 w 310"/>
                <a:gd name="T33" fmla="*/ 4 h 71"/>
                <a:gd name="T34" fmla="*/ 309 w 310"/>
                <a:gd name="T35" fmla="*/ 37 h 71"/>
                <a:gd name="T36" fmla="*/ 305 w 310"/>
                <a:gd name="T37" fmla="*/ 41 h 71"/>
                <a:gd name="T38" fmla="*/ 305 w 310"/>
                <a:gd name="T39" fmla="*/ 46 h 71"/>
                <a:gd name="T40" fmla="*/ 296 w 310"/>
                <a:gd name="T41" fmla="*/ 46 h 71"/>
                <a:gd name="T42" fmla="*/ 292 w 310"/>
                <a:gd name="T43" fmla="*/ 54 h 71"/>
                <a:gd name="T44" fmla="*/ 281 w 310"/>
                <a:gd name="T45" fmla="*/ 54 h 71"/>
                <a:gd name="T46" fmla="*/ 272 w 310"/>
                <a:gd name="T47" fmla="*/ 58 h 71"/>
                <a:gd name="T48" fmla="*/ 268 w 310"/>
                <a:gd name="T49" fmla="*/ 58 h 71"/>
                <a:gd name="T50" fmla="*/ 260 w 310"/>
                <a:gd name="T51" fmla="*/ 66 h 71"/>
                <a:gd name="T52" fmla="*/ 256 w 310"/>
                <a:gd name="T53" fmla="*/ 66 h 71"/>
                <a:gd name="T54" fmla="*/ 244 w 310"/>
                <a:gd name="T55" fmla="*/ 70 h 71"/>
                <a:gd name="T56" fmla="*/ 85 w 310"/>
                <a:gd name="T57" fmla="*/ 70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71"/>
                <a:gd name="T89" fmla="*/ 310 w 310"/>
                <a:gd name="T90" fmla="*/ 71 h 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71">
                  <a:moveTo>
                    <a:pt x="85" y="70"/>
                  </a:moveTo>
                  <a:lnTo>
                    <a:pt x="65" y="70"/>
                  </a:lnTo>
                  <a:lnTo>
                    <a:pt x="61" y="66"/>
                  </a:lnTo>
                  <a:lnTo>
                    <a:pt x="40" y="66"/>
                  </a:lnTo>
                  <a:lnTo>
                    <a:pt x="36" y="58"/>
                  </a:lnTo>
                  <a:lnTo>
                    <a:pt x="28" y="58"/>
                  </a:lnTo>
                  <a:lnTo>
                    <a:pt x="24" y="54"/>
                  </a:lnTo>
                  <a:lnTo>
                    <a:pt x="16" y="54"/>
                  </a:lnTo>
                  <a:lnTo>
                    <a:pt x="12" y="46"/>
                  </a:lnTo>
                  <a:lnTo>
                    <a:pt x="7" y="46"/>
                  </a:lnTo>
                  <a:lnTo>
                    <a:pt x="7" y="41"/>
                  </a:lnTo>
                  <a:lnTo>
                    <a:pt x="0" y="41"/>
                  </a:lnTo>
                  <a:lnTo>
                    <a:pt x="0" y="4"/>
                  </a:lnTo>
                  <a:lnTo>
                    <a:pt x="36" y="4"/>
                  </a:lnTo>
                  <a:lnTo>
                    <a:pt x="85" y="0"/>
                  </a:lnTo>
                  <a:lnTo>
                    <a:pt x="305" y="0"/>
                  </a:lnTo>
                  <a:lnTo>
                    <a:pt x="309" y="4"/>
                  </a:lnTo>
                  <a:lnTo>
                    <a:pt x="309" y="37"/>
                  </a:lnTo>
                  <a:lnTo>
                    <a:pt x="305" y="41"/>
                  </a:lnTo>
                  <a:lnTo>
                    <a:pt x="305" y="46"/>
                  </a:lnTo>
                  <a:lnTo>
                    <a:pt x="296" y="46"/>
                  </a:lnTo>
                  <a:lnTo>
                    <a:pt x="292" y="54"/>
                  </a:lnTo>
                  <a:lnTo>
                    <a:pt x="281" y="54"/>
                  </a:lnTo>
                  <a:lnTo>
                    <a:pt x="272" y="58"/>
                  </a:lnTo>
                  <a:lnTo>
                    <a:pt x="268" y="58"/>
                  </a:lnTo>
                  <a:lnTo>
                    <a:pt x="260" y="66"/>
                  </a:lnTo>
                  <a:lnTo>
                    <a:pt x="256" y="66"/>
                  </a:lnTo>
                  <a:lnTo>
                    <a:pt x="244" y="70"/>
                  </a:lnTo>
                  <a:lnTo>
                    <a:pt x="85" y="70"/>
                  </a:lnTo>
                </a:path>
              </a:pathLst>
            </a:custGeom>
            <a:noFill/>
            <a:ln w="12700" cap="rnd">
              <a:noFill/>
              <a:round/>
              <a:headEnd/>
              <a:tailEnd/>
            </a:ln>
          </p:spPr>
          <p:txBody>
            <a:bodyPr/>
            <a:lstStyle/>
            <a:p>
              <a:endParaRPr lang="en-US"/>
            </a:p>
          </p:txBody>
        </p:sp>
        <p:sp>
          <p:nvSpPr>
            <p:cNvPr id="1209" name="Freeform 159"/>
            <p:cNvSpPr>
              <a:spLocks/>
            </p:cNvSpPr>
            <p:nvPr/>
          </p:nvSpPr>
          <p:spPr bwMode="auto">
            <a:xfrm>
              <a:off x="955" y="2598"/>
              <a:ext cx="307" cy="84"/>
            </a:xfrm>
            <a:custGeom>
              <a:avLst/>
              <a:gdLst>
                <a:gd name="T0" fmla="*/ 306 w 307"/>
                <a:gd name="T1" fmla="*/ 41 h 84"/>
                <a:gd name="T2" fmla="*/ 306 w 307"/>
                <a:gd name="T3" fmla="*/ 46 h 84"/>
                <a:gd name="T4" fmla="*/ 302 w 307"/>
                <a:gd name="T5" fmla="*/ 50 h 84"/>
                <a:gd name="T6" fmla="*/ 298 w 307"/>
                <a:gd name="T7" fmla="*/ 54 h 84"/>
                <a:gd name="T8" fmla="*/ 293 w 307"/>
                <a:gd name="T9" fmla="*/ 57 h 84"/>
                <a:gd name="T10" fmla="*/ 286 w 307"/>
                <a:gd name="T11" fmla="*/ 62 h 84"/>
                <a:gd name="T12" fmla="*/ 278 w 307"/>
                <a:gd name="T13" fmla="*/ 66 h 84"/>
                <a:gd name="T14" fmla="*/ 257 w 307"/>
                <a:gd name="T15" fmla="*/ 70 h 84"/>
                <a:gd name="T16" fmla="*/ 237 w 307"/>
                <a:gd name="T17" fmla="*/ 74 h 84"/>
                <a:gd name="T18" fmla="*/ 208 w 307"/>
                <a:gd name="T19" fmla="*/ 79 h 84"/>
                <a:gd name="T20" fmla="*/ 184 w 307"/>
                <a:gd name="T21" fmla="*/ 83 h 84"/>
                <a:gd name="T22" fmla="*/ 156 w 307"/>
                <a:gd name="T23" fmla="*/ 83 h 84"/>
                <a:gd name="T24" fmla="*/ 127 w 307"/>
                <a:gd name="T25" fmla="*/ 83 h 84"/>
                <a:gd name="T26" fmla="*/ 98 w 307"/>
                <a:gd name="T27" fmla="*/ 79 h 84"/>
                <a:gd name="T28" fmla="*/ 69 w 307"/>
                <a:gd name="T29" fmla="*/ 74 h 84"/>
                <a:gd name="T30" fmla="*/ 49 w 307"/>
                <a:gd name="T31" fmla="*/ 70 h 84"/>
                <a:gd name="T32" fmla="*/ 29 w 307"/>
                <a:gd name="T33" fmla="*/ 66 h 84"/>
                <a:gd name="T34" fmla="*/ 21 w 307"/>
                <a:gd name="T35" fmla="*/ 62 h 84"/>
                <a:gd name="T36" fmla="*/ 13 w 307"/>
                <a:gd name="T37" fmla="*/ 57 h 84"/>
                <a:gd name="T38" fmla="*/ 8 w 307"/>
                <a:gd name="T39" fmla="*/ 54 h 84"/>
                <a:gd name="T40" fmla="*/ 4 w 307"/>
                <a:gd name="T41" fmla="*/ 50 h 84"/>
                <a:gd name="T42" fmla="*/ 0 w 307"/>
                <a:gd name="T43" fmla="*/ 46 h 84"/>
                <a:gd name="T44" fmla="*/ 0 w 307"/>
                <a:gd name="T45" fmla="*/ 41 h 84"/>
                <a:gd name="T46" fmla="*/ 0 w 307"/>
                <a:gd name="T47" fmla="*/ 37 h 84"/>
                <a:gd name="T48" fmla="*/ 4 w 307"/>
                <a:gd name="T49" fmla="*/ 33 h 84"/>
                <a:gd name="T50" fmla="*/ 8 w 307"/>
                <a:gd name="T51" fmla="*/ 29 h 84"/>
                <a:gd name="T52" fmla="*/ 13 w 307"/>
                <a:gd name="T53" fmla="*/ 24 h 84"/>
                <a:gd name="T54" fmla="*/ 21 w 307"/>
                <a:gd name="T55" fmla="*/ 21 h 84"/>
                <a:gd name="T56" fmla="*/ 29 w 307"/>
                <a:gd name="T57" fmla="*/ 17 h 84"/>
                <a:gd name="T58" fmla="*/ 49 w 307"/>
                <a:gd name="T59" fmla="*/ 13 h 84"/>
                <a:gd name="T60" fmla="*/ 69 w 307"/>
                <a:gd name="T61" fmla="*/ 9 h 84"/>
                <a:gd name="T62" fmla="*/ 98 w 307"/>
                <a:gd name="T63" fmla="*/ 4 h 84"/>
                <a:gd name="T64" fmla="*/ 127 w 307"/>
                <a:gd name="T65" fmla="*/ 4 h 84"/>
                <a:gd name="T66" fmla="*/ 156 w 307"/>
                <a:gd name="T67" fmla="*/ 0 h 84"/>
                <a:gd name="T68" fmla="*/ 184 w 307"/>
                <a:gd name="T69" fmla="*/ 4 h 84"/>
                <a:gd name="T70" fmla="*/ 208 w 307"/>
                <a:gd name="T71" fmla="*/ 4 h 84"/>
                <a:gd name="T72" fmla="*/ 237 w 307"/>
                <a:gd name="T73" fmla="*/ 9 h 84"/>
                <a:gd name="T74" fmla="*/ 257 w 307"/>
                <a:gd name="T75" fmla="*/ 13 h 84"/>
                <a:gd name="T76" fmla="*/ 278 w 307"/>
                <a:gd name="T77" fmla="*/ 17 h 84"/>
                <a:gd name="T78" fmla="*/ 286 w 307"/>
                <a:gd name="T79" fmla="*/ 21 h 84"/>
                <a:gd name="T80" fmla="*/ 293 w 307"/>
                <a:gd name="T81" fmla="*/ 24 h 84"/>
                <a:gd name="T82" fmla="*/ 298 w 307"/>
                <a:gd name="T83" fmla="*/ 29 h 84"/>
                <a:gd name="T84" fmla="*/ 302 w 307"/>
                <a:gd name="T85" fmla="*/ 33 h 84"/>
                <a:gd name="T86" fmla="*/ 306 w 307"/>
                <a:gd name="T87" fmla="*/ 37 h 84"/>
                <a:gd name="T88" fmla="*/ 306 w 307"/>
                <a:gd name="T89" fmla="*/ 41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7"/>
                <a:gd name="T136" fmla="*/ 0 h 84"/>
                <a:gd name="T137" fmla="*/ 307 w 307"/>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7" h="84">
                  <a:moveTo>
                    <a:pt x="306" y="41"/>
                  </a:moveTo>
                  <a:lnTo>
                    <a:pt x="306" y="46"/>
                  </a:lnTo>
                  <a:lnTo>
                    <a:pt x="302" y="50"/>
                  </a:lnTo>
                  <a:lnTo>
                    <a:pt x="298" y="54"/>
                  </a:lnTo>
                  <a:lnTo>
                    <a:pt x="293" y="57"/>
                  </a:lnTo>
                  <a:lnTo>
                    <a:pt x="286" y="62"/>
                  </a:lnTo>
                  <a:lnTo>
                    <a:pt x="278" y="66"/>
                  </a:lnTo>
                  <a:lnTo>
                    <a:pt x="257" y="70"/>
                  </a:lnTo>
                  <a:lnTo>
                    <a:pt x="237" y="74"/>
                  </a:lnTo>
                  <a:lnTo>
                    <a:pt x="208" y="79"/>
                  </a:lnTo>
                  <a:lnTo>
                    <a:pt x="184" y="83"/>
                  </a:lnTo>
                  <a:lnTo>
                    <a:pt x="156" y="83"/>
                  </a:lnTo>
                  <a:lnTo>
                    <a:pt x="127" y="83"/>
                  </a:lnTo>
                  <a:lnTo>
                    <a:pt x="98" y="79"/>
                  </a:lnTo>
                  <a:lnTo>
                    <a:pt x="69" y="74"/>
                  </a:lnTo>
                  <a:lnTo>
                    <a:pt x="49" y="70"/>
                  </a:lnTo>
                  <a:lnTo>
                    <a:pt x="29" y="66"/>
                  </a:lnTo>
                  <a:lnTo>
                    <a:pt x="21" y="62"/>
                  </a:lnTo>
                  <a:lnTo>
                    <a:pt x="13" y="57"/>
                  </a:lnTo>
                  <a:lnTo>
                    <a:pt x="8" y="54"/>
                  </a:lnTo>
                  <a:lnTo>
                    <a:pt x="4" y="50"/>
                  </a:lnTo>
                  <a:lnTo>
                    <a:pt x="0" y="46"/>
                  </a:lnTo>
                  <a:lnTo>
                    <a:pt x="0" y="41"/>
                  </a:lnTo>
                  <a:lnTo>
                    <a:pt x="0" y="37"/>
                  </a:lnTo>
                  <a:lnTo>
                    <a:pt x="4" y="33"/>
                  </a:lnTo>
                  <a:lnTo>
                    <a:pt x="8" y="29"/>
                  </a:lnTo>
                  <a:lnTo>
                    <a:pt x="13" y="24"/>
                  </a:lnTo>
                  <a:lnTo>
                    <a:pt x="21" y="21"/>
                  </a:lnTo>
                  <a:lnTo>
                    <a:pt x="29" y="17"/>
                  </a:lnTo>
                  <a:lnTo>
                    <a:pt x="49" y="13"/>
                  </a:lnTo>
                  <a:lnTo>
                    <a:pt x="69" y="9"/>
                  </a:lnTo>
                  <a:lnTo>
                    <a:pt x="98" y="4"/>
                  </a:lnTo>
                  <a:lnTo>
                    <a:pt x="127" y="4"/>
                  </a:lnTo>
                  <a:lnTo>
                    <a:pt x="156" y="0"/>
                  </a:lnTo>
                  <a:lnTo>
                    <a:pt x="184" y="4"/>
                  </a:lnTo>
                  <a:lnTo>
                    <a:pt x="208" y="4"/>
                  </a:lnTo>
                  <a:lnTo>
                    <a:pt x="237" y="9"/>
                  </a:lnTo>
                  <a:lnTo>
                    <a:pt x="257" y="13"/>
                  </a:lnTo>
                  <a:lnTo>
                    <a:pt x="278" y="17"/>
                  </a:lnTo>
                  <a:lnTo>
                    <a:pt x="286" y="21"/>
                  </a:lnTo>
                  <a:lnTo>
                    <a:pt x="293" y="24"/>
                  </a:lnTo>
                  <a:lnTo>
                    <a:pt x="298" y="29"/>
                  </a:lnTo>
                  <a:lnTo>
                    <a:pt x="302" y="33"/>
                  </a:lnTo>
                  <a:lnTo>
                    <a:pt x="306" y="37"/>
                  </a:lnTo>
                  <a:lnTo>
                    <a:pt x="306" y="41"/>
                  </a:lnTo>
                </a:path>
              </a:pathLst>
            </a:custGeom>
            <a:solidFill>
              <a:srgbClr val="C0CFD9"/>
            </a:solidFill>
            <a:ln w="12700" cap="rnd">
              <a:noFill/>
              <a:round/>
              <a:headEnd/>
              <a:tailEnd/>
            </a:ln>
          </p:spPr>
          <p:txBody>
            <a:bodyPr/>
            <a:lstStyle/>
            <a:p>
              <a:endParaRPr lang="en-US"/>
            </a:p>
          </p:txBody>
        </p:sp>
        <p:sp>
          <p:nvSpPr>
            <p:cNvPr id="1210" name="Freeform 160"/>
            <p:cNvSpPr>
              <a:spLocks/>
            </p:cNvSpPr>
            <p:nvPr/>
          </p:nvSpPr>
          <p:spPr bwMode="auto">
            <a:xfrm>
              <a:off x="1302" y="3006"/>
              <a:ext cx="82" cy="67"/>
            </a:xfrm>
            <a:custGeom>
              <a:avLst/>
              <a:gdLst>
                <a:gd name="T0" fmla="*/ 77 w 82"/>
                <a:gd name="T1" fmla="*/ 66 h 67"/>
                <a:gd name="T2" fmla="*/ 65 w 82"/>
                <a:gd name="T3" fmla="*/ 66 h 67"/>
                <a:gd name="T4" fmla="*/ 53 w 82"/>
                <a:gd name="T5" fmla="*/ 63 h 67"/>
                <a:gd name="T6" fmla="*/ 44 w 82"/>
                <a:gd name="T7" fmla="*/ 63 h 67"/>
                <a:gd name="T8" fmla="*/ 40 w 82"/>
                <a:gd name="T9" fmla="*/ 54 h 67"/>
                <a:gd name="T10" fmla="*/ 24 w 82"/>
                <a:gd name="T11" fmla="*/ 54 h 67"/>
                <a:gd name="T12" fmla="*/ 24 w 82"/>
                <a:gd name="T13" fmla="*/ 50 h 67"/>
                <a:gd name="T14" fmla="*/ 12 w 82"/>
                <a:gd name="T15" fmla="*/ 50 h 67"/>
                <a:gd name="T16" fmla="*/ 4 w 82"/>
                <a:gd name="T17" fmla="*/ 42 h 67"/>
                <a:gd name="T18" fmla="*/ 0 w 82"/>
                <a:gd name="T19" fmla="*/ 42 h 67"/>
                <a:gd name="T20" fmla="*/ 0 w 82"/>
                <a:gd name="T21" fmla="*/ 0 h 67"/>
                <a:gd name="T22" fmla="*/ 81 w 82"/>
                <a:gd name="T23" fmla="*/ 0 h 67"/>
                <a:gd name="T24" fmla="*/ 77 w 82"/>
                <a:gd name="T25" fmla="*/ 66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
                <a:gd name="T40" fmla="*/ 0 h 67"/>
                <a:gd name="T41" fmla="*/ 82 w 82"/>
                <a:gd name="T42" fmla="*/ 67 h 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 h="67">
                  <a:moveTo>
                    <a:pt x="77" y="66"/>
                  </a:moveTo>
                  <a:lnTo>
                    <a:pt x="65" y="66"/>
                  </a:lnTo>
                  <a:lnTo>
                    <a:pt x="53" y="63"/>
                  </a:lnTo>
                  <a:lnTo>
                    <a:pt x="44" y="63"/>
                  </a:lnTo>
                  <a:lnTo>
                    <a:pt x="40" y="54"/>
                  </a:lnTo>
                  <a:lnTo>
                    <a:pt x="24" y="54"/>
                  </a:lnTo>
                  <a:lnTo>
                    <a:pt x="24" y="50"/>
                  </a:lnTo>
                  <a:lnTo>
                    <a:pt x="12" y="50"/>
                  </a:lnTo>
                  <a:lnTo>
                    <a:pt x="4" y="42"/>
                  </a:lnTo>
                  <a:lnTo>
                    <a:pt x="0" y="42"/>
                  </a:lnTo>
                  <a:lnTo>
                    <a:pt x="0" y="0"/>
                  </a:lnTo>
                  <a:lnTo>
                    <a:pt x="81" y="0"/>
                  </a:lnTo>
                  <a:lnTo>
                    <a:pt x="77" y="66"/>
                  </a:lnTo>
                </a:path>
              </a:pathLst>
            </a:custGeom>
            <a:solidFill>
              <a:srgbClr val="F2E57F"/>
            </a:solidFill>
            <a:ln w="12700" cap="rnd">
              <a:noFill/>
              <a:round/>
              <a:headEnd/>
              <a:tailEnd/>
            </a:ln>
          </p:spPr>
          <p:txBody>
            <a:bodyPr/>
            <a:lstStyle/>
            <a:p>
              <a:endParaRPr lang="en-US"/>
            </a:p>
          </p:txBody>
        </p:sp>
        <p:sp>
          <p:nvSpPr>
            <p:cNvPr id="1211" name="Freeform 161"/>
            <p:cNvSpPr>
              <a:spLocks/>
            </p:cNvSpPr>
            <p:nvPr/>
          </p:nvSpPr>
          <p:spPr bwMode="auto">
            <a:xfrm>
              <a:off x="1374" y="3006"/>
              <a:ext cx="234" cy="72"/>
            </a:xfrm>
            <a:custGeom>
              <a:avLst/>
              <a:gdLst>
                <a:gd name="T0" fmla="*/ 4 w 234"/>
                <a:gd name="T1" fmla="*/ 0 h 72"/>
                <a:gd name="T2" fmla="*/ 233 w 234"/>
                <a:gd name="T3" fmla="*/ 0 h 72"/>
                <a:gd name="T4" fmla="*/ 233 w 234"/>
                <a:gd name="T5" fmla="*/ 26 h 72"/>
                <a:gd name="T6" fmla="*/ 229 w 234"/>
                <a:gd name="T7" fmla="*/ 26 h 72"/>
                <a:gd name="T8" fmla="*/ 229 w 234"/>
                <a:gd name="T9" fmla="*/ 38 h 72"/>
                <a:gd name="T10" fmla="*/ 217 w 234"/>
                <a:gd name="T11" fmla="*/ 46 h 72"/>
                <a:gd name="T12" fmla="*/ 205 w 234"/>
                <a:gd name="T13" fmla="*/ 46 h 72"/>
                <a:gd name="T14" fmla="*/ 193 w 234"/>
                <a:gd name="T15" fmla="*/ 55 h 72"/>
                <a:gd name="T16" fmla="*/ 185 w 234"/>
                <a:gd name="T17" fmla="*/ 59 h 72"/>
                <a:gd name="T18" fmla="*/ 172 w 234"/>
                <a:gd name="T19" fmla="*/ 59 h 72"/>
                <a:gd name="T20" fmla="*/ 160 w 234"/>
                <a:gd name="T21" fmla="*/ 67 h 72"/>
                <a:gd name="T22" fmla="*/ 152 w 234"/>
                <a:gd name="T23" fmla="*/ 67 h 72"/>
                <a:gd name="T24" fmla="*/ 139 w 234"/>
                <a:gd name="T25" fmla="*/ 71 h 72"/>
                <a:gd name="T26" fmla="*/ 17 w 234"/>
                <a:gd name="T27" fmla="*/ 71 h 72"/>
                <a:gd name="T28" fmla="*/ 0 w 234"/>
                <a:gd name="T29" fmla="*/ 67 h 72"/>
                <a:gd name="T30" fmla="*/ 4 w 234"/>
                <a:gd name="T31" fmla="*/ 0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4"/>
                <a:gd name="T49" fmla="*/ 0 h 72"/>
                <a:gd name="T50" fmla="*/ 234 w 234"/>
                <a:gd name="T51" fmla="*/ 72 h 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4" h="72">
                  <a:moveTo>
                    <a:pt x="4" y="0"/>
                  </a:moveTo>
                  <a:lnTo>
                    <a:pt x="233" y="0"/>
                  </a:lnTo>
                  <a:lnTo>
                    <a:pt x="233" y="26"/>
                  </a:lnTo>
                  <a:lnTo>
                    <a:pt x="229" y="26"/>
                  </a:lnTo>
                  <a:lnTo>
                    <a:pt x="229" y="38"/>
                  </a:lnTo>
                  <a:lnTo>
                    <a:pt x="217" y="46"/>
                  </a:lnTo>
                  <a:lnTo>
                    <a:pt x="205" y="46"/>
                  </a:lnTo>
                  <a:lnTo>
                    <a:pt x="193" y="55"/>
                  </a:lnTo>
                  <a:lnTo>
                    <a:pt x="185" y="59"/>
                  </a:lnTo>
                  <a:lnTo>
                    <a:pt x="172" y="59"/>
                  </a:lnTo>
                  <a:lnTo>
                    <a:pt x="160" y="67"/>
                  </a:lnTo>
                  <a:lnTo>
                    <a:pt x="152" y="67"/>
                  </a:lnTo>
                  <a:lnTo>
                    <a:pt x="139" y="71"/>
                  </a:lnTo>
                  <a:lnTo>
                    <a:pt x="17" y="71"/>
                  </a:lnTo>
                  <a:lnTo>
                    <a:pt x="0" y="67"/>
                  </a:lnTo>
                  <a:lnTo>
                    <a:pt x="4" y="0"/>
                  </a:lnTo>
                </a:path>
              </a:pathLst>
            </a:custGeom>
            <a:solidFill>
              <a:srgbClr val="F2E57F"/>
            </a:solidFill>
            <a:ln w="12700" cap="rnd">
              <a:noFill/>
              <a:round/>
              <a:headEnd/>
              <a:tailEnd/>
            </a:ln>
          </p:spPr>
          <p:txBody>
            <a:bodyPr/>
            <a:lstStyle/>
            <a:p>
              <a:endParaRPr lang="en-US"/>
            </a:p>
          </p:txBody>
        </p:sp>
        <p:sp>
          <p:nvSpPr>
            <p:cNvPr id="1212" name="Freeform 162"/>
            <p:cNvSpPr>
              <a:spLocks/>
            </p:cNvSpPr>
            <p:nvPr/>
          </p:nvSpPr>
          <p:spPr bwMode="auto">
            <a:xfrm>
              <a:off x="1302" y="3006"/>
              <a:ext cx="306" cy="72"/>
            </a:xfrm>
            <a:custGeom>
              <a:avLst/>
              <a:gdLst>
                <a:gd name="T0" fmla="*/ 77 w 306"/>
                <a:gd name="T1" fmla="*/ 67 h 72"/>
                <a:gd name="T2" fmla="*/ 65 w 306"/>
                <a:gd name="T3" fmla="*/ 67 h 72"/>
                <a:gd name="T4" fmla="*/ 53 w 306"/>
                <a:gd name="T5" fmla="*/ 59 h 72"/>
                <a:gd name="T6" fmla="*/ 44 w 306"/>
                <a:gd name="T7" fmla="*/ 59 h 72"/>
                <a:gd name="T8" fmla="*/ 40 w 306"/>
                <a:gd name="T9" fmla="*/ 55 h 72"/>
                <a:gd name="T10" fmla="*/ 24 w 306"/>
                <a:gd name="T11" fmla="*/ 55 h 72"/>
                <a:gd name="T12" fmla="*/ 24 w 306"/>
                <a:gd name="T13" fmla="*/ 46 h 72"/>
                <a:gd name="T14" fmla="*/ 12 w 306"/>
                <a:gd name="T15" fmla="*/ 46 h 72"/>
                <a:gd name="T16" fmla="*/ 4 w 306"/>
                <a:gd name="T17" fmla="*/ 42 h 72"/>
                <a:gd name="T18" fmla="*/ 0 w 306"/>
                <a:gd name="T19" fmla="*/ 42 h 72"/>
                <a:gd name="T20" fmla="*/ 0 w 306"/>
                <a:gd name="T21" fmla="*/ 0 h 72"/>
                <a:gd name="T22" fmla="*/ 305 w 306"/>
                <a:gd name="T23" fmla="*/ 0 h 72"/>
                <a:gd name="T24" fmla="*/ 305 w 306"/>
                <a:gd name="T25" fmla="*/ 26 h 72"/>
                <a:gd name="T26" fmla="*/ 301 w 306"/>
                <a:gd name="T27" fmla="*/ 26 h 72"/>
                <a:gd name="T28" fmla="*/ 301 w 306"/>
                <a:gd name="T29" fmla="*/ 38 h 72"/>
                <a:gd name="T30" fmla="*/ 289 w 306"/>
                <a:gd name="T31" fmla="*/ 46 h 72"/>
                <a:gd name="T32" fmla="*/ 277 w 306"/>
                <a:gd name="T33" fmla="*/ 46 h 72"/>
                <a:gd name="T34" fmla="*/ 265 w 306"/>
                <a:gd name="T35" fmla="*/ 55 h 72"/>
                <a:gd name="T36" fmla="*/ 257 w 306"/>
                <a:gd name="T37" fmla="*/ 59 h 72"/>
                <a:gd name="T38" fmla="*/ 248 w 306"/>
                <a:gd name="T39" fmla="*/ 59 h 72"/>
                <a:gd name="T40" fmla="*/ 236 w 306"/>
                <a:gd name="T41" fmla="*/ 67 h 72"/>
                <a:gd name="T42" fmla="*/ 224 w 306"/>
                <a:gd name="T43" fmla="*/ 67 h 72"/>
                <a:gd name="T44" fmla="*/ 211 w 306"/>
                <a:gd name="T45" fmla="*/ 71 h 72"/>
                <a:gd name="T46" fmla="*/ 94 w 306"/>
                <a:gd name="T47" fmla="*/ 71 h 72"/>
                <a:gd name="T48" fmla="*/ 77 w 306"/>
                <a:gd name="T49" fmla="*/ 67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6"/>
                <a:gd name="T76" fmla="*/ 0 h 72"/>
                <a:gd name="T77" fmla="*/ 306 w 306"/>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6" h="72">
                  <a:moveTo>
                    <a:pt x="77" y="67"/>
                  </a:moveTo>
                  <a:lnTo>
                    <a:pt x="65" y="67"/>
                  </a:lnTo>
                  <a:lnTo>
                    <a:pt x="53" y="59"/>
                  </a:lnTo>
                  <a:lnTo>
                    <a:pt x="44" y="59"/>
                  </a:lnTo>
                  <a:lnTo>
                    <a:pt x="40" y="55"/>
                  </a:lnTo>
                  <a:lnTo>
                    <a:pt x="24" y="55"/>
                  </a:lnTo>
                  <a:lnTo>
                    <a:pt x="24" y="46"/>
                  </a:lnTo>
                  <a:lnTo>
                    <a:pt x="12" y="46"/>
                  </a:lnTo>
                  <a:lnTo>
                    <a:pt x="4" y="42"/>
                  </a:lnTo>
                  <a:lnTo>
                    <a:pt x="0" y="42"/>
                  </a:lnTo>
                  <a:lnTo>
                    <a:pt x="0" y="0"/>
                  </a:lnTo>
                  <a:lnTo>
                    <a:pt x="305" y="0"/>
                  </a:lnTo>
                  <a:lnTo>
                    <a:pt x="305" y="26"/>
                  </a:lnTo>
                  <a:lnTo>
                    <a:pt x="301" y="26"/>
                  </a:lnTo>
                  <a:lnTo>
                    <a:pt x="301" y="38"/>
                  </a:lnTo>
                  <a:lnTo>
                    <a:pt x="289" y="46"/>
                  </a:lnTo>
                  <a:lnTo>
                    <a:pt x="277" y="46"/>
                  </a:lnTo>
                  <a:lnTo>
                    <a:pt x="265" y="55"/>
                  </a:lnTo>
                  <a:lnTo>
                    <a:pt x="257" y="59"/>
                  </a:lnTo>
                  <a:lnTo>
                    <a:pt x="248" y="59"/>
                  </a:lnTo>
                  <a:lnTo>
                    <a:pt x="236" y="67"/>
                  </a:lnTo>
                  <a:lnTo>
                    <a:pt x="224" y="67"/>
                  </a:lnTo>
                  <a:lnTo>
                    <a:pt x="211" y="71"/>
                  </a:lnTo>
                  <a:lnTo>
                    <a:pt x="94" y="71"/>
                  </a:lnTo>
                  <a:lnTo>
                    <a:pt x="77" y="67"/>
                  </a:lnTo>
                </a:path>
              </a:pathLst>
            </a:custGeom>
            <a:noFill/>
            <a:ln w="12700" cap="rnd">
              <a:noFill/>
              <a:round/>
              <a:headEnd/>
              <a:tailEnd/>
            </a:ln>
          </p:spPr>
          <p:txBody>
            <a:bodyPr/>
            <a:lstStyle/>
            <a:p>
              <a:endParaRPr lang="en-US"/>
            </a:p>
          </p:txBody>
        </p:sp>
        <p:sp>
          <p:nvSpPr>
            <p:cNvPr id="1213" name="Freeform 163"/>
            <p:cNvSpPr>
              <a:spLocks/>
            </p:cNvSpPr>
            <p:nvPr/>
          </p:nvSpPr>
          <p:spPr bwMode="auto">
            <a:xfrm>
              <a:off x="1302" y="2970"/>
              <a:ext cx="306" cy="83"/>
            </a:xfrm>
            <a:custGeom>
              <a:avLst/>
              <a:gdLst>
                <a:gd name="T0" fmla="*/ 305 w 306"/>
                <a:gd name="T1" fmla="*/ 40 h 83"/>
                <a:gd name="T2" fmla="*/ 305 w 306"/>
                <a:gd name="T3" fmla="*/ 45 h 83"/>
                <a:gd name="T4" fmla="*/ 301 w 306"/>
                <a:gd name="T5" fmla="*/ 49 h 83"/>
                <a:gd name="T6" fmla="*/ 298 w 306"/>
                <a:gd name="T7" fmla="*/ 53 h 83"/>
                <a:gd name="T8" fmla="*/ 293 w 306"/>
                <a:gd name="T9" fmla="*/ 58 h 83"/>
                <a:gd name="T10" fmla="*/ 285 w 306"/>
                <a:gd name="T11" fmla="*/ 62 h 83"/>
                <a:gd name="T12" fmla="*/ 277 w 306"/>
                <a:gd name="T13" fmla="*/ 66 h 83"/>
                <a:gd name="T14" fmla="*/ 257 w 306"/>
                <a:gd name="T15" fmla="*/ 69 h 83"/>
                <a:gd name="T16" fmla="*/ 232 w 306"/>
                <a:gd name="T17" fmla="*/ 73 h 83"/>
                <a:gd name="T18" fmla="*/ 207 w 306"/>
                <a:gd name="T19" fmla="*/ 78 h 83"/>
                <a:gd name="T20" fmla="*/ 179 w 306"/>
                <a:gd name="T21" fmla="*/ 82 h 83"/>
                <a:gd name="T22" fmla="*/ 155 w 306"/>
                <a:gd name="T23" fmla="*/ 82 h 83"/>
                <a:gd name="T24" fmla="*/ 126 w 306"/>
                <a:gd name="T25" fmla="*/ 82 h 83"/>
                <a:gd name="T26" fmla="*/ 98 w 306"/>
                <a:gd name="T27" fmla="*/ 78 h 83"/>
                <a:gd name="T28" fmla="*/ 69 w 306"/>
                <a:gd name="T29" fmla="*/ 73 h 83"/>
                <a:gd name="T30" fmla="*/ 48 w 306"/>
                <a:gd name="T31" fmla="*/ 69 h 83"/>
                <a:gd name="T32" fmla="*/ 28 w 306"/>
                <a:gd name="T33" fmla="*/ 66 h 83"/>
                <a:gd name="T34" fmla="*/ 20 w 306"/>
                <a:gd name="T35" fmla="*/ 62 h 83"/>
                <a:gd name="T36" fmla="*/ 12 w 306"/>
                <a:gd name="T37" fmla="*/ 58 h 83"/>
                <a:gd name="T38" fmla="*/ 7 w 306"/>
                <a:gd name="T39" fmla="*/ 53 h 83"/>
                <a:gd name="T40" fmla="*/ 4 w 306"/>
                <a:gd name="T41" fmla="*/ 49 h 83"/>
                <a:gd name="T42" fmla="*/ 0 w 306"/>
                <a:gd name="T43" fmla="*/ 45 h 83"/>
                <a:gd name="T44" fmla="*/ 0 w 306"/>
                <a:gd name="T45" fmla="*/ 40 h 83"/>
                <a:gd name="T46" fmla="*/ 0 w 306"/>
                <a:gd name="T47" fmla="*/ 36 h 83"/>
                <a:gd name="T48" fmla="*/ 4 w 306"/>
                <a:gd name="T49" fmla="*/ 33 h 83"/>
                <a:gd name="T50" fmla="*/ 7 w 306"/>
                <a:gd name="T51" fmla="*/ 29 h 83"/>
                <a:gd name="T52" fmla="*/ 12 w 306"/>
                <a:gd name="T53" fmla="*/ 24 h 83"/>
                <a:gd name="T54" fmla="*/ 20 w 306"/>
                <a:gd name="T55" fmla="*/ 20 h 83"/>
                <a:gd name="T56" fmla="*/ 28 w 306"/>
                <a:gd name="T57" fmla="*/ 16 h 83"/>
                <a:gd name="T58" fmla="*/ 48 w 306"/>
                <a:gd name="T59" fmla="*/ 12 h 83"/>
                <a:gd name="T60" fmla="*/ 69 w 306"/>
                <a:gd name="T61" fmla="*/ 7 h 83"/>
                <a:gd name="T62" fmla="*/ 98 w 306"/>
                <a:gd name="T63" fmla="*/ 4 h 83"/>
                <a:gd name="T64" fmla="*/ 126 w 306"/>
                <a:gd name="T65" fmla="*/ 4 h 83"/>
                <a:gd name="T66" fmla="*/ 155 w 306"/>
                <a:gd name="T67" fmla="*/ 0 h 83"/>
                <a:gd name="T68" fmla="*/ 183 w 306"/>
                <a:gd name="T69" fmla="*/ 4 h 83"/>
                <a:gd name="T70" fmla="*/ 207 w 306"/>
                <a:gd name="T71" fmla="*/ 4 h 83"/>
                <a:gd name="T72" fmla="*/ 236 w 306"/>
                <a:gd name="T73" fmla="*/ 7 h 83"/>
                <a:gd name="T74" fmla="*/ 257 w 306"/>
                <a:gd name="T75" fmla="*/ 12 h 83"/>
                <a:gd name="T76" fmla="*/ 277 w 306"/>
                <a:gd name="T77" fmla="*/ 16 h 83"/>
                <a:gd name="T78" fmla="*/ 285 w 306"/>
                <a:gd name="T79" fmla="*/ 20 h 83"/>
                <a:gd name="T80" fmla="*/ 293 w 306"/>
                <a:gd name="T81" fmla="*/ 24 h 83"/>
                <a:gd name="T82" fmla="*/ 298 w 306"/>
                <a:gd name="T83" fmla="*/ 29 h 83"/>
                <a:gd name="T84" fmla="*/ 301 w 306"/>
                <a:gd name="T85" fmla="*/ 33 h 83"/>
                <a:gd name="T86" fmla="*/ 305 w 306"/>
                <a:gd name="T87" fmla="*/ 36 h 83"/>
                <a:gd name="T88" fmla="*/ 305 w 306"/>
                <a:gd name="T89" fmla="*/ 4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3"/>
                <a:gd name="T137" fmla="*/ 306 w 306"/>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3">
                  <a:moveTo>
                    <a:pt x="305" y="40"/>
                  </a:moveTo>
                  <a:lnTo>
                    <a:pt x="305" y="45"/>
                  </a:lnTo>
                  <a:lnTo>
                    <a:pt x="301" y="49"/>
                  </a:lnTo>
                  <a:lnTo>
                    <a:pt x="298" y="53"/>
                  </a:lnTo>
                  <a:lnTo>
                    <a:pt x="293" y="58"/>
                  </a:lnTo>
                  <a:lnTo>
                    <a:pt x="285" y="62"/>
                  </a:lnTo>
                  <a:lnTo>
                    <a:pt x="277" y="66"/>
                  </a:lnTo>
                  <a:lnTo>
                    <a:pt x="257" y="69"/>
                  </a:lnTo>
                  <a:lnTo>
                    <a:pt x="232" y="73"/>
                  </a:lnTo>
                  <a:lnTo>
                    <a:pt x="207" y="78"/>
                  </a:lnTo>
                  <a:lnTo>
                    <a:pt x="179" y="82"/>
                  </a:lnTo>
                  <a:lnTo>
                    <a:pt x="155" y="82"/>
                  </a:lnTo>
                  <a:lnTo>
                    <a:pt x="126" y="82"/>
                  </a:lnTo>
                  <a:lnTo>
                    <a:pt x="98" y="78"/>
                  </a:lnTo>
                  <a:lnTo>
                    <a:pt x="69" y="73"/>
                  </a:lnTo>
                  <a:lnTo>
                    <a:pt x="48" y="69"/>
                  </a:lnTo>
                  <a:lnTo>
                    <a:pt x="28" y="66"/>
                  </a:lnTo>
                  <a:lnTo>
                    <a:pt x="20" y="62"/>
                  </a:lnTo>
                  <a:lnTo>
                    <a:pt x="12" y="58"/>
                  </a:lnTo>
                  <a:lnTo>
                    <a:pt x="7" y="53"/>
                  </a:lnTo>
                  <a:lnTo>
                    <a:pt x="4" y="49"/>
                  </a:lnTo>
                  <a:lnTo>
                    <a:pt x="0" y="45"/>
                  </a:lnTo>
                  <a:lnTo>
                    <a:pt x="0" y="40"/>
                  </a:lnTo>
                  <a:lnTo>
                    <a:pt x="0" y="36"/>
                  </a:lnTo>
                  <a:lnTo>
                    <a:pt x="4" y="33"/>
                  </a:lnTo>
                  <a:lnTo>
                    <a:pt x="7" y="29"/>
                  </a:lnTo>
                  <a:lnTo>
                    <a:pt x="12" y="24"/>
                  </a:lnTo>
                  <a:lnTo>
                    <a:pt x="20" y="20"/>
                  </a:lnTo>
                  <a:lnTo>
                    <a:pt x="28" y="16"/>
                  </a:lnTo>
                  <a:lnTo>
                    <a:pt x="48" y="12"/>
                  </a:lnTo>
                  <a:lnTo>
                    <a:pt x="69" y="7"/>
                  </a:lnTo>
                  <a:lnTo>
                    <a:pt x="98" y="4"/>
                  </a:lnTo>
                  <a:lnTo>
                    <a:pt x="126" y="4"/>
                  </a:lnTo>
                  <a:lnTo>
                    <a:pt x="155" y="0"/>
                  </a:lnTo>
                  <a:lnTo>
                    <a:pt x="183" y="4"/>
                  </a:lnTo>
                  <a:lnTo>
                    <a:pt x="207" y="4"/>
                  </a:lnTo>
                  <a:lnTo>
                    <a:pt x="236" y="7"/>
                  </a:lnTo>
                  <a:lnTo>
                    <a:pt x="257" y="12"/>
                  </a:lnTo>
                  <a:lnTo>
                    <a:pt x="277" y="16"/>
                  </a:lnTo>
                  <a:lnTo>
                    <a:pt x="285" y="20"/>
                  </a:lnTo>
                  <a:lnTo>
                    <a:pt x="293" y="24"/>
                  </a:lnTo>
                  <a:lnTo>
                    <a:pt x="298" y="29"/>
                  </a:lnTo>
                  <a:lnTo>
                    <a:pt x="301" y="33"/>
                  </a:lnTo>
                  <a:lnTo>
                    <a:pt x="305" y="36"/>
                  </a:lnTo>
                  <a:lnTo>
                    <a:pt x="305" y="40"/>
                  </a:lnTo>
                </a:path>
              </a:pathLst>
            </a:custGeom>
            <a:solidFill>
              <a:srgbClr val="F2E57F"/>
            </a:solidFill>
            <a:ln w="12700" cap="rnd">
              <a:noFill/>
              <a:round/>
              <a:headEnd/>
              <a:tailEnd/>
            </a:ln>
          </p:spPr>
          <p:txBody>
            <a:bodyPr/>
            <a:lstStyle/>
            <a:p>
              <a:endParaRPr lang="en-US"/>
            </a:p>
          </p:txBody>
        </p:sp>
        <p:sp>
          <p:nvSpPr>
            <p:cNvPr id="1214" name="Freeform 164"/>
            <p:cNvSpPr>
              <a:spLocks/>
            </p:cNvSpPr>
            <p:nvPr/>
          </p:nvSpPr>
          <p:spPr bwMode="auto">
            <a:xfrm>
              <a:off x="1318" y="2966"/>
              <a:ext cx="83" cy="67"/>
            </a:xfrm>
            <a:custGeom>
              <a:avLst/>
              <a:gdLst>
                <a:gd name="T0" fmla="*/ 82 w 83"/>
                <a:gd name="T1" fmla="*/ 66 h 67"/>
                <a:gd name="T2" fmla="*/ 41 w 83"/>
                <a:gd name="T3" fmla="*/ 66 h 67"/>
                <a:gd name="T4" fmla="*/ 37 w 83"/>
                <a:gd name="T5" fmla="*/ 62 h 67"/>
                <a:gd name="T6" fmla="*/ 28 w 83"/>
                <a:gd name="T7" fmla="*/ 62 h 67"/>
                <a:gd name="T8" fmla="*/ 24 w 83"/>
                <a:gd name="T9" fmla="*/ 53 h 67"/>
                <a:gd name="T10" fmla="*/ 17 w 83"/>
                <a:gd name="T11" fmla="*/ 53 h 67"/>
                <a:gd name="T12" fmla="*/ 4 w 83"/>
                <a:gd name="T13" fmla="*/ 40 h 67"/>
                <a:gd name="T14" fmla="*/ 0 w 83"/>
                <a:gd name="T15" fmla="*/ 40 h 67"/>
                <a:gd name="T16" fmla="*/ 0 w 83"/>
                <a:gd name="T17" fmla="*/ 4 h 67"/>
                <a:gd name="T18" fmla="*/ 37 w 83"/>
                <a:gd name="T19" fmla="*/ 4 h 67"/>
                <a:gd name="T20" fmla="*/ 82 w 83"/>
                <a:gd name="T21" fmla="*/ 0 h 67"/>
                <a:gd name="T22" fmla="*/ 82 w 83"/>
                <a:gd name="T23" fmla="*/ 66 h 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67"/>
                <a:gd name="T38" fmla="*/ 83 w 83"/>
                <a:gd name="T39" fmla="*/ 67 h 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67">
                  <a:moveTo>
                    <a:pt x="82" y="66"/>
                  </a:moveTo>
                  <a:lnTo>
                    <a:pt x="41" y="66"/>
                  </a:lnTo>
                  <a:lnTo>
                    <a:pt x="37" y="62"/>
                  </a:lnTo>
                  <a:lnTo>
                    <a:pt x="28" y="62"/>
                  </a:lnTo>
                  <a:lnTo>
                    <a:pt x="24" y="53"/>
                  </a:lnTo>
                  <a:lnTo>
                    <a:pt x="17" y="53"/>
                  </a:lnTo>
                  <a:lnTo>
                    <a:pt x="4" y="40"/>
                  </a:lnTo>
                  <a:lnTo>
                    <a:pt x="0" y="40"/>
                  </a:lnTo>
                  <a:lnTo>
                    <a:pt x="0" y="4"/>
                  </a:lnTo>
                  <a:lnTo>
                    <a:pt x="37" y="4"/>
                  </a:lnTo>
                  <a:lnTo>
                    <a:pt x="82" y="0"/>
                  </a:lnTo>
                  <a:lnTo>
                    <a:pt x="82" y="66"/>
                  </a:lnTo>
                </a:path>
              </a:pathLst>
            </a:custGeom>
            <a:solidFill>
              <a:srgbClr val="F2E57F"/>
            </a:solidFill>
            <a:ln w="12700" cap="rnd">
              <a:noFill/>
              <a:round/>
              <a:headEnd/>
              <a:tailEnd/>
            </a:ln>
          </p:spPr>
          <p:txBody>
            <a:bodyPr/>
            <a:lstStyle/>
            <a:p>
              <a:endParaRPr lang="en-US"/>
            </a:p>
          </p:txBody>
        </p:sp>
        <p:sp>
          <p:nvSpPr>
            <p:cNvPr id="1215" name="Freeform 165"/>
            <p:cNvSpPr>
              <a:spLocks/>
            </p:cNvSpPr>
            <p:nvPr/>
          </p:nvSpPr>
          <p:spPr bwMode="auto">
            <a:xfrm>
              <a:off x="1400" y="2966"/>
              <a:ext cx="224" cy="71"/>
            </a:xfrm>
            <a:custGeom>
              <a:avLst/>
              <a:gdLst>
                <a:gd name="T0" fmla="*/ 0 w 224"/>
                <a:gd name="T1" fmla="*/ 0 h 71"/>
                <a:gd name="T2" fmla="*/ 210 w 224"/>
                <a:gd name="T3" fmla="*/ 0 h 71"/>
                <a:gd name="T4" fmla="*/ 223 w 224"/>
                <a:gd name="T5" fmla="*/ 4 h 71"/>
                <a:gd name="T6" fmla="*/ 223 w 224"/>
                <a:gd name="T7" fmla="*/ 33 h 71"/>
                <a:gd name="T8" fmla="*/ 219 w 224"/>
                <a:gd name="T9" fmla="*/ 40 h 71"/>
                <a:gd name="T10" fmla="*/ 210 w 224"/>
                <a:gd name="T11" fmla="*/ 40 h 71"/>
                <a:gd name="T12" fmla="*/ 210 w 224"/>
                <a:gd name="T13" fmla="*/ 45 h 71"/>
                <a:gd name="T14" fmla="*/ 206 w 224"/>
                <a:gd name="T15" fmla="*/ 53 h 71"/>
                <a:gd name="T16" fmla="*/ 195 w 224"/>
                <a:gd name="T17" fmla="*/ 53 h 71"/>
                <a:gd name="T18" fmla="*/ 186 w 224"/>
                <a:gd name="T19" fmla="*/ 57 h 71"/>
                <a:gd name="T20" fmla="*/ 182 w 224"/>
                <a:gd name="T21" fmla="*/ 57 h 71"/>
                <a:gd name="T22" fmla="*/ 174 w 224"/>
                <a:gd name="T23" fmla="*/ 66 h 71"/>
                <a:gd name="T24" fmla="*/ 141 w 224"/>
                <a:gd name="T25" fmla="*/ 66 h 71"/>
                <a:gd name="T26" fmla="*/ 130 w 224"/>
                <a:gd name="T27" fmla="*/ 70 h 71"/>
                <a:gd name="T28" fmla="*/ 16 w 224"/>
                <a:gd name="T29" fmla="*/ 70 h 71"/>
                <a:gd name="T30" fmla="*/ 0 w 224"/>
                <a:gd name="T31" fmla="*/ 66 h 71"/>
                <a:gd name="T32" fmla="*/ 0 w 224"/>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4"/>
                <a:gd name="T52" fmla="*/ 0 h 71"/>
                <a:gd name="T53" fmla="*/ 224 w 224"/>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4" h="71">
                  <a:moveTo>
                    <a:pt x="0" y="0"/>
                  </a:moveTo>
                  <a:lnTo>
                    <a:pt x="210" y="0"/>
                  </a:lnTo>
                  <a:lnTo>
                    <a:pt x="223" y="4"/>
                  </a:lnTo>
                  <a:lnTo>
                    <a:pt x="223" y="33"/>
                  </a:lnTo>
                  <a:lnTo>
                    <a:pt x="219" y="40"/>
                  </a:lnTo>
                  <a:lnTo>
                    <a:pt x="210" y="40"/>
                  </a:lnTo>
                  <a:lnTo>
                    <a:pt x="210" y="45"/>
                  </a:lnTo>
                  <a:lnTo>
                    <a:pt x="206" y="53"/>
                  </a:lnTo>
                  <a:lnTo>
                    <a:pt x="195" y="53"/>
                  </a:lnTo>
                  <a:lnTo>
                    <a:pt x="186" y="57"/>
                  </a:lnTo>
                  <a:lnTo>
                    <a:pt x="182" y="57"/>
                  </a:lnTo>
                  <a:lnTo>
                    <a:pt x="174" y="66"/>
                  </a:lnTo>
                  <a:lnTo>
                    <a:pt x="141" y="66"/>
                  </a:lnTo>
                  <a:lnTo>
                    <a:pt x="130" y="70"/>
                  </a:lnTo>
                  <a:lnTo>
                    <a:pt x="16" y="70"/>
                  </a:lnTo>
                  <a:lnTo>
                    <a:pt x="0" y="66"/>
                  </a:lnTo>
                  <a:lnTo>
                    <a:pt x="0" y="0"/>
                  </a:lnTo>
                </a:path>
              </a:pathLst>
            </a:custGeom>
            <a:solidFill>
              <a:srgbClr val="F2E57F"/>
            </a:solidFill>
            <a:ln w="12700" cap="rnd">
              <a:noFill/>
              <a:round/>
              <a:headEnd/>
              <a:tailEnd/>
            </a:ln>
          </p:spPr>
          <p:txBody>
            <a:bodyPr/>
            <a:lstStyle/>
            <a:p>
              <a:endParaRPr lang="en-US"/>
            </a:p>
          </p:txBody>
        </p:sp>
        <p:sp>
          <p:nvSpPr>
            <p:cNvPr id="1216" name="Freeform 166"/>
            <p:cNvSpPr>
              <a:spLocks/>
            </p:cNvSpPr>
            <p:nvPr/>
          </p:nvSpPr>
          <p:spPr bwMode="auto">
            <a:xfrm>
              <a:off x="1318" y="2966"/>
              <a:ext cx="306" cy="71"/>
            </a:xfrm>
            <a:custGeom>
              <a:avLst/>
              <a:gdLst>
                <a:gd name="T0" fmla="*/ 82 w 306"/>
                <a:gd name="T1" fmla="*/ 66 h 71"/>
                <a:gd name="T2" fmla="*/ 41 w 306"/>
                <a:gd name="T3" fmla="*/ 66 h 71"/>
                <a:gd name="T4" fmla="*/ 37 w 306"/>
                <a:gd name="T5" fmla="*/ 57 h 71"/>
                <a:gd name="T6" fmla="*/ 28 w 306"/>
                <a:gd name="T7" fmla="*/ 57 h 71"/>
                <a:gd name="T8" fmla="*/ 24 w 306"/>
                <a:gd name="T9" fmla="*/ 53 h 71"/>
                <a:gd name="T10" fmla="*/ 17 w 306"/>
                <a:gd name="T11" fmla="*/ 53 h 71"/>
                <a:gd name="T12" fmla="*/ 4 w 306"/>
                <a:gd name="T13" fmla="*/ 40 h 71"/>
                <a:gd name="T14" fmla="*/ 0 w 306"/>
                <a:gd name="T15" fmla="*/ 40 h 71"/>
                <a:gd name="T16" fmla="*/ 0 w 306"/>
                <a:gd name="T17" fmla="*/ 4 h 71"/>
                <a:gd name="T18" fmla="*/ 37 w 306"/>
                <a:gd name="T19" fmla="*/ 4 h 71"/>
                <a:gd name="T20" fmla="*/ 82 w 306"/>
                <a:gd name="T21" fmla="*/ 0 h 71"/>
                <a:gd name="T22" fmla="*/ 292 w 306"/>
                <a:gd name="T23" fmla="*/ 0 h 71"/>
                <a:gd name="T24" fmla="*/ 305 w 306"/>
                <a:gd name="T25" fmla="*/ 4 h 71"/>
                <a:gd name="T26" fmla="*/ 305 w 306"/>
                <a:gd name="T27" fmla="*/ 33 h 71"/>
                <a:gd name="T28" fmla="*/ 301 w 306"/>
                <a:gd name="T29" fmla="*/ 40 h 71"/>
                <a:gd name="T30" fmla="*/ 292 w 306"/>
                <a:gd name="T31" fmla="*/ 40 h 71"/>
                <a:gd name="T32" fmla="*/ 292 w 306"/>
                <a:gd name="T33" fmla="*/ 45 h 71"/>
                <a:gd name="T34" fmla="*/ 288 w 306"/>
                <a:gd name="T35" fmla="*/ 53 h 71"/>
                <a:gd name="T36" fmla="*/ 277 w 306"/>
                <a:gd name="T37" fmla="*/ 53 h 71"/>
                <a:gd name="T38" fmla="*/ 268 w 306"/>
                <a:gd name="T39" fmla="*/ 57 h 71"/>
                <a:gd name="T40" fmla="*/ 264 w 306"/>
                <a:gd name="T41" fmla="*/ 57 h 71"/>
                <a:gd name="T42" fmla="*/ 256 w 306"/>
                <a:gd name="T43" fmla="*/ 66 h 71"/>
                <a:gd name="T44" fmla="*/ 223 w 306"/>
                <a:gd name="T45" fmla="*/ 66 h 71"/>
                <a:gd name="T46" fmla="*/ 212 w 306"/>
                <a:gd name="T47" fmla="*/ 70 h 71"/>
                <a:gd name="T48" fmla="*/ 102 w 306"/>
                <a:gd name="T49" fmla="*/ 70 h 71"/>
                <a:gd name="T50" fmla="*/ 82 w 306"/>
                <a:gd name="T51" fmla="*/ 66 h 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06"/>
                <a:gd name="T79" fmla="*/ 0 h 71"/>
                <a:gd name="T80" fmla="*/ 306 w 306"/>
                <a:gd name="T81" fmla="*/ 71 h 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06" h="71">
                  <a:moveTo>
                    <a:pt x="82" y="66"/>
                  </a:moveTo>
                  <a:lnTo>
                    <a:pt x="41" y="66"/>
                  </a:lnTo>
                  <a:lnTo>
                    <a:pt x="37" y="57"/>
                  </a:lnTo>
                  <a:lnTo>
                    <a:pt x="28" y="57"/>
                  </a:lnTo>
                  <a:lnTo>
                    <a:pt x="24" y="53"/>
                  </a:lnTo>
                  <a:lnTo>
                    <a:pt x="17" y="53"/>
                  </a:lnTo>
                  <a:lnTo>
                    <a:pt x="4" y="40"/>
                  </a:lnTo>
                  <a:lnTo>
                    <a:pt x="0" y="40"/>
                  </a:lnTo>
                  <a:lnTo>
                    <a:pt x="0" y="4"/>
                  </a:lnTo>
                  <a:lnTo>
                    <a:pt x="37" y="4"/>
                  </a:lnTo>
                  <a:lnTo>
                    <a:pt x="82" y="0"/>
                  </a:lnTo>
                  <a:lnTo>
                    <a:pt x="292" y="0"/>
                  </a:lnTo>
                  <a:lnTo>
                    <a:pt x="305" y="4"/>
                  </a:lnTo>
                  <a:lnTo>
                    <a:pt x="305" y="33"/>
                  </a:lnTo>
                  <a:lnTo>
                    <a:pt x="301" y="40"/>
                  </a:lnTo>
                  <a:lnTo>
                    <a:pt x="292" y="40"/>
                  </a:lnTo>
                  <a:lnTo>
                    <a:pt x="292" y="45"/>
                  </a:lnTo>
                  <a:lnTo>
                    <a:pt x="288" y="53"/>
                  </a:lnTo>
                  <a:lnTo>
                    <a:pt x="277" y="53"/>
                  </a:lnTo>
                  <a:lnTo>
                    <a:pt x="268" y="57"/>
                  </a:lnTo>
                  <a:lnTo>
                    <a:pt x="264" y="57"/>
                  </a:lnTo>
                  <a:lnTo>
                    <a:pt x="256" y="66"/>
                  </a:lnTo>
                  <a:lnTo>
                    <a:pt x="223" y="66"/>
                  </a:lnTo>
                  <a:lnTo>
                    <a:pt x="212" y="70"/>
                  </a:lnTo>
                  <a:lnTo>
                    <a:pt x="102" y="70"/>
                  </a:lnTo>
                  <a:lnTo>
                    <a:pt x="82" y="66"/>
                  </a:lnTo>
                </a:path>
              </a:pathLst>
            </a:custGeom>
            <a:noFill/>
            <a:ln w="12700" cap="rnd">
              <a:noFill/>
              <a:round/>
              <a:headEnd/>
              <a:tailEnd/>
            </a:ln>
          </p:spPr>
          <p:txBody>
            <a:bodyPr/>
            <a:lstStyle/>
            <a:p>
              <a:endParaRPr lang="en-US"/>
            </a:p>
          </p:txBody>
        </p:sp>
        <p:sp>
          <p:nvSpPr>
            <p:cNvPr id="1217" name="Freeform 167"/>
            <p:cNvSpPr>
              <a:spLocks/>
            </p:cNvSpPr>
            <p:nvPr/>
          </p:nvSpPr>
          <p:spPr bwMode="auto">
            <a:xfrm>
              <a:off x="1318" y="2937"/>
              <a:ext cx="306" cy="83"/>
            </a:xfrm>
            <a:custGeom>
              <a:avLst/>
              <a:gdLst>
                <a:gd name="T0" fmla="*/ 305 w 306"/>
                <a:gd name="T1" fmla="*/ 40 h 83"/>
                <a:gd name="T2" fmla="*/ 305 w 306"/>
                <a:gd name="T3" fmla="*/ 45 h 83"/>
                <a:gd name="T4" fmla="*/ 301 w 306"/>
                <a:gd name="T5" fmla="*/ 49 h 83"/>
                <a:gd name="T6" fmla="*/ 297 w 306"/>
                <a:gd name="T7" fmla="*/ 53 h 83"/>
                <a:gd name="T8" fmla="*/ 292 w 306"/>
                <a:gd name="T9" fmla="*/ 58 h 83"/>
                <a:gd name="T10" fmla="*/ 284 w 306"/>
                <a:gd name="T11" fmla="*/ 62 h 83"/>
                <a:gd name="T12" fmla="*/ 277 w 306"/>
                <a:gd name="T13" fmla="*/ 66 h 83"/>
                <a:gd name="T14" fmla="*/ 256 w 306"/>
                <a:gd name="T15" fmla="*/ 69 h 83"/>
                <a:gd name="T16" fmla="*/ 236 w 306"/>
                <a:gd name="T17" fmla="*/ 73 h 83"/>
                <a:gd name="T18" fmla="*/ 208 w 306"/>
                <a:gd name="T19" fmla="*/ 78 h 83"/>
                <a:gd name="T20" fmla="*/ 183 w 306"/>
                <a:gd name="T21" fmla="*/ 82 h 83"/>
                <a:gd name="T22" fmla="*/ 154 w 306"/>
                <a:gd name="T23" fmla="*/ 82 h 83"/>
                <a:gd name="T24" fmla="*/ 126 w 306"/>
                <a:gd name="T25" fmla="*/ 82 h 83"/>
                <a:gd name="T26" fmla="*/ 97 w 306"/>
                <a:gd name="T27" fmla="*/ 78 h 83"/>
                <a:gd name="T28" fmla="*/ 73 w 306"/>
                <a:gd name="T29" fmla="*/ 73 h 83"/>
                <a:gd name="T30" fmla="*/ 49 w 306"/>
                <a:gd name="T31" fmla="*/ 69 h 83"/>
                <a:gd name="T32" fmla="*/ 28 w 306"/>
                <a:gd name="T33" fmla="*/ 66 h 83"/>
                <a:gd name="T34" fmla="*/ 21 w 306"/>
                <a:gd name="T35" fmla="*/ 62 h 83"/>
                <a:gd name="T36" fmla="*/ 13 w 306"/>
                <a:gd name="T37" fmla="*/ 58 h 83"/>
                <a:gd name="T38" fmla="*/ 8 w 306"/>
                <a:gd name="T39" fmla="*/ 53 h 83"/>
                <a:gd name="T40" fmla="*/ 4 w 306"/>
                <a:gd name="T41" fmla="*/ 49 h 83"/>
                <a:gd name="T42" fmla="*/ 0 w 306"/>
                <a:gd name="T43" fmla="*/ 45 h 83"/>
                <a:gd name="T44" fmla="*/ 0 w 306"/>
                <a:gd name="T45" fmla="*/ 40 h 83"/>
                <a:gd name="T46" fmla="*/ 0 w 306"/>
                <a:gd name="T47" fmla="*/ 33 h 83"/>
                <a:gd name="T48" fmla="*/ 4 w 306"/>
                <a:gd name="T49" fmla="*/ 29 h 83"/>
                <a:gd name="T50" fmla="*/ 8 w 306"/>
                <a:gd name="T51" fmla="*/ 24 h 83"/>
                <a:gd name="T52" fmla="*/ 13 w 306"/>
                <a:gd name="T53" fmla="*/ 20 h 83"/>
                <a:gd name="T54" fmla="*/ 21 w 306"/>
                <a:gd name="T55" fmla="*/ 16 h 83"/>
                <a:gd name="T56" fmla="*/ 28 w 306"/>
                <a:gd name="T57" fmla="*/ 12 h 83"/>
                <a:gd name="T58" fmla="*/ 49 w 306"/>
                <a:gd name="T59" fmla="*/ 7 h 83"/>
                <a:gd name="T60" fmla="*/ 73 w 306"/>
                <a:gd name="T61" fmla="*/ 4 h 83"/>
                <a:gd name="T62" fmla="*/ 97 w 306"/>
                <a:gd name="T63" fmla="*/ 0 h 83"/>
                <a:gd name="T64" fmla="*/ 126 w 306"/>
                <a:gd name="T65" fmla="*/ 0 h 83"/>
                <a:gd name="T66" fmla="*/ 154 w 306"/>
                <a:gd name="T67" fmla="*/ 0 h 83"/>
                <a:gd name="T68" fmla="*/ 183 w 306"/>
                <a:gd name="T69" fmla="*/ 0 h 83"/>
                <a:gd name="T70" fmla="*/ 208 w 306"/>
                <a:gd name="T71" fmla="*/ 0 h 83"/>
                <a:gd name="T72" fmla="*/ 236 w 306"/>
                <a:gd name="T73" fmla="*/ 4 h 83"/>
                <a:gd name="T74" fmla="*/ 256 w 306"/>
                <a:gd name="T75" fmla="*/ 7 h 83"/>
                <a:gd name="T76" fmla="*/ 277 w 306"/>
                <a:gd name="T77" fmla="*/ 12 h 83"/>
                <a:gd name="T78" fmla="*/ 284 w 306"/>
                <a:gd name="T79" fmla="*/ 16 h 83"/>
                <a:gd name="T80" fmla="*/ 292 w 306"/>
                <a:gd name="T81" fmla="*/ 20 h 83"/>
                <a:gd name="T82" fmla="*/ 297 w 306"/>
                <a:gd name="T83" fmla="*/ 24 h 83"/>
                <a:gd name="T84" fmla="*/ 301 w 306"/>
                <a:gd name="T85" fmla="*/ 29 h 83"/>
                <a:gd name="T86" fmla="*/ 305 w 306"/>
                <a:gd name="T87" fmla="*/ 33 h 83"/>
                <a:gd name="T88" fmla="*/ 305 w 306"/>
                <a:gd name="T89" fmla="*/ 4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3"/>
                <a:gd name="T137" fmla="*/ 306 w 306"/>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3">
                  <a:moveTo>
                    <a:pt x="305" y="40"/>
                  </a:moveTo>
                  <a:lnTo>
                    <a:pt x="305" y="45"/>
                  </a:lnTo>
                  <a:lnTo>
                    <a:pt x="301" y="49"/>
                  </a:lnTo>
                  <a:lnTo>
                    <a:pt x="297" y="53"/>
                  </a:lnTo>
                  <a:lnTo>
                    <a:pt x="292" y="58"/>
                  </a:lnTo>
                  <a:lnTo>
                    <a:pt x="284" y="62"/>
                  </a:lnTo>
                  <a:lnTo>
                    <a:pt x="277" y="66"/>
                  </a:lnTo>
                  <a:lnTo>
                    <a:pt x="256" y="69"/>
                  </a:lnTo>
                  <a:lnTo>
                    <a:pt x="236" y="73"/>
                  </a:lnTo>
                  <a:lnTo>
                    <a:pt x="208" y="78"/>
                  </a:lnTo>
                  <a:lnTo>
                    <a:pt x="183" y="82"/>
                  </a:lnTo>
                  <a:lnTo>
                    <a:pt x="154" y="82"/>
                  </a:lnTo>
                  <a:lnTo>
                    <a:pt x="126" y="82"/>
                  </a:lnTo>
                  <a:lnTo>
                    <a:pt x="97" y="78"/>
                  </a:lnTo>
                  <a:lnTo>
                    <a:pt x="73" y="73"/>
                  </a:lnTo>
                  <a:lnTo>
                    <a:pt x="49" y="69"/>
                  </a:lnTo>
                  <a:lnTo>
                    <a:pt x="28" y="66"/>
                  </a:lnTo>
                  <a:lnTo>
                    <a:pt x="21" y="62"/>
                  </a:lnTo>
                  <a:lnTo>
                    <a:pt x="13" y="58"/>
                  </a:lnTo>
                  <a:lnTo>
                    <a:pt x="8" y="53"/>
                  </a:lnTo>
                  <a:lnTo>
                    <a:pt x="4" y="49"/>
                  </a:lnTo>
                  <a:lnTo>
                    <a:pt x="0" y="45"/>
                  </a:lnTo>
                  <a:lnTo>
                    <a:pt x="0" y="40"/>
                  </a:lnTo>
                  <a:lnTo>
                    <a:pt x="0" y="33"/>
                  </a:lnTo>
                  <a:lnTo>
                    <a:pt x="4" y="29"/>
                  </a:lnTo>
                  <a:lnTo>
                    <a:pt x="8" y="24"/>
                  </a:lnTo>
                  <a:lnTo>
                    <a:pt x="13" y="20"/>
                  </a:lnTo>
                  <a:lnTo>
                    <a:pt x="21" y="16"/>
                  </a:lnTo>
                  <a:lnTo>
                    <a:pt x="28" y="12"/>
                  </a:lnTo>
                  <a:lnTo>
                    <a:pt x="49" y="7"/>
                  </a:lnTo>
                  <a:lnTo>
                    <a:pt x="73" y="4"/>
                  </a:lnTo>
                  <a:lnTo>
                    <a:pt x="97" y="0"/>
                  </a:lnTo>
                  <a:lnTo>
                    <a:pt x="126" y="0"/>
                  </a:lnTo>
                  <a:lnTo>
                    <a:pt x="154" y="0"/>
                  </a:lnTo>
                  <a:lnTo>
                    <a:pt x="183" y="0"/>
                  </a:lnTo>
                  <a:lnTo>
                    <a:pt x="208" y="0"/>
                  </a:lnTo>
                  <a:lnTo>
                    <a:pt x="236" y="4"/>
                  </a:lnTo>
                  <a:lnTo>
                    <a:pt x="256" y="7"/>
                  </a:lnTo>
                  <a:lnTo>
                    <a:pt x="277" y="12"/>
                  </a:lnTo>
                  <a:lnTo>
                    <a:pt x="284" y="16"/>
                  </a:lnTo>
                  <a:lnTo>
                    <a:pt x="292" y="20"/>
                  </a:lnTo>
                  <a:lnTo>
                    <a:pt x="297" y="24"/>
                  </a:lnTo>
                  <a:lnTo>
                    <a:pt x="301" y="29"/>
                  </a:lnTo>
                  <a:lnTo>
                    <a:pt x="305" y="33"/>
                  </a:lnTo>
                  <a:lnTo>
                    <a:pt x="305" y="40"/>
                  </a:lnTo>
                </a:path>
              </a:pathLst>
            </a:custGeom>
            <a:solidFill>
              <a:srgbClr val="F2E57F"/>
            </a:solidFill>
            <a:ln w="12700" cap="rnd">
              <a:noFill/>
              <a:round/>
              <a:headEnd/>
              <a:tailEnd/>
            </a:ln>
          </p:spPr>
          <p:txBody>
            <a:bodyPr/>
            <a:lstStyle/>
            <a:p>
              <a:endParaRPr lang="en-US"/>
            </a:p>
          </p:txBody>
        </p:sp>
        <p:sp>
          <p:nvSpPr>
            <p:cNvPr id="1218" name="Freeform 168"/>
            <p:cNvSpPr>
              <a:spLocks/>
            </p:cNvSpPr>
            <p:nvPr/>
          </p:nvSpPr>
          <p:spPr bwMode="auto">
            <a:xfrm>
              <a:off x="1330" y="2924"/>
              <a:ext cx="91" cy="63"/>
            </a:xfrm>
            <a:custGeom>
              <a:avLst/>
              <a:gdLst>
                <a:gd name="T0" fmla="*/ 90 w 91"/>
                <a:gd name="T1" fmla="*/ 62 h 63"/>
                <a:gd name="T2" fmla="*/ 66 w 91"/>
                <a:gd name="T3" fmla="*/ 58 h 63"/>
                <a:gd name="T4" fmla="*/ 37 w 91"/>
                <a:gd name="T5" fmla="*/ 58 h 63"/>
                <a:gd name="T6" fmla="*/ 29 w 91"/>
                <a:gd name="T7" fmla="*/ 53 h 63"/>
                <a:gd name="T8" fmla="*/ 24 w 91"/>
                <a:gd name="T9" fmla="*/ 53 h 63"/>
                <a:gd name="T10" fmla="*/ 12 w 91"/>
                <a:gd name="T11" fmla="*/ 42 h 63"/>
                <a:gd name="T12" fmla="*/ 4 w 91"/>
                <a:gd name="T13" fmla="*/ 42 h 63"/>
                <a:gd name="T14" fmla="*/ 4 w 91"/>
                <a:gd name="T15" fmla="*/ 33 h 63"/>
                <a:gd name="T16" fmla="*/ 0 w 91"/>
                <a:gd name="T17" fmla="*/ 33 h 63"/>
                <a:gd name="T18" fmla="*/ 0 w 91"/>
                <a:gd name="T19" fmla="*/ 4 h 63"/>
                <a:gd name="T20" fmla="*/ 41 w 91"/>
                <a:gd name="T21" fmla="*/ 4 h 63"/>
                <a:gd name="T22" fmla="*/ 90 w 91"/>
                <a:gd name="T23" fmla="*/ 0 h 63"/>
                <a:gd name="T24" fmla="*/ 90 w 91"/>
                <a:gd name="T25" fmla="*/ 6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63"/>
                <a:gd name="T41" fmla="*/ 91 w 91"/>
                <a:gd name="T42" fmla="*/ 63 h 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63">
                  <a:moveTo>
                    <a:pt x="90" y="62"/>
                  </a:moveTo>
                  <a:lnTo>
                    <a:pt x="66" y="58"/>
                  </a:lnTo>
                  <a:lnTo>
                    <a:pt x="37" y="58"/>
                  </a:lnTo>
                  <a:lnTo>
                    <a:pt x="29" y="53"/>
                  </a:lnTo>
                  <a:lnTo>
                    <a:pt x="24" y="53"/>
                  </a:lnTo>
                  <a:lnTo>
                    <a:pt x="12" y="42"/>
                  </a:lnTo>
                  <a:lnTo>
                    <a:pt x="4" y="42"/>
                  </a:lnTo>
                  <a:lnTo>
                    <a:pt x="4" y="33"/>
                  </a:lnTo>
                  <a:lnTo>
                    <a:pt x="0" y="33"/>
                  </a:lnTo>
                  <a:lnTo>
                    <a:pt x="0" y="4"/>
                  </a:lnTo>
                  <a:lnTo>
                    <a:pt x="41" y="4"/>
                  </a:lnTo>
                  <a:lnTo>
                    <a:pt x="90" y="0"/>
                  </a:lnTo>
                  <a:lnTo>
                    <a:pt x="90" y="62"/>
                  </a:lnTo>
                </a:path>
              </a:pathLst>
            </a:custGeom>
            <a:solidFill>
              <a:srgbClr val="F2E57F"/>
            </a:solidFill>
            <a:ln w="12700" cap="rnd">
              <a:noFill/>
              <a:round/>
              <a:headEnd/>
              <a:tailEnd/>
            </a:ln>
          </p:spPr>
          <p:txBody>
            <a:bodyPr/>
            <a:lstStyle/>
            <a:p>
              <a:endParaRPr lang="en-US"/>
            </a:p>
          </p:txBody>
        </p:sp>
        <p:sp>
          <p:nvSpPr>
            <p:cNvPr id="1219" name="Freeform 169"/>
            <p:cNvSpPr>
              <a:spLocks/>
            </p:cNvSpPr>
            <p:nvPr/>
          </p:nvSpPr>
          <p:spPr bwMode="auto">
            <a:xfrm>
              <a:off x="1420" y="2924"/>
              <a:ext cx="216" cy="72"/>
            </a:xfrm>
            <a:custGeom>
              <a:avLst/>
              <a:gdLst>
                <a:gd name="T0" fmla="*/ 0 w 216"/>
                <a:gd name="T1" fmla="*/ 0 h 72"/>
                <a:gd name="T2" fmla="*/ 215 w 216"/>
                <a:gd name="T3" fmla="*/ 0 h 72"/>
                <a:gd name="T4" fmla="*/ 215 w 216"/>
                <a:gd name="T5" fmla="*/ 38 h 72"/>
                <a:gd name="T6" fmla="*/ 203 w 216"/>
                <a:gd name="T7" fmla="*/ 51 h 72"/>
                <a:gd name="T8" fmla="*/ 199 w 216"/>
                <a:gd name="T9" fmla="*/ 51 h 72"/>
                <a:gd name="T10" fmla="*/ 191 w 216"/>
                <a:gd name="T11" fmla="*/ 54 h 72"/>
                <a:gd name="T12" fmla="*/ 179 w 216"/>
                <a:gd name="T13" fmla="*/ 58 h 72"/>
                <a:gd name="T14" fmla="*/ 163 w 216"/>
                <a:gd name="T15" fmla="*/ 58 h 72"/>
                <a:gd name="T16" fmla="*/ 147 w 216"/>
                <a:gd name="T17" fmla="*/ 67 h 72"/>
                <a:gd name="T18" fmla="*/ 122 w 216"/>
                <a:gd name="T19" fmla="*/ 67 h 72"/>
                <a:gd name="T20" fmla="*/ 110 w 216"/>
                <a:gd name="T21" fmla="*/ 71 h 72"/>
                <a:gd name="T22" fmla="*/ 28 w 216"/>
                <a:gd name="T23" fmla="*/ 71 h 72"/>
                <a:gd name="T24" fmla="*/ 13 w 216"/>
                <a:gd name="T25" fmla="*/ 67 h 72"/>
                <a:gd name="T26" fmla="*/ 0 w 216"/>
                <a:gd name="T27" fmla="*/ 67 h 72"/>
                <a:gd name="T28" fmla="*/ 0 w 216"/>
                <a:gd name="T29" fmla="*/ 0 h 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6"/>
                <a:gd name="T46" fmla="*/ 0 h 72"/>
                <a:gd name="T47" fmla="*/ 216 w 216"/>
                <a:gd name="T48" fmla="*/ 72 h 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6" h="72">
                  <a:moveTo>
                    <a:pt x="0" y="0"/>
                  </a:moveTo>
                  <a:lnTo>
                    <a:pt x="215" y="0"/>
                  </a:lnTo>
                  <a:lnTo>
                    <a:pt x="215" y="38"/>
                  </a:lnTo>
                  <a:lnTo>
                    <a:pt x="203" y="51"/>
                  </a:lnTo>
                  <a:lnTo>
                    <a:pt x="199" y="51"/>
                  </a:lnTo>
                  <a:lnTo>
                    <a:pt x="191" y="54"/>
                  </a:lnTo>
                  <a:lnTo>
                    <a:pt x="179" y="58"/>
                  </a:lnTo>
                  <a:lnTo>
                    <a:pt x="163" y="58"/>
                  </a:lnTo>
                  <a:lnTo>
                    <a:pt x="147" y="67"/>
                  </a:lnTo>
                  <a:lnTo>
                    <a:pt x="122" y="67"/>
                  </a:lnTo>
                  <a:lnTo>
                    <a:pt x="110" y="71"/>
                  </a:lnTo>
                  <a:lnTo>
                    <a:pt x="28" y="71"/>
                  </a:lnTo>
                  <a:lnTo>
                    <a:pt x="13" y="67"/>
                  </a:lnTo>
                  <a:lnTo>
                    <a:pt x="0" y="67"/>
                  </a:lnTo>
                  <a:lnTo>
                    <a:pt x="0" y="0"/>
                  </a:lnTo>
                </a:path>
              </a:pathLst>
            </a:custGeom>
            <a:solidFill>
              <a:srgbClr val="F2E57F"/>
            </a:solidFill>
            <a:ln w="12700" cap="rnd">
              <a:noFill/>
              <a:round/>
              <a:headEnd/>
              <a:tailEnd/>
            </a:ln>
          </p:spPr>
          <p:txBody>
            <a:bodyPr/>
            <a:lstStyle/>
            <a:p>
              <a:endParaRPr lang="en-US"/>
            </a:p>
          </p:txBody>
        </p:sp>
        <p:sp>
          <p:nvSpPr>
            <p:cNvPr id="1220" name="Freeform 170"/>
            <p:cNvSpPr>
              <a:spLocks/>
            </p:cNvSpPr>
            <p:nvPr/>
          </p:nvSpPr>
          <p:spPr bwMode="auto">
            <a:xfrm>
              <a:off x="1330" y="2924"/>
              <a:ext cx="306" cy="72"/>
            </a:xfrm>
            <a:custGeom>
              <a:avLst/>
              <a:gdLst>
                <a:gd name="T0" fmla="*/ 89 w 306"/>
                <a:gd name="T1" fmla="*/ 67 h 72"/>
                <a:gd name="T2" fmla="*/ 65 w 306"/>
                <a:gd name="T3" fmla="*/ 58 h 72"/>
                <a:gd name="T4" fmla="*/ 37 w 306"/>
                <a:gd name="T5" fmla="*/ 58 h 72"/>
                <a:gd name="T6" fmla="*/ 28 w 306"/>
                <a:gd name="T7" fmla="*/ 54 h 72"/>
                <a:gd name="T8" fmla="*/ 24 w 306"/>
                <a:gd name="T9" fmla="*/ 54 h 72"/>
                <a:gd name="T10" fmla="*/ 12 w 306"/>
                <a:gd name="T11" fmla="*/ 42 h 72"/>
                <a:gd name="T12" fmla="*/ 4 w 306"/>
                <a:gd name="T13" fmla="*/ 42 h 72"/>
                <a:gd name="T14" fmla="*/ 4 w 306"/>
                <a:gd name="T15" fmla="*/ 38 h 72"/>
                <a:gd name="T16" fmla="*/ 0 w 306"/>
                <a:gd name="T17" fmla="*/ 38 h 72"/>
                <a:gd name="T18" fmla="*/ 0 w 306"/>
                <a:gd name="T19" fmla="*/ 4 h 72"/>
                <a:gd name="T20" fmla="*/ 41 w 306"/>
                <a:gd name="T21" fmla="*/ 4 h 72"/>
                <a:gd name="T22" fmla="*/ 89 w 306"/>
                <a:gd name="T23" fmla="*/ 0 h 72"/>
                <a:gd name="T24" fmla="*/ 305 w 306"/>
                <a:gd name="T25" fmla="*/ 0 h 72"/>
                <a:gd name="T26" fmla="*/ 305 w 306"/>
                <a:gd name="T27" fmla="*/ 38 h 72"/>
                <a:gd name="T28" fmla="*/ 293 w 306"/>
                <a:gd name="T29" fmla="*/ 51 h 72"/>
                <a:gd name="T30" fmla="*/ 289 w 306"/>
                <a:gd name="T31" fmla="*/ 51 h 72"/>
                <a:gd name="T32" fmla="*/ 281 w 306"/>
                <a:gd name="T33" fmla="*/ 54 h 72"/>
                <a:gd name="T34" fmla="*/ 269 w 306"/>
                <a:gd name="T35" fmla="*/ 58 h 72"/>
                <a:gd name="T36" fmla="*/ 252 w 306"/>
                <a:gd name="T37" fmla="*/ 58 h 72"/>
                <a:gd name="T38" fmla="*/ 237 w 306"/>
                <a:gd name="T39" fmla="*/ 67 h 72"/>
                <a:gd name="T40" fmla="*/ 211 w 306"/>
                <a:gd name="T41" fmla="*/ 67 h 72"/>
                <a:gd name="T42" fmla="*/ 200 w 306"/>
                <a:gd name="T43" fmla="*/ 71 h 72"/>
                <a:gd name="T44" fmla="*/ 118 w 306"/>
                <a:gd name="T45" fmla="*/ 71 h 72"/>
                <a:gd name="T46" fmla="*/ 102 w 306"/>
                <a:gd name="T47" fmla="*/ 67 h 72"/>
                <a:gd name="T48" fmla="*/ 89 w 306"/>
                <a:gd name="T49" fmla="*/ 67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6"/>
                <a:gd name="T76" fmla="*/ 0 h 72"/>
                <a:gd name="T77" fmla="*/ 306 w 306"/>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6" h="72">
                  <a:moveTo>
                    <a:pt x="89" y="67"/>
                  </a:moveTo>
                  <a:lnTo>
                    <a:pt x="65" y="58"/>
                  </a:lnTo>
                  <a:lnTo>
                    <a:pt x="37" y="58"/>
                  </a:lnTo>
                  <a:lnTo>
                    <a:pt x="28" y="54"/>
                  </a:lnTo>
                  <a:lnTo>
                    <a:pt x="24" y="54"/>
                  </a:lnTo>
                  <a:lnTo>
                    <a:pt x="12" y="42"/>
                  </a:lnTo>
                  <a:lnTo>
                    <a:pt x="4" y="42"/>
                  </a:lnTo>
                  <a:lnTo>
                    <a:pt x="4" y="38"/>
                  </a:lnTo>
                  <a:lnTo>
                    <a:pt x="0" y="38"/>
                  </a:lnTo>
                  <a:lnTo>
                    <a:pt x="0" y="4"/>
                  </a:lnTo>
                  <a:lnTo>
                    <a:pt x="41" y="4"/>
                  </a:lnTo>
                  <a:lnTo>
                    <a:pt x="89" y="0"/>
                  </a:lnTo>
                  <a:lnTo>
                    <a:pt x="305" y="0"/>
                  </a:lnTo>
                  <a:lnTo>
                    <a:pt x="305" y="38"/>
                  </a:lnTo>
                  <a:lnTo>
                    <a:pt x="293" y="51"/>
                  </a:lnTo>
                  <a:lnTo>
                    <a:pt x="289" y="51"/>
                  </a:lnTo>
                  <a:lnTo>
                    <a:pt x="281" y="54"/>
                  </a:lnTo>
                  <a:lnTo>
                    <a:pt x="269" y="58"/>
                  </a:lnTo>
                  <a:lnTo>
                    <a:pt x="252" y="58"/>
                  </a:lnTo>
                  <a:lnTo>
                    <a:pt x="237" y="67"/>
                  </a:lnTo>
                  <a:lnTo>
                    <a:pt x="211" y="67"/>
                  </a:lnTo>
                  <a:lnTo>
                    <a:pt x="200" y="71"/>
                  </a:lnTo>
                  <a:lnTo>
                    <a:pt x="118" y="71"/>
                  </a:lnTo>
                  <a:lnTo>
                    <a:pt x="102" y="67"/>
                  </a:lnTo>
                  <a:lnTo>
                    <a:pt x="89" y="67"/>
                  </a:lnTo>
                </a:path>
              </a:pathLst>
            </a:custGeom>
            <a:noFill/>
            <a:ln w="12700" cap="rnd">
              <a:noFill/>
              <a:round/>
              <a:headEnd/>
              <a:tailEnd/>
            </a:ln>
          </p:spPr>
          <p:txBody>
            <a:bodyPr/>
            <a:lstStyle/>
            <a:p>
              <a:endParaRPr lang="en-US"/>
            </a:p>
          </p:txBody>
        </p:sp>
        <p:sp>
          <p:nvSpPr>
            <p:cNvPr id="1221" name="Freeform 171"/>
            <p:cNvSpPr>
              <a:spLocks/>
            </p:cNvSpPr>
            <p:nvPr/>
          </p:nvSpPr>
          <p:spPr bwMode="auto">
            <a:xfrm>
              <a:off x="1330" y="2891"/>
              <a:ext cx="306" cy="84"/>
            </a:xfrm>
            <a:custGeom>
              <a:avLst/>
              <a:gdLst>
                <a:gd name="T0" fmla="*/ 305 w 306"/>
                <a:gd name="T1" fmla="*/ 41 h 84"/>
                <a:gd name="T2" fmla="*/ 305 w 306"/>
                <a:gd name="T3" fmla="*/ 46 h 84"/>
                <a:gd name="T4" fmla="*/ 302 w 306"/>
                <a:gd name="T5" fmla="*/ 50 h 84"/>
                <a:gd name="T6" fmla="*/ 298 w 306"/>
                <a:gd name="T7" fmla="*/ 53 h 84"/>
                <a:gd name="T8" fmla="*/ 293 w 306"/>
                <a:gd name="T9" fmla="*/ 57 h 84"/>
                <a:gd name="T10" fmla="*/ 285 w 306"/>
                <a:gd name="T11" fmla="*/ 62 h 84"/>
                <a:gd name="T12" fmla="*/ 277 w 306"/>
                <a:gd name="T13" fmla="*/ 66 h 84"/>
                <a:gd name="T14" fmla="*/ 257 w 306"/>
                <a:gd name="T15" fmla="*/ 70 h 84"/>
                <a:gd name="T16" fmla="*/ 237 w 306"/>
                <a:gd name="T17" fmla="*/ 74 h 84"/>
                <a:gd name="T18" fmla="*/ 207 w 306"/>
                <a:gd name="T19" fmla="*/ 79 h 84"/>
                <a:gd name="T20" fmla="*/ 183 w 306"/>
                <a:gd name="T21" fmla="*/ 79 h 84"/>
                <a:gd name="T22" fmla="*/ 155 w 306"/>
                <a:gd name="T23" fmla="*/ 83 h 84"/>
                <a:gd name="T24" fmla="*/ 126 w 306"/>
                <a:gd name="T25" fmla="*/ 79 h 84"/>
                <a:gd name="T26" fmla="*/ 98 w 306"/>
                <a:gd name="T27" fmla="*/ 79 h 84"/>
                <a:gd name="T28" fmla="*/ 69 w 306"/>
                <a:gd name="T29" fmla="*/ 74 h 84"/>
                <a:gd name="T30" fmla="*/ 48 w 306"/>
                <a:gd name="T31" fmla="*/ 70 h 84"/>
                <a:gd name="T32" fmla="*/ 28 w 306"/>
                <a:gd name="T33" fmla="*/ 66 h 84"/>
                <a:gd name="T34" fmla="*/ 20 w 306"/>
                <a:gd name="T35" fmla="*/ 62 h 84"/>
                <a:gd name="T36" fmla="*/ 12 w 306"/>
                <a:gd name="T37" fmla="*/ 57 h 84"/>
                <a:gd name="T38" fmla="*/ 8 w 306"/>
                <a:gd name="T39" fmla="*/ 53 h 84"/>
                <a:gd name="T40" fmla="*/ 4 w 306"/>
                <a:gd name="T41" fmla="*/ 50 h 84"/>
                <a:gd name="T42" fmla="*/ 0 w 306"/>
                <a:gd name="T43" fmla="*/ 46 h 84"/>
                <a:gd name="T44" fmla="*/ 0 w 306"/>
                <a:gd name="T45" fmla="*/ 41 h 84"/>
                <a:gd name="T46" fmla="*/ 0 w 306"/>
                <a:gd name="T47" fmla="*/ 33 h 84"/>
                <a:gd name="T48" fmla="*/ 4 w 306"/>
                <a:gd name="T49" fmla="*/ 29 h 84"/>
                <a:gd name="T50" fmla="*/ 8 w 306"/>
                <a:gd name="T51" fmla="*/ 24 h 84"/>
                <a:gd name="T52" fmla="*/ 12 w 306"/>
                <a:gd name="T53" fmla="*/ 20 h 84"/>
                <a:gd name="T54" fmla="*/ 20 w 306"/>
                <a:gd name="T55" fmla="*/ 17 h 84"/>
                <a:gd name="T56" fmla="*/ 28 w 306"/>
                <a:gd name="T57" fmla="*/ 13 h 84"/>
                <a:gd name="T58" fmla="*/ 48 w 306"/>
                <a:gd name="T59" fmla="*/ 9 h 84"/>
                <a:gd name="T60" fmla="*/ 69 w 306"/>
                <a:gd name="T61" fmla="*/ 4 h 84"/>
                <a:gd name="T62" fmla="*/ 98 w 306"/>
                <a:gd name="T63" fmla="*/ 0 h 84"/>
                <a:gd name="T64" fmla="*/ 126 w 306"/>
                <a:gd name="T65" fmla="*/ 0 h 84"/>
                <a:gd name="T66" fmla="*/ 155 w 306"/>
                <a:gd name="T67" fmla="*/ 0 h 84"/>
                <a:gd name="T68" fmla="*/ 183 w 306"/>
                <a:gd name="T69" fmla="*/ 0 h 84"/>
                <a:gd name="T70" fmla="*/ 207 w 306"/>
                <a:gd name="T71" fmla="*/ 0 h 84"/>
                <a:gd name="T72" fmla="*/ 237 w 306"/>
                <a:gd name="T73" fmla="*/ 4 h 84"/>
                <a:gd name="T74" fmla="*/ 257 w 306"/>
                <a:gd name="T75" fmla="*/ 9 h 84"/>
                <a:gd name="T76" fmla="*/ 277 w 306"/>
                <a:gd name="T77" fmla="*/ 13 h 84"/>
                <a:gd name="T78" fmla="*/ 285 w 306"/>
                <a:gd name="T79" fmla="*/ 17 h 84"/>
                <a:gd name="T80" fmla="*/ 293 w 306"/>
                <a:gd name="T81" fmla="*/ 20 h 84"/>
                <a:gd name="T82" fmla="*/ 298 w 306"/>
                <a:gd name="T83" fmla="*/ 24 h 84"/>
                <a:gd name="T84" fmla="*/ 302 w 306"/>
                <a:gd name="T85" fmla="*/ 29 h 84"/>
                <a:gd name="T86" fmla="*/ 305 w 306"/>
                <a:gd name="T87" fmla="*/ 33 h 84"/>
                <a:gd name="T88" fmla="*/ 305 w 306"/>
                <a:gd name="T89" fmla="*/ 41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4"/>
                <a:gd name="T137" fmla="*/ 306 w 306"/>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4">
                  <a:moveTo>
                    <a:pt x="305" y="41"/>
                  </a:moveTo>
                  <a:lnTo>
                    <a:pt x="305" y="46"/>
                  </a:lnTo>
                  <a:lnTo>
                    <a:pt x="302" y="50"/>
                  </a:lnTo>
                  <a:lnTo>
                    <a:pt x="298" y="53"/>
                  </a:lnTo>
                  <a:lnTo>
                    <a:pt x="293" y="57"/>
                  </a:lnTo>
                  <a:lnTo>
                    <a:pt x="285" y="62"/>
                  </a:lnTo>
                  <a:lnTo>
                    <a:pt x="277" y="66"/>
                  </a:lnTo>
                  <a:lnTo>
                    <a:pt x="257" y="70"/>
                  </a:lnTo>
                  <a:lnTo>
                    <a:pt x="237" y="74"/>
                  </a:lnTo>
                  <a:lnTo>
                    <a:pt x="207" y="79"/>
                  </a:lnTo>
                  <a:lnTo>
                    <a:pt x="183" y="79"/>
                  </a:lnTo>
                  <a:lnTo>
                    <a:pt x="155" y="83"/>
                  </a:lnTo>
                  <a:lnTo>
                    <a:pt x="126" y="79"/>
                  </a:lnTo>
                  <a:lnTo>
                    <a:pt x="98" y="79"/>
                  </a:lnTo>
                  <a:lnTo>
                    <a:pt x="69" y="74"/>
                  </a:lnTo>
                  <a:lnTo>
                    <a:pt x="48" y="70"/>
                  </a:lnTo>
                  <a:lnTo>
                    <a:pt x="28" y="66"/>
                  </a:lnTo>
                  <a:lnTo>
                    <a:pt x="20" y="62"/>
                  </a:lnTo>
                  <a:lnTo>
                    <a:pt x="12" y="57"/>
                  </a:lnTo>
                  <a:lnTo>
                    <a:pt x="8" y="53"/>
                  </a:lnTo>
                  <a:lnTo>
                    <a:pt x="4" y="50"/>
                  </a:lnTo>
                  <a:lnTo>
                    <a:pt x="0" y="46"/>
                  </a:lnTo>
                  <a:lnTo>
                    <a:pt x="0" y="41"/>
                  </a:lnTo>
                  <a:lnTo>
                    <a:pt x="0" y="33"/>
                  </a:lnTo>
                  <a:lnTo>
                    <a:pt x="4" y="29"/>
                  </a:lnTo>
                  <a:lnTo>
                    <a:pt x="8" y="24"/>
                  </a:lnTo>
                  <a:lnTo>
                    <a:pt x="12" y="20"/>
                  </a:lnTo>
                  <a:lnTo>
                    <a:pt x="20" y="17"/>
                  </a:lnTo>
                  <a:lnTo>
                    <a:pt x="28" y="13"/>
                  </a:lnTo>
                  <a:lnTo>
                    <a:pt x="48" y="9"/>
                  </a:lnTo>
                  <a:lnTo>
                    <a:pt x="69" y="4"/>
                  </a:lnTo>
                  <a:lnTo>
                    <a:pt x="98" y="0"/>
                  </a:lnTo>
                  <a:lnTo>
                    <a:pt x="126" y="0"/>
                  </a:lnTo>
                  <a:lnTo>
                    <a:pt x="155" y="0"/>
                  </a:lnTo>
                  <a:lnTo>
                    <a:pt x="183" y="0"/>
                  </a:lnTo>
                  <a:lnTo>
                    <a:pt x="207" y="0"/>
                  </a:lnTo>
                  <a:lnTo>
                    <a:pt x="237" y="4"/>
                  </a:lnTo>
                  <a:lnTo>
                    <a:pt x="257" y="9"/>
                  </a:lnTo>
                  <a:lnTo>
                    <a:pt x="277" y="13"/>
                  </a:lnTo>
                  <a:lnTo>
                    <a:pt x="285" y="17"/>
                  </a:lnTo>
                  <a:lnTo>
                    <a:pt x="293" y="20"/>
                  </a:lnTo>
                  <a:lnTo>
                    <a:pt x="298" y="24"/>
                  </a:lnTo>
                  <a:lnTo>
                    <a:pt x="302" y="29"/>
                  </a:lnTo>
                  <a:lnTo>
                    <a:pt x="305" y="33"/>
                  </a:lnTo>
                  <a:lnTo>
                    <a:pt x="305" y="41"/>
                  </a:lnTo>
                </a:path>
              </a:pathLst>
            </a:custGeom>
            <a:solidFill>
              <a:srgbClr val="F2E57F"/>
            </a:solidFill>
            <a:ln w="12700" cap="rnd">
              <a:noFill/>
              <a:round/>
              <a:headEnd/>
              <a:tailEnd/>
            </a:ln>
          </p:spPr>
          <p:txBody>
            <a:bodyPr/>
            <a:lstStyle/>
            <a:p>
              <a:endParaRPr lang="en-US"/>
            </a:p>
          </p:txBody>
        </p:sp>
        <p:sp>
          <p:nvSpPr>
            <p:cNvPr id="1222" name="Freeform 172"/>
            <p:cNvSpPr>
              <a:spLocks/>
            </p:cNvSpPr>
            <p:nvPr/>
          </p:nvSpPr>
          <p:spPr bwMode="auto">
            <a:xfrm>
              <a:off x="1318" y="2891"/>
              <a:ext cx="83" cy="67"/>
            </a:xfrm>
            <a:custGeom>
              <a:avLst/>
              <a:gdLst>
                <a:gd name="T0" fmla="*/ 82 w 83"/>
                <a:gd name="T1" fmla="*/ 66 h 67"/>
                <a:gd name="T2" fmla="*/ 54 w 83"/>
                <a:gd name="T3" fmla="*/ 66 h 67"/>
                <a:gd name="T4" fmla="*/ 54 w 83"/>
                <a:gd name="T5" fmla="*/ 62 h 67"/>
                <a:gd name="T6" fmla="*/ 41 w 83"/>
                <a:gd name="T7" fmla="*/ 62 h 67"/>
                <a:gd name="T8" fmla="*/ 37 w 83"/>
                <a:gd name="T9" fmla="*/ 53 h 67"/>
                <a:gd name="T10" fmla="*/ 28 w 83"/>
                <a:gd name="T11" fmla="*/ 53 h 67"/>
                <a:gd name="T12" fmla="*/ 24 w 83"/>
                <a:gd name="T13" fmla="*/ 50 h 67"/>
                <a:gd name="T14" fmla="*/ 17 w 83"/>
                <a:gd name="T15" fmla="*/ 50 h 67"/>
                <a:gd name="T16" fmla="*/ 13 w 83"/>
                <a:gd name="T17" fmla="*/ 42 h 67"/>
                <a:gd name="T18" fmla="*/ 4 w 83"/>
                <a:gd name="T19" fmla="*/ 42 h 67"/>
                <a:gd name="T20" fmla="*/ 4 w 83"/>
                <a:gd name="T21" fmla="*/ 37 h 67"/>
                <a:gd name="T22" fmla="*/ 0 w 83"/>
                <a:gd name="T23" fmla="*/ 37 h 67"/>
                <a:gd name="T24" fmla="*/ 0 w 83"/>
                <a:gd name="T25" fmla="*/ 0 h 67"/>
                <a:gd name="T26" fmla="*/ 82 w 83"/>
                <a:gd name="T27" fmla="*/ 0 h 67"/>
                <a:gd name="T28" fmla="*/ 82 w 83"/>
                <a:gd name="T29" fmla="*/ 66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67"/>
                <a:gd name="T47" fmla="*/ 83 w 83"/>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67">
                  <a:moveTo>
                    <a:pt x="82" y="66"/>
                  </a:moveTo>
                  <a:lnTo>
                    <a:pt x="54" y="66"/>
                  </a:lnTo>
                  <a:lnTo>
                    <a:pt x="54" y="62"/>
                  </a:lnTo>
                  <a:lnTo>
                    <a:pt x="41" y="62"/>
                  </a:lnTo>
                  <a:lnTo>
                    <a:pt x="37" y="53"/>
                  </a:lnTo>
                  <a:lnTo>
                    <a:pt x="28" y="53"/>
                  </a:lnTo>
                  <a:lnTo>
                    <a:pt x="24" y="50"/>
                  </a:lnTo>
                  <a:lnTo>
                    <a:pt x="17" y="50"/>
                  </a:lnTo>
                  <a:lnTo>
                    <a:pt x="13" y="42"/>
                  </a:lnTo>
                  <a:lnTo>
                    <a:pt x="4" y="42"/>
                  </a:lnTo>
                  <a:lnTo>
                    <a:pt x="4" y="37"/>
                  </a:lnTo>
                  <a:lnTo>
                    <a:pt x="0" y="37"/>
                  </a:lnTo>
                  <a:lnTo>
                    <a:pt x="0" y="0"/>
                  </a:lnTo>
                  <a:lnTo>
                    <a:pt x="82" y="0"/>
                  </a:lnTo>
                  <a:lnTo>
                    <a:pt x="82" y="66"/>
                  </a:lnTo>
                </a:path>
              </a:pathLst>
            </a:custGeom>
            <a:solidFill>
              <a:srgbClr val="F2E57F"/>
            </a:solidFill>
            <a:ln w="12700" cap="rnd">
              <a:noFill/>
              <a:round/>
              <a:headEnd/>
              <a:tailEnd/>
            </a:ln>
          </p:spPr>
          <p:txBody>
            <a:bodyPr/>
            <a:lstStyle/>
            <a:p>
              <a:endParaRPr lang="en-US"/>
            </a:p>
          </p:txBody>
        </p:sp>
        <p:sp>
          <p:nvSpPr>
            <p:cNvPr id="1223" name="Freeform 173"/>
            <p:cNvSpPr>
              <a:spLocks/>
            </p:cNvSpPr>
            <p:nvPr/>
          </p:nvSpPr>
          <p:spPr bwMode="auto">
            <a:xfrm>
              <a:off x="1400" y="2887"/>
              <a:ext cx="224" cy="80"/>
            </a:xfrm>
            <a:custGeom>
              <a:avLst/>
              <a:gdLst>
                <a:gd name="T0" fmla="*/ 0 w 224"/>
                <a:gd name="T1" fmla="*/ 4 h 80"/>
                <a:gd name="T2" fmla="*/ 65 w 224"/>
                <a:gd name="T3" fmla="*/ 0 h 80"/>
                <a:gd name="T4" fmla="*/ 199 w 224"/>
                <a:gd name="T5" fmla="*/ 0 h 80"/>
                <a:gd name="T6" fmla="*/ 210 w 224"/>
                <a:gd name="T7" fmla="*/ 4 h 80"/>
                <a:gd name="T8" fmla="*/ 223 w 224"/>
                <a:gd name="T9" fmla="*/ 4 h 80"/>
                <a:gd name="T10" fmla="*/ 223 w 224"/>
                <a:gd name="T11" fmla="*/ 42 h 80"/>
                <a:gd name="T12" fmla="*/ 219 w 224"/>
                <a:gd name="T13" fmla="*/ 42 h 80"/>
                <a:gd name="T14" fmla="*/ 219 w 224"/>
                <a:gd name="T15" fmla="*/ 50 h 80"/>
                <a:gd name="T16" fmla="*/ 210 w 224"/>
                <a:gd name="T17" fmla="*/ 50 h 80"/>
                <a:gd name="T18" fmla="*/ 206 w 224"/>
                <a:gd name="T19" fmla="*/ 54 h 80"/>
                <a:gd name="T20" fmla="*/ 195 w 224"/>
                <a:gd name="T21" fmla="*/ 62 h 80"/>
                <a:gd name="T22" fmla="*/ 186 w 224"/>
                <a:gd name="T23" fmla="*/ 62 h 80"/>
                <a:gd name="T24" fmla="*/ 182 w 224"/>
                <a:gd name="T25" fmla="*/ 66 h 80"/>
                <a:gd name="T26" fmla="*/ 174 w 224"/>
                <a:gd name="T27" fmla="*/ 66 h 80"/>
                <a:gd name="T28" fmla="*/ 166 w 224"/>
                <a:gd name="T29" fmla="*/ 75 h 80"/>
                <a:gd name="T30" fmla="*/ 102 w 224"/>
                <a:gd name="T31" fmla="*/ 75 h 80"/>
                <a:gd name="T32" fmla="*/ 89 w 224"/>
                <a:gd name="T33" fmla="*/ 79 h 80"/>
                <a:gd name="T34" fmla="*/ 52 w 224"/>
                <a:gd name="T35" fmla="*/ 79 h 80"/>
                <a:gd name="T36" fmla="*/ 40 w 224"/>
                <a:gd name="T37" fmla="*/ 75 h 80"/>
                <a:gd name="T38" fmla="*/ 0 w 224"/>
                <a:gd name="T39" fmla="*/ 75 h 80"/>
                <a:gd name="T40" fmla="*/ 0 w 224"/>
                <a:gd name="T41" fmla="*/ 4 h 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4"/>
                <a:gd name="T64" fmla="*/ 0 h 80"/>
                <a:gd name="T65" fmla="*/ 224 w 224"/>
                <a:gd name="T66" fmla="*/ 80 h 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4" h="80">
                  <a:moveTo>
                    <a:pt x="0" y="4"/>
                  </a:moveTo>
                  <a:lnTo>
                    <a:pt x="65" y="0"/>
                  </a:lnTo>
                  <a:lnTo>
                    <a:pt x="199" y="0"/>
                  </a:lnTo>
                  <a:lnTo>
                    <a:pt x="210" y="4"/>
                  </a:lnTo>
                  <a:lnTo>
                    <a:pt x="223" y="4"/>
                  </a:lnTo>
                  <a:lnTo>
                    <a:pt x="223" y="42"/>
                  </a:lnTo>
                  <a:lnTo>
                    <a:pt x="219" y="42"/>
                  </a:lnTo>
                  <a:lnTo>
                    <a:pt x="219" y="50"/>
                  </a:lnTo>
                  <a:lnTo>
                    <a:pt x="210" y="50"/>
                  </a:lnTo>
                  <a:lnTo>
                    <a:pt x="206" y="54"/>
                  </a:lnTo>
                  <a:lnTo>
                    <a:pt x="195" y="62"/>
                  </a:lnTo>
                  <a:lnTo>
                    <a:pt x="186" y="62"/>
                  </a:lnTo>
                  <a:lnTo>
                    <a:pt x="182" y="66"/>
                  </a:lnTo>
                  <a:lnTo>
                    <a:pt x="174" y="66"/>
                  </a:lnTo>
                  <a:lnTo>
                    <a:pt x="166" y="75"/>
                  </a:lnTo>
                  <a:lnTo>
                    <a:pt x="102" y="75"/>
                  </a:lnTo>
                  <a:lnTo>
                    <a:pt x="89" y="79"/>
                  </a:lnTo>
                  <a:lnTo>
                    <a:pt x="52" y="79"/>
                  </a:lnTo>
                  <a:lnTo>
                    <a:pt x="40" y="75"/>
                  </a:lnTo>
                  <a:lnTo>
                    <a:pt x="0" y="75"/>
                  </a:lnTo>
                  <a:lnTo>
                    <a:pt x="0" y="4"/>
                  </a:lnTo>
                </a:path>
              </a:pathLst>
            </a:custGeom>
            <a:solidFill>
              <a:srgbClr val="F2E57F"/>
            </a:solidFill>
            <a:ln w="12700" cap="rnd">
              <a:noFill/>
              <a:round/>
              <a:headEnd/>
              <a:tailEnd/>
            </a:ln>
          </p:spPr>
          <p:txBody>
            <a:bodyPr/>
            <a:lstStyle/>
            <a:p>
              <a:endParaRPr lang="en-US"/>
            </a:p>
          </p:txBody>
        </p:sp>
        <p:sp>
          <p:nvSpPr>
            <p:cNvPr id="1224" name="Freeform 174"/>
            <p:cNvSpPr>
              <a:spLocks/>
            </p:cNvSpPr>
            <p:nvPr/>
          </p:nvSpPr>
          <p:spPr bwMode="auto">
            <a:xfrm>
              <a:off x="1318" y="2887"/>
              <a:ext cx="306" cy="80"/>
            </a:xfrm>
            <a:custGeom>
              <a:avLst/>
              <a:gdLst>
                <a:gd name="T0" fmla="*/ 82 w 306"/>
                <a:gd name="T1" fmla="*/ 75 h 80"/>
                <a:gd name="T2" fmla="*/ 53 w 306"/>
                <a:gd name="T3" fmla="*/ 75 h 80"/>
                <a:gd name="T4" fmla="*/ 53 w 306"/>
                <a:gd name="T5" fmla="*/ 66 h 80"/>
                <a:gd name="T6" fmla="*/ 41 w 306"/>
                <a:gd name="T7" fmla="*/ 66 h 80"/>
                <a:gd name="T8" fmla="*/ 37 w 306"/>
                <a:gd name="T9" fmla="*/ 62 h 80"/>
                <a:gd name="T10" fmla="*/ 28 w 306"/>
                <a:gd name="T11" fmla="*/ 62 h 80"/>
                <a:gd name="T12" fmla="*/ 24 w 306"/>
                <a:gd name="T13" fmla="*/ 54 h 80"/>
                <a:gd name="T14" fmla="*/ 17 w 306"/>
                <a:gd name="T15" fmla="*/ 54 h 80"/>
                <a:gd name="T16" fmla="*/ 13 w 306"/>
                <a:gd name="T17" fmla="*/ 50 h 80"/>
                <a:gd name="T18" fmla="*/ 4 w 306"/>
                <a:gd name="T19" fmla="*/ 50 h 80"/>
                <a:gd name="T20" fmla="*/ 4 w 306"/>
                <a:gd name="T21" fmla="*/ 42 h 80"/>
                <a:gd name="T22" fmla="*/ 0 w 306"/>
                <a:gd name="T23" fmla="*/ 42 h 80"/>
                <a:gd name="T24" fmla="*/ 0 w 306"/>
                <a:gd name="T25" fmla="*/ 4 h 80"/>
                <a:gd name="T26" fmla="*/ 82 w 306"/>
                <a:gd name="T27" fmla="*/ 4 h 80"/>
                <a:gd name="T28" fmla="*/ 147 w 306"/>
                <a:gd name="T29" fmla="*/ 0 h 80"/>
                <a:gd name="T30" fmla="*/ 281 w 306"/>
                <a:gd name="T31" fmla="*/ 0 h 80"/>
                <a:gd name="T32" fmla="*/ 292 w 306"/>
                <a:gd name="T33" fmla="*/ 4 h 80"/>
                <a:gd name="T34" fmla="*/ 305 w 306"/>
                <a:gd name="T35" fmla="*/ 4 h 80"/>
                <a:gd name="T36" fmla="*/ 305 w 306"/>
                <a:gd name="T37" fmla="*/ 42 h 80"/>
                <a:gd name="T38" fmla="*/ 301 w 306"/>
                <a:gd name="T39" fmla="*/ 42 h 80"/>
                <a:gd name="T40" fmla="*/ 301 w 306"/>
                <a:gd name="T41" fmla="*/ 50 h 80"/>
                <a:gd name="T42" fmla="*/ 292 w 306"/>
                <a:gd name="T43" fmla="*/ 50 h 80"/>
                <a:gd name="T44" fmla="*/ 288 w 306"/>
                <a:gd name="T45" fmla="*/ 54 h 80"/>
                <a:gd name="T46" fmla="*/ 277 w 306"/>
                <a:gd name="T47" fmla="*/ 62 h 80"/>
                <a:gd name="T48" fmla="*/ 268 w 306"/>
                <a:gd name="T49" fmla="*/ 62 h 80"/>
                <a:gd name="T50" fmla="*/ 264 w 306"/>
                <a:gd name="T51" fmla="*/ 66 h 80"/>
                <a:gd name="T52" fmla="*/ 256 w 306"/>
                <a:gd name="T53" fmla="*/ 66 h 80"/>
                <a:gd name="T54" fmla="*/ 248 w 306"/>
                <a:gd name="T55" fmla="*/ 75 h 80"/>
                <a:gd name="T56" fmla="*/ 183 w 306"/>
                <a:gd name="T57" fmla="*/ 75 h 80"/>
                <a:gd name="T58" fmla="*/ 171 w 306"/>
                <a:gd name="T59" fmla="*/ 79 h 80"/>
                <a:gd name="T60" fmla="*/ 134 w 306"/>
                <a:gd name="T61" fmla="*/ 79 h 80"/>
                <a:gd name="T62" fmla="*/ 122 w 306"/>
                <a:gd name="T63" fmla="*/ 75 h 80"/>
                <a:gd name="T64" fmla="*/ 82 w 306"/>
                <a:gd name="T65" fmla="*/ 75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6"/>
                <a:gd name="T100" fmla="*/ 0 h 80"/>
                <a:gd name="T101" fmla="*/ 306 w 306"/>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6" h="80">
                  <a:moveTo>
                    <a:pt x="82" y="75"/>
                  </a:moveTo>
                  <a:lnTo>
                    <a:pt x="53" y="75"/>
                  </a:lnTo>
                  <a:lnTo>
                    <a:pt x="53" y="66"/>
                  </a:lnTo>
                  <a:lnTo>
                    <a:pt x="41" y="66"/>
                  </a:lnTo>
                  <a:lnTo>
                    <a:pt x="37" y="62"/>
                  </a:lnTo>
                  <a:lnTo>
                    <a:pt x="28" y="62"/>
                  </a:lnTo>
                  <a:lnTo>
                    <a:pt x="24" y="54"/>
                  </a:lnTo>
                  <a:lnTo>
                    <a:pt x="17" y="54"/>
                  </a:lnTo>
                  <a:lnTo>
                    <a:pt x="13" y="50"/>
                  </a:lnTo>
                  <a:lnTo>
                    <a:pt x="4" y="50"/>
                  </a:lnTo>
                  <a:lnTo>
                    <a:pt x="4" y="42"/>
                  </a:lnTo>
                  <a:lnTo>
                    <a:pt x="0" y="42"/>
                  </a:lnTo>
                  <a:lnTo>
                    <a:pt x="0" y="4"/>
                  </a:lnTo>
                  <a:lnTo>
                    <a:pt x="82" y="4"/>
                  </a:lnTo>
                  <a:lnTo>
                    <a:pt x="147" y="0"/>
                  </a:lnTo>
                  <a:lnTo>
                    <a:pt x="281" y="0"/>
                  </a:lnTo>
                  <a:lnTo>
                    <a:pt x="292" y="4"/>
                  </a:lnTo>
                  <a:lnTo>
                    <a:pt x="305" y="4"/>
                  </a:lnTo>
                  <a:lnTo>
                    <a:pt x="305" y="42"/>
                  </a:lnTo>
                  <a:lnTo>
                    <a:pt x="301" y="42"/>
                  </a:lnTo>
                  <a:lnTo>
                    <a:pt x="301" y="50"/>
                  </a:lnTo>
                  <a:lnTo>
                    <a:pt x="292" y="50"/>
                  </a:lnTo>
                  <a:lnTo>
                    <a:pt x="288" y="54"/>
                  </a:lnTo>
                  <a:lnTo>
                    <a:pt x="277" y="62"/>
                  </a:lnTo>
                  <a:lnTo>
                    <a:pt x="268" y="62"/>
                  </a:lnTo>
                  <a:lnTo>
                    <a:pt x="264" y="66"/>
                  </a:lnTo>
                  <a:lnTo>
                    <a:pt x="256" y="66"/>
                  </a:lnTo>
                  <a:lnTo>
                    <a:pt x="248" y="75"/>
                  </a:lnTo>
                  <a:lnTo>
                    <a:pt x="183" y="75"/>
                  </a:lnTo>
                  <a:lnTo>
                    <a:pt x="171" y="79"/>
                  </a:lnTo>
                  <a:lnTo>
                    <a:pt x="134" y="79"/>
                  </a:lnTo>
                  <a:lnTo>
                    <a:pt x="122" y="75"/>
                  </a:lnTo>
                  <a:lnTo>
                    <a:pt x="82" y="75"/>
                  </a:lnTo>
                </a:path>
              </a:pathLst>
            </a:custGeom>
            <a:noFill/>
            <a:ln w="12700" cap="rnd">
              <a:noFill/>
              <a:round/>
              <a:headEnd/>
              <a:tailEnd/>
            </a:ln>
          </p:spPr>
          <p:txBody>
            <a:bodyPr/>
            <a:lstStyle/>
            <a:p>
              <a:endParaRPr lang="en-US"/>
            </a:p>
          </p:txBody>
        </p:sp>
        <p:sp>
          <p:nvSpPr>
            <p:cNvPr id="1225" name="Freeform 175"/>
            <p:cNvSpPr>
              <a:spLocks/>
            </p:cNvSpPr>
            <p:nvPr/>
          </p:nvSpPr>
          <p:spPr bwMode="auto">
            <a:xfrm>
              <a:off x="1318" y="2858"/>
              <a:ext cx="306" cy="84"/>
            </a:xfrm>
            <a:custGeom>
              <a:avLst/>
              <a:gdLst>
                <a:gd name="T0" fmla="*/ 305 w 306"/>
                <a:gd name="T1" fmla="*/ 41 h 84"/>
                <a:gd name="T2" fmla="*/ 305 w 306"/>
                <a:gd name="T3" fmla="*/ 46 h 84"/>
                <a:gd name="T4" fmla="*/ 301 w 306"/>
                <a:gd name="T5" fmla="*/ 50 h 84"/>
                <a:gd name="T6" fmla="*/ 297 w 306"/>
                <a:gd name="T7" fmla="*/ 53 h 84"/>
                <a:gd name="T8" fmla="*/ 292 w 306"/>
                <a:gd name="T9" fmla="*/ 57 h 84"/>
                <a:gd name="T10" fmla="*/ 284 w 306"/>
                <a:gd name="T11" fmla="*/ 62 h 84"/>
                <a:gd name="T12" fmla="*/ 277 w 306"/>
                <a:gd name="T13" fmla="*/ 66 h 84"/>
                <a:gd name="T14" fmla="*/ 256 w 306"/>
                <a:gd name="T15" fmla="*/ 70 h 84"/>
                <a:gd name="T16" fmla="*/ 236 w 306"/>
                <a:gd name="T17" fmla="*/ 74 h 84"/>
                <a:gd name="T18" fmla="*/ 208 w 306"/>
                <a:gd name="T19" fmla="*/ 79 h 84"/>
                <a:gd name="T20" fmla="*/ 183 w 306"/>
                <a:gd name="T21" fmla="*/ 83 h 84"/>
                <a:gd name="T22" fmla="*/ 154 w 306"/>
                <a:gd name="T23" fmla="*/ 83 h 84"/>
                <a:gd name="T24" fmla="*/ 126 w 306"/>
                <a:gd name="T25" fmla="*/ 83 h 84"/>
                <a:gd name="T26" fmla="*/ 97 w 306"/>
                <a:gd name="T27" fmla="*/ 79 h 84"/>
                <a:gd name="T28" fmla="*/ 73 w 306"/>
                <a:gd name="T29" fmla="*/ 74 h 84"/>
                <a:gd name="T30" fmla="*/ 49 w 306"/>
                <a:gd name="T31" fmla="*/ 70 h 84"/>
                <a:gd name="T32" fmla="*/ 28 w 306"/>
                <a:gd name="T33" fmla="*/ 66 h 84"/>
                <a:gd name="T34" fmla="*/ 21 w 306"/>
                <a:gd name="T35" fmla="*/ 62 h 84"/>
                <a:gd name="T36" fmla="*/ 13 w 306"/>
                <a:gd name="T37" fmla="*/ 57 h 84"/>
                <a:gd name="T38" fmla="*/ 8 w 306"/>
                <a:gd name="T39" fmla="*/ 53 h 84"/>
                <a:gd name="T40" fmla="*/ 4 w 306"/>
                <a:gd name="T41" fmla="*/ 50 h 84"/>
                <a:gd name="T42" fmla="*/ 0 w 306"/>
                <a:gd name="T43" fmla="*/ 46 h 84"/>
                <a:gd name="T44" fmla="*/ 0 w 306"/>
                <a:gd name="T45" fmla="*/ 41 h 84"/>
                <a:gd name="T46" fmla="*/ 0 w 306"/>
                <a:gd name="T47" fmla="*/ 37 h 84"/>
                <a:gd name="T48" fmla="*/ 4 w 306"/>
                <a:gd name="T49" fmla="*/ 33 h 84"/>
                <a:gd name="T50" fmla="*/ 8 w 306"/>
                <a:gd name="T51" fmla="*/ 29 h 84"/>
                <a:gd name="T52" fmla="*/ 13 w 306"/>
                <a:gd name="T53" fmla="*/ 24 h 84"/>
                <a:gd name="T54" fmla="*/ 21 w 306"/>
                <a:gd name="T55" fmla="*/ 20 h 84"/>
                <a:gd name="T56" fmla="*/ 28 w 306"/>
                <a:gd name="T57" fmla="*/ 17 h 84"/>
                <a:gd name="T58" fmla="*/ 49 w 306"/>
                <a:gd name="T59" fmla="*/ 13 h 84"/>
                <a:gd name="T60" fmla="*/ 73 w 306"/>
                <a:gd name="T61" fmla="*/ 9 h 84"/>
                <a:gd name="T62" fmla="*/ 97 w 306"/>
                <a:gd name="T63" fmla="*/ 4 h 84"/>
                <a:gd name="T64" fmla="*/ 126 w 306"/>
                <a:gd name="T65" fmla="*/ 4 h 84"/>
                <a:gd name="T66" fmla="*/ 154 w 306"/>
                <a:gd name="T67" fmla="*/ 0 h 84"/>
                <a:gd name="T68" fmla="*/ 183 w 306"/>
                <a:gd name="T69" fmla="*/ 4 h 84"/>
                <a:gd name="T70" fmla="*/ 208 w 306"/>
                <a:gd name="T71" fmla="*/ 4 h 84"/>
                <a:gd name="T72" fmla="*/ 236 w 306"/>
                <a:gd name="T73" fmla="*/ 9 h 84"/>
                <a:gd name="T74" fmla="*/ 256 w 306"/>
                <a:gd name="T75" fmla="*/ 13 h 84"/>
                <a:gd name="T76" fmla="*/ 277 w 306"/>
                <a:gd name="T77" fmla="*/ 17 h 84"/>
                <a:gd name="T78" fmla="*/ 284 w 306"/>
                <a:gd name="T79" fmla="*/ 20 h 84"/>
                <a:gd name="T80" fmla="*/ 292 w 306"/>
                <a:gd name="T81" fmla="*/ 24 h 84"/>
                <a:gd name="T82" fmla="*/ 297 w 306"/>
                <a:gd name="T83" fmla="*/ 29 h 84"/>
                <a:gd name="T84" fmla="*/ 301 w 306"/>
                <a:gd name="T85" fmla="*/ 33 h 84"/>
                <a:gd name="T86" fmla="*/ 305 w 306"/>
                <a:gd name="T87" fmla="*/ 37 h 84"/>
                <a:gd name="T88" fmla="*/ 305 w 306"/>
                <a:gd name="T89" fmla="*/ 41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4"/>
                <a:gd name="T137" fmla="*/ 306 w 306"/>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4">
                  <a:moveTo>
                    <a:pt x="305" y="41"/>
                  </a:moveTo>
                  <a:lnTo>
                    <a:pt x="305" y="46"/>
                  </a:lnTo>
                  <a:lnTo>
                    <a:pt x="301" y="50"/>
                  </a:lnTo>
                  <a:lnTo>
                    <a:pt x="297" y="53"/>
                  </a:lnTo>
                  <a:lnTo>
                    <a:pt x="292" y="57"/>
                  </a:lnTo>
                  <a:lnTo>
                    <a:pt x="284" y="62"/>
                  </a:lnTo>
                  <a:lnTo>
                    <a:pt x="277" y="66"/>
                  </a:lnTo>
                  <a:lnTo>
                    <a:pt x="256" y="70"/>
                  </a:lnTo>
                  <a:lnTo>
                    <a:pt x="236" y="74"/>
                  </a:lnTo>
                  <a:lnTo>
                    <a:pt x="208" y="79"/>
                  </a:lnTo>
                  <a:lnTo>
                    <a:pt x="183" y="83"/>
                  </a:lnTo>
                  <a:lnTo>
                    <a:pt x="154" y="83"/>
                  </a:lnTo>
                  <a:lnTo>
                    <a:pt x="126" y="83"/>
                  </a:lnTo>
                  <a:lnTo>
                    <a:pt x="97" y="79"/>
                  </a:lnTo>
                  <a:lnTo>
                    <a:pt x="73" y="74"/>
                  </a:lnTo>
                  <a:lnTo>
                    <a:pt x="49" y="70"/>
                  </a:lnTo>
                  <a:lnTo>
                    <a:pt x="28" y="66"/>
                  </a:lnTo>
                  <a:lnTo>
                    <a:pt x="21" y="62"/>
                  </a:lnTo>
                  <a:lnTo>
                    <a:pt x="13" y="57"/>
                  </a:lnTo>
                  <a:lnTo>
                    <a:pt x="8" y="53"/>
                  </a:lnTo>
                  <a:lnTo>
                    <a:pt x="4" y="50"/>
                  </a:lnTo>
                  <a:lnTo>
                    <a:pt x="0" y="46"/>
                  </a:lnTo>
                  <a:lnTo>
                    <a:pt x="0" y="41"/>
                  </a:lnTo>
                  <a:lnTo>
                    <a:pt x="0" y="37"/>
                  </a:lnTo>
                  <a:lnTo>
                    <a:pt x="4" y="33"/>
                  </a:lnTo>
                  <a:lnTo>
                    <a:pt x="8" y="29"/>
                  </a:lnTo>
                  <a:lnTo>
                    <a:pt x="13" y="24"/>
                  </a:lnTo>
                  <a:lnTo>
                    <a:pt x="21" y="20"/>
                  </a:lnTo>
                  <a:lnTo>
                    <a:pt x="28" y="17"/>
                  </a:lnTo>
                  <a:lnTo>
                    <a:pt x="49" y="13"/>
                  </a:lnTo>
                  <a:lnTo>
                    <a:pt x="73" y="9"/>
                  </a:lnTo>
                  <a:lnTo>
                    <a:pt x="97" y="4"/>
                  </a:lnTo>
                  <a:lnTo>
                    <a:pt x="126" y="4"/>
                  </a:lnTo>
                  <a:lnTo>
                    <a:pt x="154" y="0"/>
                  </a:lnTo>
                  <a:lnTo>
                    <a:pt x="183" y="4"/>
                  </a:lnTo>
                  <a:lnTo>
                    <a:pt x="208" y="4"/>
                  </a:lnTo>
                  <a:lnTo>
                    <a:pt x="236" y="9"/>
                  </a:lnTo>
                  <a:lnTo>
                    <a:pt x="256" y="13"/>
                  </a:lnTo>
                  <a:lnTo>
                    <a:pt x="277" y="17"/>
                  </a:lnTo>
                  <a:lnTo>
                    <a:pt x="284" y="20"/>
                  </a:lnTo>
                  <a:lnTo>
                    <a:pt x="292" y="24"/>
                  </a:lnTo>
                  <a:lnTo>
                    <a:pt x="297" y="29"/>
                  </a:lnTo>
                  <a:lnTo>
                    <a:pt x="301" y="33"/>
                  </a:lnTo>
                  <a:lnTo>
                    <a:pt x="305" y="37"/>
                  </a:lnTo>
                  <a:lnTo>
                    <a:pt x="305" y="41"/>
                  </a:lnTo>
                </a:path>
              </a:pathLst>
            </a:custGeom>
            <a:solidFill>
              <a:srgbClr val="F2E57F"/>
            </a:solidFill>
            <a:ln w="12700" cap="rnd">
              <a:noFill/>
              <a:round/>
              <a:headEnd/>
              <a:tailEnd/>
            </a:ln>
          </p:spPr>
          <p:txBody>
            <a:bodyPr/>
            <a:lstStyle/>
            <a:p>
              <a:endParaRPr lang="en-US"/>
            </a:p>
          </p:txBody>
        </p:sp>
        <p:sp>
          <p:nvSpPr>
            <p:cNvPr id="1226" name="Freeform 176"/>
            <p:cNvSpPr>
              <a:spLocks/>
            </p:cNvSpPr>
            <p:nvPr/>
          </p:nvSpPr>
          <p:spPr bwMode="auto">
            <a:xfrm>
              <a:off x="1318" y="2858"/>
              <a:ext cx="83" cy="67"/>
            </a:xfrm>
            <a:custGeom>
              <a:avLst/>
              <a:gdLst>
                <a:gd name="T0" fmla="*/ 82 w 83"/>
                <a:gd name="T1" fmla="*/ 66 h 67"/>
                <a:gd name="T2" fmla="*/ 65 w 83"/>
                <a:gd name="T3" fmla="*/ 62 h 67"/>
                <a:gd name="T4" fmla="*/ 54 w 83"/>
                <a:gd name="T5" fmla="*/ 62 h 67"/>
                <a:gd name="T6" fmla="*/ 54 w 83"/>
                <a:gd name="T7" fmla="*/ 53 h 67"/>
                <a:gd name="T8" fmla="*/ 28 w 83"/>
                <a:gd name="T9" fmla="*/ 53 h 67"/>
                <a:gd name="T10" fmla="*/ 24 w 83"/>
                <a:gd name="T11" fmla="*/ 50 h 67"/>
                <a:gd name="T12" fmla="*/ 17 w 83"/>
                <a:gd name="T13" fmla="*/ 50 h 67"/>
                <a:gd name="T14" fmla="*/ 13 w 83"/>
                <a:gd name="T15" fmla="*/ 42 h 67"/>
                <a:gd name="T16" fmla="*/ 4 w 83"/>
                <a:gd name="T17" fmla="*/ 42 h 67"/>
                <a:gd name="T18" fmla="*/ 4 w 83"/>
                <a:gd name="T19" fmla="*/ 37 h 67"/>
                <a:gd name="T20" fmla="*/ 0 w 83"/>
                <a:gd name="T21" fmla="*/ 29 h 67"/>
                <a:gd name="T22" fmla="*/ 0 w 83"/>
                <a:gd name="T23" fmla="*/ 0 h 67"/>
                <a:gd name="T24" fmla="*/ 82 w 83"/>
                <a:gd name="T25" fmla="*/ 0 h 67"/>
                <a:gd name="T26" fmla="*/ 82 w 83"/>
                <a:gd name="T27" fmla="*/ 66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67"/>
                <a:gd name="T44" fmla="*/ 83 w 83"/>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67">
                  <a:moveTo>
                    <a:pt x="82" y="66"/>
                  </a:moveTo>
                  <a:lnTo>
                    <a:pt x="65" y="62"/>
                  </a:lnTo>
                  <a:lnTo>
                    <a:pt x="54" y="62"/>
                  </a:lnTo>
                  <a:lnTo>
                    <a:pt x="54" y="53"/>
                  </a:lnTo>
                  <a:lnTo>
                    <a:pt x="28" y="53"/>
                  </a:lnTo>
                  <a:lnTo>
                    <a:pt x="24" y="50"/>
                  </a:lnTo>
                  <a:lnTo>
                    <a:pt x="17" y="50"/>
                  </a:lnTo>
                  <a:lnTo>
                    <a:pt x="13" y="42"/>
                  </a:lnTo>
                  <a:lnTo>
                    <a:pt x="4" y="42"/>
                  </a:lnTo>
                  <a:lnTo>
                    <a:pt x="4" y="37"/>
                  </a:lnTo>
                  <a:lnTo>
                    <a:pt x="0" y="29"/>
                  </a:lnTo>
                  <a:lnTo>
                    <a:pt x="0" y="0"/>
                  </a:lnTo>
                  <a:lnTo>
                    <a:pt x="82" y="0"/>
                  </a:lnTo>
                  <a:lnTo>
                    <a:pt x="82" y="66"/>
                  </a:lnTo>
                </a:path>
              </a:pathLst>
            </a:custGeom>
            <a:solidFill>
              <a:srgbClr val="F2E57F"/>
            </a:solidFill>
            <a:ln w="12700" cap="rnd">
              <a:noFill/>
              <a:round/>
              <a:headEnd/>
              <a:tailEnd/>
            </a:ln>
          </p:spPr>
          <p:txBody>
            <a:bodyPr/>
            <a:lstStyle/>
            <a:p>
              <a:endParaRPr lang="en-US"/>
            </a:p>
          </p:txBody>
        </p:sp>
        <p:sp>
          <p:nvSpPr>
            <p:cNvPr id="1227" name="Freeform 177"/>
            <p:cNvSpPr>
              <a:spLocks/>
            </p:cNvSpPr>
            <p:nvPr/>
          </p:nvSpPr>
          <p:spPr bwMode="auto">
            <a:xfrm>
              <a:off x="1400" y="2854"/>
              <a:ext cx="224" cy="75"/>
            </a:xfrm>
            <a:custGeom>
              <a:avLst/>
              <a:gdLst>
                <a:gd name="T0" fmla="*/ 0 w 224"/>
                <a:gd name="T1" fmla="*/ 4 h 75"/>
                <a:gd name="T2" fmla="*/ 65 w 224"/>
                <a:gd name="T3" fmla="*/ 0 h 75"/>
                <a:gd name="T4" fmla="*/ 186 w 224"/>
                <a:gd name="T5" fmla="*/ 0 h 75"/>
                <a:gd name="T6" fmla="*/ 199 w 224"/>
                <a:gd name="T7" fmla="*/ 4 h 75"/>
                <a:gd name="T8" fmla="*/ 223 w 224"/>
                <a:gd name="T9" fmla="*/ 4 h 75"/>
                <a:gd name="T10" fmla="*/ 223 w 224"/>
                <a:gd name="T11" fmla="*/ 33 h 75"/>
                <a:gd name="T12" fmla="*/ 219 w 224"/>
                <a:gd name="T13" fmla="*/ 33 h 75"/>
                <a:gd name="T14" fmla="*/ 219 w 224"/>
                <a:gd name="T15" fmla="*/ 41 h 75"/>
                <a:gd name="T16" fmla="*/ 210 w 224"/>
                <a:gd name="T17" fmla="*/ 41 h 75"/>
                <a:gd name="T18" fmla="*/ 210 w 224"/>
                <a:gd name="T19" fmla="*/ 50 h 75"/>
                <a:gd name="T20" fmla="*/ 206 w 224"/>
                <a:gd name="T21" fmla="*/ 50 h 75"/>
                <a:gd name="T22" fmla="*/ 195 w 224"/>
                <a:gd name="T23" fmla="*/ 57 h 75"/>
                <a:gd name="T24" fmla="*/ 174 w 224"/>
                <a:gd name="T25" fmla="*/ 57 h 75"/>
                <a:gd name="T26" fmla="*/ 166 w 224"/>
                <a:gd name="T27" fmla="*/ 61 h 75"/>
                <a:gd name="T28" fmla="*/ 154 w 224"/>
                <a:gd name="T29" fmla="*/ 61 h 75"/>
                <a:gd name="T30" fmla="*/ 141 w 224"/>
                <a:gd name="T31" fmla="*/ 70 h 75"/>
                <a:gd name="T32" fmla="*/ 117 w 224"/>
                <a:gd name="T33" fmla="*/ 70 h 75"/>
                <a:gd name="T34" fmla="*/ 102 w 224"/>
                <a:gd name="T35" fmla="*/ 74 h 75"/>
                <a:gd name="T36" fmla="*/ 40 w 224"/>
                <a:gd name="T37" fmla="*/ 74 h 75"/>
                <a:gd name="T38" fmla="*/ 37 w 224"/>
                <a:gd name="T39" fmla="*/ 70 h 75"/>
                <a:gd name="T40" fmla="*/ 0 w 224"/>
                <a:gd name="T41" fmla="*/ 70 h 75"/>
                <a:gd name="T42" fmla="*/ 0 w 224"/>
                <a:gd name="T43" fmla="*/ 4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4"/>
                <a:gd name="T67" fmla="*/ 0 h 75"/>
                <a:gd name="T68" fmla="*/ 224 w 224"/>
                <a:gd name="T69" fmla="*/ 75 h 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4" h="75">
                  <a:moveTo>
                    <a:pt x="0" y="4"/>
                  </a:moveTo>
                  <a:lnTo>
                    <a:pt x="65" y="0"/>
                  </a:lnTo>
                  <a:lnTo>
                    <a:pt x="186" y="0"/>
                  </a:lnTo>
                  <a:lnTo>
                    <a:pt x="199" y="4"/>
                  </a:lnTo>
                  <a:lnTo>
                    <a:pt x="223" y="4"/>
                  </a:lnTo>
                  <a:lnTo>
                    <a:pt x="223" y="33"/>
                  </a:lnTo>
                  <a:lnTo>
                    <a:pt x="219" y="33"/>
                  </a:lnTo>
                  <a:lnTo>
                    <a:pt x="219" y="41"/>
                  </a:lnTo>
                  <a:lnTo>
                    <a:pt x="210" y="41"/>
                  </a:lnTo>
                  <a:lnTo>
                    <a:pt x="210" y="50"/>
                  </a:lnTo>
                  <a:lnTo>
                    <a:pt x="206" y="50"/>
                  </a:lnTo>
                  <a:lnTo>
                    <a:pt x="195" y="57"/>
                  </a:lnTo>
                  <a:lnTo>
                    <a:pt x="174" y="57"/>
                  </a:lnTo>
                  <a:lnTo>
                    <a:pt x="166" y="61"/>
                  </a:lnTo>
                  <a:lnTo>
                    <a:pt x="154" y="61"/>
                  </a:lnTo>
                  <a:lnTo>
                    <a:pt x="141" y="70"/>
                  </a:lnTo>
                  <a:lnTo>
                    <a:pt x="117" y="70"/>
                  </a:lnTo>
                  <a:lnTo>
                    <a:pt x="102" y="74"/>
                  </a:lnTo>
                  <a:lnTo>
                    <a:pt x="40" y="74"/>
                  </a:lnTo>
                  <a:lnTo>
                    <a:pt x="37" y="70"/>
                  </a:lnTo>
                  <a:lnTo>
                    <a:pt x="0" y="70"/>
                  </a:lnTo>
                  <a:lnTo>
                    <a:pt x="0" y="4"/>
                  </a:lnTo>
                </a:path>
              </a:pathLst>
            </a:custGeom>
            <a:solidFill>
              <a:srgbClr val="F2E57F"/>
            </a:solidFill>
            <a:ln w="12700" cap="rnd">
              <a:noFill/>
              <a:round/>
              <a:headEnd/>
              <a:tailEnd/>
            </a:ln>
          </p:spPr>
          <p:txBody>
            <a:bodyPr/>
            <a:lstStyle/>
            <a:p>
              <a:endParaRPr lang="en-US"/>
            </a:p>
          </p:txBody>
        </p:sp>
        <p:sp>
          <p:nvSpPr>
            <p:cNvPr id="1228" name="Freeform 178"/>
            <p:cNvSpPr>
              <a:spLocks/>
            </p:cNvSpPr>
            <p:nvPr/>
          </p:nvSpPr>
          <p:spPr bwMode="auto">
            <a:xfrm>
              <a:off x="1318" y="2854"/>
              <a:ext cx="306" cy="75"/>
            </a:xfrm>
            <a:custGeom>
              <a:avLst/>
              <a:gdLst>
                <a:gd name="T0" fmla="*/ 82 w 306"/>
                <a:gd name="T1" fmla="*/ 70 h 75"/>
                <a:gd name="T2" fmla="*/ 65 w 306"/>
                <a:gd name="T3" fmla="*/ 61 h 75"/>
                <a:gd name="T4" fmla="*/ 53 w 306"/>
                <a:gd name="T5" fmla="*/ 61 h 75"/>
                <a:gd name="T6" fmla="*/ 53 w 306"/>
                <a:gd name="T7" fmla="*/ 57 h 75"/>
                <a:gd name="T8" fmla="*/ 28 w 306"/>
                <a:gd name="T9" fmla="*/ 57 h 75"/>
                <a:gd name="T10" fmla="*/ 24 w 306"/>
                <a:gd name="T11" fmla="*/ 50 h 75"/>
                <a:gd name="T12" fmla="*/ 17 w 306"/>
                <a:gd name="T13" fmla="*/ 50 h 75"/>
                <a:gd name="T14" fmla="*/ 13 w 306"/>
                <a:gd name="T15" fmla="*/ 45 h 75"/>
                <a:gd name="T16" fmla="*/ 4 w 306"/>
                <a:gd name="T17" fmla="*/ 45 h 75"/>
                <a:gd name="T18" fmla="*/ 4 w 306"/>
                <a:gd name="T19" fmla="*/ 41 h 75"/>
                <a:gd name="T20" fmla="*/ 0 w 306"/>
                <a:gd name="T21" fmla="*/ 33 h 75"/>
                <a:gd name="T22" fmla="*/ 0 w 306"/>
                <a:gd name="T23" fmla="*/ 4 h 75"/>
                <a:gd name="T24" fmla="*/ 82 w 306"/>
                <a:gd name="T25" fmla="*/ 4 h 75"/>
                <a:gd name="T26" fmla="*/ 147 w 306"/>
                <a:gd name="T27" fmla="*/ 0 h 75"/>
                <a:gd name="T28" fmla="*/ 268 w 306"/>
                <a:gd name="T29" fmla="*/ 0 h 75"/>
                <a:gd name="T30" fmla="*/ 281 w 306"/>
                <a:gd name="T31" fmla="*/ 4 h 75"/>
                <a:gd name="T32" fmla="*/ 305 w 306"/>
                <a:gd name="T33" fmla="*/ 4 h 75"/>
                <a:gd name="T34" fmla="*/ 305 w 306"/>
                <a:gd name="T35" fmla="*/ 33 h 75"/>
                <a:gd name="T36" fmla="*/ 301 w 306"/>
                <a:gd name="T37" fmla="*/ 33 h 75"/>
                <a:gd name="T38" fmla="*/ 301 w 306"/>
                <a:gd name="T39" fmla="*/ 41 h 75"/>
                <a:gd name="T40" fmla="*/ 292 w 306"/>
                <a:gd name="T41" fmla="*/ 41 h 75"/>
                <a:gd name="T42" fmla="*/ 292 w 306"/>
                <a:gd name="T43" fmla="*/ 50 h 75"/>
                <a:gd name="T44" fmla="*/ 288 w 306"/>
                <a:gd name="T45" fmla="*/ 50 h 75"/>
                <a:gd name="T46" fmla="*/ 277 w 306"/>
                <a:gd name="T47" fmla="*/ 57 h 75"/>
                <a:gd name="T48" fmla="*/ 256 w 306"/>
                <a:gd name="T49" fmla="*/ 57 h 75"/>
                <a:gd name="T50" fmla="*/ 248 w 306"/>
                <a:gd name="T51" fmla="*/ 61 h 75"/>
                <a:gd name="T52" fmla="*/ 236 w 306"/>
                <a:gd name="T53" fmla="*/ 61 h 75"/>
                <a:gd name="T54" fmla="*/ 223 w 306"/>
                <a:gd name="T55" fmla="*/ 70 h 75"/>
                <a:gd name="T56" fmla="*/ 199 w 306"/>
                <a:gd name="T57" fmla="*/ 70 h 75"/>
                <a:gd name="T58" fmla="*/ 183 w 306"/>
                <a:gd name="T59" fmla="*/ 74 h 75"/>
                <a:gd name="T60" fmla="*/ 122 w 306"/>
                <a:gd name="T61" fmla="*/ 74 h 75"/>
                <a:gd name="T62" fmla="*/ 118 w 306"/>
                <a:gd name="T63" fmla="*/ 70 h 75"/>
                <a:gd name="T64" fmla="*/ 82 w 306"/>
                <a:gd name="T65" fmla="*/ 7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6"/>
                <a:gd name="T100" fmla="*/ 0 h 75"/>
                <a:gd name="T101" fmla="*/ 306 w 306"/>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6" h="75">
                  <a:moveTo>
                    <a:pt x="82" y="70"/>
                  </a:moveTo>
                  <a:lnTo>
                    <a:pt x="65" y="61"/>
                  </a:lnTo>
                  <a:lnTo>
                    <a:pt x="53" y="61"/>
                  </a:lnTo>
                  <a:lnTo>
                    <a:pt x="53" y="57"/>
                  </a:lnTo>
                  <a:lnTo>
                    <a:pt x="28" y="57"/>
                  </a:lnTo>
                  <a:lnTo>
                    <a:pt x="24" y="50"/>
                  </a:lnTo>
                  <a:lnTo>
                    <a:pt x="17" y="50"/>
                  </a:lnTo>
                  <a:lnTo>
                    <a:pt x="13" y="45"/>
                  </a:lnTo>
                  <a:lnTo>
                    <a:pt x="4" y="45"/>
                  </a:lnTo>
                  <a:lnTo>
                    <a:pt x="4" y="41"/>
                  </a:lnTo>
                  <a:lnTo>
                    <a:pt x="0" y="33"/>
                  </a:lnTo>
                  <a:lnTo>
                    <a:pt x="0" y="4"/>
                  </a:lnTo>
                  <a:lnTo>
                    <a:pt x="82" y="4"/>
                  </a:lnTo>
                  <a:lnTo>
                    <a:pt x="147" y="0"/>
                  </a:lnTo>
                  <a:lnTo>
                    <a:pt x="268" y="0"/>
                  </a:lnTo>
                  <a:lnTo>
                    <a:pt x="281" y="4"/>
                  </a:lnTo>
                  <a:lnTo>
                    <a:pt x="305" y="4"/>
                  </a:lnTo>
                  <a:lnTo>
                    <a:pt x="305" y="33"/>
                  </a:lnTo>
                  <a:lnTo>
                    <a:pt x="301" y="33"/>
                  </a:lnTo>
                  <a:lnTo>
                    <a:pt x="301" y="41"/>
                  </a:lnTo>
                  <a:lnTo>
                    <a:pt x="292" y="41"/>
                  </a:lnTo>
                  <a:lnTo>
                    <a:pt x="292" y="50"/>
                  </a:lnTo>
                  <a:lnTo>
                    <a:pt x="288" y="50"/>
                  </a:lnTo>
                  <a:lnTo>
                    <a:pt x="277" y="57"/>
                  </a:lnTo>
                  <a:lnTo>
                    <a:pt x="256" y="57"/>
                  </a:lnTo>
                  <a:lnTo>
                    <a:pt x="248" y="61"/>
                  </a:lnTo>
                  <a:lnTo>
                    <a:pt x="236" y="61"/>
                  </a:lnTo>
                  <a:lnTo>
                    <a:pt x="223" y="70"/>
                  </a:lnTo>
                  <a:lnTo>
                    <a:pt x="199" y="70"/>
                  </a:lnTo>
                  <a:lnTo>
                    <a:pt x="183" y="74"/>
                  </a:lnTo>
                  <a:lnTo>
                    <a:pt x="122" y="74"/>
                  </a:lnTo>
                  <a:lnTo>
                    <a:pt x="118" y="70"/>
                  </a:lnTo>
                  <a:lnTo>
                    <a:pt x="82" y="70"/>
                  </a:lnTo>
                </a:path>
              </a:pathLst>
            </a:custGeom>
            <a:noFill/>
            <a:ln w="12700" cap="rnd">
              <a:noFill/>
              <a:round/>
              <a:headEnd/>
              <a:tailEnd/>
            </a:ln>
          </p:spPr>
          <p:txBody>
            <a:bodyPr/>
            <a:lstStyle/>
            <a:p>
              <a:endParaRPr lang="en-US"/>
            </a:p>
          </p:txBody>
        </p:sp>
        <p:sp>
          <p:nvSpPr>
            <p:cNvPr id="1229" name="Freeform 179"/>
            <p:cNvSpPr>
              <a:spLocks/>
            </p:cNvSpPr>
            <p:nvPr/>
          </p:nvSpPr>
          <p:spPr bwMode="auto">
            <a:xfrm>
              <a:off x="1318" y="2816"/>
              <a:ext cx="306" cy="93"/>
            </a:xfrm>
            <a:custGeom>
              <a:avLst/>
              <a:gdLst>
                <a:gd name="T0" fmla="*/ 305 w 306"/>
                <a:gd name="T1" fmla="*/ 46 h 93"/>
                <a:gd name="T2" fmla="*/ 305 w 306"/>
                <a:gd name="T3" fmla="*/ 50 h 93"/>
                <a:gd name="T4" fmla="*/ 301 w 306"/>
                <a:gd name="T5" fmla="*/ 59 h 93"/>
                <a:gd name="T6" fmla="*/ 297 w 306"/>
                <a:gd name="T7" fmla="*/ 62 h 93"/>
                <a:gd name="T8" fmla="*/ 292 w 306"/>
                <a:gd name="T9" fmla="*/ 66 h 93"/>
                <a:gd name="T10" fmla="*/ 284 w 306"/>
                <a:gd name="T11" fmla="*/ 71 h 93"/>
                <a:gd name="T12" fmla="*/ 277 w 306"/>
                <a:gd name="T13" fmla="*/ 75 h 93"/>
                <a:gd name="T14" fmla="*/ 256 w 306"/>
                <a:gd name="T15" fmla="*/ 79 h 93"/>
                <a:gd name="T16" fmla="*/ 236 w 306"/>
                <a:gd name="T17" fmla="*/ 88 h 93"/>
                <a:gd name="T18" fmla="*/ 208 w 306"/>
                <a:gd name="T19" fmla="*/ 92 h 93"/>
                <a:gd name="T20" fmla="*/ 183 w 306"/>
                <a:gd name="T21" fmla="*/ 92 h 93"/>
                <a:gd name="T22" fmla="*/ 154 w 306"/>
                <a:gd name="T23" fmla="*/ 92 h 93"/>
                <a:gd name="T24" fmla="*/ 126 w 306"/>
                <a:gd name="T25" fmla="*/ 92 h 93"/>
                <a:gd name="T26" fmla="*/ 97 w 306"/>
                <a:gd name="T27" fmla="*/ 92 h 93"/>
                <a:gd name="T28" fmla="*/ 73 w 306"/>
                <a:gd name="T29" fmla="*/ 88 h 93"/>
                <a:gd name="T30" fmla="*/ 49 w 306"/>
                <a:gd name="T31" fmla="*/ 79 h 93"/>
                <a:gd name="T32" fmla="*/ 28 w 306"/>
                <a:gd name="T33" fmla="*/ 75 h 93"/>
                <a:gd name="T34" fmla="*/ 21 w 306"/>
                <a:gd name="T35" fmla="*/ 71 h 93"/>
                <a:gd name="T36" fmla="*/ 13 w 306"/>
                <a:gd name="T37" fmla="*/ 66 h 93"/>
                <a:gd name="T38" fmla="*/ 8 w 306"/>
                <a:gd name="T39" fmla="*/ 62 h 93"/>
                <a:gd name="T40" fmla="*/ 4 w 306"/>
                <a:gd name="T41" fmla="*/ 59 h 93"/>
                <a:gd name="T42" fmla="*/ 0 w 306"/>
                <a:gd name="T43" fmla="*/ 50 h 93"/>
                <a:gd name="T44" fmla="*/ 0 w 306"/>
                <a:gd name="T45" fmla="*/ 46 h 93"/>
                <a:gd name="T46" fmla="*/ 0 w 306"/>
                <a:gd name="T47" fmla="*/ 37 h 93"/>
                <a:gd name="T48" fmla="*/ 4 w 306"/>
                <a:gd name="T49" fmla="*/ 33 h 93"/>
                <a:gd name="T50" fmla="*/ 8 w 306"/>
                <a:gd name="T51" fmla="*/ 30 h 93"/>
                <a:gd name="T52" fmla="*/ 13 w 306"/>
                <a:gd name="T53" fmla="*/ 26 h 93"/>
                <a:gd name="T54" fmla="*/ 21 w 306"/>
                <a:gd name="T55" fmla="*/ 21 h 93"/>
                <a:gd name="T56" fmla="*/ 28 w 306"/>
                <a:gd name="T57" fmla="*/ 17 h 93"/>
                <a:gd name="T58" fmla="*/ 49 w 306"/>
                <a:gd name="T59" fmla="*/ 9 h 93"/>
                <a:gd name="T60" fmla="*/ 73 w 306"/>
                <a:gd name="T61" fmla="*/ 4 h 93"/>
                <a:gd name="T62" fmla="*/ 97 w 306"/>
                <a:gd name="T63" fmla="*/ 0 h 93"/>
                <a:gd name="T64" fmla="*/ 126 w 306"/>
                <a:gd name="T65" fmla="*/ 0 h 93"/>
                <a:gd name="T66" fmla="*/ 154 w 306"/>
                <a:gd name="T67" fmla="*/ 0 h 93"/>
                <a:gd name="T68" fmla="*/ 183 w 306"/>
                <a:gd name="T69" fmla="*/ 0 h 93"/>
                <a:gd name="T70" fmla="*/ 208 w 306"/>
                <a:gd name="T71" fmla="*/ 0 h 93"/>
                <a:gd name="T72" fmla="*/ 236 w 306"/>
                <a:gd name="T73" fmla="*/ 4 h 93"/>
                <a:gd name="T74" fmla="*/ 256 w 306"/>
                <a:gd name="T75" fmla="*/ 9 h 93"/>
                <a:gd name="T76" fmla="*/ 277 w 306"/>
                <a:gd name="T77" fmla="*/ 17 h 93"/>
                <a:gd name="T78" fmla="*/ 284 w 306"/>
                <a:gd name="T79" fmla="*/ 21 h 93"/>
                <a:gd name="T80" fmla="*/ 292 w 306"/>
                <a:gd name="T81" fmla="*/ 26 h 93"/>
                <a:gd name="T82" fmla="*/ 297 w 306"/>
                <a:gd name="T83" fmla="*/ 30 h 93"/>
                <a:gd name="T84" fmla="*/ 301 w 306"/>
                <a:gd name="T85" fmla="*/ 33 h 93"/>
                <a:gd name="T86" fmla="*/ 305 w 306"/>
                <a:gd name="T87" fmla="*/ 37 h 93"/>
                <a:gd name="T88" fmla="*/ 305 w 306"/>
                <a:gd name="T89" fmla="*/ 46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93"/>
                <a:gd name="T137" fmla="*/ 306 w 306"/>
                <a:gd name="T138" fmla="*/ 93 h 9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93">
                  <a:moveTo>
                    <a:pt x="305" y="46"/>
                  </a:moveTo>
                  <a:lnTo>
                    <a:pt x="305" y="50"/>
                  </a:lnTo>
                  <a:lnTo>
                    <a:pt x="301" y="59"/>
                  </a:lnTo>
                  <a:lnTo>
                    <a:pt x="297" y="62"/>
                  </a:lnTo>
                  <a:lnTo>
                    <a:pt x="292" y="66"/>
                  </a:lnTo>
                  <a:lnTo>
                    <a:pt x="284" y="71"/>
                  </a:lnTo>
                  <a:lnTo>
                    <a:pt x="277" y="75"/>
                  </a:lnTo>
                  <a:lnTo>
                    <a:pt x="256" y="79"/>
                  </a:lnTo>
                  <a:lnTo>
                    <a:pt x="236" y="88"/>
                  </a:lnTo>
                  <a:lnTo>
                    <a:pt x="208" y="92"/>
                  </a:lnTo>
                  <a:lnTo>
                    <a:pt x="183" y="92"/>
                  </a:lnTo>
                  <a:lnTo>
                    <a:pt x="154" y="92"/>
                  </a:lnTo>
                  <a:lnTo>
                    <a:pt x="126" y="92"/>
                  </a:lnTo>
                  <a:lnTo>
                    <a:pt x="97" y="92"/>
                  </a:lnTo>
                  <a:lnTo>
                    <a:pt x="73" y="88"/>
                  </a:lnTo>
                  <a:lnTo>
                    <a:pt x="49" y="79"/>
                  </a:lnTo>
                  <a:lnTo>
                    <a:pt x="28" y="75"/>
                  </a:lnTo>
                  <a:lnTo>
                    <a:pt x="21" y="71"/>
                  </a:lnTo>
                  <a:lnTo>
                    <a:pt x="13" y="66"/>
                  </a:lnTo>
                  <a:lnTo>
                    <a:pt x="8" y="62"/>
                  </a:lnTo>
                  <a:lnTo>
                    <a:pt x="4" y="59"/>
                  </a:lnTo>
                  <a:lnTo>
                    <a:pt x="0" y="50"/>
                  </a:lnTo>
                  <a:lnTo>
                    <a:pt x="0" y="46"/>
                  </a:lnTo>
                  <a:lnTo>
                    <a:pt x="0" y="37"/>
                  </a:lnTo>
                  <a:lnTo>
                    <a:pt x="4" y="33"/>
                  </a:lnTo>
                  <a:lnTo>
                    <a:pt x="8" y="30"/>
                  </a:lnTo>
                  <a:lnTo>
                    <a:pt x="13" y="26"/>
                  </a:lnTo>
                  <a:lnTo>
                    <a:pt x="21" y="21"/>
                  </a:lnTo>
                  <a:lnTo>
                    <a:pt x="28" y="17"/>
                  </a:lnTo>
                  <a:lnTo>
                    <a:pt x="49" y="9"/>
                  </a:lnTo>
                  <a:lnTo>
                    <a:pt x="73" y="4"/>
                  </a:lnTo>
                  <a:lnTo>
                    <a:pt x="97" y="0"/>
                  </a:lnTo>
                  <a:lnTo>
                    <a:pt x="126" y="0"/>
                  </a:lnTo>
                  <a:lnTo>
                    <a:pt x="154" y="0"/>
                  </a:lnTo>
                  <a:lnTo>
                    <a:pt x="183" y="0"/>
                  </a:lnTo>
                  <a:lnTo>
                    <a:pt x="208" y="0"/>
                  </a:lnTo>
                  <a:lnTo>
                    <a:pt x="236" y="4"/>
                  </a:lnTo>
                  <a:lnTo>
                    <a:pt x="256" y="9"/>
                  </a:lnTo>
                  <a:lnTo>
                    <a:pt x="277" y="17"/>
                  </a:lnTo>
                  <a:lnTo>
                    <a:pt x="284" y="21"/>
                  </a:lnTo>
                  <a:lnTo>
                    <a:pt x="292" y="26"/>
                  </a:lnTo>
                  <a:lnTo>
                    <a:pt x="297" y="30"/>
                  </a:lnTo>
                  <a:lnTo>
                    <a:pt x="301" y="33"/>
                  </a:lnTo>
                  <a:lnTo>
                    <a:pt x="305" y="37"/>
                  </a:lnTo>
                  <a:lnTo>
                    <a:pt x="305" y="46"/>
                  </a:lnTo>
                </a:path>
              </a:pathLst>
            </a:custGeom>
            <a:solidFill>
              <a:srgbClr val="F2E57F"/>
            </a:solidFill>
            <a:ln w="12700" cap="rnd">
              <a:noFill/>
              <a:round/>
              <a:headEnd/>
              <a:tailEnd/>
            </a:ln>
          </p:spPr>
          <p:txBody>
            <a:bodyPr/>
            <a:lstStyle/>
            <a:p>
              <a:endParaRPr lang="en-US"/>
            </a:p>
          </p:txBody>
        </p:sp>
        <p:sp>
          <p:nvSpPr>
            <p:cNvPr id="1230" name="Freeform 180"/>
            <p:cNvSpPr>
              <a:spLocks/>
            </p:cNvSpPr>
            <p:nvPr/>
          </p:nvSpPr>
          <p:spPr bwMode="auto">
            <a:xfrm>
              <a:off x="1302" y="2809"/>
              <a:ext cx="86" cy="67"/>
            </a:xfrm>
            <a:custGeom>
              <a:avLst/>
              <a:gdLst>
                <a:gd name="T0" fmla="*/ 85 w 86"/>
                <a:gd name="T1" fmla="*/ 66 h 67"/>
                <a:gd name="T2" fmla="*/ 69 w 86"/>
                <a:gd name="T3" fmla="*/ 66 h 67"/>
                <a:gd name="T4" fmla="*/ 57 w 86"/>
                <a:gd name="T5" fmla="*/ 62 h 67"/>
                <a:gd name="T6" fmla="*/ 44 w 86"/>
                <a:gd name="T7" fmla="*/ 62 h 67"/>
                <a:gd name="T8" fmla="*/ 40 w 86"/>
                <a:gd name="T9" fmla="*/ 53 h 67"/>
                <a:gd name="T10" fmla="*/ 20 w 86"/>
                <a:gd name="T11" fmla="*/ 53 h 67"/>
                <a:gd name="T12" fmla="*/ 16 w 86"/>
                <a:gd name="T13" fmla="*/ 49 h 67"/>
                <a:gd name="T14" fmla="*/ 4 w 86"/>
                <a:gd name="T15" fmla="*/ 37 h 67"/>
                <a:gd name="T16" fmla="*/ 0 w 86"/>
                <a:gd name="T17" fmla="*/ 29 h 67"/>
                <a:gd name="T18" fmla="*/ 0 w 86"/>
                <a:gd name="T19" fmla="*/ 7 h 67"/>
                <a:gd name="T20" fmla="*/ 40 w 86"/>
                <a:gd name="T21" fmla="*/ 7 h 67"/>
                <a:gd name="T22" fmla="*/ 85 w 86"/>
                <a:gd name="T23" fmla="*/ 0 h 67"/>
                <a:gd name="T24" fmla="*/ 85 w 86"/>
                <a:gd name="T25" fmla="*/ 66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67"/>
                <a:gd name="T41" fmla="*/ 86 w 86"/>
                <a:gd name="T42" fmla="*/ 67 h 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67">
                  <a:moveTo>
                    <a:pt x="85" y="66"/>
                  </a:moveTo>
                  <a:lnTo>
                    <a:pt x="69" y="66"/>
                  </a:lnTo>
                  <a:lnTo>
                    <a:pt x="57" y="62"/>
                  </a:lnTo>
                  <a:lnTo>
                    <a:pt x="44" y="62"/>
                  </a:lnTo>
                  <a:lnTo>
                    <a:pt x="40" y="53"/>
                  </a:lnTo>
                  <a:lnTo>
                    <a:pt x="20" y="53"/>
                  </a:lnTo>
                  <a:lnTo>
                    <a:pt x="16" y="49"/>
                  </a:lnTo>
                  <a:lnTo>
                    <a:pt x="4" y="37"/>
                  </a:lnTo>
                  <a:lnTo>
                    <a:pt x="0" y="29"/>
                  </a:lnTo>
                  <a:lnTo>
                    <a:pt x="0" y="7"/>
                  </a:lnTo>
                  <a:lnTo>
                    <a:pt x="40" y="7"/>
                  </a:lnTo>
                  <a:lnTo>
                    <a:pt x="85" y="0"/>
                  </a:lnTo>
                  <a:lnTo>
                    <a:pt x="85" y="66"/>
                  </a:lnTo>
                </a:path>
              </a:pathLst>
            </a:custGeom>
            <a:solidFill>
              <a:srgbClr val="F2E57F"/>
            </a:solidFill>
            <a:ln w="12700" cap="rnd">
              <a:noFill/>
              <a:round/>
              <a:headEnd/>
              <a:tailEnd/>
            </a:ln>
          </p:spPr>
          <p:txBody>
            <a:bodyPr/>
            <a:lstStyle/>
            <a:p>
              <a:endParaRPr lang="en-US"/>
            </a:p>
          </p:txBody>
        </p:sp>
        <p:sp>
          <p:nvSpPr>
            <p:cNvPr id="1231" name="Freeform 181"/>
            <p:cNvSpPr>
              <a:spLocks/>
            </p:cNvSpPr>
            <p:nvPr/>
          </p:nvSpPr>
          <p:spPr bwMode="auto">
            <a:xfrm>
              <a:off x="1387" y="2809"/>
              <a:ext cx="229" cy="75"/>
            </a:xfrm>
            <a:custGeom>
              <a:avLst/>
              <a:gdLst>
                <a:gd name="T0" fmla="*/ 0 w 229"/>
                <a:gd name="T1" fmla="*/ 0 h 75"/>
                <a:gd name="T2" fmla="*/ 215 w 229"/>
                <a:gd name="T3" fmla="*/ 0 h 75"/>
                <a:gd name="T4" fmla="*/ 228 w 229"/>
                <a:gd name="T5" fmla="*/ 8 h 75"/>
                <a:gd name="T6" fmla="*/ 228 w 229"/>
                <a:gd name="T7" fmla="*/ 38 h 75"/>
                <a:gd name="T8" fmla="*/ 224 w 229"/>
                <a:gd name="T9" fmla="*/ 38 h 75"/>
                <a:gd name="T10" fmla="*/ 224 w 229"/>
                <a:gd name="T11" fmla="*/ 45 h 75"/>
                <a:gd name="T12" fmla="*/ 215 w 229"/>
                <a:gd name="T13" fmla="*/ 45 h 75"/>
                <a:gd name="T14" fmla="*/ 212 w 229"/>
                <a:gd name="T15" fmla="*/ 49 h 75"/>
                <a:gd name="T16" fmla="*/ 204 w 229"/>
                <a:gd name="T17" fmla="*/ 54 h 75"/>
                <a:gd name="T18" fmla="*/ 187 w 229"/>
                <a:gd name="T19" fmla="*/ 54 h 75"/>
                <a:gd name="T20" fmla="*/ 180 w 229"/>
                <a:gd name="T21" fmla="*/ 62 h 75"/>
                <a:gd name="T22" fmla="*/ 167 w 229"/>
                <a:gd name="T23" fmla="*/ 62 h 75"/>
                <a:gd name="T24" fmla="*/ 154 w 229"/>
                <a:gd name="T25" fmla="*/ 70 h 75"/>
                <a:gd name="T26" fmla="*/ 143 w 229"/>
                <a:gd name="T27" fmla="*/ 70 h 75"/>
                <a:gd name="T28" fmla="*/ 130 w 229"/>
                <a:gd name="T29" fmla="*/ 74 h 75"/>
                <a:gd name="T30" fmla="*/ 13 w 229"/>
                <a:gd name="T31" fmla="*/ 74 h 75"/>
                <a:gd name="T32" fmla="*/ 0 w 229"/>
                <a:gd name="T33" fmla="*/ 70 h 75"/>
                <a:gd name="T34" fmla="*/ 0 w 229"/>
                <a:gd name="T35" fmla="*/ 0 h 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9"/>
                <a:gd name="T55" fmla="*/ 0 h 75"/>
                <a:gd name="T56" fmla="*/ 229 w 229"/>
                <a:gd name="T57" fmla="*/ 75 h 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9" h="75">
                  <a:moveTo>
                    <a:pt x="0" y="0"/>
                  </a:moveTo>
                  <a:lnTo>
                    <a:pt x="215" y="0"/>
                  </a:lnTo>
                  <a:lnTo>
                    <a:pt x="228" y="8"/>
                  </a:lnTo>
                  <a:lnTo>
                    <a:pt x="228" y="38"/>
                  </a:lnTo>
                  <a:lnTo>
                    <a:pt x="224" y="38"/>
                  </a:lnTo>
                  <a:lnTo>
                    <a:pt x="224" y="45"/>
                  </a:lnTo>
                  <a:lnTo>
                    <a:pt x="215" y="45"/>
                  </a:lnTo>
                  <a:lnTo>
                    <a:pt x="212" y="49"/>
                  </a:lnTo>
                  <a:lnTo>
                    <a:pt x="204" y="54"/>
                  </a:lnTo>
                  <a:lnTo>
                    <a:pt x="187" y="54"/>
                  </a:lnTo>
                  <a:lnTo>
                    <a:pt x="180" y="62"/>
                  </a:lnTo>
                  <a:lnTo>
                    <a:pt x="167" y="62"/>
                  </a:lnTo>
                  <a:lnTo>
                    <a:pt x="154" y="70"/>
                  </a:lnTo>
                  <a:lnTo>
                    <a:pt x="143" y="70"/>
                  </a:lnTo>
                  <a:lnTo>
                    <a:pt x="130" y="74"/>
                  </a:lnTo>
                  <a:lnTo>
                    <a:pt x="13" y="74"/>
                  </a:lnTo>
                  <a:lnTo>
                    <a:pt x="0" y="70"/>
                  </a:lnTo>
                  <a:lnTo>
                    <a:pt x="0" y="0"/>
                  </a:lnTo>
                </a:path>
              </a:pathLst>
            </a:custGeom>
            <a:solidFill>
              <a:srgbClr val="F2E57F"/>
            </a:solidFill>
            <a:ln w="12700" cap="rnd">
              <a:noFill/>
              <a:round/>
              <a:headEnd/>
              <a:tailEnd/>
            </a:ln>
          </p:spPr>
          <p:txBody>
            <a:bodyPr/>
            <a:lstStyle/>
            <a:p>
              <a:endParaRPr lang="en-US"/>
            </a:p>
          </p:txBody>
        </p:sp>
        <p:sp>
          <p:nvSpPr>
            <p:cNvPr id="1232" name="Freeform 182"/>
            <p:cNvSpPr>
              <a:spLocks/>
            </p:cNvSpPr>
            <p:nvPr/>
          </p:nvSpPr>
          <p:spPr bwMode="auto">
            <a:xfrm>
              <a:off x="1302" y="2809"/>
              <a:ext cx="314" cy="75"/>
            </a:xfrm>
            <a:custGeom>
              <a:avLst/>
              <a:gdLst>
                <a:gd name="T0" fmla="*/ 89 w 314"/>
                <a:gd name="T1" fmla="*/ 70 h 75"/>
                <a:gd name="T2" fmla="*/ 69 w 314"/>
                <a:gd name="T3" fmla="*/ 70 h 75"/>
                <a:gd name="T4" fmla="*/ 57 w 314"/>
                <a:gd name="T5" fmla="*/ 62 h 75"/>
                <a:gd name="T6" fmla="*/ 44 w 314"/>
                <a:gd name="T7" fmla="*/ 62 h 75"/>
                <a:gd name="T8" fmla="*/ 40 w 314"/>
                <a:gd name="T9" fmla="*/ 54 h 75"/>
                <a:gd name="T10" fmla="*/ 24 w 314"/>
                <a:gd name="T11" fmla="*/ 54 h 75"/>
                <a:gd name="T12" fmla="*/ 16 w 314"/>
                <a:gd name="T13" fmla="*/ 49 h 75"/>
                <a:gd name="T14" fmla="*/ 4 w 314"/>
                <a:gd name="T15" fmla="*/ 38 h 75"/>
                <a:gd name="T16" fmla="*/ 0 w 314"/>
                <a:gd name="T17" fmla="*/ 33 h 75"/>
                <a:gd name="T18" fmla="*/ 0 w 314"/>
                <a:gd name="T19" fmla="*/ 8 h 75"/>
                <a:gd name="T20" fmla="*/ 40 w 314"/>
                <a:gd name="T21" fmla="*/ 8 h 75"/>
                <a:gd name="T22" fmla="*/ 89 w 314"/>
                <a:gd name="T23" fmla="*/ 0 h 75"/>
                <a:gd name="T24" fmla="*/ 300 w 314"/>
                <a:gd name="T25" fmla="*/ 0 h 75"/>
                <a:gd name="T26" fmla="*/ 313 w 314"/>
                <a:gd name="T27" fmla="*/ 8 h 75"/>
                <a:gd name="T28" fmla="*/ 313 w 314"/>
                <a:gd name="T29" fmla="*/ 38 h 75"/>
                <a:gd name="T30" fmla="*/ 309 w 314"/>
                <a:gd name="T31" fmla="*/ 38 h 75"/>
                <a:gd name="T32" fmla="*/ 309 w 314"/>
                <a:gd name="T33" fmla="*/ 45 h 75"/>
                <a:gd name="T34" fmla="*/ 300 w 314"/>
                <a:gd name="T35" fmla="*/ 45 h 75"/>
                <a:gd name="T36" fmla="*/ 297 w 314"/>
                <a:gd name="T37" fmla="*/ 49 h 75"/>
                <a:gd name="T38" fmla="*/ 289 w 314"/>
                <a:gd name="T39" fmla="*/ 54 h 75"/>
                <a:gd name="T40" fmla="*/ 272 w 314"/>
                <a:gd name="T41" fmla="*/ 54 h 75"/>
                <a:gd name="T42" fmla="*/ 265 w 314"/>
                <a:gd name="T43" fmla="*/ 62 h 75"/>
                <a:gd name="T44" fmla="*/ 252 w 314"/>
                <a:gd name="T45" fmla="*/ 62 h 75"/>
                <a:gd name="T46" fmla="*/ 244 w 314"/>
                <a:gd name="T47" fmla="*/ 70 h 75"/>
                <a:gd name="T48" fmla="*/ 232 w 314"/>
                <a:gd name="T49" fmla="*/ 70 h 75"/>
                <a:gd name="T50" fmla="*/ 220 w 314"/>
                <a:gd name="T51" fmla="*/ 74 h 75"/>
                <a:gd name="T52" fmla="*/ 102 w 314"/>
                <a:gd name="T53" fmla="*/ 74 h 75"/>
                <a:gd name="T54" fmla="*/ 89 w 314"/>
                <a:gd name="T55" fmla="*/ 70 h 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4"/>
                <a:gd name="T85" fmla="*/ 0 h 75"/>
                <a:gd name="T86" fmla="*/ 314 w 314"/>
                <a:gd name="T87" fmla="*/ 75 h 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4" h="75">
                  <a:moveTo>
                    <a:pt x="89" y="70"/>
                  </a:moveTo>
                  <a:lnTo>
                    <a:pt x="69" y="70"/>
                  </a:lnTo>
                  <a:lnTo>
                    <a:pt x="57" y="62"/>
                  </a:lnTo>
                  <a:lnTo>
                    <a:pt x="44" y="62"/>
                  </a:lnTo>
                  <a:lnTo>
                    <a:pt x="40" y="54"/>
                  </a:lnTo>
                  <a:lnTo>
                    <a:pt x="24" y="54"/>
                  </a:lnTo>
                  <a:lnTo>
                    <a:pt x="16" y="49"/>
                  </a:lnTo>
                  <a:lnTo>
                    <a:pt x="4" y="38"/>
                  </a:lnTo>
                  <a:lnTo>
                    <a:pt x="0" y="33"/>
                  </a:lnTo>
                  <a:lnTo>
                    <a:pt x="0" y="8"/>
                  </a:lnTo>
                  <a:lnTo>
                    <a:pt x="40" y="8"/>
                  </a:lnTo>
                  <a:lnTo>
                    <a:pt x="89" y="0"/>
                  </a:lnTo>
                  <a:lnTo>
                    <a:pt x="300" y="0"/>
                  </a:lnTo>
                  <a:lnTo>
                    <a:pt x="313" y="8"/>
                  </a:lnTo>
                  <a:lnTo>
                    <a:pt x="313" y="38"/>
                  </a:lnTo>
                  <a:lnTo>
                    <a:pt x="309" y="38"/>
                  </a:lnTo>
                  <a:lnTo>
                    <a:pt x="309" y="45"/>
                  </a:lnTo>
                  <a:lnTo>
                    <a:pt x="300" y="45"/>
                  </a:lnTo>
                  <a:lnTo>
                    <a:pt x="297" y="49"/>
                  </a:lnTo>
                  <a:lnTo>
                    <a:pt x="289" y="54"/>
                  </a:lnTo>
                  <a:lnTo>
                    <a:pt x="272" y="54"/>
                  </a:lnTo>
                  <a:lnTo>
                    <a:pt x="265" y="62"/>
                  </a:lnTo>
                  <a:lnTo>
                    <a:pt x="252" y="62"/>
                  </a:lnTo>
                  <a:lnTo>
                    <a:pt x="244" y="70"/>
                  </a:lnTo>
                  <a:lnTo>
                    <a:pt x="232" y="70"/>
                  </a:lnTo>
                  <a:lnTo>
                    <a:pt x="220" y="74"/>
                  </a:lnTo>
                  <a:lnTo>
                    <a:pt x="102" y="74"/>
                  </a:lnTo>
                  <a:lnTo>
                    <a:pt x="89" y="70"/>
                  </a:lnTo>
                </a:path>
              </a:pathLst>
            </a:custGeom>
            <a:noFill/>
            <a:ln w="12700" cap="rnd">
              <a:noFill/>
              <a:round/>
              <a:headEnd/>
              <a:tailEnd/>
            </a:ln>
          </p:spPr>
          <p:txBody>
            <a:bodyPr/>
            <a:lstStyle/>
            <a:p>
              <a:endParaRPr lang="en-US"/>
            </a:p>
          </p:txBody>
        </p:sp>
        <p:sp>
          <p:nvSpPr>
            <p:cNvPr id="1233" name="Freeform 183"/>
            <p:cNvSpPr>
              <a:spLocks/>
            </p:cNvSpPr>
            <p:nvPr/>
          </p:nvSpPr>
          <p:spPr bwMode="auto">
            <a:xfrm>
              <a:off x="1302" y="2776"/>
              <a:ext cx="306" cy="83"/>
            </a:xfrm>
            <a:custGeom>
              <a:avLst/>
              <a:gdLst>
                <a:gd name="T0" fmla="*/ 305 w 306"/>
                <a:gd name="T1" fmla="*/ 40 h 83"/>
                <a:gd name="T2" fmla="*/ 305 w 306"/>
                <a:gd name="T3" fmla="*/ 45 h 83"/>
                <a:gd name="T4" fmla="*/ 301 w 306"/>
                <a:gd name="T5" fmla="*/ 49 h 83"/>
                <a:gd name="T6" fmla="*/ 298 w 306"/>
                <a:gd name="T7" fmla="*/ 53 h 83"/>
                <a:gd name="T8" fmla="*/ 293 w 306"/>
                <a:gd name="T9" fmla="*/ 58 h 83"/>
                <a:gd name="T10" fmla="*/ 285 w 306"/>
                <a:gd name="T11" fmla="*/ 62 h 83"/>
                <a:gd name="T12" fmla="*/ 277 w 306"/>
                <a:gd name="T13" fmla="*/ 66 h 83"/>
                <a:gd name="T14" fmla="*/ 257 w 306"/>
                <a:gd name="T15" fmla="*/ 70 h 83"/>
                <a:gd name="T16" fmla="*/ 236 w 306"/>
                <a:gd name="T17" fmla="*/ 73 h 83"/>
                <a:gd name="T18" fmla="*/ 207 w 306"/>
                <a:gd name="T19" fmla="*/ 78 h 83"/>
                <a:gd name="T20" fmla="*/ 183 w 306"/>
                <a:gd name="T21" fmla="*/ 78 h 83"/>
                <a:gd name="T22" fmla="*/ 155 w 306"/>
                <a:gd name="T23" fmla="*/ 82 h 83"/>
                <a:gd name="T24" fmla="*/ 126 w 306"/>
                <a:gd name="T25" fmla="*/ 78 h 83"/>
                <a:gd name="T26" fmla="*/ 98 w 306"/>
                <a:gd name="T27" fmla="*/ 78 h 83"/>
                <a:gd name="T28" fmla="*/ 69 w 306"/>
                <a:gd name="T29" fmla="*/ 73 h 83"/>
                <a:gd name="T30" fmla="*/ 48 w 306"/>
                <a:gd name="T31" fmla="*/ 70 h 83"/>
                <a:gd name="T32" fmla="*/ 28 w 306"/>
                <a:gd name="T33" fmla="*/ 66 h 83"/>
                <a:gd name="T34" fmla="*/ 20 w 306"/>
                <a:gd name="T35" fmla="*/ 62 h 83"/>
                <a:gd name="T36" fmla="*/ 12 w 306"/>
                <a:gd name="T37" fmla="*/ 58 h 83"/>
                <a:gd name="T38" fmla="*/ 7 w 306"/>
                <a:gd name="T39" fmla="*/ 53 h 83"/>
                <a:gd name="T40" fmla="*/ 4 w 306"/>
                <a:gd name="T41" fmla="*/ 49 h 83"/>
                <a:gd name="T42" fmla="*/ 0 w 306"/>
                <a:gd name="T43" fmla="*/ 45 h 83"/>
                <a:gd name="T44" fmla="*/ 0 w 306"/>
                <a:gd name="T45" fmla="*/ 40 h 83"/>
                <a:gd name="T46" fmla="*/ 0 w 306"/>
                <a:gd name="T47" fmla="*/ 33 h 83"/>
                <a:gd name="T48" fmla="*/ 4 w 306"/>
                <a:gd name="T49" fmla="*/ 29 h 83"/>
                <a:gd name="T50" fmla="*/ 7 w 306"/>
                <a:gd name="T51" fmla="*/ 24 h 83"/>
                <a:gd name="T52" fmla="*/ 12 w 306"/>
                <a:gd name="T53" fmla="*/ 20 h 83"/>
                <a:gd name="T54" fmla="*/ 20 w 306"/>
                <a:gd name="T55" fmla="*/ 16 h 83"/>
                <a:gd name="T56" fmla="*/ 28 w 306"/>
                <a:gd name="T57" fmla="*/ 12 h 83"/>
                <a:gd name="T58" fmla="*/ 48 w 306"/>
                <a:gd name="T59" fmla="*/ 7 h 83"/>
                <a:gd name="T60" fmla="*/ 69 w 306"/>
                <a:gd name="T61" fmla="*/ 4 h 83"/>
                <a:gd name="T62" fmla="*/ 98 w 306"/>
                <a:gd name="T63" fmla="*/ 0 h 83"/>
                <a:gd name="T64" fmla="*/ 126 w 306"/>
                <a:gd name="T65" fmla="*/ 0 h 83"/>
                <a:gd name="T66" fmla="*/ 155 w 306"/>
                <a:gd name="T67" fmla="*/ 0 h 83"/>
                <a:gd name="T68" fmla="*/ 183 w 306"/>
                <a:gd name="T69" fmla="*/ 0 h 83"/>
                <a:gd name="T70" fmla="*/ 207 w 306"/>
                <a:gd name="T71" fmla="*/ 0 h 83"/>
                <a:gd name="T72" fmla="*/ 236 w 306"/>
                <a:gd name="T73" fmla="*/ 4 h 83"/>
                <a:gd name="T74" fmla="*/ 257 w 306"/>
                <a:gd name="T75" fmla="*/ 7 h 83"/>
                <a:gd name="T76" fmla="*/ 277 w 306"/>
                <a:gd name="T77" fmla="*/ 12 h 83"/>
                <a:gd name="T78" fmla="*/ 285 w 306"/>
                <a:gd name="T79" fmla="*/ 16 h 83"/>
                <a:gd name="T80" fmla="*/ 293 w 306"/>
                <a:gd name="T81" fmla="*/ 20 h 83"/>
                <a:gd name="T82" fmla="*/ 298 w 306"/>
                <a:gd name="T83" fmla="*/ 24 h 83"/>
                <a:gd name="T84" fmla="*/ 301 w 306"/>
                <a:gd name="T85" fmla="*/ 29 h 83"/>
                <a:gd name="T86" fmla="*/ 305 w 306"/>
                <a:gd name="T87" fmla="*/ 33 h 83"/>
                <a:gd name="T88" fmla="*/ 305 w 306"/>
                <a:gd name="T89" fmla="*/ 4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3"/>
                <a:gd name="T137" fmla="*/ 306 w 306"/>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3">
                  <a:moveTo>
                    <a:pt x="305" y="40"/>
                  </a:moveTo>
                  <a:lnTo>
                    <a:pt x="305" y="45"/>
                  </a:lnTo>
                  <a:lnTo>
                    <a:pt x="301" y="49"/>
                  </a:lnTo>
                  <a:lnTo>
                    <a:pt x="298" y="53"/>
                  </a:lnTo>
                  <a:lnTo>
                    <a:pt x="293" y="58"/>
                  </a:lnTo>
                  <a:lnTo>
                    <a:pt x="285" y="62"/>
                  </a:lnTo>
                  <a:lnTo>
                    <a:pt x="277" y="66"/>
                  </a:lnTo>
                  <a:lnTo>
                    <a:pt x="257" y="70"/>
                  </a:lnTo>
                  <a:lnTo>
                    <a:pt x="236" y="73"/>
                  </a:lnTo>
                  <a:lnTo>
                    <a:pt x="207" y="78"/>
                  </a:lnTo>
                  <a:lnTo>
                    <a:pt x="183" y="78"/>
                  </a:lnTo>
                  <a:lnTo>
                    <a:pt x="155" y="82"/>
                  </a:lnTo>
                  <a:lnTo>
                    <a:pt x="126" y="78"/>
                  </a:lnTo>
                  <a:lnTo>
                    <a:pt x="98" y="78"/>
                  </a:lnTo>
                  <a:lnTo>
                    <a:pt x="69" y="73"/>
                  </a:lnTo>
                  <a:lnTo>
                    <a:pt x="48" y="70"/>
                  </a:lnTo>
                  <a:lnTo>
                    <a:pt x="28" y="66"/>
                  </a:lnTo>
                  <a:lnTo>
                    <a:pt x="20" y="62"/>
                  </a:lnTo>
                  <a:lnTo>
                    <a:pt x="12" y="58"/>
                  </a:lnTo>
                  <a:lnTo>
                    <a:pt x="7" y="53"/>
                  </a:lnTo>
                  <a:lnTo>
                    <a:pt x="4" y="49"/>
                  </a:lnTo>
                  <a:lnTo>
                    <a:pt x="0" y="45"/>
                  </a:lnTo>
                  <a:lnTo>
                    <a:pt x="0" y="40"/>
                  </a:lnTo>
                  <a:lnTo>
                    <a:pt x="0" y="33"/>
                  </a:lnTo>
                  <a:lnTo>
                    <a:pt x="4" y="29"/>
                  </a:lnTo>
                  <a:lnTo>
                    <a:pt x="7" y="24"/>
                  </a:lnTo>
                  <a:lnTo>
                    <a:pt x="12" y="20"/>
                  </a:lnTo>
                  <a:lnTo>
                    <a:pt x="20" y="16"/>
                  </a:lnTo>
                  <a:lnTo>
                    <a:pt x="28" y="12"/>
                  </a:lnTo>
                  <a:lnTo>
                    <a:pt x="48" y="7"/>
                  </a:lnTo>
                  <a:lnTo>
                    <a:pt x="69" y="4"/>
                  </a:lnTo>
                  <a:lnTo>
                    <a:pt x="98" y="0"/>
                  </a:lnTo>
                  <a:lnTo>
                    <a:pt x="126" y="0"/>
                  </a:lnTo>
                  <a:lnTo>
                    <a:pt x="155" y="0"/>
                  </a:lnTo>
                  <a:lnTo>
                    <a:pt x="183" y="0"/>
                  </a:lnTo>
                  <a:lnTo>
                    <a:pt x="207" y="0"/>
                  </a:lnTo>
                  <a:lnTo>
                    <a:pt x="236" y="4"/>
                  </a:lnTo>
                  <a:lnTo>
                    <a:pt x="257" y="7"/>
                  </a:lnTo>
                  <a:lnTo>
                    <a:pt x="277" y="12"/>
                  </a:lnTo>
                  <a:lnTo>
                    <a:pt x="285" y="16"/>
                  </a:lnTo>
                  <a:lnTo>
                    <a:pt x="293" y="20"/>
                  </a:lnTo>
                  <a:lnTo>
                    <a:pt x="298" y="24"/>
                  </a:lnTo>
                  <a:lnTo>
                    <a:pt x="301" y="29"/>
                  </a:lnTo>
                  <a:lnTo>
                    <a:pt x="305" y="33"/>
                  </a:lnTo>
                  <a:lnTo>
                    <a:pt x="305" y="40"/>
                  </a:lnTo>
                </a:path>
              </a:pathLst>
            </a:custGeom>
            <a:solidFill>
              <a:srgbClr val="F2E57F"/>
            </a:solidFill>
            <a:ln w="12700" cap="rnd">
              <a:noFill/>
              <a:round/>
              <a:headEnd/>
              <a:tailEnd/>
            </a:ln>
          </p:spPr>
          <p:txBody>
            <a:bodyPr/>
            <a:lstStyle/>
            <a:p>
              <a:endParaRPr lang="en-US"/>
            </a:p>
          </p:txBody>
        </p:sp>
        <p:sp>
          <p:nvSpPr>
            <p:cNvPr id="1234" name="Freeform 184"/>
            <p:cNvSpPr>
              <a:spLocks/>
            </p:cNvSpPr>
            <p:nvPr/>
          </p:nvSpPr>
          <p:spPr bwMode="auto">
            <a:xfrm>
              <a:off x="1318" y="2780"/>
              <a:ext cx="83" cy="67"/>
            </a:xfrm>
            <a:custGeom>
              <a:avLst/>
              <a:gdLst>
                <a:gd name="T0" fmla="*/ 82 w 83"/>
                <a:gd name="T1" fmla="*/ 66 h 67"/>
                <a:gd name="T2" fmla="*/ 65 w 83"/>
                <a:gd name="T3" fmla="*/ 62 h 67"/>
                <a:gd name="T4" fmla="*/ 37 w 83"/>
                <a:gd name="T5" fmla="*/ 62 h 67"/>
                <a:gd name="T6" fmla="*/ 28 w 83"/>
                <a:gd name="T7" fmla="*/ 53 h 67"/>
                <a:gd name="T8" fmla="*/ 24 w 83"/>
                <a:gd name="T9" fmla="*/ 53 h 67"/>
                <a:gd name="T10" fmla="*/ 17 w 83"/>
                <a:gd name="T11" fmla="*/ 49 h 67"/>
                <a:gd name="T12" fmla="*/ 13 w 83"/>
                <a:gd name="T13" fmla="*/ 49 h 67"/>
                <a:gd name="T14" fmla="*/ 4 w 83"/>
                <a:gd name="T15" fmla="*/ 40 h 67"/>
                <a:gd name="T16" fmla="*/ 4 w 83"/>
                <a:gd name="T17" fmla="*/ 36 h 67"/>
                <a:gd name="T18" fmla="*/ 0 w 83"/>
                <a:gd name="T19" fmla="*/ 36 h 67"/>
                <a:gd name="T20" fmla="*/ 0 w 83"/>
                <a:gd name="T21" fmla="*/ 0 h 67"/>
                <a:gd name="T22" fmla="*/ 82 w 83"/>
                <a:gd name="T23" fmla="*/ 0 h 67"/>
                <a:gd name="T24" fmla="*/ 82 w 83"/>
                <a:gd name="T25" fmla="*/ 66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67"/>
                <a:gd name="T41" fmla="*/ 83 w 83"/>
                <a:gd name="T42" fmla="*/ 67 h 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67">
                  <a:moveTo>
                    <a:pt x="82" y="66"/>
                  </a:moveTo>
                  <a:lnTo>
                    <a:pt x="65" y="62"/>
                  </a:lnTo>
                  <a:lnTo>
                    <a:pt x="37" y="62"/>
                  </a:lnTo>
                  <a:lnTo>
                    <a:pt x="28" y="53"/>
                  </a:lnTo>
                  <a:lnTo>
                    <a:pt x="24" y="53"/>
                  </a:lnTo>
                  <a:lnTo>
                    <a:pt x="17" y="49"/>
                  </a:lnTo>
                  <a:lnTo>
                    <a:pt x="13" y="49"/>
                  </a:lnTo>
                  <a:lnTo>
                    <a:pt x="4" y="40"/>
                  </a:lnTo>
                  <a:lnTo>
                    <a:pt x="4" y="36"/>
                  </a:lnTo>
                  <a:lnTo>
                    <a:pt x="0" y="36"/>
                  </a:lnTo>
                  <a:lnTo>
                    <a:pt x="0" y="0"/>
                  </a:lnTo>
                  <a:lnTo>
                    <a:pt x="82" y="0"/>
                  </a:lnTo>
                  <a:lnTo>
                    <a:pt x="82" y="66"/>
                  </a:lnTo>
                </a:path>
              </a:pathLst>
            </a:custGeom>
            <a:solidFill>
              <a:srgbClr val="F2E57F"/>
            </a:solidFill>
            <a:ln w="12700" cap="rnd">
              <a:noFill/>
              <a:round/>
              <a:headEnd/>
              <a:tailEnd/>
            </a:ln>
          </p:spPr>
          <p:txBody>
            <a:bodyPr/>
            <a:lstStyle/>
            <a:p>
              <a:endParaRPr lang="en-US"/>
            </a:p>
          </p:txBody>
        </p:sp>
        <p:sp>
          <p:nvSpPr>
            <p:cNvPr id="1235" name="Freeform 185"/>
            <p:cNvSpPr>
              <a:spLocks/>
            </p:cNvSpPr>
            <p:nvPr/>
          </p:nvSpPr>
          <p:spPr bwMode="auto">
            <a:xfrm>
              <a:off x="1400" y="2776"/>
              <a:ext cx="224" cy="79"/>
            </a:xfrm>
            <a:custGeom>
              <a:avLst/>
              <a:gdLst>
                <a:gd name="T0" fmla="*/ 0 w 224"/>
                <a:gd name="T1" fmla="*/ 7 h 79"/>
                <a:gd name="T2" fmla="*/ 65 w 224"/>
                <a:gd name="T3" fmla="*/ 7 h 79"/>
                <a:gd name="T4" fmla="*/ 93 w 224"/>
                <a:gd name="T5" fmla="*/ 0 h 79"/>
                <a:gd name="T6" fmla="*/ 174 w 224"/>
                <a:gd name="T7" fmla="*/ 0 h 79"/>
                <a:gd name="T8" fmla="*/ 186 w 224"/>
                <a:gd name="T9" fmla="*/ 7 h 79"/>
                <a:gd name="T10" fmla="*/ 223 w 224"/>
                <a:gd name="T11" fmla="*/ 7 h 79"/>
                <a:gd name="T12" fmla="*/ 223 w 224"/>
                <a:gd name="T13" fmla="*/ 41 h 79"/>
                <a:gd name="T14" fmla="*/ 219 w 224"/>
                <a:gd name="T15" fmla="*/ 41 h 79"/>
                <a:gd name="T16" fmla="*/ 210 w 224"/>
                <a:gd name="T17" fmla="*/ 49 h 79"/>
                <a:gd name="T18" fmla="*/ 210 w 224"/>
                <a:gd name="T19" fmla="*/ 53 h 79"/>
                <a:gd name="T20" fmla="*/ 206 w 224"/>
                <a:gd name="T21" fmla="*/ 53 h 79"/>
                <a:gd name="T22" fmla="*/ 195 w 224"/>
                <a:gd name="T23" fmla="*/ 62 h 79"/>
                <a:gd name="T24" fmla="*/ 186 w 224"/>
                <a:gd name="T25" fmla="*/ 66 h 79"/>
                <a:gd name="T26" fmla="*/ 154 w 224"/>
                <a:gd name="T27" fmla="*/ 66 h 79"/>
                <a:gd name="T28" fmla="*/ 141 w 224"/>
                <a:gd name="T29" fmla="*/ 74 h 79"/>
                <a:gd name="T30" fmla="*/ 117 w 224"/>
                <a:gd name="T31" fmla="*/ 74 h 79"/>
                <a:gd name="T32" fmla="*/ 102 w 224"/>
                <a:gd name="T33" fmla="*/ 78 h 79"/>
                <a:gd name="T34" fmla="*/ 37 w 224"/>
                <a:gd name="T35" fmla="*/ 78 h 79"/>
                <a:gd name="T36" fmla="*/ 16 w 224"/>
                <a:gd name="T37" fmla="*/ 74 h 79"/>
                <a:gd name="T38" fmla="*/ 0 w 224"/>
                <a:gd name="T39" fmla="*/ 74 h 79"/>
                <a:gd name="T40" fmla="*/ 0 w 224"/>
                <a:gd name="T41" fmla="*/ 7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4"/>
                <a:gd name="T64" fmla="*/ 0 h 79"/>
                <a:gd name="T65" fmla="*/ 224 w 224"/>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4" h="79">
                  <a:moveTo>
                    <a:pt x="0" y="7"/>
                  </a:moveTo>
                  <a:lnTo>
                    <a:pt x="65" y="7"/>
                  </a:lnTo>
                  <a:lnTo>
                    <a:pt x="93" y="0"/>
                  </a:lnTo>
                  <a:lnTo>
                    <a:pt x="174" y="0"/>
                  </a:lnTo>
                  <a:lnTo>
                    <a:pt x="186" y="7"/>
                  </a:lnTo>
                  <a:lnTo>
                    <a:pt x="223" y="7"/>
                  </a:lnTo>
                  <a:lnTo>
                    <a:pt x="223" y="41"/>
                  </a:lnTo>
                  <a:lnTo>
                    <a:pt x="219" y="41"/>
                  </a:lnTo>
                  <a:lnTo>
                    <a:pt x="210" y="49"/>
                  </a:lnTo>
                  <a:lnTo>
                    <a:pt x="210" y="53"/>
                  </a:lnTo>
                  <a:lnTo>
                    <a:pt x="206" y="53"/>
                  </a:lnTo>
                  <a:lnTo>
                    <a:pt x="195" y="62"/>
                  </a:lnTo>
                  <a:lnTo>
                    <a:pt x="186" y="66"/>
                  </a:lnTo>
                  <a:lnTo>
                    <a:pt x="154" y="66"/>
                  </a:lnTo>
                  <a:lnTo>
                    <a:pt x="141" y="74"/>
                  </a:lnTo>
                  <a:lnTo>
                    <a:pt x="117" y="74"/>
                  </a:lnTo>
                  <a:lnTo>
                    <a:pt x="102" y="78"/>
                  </a:lnTo>
                  <a:lnTo>
                    <a:pt x="37" y="78"/>
                  </a:lnTo>
                  <a:lnTo>
                    <a:pt x="16" y="74"/>
                  </a:lnTo>
                  <a:lnTo>
                    <a:pt x="0" y="74"/>
                  </a:lnTo>
                  <a:lnTo>
                    <a:pt x="0" y="7"/>
                  </a:lnTo>
                </a:path>
              </a:pathLst>
            </a:custGeom>
            <a:solidFill>
              <a:srgbClr val="F2E57F"/>
            </a:solidFill>
            <a:ln w="12700" cap="rnd">
              <a:noFill/>
              <a:round/>
              <a:headEnd/>
              <a:tailEnd/>
            </a:ln>
          </p:spPr>
          <p:txBody>
            <a:bodyPr/>
            <a:lstStyle/>
            <a:p>
              <a:endParaRPr lang="en-US"/>
            </a:p>
          </p:txBody>
        </p:sp>
        <p:sp>
          <p:nvSpPr>
            <p:cNvPr id="1236" name="Freeform 186"/>
            <p:cNvSpPr>
              <a:spLocks/>
            </p:cNvSpPr>
            <p:nvPr/>
          </p:nvSpPr>
          <p:spPr bwMode="auto">
            <a:xfrm>
              <a:off x="1318" y="2776"/>
              <a:ext cx="306" cy="79"/>
            </a:xfrm>
            <a:custGeom>
              <a:avLst/>
              <a:gdLst>
                <a:gd name="T0" fmla="*/ 82 w 306"/>
                <a:gd name="T1" fmla="*/ 74 h 79"/>
                <a:gd name="T2" fmla="*/ 65 w 306"/>
                <a:gd name="T3" fmla="*/ 66 h 79"/>
                <a:gd name="T4" fmla="*/ 37 w 306"/>
                <a:gd name="T5" fmla="*/ 66 h 79"/>
                <a:gd name="T6" fmla="*/ 28 w 306"/>
                <a:gd name="T7" fmla="*/ 62 h 79"/>
                <a:gd name="T8" fmla="*/ 24 w 306"/>
                <a:gd name="T9" fmla="*/ 62 h 79"/>
                <a:gd name="T10" fmla="*/ 17 w 306"/>
                <a:gd name="T11" fmla="*/ 53 h 79"/>
                <a:gd name="T12" fmla="*/ 13 w 306"/>
                <a:gd name="T13" fmla="*/ 53 h 79"/>
                <a:gd name="T14" fmla="*/ 4 w 306"/>
                <a:gd name="T15" fmla="*/ 49 h 79"/>
                <a:gd name="T16" fmla="*/ 4 w 306"/>
                <a:gd name="T17" fmla="*/ 41 h 79"/>
                <a:gd name="T18" fmla="*/ 0 w 306"/>
                <a:gd name="T19" fmla="*/ 41 h 79"/>
                <a:gd name="T20" fmla="*/ 0 w 306"/>
                <a:gd name="T21" fmla="*/ 7 h 79"/>
                <a:gd name="T22" fmla="*/ 147 w 306"/>
                <a:gd name="T23" fmla="*/ 7 h 79"/>
                <a:gd name="T24" fmla="*/ 175 w 306"/>
                <a:gd name="T25" fmla="*/ 0 h 79"/>
                <a:gd name="T26" fmla="*/ 256 w 306"/>
                <a:gd name="T27" fmla="*/ 0 h 79"/>
                <a:gd name="T28" fmla="*/ 268 w 306"/>
                <a:gd name="T29" fmla="*/ 7 h 79"/>
                <a:gd name="T30" fmla="*/ 305 w 306"/>
                <a:gd name="T31" fmla="*/ 7 h 79"/>
                <a:gd name="T32" fmla="*/ 305 w 306"/>
                <a:gd name="T33" fmla="*/ 41 h 79"/>
                <a:gd name="T34" fmla="*/ 301 w 306"/>
                <a:gd name="T35" fmla="*/ 41 h 79"/>
                <a:gd name="T36" fmla="*/ 292 w 306"/>
                <a:gd name="T37" fmla="*/ 49 h 79"/>
                <a:gd name="T38" fmla="*/ 292 w 306"/>
                <a:gd name="T39" fmla="*/ 53 h 79"/>
                <a:gd name="T40" fmla="*/ 288 w 306"/>
                <a:gd name="T41" fmla="*/ 53 h 79"/>
                <a:gd name="T42" fmla="*/ 277 w 306"/>
                <a:gd name="T43" fmla="*/ 62 h 79"/>
                <a:gd name="T44" fmla="*/ 268 w 306"/>
                <a:gd name="T45" fmla="*/ 66 h 79"/>
                <a:gd name="T46" fmla="*/ 236 w 306"/>
                <a:gd name="T47" fmla="*/ 66 h 79"/>
                <a:gd name="T48" fmla="*/ 223 w 306"/>
                <a:gd name="T49" fmla="*/ 74 h 79"/>
                <a:gd name="T50" fmla="*/ 199 w 306"/>
                <a:gd name="T51" fmla="*/ 74 h 79"/>
                <a:gd name="T52" fmla="*/ 183 w 306"/>
                <a:gd name="T53" fmla="*/ 78 h 79"/>
                <a:gd name="T54" fmla="*/ 118 w 306"/>
                <a:gd name="T55" fmla="*/ 78 h 79"/>
                <a:gd name="T56" fmla="*/ 102 w 306"/>
                <a:gd name="T57" fmla="*/ 74 h 79"/>
                <a:gd name="T58" fmla="*/ 82 w 306"/>
                <a:gd name="T59" fmla="*/ 74 h 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6"/>
                <a:gd name="T91" fmla="*/ 0 h 79"/>
                <a:gd name="T92" fmla="*/ 306 w 306"/>
                <a:gd name="T93" fmla="*/ 79 h 7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6" h="79">
                  <a:moveTo>
                    <a:pt x="82" y="74"/>
                  </a:moveTo>
                  <a:lnTo>
                    <a:pt x="65" y="66"/>
                  </a:lnTo>
                  <a:lnTo>
                    <a:pt x="37" y="66"/>
                  </a:lnTo>
                  <a:lnTo>
                    <a:pt x="28" y="62"/>
                  </a:lnTo>
                  <a:lnTo>
                    <a:pt x="24" y="62"/>
                  </a:lnTo>
                  <a:lnTo>
                    <a:pt x="17" y="53"/>
                  </a:lnTo>
                  <a:lnTo>
                    <a:pt x="13" y="53"/>
                  </a:lnTo>
                  <a:lnTo>
                    <a:pt x="4" y="49"/>
                  </a:lnTo>
                  <a:lnTo>
                    <a:pt x="4" y="41"/>
                  </a:lnTo>
                  <a:lnTo>
                    <a:pt x="0" y="41"/>
                  </a:lnTo>
                  <a:lnTo>
                    <a:pt x="0" y="7"/>
                  </a:lnTo>
                  <a:lnTo>
                    <a:pt x="147" y="7"/>
                  </a:lnTo>
                  <a:lnTo>
                    <a:pt x="175" y="0"/>
                  </a:lnTo>
                  <a:lnTo>
                    <a:pt x="256" y="0"/>
                  </a:lnTo>
                  <a:lnTo>
                    <a:pt x="268" y="7"/>
                  </a:lnTo>
                  <a:lnTo>
                    <a:pt x="305" y="7"/>
                  </a:lnTo>
                  <a:lnTo>
                    <a:pt x="305" y="41"/>
                  </a:lnTo>
                  <a:lnTo>
                    <a:pt x="301" y="41"/>
                  </a:lnTo>
                  <a:lnTo>
                    <a:pt x="292" y="49"/>
                  </a:lnTo>
                  <a:lnTo>
                    <a:pt x="292" y="53"/>
                  </a:lnTo>
                  <a:lnTo>
                    <a:pt x="288" y="53"/>
                  </a:lnTo>
                  <a:lnTo>
                    <a:pt x="277" y="62"/>
                  </a:lnTo>
                  <a:lnTo>
                    <a:pt x="268" y="66"/>
                  </a:lnTo>
                  <a:lnTo>
                    <a:pt x="236" y="66"/>
                  </a:lnTo>
                  <a:lnTo>
                    <a:pt x="223" y="74"/>
                  </a:lnTo>
                  <a:lnTo>
                    <a:pt x="199" y="74"/>
                  </a:lnTo>
                  <a:lnTo>
                    <a:pt x="183" y="78"/>
                  </a:lnTo>
                  <a:lnTo>
                    <a:pt x="118" y="78"/>
                  </a:lnTo>
                  <a:lnTo>
                    <a:pt x="102" y="74"/>
                  </a:lnTo>
                  <a:lnTo>
                    <a:pt x="82" y="74"/>
                  </a:lnTo>
                </a:path>
              </a:pathLst>
            </a:custGeom>
            <a:noFill/>
            <a:ln w="12700" cap="rnd">
              <a:noFill/>
              <a:round/>
              <a:headEnd/>
              <a:tailEnd/>
            </a:ln>
          </p:spPr>
          <p:txBody>
            <a:bodyPr/>
            <a:lstStyle/>
            <a:p>
              <a:endParaRPr lang="en-US"/>
            </a:p>
          </p:txBody>
        </p:sp>
        <p:sp>
          <p:nvSpPr>
            <p:cNvPr id="1237" name="Freeform 187"/>
            <p:cNvSpPr>
              <a:spLocks/>
            </p:cNvSpPr>
            <p:nvPr/>
          </p:nvSpPr>
          <p:spPr bwMode="auto">
            <a:xfrm>
              <a:off x="1318" y="2747"/>
              <a:ext cx="306" cy="83"/>
            </a:xfrm>
            <a:custGeom>
              <a:avLst/>
              <a:gdLst>
                <a:gd name="T0" fmla="*/ 305 w 306"/>
                <a:gd name="T1" fmla="*/ 40 h 83"/>
                <a:gd name="T2" fmla="*/ 305 w 306"/>
                <a:gd name="T3" fmla="*/ 45 h 83"/>
                <a:gd name="T4" fmla="*/ 301 w 306"/>
                <a:gd name="T5" fmla="*/ 49 h 83"/>
                <a:gd name="T6" fmla="*/ 297 w 306"/>
                <a:gd name="T7" fmla="*/ 53 h 83"/>
                <a:gd name="T8" fmla="*/ 292 w 306"/>
                <a:gd name="T9" fmla="*/ 58 h 83"/>
                <a:gd name="T10" fmla="*/ 284 w 306"/>
                <a:gd name="T11" fmla="*/ 62 h 83"/>
                <a:gd name="T12" fmla="*/ 277 w 306"/>
                <a:gd name="T13" fmla="*/ 66 h 83"/>
                <a:gd name="T14" fmla="*/ 256 w 306"/>
                <a:gd name="T15" fmla="*/ 69 h 83"/>
                <a:gd name="T16" fmla="*/ 236 w 306"/>
                <a:gd name="T17" fmla="*/ 73 h 83"/>
                <a:gd name="T18" fmla="*/ 208 w 306"/>
                <a:gd name="T19" fmla="*/ 78 h 83"/>
                <a:gd name="T20" fmla="*/ 183 w 306"/>
                <a:gd name="T21" fmla="*/ 82 h 83"/>
                <a:gd name="T22" fmla="*/ 154 w 306"/>
                <a:gd name="T23" fmla="*/ 82 h 83"/>
                <a:gd name="T24" fmla="*/ 126 w 306"/>
                <a:gd name="T25" fmla="*/ 82 h 83"/>
                <a:gd name="T26" fmla="*/ 97 w 306"/>
                <a:gd name="T27" fmla="*/ 78 h 83"/>
                <a:gd name="T28" fmla="*/ 73 w 306"/>
                <a:gd name="T29" fmla="*/ 73 h 83"/>
                <a:gd name="T30" fmla="*/ 49 w 306"/>
                <a:gd name="T31" fmla="*/ 69 h 83"/>
                <a:gd name="T32" fmla="*/ 28 w 306"/>
                <a:gd name="T33" fmla="*/ 66 h 83"/>
                <a:gd name="T34" fmla="*/ 21 w 306"/>
                <a:gd name="T35" fmla="*/ 62 h 83"/>
                <a:gd name="T36" fmla="*/ 13 w 306"/>
                <a:gd name="T37" fmla="*/ 58 h 83"/>
                <a:gd name="T38" fmla="*/ 8 w 306"/>
                <a:gd name="T39" fmla="*/ 53 h 83"/>
                <a:gd name="T40" fmla="*/ 4 w 306"/>
                <a:gd name="T41" fmla="*/ 49 h 83"/>
                <a:gd name="T42" fmla="*/ 0 w 306"/>
                <a:gd name="T43" fmla="*/ 45 h 83"/>
                <a:gd name="T44" fmla="*/ 0 w 306"/>
                <a:gd name="T45" fmla="*/ 40 h 83"/>
                <a:gd name="T46" fmla="*/ 0 w 306"/>
                <a:gd name="T47" fmla="*/ 33 h 83"/>
                <a:gd name="T48" fmla="*/ 4 w 306"/>
                <a:gd name="T49" fmla="*/ 29 h 83"/>
                <a:gd name="T50" fmla="*/ 8 w 306"/>
                <a:gd name="T51" fmla="*/ 24 h 83"/>
                <a:gd name="T52" fmla="*/ 13 w 306"/>
                <a:gd name="T53" fmla="*/ 20 h 83"/>
                <a:gd name="T54" fmla="*/ 21 w 306"/>
                <a:gd name="T55" fmla="*/ 16 h 83"/>
                <a:gd name="T56" fmla="*/ 28 w 306"/>
                <a:gd name="T57" fmla="*/ 12 h 83"/>
                <a:gd name="T58" fmla="*/ 49 w 306"/>
                <a:gd name="T59" fmla="*/ 7 h 83"/>
                <a:gd name="T60" fmla="*/ 73 w 306"/>
                <a:gd name="T61" fmla="*/ 3 h 83"/>
                <a:gd name="T62" fmla="*/ 97 w 306"/>
                <a:gd name="T63" fmla="*/ 0 h 83"/>
                <a:gd name="T64" fmla="*/ 126 w 306"/>
                <a:gd name="T65" fmla="*/ 0 h 83"/>
                <a:gd name="T66" fmla="*/ 154 w 306"/>
                <a:gd name="T67" fmla="*/ 0 h 83"/>
                <a:gd name="T68" fmla="*/ 183 w 306"/>
                <a:gd name="T69" fmla="*/ 0 h 83"/>
                <a:gd name="T70" fmla="*/ 208 w 306"/>
                <a:gd name="T71" fmla="*/ 0 h 83"/>
                <a:gd name="T72" fmla="*/ 236 w 306"/>
                <a:gd name="T73" fmla="*/ 3 h 83"/>
                <a:gd name="T74" fmla="*/ 256 w 306"/>
                <a:gd name="T75" fmla="*/ 7 h 83"/>
                <a:gd name="T76" fmla="*/ 277 w 306"/>
                <a:gd name="T77" fmla="*/ 12 h 83"/>
                <a:gd name="T78" fmla="*/ 284 w 306"/>
                <a:gd name="T79" fmla="*/ 16 h 83"/>
                <a:gd name="T80" fmla="*/ 292 w 306"/>
                <a:gd name="T81" fmla="*/ 20 h 83"/>
                <a:gd name="T82" fmla="*/ 297 w 306"/>
                <a:gd name="T83" fmla="*/ 24 h 83"/>
                <a:gd name="T84" fmla="*/ 301 w 306"/>
                <a:gd name="T85" fmla="*/ 29 h 83"/>
                <a:gd name="T86" fmla="*/ 305 w 306"/>
                <a:gd name="T87" fmla="*/ 33 h 83"/>
                <a:gd name="T88" fmla="*/ 305 w 306"/>
                <a:gd name="T89" fmla="*/ 4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3"/>
                <a:gd name="T137" fmla="*/ 306 w 306"/>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3">
                  <a:moveTo>
                    <a:pt x="305" y="40"/>
                  </a:moveTo>
                  <a:lnTo>
                    <a:pt x="305" y="45"/>
                  </a:lnTo>
                  <a:lnTo>
                    <a:pt x="301" y="49"/>
                  </a:lnTo>
                  <a:lnTo>
                    <a:pt x="297" y="53"/>
                  </a:lnTo>
                  <a:lnTo>
                    <a:pt x="292" y="58"/>
                  </a:lnTo>
                  <a:lnTo>
                    <a:pt x="284" y="62"/>
                  </a:lnTo>
                  <a:lnTo>
                    <a:pt x="277" y="66"/>
                  </a:lnTo>
                  <a:lnTo>
                    <a:pt x="256" y="69"/>
                  </a:lnTo>
                  <a:lnTo>
                    <a:pt x="236" y="73"/>
                  </a:lnTo>
                  <a:lnTo>
                    <a:pt x="208" y="78"/>
                  </a:lnTo>
                  <a:lnTo>
                    <a:pt x="183" y="82"/>
                  </a:lnTo>
                  <a:lnTo>
                    <a:pt x="154" y="82"/>
                  </a:lnTo>
                  <a:lnTo>
                    <a:pt x="126" y="82"/>
                  </a:lnTo>
                  <a:lnTo>
                    <a:pt x="97" y="78"/>
                  </a:lnTo>
                  <a:lnTo>
                    <a:pt x="73" y="73"/>
                  </a:lnTo>
                  <a:lnTo>
                    <a:pt x="49" y="69"/>
                  </a:lnTo>
                  <a:lnTo>
                    <a:pt x="28" y="66"/>
                  </a:lnTo>
                  <a:lnTo>
                    <a:pt x="21" y="62"/>
                  </a:lnTo>
                  <a:lnTo>
                    <a:pt x="13" y="58"/>
                  </a:lnTo>
                  <a:lnTo>
                    <a:pt x="8" y="53"/>
                  </a:lnTo>
                  <a:lnTo>
                    <a:pt x="4" y="49"/>
                  </a:lnTo>
                  <a:lnTo>
                    <a:pt x="0" y="45"/>
                  </a:lnTo>
                  <a:lnTo>
                    <a:pt x="0" y="40"/>
                  </a:lnTo>
                  <a:lnTo>
                    <a:pt x="0" y="33"/>
                  </a:lnTo>
                  <a:lnTo>
                    <a:pt x="4" y="29"/>
                  </a:lnTo>
                  <a:lnTo>
                    <a:pt x="8" y="24"/>
                  </a:lnTo>
                  <a:lnTo>
                    <a:pt x="13" y="20"/>
                  </a:lnTo>
                  <a:lnTo>
                    <a:pt x="21" y="16"/>
                  </a:lnTo>
                  <a:lnTo>
                    <a:pt x="28" y="12"/>
                  </a:lnTo>
                  <a:lnTo>
                    <a:pt x="49" y="7"/>
                  </a:lnTo>
                  <a:lnTo>
                    <a:pt x="73" y="3"/>
                  </a:lnTo>
                  <a:lnTo>
                    <a:pt x="97" y="0"/>
                  </a:lnTo>
                  <a:lnTo>
                    <a:pt x="126" y="0"/>
                  </a:lnTo>
                  <a:lnTo>
                    <a:pt x="154" y="0"/>
                  </a:lnTo>
                  <a:lnTo>
                    <a:pt x="183" y="0"/>
                  </a:lnTo>
                  <a:lnTo>
                    <a:pt x="208" y="0"/>
                  </a:lnTo>
                  <a:lnTo>
                    <a:pt x="236" y="3"/>
                  </a:lnTo>
                  <a:lnTo>
                    <a:pt x="256" y="7"/>
                  </a:lnTo>
                  <a:lnTo>
                    <a:pt x="277" y="12"/>
                  </a:lnTo>
                  <a:lnTo>
                    <a:pt x="284" y="16"/>
                  </a:lnTo>
                  <a:lnTo>
                    <a:pt x="292" y="20"/>
                  </a:lnTo>
                  <a:lnTo>
                    <a:pt x="297" y="24"/>
                  </a:lnTo>
                  <a:lnTo>
                    <a:pt x="301" y="29"/>
                  </a:lnTo>
                  <a:lnTo>
                    <a:pt x="305" y="33"/>
                  </a:lnTo>
                  <a:lnTo>
                    <a:pt x="305" y="40"/>
                  </a:lnTo>
                </a:path>
              </a:pathLst>
            </a:custGeom>
            <a:solidFill>
              <a:srgbClr val="F2E57F"/>
            </a:solidFill>
            <a:ln w="12700" cap="rnd">
              <a:noFill/>
              <a:round/>
              <a:headEnd/>
              <a:tailEnd/>
            </a:ln>
          </p:spPr>
          <p:txBody>
            <a:bodyPr/>
            <a:lstStyle/>
            <a:p>
              <a:endParaRPr lang="en-US"/>
            </a:p>
          </p:txBody>
        </p:sp>
        <p:sp>
          <p:nvSpPr>
            <p:cNvPr id="1238" name="Freeform 188"/>
            <p:cNvSpPr>
              <a:spLocks/>
            </p:cNvSpPr>
            <p:nvPr/>
          </p:nvSpPr>
          <p:spPr bwMode="auto">
            <a:xfrm>
              <a:off x="1318" y="2743"/>
              <a:ext cx="83" cy="67"/>
            </a:xfrm>
            <a:custGeom>
              <a:avLst/>
              <a:gdLst>
                <a:gd name="T0" fmla="*/ 82 w 83"/>
                <a:gd name="T1" fmla="*/ 66 h 67"/>
                <a:gd name="T2" fmla="*/ 65 w 83"/>
                <a:gd name="T3" fmla="*/ 62 h 67"/>
                <a:gd name="T4" fmla="*/ 54 w 83"/>
                <a:gd name="T5" fmla="*/ 62 h 67"/>
                <a:gd name="T6" fmla="*/ 41 w 83"/>
                <a:gd name="T7" fmla="*/ 53 h 67"/>
                <a:gd name="T8" fmla="*/ 37 w 83"/>
                <a:gd name="T9" fmla="*/ 53 h 67"/>
                <a:gd name="T10" fmla="*/ 28 w 83"/>
                <a:gd name="T11" fmla="*/ 49 h 67"/>
                <a:gd name="T12" fmla="*/ 13 w 83"/>
                <a:gd name="T13" fmla="*/ 49 h 67"/>
                <a:gd name="T14" fmla="*/ 4 w 83"/>
                <a:gd name="T15" fmla="*/ 40 h 67"/>
                <a:gd name="T16" fmla="*/ 4 w 83"/>
                <a:gd name="T17" fmla="*/ 37 h 67"/>
                <a:gd name="T18" fmla="*/ 0 w 83"/>
                <a:gd name="T19" fmla="*/ 29 h 67"/>
                <a:gd name="T20" fmla="*/ 0 w 83"/>
                <a:gd name="T21" fmla="*/ 0 h 67"/>
                <a:gd name="T22" fmla="*/ 82 w 83"/>
                <a:gd name="T23" fmla="*/ 0 h 67"/>
                <a:gd name="T24" fmla="*/ 82 w 83"/>
                <a:gd name="T25" fmla="*/ 66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67"/>
                <a:gd name="T41" fmla="*/ 83 w 83"/>
                <a:gd name="T42" fmla="*/ 67 h 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67">
                  <a:moveTo>
                    <a:pt x="82" y="66"/>
                  </a:moveTo>
                  <a:lnTo>
                    <a:pt x="65" y="62"/>
                  </a:lnTo>
                  <a:lnTo>
                    <a:pt x="54" y="62"/>
                  </a:lnTo>
                  <a:lnTo>
                    <a:pt x="41" y="53"/>
                  </a:lnTo>
                  <a:lnTo>
                    <a:pt x="37" y="53"/>
                  </a:lnTo>
                  <a:lnTo>
                    <a:pt x="28" y="49"/>
                  </a:lnTo>
                  <a:lnTo>
                    <a:pt x="13" y="49"/>
                  </a:lnTo>
                  <a:lnTo>
                    <a:pt x="4" y="40"/>
                  </a:lnTo>
                  <a:lnTo>
                    <a:pt x="4" y="37"/>
                  </a:lnTo>
                  <a:lnTo>
                    <a:pt x="0" y="29"/>
                  </a:lnTo>
                  <a:lnTo>
                    <a:pt x="0" y="0"/>
                  </a:lnTo>
                  <a:lnTo>
                    <a:pt x="82" y="0"/>
                  </a:lnTo>
                  <a:lnTo>
                    <a:pt x="82" y="66"/>
                  </a:lnTo>
                </a:path>
              </a:pathLst>
            </a:custGeom>
            <a:solidFill>
              <a:srgbClr val="F2E57F"/>
            </a:solidFill>
            <a:ln w="12700" cap="rnd">
              <a:noFill/>
              <a:round/>
              <a:headEnd/>
              <a:tailEnd/>
            </a:ln>
          </p:spPr>
          <p:txBody>
            <a:bodyPr/>
            <a:lstStyle/>
            <a:p>
              <a:endParaRPr lang="en-US"/>
            </a:p>
          </p:txBody>
        </p:sp>
        <p:sp>
          <p:nvSpPr>
            <p:cNvPr id="1239" name="Freeform 189"/>
            <p:cNvSpPr>
              <a:spLocks/>
            </p:cNvSpPr>
            <p:nvPr/>
          </p:nvSpPr>
          <p:spPr bwMode="auto">
            <a:xfrm>
              <a:off x="1400" y="2739"/>
              <a:ext cx="224" cy="78"/>
            </a:xfrm>
            <a:custGeom>
              <a:avLst/>
              <a:gdLst>
                <a:gd name="T0" fmla="*/ 0 w 224"/>
                <a:gd name="T1" fmla="*/ 4 h 78"/>
                <a:gd name="T2" fmla="*/ 93 w 224"/>
                <a:gd name="T3" fmla="*/ 4 h 78"/>
                <a:gd name="T4" fmla="*/ 121 w 224"/>
                <a:gd name="T5" fmla="*/ 0 h 78"/>
                <a:gd name="T6" fmla="*/ 154 w 224"/>
                <a:gd name="T7" fmla="*/ 0 h 78"/>
                <a:gd name="T8" fmla="*/ 174 w 224"/>
                <a:gd name="T9" fmla="*/ 4 h 78"/>
                <a:gd name="T10" fmla="*/ 223 w 224"/>
                <a:gd name="T11" fmla="*/ 4 h 78"/>
                <a:gd name="T12" fmla="*/ 223 w 224"/>
                <a:gd name="T13" fmla="*/ 37 h 78"/>
                <a:gd name="T14" fmla="*/ 219 w 224"/>
                <a:gd name="T15" fmla="*/ 37 h 78"/>
                <a:gd name="T16" fmla="*/ 219 w 224"/>
                <a:gd name="T17" fmla="*/ 41 h 78"/>
                <a:gd name="T18" fmla="*/ 210 w 224"/>
                <a:gd name="T19" fmla="*/ 49 h 78"/>
                <a:gd name="T20" fmla="*/ 210 w 224"/>
                <a:gd name="T21" fmla="*/ 53 h 78"/>
                <a:gd name="T22" fmla="*/ 195 w 224"/>
                <a:gd name="T23" fmla="*/ 53 h 78"/>
                <a:gd name="T24" fmla="*/ 186 w 224"/>
                <a:gd name="T25" fmla="*/ 61 h 78"/>
                <a:gd name="T26" fmla="*/ 174 w 224"/>
                <a:gd name="T27" fmla="*/ 61 h 78"/>
                <a:gd name="T28" fmla="*/ 166 w 224"/>
                <a:gd name="T29" fmla="*/ 65 h 78"/>
                <a:gd name="T30" fmla="*/ 154 w 224"/>
                <a:gd name="T31" fmla="*/ 65 h 78"/>
                <a:gd name="T32" fmla="*/ 141 w 224"/>
                <a:gd name="T33" fmla="*/ 74 h 78"/>
                <a:gd name="T34" fmla="*/ 130 w 224"/>
                <a:gd name="T35" fmla="*/ 74 h 78"/>
                <a:gd name="T36" fmla="*/ 117 w 224"/>
                <a:gd name="T37" fmla="*/ 77 h 78"/>
                <a:gd name="T38" fmla="*/ 37 w 224"/>
                <a:gd name="T39" fmla="*/ 77 h 78"/>
                <a:gd name="T40" fmla="*/ 16 w 224"/>
                <a:gd name="T41" fmla="*/ 74 h 78"/>
                <a:gd name="T42" fmla="*/ 0 w 224"/>
                <a:gd name="T43" fmla="*/ 74 h 78"/>
                <a:gd name="T44" fmla="*/ 0 w 224"/>
                <a:gd name="T45" fmla="*/ 4 h 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4"/>
                <a:gd name="T70" fmla="*/ 0 h 78"/>
                <a:gd name="T71" fmla="*/ 224 w 224"/>
                <a:gd name="T72" fmla="*/ 78 h 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4" h="78">
                  <a:moveTo>
                    <a:pt x="0" y="4"/>
                  </a:moveTo>
                  <a:lnTo>
                    <a:pt x="93" y="4"/>
                  </a:lnTo>
                  <a:lnTo>
                    <a:pt x="121" y="0"/>
                  </a:lnTo>
                  <a:lnTo>
                    <a:pt x="154" y="0"/>
                  </a:lnTo>
                  <a:lnTo>
                    <a:pt x="174" y="4"/>
                  </a:lnTo>
                  <a:lnTo>
                    <a:pt x="223" y="4"/>
                  </a:lnTo>
                  <a:lnTo>
                    <a:pt x="223" y="37"/>
                  </a:lnTo>
                  <a:lnTo>
                    <a:pt x="219" y="37"/>
                  </a:lnTo>
                  <a:lnTo>
                    <a:pt x="219" y="41"/>
                  </a:lnTo>
                  <a:lnTo>
                    <a:pt x="210" y="49"/>
                  </a:lnTo>
                  <a:lnTo>
                    <a:pt x="210" y="53"/>
                  </a:lnTo>
                  <a:lnTo>
                    <a:pt x="195" y="53"/>
                  </a:lnTo>
                  <a:lnTo>
                    <a:pt x="186" y="61"/>
                  </a:lnTo>
                  <a:lnTo>
                    <a:pt x="174" y="61"/>
                  </a:lnTo>
                  <a:lnTo>
                    <a:pt x="166" y="65"/>
                  </a:lnTo>
                  <a:lnTo>
                    <a:pt x="154" y="65"/>
                  </a:lnTo>
                  <a:lnTo>
                    <a:pt x="141" y="74"/>
                  </a:lnTo>
                  <a:lnTo>
                    <a:pt x="130" y="74"/>
                  </a:lnTo>
                  <a:lnTo>
                    <a:pt x="117" y="77"/>
                  </a:lnTo>
                  <a:lnTo>
                    <a:pt x="37" y="77"/>
                  </a:lnTo>
                  <a:lnTo>
                    <a:pt x="16" y="74"/>
                  </a:lnTo>
                  <a:lnTo>
                    <a:pt x="0" y="74"/>
                  </a:lnTo>
                  <a:lnTo>
                    <a:pt x="0" y="4"/>
                  </a:lnTo>
                </a:path>
              </a:pathLst>
            </a:custGeom>
            <a:solidFill>
              <a:srgbClr val="F2E57F"/>
            </a:solidFill>
            <a:ln w="12700" cap="rnd">
              <a:noFill/>
              <a:round/>
              <a:headEnd/>
              <a:tailEnd/>
            </a:ln>
          </p:spPr>
          <p:txBody>
            <a:bodyPr/>
            <a:lstStyle/>
            <a:p>
              <a:endParaRPr lang="en-US"/>
            </a:p>
          </p:txBody>
        </p:sp>
        <p:sp>
          <p:nvSpPr>
            <p:cNvPr id="1240" name="Freeform 190"/>
            <p:cNvSpPr>
              <a:spLocks/>
            </p:cNvSpPr>
            <p:nvPr/>
          </p:nvSpPr>
          <p:spPr bwMode="auto">
            <a:xfrm>
              <a:off x="1318" y="2739"/>
              <a:ext cx="306" cy="78"/>
            </a:xfrm>
            <a:custGeom>
              <a:avLst/>
              <a:gdLst>
                <a:gd name="T0" fmla="*/ 82 w 306"/>
                <a:gd name="T1" fmla="*/ 74 h 78"/>
                <a:gd name="T2" fmla="*/ 65 w 306"/>
                <a:gd name="T3" fmla="*/ 65 h 78"/>
                <a:gd name="T4" fmla="*/ 53 w 306"/>
                <a:gd name="T5" fmla="*/ 65 h 78"/>
                <a:gd name="T6" fmla="*/ 41 w 306"/>
                <a:gd name="T7" fmla="*/ 61 h 78"/>
                <a:gd name="T8" fmla="*/ 37 w 306"/>
                <a:gd name="T9" fmla="*/ 61 h 78"/>
                <a:gd name="T10" fmla="*/ 28 w 306"/>
                <a:gd name="T11" fmla="*/ 53 h 78"/>
                <a:gd name="T12" fmla="*/ 13 w 306"/>
                <a:gd name="T13" fmla="*/ 53 h 78"/>
                <a:gd name="T14" fmla="*/ 4 w 306"/>
                <a:gd name="T15" fmla="*/ 49 h 78"/>
                <a:gd name="T16" fmla="*/ 4 w 306"/>
                <a:gd name="T17" fmla="*/ 41 h 78"/>
                <a:gd name="T18" fmla="*/ 0 w 306"/>
                <a:gd name="T19" fmla="*/ 37 h 78"/>
                <a:gd name="T20" fmla="*/ 0 w 306"/>
                <a:gd name="T21" fmla="*/ 4 h 78"/>
                <a:gd name="T22" fmla="*/ 175 w 306"/>
                <a:gd name="T23" fmla="*/ 4 h 78"/>
                <a:gd name="T24" fmla="*/ 203 w 306"/>
                <a:gd name="T25" fmla="*/ 0 h 78"/>
                <a:gd name="T26" fmla="*/ 236 w 306"/>
                <a:gd name="T27" fmla="*/ 0 h 78"/>
                <a:gd name="T28" fmla="*/ 256 w 306"/>
                <a:gd name="T29" fmla="*/ 4 h 78"/>
                <a:gd name="T30" fmla="*/ 305 w 306"/>
                <a:gd name="T31" fmla="*/ 4 h 78"/>
                <a:gd name="T32" fmla="*/ 305 w 306"/>
                <a:gd name="T33" fmla="*/ 37 h 78"/>
                <a:gd name="T34" fmla="*/ 301 w 306"/>
                <a:gd name="T35" fmla="*/ 37 h 78"/>
                <a:gd name="T36" fmla="*/ 301 w 306"/>
                <a:gd name="T37" fmla="*/ 41 h 78"/>
                <a:gd name="T38" fmla="*/ 292 w 306"/>
                <a:gd name="T39" fmla="*/ 49 h 78"/>
                <a:gd name="T40" fmla="*/ 292 w 306"/>
                <a:gd name="T41" fmla="*/ 53 h 78"/>
                <a:gd name="T42" fmla="*/ 277 w 306"/>
                <a:gd name="T43" fmla="*/ 53 h 78"/>
                <a:gd name="T44" fmla="*/ 268 w 306"/>
                <a:gd name="T45" fmla="*/ 61 h 78"/>
                <a:gd name="T46" fmla="*/ 256 w 306"/>
                <a:gd name="T47" fmla="*/ 61 h 78"/>
                <a:gd name="T48" fmla="*/ 248 w 306"/>
                <a:gd name="T49" fmla="*/ 65 h 78"/>
                <a:gd name="T50" fmla="*/ 236 w 306"/>
                <a:gd name="T51" fmla="*/ 65 h 78"/>
                <a:gd name="T52" fmla="*/ 223 w 306"/>
                <a:gd name="T53" fmla="*/ 74 h 78"/>
                <a:gd name="T54" fmla="*/ 212 w 306"/>
                <a:gd name="T55" fmla="*/ 74 h 78"/>
                <a:gd name="T56" fmla="*/ 199 w 306"/>
                <a:gd name="T57" fmla="*/ 77 h 78"/>
                <a:gd name="T58" fmla="*/ 118 w 306"/>
                <a:gd name="T59" fmla="*/ 77 h 78"/>
                <a:gd name="T60" fmla="*/ 102 w 306"/>
                <a:gd name="T61" fmla="*/ 74 h 78"/>
                <a:gd name="T62" fmla="*/ 82 w 306"/>
                <a:gd name="T63" fmla="*/ 74 h 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6"/>
                <a:gd name="T97" fmla="*/ 0 h 78"/>
                <a:gd name="T98" fmla="*/ 306 w 306"/>
                <a:gd name="T99" fmla="*/ 78 h 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6" h="78">
                  <a:moveTo>
                    <a:pt x="82" y="74"/>
                  </a:moveTo>
                  <a:lnTo>
                    <a:pt x="65" y="65"/>
                  </a:lnTo>
                  <a:lnTo>
                    <a:pt x="53" y="65"/>
                  </a:lnTo>
                  <a:lnTo>
                    <a:pt x="41" y="61"/>
                  </a:lnTo>
                  <a:lnTo>
                    <a:pt x="37" y="61"/>
                  </a:lnTo>
                  <a:lnTo>
                    <a:pt x="28" y="53"/>
                  </a:lnTo>
                  <a:lnTo>
                    <a:pt x="13" y="53"/>
                  </a:lnTo>
                  <a:lnTo>
                    <a:pt x="4" y="49"/>
                  </a:lnTo>
                  <a:lnTo>
                    <a:pt x="4" y="41"/>
                  </a:lnTo>
                  <a:lnTo>
                    <a:pt x="0" y="37"/>
                  </a:lnTo>
                  <a:lnTo>
                    <a:pt x="0" y="4"/>
                  </a:lnTo>
                  <a:lnTo>
                    <a:pt x="175" y="4"/>
                  </a:lnTo>
                  <a:lnTo>
                    <a:pt x="203" y="0"/>
                  </a:lnTo>
                  <a:lnTo>
                    <a:pt x="236" y="0"/>
                  </a:lnTo>
                  <a:lnTo>
                    <a:pt x="256" y="4"/>
                  </a:lnTo>
                  <a:lnTo>
                    <a:pt x="305" y="4"/>
                  </a:lnTo>
                  <a:lnTo>
                    <a:pt x="305" y="37"/>
                  </a:lnTo>
                  <a:lnTo>
                    <a:pt x="301" y="37"/>
                  </a:lnTo>
                  <a:lnTo>
                    <a:pt x="301" y="41"/>
                  </a:lnTo>
                  <a:lnTo>
                    <a:pt x="292" y="49"/>
                  </a:lnTo>
                  <a:lnTo>
                    <a:pt x="292" y="53"/>
                  </a:lnTo>
                  <a:lnTo>
                    <a:pt x="277" y="53"/>
                  </a:lnTo>
                  <a:lnTo>
                    <a:pt x="268" y="61"/>
                  </a:lnTo>
                  <a:lnTo>
                    <a:pt x="256" y="61"/>
                  </a:lnTo>
                  <a:lnTo>
                    <a:pt x="248" y="65"/>
                  </a:lnTo>
                  <a:lnTo>
                    <a:pt x="236" y="65"/>
                  </a:lnTo>
                  <a:lnTo>
                    <a:pt x="223" y="74"/>
                  </a:lnTo>
                  <a:lnTo>
                    <a:pt x="212" y="74"/>
                  </a:lnTo>
                  <a:lnTo>
                    <a:pt x="199" y="77"/>
                  </a:lnTo>
                  <a:lnTo>
                    <a:pt x="118" y="77"/>
                  </a:lnTo>
                  <a:lnTo>
                    <a:pt x="102" y="74"/>
                  </a:lnTo>
                  <a:lnTo>
                    <a:pt x="82" y="74"/>
                  </a:lnTo>
                </a:path>
              </a:pathLst>
            </a:custGeom>
            <a:noFill/>
            <a:ln w="12700" cap="rnd">
              <a:noFill/>
              <a:round/>
              <a:headEnd/>
              <a:tailEnd/>
            </a:ln>
          </p:spPr>
          <p:txBody>
            <a:bodyPr/>
            <a:lstStyle/>
            <a:p>
              <a:endParaRPr lang="en-US"/>
            </a:p>
          </p:txBody>
        </p:sp>
        <p:sp>
          <p:nvSpPr>
            <p:cNvPr id="1241" name="Freeform 191"/>
            <p:cNvSpPr>
              <a:spLocks/>
            </p:cNvSpPr>
            <p:nvPr/>
          </p:nvSpPr>
          <p:spPr bwMode="auto">
            <a:xfrm>
              <a:off x="1318" y="2705"/>
              <a:ext cx="306" cy="79"/>
            </a:xfrm>
            <a:custGeom>
              <a:avLst/>
              <a:gdLst>
                <a:gd name="T0" fmla="*/ 305 w 306"/>
                <a:gd name="T1" fmla="*/ 37 h 79"/>
                <a:gd name="T2" fmla="*/ 305 w 306"/>
                <a:gd name="T3" fmla="*/ 45 h 79"/>
                <a:gd name="T4" fmla="*/ 301 w 306"/>
                <a:gd name="T5" fmla="*/ 49 h 79"/>
                <a:gd name="T6" fmla="*/ 297 w 306"/>
                <a:gd name="T7" fmla="*/ 53 h 79"/>
                <a:gd name="T8" fmla="*/ 292 w 306"/>
                <a:gd name="T9" fmla="*/ 58 h 79"/>
                <a:gd name="T10" fmla="*/ 284 w 306"/>
                <a:gd name="T11" fmla="*/ 58 h 79"/>
                <a:gd name="T12" fmla="*/ 277 w 306"/>
                <a:gd name="T13" fmla="*/ 62 h 79"/>
                <a:gd name="T14" fmla="*/ 256 w 306"/>
                <a:gd name="T15" fmla="*/ 66 h 79"/>
                <a:gd name="T16" fmla="*/ 236 w 306"/>
                <a:gd name="T17" fmla="*/ 75 h 79"/>
                <a:gd name="T18" fmla="*/ 208 w 306"/>
                <a:gd name="T19" fmla="*/ 75 h 79"/>
                <a:gd name="T20" fmla="*/ 183 w 306"/>
                <a:gd name="T21" fmla="*/ 78 h 79"/>
                <a:gd name="T22" fmla="*/ 154 w 306"/>
                <a:gd name="T23" fmla="*/ 78 h 79"/>
                <a:gd name="T24" fmla="*/ 126 w 306"/>
                <a:gd name="T25" fmla="*/ 78 h 79"/>
                <a:gd name="T26" fmla="*/ 97 w 306"/>
                <a:gd name="T27" fmla="*/ 75 h 79"/>
                <a:gd name="T28" fmla="*/ 73 w 306"/>
                <a:gd name="T29" fmla="*/ 75 h 79"/>
                <a:gd name="T30" fmla="*/ 49 w 306"/>
                <a:gd name="T31" fmla="*/ 66 h 79"/>
                <a:gd name="T32" fmla="*/ 28 w 306"/>
                <a:gd name="T33" fmla="*/ 62 h 79"/>
                <a:gd name="T34" fmla="*/ 21 w 306"/>
                <a:gd name="T35" fmla="*/ 58 h 79"/>
                <a:gd name="T36" fmla="*/ 13 w 306"/>
                <a:gd name="T37" fmla="*/ 58 h 79"/>
                <a:gd name="T38" fmla="*/ 8 w 306"/>
                <a:gd name="T39" fmla="*/ 53 h 79"/>
                <a:gd name="T40" fmla="*/ 4 w 306"/>
                <a:gd name="T41" fmla="*/ 49 h 79"/>
                <a:gd name="T42" fmla="*/ 0 w 306"/>
                <a:gd name="T43" fmla="*/ 45 h 79"/>
                <a:gd name="T44" fmla="*/ 0 w 306"/>
                <a:gd name="T45" fmla="*/ 37 h 79"/>
                <a:gd name="T46" fmla="*/ 0 w 306"/>
                <a:gd name="T47" fmla="*/ 33 h 79"/>
                <a:gd name="T48" fmla="*/ 4 w 306"/>
                <a:gd name="T49" fmla="*/ 29 h 79"/>
                <a:gd name="T50" fmla="*/ 8 w 306"/>
                <a:gd name="T51" fmla="*/ 25 h 79"/>
                <a:gd name="T52" fmla="*/ 13 w 306"/>
                <a:gd name="T53" fmla="*/ 20 h 79"/>
                <a:gd name="T54" fmla="*/ 21 w 306"/>
                <a:gd name="T55" fmla="*/ 20 h 79"/>
                <a:gd name="T56" fmla="*/ 28 w 306"/>
                <a:gd name="T57" fmla="*/ 16 h 79"/>
                <a:gd name="T58" fmla="*/ 49 w 306"/>
                <a:gd name="T59" fmla="*/ 9 h 79"/>
                <a:gd name="T60" fmla="*/ 73 w 306"/>
                <a:gd name="T61" fmla="*/ 9 h 79"/>
                <a:gd name="T62" fmla="*/ 97 w 306"/>
                <a:gd name="T63" fmla="*/ 4 h 79"/>
                <a:gd name="T64" fmla="*/ 126 w 306"/>
                <a:gd name="T65" fmla="*/ 0 h 79"/>
                <a:gd name="T66" fmla="*/ 154 w 306"/>
                <a:gd name="T67" fmla="*/ 0 h 79"/>
                <a:gd name="T68" fmla="*/ 183 w 306"/>
                <a:gd name="T69" fmla="*/ 0 h 79"/>
                <a:gd name="T70" fmla="*/ 208 w 306"/>
                <a:gd name="T71" fmla="*/ 4 h 79"/>
                <a:gd name="T72" fmla="*/ 236 w 306"/>
                <a:gd name="T73" fmla="*/ 9 h 79"/>
                <a:gd name="T74" fmla="*/ 256 w 306"/>
                <a:gd name="T75" fmla="*/ 9 h 79"/>
                <a:gd name="T76" fmla="*/ 277 w 306"/>
                <a:gd name="T77" fmla="*/ 16 h 79"/>
                <a:gd name="T78" fmla="*/ 284 w 306"/>
                <a:gd name="T79" fmla="*/ 20 h 79"/>
                <a:gd name="T80" fmla="*/ 292 w 306"/>
                <a:gd name="T81" fmla="*/ 20 h 79"/>
                <a:gd name="T82" fmla="*/ 297 w 306"/>
                <a:gd name="T83" fmla="*/ 25 h 79"/>
                <a:gd name="T84" fmla="*/ 301 w 306"/>
                <a:gd name="T85" fmla="*/ 29 h 79"/>
                <a:gd name="T86" fmla="*/ 305 w 306"/>
                <a:gd name="T87" fmla="*/ 33 h 79"/>
                <a:gd name="T88" fmla="*/ 305 w 306"/>
                <a:gd name="T89" fmla="*/ 37 h 7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79"/>
                <a:gd name="T137" fmla="*/ 306 w 306"/>
                <a:gd name="T138" fmla="*/ 79 h 7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79">
                  <a:moveTo>
                    <a:pt x="305" y="37"/>
                  </a:moveTo>
                  <a:lnTo>
                    <a:pt x="305" y="45"/>
                  </a:lnTo>
                  <a:lnTo>
                    <a:pt x="301" y="49"/>
                  </a:lnTo>
                  <a:lnTo>
                    <a:pt x="297" y="53"/>
                  </a:lnTo>
                  <a:lnTo>
                    <a:pt x="292" y="58"/>
                  </a:lnTo>
                  <a:lnTo>
                    <a:pt x="284" y="58"/>
                  </a:lnTo>
                  <a:lnTo>
                    <a:pt x="277" y="62"/>
                  </a:lnTo>
                  <a:lnTo>
                    <a:pt x="256" y="66"/>
                  </a:lnTo>
                  <a:lnTo>
                    <a:pt x="236" y="75"/>
                  </a:lnTo>
                  <a:lnTo>
                    <a:pt x="208" y="75"/>
                  </a:lnTo>
                  <a:lnTo>
                    <a:pt x="183" y="78"/>
                  </a:lnTo>
                  <a:lnTo>
                    <a:pt x="154" y="78"/>
                  </a:lnTo>
                  <a:lnTo>
                    <a:pt x="126" y="78"/>
                  </a:lnTo>
                  <a:lnTo>
                    <a:pt x="97" y="75"/>
                  </a:lnTo>
                  <a:lnTo>
                    <a:pt x="73" y="75"/>
                  </a:lnTo>
                  <a:lnTo>
                    <a:pt x="49" y="66"/>
                  </a:lnTo>
                  <a:lnTo>
                    <a:pt x="28" y="62"/>
                  </a:lnTo>
                  <a:lnTo>
                    <a:pt x="21" y="58"/>
                  </a:lnTo>
                  <a:lnTo>
                    <a:pt x="13" y="58"/>
                  </a:lnTo>
                  <a:lnTo>
                    <a:pt x="8" y="53"/>
                  </a:lnTo>
                  <a:lnTo>
                    <a:pt x="4" y="49"/>
                  </a:lnTo>
                  <a:lnTo>
                    <a:pt x="0" y="45"/>
                  </a:lnTo>
                  <a:lnTo>
                    <a:pt x="0" y="37"/>
                  </a:lnTo>
                  <a:lnTo>
                    <a:pt x="0" y="33"/>
                  </a:lnTo>
                  <a:lnTo>
                    <a:pt x="4" y="29"/>
                  </a:lnTo>
                  <a:lnTo>
                    <a:pt x="8" y="25"/>
                  </a:lnTo>
                  <a:lnTo>
                    <a:pt x="13" y="20"/>
                  </a:lnTo>
                  <a:lnTo>
                    <a:pt x="21" y="20"/>
                  </a:lnTo>
                  <a:lnTo>
                    <a:pt x="28" y="16"/>
                  </a:lnTo>
                  <a:lnTo>
                    <a:pt x="49" y="9"/>
                  </a:lnTo>
                  <a:lnTo>
                    <a:pt x="73" y="9"/>
                  </a:lnTo>
                  <a:lnTo>
                    <a:pt x="97" y="4"/>
                  </a:lnTo>
                  <a:lnTo>
                    <a:pt x="126" y="0"/>
                  </a:lnTo>
                  <a:lnTo>
                    <a:pt x="154" y="0"/>
                  </a:lnTo>
                  <a:lnTo>
                    <a:pt x="183" y="0"/>
                  </a:lnTo>
                  <a:lnTo>
                    <a:pt x="208" y="4"/>
                  </a:lnTo>
                  <a:lnTo>
                    <a:pt x="236" y="9"/>
                  </a:lnTo>
                  <a:lnTo>
                    <a:pt x="256" y="9"/>
                  </a:lnTo>
                  <a:lnTo>
                    <a:pt x="277" y="16"/>
                  </a:lnTo>
                  <a:lnTo>
                    <a:pt x="284" y="20"/>
                  </a:lnTo>
                  <a:lnTo>
                    <a:pt x="292" y="20"/>
                  </a:lnTo>
                  <a:lnTo>
                    <a:pt x="297" y="25"/>
                  </a:lnTo>
                  <a:lnTo>
                    <a:pt x="301" y="29"/>
                  </a:lnTo>
                  <a:lnTo>
                    <a:pt x="305" y="33"/>
                  </a:lnTo>
                  <a:lnTo>
                    <a:pt x="305" y="37"/>
                  </a:lnTo>
                </a:path>
              </a:pathLst>
            </a:custGeom>
            <a:solidFill>
              <a:srgbClr val="F2E57F"/>
            </a:solidFill>
            <a:ln w="12700" cap="rnd">
              <a:noFill/>
              <a:round/>
              <a:headEnd/>
              <a:tailEnd/>
            </a:ln>
          </p:spPr>
          <p:txBody>
            <a:bodyPr/>
            <a:lstStyle/>
            <a:p>
              <a:endParaRPr lang="en-US"/>
            </a:p>
          </p:txBody>
        </p:sp>
        <p:sp>
          <p:nvSpPr>
            <p:cNvPr id="1242" name="Freeform 192"/>
            <p:cNvSpPr>
              <a:spLocks/>
            </p:cNvSpPr>
            <p:nvPr/>
          </p:nvSpPr>
          <p:spPr bwMode="auto">
            <a:xfrm>
              <a:off x="1302" y="2685"/>
              <a:ext cx="86" cy="66"/>
            </a:xfrm>
            <a:custGeom>
              <a:avLst/>
              <a:gdLst>
                <a:gd name="T0" fmla="*/ 85 w 86"/>
                <a:gd name="T1" fmla="*/ 65 h 66"/>
                <a:gd name="T2" fmla="*/ 69 w 86"/>
                <a:gd name="T3" fmla="*/ 62 h 66"/>
                <a:gd name="T4" fmla="*/ 40 w 86"/>
                <a:gd name="T5" fmla="*/ 62 h 66"/>
                <a:gd name="T6" fmla="*/ 28 w 86"/>
                <a:gd name="T7" fmla="*/ 53 h 66"/>
                <a:gd name="T8" fmla="*/ 20 w 86"/>
                <a:gd name="T9" fmla="*/ 53 h 66"/>
                <a:gd name="T10" fmla="*/ 20 w 86"/>
                <a:gd name="T11" fmla="*/ 49 h 66"/>
                <a:gd name="T12" fmla="*/ 16 w 86"/>
                <a:gd name="T13" fmla="*/ 49 h 66"/>
                <a:gd name="T14" fmla="*/ 12 w 86"/>
                <a:gd name="T15" fmla="*/ 40 h 66"/>
                <a:gd name="T16" fmla="*/ 12 w 86"/>
                <a:gd name="T17" fmla="*/ 36 h 66"/>
                <a:gd name="T18" fmla="*/ 0 w 86"/>
                <a:gd name="T19" fmla="*/ 36 h 66"/>
                <a:gd name="T20" fmla="*/ 0 w 86"/>
                <a:gd name="T21" fmla="*/ 0 h 66"/>
                <a:gd name="T22" fmla="*/ 85 w 86"/>
                <a:gd name="T23" fmla="*/ 0 h 66"/>
                <a:gd name="T24" fmla="*/ 85 w 86"/>
                <a:gd name="T25" fmla="*/ 65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66"/>
                <a:gd name="T41" fmla="*/ 86 w 86"/>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66">
                  <a:moveTo>
                    <a:pt x="85" y="65"/>
                  </a:moveTo>
                  <a:lnTo>
                    <a:pt x="69" y="62"/>
                  </a:lnTo>
                  <a:lnTo>
                    <a:pt x="40" y="62"/>
                  </a:lnTo>
                  <a:lnTo>
                    <a:pt x="28" y="53"/>
                  </a:lnTo>
                  <a:lnTo>
                    <a:pt x="20" y="53"/>
                  </a:lnTo>
                  <a:lnTo>
                    <a:pt x="20" y="49"/>
                  </a:lnTo>
                  <a:lnTo>
                    <a:pt x="16" y="49"/>
                  </a:lnTo>
                  <a:lnTo>
                    <a:pt x="12" y="40"/>
                  </a:lnTo>
                  <a:lnTo>
                    <a:pt x="12" y="36"/>
                  </a:lnTo>
                  <a:lnTo>
                    <a:pt x="0" y="36"/>
                  </a:lnTo>
                  <a:lnTo>
                    <a:pt x="0" y="0"/>
                  </a:lnTo>
                  <a:lnTo>
                    <a:pt x="85" y="0"/>
                  </a:lnTo>
                  <a:lnTo>
                    <a:pt x="85" y="65"/>
                  </a:lnTo>
                </a:path>
              </a:pathLst>
            </a:custGeom>
            <a:solidFill>
              <a:srgbClr val="F2E57F"/>
            </a:solidFill>
            <a:ln w="12700" cap="rnd">
              <a:noFill/>
              <a:round/>
              <a:headEnd/>
              <a:tailEnd/>
            </a:ln>
          </p:spPr>
          <p:txBody>
            <a:bodyPr/>
            <a:lstStyle/>
            <a:p>
              <a:endParaRPr lang="en-US"/>
            </a:p>
          </p:txBody>
        </p:sp>
        <p:sp>
          <p:nvSpPr>
            <p:cNvPr id="1243" name="Freeform 193"/>
            <p:cNvSpPr>
              <a:spLocks/>
            </p:cNvSpPr>
            <p:nvPr/>
          </p:nvSpPr>
          <p:spPr bwMode="auto">
            <a:xfrm>
              <a:off x="1387" y="2681"/>
              <a:ext cx="229" cy="75"/>
            </a:xfrm>
            <a:custGeom>
              <a:avLst/>
              <a:gdLst>
                <a:gd name="T0" fmla="*/ 0 w 229"/>
                <a:gd name="T1" fmla="*/ 4 h 75"/>
                <a:gd name="T2" fmla="*/ 61 w 229"/>
                <a:gd name="T3" fmla="*/ 4 h 75"/>
                <a:gd name="T4" fmla="*/ 89 w 229"/>
                <a:gd name="T5" fmla="*/ 0 h 75"/>
                <a:gd name="T6" fmla="*/ 180 w 229"/>
                <a:gd name="T7" fmla="*/ 0 h 75"/>
                <a:gd name="T8" fmla="*/ 191 w 229"/>
                <a:gd name="T9" fmla="*/ 4 h 75"/>
                <a:gd name="T10" fmla="*/ 228 w 229"/>
                <a:gd name="T11" fmla="*/ 4 h 75"/>
                <a:gd name="T12" fmla="*/ 228 w 229"/>
                <a:gd name="T13" fmla="*/ 41 h 75"/>
                <a:gd name="T14" fmla="*/ 224 w 229"/>
                <a:gd name="T15" fmla="*/ 41 h 75"/>
                <a:gd name="T16" fmla="*/ 215 w 229"/>
                <a:gd name="T17" fmla="*/ 45 h 75"/>
                <a:gd name="T18" fmla="*/ 212 w 229"/>
                <a:gd name="T19" fmla="*/ 45 h 75"/>
                <a:gd name="T20" fmla="*/ 212 w 229"/>
                <a:gd name="T21" fmla="*/ 54 h 75"/>
                <a:gd name="T22" fmla="*/ 204 w 229"/>
                <a:gd name="T23" fmla="*/ 54 h 75"/>
                <a:gd name="T24" fmla="*/ 200 w 229"/>
                <a:gd name="T25" fmla="*/ 58 h 75"/>
                <a:gd name="T26" fmla="*/ 191 w 229"/>
                <a:gd name="T27" fmla="*/ 62 h 75"/>
                <a:gd name="T28" fmla="*/ 154 w 229"/>
                <a:gd name="T29" fmla="*/ 62 h 75"/>
                <a:gd name="T30" fmla="*/ 143 w 229"/>
                <a:gd name="T31" fmla="*/ 70 h 75"/>
                <a:gd name="T32" fmla="*/ 115 w 229"/>
                <a:gd name="T33" fmla="*/ 70 h 75"/>
                <a:gd name="T34" fmla="*/ 102 w 229"/>
                <a:gd name="T35" fmla="*/ 74 h 75"/>
                <a:gd name="T36" fmla="*/ 28 w 229"/>
                <a:gd name="T37" fmla="*/ 74 h 75"/>
                <a:gd name="T38" fmla="*/ 13 w 229"/>
                <a:gd name="T39" fmla="*/ 70 h 75"/>
                <a:gd name="T40" fmla="*/ 0 w 229"/>
                <a:gd name="T41" fmla="*/ 70 h 75"/>
                <a:gd name="T42" fmla="*/ 0 w 229"/>
                <a:gd name="T43" fmla="*/ 4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9"/>
                <a:gd name="T67" fmla="*/ 0 h 75"/>
                <a:gd name="T68" fmla="*/ 229 w 229"/>
                <a:gd name="T69" fmla="*/ 75 h 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9" h="75">
                  <a:moveTo>
                    <a:pt x="0" y="4"/>
                  </a:moveTo>
                  <a:lnTo>
                    <a:pt x="61" y="4"/>
                  </a:lnTo>
                  <a:lnTo>
                    <a:pt x="89" y="0"/>
                  </a:lnTo>
                  <a:lnTo>
                    <a:pt x="180" y="0"/>
                  </a:lnTo>
                  <a:lnTo>
                    <a:pt x="191" y="4"/>
                  </a:lnTo>
                  <a:lnTo>
                    <a:pt x="228" y="4"/>
                  </a:lnTo>
                  <a:lnTo>
                    <a:pt x="228" y="41"/>
                  </a:lnTo>
                  <a:lnTo>
                    <a:pt x="224" y="41"/>
                  </a:lnTo>
                  <a:lnTo>
                    <a:pt x="215" y="45"/>
                  </a:lnTo>
                  <a:lnTo>
                    <a:pt x="212" y="45"/>
                  </a:lnTo>
                  <a:lnTo>
                    <a:pt x="212" y="54"/>
                  </a:lnTo>
                  <a:lnTo>
                    <a:pt x="204" y="54"/>
                  </a:lnTo>
                  <a:lnTo>
                    <a:pt x="200" y="58"/>
                  </a:lnTo>
                  <a:lnTo>
                    <a:pt x="191" y="62"/>
                  </a:lnTo>
                  <a:lnTo>
                    <a:pt x="154" y="62"/>
                  </a:lnTo>
                  <a:lnTo>
                    <a:pt x="143" y="70"/>
                  </a:lnTo>
                  <a:lnTo>
                    <a:pt x="115" y="70"/>
                  </a:lnTo>
                  <a:lnTo>
                    <a:pt x="102" y="74"/>
                  </a:lnTo>
                  <a:lnTo>
                    <a:pt x="28" y="74"/>
                  </a:lnTo>
                  <a:lnTo>
                    <a:pt x="13" y="70"/>
                  </a:lnTo>
                  <a:lnTo>
                    <a:pt x="0" y="70"/>
                  </a:lnTo>
                  <a:lnTo>
                    <a:pt x="0" y="4"/>
                  </a:lnTo>
                </a:path>
              </a:pathLst>
            </a:custGeom>
            <a:solidFill>
              <a:srgbClr val="F2E57F"/>
            </a:solidFill>
            <a:ln w="12700" cap="rnd">
              <a:noFill/>
              <a:round/>
              <a:headEnd/>
              <a:tailEnd/>
            </a:ln>
          </p:spPr>
          <p:txBody>
            <a:bodyPr/>
            <a:lstStyle/>
            <a:p>
              <a:endParaRPr lang="en-US"/>
            </a:p>
          </p:txBody>
        </p:sp>
        <p:sp>
          <p:nvSpPr>
            <p:cNvPr id="1244" name="Freeform 194"/>
            <p:cNvSpPr>
              <a:spLocks/>
            </p:cNvSpPr>
            <p:nvPr/>
          </p:nvSpPr>
          <p:spPr bwMode="auto">
            <a:xfrm>
              <a:off x="1302" y="2681"/>
              <a:ext cx="314" cy="75"/>
            </a:xfrm>
            <a:custGeom>
              <a:avLst/>
              <a:gdLst>
                <a:gd name="T0" fmla="*/ 89 w 314"/>
                <a:gd name="T1" fmla="*/ 70 h 75"/>
                <a:gd name="T2" fmla="*/ 69 w 314"/>
                <a:gd name="T3" fmla="*/ 62 h 75"/>
                <a:gd name="T4" fmla="*/ 40 w 314"/>
                <a:gd name="T5" fmla="*/ 62 h 75"/>
                <a:gd name="T6" fmla="*/ 28 w 314"/>
                <a:gd name="T7" fmla="*/ 58 h 75"/>
                <a:gd name="T8" fmla="*/ 24 w 314"/>
                <a:gd name="T9" fmla="*/ 58 h 75"/>
                <a:gd name="T10" fmla="*/ 24 w 314"/>
                <a:gd name="T11" fmla="*/ 54 h 75"/>
                <a:gd name="T12" fmla="*/ 16 w 314"/>
                <a:gd name="T13" fmla="*/ 54 h 75"/>
                <a:gd name="T14" fmla="*/ 12 w 314"/>
                <a:gd name="T15" fmla="*/ 45 h 75"/>
                <a:gd name="T16" fmla="*/ 12 w 314"/>
                <a:gd name="T17" fmla="*/ 41 h 75"/>
                <a:gd name="T18" fmla="*/ 0 w 314"/>
                <a:gd name="T19" fmla="*/ 41 h 75"/>
                <a:gd name="T20" fmla="*/ 0 w 314"/>
                <a:gd name="T21" fmla="*/ 4 h 75"/>
                <a:gd name="T22" fmla="*/ 146 w 314"/>
                <a:gd name="T23" fmla="*/ 4 h 75"/>
                <a:gd name="T24" fmla="*/ 174 w 314"/>
                <a:gd name="T25" fmla="*/ 0 h 75"/>
                <a:gd name="T26" fmla="*/ 265 w 314"/>
                <a:gd name="T27" fmla="*/ 0 h 75"/>
                <a:gd name="T28" fmla="*/ 276 w 314"/>
                <a:gd name="T29" fmla="*/ 4 h 75"/>
                <a:gd name="T30" fmla="*/ 313 w 314"/>
                <a:gd name="T31" fmla="*/ 4 h 75"/>
                <a:gd name="T32" fmla="*/ 313 w 314"/>
                <a:gd name="T33" fmla="*/ 41 h 75"/>
                <a:gd name="T34" fmla="*/ 309 w 314"/>
                <a:gd name="T35" fmla="*/ 41 h 75"/>
                <a:gd name="T36" fmla="*/ 300 w 314"/>
                <a:gd name="T37" fmla="*/ 45 h 75"/>
                <a:gd name="T38" fmla="*/ 297 w 314"/>
                <a:gd name="T39" fmla="*/ 45 h 75"/>
                <a:gd name="T40" fmla="*/ 297 w 314"/>
                <a:gd name="T41" fmla="*/ 54 h 75"/>
                <a:gd name="T42" fmla="*/ 289 w 314"/>
                <a:gd name="T43" fmla="*/ 54 h 75"/>
                <a:gd name="T44" fmla="*/ 285 w 314"/>
                <a:gd name="T45" fmla="*/ 58 h 75"/>
                <a:gd name="T46" fmla="*/ 276 w 314"/>
                <a:gd name="T47" fmla="*/ 62 h 75"/>
                <a:gd name="T48" fmla="*/ 244 w 314"/>
                <a:gd name="T49" fmla="*/ 62 h 75"/>
                <a:gd name="T50" fmla="*/ 232 w 314"/>
                <a:gd name="T51" fmla="*/ 70 h 75"/>
                <a:gd name="T52" fmla="*/ 200 w 314"/>
                <a:gd name="T53" fmla="*/ 70 h 75"/>
                <a:gd name="T54" fmla="*/ 187 w 314"/>
                <a:gd name="T55" fmla="*/ 74 h 75"/>
                <a:gd name="T56" fmla="*/ 118 w 314"/>
                <a:gd name="T57" fmla="*/ 74 h 75"/>
                <a:gd name="T58" fmla="*/ 102 w 314"/>
                <a:gd name="T59" fmla="*/ 70 h 75"/>
                <a:gd name="T60" fmla="*/ 89 w 314"/>
                <a:gd name="T61" fmla="*/ 70 h 7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4"/>
                <a:gd name="T94" fmla="*/ 0 h 75"/>
                <a:gd name="T95" fmla="*/ 314 w 314"/>
                <a:gd name="T96" fmla="*/ 75 h 7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4" h="75">
                  <a:moveTo>
                    <a:pt x="89" y="70"/>
                  </a:moveTo>
                  <a:lnTo>
                    <a:pt x="69" y="62"/>
                  </a:lnTo>
                  <a:lnTo>
                    <a:pt x="40" y="62"/>
                  </a:lnTo>
                  <a:lnTo>
                    <a:pt x="28" y="58"/>
                  </a:lnTo>
                  <a:lnTo>
                    <a:pt x="24" y="58"/>
                  </a:lnTo>
                  <a:lnTo>
                    <a:pt x="24" y="54"/>
                  </a:lnTo>
                  <a:lnTo>
                    <a:pt x="16" y="54"/>
                  </a:lnTo>
                  <a:lnTo>
                    <a:pt x="12" y="45"/>
                  </a:lnTo>
                  <a:lnTo>
                    <a:pt x="12" y="41"/>
                  </a:lnTo>
                  <a:lnTo>
                    <a:pt x="0" y="41"/>
                  </a:lnTo>
                  <a:lnTo>
                    <a:pt x="0" y="4"/>
                  </a:lnTo>
                  <a:lnTo>
                    <a:pt x="146" y="4"/>
                  </a:lnTo>
                  <a:lnTo>
                    <a:pt x="174" y="0"/>
                  </a:lnTo>
                  <a:lnTo>
                    <a:pt x="265" y="0"/>
                  </a:lnTo>
                  <a:lnTo>
                    <a:pt x="276" y="4"/>
                  </a:lnTo>
                  <a:lnTo>
                    <a:pt x="313" y="4"/>
                  </a:lnTo>
                  <a:lnTo>
                    <a:pt x="313" y="41"/>
                  </a:lnTo>
                  <a:lnTo>
                    <a:pt x="309" y="41"/>
                  </a:lnTo>
                  <a:lnTo>
                    <a:pt x="300" y="45"/>
                  </a:lnTo>
                  <a:lnTo>
                    <a:pt x="297" y="45"/>
                  </a:lnTo>
                  <a:lnTo>
                    <a:pt x="297" y="54"/>
                  </a:lnTo>
                  <a:lnTo>
                    <a:pt x="289" y="54"/>
                  </a:lnTo>
                  <a:lnTo>
                    <a:pt x="285" y="58"/>
                  </a:lnTo>
                  <a:lnTo>
                    <a:pt x="276" y="62"/>
                  </a:lnTo>
                  <a:lnTo>
                    <a:pt x="244" y="62"/>
                  </a:lnTo>
                  <a:lnTo>
                    <a:pt x="232" y="70"/>
                  </a:lnTo>
                  <a:lnTo>
                    <a:pt x="200" y="70"/>
                  </a:lnTo>
                  <a:lnTo>
                    <a:pt x="187" y="74"/>
                  </a:lnTo>
                  <a:lnTo>
                    <a:pt x="118" y="74"/>
                  </a:lnTo>
                  <a:lnTo>
                    <a:pt x="102" y="70"/>
                  </a:lnTo>
                  <a:lnTo>
                    <a:pt x="89" y="70"/>
                  </a:lnTo>
                </a:path>
              </a:pathLst>
            </a:custGeom>
            <a:noFill/>
            <a:ln w="12700" cap="rnd">
              <a:noFill/>
              <a:round/>
              <a:headEnd/>
              <a:tailEnd/>
            </a:ln>
          </p:spPr>
          <p:txBody>
            <a:bodyPr/>
            <a:lstStyle/>
            <a:p>
              <a:endParaRPr lang="en-US"/>
            </a:p>
          </p:txBody>
        </p:sp>
        <p:sp>
          <p:nvSpPr>
            <p:cNvPr id="1245" name="Freeform 195"/>
            <p:cNvSpPr>
              <a:spLocks/>
            </p:cNvSpPr>
            <p:nvPr/>
          </p:nvSpPr>
          <p:spPr bwMode="auto">
            <a:xfrm>
              <a:off x="1302" y="2652"/>
              <a:ext cx="306" cy="83"/>
            </a:xfrm>
            <a:custGeom>
              <a:avLst/>
              <a:gdLst>
                <a:gd name="T0" fmla="*/ 305 w 306"/>
                <a:gd name="T1" fmla="*/ 40 h 83"/>
                <a:gd name="T2" fmla="*/ 305 w 306"/>
                <a:gd name="T3" fmla="*/ 45 h 83"/>
                <a:gd name="T4" fmla="*/ 301 w 306"/>
                <a:gd name="T5" fmla="*/ 49 h 83"/>
                <a:gd name="T6" fmla="*/ 298 w 306"/>
                <a:gd name="T7" fmla="*/ 53 h 83"/>
                <a:gd name="T8" fmla="*/ 293 w 306"/>
                <a:gd name="T9" fmla="*/ 58 h 83"/>
                <a:gd name="T10" fmla="*/ 285 w 306"/>
                <a:gd name="T11" fmla="*/ 62 h 83"/>
                <a:gd name="T12" fmla="*/ 277 w 306"/>
                <a:gd name="T13" fmla="*/ 65 h 83"/>
                <a:gd name="T14" fmla="*/ 257 w 306"/>
                <a:gd name="T15" fmla="*/ 69 h 83"/>
                <a:gd name="T16" fmla="*/ 236 w 306"/>
                <a:gd name="T17" fmla="*/ 73 h 83"/>
                <a:gd name="T18" fmla="*/ 207 w 306"/>
                <a:gd name="T19" fmla="*/ 78 h 83"/>
                <a:gd name="T20" fmla="*/ 183 w 306"/>
                <a:gd name="T21" fmla="*/ 82 h 83"/>
                <a:gd name="T22" fmla="*/ 155 w 306"/>
                <a:gd name="T23" fmla="*/ 82 h 83"/>
                <a:gd name="T24" fmla="*/ 126 w 306"/>
                <a:gd name="T25" fmla="*/ 82 h 83"/>
                <a:gd name="T26" fmla="*/ 98 w 306"/>
                <a:gd name="T27" fmla="*/ 78 h 83"/>
                <a:gd name="T28" fmla="*/ 69 w 306"/>
                <a:gd name="T29" fmla="*/ 73 h 83"/>
                <a:gd name="T30" fmla="*/ 48 w 306"/>
                <a:gd name="T31" fmla="*/ 69 h 83"/>
                <a:gd name="T32" fmla="*/ 28 w 306"/>
                <a:gd name="T33" fmla="*/ 65 h 83"/>
                <a:gd name="T34" fmla="*/ 20 w 306"/>
                <a:gd name="T35" fmla="*/ 62 h 83"/>
                <a:gd name="T36" fmla="*/ 12 w 306"/>
                <a:gd name="T37" fmla="*/ 58 h 83"/>
                <a:gd name="T38" fmla="*/ 7 w 306"/>
                <a:gd name="T39" fmla="*/ 53 h 83"/>
                <a:gd name="T40" fmla="*/ 4 w 306"/>
                <a:gd name="T41" fmla="*/ 49 h 83"/>
                <a:gd name="T42" fmla="*/ 0 w 306"/>
                <a:gd name="T43" fmla="*/ 45 h 83"/>
                <a:gd name="T44" fmla="*/ 0 w 306"/>
                <a:gd name="T45" fmla="*/ 40 h 83"/>
                <a:gd name="T46" fmla="*/ 0 w 306"/>
                <a:gd name="T47" fmla="*/ 33 h 83"/>
                <a:gd name="T48" fmla="*/ 4 w 306"/>
                <a:gd name="T49" fmla="*/ 29 h 83"/>
                <a:gd name="T50" fmla="*/ 7 w 306"/>
                <a:gd name="T51" fmla="*/ 24 h 83"/>
                <a:gd name="T52" fmla="*/ 12 w 306"/>
                <a:gd name="T53" fmla="*/ 20 h 83"/>
                <a:gd name="T54" fmla="*/ 20 w 306"/>
                <a:gd name="T55" fmla="*/ 16 h 83"/>
                <a:gd name="T56" fmla="*/ 28 w 306"/>
                <a:gd name="T57" fmla="*/ 12 h 83"/>
                <a:gd name="T58" fmla="*/ 48 w 306"/>
                <a:gd name="T59" fmla="*/ 7 h 83"/>
                <a:gd name="T60" fmla="*/ 69 w 306"/>
                <a:gd name="T61" fmla="*/ 3 h 83"/>
                <a:gd name="T62" fmla="*/ 98 w 306"/>
                <a:gd name="T63" fmla="*/ 0 h 83"/>
                <a:gd name="T64" fmla="*/ 126 w 306"/>
                <a:gd name="T65" fmla="*/ 0 h 83"/>
                <a:gd name="T66" fmla="*/ 155 w 306"/>
                <a:gd name="T67" fmla="*/ 0 h 83"/>
                <a:gd name="T68" fmla="*/ 183 w 306"/>
                <a:gd name="T69" fmla="*/ 0 h 83"/>
                <a:gd name="T70" fmla="*/ 207 w 306"/>
                <a:gd name="T71" fmla="*/ 0 h 83"/>
                <a:gd name="T72" fmla="*/ 236 w 306"/>
                <a:gd name="T73" fmla="*/ 3 h 83"/>
                <a:gd name="T74" fmla="*/ 257 w 306"/>
                <a:gd name="T75" fmla="*/ 7 h 83"/>
                <a:gd name="T76" fmla="*/ 277 w 306"/>
                <a:gd name="T77" fmla="*/ 12 h 83"/>
                <a:gd name="T78" fmla="*/ 285 w 306"/>
                <a:gd name="T79" fmla="*/ 16 h 83"/>
                <a:gd name="T80" fmla="*/ 293 w 306"/>
                <a:gd name="T81" fmla="*/ 20 h 83"/>
                <a:gd name="T82" fmla="*/ 298 w 306"/>
                <a:gd name="T83" fmla="*/ 24 h 83"/>
                <a:gd name="T84" fmla="*/ 301 w 306"/>
                <a:gd name="T85" fmla="*/ 29 h 83"/>
                <a:gd name="T86" fmla="*/ 305 w 306"/>
                <a:gd name="T87" fmla="*/ 33 h 83"/>
                <a:gd name="T88" fmla="*/ 305 w 306"/>
                <a:gd name="T89" fmla="*/ 4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3"/>
                <a:gd name="T137" fmla="*/ 306 w 306"/>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3">
                  <a:moveTo>
                    <a:pt x="305" y="40"/>
                  </a:moveTo>
                  <a:lnTo>
                    <a:pt x="305" y="45"/>
                  </a:lnTo>
                  <a:lnTo>
                    <a:pt x="301" y="49"/>
                  </a:lnTo>
                  <a:lnTo>
                    <a:pt x="298" y="53"/>
                  </a:lnTo>
                  <a:lnTo>
                    <a:pt x="293" y="58"/>
                  </a:lnTo>
                  <a:lnTo>
                    <a:pt x="285" y="62"/>
                  </a:lnTo>
                  <a:lnTo>
                    <a:pt x="277" y="65"/>
                  </a:lnTo>
                  <a:lnTo>
                    <a:pt x="257" y="69"/>
                  </a:lnTo>
                  <a:lnTo>
                    <a:pt x="236" y="73"/>
                  </a:lnTo>
                  <a:lnTo>
                    <a:pt x="207" y="78"/>
                  </a:lnTo>
                  <a:lnTo>
                    <a:pt x="183" y="82"/>
                  </a:lnTo>
                  <a:lnTo>
                    <a:pt x="155" y="82"/>
                  </a:lnTo>
                  <a:lnTo>
                    <a:pt x="126" y="82"/>
                  </a:lnTo>
                  <a:lnTo>
                    <a:pt x="98" y="78"/>
                  </a:lnTo>
                  <a:lnTo>
                    <a:pt x="69" y="73"/>
                  </a:lnTo>
                  <a:lnTo>
                    <a:pt x="48" y="69"/>
                  </a:lnTo>
                  <a:lnTo>
                    <a:pt x="28" y="65"/>
                  </a:lnTo>
                  <a:lnTo>
                    <a:pt x="20" y="62"/>
                  </a:lnTo>
                  <a:lnTo>
                    <a:pt x="12" y="58"/>
                  </a:lnTo>
                  <a:lnTo>
                    <a:pt x="7" y="53"/>
                  </a:lnTo>
                  <a:lnTo>
                    <a:pt x="4" y="49"/>
                  </a:lnTo>
                  <a:lnTo>
                    <a:pt x="0" y="45"/>
                  </a:lnTo>
                  <a:lnTo>
                    <a:pt x="0" y="40"/>
                  </a:lnTo>
                  <a:lnTo>
                    <a:pt x="0" y="33"/>
                  </a:lnTo>
                  <a:lnTo>
                    <a:pt x="4" y="29"/>
                  </a:lnTo>
                  <a:lnTo>
                    <a:pt x="7" y="24"/>
                  </a:lnTo>
                  <a:lnTo>
                    <a:pt x="12" y="20"/>
                  </a:lnTo>
                  <a:lnTo>
                    <a:pt x="20" y="16"/>
                  </a:lnTo>
                  <a:lnTo>
                    <a:pt x="28" y="12"/>
                  </a:lnTo>
                  <a:lnTo>
                    <a:pt x="48" y="7"/>
                  </a:lnTo>
                  <a:lnTo>
                    <a:pt x="69" y="3"/>
                  </a:lnTo>
                  <a:lnTo>
                    <a:pt x="98" y="0"/>
                  </a:lnTo>
                  <a:lnTo>
                    <a:pt x="126" y="0"/>
                  </a:lnTo>
                  <a:lnTo>
                    <a:pt x="155" y="0"/>
                  </a:lnTo>
                  <a:lnTo>
                    <a:pt x="183" y="0"/>
                  </a:lnTo>
                  <a:lnTo>
                    <a:pt x="207" y="0"/>
                  </a:lnTo>
                  <a:lnTo>
                    <a:pt x="236" y="3"/>
                  </a:lnTo>
                  <a:lnTo>
                    <a:pt x="257" y="7"/>
                  </a:lnTo>
                  <a:lnTo>
                    <a:pt x="277" y="12"/>
                  </a:lnTo>
                  <a:lnTo>
                    <a:pt x="285" y="16"/>
                  </a:lnTo>
                  <a:lnTo>
                    <a:pt x="293" y="20"/>
                  </a:lnTo>
                  <a:lnTo>
                    <a:pt x="298" y="24"/>
                  </a:lnTo>
                  <a:lnTo>
                    <a:pt x="301" y="29"/>
                  </a:lnTo>
                  <a:lnTo>
                    <a:pt x="305" y="33"/>
                  </a:lnTo>
                  <a:lnTo>
                    <a:pt x="305" y="40"/>
                  </a:lnTo>
                </a:path>
              </a:pathLst>
            </a:custGeom>
            <a:solidFill>
              <a:srgbClr val="F2E57F"/>
            </a:solidFill>
            <a:ln w="12700" cap="rnd">
              <a:noFill/>
              <a:round/>
              <a:headEnd/>
              <a:tailEnd/>
            </a:ln>
          </p:spPr>
          <p:txBody>
            <a:bodyPr/>
            <a:lstStyle/>
            <a:p>
              <a:endParaRPr lang="en-US"/>
            </a:p>
          </p:txBody>
        </p:sp>
        <p:sp>
          <p:nvSpPr>
            <p:cNvPr id="1246" name="Freeform 196"/>
            <p:cNvSpPr>
              <a:spLocks/>
            </p:cNvSpPr>
            <p:nvPr/>
          </p:nvSpPr>
          <p:spPr bwMode="auto">
            <a:xfrm>
              <a:off x="1318" y="2668"/>
              <a:ext cx="83" cy="67"/>
            </a:xfrm>
            <a:custGeom>
              <a:avLst/>
              <a:gdLst>
                <a:gd name="T0" fmla="*/ 82 w 83"/>
                <a:gd name="T1" fmla="*/ 66 h 67"/>
                <a:gd name="T2" fmla="*/ 65 w 83"/>
                <a:gd name="T3" fmla="*/ 66 h 67"/>
                <a:gd name="T4" fmla="*/ 41 w 83"/>
                <a:gd name="T5" fmla="*/ 53 h 67"/>
                <a:gd name="T6" fmla="*/ 24 w 83"/>
                <a:gd name="T7" fmla="*/ 53 h 67"/>
                <a:gd name="T8" fmla="*/ 17 w 83"/>
                <a:gd name="T9" fmla="*/ 49 h 67"/>
                <a:gd name="T10" fmla="*/ 13 w 83"/>
                <a:gd name="T11" fmla="*/ 49 h 67"/>
                <a:gd name="T12" fmla="*/ 4 w 83"/>
                <a:gd name="T13" fmla="*/ 42 h 67"/>
                <a:gd name="T14" fmla="*/ 4 w 83"/>
                <a:gd name="T15" fmla="*/ 37 h 67"/>
                <a:gd name="T16" fmla="*/ 0 w 83"/>
                <a:gd name="T17" fmla="*/ 29 h 67"/>
                <a:gd name="T18" fmla="*/ 0 w 83"/>
                <a:gd name="T19" fmla="*/ 9 h 67"/>
                <a:gd name="T20" fmla="*/ 37 w 83"/>
                <a:gd name="T21" fmla="*/ 9 h 67"/>
                <a:gd name="T22" fmla="*/ 82 w 83"/>
                <a:gd name="T23" fmla="*/ 0 h 67"/>
                <a:gd name="T24" fmla="*/ 82 w 83"/>
                <a:gd name="T25" fmla="*/ 66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67"/>
                <a:gd name="T41" fmla="*/ 83 w 83"/>
                <a:gd name="T42" fmla="*/ 67 h 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67">
                  <a:moveTo>
                    <a:pt x="82" y="66"/>
                  </a:moveTo>
                  <a:lnTo>
                    <a:pt x="65" y="66"/>
                  </a:lnTo>
                  <a:lnTo>
                    <a:pt x="41" y="53"/>
                  </a:lnTo>
                  <a:lnTo>
                    <a:pt x="24" y="53"/>
                  </a:lnTo>
                  <a:lnTo>
                    <a:pt x="17" y="49"/>
                  </a:lnTo>
                  <a:lnTo>
                    <a:pt x="13" y="49"/>
                  </a:lnTo>
                  <a:lnTo>
                    <a:pt x="4" y="42"/>
                  </a:lnTo>
                  <a:lnTo>
                    <a:pt x="4" y="37"/>
                  </a:lnTo>
                  <a:lnTo>
                    <a:pt x="0" y="29"/>
                  </a:lnTo>
                  <a:lnTo>
                    <a:pt x="0" y="9"/>
                  </a:lnTo>
                  <a:lnTo>
                    <a:pt x="37" y="9"/>
                  </a:lnTo>
                  <a:lnTo>
                    <a:pt x="82" y="0"/>
                  </a:lnTo>
                  <a:lnTo>
                    <a:pt x="82" y="66"/>
                  </a:lnTo>
                </a:path>
              </a:pathLst>
            </a:custGeom>
            <a:solidFill>
              <a:srgbClr val="F2E57F"/>
            </a:solidFill>
            <a:ln w="12700" cap="rnd">
              <a:noFill/>
              <a:round/>
              <a:headEnd/>
              <a:tailEnd/>
            </a:ln>
          </p:spPr>
          <p:txBody>
            <a:bodyPr/>
            <a:lstStyle/>
            <a:p>
              <a:endParaRPr lang="en-US"/>
            </a:p>
          </p:txBody>
        </p:sp>
        <p:sp>
          <p:nvSpPr>
            <p:cNvPr id="1247" name="Freeform 197"/>
            <p:cNvSpPr>
              <a:spLocks/>
            </p:cNvSpPr>
            <p:nvPr/>
          </p:nvSpPr>
          <p:spPr bwMode="auto">
            <a:xfrm>
              <a:off x="1400" y="2668"/>
              <a:ext cx="224" cy="72"/>
            </a:xfrm>
            <a:custGeom>
              <a:avLst/>
              <a:gdLst>
                <a:gd name="T0" fmla="*/ 0 w 224"/>
                <a:gd name="T1" fmla="*/ 0 h 72"/>
                <a:gd name="T2" fmla="*/ 223 w 224"/>
                <a:gd name="T3" fmla="*/ 0 h 72"/>
                <a:gd name="T4" fmla="*/ 223 w 224"/>
                <a:gd name="T5" fmla="*/ 29 h 72"/>
                <a:gd name="T6" fmla="*/ 210 w 224"/>
                <a:gd name="T7" fmla="*/ 42 h 72"/>
                <a:gd name="T8" fmla="*/ 210 w 224"/>
                <a:gd name="T9" fmla="*/ 49 h 72"/>
                <a:gd name="T10" fmla="*/ 206 w 224"/>
                <a:gd name="T11" fmla="*/ 49 h 72"/>
                <a:gd name="T12" fmla="*/ 195 w 224"/>
                <a:gd name="T13" fmla="*/ 54 h 72"/>
                <a:gd name="T14" fmla="*/ 182 w 224"/>
                <a:gd name="T15" fmla="*/ 54 h 72"/>
                <a:gd name="T16" fmla="*/ 174 w 224"/>
                <a:gd name="T17" fmla="*/ 58 h 72"/>
                <a:gd name="T18" fmla="*/ 166 w 224"/>
                <a:gd name="T19" fmla="*/ 58 h 72"/>
                <a:gd name="T20" fmla="*/ 154 w 224"/>
                <a:gd name="T21" fmla="*/ 67 h 72"/>
                <a:gd name="T22" fmla="*/ 141 w 224"/>
                <a:gd name="T23" fmla="*/ 67 h 72"/>
                <a:gd name="T24" fmla="*/ 130 w 224"/>
                <a:gd name="T25" fmla="*/ 71 h 72"/>
                <a:gd name="T26" fmla="*/ 16 w 224"/>
                <a:gd name="T27" fmla="*/ 71 h 72"/>
                <a:gd name="T28" fmla="*/ 0 w 224"/>
                <a:gd name="T29" fmla="*/ 67 h 72"/>
                <a:gd name="T30" fmla="*/ 0 w 224"/>
                <a:gd name="T31" fmla="*/ 0 h 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4"/>
                <a:gd name="T49" fmla="*/ 0 h 72"/>
                <a:gd name="T50" fmla="*/ 224 w 224"/>
                <a:gd name="T51" fmla="*/ 72 h 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4" h="72">
                  <a:moveTo>
                    <a:pt x="0" y="0"/>
                  </a:moveTo>
                  <a:lnTo>
                    <a:pt x="223" y="0"/>
                  </a:lnTo>
                  <a:lnTo>
                    <a:pt x="223" y="29"/>
                  </a:lnTo>
                  <a:lnTo>
                    <a:pt x="210" y="42"/>
                  </a:lnTo>
                  <a:lnTo>
                    <a:pt x="210" y="49"/>
                  </a:lnTo>
                  <a:lnTo>
                    <a:pt x="206" y="49"/>
                  </a:lnTo>
                  <a:lnTo>
                    <a:pt x="195" y="54"/>
                  </a:lnTo>
                  <a:lnTo>
                    <a:pt x="182" y="54"/>
                  </a:lnTo>
                  <a:lnTo>
                    <a:pt x="174" y="58"/>
                  </a:lnTo>
                  <a:lnTo>
                    <a:pt x="166" y="58"/>
                  </a:lnTo>
                  <a:lnTo>
                    <a:pt x="154" y="67"/>
                  </a:lnTo>
                  <a:lnTo>
                    <a:pt x="141" y="67"/>
                  </a:lnTo>
                  <a:lnTo>
                    <a:pt x="130" y="71"/>
                  </a:lnTo>
                  <a:lnTo>
                    <a:pt x="16" y="71"/>
                  </a:lnTo>
                  <a:lnTo>
                    <a:pt x="0" y="67"/>
                  </a:lnTo>
                  <a:lnTo>
                    <a:pt x="0" y="0"/>
                  </a:lnTo>
                </a:path>
              </a:pathLst>
            </a:custGeom>
            <a:solidFill>
              <a:srgbClr val="F2E57F"/>
            </a:solidFill>
            <a:ln w="12700" cap="rnd">
              <a:noFill/>
              <a:round/>
              <a:headEnd/>
              <a:tailEnd/>
            </a:ln>
          </p:spPr>
          <p:txBody>
            <a:bodyPr/>
            <a:lstStyle/>
            <a:p>
              <a:endParaRPr lang="en-US"/>
            </a:p>
          </p:txBody>
        </p:sp>
        <p:sp>
          <p:nvSpPr>
            <p:cNvPr id="1248" name="Freeform 198"/>
            <p:cNvSpPr>
              <a:spLocks/>
            </p:cNvSpPr>
            <p:nvPr/>
          </p:nvSpPr>
          <p:spPr bwMode="auto">
            <a:xfrm>
              <a:off x="1318" y="2668"/>
              <a:ext cx="306" cy="72"/>
            </a:xfrm>
            <a:custGeom>
              <a:avLst/>
              <a:gdLst>
                <a:gd name="T0" fmla="*/ 82 w 306"/>
                <a:gd name="T1" fmla="*/ 67 h 72"/>
                <a:gd name="T2" fmla="*/ 65 w 306"/>
                <a:gd name="T3" fmla="*/ 67 h 72"/>
                <a:gd name="T4" fmla="*/ 41 w 306"/>
                <a:gd name="T5" fmla="*/ 54 h 72"/>
                <a:gd name="T6" fmla="*/ 24 w 306"/>
                <a:gd name="T7" fmla="*/ 54 h 72"/>
                <a:gd name="T8" fmla="*/ 17 w 306"/>
                <a:gd name="T9" fmla="*/ 49 h 72"/>
                <a:gd name="T10" fmla="*/ 13 w 306"/>
                <a:gd name="T11" fmla="*/ 49 h 72"/>
                <a:gd name="T12" fmla="*/ 4 w 306"/>
                <a:gd name="T13" fmla="*/ 42 h 72"/>
                <a:gd name="T14" fmla="*/ 4 w 306"/>
                <a:gd name="T15" fmla="*/ 38 h 72"/>
                <a:gd name="T16" fmla="*/ 0 w 306"/>
                <a:gd name="T17" fmla="*/ 29 h 72"/>
                <a:gd name="T18" fmla="*/ 0 w 306"/>
                <a:gd name="T19" fmla="*/ 4 h 72"/>
                <a:gd name="T20" fmla="*/ 37 w 306"/>
                <a:gd name="T21" fmla="*/ 4 h 72"/>
                <a:gd name="T22" fmla="*/ 82 w 306"/>
                <a:gd name="T23" fmla="*/ 0 h 72"/>
                <a:gd name="T24" fmla="*/ 305 w 306"/>
                <a:gd name="T25" fmla="*/ 0 h 72"/>
                <a:gd name="T26" fmla="*/ 305 w 306"/>
                <a:gd name="T27" fmla="*/ 29 h 72"/>
                <a:gd name="T28" fmla="*/ 292 w 306"/>
                <a:gd name="T29" fmla="*/ 42 h 72"/>
                <a:gd name="T30" fmla="*/ 292 w 306"/>
                <a:gd name="T31" fmla="*/ 49 h 72"/>
                <a:gd name="T32" fmla="*/ 288 w 306"/>
                <a:gd name="T33" fmla="*/ 49 h 72"/>
                <a:gd name="T34" fmla="*/ 277 w 306"/>
                <a:gd name="T35" fmla="*/ 54 h 72"/>
                <a:gd name="T36" fmla="*/ 264 w 306"/>
                <a:gd name="T37" fmla="*/ 54 h 72"/>
                <a:gd name="T38" fmla="*/ 256 w 306"/>
                <a:gd name="T39" fmla="*/ 58 h 72"/>
                <a:gd name="T40" fmla="*/ 248 w 306"/>
                <a:gd name="T41" fmla="*/ 58 h 72"/>
                <a:gd name="T42" fmla="*/ 236 w 306"/>
                <a:gd name="T43" fmla="*/ 67 h 72"/>
                <a:gd name="T44" fmla="*/ 223 w 306"/>
                <a:gd name="T45" fmla="*/ 67 h 72"/>
                <a:gd name="T46" fmla="*/ 212 w 306"/>
                <a:gd name="T47" fmla="*/ 71 h 72"/>
                <a:gd name="T48" fmla="*/ 102 w 306"/>
                <a:gd name="T49" fmla="*/ 71 h 72"/>
                <a:gd name="T50" fmla="*/ 82 w 306"/>
                <a:gd name="T51" fmla="*/ 67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06"/>
                <a:gd name="T79" fmla="*/ 0 h 72"/>
                <a:gd name="T80" fmla="*/ 306 w 306"/>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06" h="72">
                  <a:moveTo>
                    <a:pt x="82" y="67"/>
                  </a:moveTo>
                  <a:lnTo>
                    <a:pt x="65" y="67"/>
                  </a:lnTo>
                  <a:lnTo>
                    <a:pt x="41" y="54"/>
                  </a:lnTo>
                  <a:lnTo>
                    <a:pt x="24" y="54"/>
                  </a:lnTo>
                  <a:lnTo>
                    <a:pt x="17" y="49"/>
                  </a:lnTo>
                  <a:lnTo>
                    <a:pt x="13" y="49"/>
                  </a:lnTo>
                  <a:lnTo>
                    <a:pt x="4" y="42"/>
                  </a:lnTo>
                  <a:lnTo>
                    <a:pt x="4" y="38"/>
                  </a:lnTo>
                  <a:lnTo>
                    <a:pt x="0" y="29"/>
                  </a:lnTo>
                  <a:lnTo>
                    <a:pt x="0" y="4"/>
                  </a:lnTo>
                  <a:lnTo>
                    <a:pt x="37" y="4"/>
                  </a:lnTo>
                  <a:lnTo>
                    <a:pt x="82" y="0"/>
                  </a:lnTo>
                  <a:lnTo>
                    <a:pt x="305" y="0"/>
                  </a:lnTo>
                  <a:lnTo>
                    <a:pt x="305" y="29"/>
                  </a:lnTo>
                  <a:lnTo>
                    <a:pt x="292" y="42"/>
                  </a:lnTo>
                  <a:lnTo>
                    <a:pt x="292" y="49"/>
                  </a:lnTo>
                  <a:lnTo>
                    <a:pt x="288" y="49"/>
                  </a:lnTo>
                  <a:lnTo>
                    <a:pt x="277" y="54"/>
                  </a:lnTo>
                  <a:lnTo>
                    <a:pt x="264" y="54"/>
                  </a:lnTo>
                  <a:lnTo>
                    <a:pt x="256" y="58"/>
                  </a:lnTo>
                  <a:lnTo>
                    <a:pt x="248" y="58"/>
                  </a:lnTo>
                  <a:lnTo>
                    <a:pt x="236" y="67"/>
                  </a:lnTo>
                  <a:lnTo>
                    <a:pt x="223" y="67"/>
                  </a:lnTo>
                  <a:lnTo>
                    <a:pt x="212" y="71"/>
                  </a:lnTo>
                  <a:lnTo>
                    <a:pt x="102" y="71"/>
                  </a:lnTo>
                  <a:lnTo>
                    <a:pt x="82" y="67"/>
                  </a:lnTo>
                </a:path>
              </a:pathLst>
            </a:custGeom>
            <a:noFill/>
            <a:ln w="12700" cap="rnd">
              <a:noFill/>
              <a:round/>
              <a:headEnd/>
              <a:tailEnd/>
            </a:ln>
          </p:spPr>
          <p:txBody>
            <a:bodyPr/>
            <a:lstStyle/>
            <a:p>
              <a:endParaRPr lang="en-US"/>
            </a:p>
          </p:txBody>
        </p:sp>
        <p:sp>
          <p:nvSpPr>
            <p:cNvPr id="1249" name="Freeform 199"/>
            <p:cNvSpPr>
              <a:spLocks/>
            </p:cNvSpPr>
            <p:nvPr/>
          </p:nvSpPr>
          <p:spPr bwMode="auto">
            <a:xfrm>
              <a:off x="1318" y="2635"/>
              <a:ext cx="306" cy="83"/>
            </a:xfrm>
            <a:custGeom>
              <a:avLst/>
              <a:gdLst>
                <a:gd name="T0" fmla="*/ 305 w 306"/>
                <a:gd name="T1" fmla="*/ 42 h 83"/>
                <a:gd name="T2" fmla="*/ 305 w 306"/>
                <a:gd name="T3" fmla="*/ 46 h 83"/>
                <a:gd name="T4" fmla="*/ 301 w 306"/>
                <a:gd name="T5" fmla="*/ 50 h 83"/>
                <a:gd name="T6" fmla="*/ 297 w 306"/>
                <a:gd name="T7" fmla="*/ 53 h 83"/>
                <a:gd name="T8" fmla="*/ 292 w 306"/>
                <a:gd name="T9" fmla="*/ 58 h 83"/>
                <a:gd name="T10" fmla="*/ 284 w 306"/>
                <a:gd name="T11" fmla="*/ 62 h 83"/>
                <a:gd name="T12" fmla="*/ 277 w 306"/>
                <a:gd name="T13" fmla="*/ 66 h 83"/>
                <a:gd name="T14" fmla="*/ 256 w 306"/>
                <a:gd name="T15" fmla="*/ 70 h 83"/>
                <a:gd name="T16" fmla="*/ 236 w 306"/>
                <a:gd name="T17" fmla="*/ 75 h 83"/>
                <a:gd name="T18" fmla="*/ 208 w 306"/>
                <a:gd name="T19" fmla="*/ 79 h 83"/>
                <a:gd name="T20" fmla="*/ 183 w 306"/>
                <a:gd name="T21" fmla="*/ 82 h 83"/>
                <a:gd name="T22" fmla="*/ 154 w 306"/>
                <a:gd name="T23" fmla="*/ 82 h 83"/>
                <a:gd name="T24" fmla="*/ 126 w 306"/>
                <a:gd name="T25" fmla="*/ 82 h 83"/>
                <a:gd name="T26" fmla="*/ 97 w 306"/>
                <a:gd name="T27" fmla="*/ 79 h 83"/>
                <a:gd name="T28" fmla="*/ 73 w 306"/>
                <a:gd name="T29" fmla="*/ 75 h 83"/>
                <a:gd name="T30" fmla="*/ 49 w 306"/>
                <a:gd name="T31" fmla="*/ 70 h 83"/>
                <a:gd name="T32" fmla="*/ 28 w 306"/>
                <a:gd name="T33" fmla="*/ 66 h 83"/>
                <a:gd name="T34" fmla="*/ 21 w 306"/>
                <a:gd name="T35" fmla="*/ 62 h 83"/>
                <a:gd name="T36" fmla="*/ 13 w 306"/>
                <a:gd name="T37" fmla="*/ 58 h 83"/>
                <a:gd name="T38" fmla="*/ 8 w 306"/>
                <a:gd name="T39" fmla="*/ 53 h 83"/>
                <a:gd name="T40" fmla="*/ 4 w 306"/>
                <a:gd name="T41" fmla="*/ 50 h 83"/>
                <a:gd name="T42" fmla="*/ 0 w 306"/>
                <a:gd name="T43" fmla="*/ 46 h 83"/>
                <a:gd name="T44" fmla="*/ 0 w 306"/>
                <a:gd name="T45" fmla="*/ 42 h 83"/>
                <a:gd name="T46" fmla="*/ 0 w 306"/>
                <a:gd name="T47" fmla="*/ 33 h 83"/>
                <a:gd name="T48" fmla="*/ 4 w 306"/>
                <a:gd name="T49" fmla="*/ 29 h 83"/>
                <a:gd name="T50" fmla="*/ 8 w 306"/>
                <a:gd name="T51" fmla="*/ 24 h 83"/>
                <a:gd name="T52" fmla="*/ 13 w 306"/>
                <a:gd name="T53" fmla="*/ 20 h 83"/>
                <a:gd name="T54" fmla="*/ 21 w 306"/>
                <a:gd name="T55" fmla="*/ 17 h 83"/>
                <a:gd name="T56" fmla="*/ 28 w 306"/>
                <a:gd name="T57" fmla="*/ 13 h 83"/>
                <a:gd name="T58" fmla="*/ 49 w 306"/>
                <a:gd name="T59" fmla="*/ 9 h 83"/>
                <a:gd name="T60" fmla="*/ 73 w 306"/>
                <a:gd name="T61" fmla="*/ 4 h 83"/>
                <a:gd name="T62" fmla="*/ 97 w 306"/>
                <a:gd name="T63" fmla="*/ 0 h 83"/>
                <a:gd name="T64" fmla="*/ 126 w 306"/>
                <a:gd name="T65" fmla="*/ 0 h 83"/>
                <a:gd name="T66" fmla="*/ 154 w 306"/>
                <a:gd name="T67" fmla="*/ 0 h 83"/>
                <a:gd name="T68" fmla="*/ 183 w 306"/>
                <a:gd name="T69" fmla="*/ 0 h 83"/>
                <a:gd name="T70" fmla="*/ 208 w 306"/>
                <a:gd name="T71" fmla="*/ 0 h 83"/>
                <a:gd name="T72" fmla="*/ 236 w 306"/>
                <a:gd name="T73" fmla="*/ 4 h 83"/>
                <a:gd name="T74" fmla="*/ 256 w 306"/>
                <a:gd name="T75" fmla="*/ 9 h 83"/>
                <a:gd name="T76" fmla="*/ 277 w 306"/>
                <a:gd name="T77" fmla="*/ 13 h 83"/>
                <a:gd name="T78" fmla="*/ 284 w 306"/>
                <a:gd name="T79" fmla="*/ 17 h 83"/>
                <a:gd name="T80" fmla="*/ 292 w 306"/>
                <a:gd name="T81" fmla="*/ 20 h 83"/>
                <a:gd name="T82" fmla="*/ 297 w 306"/>
                <a:gd name="T83" fmla="*/ 24 h 83"/>
                <a:gd name="T84" fmla="*/ 301 w 306"/>
                <a:gd name="T85" fmla="*/ 29 h 83"/>
                <a:gd name="T86" fmla="*/ 305 w 306"/>
                <a:gd name="T87" fmla="*/ 33 h 83"/>
                <a:gd name="T88" fmla="*/ 305 w 306"/>
                <a:gd name="T89" fmla="*/ 42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3"/>
                <a:gd name="T137" fmla="*/ 306 w 306"/>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3">
                  <a:moveTo>
                    <a:pt x="305" y="42"/>
                  </a:moveTo>
                  <a:lnTo>
                    <a:pt x="305" y="46"/>
                  </a:lnTo>
                  <a:lnTo>
                    <a:pt x="301" y="50"/>
                  </a:lnTo>
                  <a:lnTo>
                    <a:pt x="297" y="53"/>
                  </a:lnTo>
                  <a:lnTo>
                    <a:pt x="292" y="58"/>
                  </a:lnTo>
                  <a:lnTo>
                    <a:pt x="284" y="62"/>
                  </a:lnTo>
                  <a:lnTo>
                    <a:pt x="277" y="66"/>
                  </a:lnTo>
                  <a:lnTo>
                    <a:pt x="256" y="70"/>
                  </a:lnTo>
                  <a:lnTo>
                    <a:pt x="236" y="75"/>
                  </a:lnTo>
                  <a:lnTo>
                    <a:pt x="208" y="79"/>
                  </a:lnTo>
                  <a:lnTo>
                    <a:pt x="183" y="82"/>
                  </a:lnTo>
                  <a:lnTo>
                    <a:pt x="154" y="82"/>
                  </a:lnTo>
                  <a:lnTo>
                    <a:pt x="126" y="82"/>
                  </a:lnTo>
                  <a:lnTo>
                    <a:pt x="97" y="79"/>
                  </a:lnTo>
                  <a:lnTo>
                    <a:pt x="73" y="75"/>
                  </a:lnTo>
                  <a:lnTo>
                    <a:pt x="49" y="70"/>
                  </a:lnTo>
                  <a:lnTo>
                    <a:pt x="28" y="66"/>
                  </a:lnTo>
                  <a:lnTo>
                    <a:pt x="21" y="62"/>
                  </a:lnTo>
                  <a:lnTo>
                    <a:pt x="13" y="58"/>
                  </a:lnTo>
                  <a:lnTo>
                    <a:pt x="8" y="53"/>
                  </a:lnTo>
                  <a:lnTo>
                    <a:pt x="4" y="50"/>
                  </a:lnTo>
                  <a:lnTo>
                    <a:pt x="0" y="46"/>
                  </a:lnTo>
                  <a:lnTo>
                    <a:pt x="0" y="42"/>
                  </a:lnTo>
                  <a:lnTo>
                    <a:pt x="0" y="33"/>
                  </a:lnTo>
                  <a:lnTo>
                    <a:pt x="4" y="29"/>
                  </a:lnTo>
                  <a:lnTo>
                    <a:pt x="8" y="24"/>
                  </a:lnTo>
                  <a:lnTo>
                    <a:pt x="13" y="20"/>
                  </a:lnTo>
                  <a:lnTo>
                    <a:pt x="21" y="17"/>
                  </a:lnTo>
                  <a:lnTo>
                    <a:pt x="28" y="13"/>
                  </a:lnTo>
                  <a:lnTo>
                    <a:pt x="49" y="9"/>
                  </a:lnTo>
                  <a:lnTo>
                    <a:pt x="73" y="4"/>
                  </a:lnTo>
                  <a:lnTo>
                    <a:pt x="97" y="0"/>
                  </a:lnTo>
                  <a:lnTo>
                    <a:pt x="126" y="0"/>
                  </a:lnTo>
                  <a:lnTo>
                    <a:pt x="154" y="0"/>
                  </a:lnTo>
                  <a:lnTo>
                    <a:pt x="183" y="0"/>
                  </a:lnTo>
                  <a:lnTo>
                    <a:pt x="208" y="0"/>
                  </a:lnTo>
                  <a:lnTo>
                    <a:pt x="236" y="4"/>
                  </a:lnTo>
                  <a:lnTo>
                    <a:pt x="256" y="9"/>
                  </a:lnTo>
                  <a:lnTo>
                    <a:pt x="277" y="13"/>
                  </a:lnTo>
                  <a:lnTo>
                    <a:pt x="284" y="17"/>
                  </a:lnTo>
                  <a:lnTo>
                    <a:pt x="292" y="20"/>
                  </a:lnTo>
                  <a:lnTo>
                    <a:pt x="297" y="24"/>
                  </a:lnTo>
                  <a:lnTo>
                    <a:pt x="301" y="29"/>
                  </a:lnTo>
                  <a:lnTo>
                    <a:pt x="305" y="33"/>
                  </a:lnTo>
                  <a:lnTo>
                    <a:pt x="305" y="42"/>
                  </a:lnTo>
                </a:path>
              </a:pathLst>
            </a:custGeom>
            <a:solidFill>
              <a:srgbClr val="F2E57F"/>
            </a:solidFill>
            <a:ln w="12700" cap="rnd">
              <a:noFill/>
              <a:round/>
              <a:headEnd/>
              <a:tailEnd/>
            </a:ln>
          </p:spPr>
          <p:txBody>
            <a:bodyPr/>
            <a:lstStyle/>
            <a:p>
              <a:endParaRPr lang="en-US"/>
            </a:p>
          </p:txBody>
        </p:sp>
        <p:sp>
          <p:nvSpPr>
            <p:cNvPr id="1250" name="Freeform 200"/>
            <p:cNvSpPr>
              <a:spLocks/>
            </p:cNvSpPr>
            <p:nvPr/>
          </p:nvSpPr>
          <p:spPr bwMode="auto">
            <a:xfrm>
              <a:off x="1318" y="2627"/>
              <a:ext cx="83" cy="71"/>
            </a:xfrm>
            <a:custGeom>
              <a:avLst/>
              <a:gdLst>
                <a:gd name="T0" fmla="*/ 82 w 83"/>
                <a:gd name="T1" fmla="*/ 70 h 71"/>
                <a:gd name="T2" fmla="*/ 65 w 83"/>
                <a:gd name="T3" fmla="*/ 70 h 71"/>
                <a:gd name="T4" fmla="*/ 54 w 83"/>
                <a:gd name="T5" fmla="*/ 66 h 71"/>
                <a:gd name="T6" fmla="*/ 41 w 83"/>
                <a:gd name="T7" fmla="*/ 66 h 71"/>
                <a:gd name="T8" fmla="*/ 37 w 83"/>
                <a:gd name="T9" fmla="*/ 58 h 71"/>
                <a:gd name="T10" fmla="*/ 28 w 83"/>
                <a:gd name="T11" fmla="*/ 58 h 71"/>
                <a:gd name="T12" fmla="*/ 24 w 83"/>
                <a:gd name="T13" fmla="*/ 54 h 71"/>
                <a:gd name="T14" fmla="*/ 17 w 83"/>
                <a:gd name="T15" fmla="*/ 54 h 71"/>
                <a:gd name="T16" fmla="*/ 13 w 83"/>
                <a:gd name="T17" fmla="*/ 46 h 71"/>
                <a:gd name="T18" fmla="*/ 4 w 83"/>
                <a:gd name="T19" fmla="*/ 46 h 71"/>
                <a:gd name="T20" fmla="*/ 4 w 83"/>
                <a:gd name="T21" fmla="*/ 41 h 71"/>
                <a:gd name="T22" fmla="*/ 0 w 83"/>
                <a:gd name="T23" fmla="*/ 41 h 71"/>
                <a:gd name="T24" fmla="*/ 0 w 83"/>
                <a:gd name="T25" fmla="*/ 4 h 71"/>
                <a:gd name="T26" fmla="*/ 37 w 83"/>
                <a:gd name="T27" fmla="*/ 4 h 71"/>
                <a:gd name="T28" fmla="*/ 82 w 83"/>
                <a:gd name="T29" fmla="*/ 0 h 71"/>
                <a:gd name="T30" fmla="*/ 82 w 83"/>
                <a:gd name="T31" fmla="*/ 70 h 7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3"/>
                <a:gd name="T49" fmla="*/ 0 h 71"/>
                <a:gd name="T50" fmla="*/ 83 w 83"/>
                <a:gd name="T51" fmla="*/ 71 h 7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3" h="71">
                  <a:moveTo>
                    <a:pt x="82" y="70"/>
                  </a:moveTo>
                  <a:lnTo>
                    <a:pt x="65" y="70"/>
                  </a:lnTo>
                  <a:lnTo>
                    <a:pt x="54" y="66"/>
                  </a:lnTo>
                  <a:lnTo>
                    <a:pt x="41" y="66"/>
                  </a:lnTo>
                  <a:lnTo>
                    <a:pt x="37" y="58"/>
                  </a:lnTo>
                  <a:lnTo>
                    <a:pt x="28" y="58"/>
                  </a:lnTo>
                  <a:lnTo>
                    <a:pt x="24" y="54"/>
                  </a:lnTo>
                  <a:lnTo>
                    <a:pt x="17" y="54"/>
                  </a:lnTo>
                  <a:lnTo>
                    <a:pt x="13" y="46"/>
                  </a:lnTo>
                  <a:lnTo>
                    <a:pt x="4" y="46"/>
                  </a:lnTo>
                  <a:lnTo>
                    <a:pt x="4" y="41"/>
                  </a:lnTo>
                  <a:lnTo>
                    <a:pt x="0" y="41"/>
                  </a:lnTo>
                  <a:lnTo>
                    <a:pt x="0" y="4"/>
                  </a:lnTo>
                  <a:lnTo>
                    <a:pt x="37" y="4"/>
                  </a:lnTo>
                  <a:lnTo>
                    <a:pt x="82" y="0"/>
                  </a:lnTo>
                  <a:lnTo>
                    <a:pt x="82" y="70"/>
                  </a:lnTo>
                </a:path>
              </a:pathLst>
            </a:custGeom>
            <a:solidFill>
              <a:srgbClr val="F2E57F"/>
            </a:solidFill>
            <a:ln w="12700" cap="rnd">
              <a:noFill/>
              <a:round/>
              <a:headEnd/>
              <a:tailEnd/>
            </a:ln>
          </p:spPr>
          <p:txBody>
            <a:bodyPr/>
            <a:lstStyle/>
            <a:p>
              <a:endParaRPr lang="en-US"/>
            </a:p>
          </p:txBody>
        </p:sp>
        <p:sp>
          <p:nvSpPr>
            <p:cNvPr id="1251" name="Freeform 201"/>
            <p:cNvSpPr>
              <a:spLocks/>
            </p:cNvSpPr>
            <p:nvPr/>
          </p:nvSpPr>
          <p:spPr bwMode="auto">
            <a:xfrm>
              <a:off x="1400" y="2627"/>
              <a:ext cx="224" cy="71"/>
            </a:xfrm>
            <a:custGeom>
              <a:avLst/>
              <a:gdLst>
                <a:gd name="T0" fmla="*/ 0 w 224"/>
                <a:gd name="T1" fmla="*/ 0 h 71"/>
                <a:gd name="T2" fmla="*/ 210 w 224"/>
                <a:gd name="T3" fmla="*/ 0 h 71"/>
                <a:gd name="T4" fmla="*/ 223 w 224"/>
                <a:gd name="T5" fmla="*/ 4 h 71"/>
                <a:gd name="T6" fmla="*/ 223 w 224"/>
                <a:gd name="T7" fmla="*/ 37 h 71"/>
                <a:gd name="T8" fmla="*/ 219 w 224"/>
                <a:gd name="T9" fmla="*/ 41 h 71"/>
                <a:gd name="T10" fmla="*/ 219 w 224"/>
                <a:gd name="T11" fmla="*/ 46 h 71"/>
                <a:gd name="T12" fmla="*/ 210 w 224"/>
                <a:gd name="T13" fmla="*/ 46 h 71"/>
                <a:gd name="T14" fmla="*/ 206 w 224"/>
                <a:gd name="T15" fmla="*/ 54 h 71"/>
                <a:gd name="T16" fmla="*/ 195 w 224"/>
                <a:gd name="T17" fmla="*/ 54 h 71"/>
                <a:gd name="T18" fmla="*/ 186 w 224"/>
                <a:gd name="T19" fmla="*/ 58 h 71"/>
                <a:gd name="T20" fmla="*/ 182 w 224"/>
                <a:gd name="T21" fmla="*/ 58 h 71"/>
                <a:gd name="T22" fmla="*/ 174 w 224"/>
                <a:gd name="T23" fmla="*/ 66 h 71"/>
                <a:gd name="T24" fmla="*/ 166 w 224"/>
                <a:gd name="T25" fmla="*/ 66 h 71"/>
                <a:gd name="T26" fmla="*/ 154 w 224"/>
                <a:gd name="T27" fmla="*/ 70 h 71"/>
                <a:gd name="T28" fmla="*/ 0 w 224"/>
                <a:gd name="T29" fmla="*/ 70 h 71"/>
                <a:gd name="T30" fmla="*/ 0 w 224"/>
                <a:gd name="T31" fmla="*/ 0 h 7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4"/>
                <a:gd name="T49" fmla="*/ 0 h 71"/>
                <a:gd name="T50" fmla="*/ 224 w 224"/>
                <a:gd name="T51" fmla="*/ 71 h 7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4" h="71">
                  <a:moveTo>
                    <a:pt x="0" y="0"/>
                  </a:moveTo>
                  <a:lnTo>
                    <a:pt x="210" y="0"/>
                  </a:lnTo>
                  <a:lnTo>
                    <a:pt x="223" y="4"/>
                  </a:lnTo>
                  <a:lnTo>
                    <a:pt x="223" y="37"/>
                  </a:lnTo>
                  <a:lnTo>
                    <a:pt x="219" y="41"/>
                  </a:lnTo>
                  <a:lnTo>
                    <a:pt x="219" y="46"/>
                  </a:lnTo>
                  <a:lnTo>
                    <a:pt x="210" y="46"/>
                  </a:lnTo>
                  <a:lnTo>
                    <a:pt x="206" y="54"/>
                  </a:lnTo>
                  <a:lnTo>
                    <a:pt x="195" y="54"/>
                  </a:lnTo>
                  <a:lnTo>
                    <a:pt x="186" y="58"/>
                  </a:lnTo>
                  <a:lnTo>
                    <a:pt x="182" y="58"/>
                  </a:lnTo>
                  <a:lnTo>
                    <a:pt x="174" y="66"/>
                  </a:lnTo>
                  <a:lnTo>
                    <a:pt x="166" y="66"/>
                  </a:lnTo>
                  <a:lnTo>
                    <a:pt x="154" y="70"/>
                  </a:lnTo>
                  <a:lnTo>
                    <a:pt x="0" y="70"/>
                  </a:lnTo>
                  <a:lnTo>
                    <a:pt x="0" y="0"/>
                  </a:lnTo>
                </a:path>
              </a:pathLst>
            </a:custGeom>
            <a:solidFill>
              <a:srgbClr val="F2E57F"/>
            </a:solidFill>
            <a:ln w="12700" cap="rnd">
              <a:noFill/>
              <a:round/>
              <a:headEnd/>
              <a:tailEnd/>
            </a:ln>
          </p:spPr>
          <p:txBody>
            <a:bodyPr/>
            <a:lstStyle/>
            <a:p>
              <a:endParaRPr lang="en-US"/>
            </a:p>
          </p:txBody>
        </p:sp>
        <p:sp>
          <p:nvSpPr>
            <p:cNvPr id="1252" name="Freeform 202"/>
            <p:cNvSpPr>
              <a:spLocks/>
            </p:cNvSpPr>
            <p:nvPr/>
          </p:nvSpPr>
          <p:spPr bwMode="auto">
            <a:xfrm>
              <a:off x="1318" y="2627"/>
              <a:ext cx="306" cy="71"/>
            </a:xfrm>
            <a:custGeom>
              <a:avLst/>
              <a:gdLst>
                <a:gd name="T0" fmla="*/ 82 w 306"/>
                <a:gd name="T1" fmla="*/ 70 h 71"/>
                <a:gd name="T2" fmla="*/ 65 w 306"/>
                <a:gd name="T3" fmla="*/ 70 h 71"/>
                <a:gd name="T4" fmla="*/ 53 w 306"/>
                <a:gd name="T5" fmla="*/ 66 h 71"/>
                <a:gd name="T6" fmla="*/ 41 w 306"/>
                <a:gd name="T7" fmla="*/ 66 h 71"/>
                <a:gd name="T8" fmla="*/ 37 w 306"/>
                <a:gd name="T9" fmla="*/ 58 h 71"/>
                <a:gd name="T10" fmla="*/ 28 w 306"/>
                <a:gd name="T11" fmla="*/ 58 h 71"/>
                <a:gd name="T12" fmla="*/ 24 w 306"/>
                <a:gd name="T13" fmla="*/ 54 h 71"/>
                <a:gd name="T14" fmla="*/ 17 w 306"/>
                <a:gd name="T15" fmla="*/ 54 h 71"/>
                <a:gd name="T16" fmla="*/ 13 w 306"/>
                <a:gd name="T17" fmla="*/ 46 h 71"/>
                <a:gd name="T18" fmla="*/ 4 w 306"/>
                <a:gd name="T19" fmla="*/ 46 h 71"/>
                <a:gd name="T20" fmla="*/ 4 w 306"/>
                <a:gd name="T21" fmla="*/ 41 h 71"/>
                <a:gd name="T22" fmla="*/ 0 w 306"/>
                <a:gd name="T23" fmla="*/ 41 h 71"/>
                <a:gd name="T24" fmla="*/ 0 w 306"/>
                <a:gd name="T25" fmla="*/ 4 h 71"/>
                <a:gd name="T26" fmla="*/ 37 w 306"/>
                <a:gd name="T27" fmla="*/ 4 h 71"/>
                <a:gd name="T28" fmla="*/ 82 w 306"/>
                <a:gd name="T29" fmla="*/ 0 h 71"/>
                <a:gd name="T30" fmla="*/ 292 w 306"/>
                <a:gd name="T31" fmla="*/ 0 h 71"/>
                <a:gd name="T32" fmla="*/ 305 w 306"/>
                <a:gd name="T33" fmla="*/ 4 h 71"/>
                <a:gd name="T34" fmla="*/ 305 w 306"/>
                <a:gd name="T35" fmla="*/ 37 h 71"/>
                <a:gd name="T36" fmla="*/ 301 w 306"/>
                <a:gd name="T37" fmla="*/ 41 h 71"/>
                <a:gd name="T38" fmla="*/ 301 w 306"/>
                <a:gd name="T39" fmla="*/ 46 h 71"/>
                <a:gd name="T40" fmla="*/ 292 w 306"/>
                <a:gd name="T41" fmla="*/ 46 h 71"/>
                <a:gd name="T42" fmla="*/ 288 w 306"/>
                <a:gd name="T43" fmla="*/ 54 h 71"/>
                <a:gd name="T44" fmla="*/ 277 w 306"/>
                <a:gd name="T45" fmla="*/ 54 h 71"/>
                <a:gd name="T46" fmla="*/ 268 w 306"/>
                <a:gd name="T47" fmla="*/ 58 h 71"/>
                <a:gd name="T48" fmla="*/ 264 w 306"/>
                <a:gd name="T49" fmla="*/ 58 h 71"/>
                <a:gd name="T50" fmla="*/ 256 w 306"/>
                <a:gd name="T51" fmla="*/ 66 h 71"/>
                <a:gd name="T52" fmla="*/ 248 w 306"/>
                <a:gd name="T53" fmla="*/ 66 h 71"/>
                <a:gd name="T54" fmla="*/ 236 w 306"/>
                <a:gd name="T55" fmla="*/ 70 h 71"/>
                <a:gd name="T56" fmla="*/ 82 w 306"/>
                <a:gd name="T57" fmla="*/ 70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6"/>
                <a:gd name="T88" fmla="*/ 0 h 71"/>
                <a:gd name="T89" fmla="*/ 306 w 306"/>
                <a:gd name="T90" fmla="*/ 71 h 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6" h="71">
                  <a:moveTo>
                    <a:pt x="82" y="70"/>
                  </a:moveTo>
                  <a:lnTo>
                    <a:pt x="65" y="70"/>
                  </a:lnTo>
                  <a:lnTo>
                    <a:pt x="53" y="66"/>
                  </a:lnTo>
                  <a:lnTo>
                    <a:pt x="41" y="66"/>
                  </a:lnTo>
                  <a:lnTo>
                    <a:pt x="37" y="58"/>
                  </a:lnTo>
                  <a:lnTo>
                    <a:pt x="28" y="58"/>
                  </a:lnTo>
                  <a:lnTo>
                    <a:pt x="24" y="54"/>
                  </a:lnTo>
                  <a:lnTo>
                    <a:pt x="17" y="54"/>
                  </a:lnTo>
                  <a:lnTo>
                    <a:pt x="13" y="46"/>
                  </a:lnTo>
                  <a:lnTo>
                    <a:pt x="4" y="46"/>
                  </a:lnTo>
                  <a:lnTo>
                    <a:pt x="4" y="41"/>
                  </a:lnTo>
                  <a:lnTo>
                    <a:pt x="0" y="41"/>
                  </a:lnTo>
                  <a:lnTo>
                    <a:pt x="0" y="4"/>
                  </a:lnTo>
                  <a:lnTo>
                    <a:pt x="37" y="4"/>
                  </a:lnTo>
                  <a:lnTo>
                    <a:pt x="82" y="0"/>
                  </a:lnTo>
                  <a:lnTo>
                    <a:pt x="292" y="0"/>
                  </a:lnTo>
                  <a:lnTo>
                    <a:pt x="305" y="4"/>
                  </a:lnTo>
                  <a:lnTo>
                    <a:pt x="305" y="37"/>
                  </a:lnTo>
                  <a:lnTo>
                    <a:pt x="301" y="41"/>
                  </a:lnTo>
                  <a:lnTo>
                    <a:pt x="301" y="46"/>
                  </a:lnTo>
                  <a:lnTo>
                    <a:pt x="292" y="46"/>
                  </a:lnTo>
                  <a:lnTo>
                    <a:pt x="288" y="54"/>
                  </a:lnTo>
                  <a:lnTo>
                    <a:pt x="277" y="54"/>
                  </a:lnTo>
                  <a:lnTo>
                    <a:pt x="268" y="58"/>
                  </a:lnTo>
                  <a:lnTo>
                    <a:pt x="264" y="58"/>
                  </a:lnTo>
                  <a:lnTo>
                    <a:pt x="256" y="66"/>
                  </a:lnTo>
                  <a:lnTo>
                    <a:pt x="248" y="66"/>
                  </a:lnTo>
                  <a:lnTo>
                    <a:pt x="236" y="70"/>
                  </a:lnTo>
                  <a:lnTo>
                    <a:pt x="82" y="70"/>
                  </a:lnTo>
                </a:path>
              </a:pathLst>
            </a:custGeom>
            <a:noFill/>
            <a:ln w="12700" cap="rnd">
              <a:noFill/>
              <a:round/>
              <a:headEnd/>
              <a:tailEnd/>
            </a:ln>
          </p:spPr>
          <p:txBody>
            <a:bodyPr/>
            <a:lstStyle/>
            <a:p>
              <a:endParaRPr lang="en-US"/>
            </a:p>
          </p:txBody>
        </p:sp>
        <p:sp>
          <p:nvSpPr>
            <p:cNvPr id="1253" name="Freeform 203"/>
            <p:cNvSpPr>
              <a:spLocks/>
            </p:cNvSpPr>
            <p:nvPr/>
          </p:nvSpPr>
          <p:spPr bwMode="auto">
            <a:xfrm>
              <a:off x="1318" y="2598"/>
              <a:ext cx="306" cy="84"/>
            </a:xfrm>
            <a:custGeom>
              <a:avLst/>
              <a:gdLst>
                <a:gd name="T0" fmla="*/ 305 w 306"/>
                <a:gd name="T1" fmla="*/ 41 h 84"/>
                <a:gd name="T2" fmla="*/ 305 w 306"/>
                <a:gd name="T3" fmla="*/ 46 h 84"/>
                <a:gd name="T4" fmla="*/ 301 w 306"/>
                <a:gd name="T5" fmla="*/ 50 h 84"/>
                <a:gd name="T6" fmla="*/ 297 w 306"/>
                <a:gd name="T7" fmla="*/ 54 h 84"/>
                <a:gd name="T8" fmla="*/ 292 w 306"/>
                <a:gd name="T9" fmla="*/ 57 h 84"/>
                <a:gd name="T10" fmla="*/ 284 w 306"/>
                <a:gd name="T11" fmla="*/ 62 h 84"/>
                <a:gd name="T12" fmla="*/ 277 w 306"/>
                <a:gd name="T13" fmla="*/ 66 h 84"/>
                <a:gd name="T14" fmla="*/ 256 w 306"/>
                <a:gd name="T15" fmla="*/ 70 h 84"/>
                <a:gd name="T16" fmla="*/ 236 w 306"/>
                <a:gd name="T17" fmla="*/ 74 h 84"/>
                <a:gd name="T18" fmla="*/ 208 w 306"/>
                <a:gd name="T19" fmla="*/ 79 h 84"/>
                <a:gd name="T20" fmla="*/ 183 w 306"/>
                <a:gd name="T21" fmla="*/ 83 h 84"/>
                <a:gd name="T22" fmla="*/ 154 w 306"/>
                <a:gd name="T23" fmla="*/ 83 h 84"/>
                <a:gd name="T24" fmla="*/ 126 w 306"/>
                <a:gd name="T25" fmla="*/ 83 h 84"/>
                <a:gd name="T26" fmla="*/ 97 w 306"/>
                <a:gd name="T27" fmla="*/ 79 h 84"/>
                <a:gd name="T28" fmla="*/ 73 w 306"/>
                <a:gd name="T29" fmla="*/ 74 h 84"/>
                <a:gd name="T30" fmla="*/ 49 w 306"/>
                <a:gd name="T31" fmla="*/ 70 h 84"/>
                <a:gd name="T32" fmla="*/ 28 w 306"/>
                <a:gd name="T33" fmla="*/ 66 h 84"/>
                <a:gd name="T34" fmla="*/ 21 w 306"/>
                <a:gd name="T35" fmla="*/ 62 h 84"/>
                <a:gd name="T36" fmla="*/ 13 w 306"/>
                <a:gd name="T37" fmla="*/ 57 h 84"/>
                <a:gd name="T38" fmla="*/ 8 w 306"/>
                <a:gd name="T39" fmla="*/ 54 h 84"/>
                <a:gd name="T40" fmla="*/ 4 w 306"/>
                <a:gd name="T41" fmla="*/ 50 h 84"/>
                <a:gd name="T42" fmla="*/ 0 w 306"/>
                <a:gd name="T43" fmla="*/ 46 h 84"/>
                <a:gd name="T44" fmla="*/ 0 w 306"/>
                <a:gd name="T45" fmla="*/ 41 h 84"/>
                <a:gd name="T46" fmla="*/ 0 w 306"/>
                <a:gd name="T47" fmla="*/ 37 h 84"/>
                <a:gd name="T48" fmla="*/ 4 w 306"/>
                <a:gd name="T49" fmla="*/ 33 h 84"/>
                <a:gd name="T50" fmla="*/ 8 w 306"/>
                <a:gd name="T51" fmla="*/ 29 h 84"/>
                <a:gd name="T52" fmla="*/ 13 w 306"/>
                <a:gd name="T53" fmla="*/ 24 h 84"/>
                <a:gd name="T54" fmla="*/ 21 w 306"/>
                <a:gd name="T55" fmla="*/ 21 h 84"/>
                <a:gd name="T56" fmla="*/ 28 w 306"/>
                <a:gd name="T57" fmla="*/ 17 h 84"/>
                <a:gd name="T58" fmla="*/ 49 w 306"/>
                <a:gd name="T59" fmla="*/ 13 h 84"/>
                <a:gd name="T60" fmla="*/ 73 w 306"/>
                <a:gd name="T61" fmla="*/ 9 h 84"/>
                <a:gd name="T62" fmla="*/ 97 w 306"/>
                <a:gd name="T63" fmla="*/ 4 h 84"/>
                <a:gd name="T64" fmla="*/ 126 w 306"/>
                <a:gd name="T65" fmla="*/ 4 h 84"/>
                <a:gd name="T66" fmla="*/ 154 w 306"/>
                <a:gd name="T67" fmla="*/ 0 h 84"/>
                <a:gd name="T68" fmla="*/ 183 w 306"/>
                <a:gd name="T69" fmla="*/ 4 h 84"/>
                <a:gd name="T70" fmla="*/ 208 w 306"/>
                <a:gd name="T71" fmla="*/ 4 h 84"/>
                <a:gd name="T72" fmla="*/ 236 w 306"/>
                <a:gd name="T73" fmla="*/ 9 h 84"/>
                <a:gd name="T74" fmla="*/ 256 w 306"/>
                <a:gd name="T75" fmla="*/ 13 h 84"/>
                <a:gd name="T76" fmla="*/ 277 w 306"/>
                <a:gd name="T77" fmla="*/ 17 h 84"/>
                <a:gd name="T78" fmla="*/ 284 w 306"/>
                <a:gd name="T79" fmla="*/ 21 h 84"/>
                <a:gd name="T80" fmla="*/ 292 w 306"/>
                <a:gd name="T81" fmla="*/ 24 h 84"/>
                <a:gd name="T82" fmla="*/ 297 w 306"/>
                <a:gd name="T83" fmla="*/ 29 h 84"/>
                <a:gd name="T84" fmla="*/ 301 w 306"/>
                <a:gd name="T85" fmla="*/ 33 h 84"/>
                <a:gd name="T86" fmla="*/ 305 w 306"/>
                <a:gd name="T87" fmla="*/ 37 h 84"/>
                <a:gd name="T88" fmla="*/ 305 w 306"/>
                <a:gd name="T89" fmla="*/ 41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4"/>
                <a:gd name="T137" fmla="*/ 306 w 306"/>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4">
                  <a:moveTo>
                    <a:pt x="305" y="41"/>
                  </a:moveTo>
                  <a:lnTo>
                    <a:pt x="305" y="46"/>
                  </a:lnTo>
                  <a:lnTo>
                    <a:pt x="301" y="50"/>
                  </a:lnTo>
                  <a:lnTo>
                    <a:pt x="297" y="54"/>
                  </a:lnTo>
                  <a:lnTo>
                    <a:pt x="292" y="57"/>
                  </a:lnTo>
                  <a:lnTo>
                    <a:pt x="284" y="62"/>
                  </a:lnTo>
                  <a:lnTo>
                    <a:pt x="277" y="66"/>
                  </a:lnTo>
                  <a:lnTo>
                    <a:pt x="256" y="70"/>
                  </a:lnTo>
                  <a:lnTo>
                    <a:pt x="236" y="74"/>
                  </a:lnTo>
                  <a:lnTo>
                    <a:pt x="208" y="79"/>
                  </a:lnTo>
                  <a:lnTo>
                    <a:pt x="183" y="83"/>
                  </a:lnTo>
                  <a:lnTo>
                    <a:pt x="154" y="83"/>
                  </a:lnTo>
                  <a:lnTo>
                    <a:pt x="126" y="83"/>
                  </a:lnTo>
                  <a:lnTo>
                    <a:pt x="97" y="79"/>
                  </a:lnTo>
                  <a:lnTo>
                    <a:pt x="73" y="74"/>
                  </a:lnTo>
                  <a:lnTo>
                    <a:pt x="49" y="70"/>
                  </a:lnTo>
                  <a:lnTo>
                    <a:pt x="28" y="66"/>
                  </a:lnTo>
                  <a:lnTo>
                    <a:pt x="21" y="62"/>
                  </a:lnTo>
                  <a:lnTo>
                    <a:pt x="13" y="57"/>
                  </a:lnTo>
                  <a:lnTo>
                    <a:pt x="8" y="54"/>
                  </a:lnTo>
                  <a:lnTo>
                    <a:pt x="4" y="50"/>
                  </a:lnTo>
                  <a:lnTo>
                    <a:pt x="0" y="46"/>
                  </a:lnTo>
                  <a:lnTo>
                    <a:pt x="0" y="41"/>
                  </a:lnTo>
                  <a:lnTo>
                    <a:pt x="0" y="37"/>
                  </a:lnTo>
                  <a:lnTo>
                    <a:pt x="4" y="33"/>
                  </a:lnTo>
                  <a:lnTo>
                    <a:pt x="8" y="29"/>
                  </a:lnTo>
                  <a:lnTo>
                    <a:pt x="13" y="24"/>
                  </a:lnTo>
                  <a:lnTo>
                    <a:pt x="21" y="21"/>
                  </a:lnTo>
                  <a:lnTo>
                    <a:pt x="28" y="17"/>
                  </a:lnTo>
                  <a:lnTo>
                    <a:pt x="49" y="13"/>
                  </a:lnTo>
                  <a:lnTo>
                    <a:pt x="73" y="9"/>
                  </a:lnTo>
                  <a:lnTo>
                    <a:pt x="97" y="4"/>
                  </a:lnTo>
                  <a:lnTo>
                    <a:pt x="126" y="4"/>
                  </a:lnTo>
                  <a:lnTo>
                    <a:pt x="154" y="0"/>
                  </a:lnTo>
                  <a:lnTo>
                    <a:pt x="183" y="4"/>
                  </a:lnTo>
                  <a:lnTo>
                    <a:pt x="208" y="4"/>
                  </a:lnTo>
                  <a:lnTo>
                    <a:pt x="236" y="9"/>
                  </a:lnTo>
                  <a:lnTo>
                    <a:pt x="256" y="13"/>
                  </a:lnTo>
                  <a:lnTo>
                    <a:pt x="277" y="17"/>
                  </a:lnTo>
                  <a:lnTo>
                    <a:pt x="284" y="21"/>
                  </a:lnTo>
                  <a:lnTo>
                    <a:pt x="292" y="24"/>
                  </a:lnTo>
                  <a:lnTo>
                    <a:pt x="297" y="29"/>
                  </a:lnTo>
                  <a:lnTo>
                    <a:pt x="301" y="33"/>
                  </a:lnTo>
                  <a:lnTo>
                    <a:pt x="305" y="37"/>
                  </a:lnTo>
                  <a:lnTo>
                    <a:pt x="305" y="41"/>
                  </a:lnTo>
                </a:path>
              </a:pathLst>
            </a:custGeom>
            <a:solidFill>
              <a:srgbClr val="F2E57F"/>
            </a:solidFill>
            <a:ln w="12700" cap="rnd">
              <a:noFill/>
              <a:round/>
              <a:headEnd/>
              <a:tailEnd/>
            </a:ln>
          </p:spPr>
          <p:txBody>
            <a:bodyPr/>
            <a:lstStyle/>
            <a:p>
              <a:endParaRPr lang="en-US"/>
            </a:p>
          </p:txBody>
        </p:sp>
        <p:sp>
          <p:nvSpPr>
            <p:cNvPr id="1254" name="Freeform 204"/>
            <p:cNvSpPr>
              <a:spLocks/>
            </p:cNvSpPr>
            <p:nvPr/>
          </p:nvSpPr>
          <p:spPr bwMode="auto">
            <a:xfrm>
              <a:off x="1346" y="2598"/>
              <a:ext cx="87" cy="58"/>
            </a:xfrm>
            <a:custGeom>
              <a:avLst/>
              <a:gdLst>
                <a:gd name="T0" fmla="*/ 82 w 87"/>
                <a:gd name="T1" fmla="*/ 57 h 58"/>
                <a:gd name="T2" fmla="*/ 69 w 87"/>
                <a:gd name="T3" fmla="*/ 57 h 58"/>
                <a:gd name="T4" fmla="*/ 58 w 87"/>
                <a:gd name="T5" fmla="*/ 54 h 58"/>
                <a:gd name="T6" fmla="*/ 25 w 87"/>
                <a:gd name="T7" fmla="*/ 54 h 58"/>
                <a:gd name="T8" fmla="*/ 25 w 87"/>
                <a:gd name="T9" fmla="*/ 45 h 58"/>
                <a:gd name="T10" fmla="*/ 21 w 87"/>
                <a:gd name="T11" fmla="*/ 45 h 58"/>
                <a:gd name="T12" fmla="*/ 13 w 87"/>
                <a:gd name="T13" fmla="*/ 41 h 58"/>
                <a:gd name="T14" fmla="*/ 8 w 87"/>
                <a:gd name="T15" fmla="*/ 41 h 58"/>
                <a:gd name="T16" fmla="*/ 0 w 87"/>
                <a:gd name="T17" fmla="*/ 33 h 58"/>
                <a:gd name="T18" fmla="*/ 0 w 87"/>
                <a:gd name="T19" fmla="*/ 0 h 58"/>
                <a:gd name="T20" fmla="*/ 86 w 87"/>
                <a:gd name="T21" fmla="*/ 0 h 58"/>
                <a:gd name="T22" fmla="*/ 82 w 87"/>
                <a:gd name="T23" fmla="*/ 57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7"/>
                <a:gd name="T37" fmla="*/ 0 h 58"/>
                <a:gd name="T38" fmla="*/ 87 w 87"/>
                <a:gd name="T39" fmla="*/ 58 h 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7" h="58">
                  <a:moveTo>
                    <a:pt x="82" y="57"/>
                  </a:moveTo>
                  <a:lnTo>
                    <a:pt x="69" y="57"/>
                  </a:lnTo>
                  <a:lnTo>
                    <a:pt x="58" y="54"/>
                  </a:lnTo>
                  <a:lnTo>
                    <a:pt x="25" y="54"/>
                  </a:lnTo>
                  <a:lnTo>
                    <a:pt x="25" y="45"/>
                  </a:lnTo>
                  <a:lnTo>
                    <a:pt x="21" y="45"/>
                  </a:lnTo>
                  <a:lnTo>
                    <a:pt x="13" y="41"/>
                  </a:lnTo>
                  <a:lnTo>
                    <a:pt x="8" y="41"/>
                  </a:lnTo>
                  <a:lnTo>
                    <a:pt x="0" y="33"/>
                  </a:lnTo>
                  <a:lnTo>
                    <a:pt x="0" y="0"/>
                  </a:lnTo>
                  <a:lnTo>
                    <a:pt x="86" y="0"/>
                  </a:lnTo>
                  <a:lnTo>
                    <a:pt x="82" y="57"/>
                  </a:lnTo>
                </a:path>
              </a:pathLst>
            </a:custGeom>
            <a:solidFill>
              <a:srgbClr val="F2E57F"/>
            </a:solidFill>
            <a:ln w="12700" cap="rnd">
              <a:noFill/>
              <a:round/>
              <a:headEnd/>
              <a:tailEnd/>
            </a:ln>
          </p:spPr>
          <p:txBody>
            <a:bodyPr/>
            <a:lstStyle/>
            <a:p>
              <a:endParaRPr lang="en-US"/>
            </a:p>
          </p:txBody>
        </p:sp>
        <p:sp>
          <p:nvSpPr>
            <p:cNvPr id="1255" name="Freeform 205"/>
            <p:cNvSpPr>
              <a:spLocks/>
            </p:cNvSpPr>
            <p:nvPr/>
          </p:nvSpPr>
          <p:spPr bwMode="auto">
            <a:xfrm>
              <a:off x="1424" y="2589"/>
              <a:ext cx="233" cy="72"/>
            </a:xfrm>
            <a:custGeom>
              <a:avLst/>
              <a:gdLst>
                <a:gd name="T0" fmla="*/ 4 w 233"/>
                <a:gd name="T1" fmla="*/ 4 h 72"/>
                <a:gd name="T2" fmla="*/ 65 w 233"/>
                <a:gd name="T3" fmla="*/ 0 h 72"/>
                <a:gd name="T4" fmla="*/ 215 w 233"/>
                <a:gd name="T5" fmla="*/ 0 h 72"/>
                <a:gd name="T6" fmla="*/ 228 w 233"/>
                <a:gd name="T7" fmla="*/ 4 h 72"/>
                <a:gd name="T8" fmla="*/ 232 w 233"/>
                <a:gd name="T9" fmla="*/ 4 h 72"/>
                <a:gd name="T10" fmla="*/ 232 w 233"/>
                <a:gd name="T11" fmla="*/ 22 h 72"/>
                <a:gd name="T12" fmla="*/ 228 w 233"/>
                <a:gd name="T13" fmla="*/ 30 h 72"/>
                <a:gd name="T14" fmla="*/ 228 w 233"/>
                <a:gd name="T15" fmla="*/ 33 h 72"/>
                <a:gd name="T16" fmla="*/ 215 w 233"/>
                <a:gd name="T17" fmla="*/ 46 h 72"/>
                <a:gd name="T18" fmla="*/ 215 w 233"/>
                <a:gd name="T19" fmla="*/ 55 h 72"/>
                <a:gd name="T20" fmla="*/ 204 w 233"/>
                <a:gd name="T21" fmla="*/ 55 h 72"/>
                <a:gd name="T22" fmla="*/ 191 w 233"/>
                <a:gd name="T23" fmla="*/ 59 h 72"/>
                <a:gd name="T24" fmla="*/ 171 w 233"/>
                <a:gd name="T25" fmla="*/ 59 h 72"/>
                <a:gd name="T26" fmla="*/ 159 w 233"/>
                <a:gd name="T27" fmla="*/ 67 h 72"/>
                <a:gd name="T28" fmla="*/ 150 w 233"/>
                <a:gd name="T29" fmla="*/ 67 h 72"/>
                <a:gd name="T30" fmla="*/ 139 w 233"/>
                <a:gd name="T31" fmla="*/ 71 h 72"/>
                <a:gd name="T32" fmla="*/ 16 w 233"/>
                <a:gd name="T33" fmla="*/ 71 h 72"/>
                <a:gd name="T34" fmla="*/ 0 w 233"/>
                <a:gd name="T35" fmla="*/ 67 h 72"/>
                <a:gd name="T36" fmla="*/ 4 w 233"/>
                <a:gd name="T37" fmla="*/ 4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
                <a:gd name="T58" fmla="*/ 0 h 72"/>
                <a:gd name="T59" fmla="*/ 233 w 233"/>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 h="72">
                  <a:moveTo>
                    <a:pt x="4" y="4"/>
                  </a:moveTo>
                  <a:lnTo>
                    <a:pt x="65" y="0"/>
                  </a:lnTo>
                  <a:lnTo>
                    <a:pt x="215" y="0"/>
                  </a:lnTo>
                  <a:lnTo>
                    <a:pt x="228" y="4"/>
                  </a:lnTo>
                  <a:lnTo>
                    <a:pt x="232" y="4"/>
                  </a:lnTo>
                  <a:lnTo>
                    <a:pt x="232" y="22"/>
                  </a:lnTo>
                  <a:lnTo>
                    <a:pt x="228" y="30"/>
                  </a:lnTo>
                  <a:lnTo>
                    <a:pt x="228" y="33"/>
                  </a:lnTo>
                  <a:lnTo>
                    <a:pt x="215" y="46"/>
                  </a:lnTo>
                  <a:lnTo>
                    <a:pt x="215" y="55"/>
                  </a:lnTo>
                  <a:lnTo>
                    <a:pt x="204" y="55"/>
                  </a:lnTo>
                  <a:lnTo>
                    <a:pt x="191" y="59"/>
                  </a:lnTo>
                  <a:lnTo>
                    <a:pt x="171" y="59"/>
                  </a:lnTo>
                  <a:lnTo>
                    <a:pt x="159" y="67"/>
                  </a:lnTo>
                  <a:lnTo>
                    <a:pt x="150" y="67"/>
                  </a:lnTo>
                  <a:lnTo>
                    <a:pt x="139" y="71"/>
                  </a:lnTo>
                  <a:lnTo>
                    <a:pt x="16" y="71"/>
                  </a:lnTo>
                  <a:lnTo>
                    <a:pt x="0" y="67"/>
                  </a:lnTo>
                  <a:lnTo>
                    <a:pt x="4" y="4"/>
                  </a:lnTo>
                </a:path>
              </a:pathLst>
            </a:custGeom>
            <a:solidFill>
              <a:srgbClr val="F2E57F"/>
            </a:solidFill>
            <a:ln w="12700" cap="rnd">
              <a:noFill/>
              <a:round/>
              <a:headEnd/>
              <a:tailEnd/>
            </a:ln>
          </p:spPr>
          <p:txBody>
            <a:bodyPr/>
            <a:lstStyle/>
            <a:p>
              <a:endParaRPr lang="en-US"/>
            </a:p>
          </p:txBody>
        </p:sp>
        <p:sp>
          <p:nvSpPr>
            <p:cNvPr id="1256" name="Freeform 206"/>
            <p:cNvSpPr>
              <a:spLocks/>
            </p:cNvSpPr>
            <p:nvPr/>
          </p:nvSpPr>
          <p:spPr bwMode="auto">
            <a:xfrm>
              <a:off x="1346" y="2589"/>
              <a:ext cx="311" cy="72"/>
            </a:xfrm>
            <a:custGeom>
              <a:avLst/>
              <a:gdLst>
                <a:gd name="T0" fmla="*/ 78 w 311"/>
                <a:gd name="T1" fmla="*/ 67 h 72"/>
                <a:gd name="T2" fmla="*/ 65 w 311"/>
                <a:gd name="T3" fmla="*/ 67 h 72"/>
                <a:gd name="T4" fmla="*/ 54 w 311"/>
                <a:gd name="T5" fmla="*/ 59 h 72"/>
                <a:gd name="T6" fmla="*/ 25 w 311"/>
                <a:gd name="T7" fmla="*/ 59 h 72"/>
                <a:gd name="T8" fmla="*/ 25 w 311"/>
                <a:gd name="T9" fmla="*/ 55 h 72"/>
                <a:gd name="T10" fmla="*/ 17 w 311"/>
                <a:gd name="T11" fmla="*/ 55 h 72"/>
                <a:gd name="T12" fmla="*/ 13 w 311"/>
                <a:gd name="T13" fmla="*/ 46 h 72"/>
                <a:gd name="T14" fmla="*/ 4 w 311"/>
                <a:gd name="T15" fmla="*/ 46 h 72"/>
                <a:gd name="T16" fmla="*/ 0 w 311"/>
                <a:gd name="T17" fmla="*/ 42 h 72"/>
                <a:gd name="T18" fmla="*/ 0 w 311"/>
                <a:gd name="T19" fmla="*/ 4 h 72"/>
                <a:gd name="T20" fmla="*/ 82 w 311"/>
                <a:gd name="T21" fmla="*/ 4 h 72"/>
                <a:gd name="T22" fmla="*/ 143 w 311"/>
                <a:gd name="T23" fmla="*/ 0 h 72"/>
                <a:gd name="T24" fmla="*/ 293 w 311"/>
                <a:gd name="T25" fmla="*/ 0 h 72"/>
                <a:gd name="T26" fmla="*/ 306 w 311"/>
                <a:gd name="T27" fmla="*/ 4 h 72"/>
                <a:gd name="T28" fmla="*/ 310 w 311"/>
                <a:gd name="T29" fmla="*/ 4 h 72"/>
                <a:gd name="T30" fmla="*/ 310 w 311"/>
                <a:gd name="T31" fmla="*/ 22 h 72"/>
                <a:gd name="T32" fmla="*/ 306 w 311"/>
                <a:gd name="T33" fmla="*/ 30 h 72"/>
                <a:gd name="T34" fmla="*/ 306 w 311"/>
                <a:gd name="T35" fmla="*/ 33 h 72"/>
                <a:gd name="T36" fmla="*/ 293 w 311"/>
                <a:gd name="T37" fmla="*/ 46 h 72"/>
                <a:gd name="T38" fmla="*/ 293 w 311"/>
                <a:gd name="T39" fmla="*/ 55 h 72"/>
                <a:gd name="T40" fmla="*/ 282 w 311"/>
                <a:gd name="T41" fmla="*/ 55 h 72"/>
                <a:gd name="T42" fmla="*/ 269 w 311"/>
                <a:gd name="T43" fmla="*/ 59 h 72"/>
                <a:gd name="T44" fmla="*/ 249 w 311"/>
                <a:gd name="T45" fmla="*/ 59 h 72"/>
                <a:gd name="T46" fmla="*/ 236 w 311"/>
                <a:gd name="T47" fmla="*/ 67 h 72"/>
                <a:gd name="T48" fmla="*/ 228 w 311"/>
                <a:gd name="T49" fmla="*/ 67 h 72"/>
                <a:gd name="T50" fmla="*/ 216 w 311"/>
                <a:gd name="T51" fmla="*/ 71 h 72"/>
                <a:gd name="T52" fmla="*/ 94 w 311"/>
                <a:gd name="T53" fmla="*/ 71 h 72"/>
                <a:gd name="T54" fmla="*/ 78 w 311"/>
                <a:gd name="T55" fmla="*/ 67 h 7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1"/>
                <a:gd name="T85" fmla="*/ 0 h 72"/>
                <a:gd name="T86" fmla="*/ 311 w 311"/>
                <a:gd name="T87" fmla="*/ 72 h 7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1" h="72">
                  <a:moveTo>
                    <a:pt x="78" y="67"/>
                  </a:moveTo>
                  <a:lnTo>
                    <a:pt x="65" y="67"/>
                  </a:lnTo>
                  <a:lnTo>
                    <a:pt x="54" y="59"/>
                  </a:lnTo>
                  <a:lnTo>
                    <a:pt x="25" y="59"/>
                  </a:lnTo>
                  <a:lnTo>
                    <a:pt x="25" y="55"/>
                  </a:lnTo>
                  <a:lnTo>
                    <a:pt x="17" y="55"/>
                  </a:lnTo>
                  <a:lnTo>
                    <a:pt x="13" y="46"/>
                  </a:lnTo>
                  <a:lnTo>
                    <a:pt x="4" y="46"/>
                  </a:lnTo>
                  <a:lnTo>
                    <a:pt x="0" y="42"/>
                  </a:lnTo>
                  <a:lnTo>
                    <a:pt x="0" y="4"/>
                  </a:lnTo>
                  <a:lnTo>
                    <a:pt x="82" y="4"/>
                  </a:lnTo>
                  <a:lnTo>
                    <a:pt x="143" y="0"/>
                  </a:lnTo>
                  <a:lnTo>
                    <a:pt x="293" y="0"/>
                  </a:lnTo>
                  <a:lnTo>
                    <a:pt x="306" y="4"/>
                  </a:lnTo>
                  <a:lnTo>
                    <a:pt x="310" y="4"/>
                  </a:lnTo>
                  <a:lnTo>
                    <a:pt x="310" y="22"/>
                  </a:lnTo>
                  <a:lnTo>
                    <a:pt x="306" y="30"/>
                  </a:lnTo>
                  <a:lnTo>
                    <a:pt x="306" y="33"/>
                  </a:lnTo>
                  <a:lnTo>
                    <a:pt x="293" y="46"/>
                  </a:lnTo>
                  <a:lnTo>
                    <a:pt x="293" y="55"/>
                  </a:lnTo>
                  <a:lnTo>
                    <a:pt x="282" y="55"/>
                  </a:lnTo>
                  <a:lnTo>
                    <a:pt x="269" y="59"/>
                  </a:lnTo>
                  <a:lnTo>
                    <a:pt x="249" y="59"/>
                  </a:lnTo>
                  <a:lnTo>
                    <a:pt x="236" y="67"/>
                  </a:lnTo>
                  <a:lnTo>
                    <a:pt x="228" y="67"/>
                  </a:lnTo>
                  <a:lnTo>
                    <a:pt x="216" y="71"/>
                  </a:lnTo>
                  <a:lnTo>
                    <a:pt x="94" y="71"/>
                  </a:lnTo>
                  <a:lnTo>
                    <a:pt x="78" y="67"/>
                  </a:lnTo>
                </a:path>
              </a:pathLst>
            </a:custGeom>
            <a:noFill/>
            <a:ln w="12700" cap="rnd">
              <a:noFill/>
              <a:round/>
              <a:headEnd/>
              <a:tailEnd/>
            </a:ln>
          </p:spPr>
          <p:txBody>
            <a:bodyPr/>
            <a:lstStyle/>
            <a:p>
              <a:endParaRPr lang="en-US"/>
            </a:p>
          </p:txBody>
        </p:sp>
        <p:sp>
          <p:nvSpPr>
            <p:cNvPr id="1257" name="Freeform 207"/>
            <p:cNvSpPr>
              <a:spLocks/>
            </p:cNvSpPr>
            <p:nvPr/>
          </p:nvSpPr>
          <p:spPr bwMode="auto">
            <a:xfrm>
              <a:off x="1350" y="2556"/>
              <a:ext cx="303" cy="97"/>
            </a:xfrm>
            <a:custGeom>
              <a:avLst/>
              <a:gdLst>
                <a:gd name="T0" fmla="*/ 302 w 303"/>
                <a:gd name="T1" fmla="*/ 46 h 97"/>
                <a:gd name="T2" fmla="*/ 302 w 303"/>
                <a:gd name="T3" fmla="*/ 54 h 97"/>
                <a:gd name="T4" fmla="*/ 298 w 303"/>
                <a:gd name="T5" fmla="*/ 59 h 97"/>
                <a:gd name="T6" fmla="*/ 294 w 303"/>
                <a:gd name="T7" fmla="*/ 66 h 97"/>
                <a:gd name="T8" fmla="*/ 289 w 303"/>
                <a:gd name="T9" fmla="*/ 66 h 97"/>
                <a:gd name="T10" fmla="*/ 282 w 303"/>
                <a:gd name="T11" fmla="*/ 75 h 97"/>
                <a:gd name="T12" fmla="*/ 274 w 303"/>
                <a:gd name="T13" fmla="*/ 75 h 97"/>
                <a:gd name="T14" fmla="*/ 257 w 303"/>
                <a:gd name="T15" fmla="*/ 83 h 97"/>
                <a:gd name="T16" fmla="*/ 233 w 303"/>
                <a:gd name="T17" fmla="*/ 87 h 97"/>
                <a:gd name="T18" fmla="*/ 204 w 303"/>
                <a:gd name="T19" fmla="*/ 92 h 97"/>
                <a:gd name="T20" fmla="*/ 180 w 303"/>
                <a:gd name="T21" fmla="*/ 96 h 97"/>
                <a:gd name="T22" fmla="*/ 152 w 303"/>
                <a:gd name="T23" fmla="*/ 96 h 97"/>
                <a:gd name="T24" fmla="*/ 122 w 303"/>
                <a:gd name="T25" fmla="*/ 96 h 97"/>
                <a:gd name="T26" fmla="*/ 98 w 303"/>
                <a:gd name="T27" fmla="*/ 92 h 97"/>
                <a:gd name="T28" fmla="*/ 69 w 303"/>
                <a:gd name="T29" fmla="*/ 87 h 97"/>
                <a:gd name="T30" fmla="*/ 45 w 303"/>
                <a:gd name="T31" fmla="*/ 83 h 97"/>
                <a:gd name="T32" fmla="*/ 28 w 303"/>
                <a:gd name="T33" fmla="*/ 75 h 97"/>
                <a:gd name="T34" fmla="*/ 21 w 303"/>
                <a:gd name="T35" fmla="*/ 75 h 97"/>
                <a:gd name="T36" fmla="*/ 13 w 303"/>
                <a:gd name="T37" fmla="*/ 66 h 97"/>
                <a:gd name="T38" fmla="*/ 8 w 303"/>
                <a:gd name="T39" fmla="*/ 66 h 97"/>
                <a:gd name="T40" fmla="*/ 4 w 303"/>
                <a:gd name="T41" fmla="*/ 59 h 97"/>
                <a:gd name="T42" fmla="*/ 0 w 303"/>
                <a:gd name="T43" fmla="*/ 54 h 97"/>
                <a:gd name="T44" fmla="*/ 0 w 303"/>
                <a:gd name="T45" fmla="*/ 46 h 97"/>
                <a:gd name="T46" fmla="*/ 0 w 303"/>
                <a:gd name="T47" fmla="*/ 42 h 97"/>
                <a:gd name="T48" fmla="*/ 4 w 303"/>
                <a:gd name="T49" fmla="*/ 37 h 97"/>
                <a:gd name="T50" fmla="*/ 8 w 303"/>
                <a:gd name="T51" fmla="*/ 33 h 97"/>
                <a:gd name="T52" fmla="*/ 13 w 303"/>
                <a:gd name="T53" fmla="*/ 26 h 97"/>
                <a:gd name="T54" fmla="*/ 21 w 303"/>
                <a:gd name="T55" fmla="*/ 21 h 97"/>
                <a:gd name="T56" fmla="*/ 28 w 303"/>
                <a:gd name="T57" fmla="*/ 17 h 97"/>
                <a:gd name="T58" fmla="*/ 45 w 303"/>
                <a:gd name="T59" fmla="*/ 13 h 97"/>
                <a:gd name="T60" fmla="*/ 69 w 303"/>
                <a:gd name="T61" fmla="*/ 9 h 97"/>
                <a:gd name="T62" fmla="*/ 98 w 303"/>
                <a:gd name="T63" fmla="*/ 0 h 97"/>
                <a:gd name="T64" fmla="*/ 122 w 303"/>
                <a:gd name="T65" fmla="*/ 0 h 97"/>
                <a:gd name="T66" fmla="*/ 152 w 303"/>
                <a:gd name="T67" fmla="*/ 0 h 97"/>
                <a:gd name="T68" fmla="*/ 180 w 303"/>
                <a:gd name="T69" fmla="*/ 0 h 97"/>
                <a:gd name="T70" fmla="*/ 204 w 303"/>
                <a:gd name="T71" fmla="*/ 0 h 97"/>
                <a:gd name="T72" fmla="*/ 233 w 303"/>
                <a:gd name="T73" fmla="*/ 9 h 97"/>
                <a:gd name="T74" fmla="*/ 257 w 303"/>
                <a:gd name="T75" fmla="*/ 13 h 97"/>
                <a:gd name="T76" fmla="*/ 274 w 303"/>
                <a:gd name="T77" fmla="*/ 17 h 97"/>
                <a:gd name="T78" fmla="*/ 282 w 303"/>
                <a:gd name="T79" fmla="*/ 21 h 97"/>
                <a:gd name="T80" fmla="*/ 289 w 303"/>
                <a:gd name="T81" fmla="*/ 26 h 97"/>
                <a:gd name="T82" fmla="*/ 294 w 303"/>
                <a:gd name="T83" fmla="*/ 33 h 97"/>
                <a:gd name="T84" fmla="*/ 298 w 303"/>
                <a:gd name="T85" fmla="*/ 37 h 97"/>
                <a:gd name="T86" fmla="*/ 302 w 303"/>
                <a:gd name="T87" fmla="*/ 42 h 97"/>
                <a:gd name="T88" fmla="*/ 302 w 303"/>
                <a:gd name="T89" fmla="*/ 46 h 9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3"/>
                <a:gd name="T136" fmla="*/ 0 h 97"/>
                <a:gd name="T137" fmla="*/ 303 w 303"/>
                <a:gd name="T138" fmla="*/ 97 h 9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3" h="97">
                  <a:moveTo>
                    <a:pt x="302" y="46"/>
                  </a:moveTo>
                  <a:lnTo>
                    <a:pt x="302" y="54"/>
                  </a:lnTo>
                  <a:lnTo>
                    <a:pt x="298" y="59"/>
                  </a:lnTo>
                  <a:lnTo>
                    <a:pt x="294" y="66"/>
                  </a:lnTo>
                  <a:lnTo>
                    <a:pt x="289" y="66"/>
                  </a:lnTo>
                  <a:lnTo>
                    <a:pt x="282" y="75"/>
                  </a:lnTo>
                  <a:lnTo>
                    <a:pt x="274" y="75"/>
                  </a:lnTo>
                  <a:lnTo>
                    <a:pt x="257" y="83"/>
                  </a:lnTo>
                  <a:lnTo>
                    <a:pt x="233" y="87"/>
                  </a:lnTo>
                  <a:lnTo>
                    <a:pt x="204" y="92"/>
                  </a:lnTo>
                  <a:lnTo>
                    <a:pt x="180" y="96"/>
                  </a:lnTo>
                  <a:lnTo>
                    <a:pt x="152" y="96"/>
                  </a:lnTo>
                  <a:lnTo>
                    <a:pt x="122" y="96"/>
                  </a:lnTo>
                  <a:lnTo>
                    <a:pt x="98" y="92"/>
                  </a:lnTo>
                  <a:lnTo>
                    <a:pt x="69" y="87"/>
                  </a:lnTo>
                  <a:lnTo>
                    <a:pt x="45" y="83"/>
                  </a:lnTo>
                  <a:lnTo>
                    <a:pt x="28" y="75"/>
                  </a:lnTo>
                  <a:lnTo>
                    <a:pt x="21" y="75"/>
                  </a:lnTo>
                  <a:lnTo>
                    <a:pt x="13" y="66"/>
                  </a:lnTo>
                  <a:lnTo>
                    <a:pt x="8" y="66"/>
                  </a:lnTo>
                  <a:lnTo>
                    <a:pt x="4" y="59"/>
                  </a:lnTo>
                  <a:lnTo>
                    <a:pt x="0" y="54"/>
                  </a:lnTo>
                  <a:lnTo>
                    <a:pt x="0" y="46"/>
                  </a:lnTo>
                  <a:lnTo>
                    <a:pt x="0" y="42"/>
                  </a:lnTo>
                  <a:lnTo>
                    <a:pt x="4" y="37"/>
                  </a:lnTo>
                  <a:lnTo>
                    <a:pt x="8" y="33"/>
                  </a:lnTo>
                  <a:lnTo>
                    <a:pt x="13" y="26"/>
                  </a:lnTo>
                  <a:lnTo>
                    <a:pt x="21" y="21"/>
                  </a:lnTo>
                  <a:lnTo>
                    <a:pt x="28" y="17"/>
                  </a:lnTo>
                  <a:lnTo>
                    <a:pt x="45" y="13"/>
                  </a:lnTo>
                  <a:lnTo>
                    <a:pt x="69" y="9"/>
                  </a:lnTo>
                  <a:lnTo>
                    <a:pt x="98" y="0"/>
                  </a:lnTo>
                  <a:lnTo>
                    <a:pt x="122" y="0"/>
                  </a:lnTo>
                  <a:lnTo>
                    <a:pt x="152" y="0"/>
                  </a:lnTo>
                  <a:lnTo>
                    <a:pt x="180" y="0"/>
                  </a:lnTo>
                  <a:lnTo>
                    <a:pt x="204" y="0"/>
                  </a:lnTo>
                  <a:lnTo>
                    <a:pt x="233" y="9"/>
                  </a:lnTo>
                  <a:lnTo>
                    <a:pt x="257" y="13"/>
                  </a:lnTo>
                  <a:lnTo>
                    <a:pt x="274" y="17"/>
                  </a:lnTo>
                  <a:lnTo>
                    <a:pt x="282" y="21"/>
                  </a:lnTo>
                  <a:lnTo>
                    <a:pt x="289" y="26"/>
                  </a:lnTo>
                  <a:lnTo>
                    <a:pt x="294" y="33"/>
                  </a:lnTo>
                  <a:lnTo>
                    <a:pt x="298" y="37"/>
                  </a:lnTo>
                  <a:lnTo>
                    <a:pt x="302" y="42"/>
                  </a:lnTo>
                  <a:lnTo>
                    <a:pt x="302" y="46"/>
                  </a:lnTo>
                </a:path>
              </a:pathLst>
            </a:custGeom>
            <a:solidFill>
              <a:srgbClr val="F2E57F"/>
            </a:solidFill>
            <a:ln w="12700" cap="rnd">
              <a:noFill/>
              <a:round/>
              <a:headEnd/>
              <a:tailEnd/>
            </a:ln>
          </p:spPr>
          <p:txBody>
            <a:bodyPr/>
            <a:lstStyle/>
            <a:p>
              <a:endParaRPr lang="en-US"/>
            </a:p>
          </p:txBody>
        </p:sp>
        <p:sp>
          <p:nvSpPr>
            <p:cNvPr id="1258" name="Freeform 208"/>
            <p:cNvSpPr>
              <a:spLocks/>
            </p:cNvSpPr>
            <p:nvPr/>
          </p:nvSpPr>
          <p:spPr bwMode="auto">
            <a:xfrm>
              <a:off x="1318" y="2553"/>
              <a:ext cx="83" cy="75"/>
            </a:xfrm>
            <a:custGeom>
              <a:avLst/>
              <a:gdLst>
                <a:gd name="T0" fmla="*/ 82 w 83"/>
                <a:gd name="T1" fmla="*/ 74 h 75"/>
                <a:gd name="T2" fmla="*/ 65 w 83"/>
                <a:gd name="T3" fmla="*/ 66 h 75"/>
                <a:gd name="T4" fmla="*/ 54 w 83"/>
                <a:gd name="T5" fmla="*/ 66 h 75"/>
                <a:gd name="T6" fmla="*/ 54 w 83"/>
                <a:gd name="T7" fmla="*/ 62 h 75"/>
                <a:gd name="T8" fmla="*/ 41 w 83"/>
                <a:gd name="T9" fmla="*/ 62 h 75"/>
                <a:gd name="T10" fmla="*/ 37 w 83"/>
                <a:gd name="T11" fmla="*/ 58 h 75"/>
                <a:gd name="T12" fmla="*/ 28 w 83"/>
                <a:gd name="T13" fmla="*/ 58 h 75"/>
                <a:gd name="T14" fmla="*/ 24 w 83"/>
                <a:gd name="T15" fmla="*/ 49 h 75"/>
                <a:gd name="T16" fmla="*/ 4 w 83"/>
                <a:gd name="T17" fmla="*/ 49 h 75"/>
                <a:gd name="T18" fmla="*/ 4 w 83"/>
                <a:gd name="T19" fmla="*/ 36 h 75"/>
                <a:gd name="T20" fmla="*/ 0 w 83"/>
                <a:gd name="T21" fmla="*/ 36 h 75"/>
                <a:gd name="T22" fmla="*/ 0 w 83"/>
                <a:gd name="T23" fmla="*/ 0 h 75"/>
                <a:gd name="T24" fmla="*/ 82 w 83"/>
                <a:gd name="T25" fmla="*/ 0 h 75"/>
                <a:gd name="T26" fmla="*/ 82 w 83"/>
                <a:gd name="T27" fmla="*/ 74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75"/>
                <a:gd name="T44" fmla="*/ 83 w 83"/>
                <a:gd name="T45" fmla="*/ 75 h 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75">
                  <a:moveTo>
                    <a:pt x="82" y="74"/>
                  </a:moveTo>
                  <a:lnTo>
                    <a:pt x="65" y="66"/>
                  </a:lnTo>
                  <a:lnTo>
                    <a:pt x="54" y="66"/>
                  </a:lnTo>
                  <a:lnTo>
                    <a:pt x="54" y="62"/>
                  </a:lnTo>
                  <a:lnTo>
                    <a:pt x="41" y="62"/>
                  </a:lnTo>
                  <a:lnTo>
                    <a:pt x="37" y="58"/>
                  </a:lnTo>
                  <a:lnTo>
                    <a:pt x="28" y="58"/>
                  </a:lnTo>
                  <a:lnTo>
                    <a:pt x="24" y="49"/>
                  </a:lnTo>
                  <a:lnTo>
                    <a:pt x="4" y="49"/>
                  </a:lnTo>
                  <a:lnTo>
                    <a:pt x="4" y="36"/>
                  </a:lnTo>
                  <a:lnTo>
                    <a:pt x="0" y="36"/>
                  </a:lnTo>
                  <a:lnTo>
                    <a:pt x="0" y="0"/>
                  </a:lnTo>
                  <a:lnTo>
                    <a:pt x="82" y="0"/>
                  </a:lnTo>
                  <a:lnTo>
                    <a:pt x="82" y="74"/>
                  </a:lnTo>
                </a:path>
              </a:pathLst>
            </a:custGeom>
            <a:solidFill>
              <a:srgbClr val="F2E57F"/>
            </a:solidFill>
            <a:ln w="12700" cap="rnd">
              <a:noFill/>
              <a:round/>
              <a:headEnd/>
              <a:tailEnd/>
            </a:ln>
          </p:spPr>
          <p:txBody>
            <a:bodyPr/>
            <a:lstStyle/>
            <a:p>
              <a:endParaRPr lang="en-US"/>
            </a:p>
          </p:txBody>
        </p:sp>
        <p:sp>
          <p:nvSpPr>
            <p:cNvPr id="1259" name="Freeform 209"/>
            <p:cNvSpPr>
              <a:spLocks/>
            </p:cNvSpPr>
            <p:nvPr/>
          </p:nvSpPr>
          <p:spPr bwMode="auto">
            <a:xfrm>
              <a:off x="1400" y="2553"/>
              <a:ext cx="224" cy="75"/>
            </a:xfrm>
            <a:custGeom>
              <a:avLst/>
              <a:gdLst>
                <a:gd name="T0" fmla="*/ 0 w 224"/>
                <a:gd name="T1" fmla="*/ 0 h 75"/>
                <a:gd name="T2" fmla="*/ 223 w 224"/>
                <a:gd name="T3" fmla="*/ 0 h 75"/>
                <a:gd name="T4" fmla="*/ 223 w 224"/>
                <a:gd name="T5" fmla="*/ 33 h 75"/>
                <a:gd name="T6" fmla="*/ 219 w 224"/>
                <a:gd name="T7" fmla="*/ 36 h 75"/>
                <a:gd name="T8" fmla="*/ 219 w 224"/>
                <a:gd name="T9" fmla="*/ 45 h 75"/>
                <a:gd name="T10" fmla="*/ 210 w 224"/>
                <a:gd name="T11" fmla="*/ 45 h 75"/>
                <a:gd name="T12" fmla="*/ 210 w 224"/>
                <a:gd name="T13" fmla="*/ 49 h 75"/>
                <a:gd name="T14" fmla="*/ 206 w 224"/>
                <a:gd name="T15" fmla="*/ 49 h 75"/>
                <a:gd name="T16" fmla="*/ 195 w 224"/>
                <a:gd name="T17" fmla="*/ 58 h 75"/>
                <a:gd name="T18" fmla="*/ 186 w 224"/>
                <a:gd name="T19" fmla="*/ 58 h 75"/>
                <a:gd name="T20" fmla="*/ 182 w 224"/>
                <a:gd name="T21" fmla="*/ 62 h 75"/>
                <a:gd name="T22" fmla="*/ 166 w 224"/>
                <a:gd name="T23" fmla="*/ 62 h 75"/>
                <a:gd name="T24" fmla="*/ 154 w 224"/>
                <a:gd name="T25" fmla="*/ 66 h 75"/>
                <a:gd name="T26" fmla="*/ 141 w 224"/>
                <a:gd name="T27" fmla="*/ 66 h 75"/>
                <a:gd name="T28" fmla="*/ 130 w 224"/>
                <a:gd name="T29" fmla="*/ 74 h 75"/>
                <a:gd name="T30" fmla="*/ 0 w 224"/>
                <a:gd name="T31" fmla="*/ 74 h 75"/>
                <a:gd name="T32" fmla="*/ 0 w 224"/>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4"/>
                <a:gd name="T52" fmla="*/ 0 h 75"/>
                <a:gd name="T53" fmla="*/ 224 w 224"/>
                <a:gd name="T54" fmla="*/ 75 h 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4" h="75">
                  <a:moveTo>
                    <a:pt x="0" y="0"/>
                  </a:moveTo>
                  <a:lnTo>
                    <a:pt x="223" y="0"/>
                  </a:lnTo>
                  <a:lnTo>
                    <a:pt x="223" y="33"/>
                  </a:lnTo>
                  <a:lnTo>
                    <a:pt x="219" y="36"/>
                  </a:lnTo>
                  <a:lnTo>
                    <a:pt x="219" y="45"/>
                  </a:lnTo>
                  <a:lnTo>
                    <a:pt x="210" y="45"/>
                  </a:lnTo>
                  <a:lnTo>
                    <a:pt x="210" y="49"/>
                  </a:lnTo>
                  <a:lnTo>
                    <a:pt x="206" y="49"/>
                  </a:lnTo>
                  <a:lnTo>
                    <a:pt x="195" y="58"/>
                  </a:lnTo>
                  <a:lnTo>
                    <a:pt x="186" y="58"/>
                  </a:lnTo>
                  <a:lnTo>
                    <a:pt x="182" y="62"/>
                  </a:lnTo>
                  <a:lnTo>
                    <a:pt x="166" y="62"/>
                  </a:lnTo>
                  <a:lnTo>
                    <a:pt x="154" y="66"/>
                  </a:lnTo>
                  <a:lnTo>
                    <a:pt x="141" y="66"/>
                  </a:lnTo>
                  <a:lnTo>
                    <a:pt x="130" y="74"/>
                  </a:lnTo>
                  <a:lnTo>
                    <a:pt x="0" y="74"/>
                  </a:lnTo>
                  <a:lnTo>
                    <a:pt x="0" y="0"/>
                  </a:lnTo>
                </a:path>
              </a:pathLst>
            </a:custGeom>
            <a:solidFill>
              <a:srgbClr val="F2E57F"/>
            </a:solidFill>
            <a:ln w="12700" cap="rnd">
              <a:noFill/>
              <a:round/>
              <a:headEnd/>
              <a:tailEnd/>
            </a:ln>
          </p:spPr>
          <p:txBody>
            <a:bodyPr/>
            <a:lstStyle/>
            <a:p>
              <a:endParaRPr lang="en-US"/>
            </a:p>
          </p:txBody>
        </p:sp>
        <p:sp>
          <p:nvSpPr>
            <p:cNvPr id="1260" name="Freeform 210"/>
            <p:cNvSpPr>
              <a:spLocks/>
            </p:cNvSpPr>
            <p:nvPr/>
          </p:nvSpPr>
          <p:spPr bwMode="auto">
            <a:xfrm>
              <a:off x="1318" y="2553"/>
              <a:ext cx="306" cy="75"/>
            </a:xfrm>
            <a:custGeom>
              <a:avLst/>
              <a:gdLst>
                <a:gd name="T0" fmla="*/ 82 w 306"/>
                <a:gd name="T1" fmla="*/ 74 h 75"/>
                <a:gd name="T2" fmla="*/ 65 w 306"/>
                <a:gd name="T3" fmla="*/ 66 h 75"/>
                <a:gd name="T4" fmla="*/ 53 w 306"/>
                <a:gd name="T5" fmla="*/ 66 h 75"/>
                <a:gd name="T6" fmla="*/ 53 w 306"/>
                <a:gd name="T7" fmla="*/ 62 h 75"/>
                <a:gd name="T8" fmla="*/ 41 w 306"/>
                <a:gd name="T9" fmla="*/ 62 h 75"/>
                <a:gd name="T10" fmla="*/ 37 w 306"/>
                <a:gd name="T11" fmla="*/ 58 h 75"/>
                <a:gd name="T12" fmla="*/ 28 w 306"/>
                <a:gd name="T13" fmla="*/ 58 h 75"/>
                <a:gd name="T14" fmla="*/ 24 w 306"/>
                <a:gd name="T15" fmla="*/ 49 h 75"/>
                <a:gd name="T16" fmla="*/ 4 w 306"/>
                <a:gd name="T17" fmla="*/ 49 h 75"/>
                <a:gd name="T18" fmla="*/ 4 w 306"/>
                <a:gd name="T19" fmla="*/ 36 h 75"/>
                <a:gd name="T20" fmla="*/ 0 w 306"/>
                <a:gd name="T21" fmla="*/ 36 h 75"/>
                <a:gd name="T22" fmla="*/ 0 w 306"/>
                <a:gd name="T23" fmla="*/ 0 h 75"/>
                <a:gd name="T24" fmla="*/ 305 w 306"/>
                <a:gd name="T25" fmla="*/ 0 h 75"/>
                <a:gd name="T26" fmla="*/ 305 w 306"/>
                <a:gd name="T27" fmla="*/ 33 h 75"/>
                <a:gd name="T28" fmla="*/ 301 w 306"/>
                <a:gd name="T29" fmla="*/ 36 h 75"/>
                <a:gd name="T30" fmla="*/ 301 w 306"/>
                <a:gd name="T31" fmla="*/ 45 h 75"/>
                <a:gd name="T32" fmla="*/ 292 w 306"/>
                <a:gd name="T33" fmla="*/ 45 h 75"/>
                <a:gd name="T34" fmla="*/ 292 w 306"/>
                <a:gd name="T35" fmla="*/ 49 h 75"/>
                <a:gd name="T36" fmla="*/ 288 w 306"/>
                <a:gd name="T37" fmla="*/ 49 h 75"/>
                <a:gd name="T38" fmla="*/ 277 w 306"/>
                <a:gd name="T39" fmla="*/ 58 h 75"/>
                <a:gd name="T40" fmla="*/ 268 w 306"/>
                <a:gd name="T41" fmla="*/ 58 h 75"/>
                <a:gd name="T42" fmla="*/ 264 w 306"/>
                <a:gd name="T43" fmla="*/ 62 h 75"/>
                <a:gd name="T44" fmla="*/ 248 w 306"/>
                <a:gd name="T45" fmla="*/ 62 h 75"/>
                <a:gd name="T46" fmla="*/ 236 w 306"/>
                <a:gd name="T47" fmla="*/ 66 h 75"/>
                <a:gd name="T48" fmla="*/ 223 w 306"/>
                <a:gd name="T49" fmla="*/ 66 h 75"/>
                <a:gd name="T50" fmla="*/ 212 w 306"/>
                <a:gd name="T51" fmla="*/ 74 h 75"/>
                <a:gd name="T52" fmla="*/ 82 w 306"/>
                <a:gd name="T53" fmla="*/ 74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6"/>
                <a:gd name="T82" fmla="*/ 0 h 75"/>
                <a:gd name="T83" fmla="*/ 306 w 306"/>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6" h="75">
                  <a:moveTo>
                    <a:pt x="82" y="74"/>
                  </a:moveTo>
                  <a:lnTo>
                    <a:pt x="65" y="66"/>
                  </a:lnTo>
                  <a:lnTo>
                    <a:pt x="53" y="66"/>
                  </a:lnTo>
                  <a:lnTo>
                    <a:pt x="53" y="62"/>
                  </a:lnTo>
                  <a:lnTo>
                    <a:pt x="41" y="62"/>
                  </a:lnTo>
                  <a:lnTo>
                    <a:pt x="37" y="58"/>
                  </a:lnTo>
                  <a:lnTo>
                    <a:pt x="28" y="58"/>
                  </a:lnTo>
                  <a:lnTo>
                    <a:pt x="24" y="49"/>
                  </a:lnTo>
                  <a:lnTo>
                    <a:pt x="4" y="49"/>
                  </a:lnTo>
                  <a:lnTo>
                    <a:pt x="4" y="36"/>
                  </a:lnTo>
                  <a:lnTo>
                    <a:pt x="0" y="36"/>
                  </a:lnTo>
                  <a:lnTo>
                    <a:pt x="0" y="0"/>
                  </a:lnTo>
                  <a:lnTo>
                    <a:pt x="305" y="0"/>
                  </a:lnTo>
                  <a:lnTo>
                    <a:pt x="305" y="33"/>
                  </a:lnTo>
                  <a:lnTo>
                    <a:pt x="301" y="36"/>
                  </a:lnTo>
                  <a:lnTo>
                    <a:pt x="301" y="45"/>
                  </a:lnTo>
                  <a:lnTo>
                    <a:pt x="292" y="45"/>
                  </a:lnTo>
                  <a:lnTo>
                    <a:pt x="292" y="49"/>
                  </a:lnTo>
                  <a:lnTo>
                    <a:pt x="288" y="49"/>
                  </a:lnTo>
                  <a:lnTo>
                    <a:pt x="277" y="58"/>
                  </a:lnTo>
                  <a:lnTo>
                    <a:pt x="268" y="58"/>
                  </a:lnTo>
                  <a:lnTo>
                    <a:pt x="264" y="62"/>
                  </a:lnTo>
                  <a:lnTo>
                    <a:pt x="248" y="62"/>
                  </a:lnTo>
                  <a:lnTo>
                    <a:pt x="236" y="66"/>
                  </a:lnTo>
                  <a:lnTo>
                    <a:pt x="223" y="66"/>
                  </a:lnTo>
                  <a:lnTo>
                    <a:pt x="212" y="74"/>
                  </a:lnTo>
                  <a:lnTo>
                    <a:pt x="82" y="74"/>
                  </a:lnTo>
                </a:path>
              </a:pathLst>
            </a:custGeom>
            <a:noFill/>
            <a:ln w="12700" cap="rnd">
              <a:noFill/>
              <a:round/>
              <a:headEnd/>
              <a:tailEnd/>
            </a:ln>
          </p:spPr>
          <p:txBody>
            <a:bodyPr/>
            <a:lstStyle/>
            <a:p>
              <a:endParaRPr lang="en-US"/>
            </a:p>
          </p:txBody>
        </p:sp>
        <p:sp>
          <p:nvSpPr>
            <p:cNvPr id="1261" name="Freeform 211"/>
            <p:cNvSpPr>
              <a:spLocks/>
            </p:cNvSpPr>
            <p:nvPr/>
          </p:nvSpPr>
          <p:spPr bwMode="auto">
            <a:xfrm>
              <a:off x="1318" y="2520"/>
              <a:ext cx="306" cy="83"/>
            </a:xfrm>
            <a:custGeom>
              <a:avLst/>
              <a:gdLst>
                <a:gd name="T0" fmla="*/ 305 w 306"/>
                <a:gd name="T1" fmla="*/ 40 h 83"/>
                <a:gd name="T2" fmla="*/ 305 w 306"/>
                <a:gd name="T3" fmla="*/ 45 h 83"/>
                <a:gd name="T4" fmla="*/ 301 w 306"/>
                <a:gd name="T5" fmla="*/ 49 h 83"/>
                <a:gd name="T6" fmla="*/ 297 w 306"/>
                <a:gd name="T7" fmla="*/ 53 h 83"/>
                <a:gd name="T8" fmla="*/ 292 w 306"/>
                <a:gd name="T9" fmla="*/ 58 h 83"/>
                <a:gd name="T10" fmla="*/ 284 w 306"/>
                <a:gd name="T11" fmla="*/ 62 h 83"/>
                <a:gd name="T12" fmla="*/ 277 w 306"/>
                <a:gd name="T13" fmla="*/ 66 h 83"/>
                <a:gd name="T14" fmla="*/ 256 w 306"/>
                <a:gd name="T15" fmla="*/ 69 h 83"/>
                <a:gd name="T16" fmla="*/ 236 w 306"/>
                <a:gd name="T17" fmla="*/ 78 h 83"/>
                <a:gd name="T18" fmla="*/ 208 w 306"/>
                <a:gd name="T19" fmla="*/ 78 h 83"/>
                <a:gd name="T20" fmla="*/ 183 w 306"/>
                <a:gd name="T21" fmla="*/ 82 h 83"/>
                <a:gd name="T22" fmla="*/ 154 w 306"/>
                <a:gd name="T23" fmla="*/ 82 h 83"/>
                <a:gd name="T24" fmla="*/ 126 w 306"/>
                <a:gd name="T25" fmla="*/ 82 h 83"/>
                <a:gd name="T26" fmla="*/ 97 w 306"/>
                <a:gd name="T27" fmla="*/ 78 h 83"/>
                <a:gd name="T28" fmla="*/ 73 w 306"/>
                <a:gd name="T29" fmla="*/ 78 h 83"/>
                <a:gd name="T30" fmla="*/ 49 w 306"/>
                <a:gd name="T31" fmla="*/ 69 h 83"/>
                <a:gd name="T32" fmla="*/ 28 w 306"/>
                <a:gd name="T33" fmla="*/ 66 h 83"/>
                <a:gd name="T34" fmla="*/ 21 w 306"/>
                <a:gd name="T35" fmla="*/ 62 h 83"/>
                <a:gd name="T36" fmla="*/ 13 w 306"/>
                <a:gd name="T37" fmla="*/ 58 h 83"/>
                <a:gd name="T38" fmla="*/ 8 w 306"/>
                <a:gd name="T39" fmla="*/ 53 h 83"/>
                <a:gd name="T40" fmla="*/ 4 w 306"/>
                <a:gd name="T41" fmla="*/ 49 h 83"/>
                <a:gd name="T42" fmla="*/ 0 w 306"/>
                <a:gd name="T43" fmla="*/ 45 h 83"/>
                <a:gd name="T44" fmla="*/ 0 w 306"/>
                <a:gd name="T45" fmla="*/ 40 h 83"/>
                <a:gd name="T46" fmla="*/ 0 w 306"/>
                <a:gd name="T47" fmla="*/ 36 h 83"/>
                <a:gd name="T48" fmla="*/ 4 w 306"/>
                <a:gd name="T49" fmla="*/ 33 h 83"/>
                <a:gd name="T50" fmla="*/ 8 w 306"/>
                <a:gd name="T51" fmla="*/ 29 h 83"/>
                <a:gd name="T52" fmla="*/ 13 w 306"/>
                <a:gd name="T53" fmla="*/ 24 h 83"/>
                <a:gd name="T54" fmla="*/ 21 w 306"/>
                <a:gd name="T55" fmla="*/ 20 h 83"/>
                <a:gd name="T56" fmla="*/ 28 w 306"/>
                <a:gd name="T57" fmla="*/ 16 h 83"/>
                <a:gd name="T58" fmla="*/ 49 w 306"/>
                <a:gd name="T59" fmla="*/ 12 h 83"/>
                <a:gd name="T60" fmla="*/ 73 w 306"/>
                <a:gd name="T61" fmla="*/ 7 h 83"/>
                <a:gd name="T62" fmla="*/ 97 w 306"/>
                <a:gd name="T63" fmla="*/ 4 h 83"/>
                <a:gd name="T64" fmla="*/ 126 w 306"/>
                <a:gd name="T65" fmla="*/ 0 h 83"/>
                <a:gd name="T66" fmla="*/ 154 w 306"/>
                <a:gd name="T67" fmla="*/ 0 h 83"/>
                <a:gd name="T68" fmla="*/ 183 w 306"/>
                <a:gd name="T69" fmla="*/ 0 h 83"/>
                <a:gd name="T70" fmla="*/ 208 w 306"/>
                <a:gd name="T71" fmla="*/ 4 h 83"/>
                <a:gd name="T72" fmla="*/ 236 w 306"/>
                <a:gd name="T73" fmla="*/ 7 h 83"/>
                <a:gd name="T74" fmla="*/ 256 w 306"/>
                <a:gd name="T75" fmla="*/ 12 h 83"/>
                <a:gd name="T76" fmla="*/ 277 w 306"/>
                <a:gd name="T77" fmla="*/ 16 h 83"/>
                <a:gd name="T78" fmla="*/ 284 w 306"/>
                <a:gd name="T79" fmla="*/ 20 h 83"/>
                <a:gd name="T80" fmla="*/ 292 w 306"/>
                <a:gd name="T81" fmla="*/ 24 h 83"/>
                <a:gd name="T82" fmla="*/ 297 w 306"/>
                <a:gd name="T83" fmla="*/ 29 h 83"/>
                <a:gd name="T84" fmla="*/ 301 w 306"/>
                <a:gd name="T85" fmla="*/ 33 h 83"/>
                <a:gd name="T86" fmla="*/ 305 w 306"/>
                <a:gd name="T87" fmla="*/ 36 h 83"/>
                <a:gd name="T88" fmla="*/ 305 w 306"/>
                <a:gd name="T89" fmla="*/ 4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3"/>
                <a:gd name="T137" fmla="*/ 306 w 306"/>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3">
                  <a:moveTo>
                    <a:pt x="305" y="40"/>
                  </a:moveTo>
                  <a:lnTo>
                    <a:pt x="305" y="45"/>
                  </a:lnTo>
                  <a:lnTo>
                    <a:pt x="301" y="49"/>
                  </a:lnTo>
                  <a:lnTo>
                    <a:pt x="297" y="53"/>
                  </a:lnTo>
                  <a:lnTo>
                    <a:pt x="292" y="58"/>
                  </a:lnTo>
                  <a:lnTo>
                    <a:pt x="284" y="62"/>
                  </a:lnTo>
                  <a:lnTo>
                    <a:pt x="277" y="66"/>
                  </a:lnTo>
                  <a:lnTo>
                    <a:pt x="256" y="69"/>
                  </a:lnTo>
                  <a:lnTo>
                    <a:pt x="236" y="78"/>
                  </a:lnTo>
                  <a:lnTo>
                    <a:pt x="208" y="78"/>
                  </a:lnTo>
                  <a:lnTo>
                    <a:pt x="183" y="82"/>
                  </a:lnTo>
                  <a:lnTo>
                    <a:pt x="154" y="82"/>
                  </a:lnTo>
                  <a:lnTo>
                    <a:pt x="126" y="82"/>
                  </a:lnTo>
                  <a:lnTo>
                    <a:pt x="97" y="78"/>
                  </a:lnTo>
                  <a:lnTo>
                    <a:pt x="73" y="78"/>
                  </a:lnTo>
                  <a:lnTo>
                    <a:pt x="49" y="69"/>
                  </a:lnTo>
                  <a:lnTo>
                    <a:pt x="28" y="66"/>
                  </a:lnTo>
                  <a:lnTo>
                    <a:pt x="21" y="62"/>
                  </a:lnTo>
                  <a:lnTo>
                    <a:pt x="13" y="58"/>
                  </a:lnTo>
                  <a:lnTo>
                    <a:pt x="8" y="53"/>
                  </a:lnTo>
                  <a:lnTo>
                    <a:pt x="4" y="49"/>
                  </a:lnTo>
                  <a:lnTo>
                    <a:pt x="0" y="45"/>
                  </a:lnTo>
                  <a:lnTo>
                    <a:pt x="0" y="40"/>
                  </a:lnTo>
                  <a:lnTo>
                    <a:pt x="0" y="36"/>
                  </a:lnTo>
                  <a:lnTo>
                    <a:pt x="4" y="33"/>
                  </a:lnTo>
                  <a:lnTo>
                    <a:pt x="8" y="29"/>
                  </a:lnTo>
                  <a:lnTo>
                    <a:pt x="13" y="24"/>
                  </a:lnTo>
                  <a:lnTo>
                    <a:pt x="21" y="20"/>
                  </a:lnTo>
                  <a:lnTo>
                    <a:pt x="28" y="16"/>
                  </a:lnTo>
                  <a:lnTo>
                    <a:pt x="49" y="12"/>
                  </a:lnTo>
                  <a:lnTo>
                    <a:pt x="73" y="7"/>
                  </a:lnTo>
                  <a:lnTo>
                    <a:pt x="97" y="4"/>
                  </a:lnTo>
                  <a:lnTo>
                    <a:pt x="126" y="0"/>
                  </a:lnTo>
                  <a:lnTo>
                    <a:pt x="154" y="0"/>
                  </a:lnTo>
                  <a:lnTo>
                    <a:pt x="183" y="0"/>
                  </a:lnTo>
                  <a:lnTo>
                    <a:pt x="208" y="4"/>
                  </a:lnTo>
                  <a:lnTo>
                    <a:pt x="236" y="7"/>
                  </a:lnTo>
                  <a:lnTo>
                    <a:pt x="256" y="12"/>
                  </a:lnTo>
                  <a:lnTo>
                    <a:pt x="277" y="16"/>
                  </a:lnTo>
                  <a:lnTo>
                    <a:pt x="284" y="20"/>
                  </a:lnTo>
                  <a:lnTo>
                    <a:pt x="292" y="24"/>
                  </a:lnTo>
                  <a:lnTo>
                    <a:pt x="297" y="29"/>
                  </a:lnTo>
                  <a:lnTo>
                    <a:pt x="301" y="33"/>
                  </a:lnTo>
                  <a:lnTo>
                    <a:pt x="305" y="36"/>
                  </a:lnTo>
                  <a:lnTo>
                    <a:pt x="305" y="40"/>
                  </a:lnTo>
                </a:path>
              </a:pathLst>
            </a:custGeom>
            <a:solidFill>
              <a:srgbClr val="F2E57F"/>
            </a:solidFill>
            <a:ln w="12700" cap="rnd">
              <a:noFill/>
              <a:round/>
              <a:headEnd/>
              <a:tailEnd/>
            </a:ln>
          </p:spPr>
          <p:txBody>
            <a:bodyPr/>
            <a:lstStyle/>
            <a:p>
              <a:endParaRPr lang="en-US"/>
            </a:p>
          </p:txBody>
        </p:sp>
        <p:sp>
          <p:nvSpPr>
            <p:cNvPr id="1262" name="Freeform 212"/>
            <p:cNvSpPr>
              <a:spLocks/>
            </p:cNvSpPr>
            <p:nvPr/>
          </p:nvSpPr>
          <p:spPr bwMode="auto">
            <a:xfrm>
              <a:off x="1318" y="2520"/>
              <a:ext cx="83" cy="67"/>
            </a:xfrm>
            <a:custGeom>
              <a:avLst/>
              <a:gdLst>
                <a:gd name="T0" fmla="*/ 82 w 83"/>
                <a:gd name="T1" fmla="*/ 66 h 67"/>
                <a:gd name="T2" fmla="*/ 65 w 83"/>
                <a:gd name="T3" fmla="*/ 62 h 67"/>
                <a:gd name="T4" fmla="*/ 41 w 83"/>
                <a:gd name="T5" fmla="*/ 62 h 67"/>
                <a:gd name="T6" fmla="*/ 37 w 83"/>
                <a:gd name="T7" fmla="*/ 53 h 67"/>
                <a:gd name="T8" fmla="*/ 28 w 83"/>
                <a:gd name="T9" fmla="*/ 53 h 67"/>
                <a:gd name="T10" fmla="*/ 24 w 83"/>
                <a:gd name="T11" fmla="*/ 49 h 67"/>
                <a:gd name="T12" fmla="*/ 17 w 83"/>
                <a:gd name="T13" fmla="*/ 49 h 67"/>
                <a:gd name="T14" fmla="*/ 13 w 83"/>
                <a:gd name="T15" fmla="*/ 40 h 67"/>
                <a:gd name="T16" fmla="*/ 4 w 83"/>
                <a:gd name="T17" fmla="*/ 40 h 67"/>
                <a:gd name="T18" fmla="*/ 4 w 83"/>
                <a:gd name="T19" fmla="*/ 36 h 67"/>
                <a:gd name="T20" fmla="*/ 0 w 83"/>
                <a:gd name="T21" fmla="*/ 36 h 67"/>
                <a:gd name="T22" fmla="*/ 0 w 83"/>
                <a:gd name="T23" fmla="*/ 0 h 67"/>
                <a:gd name="T24" fmla="*/ 82 w 83"/>
                <a:gd name="T25" fmla="*/ 0 h 67"/>
                <a:gd name="T26" fmla="*/ 82 w 83"/>
                <a:gd name="T27" fmla="*/ 66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67"/>
                <a:gd name="T44" fmla="*/ 83 w 83"/>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67">
                  <a:moveTo>
                    <a:pt x="82" y="66"/>
                  </a:moveTo>
                  <a:lnTo>
                    <a:pt x="65" y="62"/>
                  </a:lnTo>
                  <a:lnTo>
                    <a:pt x="41" y="62"/>
                  </a:lnTo>
                  <a:lnTo>
                    <a:pt x="37" y="53"/>
                  </a:lnTo>
                  <a:lnTo>
                    <a:pt x="28" y="53"/>
                  </a:lnTo>
                  <a:lnTo>
                    <a:pt x="24" y="49"/>
                  </a:lnTo>
                  <a:lnTo>
                    <a:pt x="17" y="49"/>
                  </a:lnTo>
                  <a:lnTo>
                    <a:pt x="13" y="40"/>
                  </a:lnTo>
                  <a:lnTo>
                    <a:pt x="4" y="40"/>
                  </a:lnTo>
                  <a:lnTo>
                    <a:pt x="4" y="36"/>
                  </a:lnTo>
                  <a:lnTo>
                    <a:pt x="0" y="36"/>
                  </a:lnTo>
                  <a:lnTo>
                    <a:pt x="0" y="0"/>
                  </a:lnTo>
                  <a:lnTo>
                    <a:pt x="82" y="0"/>
                  </a:lnTo>
                  <a:lnTo>
                    <a:pt x="82" y="66"/>
                  </a:lnTo>
                </a:path>
              </a:pathLst>
            </a:custGeom>
            <a:solidFill>
              <a:srgbClr val="F2E57F"/>
            </a:solidFill>
            <a:ln w="12700" cap="rnd">
              <a:noFill/>
              <a:round/>
              <a:headEnd/>
              <a:tailEnd/>
            </a:ln>
          </p:spPr>
          <p:txBody>
            <a:bodyPr/>
            <a:lstStyle/>
            <a:p>
              <a:endParaRPr lang="en-US"/>
            </a:p>
          </p:txBody>
        </p:sp>
        <p:sp>
          <p:nvSpPr>
            <p:cNvPr id="1263" name="Freeform 213"/>
            <p:cNvSpPr>
              <a:spLocks/>
            </p:cNvSpPr>
            <p:nvPr/>
          </p:nvSpPr>
          <p:spPr bwMode="auto">
            <a:xfrm>
              <a:off x="1400" y="2511"/>
              <a:ext cx="224" cy="79"/>
            </a:xfrm>
            <a:custGeom>
              <a:avLst/>
              <a:gdLst>
                <a:gd name="T0" fmla="*/ 0 w 224"/>
                <a:gd name="T1" fmla="*/ 9 h 79"/>
                <a:gd name="T2" fmla="*/ 65 w 224"/>
                <a:gd name="T3" fmla="*/ 0 h 79"/>
                <a:gd name="T4" fmla="*/ 199 w 224"/>
                <a:gd name="T5" fmla="*/ 0 h 79"/>
                <a:gd name="T6" fmla="*/ 210 w 224"/>
                <a:gd name="T7" fmla="*/ 9 h 79"/>
                <a:gd name="T8" fmla="*/ 223 w 224"/>
                <a:gd name="T9" fmla="*/ 9 h 79"/>
                <a:gd name="T10" fmla="*/ 223 w 224"/>
                <a:gd name="T11" fmla="*/ 42 h 79"/>
                <a:gd name="T12" fmla="*/ 210 w 224"/>
                <a:gd name="T13" fmla="*/ 42 h 79"/>
                <a:gd name="T14" fmla="*/ 210 w 224"/>
                <a:gd name="T15" fmla="*/ 53 h 79"/>
                <a:gd name="T16" fmla="*/ 206 w 224"/>
                <a:gd name="T17" fmla="*/ 53 h 79"/>
                <a:gd name="T18" fmla="*/ 195 w 224"/>
                <a:gd name="T19" fmla="*/ 62 h 79"/>
                <a:gd name="T20" fmla="*/ 186 w 224"/>
                <a:gd name="T21" fmla="*/ 62 h 79"/>
                <a:gd name="T22" fmla="*/ 182 w 224"/>
                <a:gd name="T23" fmla="*/ 66 h 79"/>
                <a:gd name="T24" fmla="*/ 154 w 224"/>
                <a:gd name="T25" fmla="*/ 66 h 79"/>
                <a:gd name="T26" fmla="*/ 141 w 224"/>
                <a:gd name="T27" fmla="*/ 75 h 79"/>
                <a:gd name="T28" fmla="*/ 102 w 224"/>
                <a:gd name="T29" fmla="*/ 75 h 79"/>
                <a:gd name="T30" fmla="*/ 89 w 224"/>
                <a:gd name="T31" fmla="*/ 78 h 79"/>
                <a:gd name="T32" fmla="*/ 52 w 224"/>
                <a:gd name="T33" fmla="*/ 78 h 79"/>
                <a:gd name="T34" fmla="*/ 40 w 224"/>
                <a:gd name="T35" fmla="*/ 75 h 79"/>
                <a:gd name="T36" fmla="*/ 0 w 224"/>
                <a:gd name="T37" fmla="*/ 75 h 79"/>
                <a:gd name="T38" fmla="*/ 0 w 224"/>
                <a:gd name="T39" fmla="*/ 9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4"/>
                <a:gd name="T61" fmla="*/ 0 h 79"/>
                <a:gd name="T62" fmla="*/ 224 w 224"/>
                <a:gd name="T63" fmla="*/ 79 h 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4" h="79">
                  <a:moveTo>
                    <a:pt x="0" y="9"/>
                  </a:moveTo>
                  <a:lnTo>
                    <a:pt x="65" y="0"/>
                  </a:lnTo>
                  <a:lnTo>
                    <a:pt x="199" y="0"/>
                  </a:lnTo>
                  <a:lnTo>
                    <a:pt x="210" y="9"/>
                  </a:lnTo>
                  <a:lnTo>
                    <a:pt x="223" y="9"/>
                  </a:lnTo>
                  <a:lnTo>
                    <a:pt x="223" y="42"/>
                  </a:lnTo>
                  <a:lnTo>
                    <a:pt x="210" y="42"/>
                  </a:lnTo>
                  <a:lnTo>
                    <a:pt x="210" y="53"/>
                  </a:lnTo>
                  <a:lnTo>
                    <a:pt x="206" y="53"/>
                  </a:lnTo>
                  <a:lnTo>
                    <a:pt x="195" y="62"/>
                  </a:lnTo>
                  <a:lnTo>
                    <a:pt x="186" y="62"/>
                  </a:lnTo>
                  <a:lnTo>
                    <a:pt x="182" y="66"/>
                  </a:lnTo>
                  <a:lnTo>
                    <a:pt x="154" y="66"/>
                  </a:lnTo>
                  <a:lnTo>
                    <a:pt x="141" y="75"/>
                  </a:lnTo>
                  <a:lnTo>
                    <a:pt x="102" y="75"/>
                  </a:lnTo>
                  <a:lnTo>
                    <a:pt x="89" y="78"/>
                  </a:lnTo>
                  <a:lnTo>
                    <a:pt x="52" y="78"/>
                  </a:lnTo>
                  <a:lnTo>
                    <a:pt x="40" y="75"/>
                  </a:lnTo>
                  <a:lnTo>
                    <a:pt x="0" y="75"/>
                  </a:lnTo>
                  <a:lnTo>
                    <a:pt x="0" y="9"/>
                  </a:lnTo>
                </a:path>
              </a:pathLst>
            </a:custGeom>
            <a:solidFill>
              <a:srgbClr val="F2E57F"/>
            </a:solidFill>
            <a:ln w="12700" cap="rnd">
              <a:noFill/>
              <a:round/>
              <a:headEnd/>
              <a:tailEnd/>
            </a:ln>
          </p:spPr>
          <p:txBody>
            <a:bodyPr/>
            <a:lstStyle/>
            <a:p>
              <a:endParaRPr lang="en-US"/>
            </a:p>
          </p:txBody>
        </p:sp>
        <p:sp>
          <p:nvSpPr>
            <p:cNvPr id="1264" name="Freeform 214"/>
            <p:cNvSpPr>
              <a:spLocks/>
            </p:cNvSpPr>
            <p:nvPr/>
          </p:nvSpPr>
          <p:spPr bwMode="auto">
            <a:xfrm>
              <a:off x="1318" y="2511"/>
              <a:ext cx="306" cy="79"/>
            </a:xfrm>
            <a:custGeom>
              <a:avLst/>
              <a:gdLst>
                <a:gd name="T0" fmla="*/ 82 w 306"/>
                <a:gd name="T1" fmla="*/ 75 h 79"/>
                <a:gd name="T2" fmla="*/ 65 w 306"/>
                <a:gd name="T3" fmla="*/ 66 h 79"/>
                <a:gd name="T4" fmla="*/ 41 w 306"/>
                <a:gd name="T5" fmla="*/ 66 h 79"/>
                <a:gd name="T6" fmla="*/ 37 w 306"/>
                <a:gd name="T7" fmla="*/ 62 h 79"/>
                <a:gd name="T8" fmla="*/ 28 w 306"/>
                <a:gd name="T9" fmla="*/ 62 h 79"/>
                <a:gd name="T10" fmla="*/ 24 w 306"/>
                <a:gd name="T11" fmla="*/ 53 h 79"/>
                <a:gd name="T12" fmla="*/ 17 w 306"/>
                <a:gd name="T13" fmla="*/ 53 h 79"/>
                <a:gd name="T14" fmla="*/ 13 w 306"/>
                <a:gd name="T15" fmla="*/ 49 h 79"/>
                <a:gd name="T16" fmla="*/ 4 w 306"/>
                <a:gd name="T17" fmla="*/ 49 h 79"/>
                <a:gd name="T18" fmla="*/ 4 w 306"/>
                <a:gd name="T19" fmla="*/ 42 h 79"/>
                <a:gd name="T20" fmla="*/ 0 w 306"/>
                <a:gd name="T21" fmla="*/ 42 h 79"/>
                <a:gd name="T22" fmla="*/ 0 w 306"/>
                <a:gd name="T23" fmla="*/ 9 h 79"/>
                <a:gd name="T24" fmla="*/ 82 w 306"/>
                <a:gd name="T25" fmla="*/ 9 h 79"/>
                <a:gd name="T26" fmla="*/ 147 w 306"/>
                <a:gd name="T27" fmla="*/ 0 h 79"/>
                <a:gd name="T28" fmla="*/ 281 w 306"/>
                <a:gd name="T29" fmla="*/ 0 h 79"/>
                <a:gd name="T30" fmla="*/ 292 w 306"/>
                <a:gd name="T31" fmla="*/ 9 h 79"/>
                <a:gd name="T32" fmla="*/ 305 w 306"/>
                <a:gd name="T33" fmla="*/ 9 h 79"/>
                <a:gd name="T34" fmla="*/ 305 w 306"/>
                <a:gd name="T35" fmla="*/ 42 h 79"/>
                <a:gd name="T36" fmla="*/ 292 w 306"/>
                <a:gd name="T37" fmla="*/ 42 h 79"/>
                <a:gd name="T38" fmla="*/ 292 w 306"/>
                <a:gd name="T39" fmla="*/ 53 h 79"/>
                <a:gd name="T40" fmla="*/ 288 w 306"/>
                <a:gd name="T41" fmla="*/ 53 h 79"/>
                <a:gd name="T42" fmla="*/ 277 w 306"/>
                <a:gd name="T43" fmla="*/ 62 h 79"/>
                <a:gd name="T44" fmla="*/ 268 w 306"/>
                <a:gd name="T45" fmla="*/ 62 h 79"/>
                <a:gd name="T46" fmla="*/ 264 w 306"/>
                <a:gd name="T47" fmla="*/ 66 h 79"/>
                <a:gd name="T48" fmla="*/ 236 w 306"/>
                <a:gd name="T49" fmla="*/ 66 h 79"/>
                <a:gd name="T50" fmla="*/ 223 w 306"/>
                <a:gd name="T51" fmla="*/ 75 h 79"/>
                <a:gd name="T52" fmla="*/ 183 w 306"/>
                <a:gd name="T53" fmla="*/ 75 h 79"/>
                <a:gd name="T54" fmla="*/ 171 w 306"/>
                <a:gd name="T55" fmla="*/ 78 h 79"/>
                <a:gd name="T56" fmla="*/ 134 w 306"/>
                <a:gd name="T57" fmla="*/ 78 h 79"/>
                <a:gd name="T58" fmla="*/ 122 w 306"/>
                <a:gd name="T59" fmla="*/ 75 h 79"/>
                <a:gd name="T60" fmla="*/ 82 w 306"/>
                <a:gd name="T61" fmla="*/ 75 h 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6"/>
                <a:gd name="T94" fmla="*/ 0 h 79"/>
                <a:gd name="T95" fmla="*/ 306 w 306"/>
                <a:gd name="T96" fmla="*/ 79 h 7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6" h="79">
                  <a:moveTo>
                    <a:pt x="82" y="75"/>
                  </a:moveTo>
                  <a:lnTo>
                    <a:pt x="65" y="66"/>
                  </a:lnTo>
                  <a:lnTo>
                    <a:pt x="41" y="66"/>
                  </a:lnTo>
                  <a:lnTo>
                    <a:pt x="37" y="62"/>
                  </a:lnTo>
                  <a:lnTo>
                    <a:pt x="28" y="62"/>
                  </a:lnTo>
                  <a:lnTo>
                    <a:pt x="24" y="53"/>
                  </a:lnTo>
                  <a:lnTo>
                    <a:pt x="17" y="53"/>
                  </a:lnTo>
                  <a:lnTo>
                    <a:pt x="13" y="49"/>
                  </a:lnTo>
                  <a:lnTo>
                    <a:pt x="4" y="49"/>
                  </a:lnTo>
                  <a:lnTo>
                    <a:pt x="4" y="42"/>
                  </a:lnTo>
                  <a:lnTo>
                    <a:pt x="0" y="42"/>
                  </a:lnTo>
                  <a:lnTo>
                    <a:pt x="0" y="9"/>
                  </a:lnTo>
                  <a:lnTo>
                    <a:pt x="82" y="9"/>
                  </a:lnTo>
                  <a:lnTo>
                    <a:pt x="147" y="0"/>
                  </a:lnTo>
                  <a:lnTo>
                    <a:pt x="281" y="0"/>
                  </a:lnTo>
                  <a:lnTo>
                    <a:pt x="292" y="9"/>
                  </a:lnTo>
                  <a:lnTo>
                    <a:pt x="305" y="9"/>
                  </a:lnTo>
                  <a:lnTo>
                    <a:pt x="305" y="42"/>
                  </a:lnTo>
                  <a:lnTo>
                    <a:pt x="292" y="42"/>
                  </a:lnTo>
                  <a:lnTo>
                    <a:pt x="292" y="53"/>
                  </a:lnTo>
                  <a:lnTo>
                    <a:pt x="288" y="53"/>
                  </a:lnTo>
                  <a:lnTo>
                    <a:pt x="277" y="62"/>
                  </a:lnTo>
                  <a:lnTo>
                    <a:pt x="268" y="62"/>
                  </a:lnTo>
                  <a:lnTo>
                    <a:pt x="264" y="66"/>
                  </a:lnTo>
                  <a:lnTo>
                    <a:pt x="236" y="66"/>
                  </a:lnTo>
                  <a:lnTo>
                    <a:pt x="223" y="75"/>
                  </a:lnTo>
                  <a:lnTo>
                    <a:pt x="183" y="75"/>
                  </a:lnTo>
                  <a:lnTo>
                    <a:pt x="171" y="78"/>
                  </a:lnTo>
                  <a:lnTo>
                    <a:pt x="134" y="78"/>
                  </a:lnTo>
                  <a:lnTo>
                    <a:pt x="122" y="75"/>
                  </a:lnTo>
                  <a:lnTo>
                    <a:pt x="82" y="75"/>
                  </a:lnTo>
                </a:path>
              </a:pathLst>
            </a:custGeom>
            <a:noFill/>
            <a:ln w="12700" cap="rnd">
              <a:noFill/>
              <a:round/>
              <a:headEnd/>
              <a:tailEnd/>
            </a:ln>
          </p:spPr>
          <p:txBody>
            <a:bodyPr/>
            <a:lstStyle/>
            <a:p>
              <a:endParaRPr lang="en-US"/>
            </a:p>
          </p:txBody>
        </p:sp>
        <p:sp>
          <p:nvSpPr>
            <p:cNvPr id="1265" name="Freeform 215"/>
            <p:cNvSpPr>
              <a:spLocks/>
            </p:cNvSpPr>
            <p:nvPr/>
          </p:nvSpPr>
          <p:spPr bwMode="auto">
            <a:xfrm>
              <a:off x="1318" y="2487"/>
              <a:ext cx="306" cy="83"/>
            </a:xfrm>
            <a:custGeom>
              <a:avLst/>
              <a:gdLst>
                <a:gd name="T0" fmla="*/ 305 w 306"/>
                <a:gd name="T1" fmla="*/ 40 h 83"/>
                <a:gd name="T2" fmla="*/ 305 w 306"/>
                <a:gd name="T3" fmla="*/ 45 h 83"/>
                <a:gd name="T4" fmla="*/ 301 w 306"/>
                <a:gd name="T5" fmla="*/ 49 h 83"/>
                <a:gd name="T6" fmla="*/ 297 w 306"/>
                <a:gd name="T7" fmla="*/ 53 h 83"/>
                <a:gd name="T8" fmla="*/ 292 w 306"/>
                <a:gd name="T9" fmla="*/ 58 h 83"/>
                <a:gd name="T10" fmla="*/ 284 w 306"/>
                <a:gd name="T11" fmla="*/ 62 h 83"/>
                <a:gd name="T12" fmla="*/ 277 w 306"/>
                <a:gd name="T13" fmla="*/ 66 h 83"/>
                <a:gd name="T14" fmla="*/ 256 w 306"/>
                <a:gd name="T15" fmla="*/ 69 h 83"/>
                <a:gd name="T16" fmla="*/ 236 w 306"/>
                <a:gd name="T17" fmla="*/ 73 h 83"/>
                <a:gd name="T18" fmla="*/ 208 w 306"/>
                <a:gd name="T19" fmla="*/ 78 h 83"/>
                <a:gd name="T20" fmla="*/ 183 w 306"/>
                <a:gd name="T21" fmla="*/ 82 h 83"/>
                <a:gd name="T22" fmla="*/ 154 w 306"/>
                <a:gd name="T23" fmla="*/ 82 h 83"/>
                <a:gd name="T24" fmla="*/ 126 w 306"/>
                <a:gd name="T25" fmla="*/ 82 h 83"/>
                <a:gd name="T26" fmla="*/ 97 w 306"/>
                <a:gd name="T27" fmla="*/ 78 h 83"/>
                <a:gd name="T28" fmla="*/ 73 w 306"/>
                <a:gd name="T29" fmla="*/ 73 h 83"/>
                <a:gd name="T30" fmla="*/ 49 w 306"/>
                <a:gd name="T31" fmla="*/ 69 h 83"/>
                <a:gd name="T32" fmla="*/ 28 w 306"/>
                <a:gd name="T33" fmla="*/ 66 h 83"/>
                <a:gd name="T34" fmla="*/ 21 w 306"/>
                <a:gd name="T35" fmla="*/ 62 h 83"/>
                <a:gd name="T36" fmla="*/ 13 w 306"/>
                <a:gd name="T37" fmla="*/ 58 h 83"/>
                <a:gd name="T38" fmla="*/ 8 w 306"/>
                <a:gd name="T39" fmla="*/ 53 h 83"/>
                <a:gd name="T40" fmla="*/ 4 w 306"/>
                <a:gd name="T41" fmla="*/ 49 h 83"/>
                <a:gd name="T42" fmla="*/ 0 w 306"/>
                <a:gd name="T43" fmla="*/ 45 h 83"/>
                <a:gd name="T44" fmla="*/ 0 w 306"/>
                <a:gd name="T45" fmla="*/ 40 h 83"/>
                <a:gd name="T46" fmla="*/ 0 w 306"/>
                <a:gd name="T47" fmla="*/ 33 h 83"/>
                <a:gd name="T48" fmla="*/ 4 w 306"/>
                <a:gd name="T49" fmla="*/ 29 h 83"/>
                <a:gd name="T50" fmla="*/ 8 w 306"/>
                <a:gd name="T51" fmla="*/ 24 h 83"/>
                <a:gd name="T52" fmla="*/ 13 w 306"/>
                <a:gd name="T53" fmla="*/ 20 h 83"/>
                <a:gd name="T54" fmla="*/ 21 w 306"/>
                <a:gd name="T55" fmla="*/ 16 h 83"/>
                <a:gd name="T56" fmla="*/ 28 w 306"/>
                <a:gd name="T57" fmla="*/ 12 h 83"/>
                <a:gd name="T58" fmla="*/ 49 w 306"/>
                <a:gd name="T59" fmla="*/ 7 h 83"/>
                <a:gd name="T60" fmla="*/ 73 w 306"/>
                <a:gd name="T61" fmla="*/ 4 h 83"/>
                <a:gd name="T62" fmla="*/ 97 w 306"/>
                <a:gd name="T63" fmla="*/ 0 h 83"/>
                <a:gd name="T64" fmla="*/ 126 w 306"/>
                <a:gd name="T65" fmla="*/ 0 h 83"/>
                <a:gd name="T66" fmla="*/ 154 w 306"/>
                <a:gd name="T67" fmla="*/ 0 h 83"/>
                <a:gd name="T68" fmla="*/ 183 w 306"/>
                <a:gd name="T69" fmla="*/ 0 h 83"/>
                <a:gd name="T70" fmla="*/ 208 w 306"/>
                <a:gd name="T71" fmla="*/ 0 h 83"/>
                <a:gd name="T72" fmla="*/ 236 w 306"/>
                <a:gd name="T73" fmla="*/ 4 h 83"/>
                <a:gd name="T74" fmla="*/ 256 w 306"/>
                <a:gd name="T75" fmla="*/ 7 h 83"/>
                <a:gd name="T76" fmla="*/ 277 w 306"/>
                <a:gd name="T77" fmla="*/ 12 h 83"/>
                <a:gd name="T78" fmla="*/ 284 w 306"/>
                <a:gd name="T79" fmla="*/ 16 h 83"/>
                <a:gd name="T80" fmla="*/ 292 w 306"/>
                <a:gd name="T81" fmla="*/ 20 h 83"/>
                <a:gd name="T82" fmla="*/ 297 w 306"/>
                <a:gd name="T83" fmla="*/ 24 h 83"/>
                <a:gd name="T84" fmla="*/ 301 w 306"/>
                <a:gd name="T85" fmla="*/ 29 h 83"/>
                <a:gd name="T86" fmla="*/ 305 w 306"/>
                <a:gd name="T87" fmla="*/ 33 h 83"/>
                <a:gd name="T88" fmla="*/ 305 w 306"/>
                <a:gd name="T89" fmla="*/ 4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3"/>
                <a:gd name="T137" fmla="*/ 306 w 306"/>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3">
                  <a:moveTo>
                    <a:pt x="305" y="40"/>
                  </a:moveTo>
                  <a:lnTo>
                    <a:pt x="305" y="45"/>
                  </a:lnTo>
                  <a:lnTo>
                    <a:pt x="301" y="49"/>
                  </a:lnTo>
                  <a:lnTo>
                    <a:pt x="297" y="53"/>
                  </a:lnTo>
                  <a:lnTo>
                    <a:pt x="292" y="58"/>
                  </a:lnTo>
                  <a:lnTo>
                    <a:pt x="284" y="62"/>
                  </a:lnTo>
                  <a:lnTo>
                    <a:pt x="277" y="66"/>
                  </a:lnTo>
                  <a:lnTo>
                    <a:pt x="256" y="69"/>
                  </a:lnTo>
                  <a:lnTo>
                    <a:pt x="236" y="73"/>
                  </a:lnTo>
                  <a:lnTo>
                    <a:pt x="208" y="78"/>
                  </a:lnTo>
                  <a:lnTo>
                    <a:pt x="183" y="82"/>
                  </a:lnTo>
                  <a:lnTo>
                    <a:pt x="154" y="82"/>
                  </a:lnTo>
                  <a:lnTo>
                    <a:pt x="126" y="82"/>
                  </a:lnTo>
                  <a:lnTo>
                    <a:pt x="97" y="78"/>
                  </a:lnTo>
                  <a:lnTo>
                    <a:pt x="73" y="73"/>
                  </a:lnTo>
                  <a:lnTo>
                    <a:pt x="49" y="69"/>
                  </a:lnTo>
                  <a:lnTo>
                    <a:pt x="28" y="66"/>
                  </a:lnTo>
                  <a:lnTo>
                    <a:pt x="21" y="62"/>
                  </a:lnTo>
                  <a:lnTo>
                    <a:pt x="13" y="58"/>
                  </a:lnTo>
                  <a:lnTo>
                    <a:pt x="8" y="53"/>
                  </a:lnTo>
                  <a:lnTo>
                    <a:pt x="4" y="49"/>
                  </a:lnTo>
                  <a:lnTo>
                    <a:pt x="0" y="45"/>
                  </a:lnTo>
                  <a:lnTo>
                    <a:pt x="0" y="40"/>
                  </a:lnTo>
                  <a:lnTo>
                    <a:pt x="0" y="33"/>
                  </a:lnTo>
                  <a:lnTo>
                    <a:pt x="4" y="29"/>
                  </a:lnTo>
                  <a:lnTo>
                    <a:pt x="8" y="24"/>
                  </a:lnTo>
                  <a:lnTo>
                    <a:pt x="13" y="20"/>
                  </a:lnTo>
                  <a:lnTo>
                    <a:pt x="21" y="16"/>
                  </a:lnTo>
                  <a:lnTo>
                    <a:pt x="28" y="12"/>
                  </a:lnTo>
                  <a:lnTo>
                    <a:pt x="49" y="7"/>
                  </a:lnTo>
                  <a:lnTo>
                    <a:pt x="73" y="4"/>
                  </a:lnTo>
                  <a:lnTo>
                    <a:pt x="97" y="0"/>
                  </a:lnTo>
                  <a:lnTo>
                    <a:pt x="126" y="0"/>
                  </a:lnTo>
                  <a:lnTo>
                    <a:pt x="154" y="0"/>
                  </a:lnTo>
                  <a:lnTo>
                    <a:pt x="183" y="0"/>
                  </a:lnTo>
                  <a:lnTo>
                    <a:pt x="208" y="0"/>
                  </a:lnTo>
                  <a:lnTo>
                    <a:pt x="236" y="4"/>
                  </a:lnTo>
                  <a:lnTo>
                    <a:pt x="256" y="7"/>
                  </a:lnTo>
                  <a:lnTo>
                    <a:pt x="277" y="12"/>
                  </a:lnTo>
                  <a:lnTo>
                    <a:pt x="284" y="16"/>
                  </a:lnTo>
                  <a:lnTo>
                    <a:pt x="292" y="20"/>
                  </a:lnTo>
                  <a:lnTo>
                    <a:pt x="297" y="24"/>
                  </a:lnTo>
                  <a:lnTo>
                    <a:pt x="301" y="29"/>
                  </a:lnTo>
                  <a:lnTo>
                    <a:pt x="305" y="33"/>
                  </a:lnTo>
                  <a:lnTo>
                    <a:pt x="305" y="40"/>
                  </a:lnTo>
                </a:path>
              </a:pathLst>
            </a:custGeom>
            <a:solidFill>
              <a:srgbClr val="F2E57F"/>
            </a:solidFill>
            <a:ln w="12700" cap="rnd">
              <a:noFill/>
              <a:round/>
              <a:headEnd/>
              <a:tailEnd/>
            </a:ln>
          </p:spPr>
          <p:txBody>
            <a:bodyPr/>
            <a:lstStyle/>
            <a:p>
              <a:endParaRPr lang="en-US"/>
            </a:p>
          </p:txBody>
        </p:sp>
        <p:sp>
          <p:nvSpPr>
            <p:cNvPr id="1266" name="Freeform 216"/>
            <p:cNvSpPr>
              <a:spLocks/>
            </p:cNvSpPr>
            <p:nvPr/>
          </p:nvSpPr>
          <p:spPr bwMode="auto">
            <a:xfrm>
              <a:off x="1330" y="2483"/>
              <a:ext cx="91" cy="67"/>
            </a:xfrm>
            <a:custGeom>
              <a:avLst/>
              <a:gdLst>
                <a:gd name="T0" fmla="*/ 90 w 91"/>
                <a:gd name="T1" fmla="*/ 66 h 67"/>
                <a:gd name="T2" fmla="*/ 66 w 91"/>
                <a:gd name="T3" fmla="*/ 62 h 67"/>
                <a:gd name="T4" fmla="*/ 61 w 91"/>
                <a:gd name="T5" fmla="*/ 62 h 67"/>
                <a:gd name="T6" fmla="*/ 49 w 91"/>
                <a:gd name="T7" fmla="*/ 53 h 67"/>
                <a:gd name="T8" fmla="*/ 41 w 91"/>
                <a:gd name="T9" fmla="*/ 53 h 67"/>
                <a:gd name="T10" fmla="*/ 37 w 91"/>
                <a:gd name="T11" fmla="*/ 49 h 67"/>
                <a:gd name="T12" fmla="*/ 16 w 91"/>
                <a:gd name="T13" fmla="*/ 49 h 67"/>
                <a:gd name="T14" fmla="*/ 16 w 91"/>
                <a:gd name="T15" fmla="*/ 42 h 67"/>
                <a:gd name="T16" fmla="*/ 12 w 91"/>
                <a:gd name="T17" fmla="*/ 42 h 67"/>
                <a:gd name="T18" fmla="*/ 0 w 91"/>
                <a:gd name="T19" fmla="*/ 29 h 67"/>
                <a:gd name="T20" fmla="*/ 0 w 91"/>
                <a:gd name="T21" fmla="*/ 0 h 67"/>
                <a:gd name="T22" fmla="*/ 90 w 91"/>
                <a:gd name="T23" fmla="*/ 0 h 67"/>
                <a:gd name="T24" fmla="*/ 90 w 91"/>
                <a:gd name="T25" fmla="*/ 66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67"/>
                <a:gd name="T41" fmla="*/ 91 w 91"/>
                <a:gd name="T42" fmla="*/ 67 h 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67">
                  <a:moveTo>
                    <a:pt x="90" y="66"/>
                  </a:moveTo>
                  <a:lnTo>
                    <a:pt x="66" y="62"/>
                  </a:lnTo>
                  <a:lnTo>
                    <a:pt x="61" y="62"/>
                  </a:lnTo>
                  <a:lnTo>
                    <a:pt x="49" y="53"/>
                  </a:lnTo>
                  <a:lnTo>
                    <a:pt x="41" y="53"/>
                  </a:lnTo>
                  <a:lnTo>
                    <a:pt x="37" y="49"/>
                  </a:lnTo>
                  <a:lnTo>
                    <a:pt x="16" y="49"/>
                  </a:lnTo>
                  <a:lnTo>
                    <a:pt x="16" y="42"/>
                  </a:lnTo>
                  <a:lnTo>
                    <a:pt x="12" y="42"/>
                  </a:lnTo>
                  <a:lnTo>
                    <a:pt x="0" y="29"/>
                  </a:lnTo>
                  <a:lnTo>
                    <a:pt x="0" y="0"/>
                  </a:lnTo>
                  <a:lnTo>
                    <a:pt x="90" y="0"/>
                  </a:lnTo>
                  <a:lnTo>
                    <a:pt x="90" y="66"/>
                  </a:lnTo>
                </a:path>
              </a:pathLst>
            </a:custGeom>
            <a:solidFill>
              <a:srgbClr val="F2E57F"/>
            </a:solidFill>
            <a:ln w="12700" cap="rnd">
              <a:noFill/>
              <a:round/>
              <a:headEnd/>
              <a:tailEnd/>
            </a:ln>
          </p:spPr>
          <p:txBody>
            <a:bodyPr/>
            <a:lstStyle/>
            <a:p>
              <a:endParaRPr lang="en-US"/>
            </a:p>
          </p:txBody>
        </p:sp>
        <p:sp>
          <p:nvSpPr>
            <p:cNvPr id="1267" name="Freeform 217"/>
            <p:cNvSpPr>
              <a:spLocks/>
            </p:cNvSpPr>
            <p:nvPr/>
          </p:nvSpPr>
          <p:spPr bwMode="auto">
            <a:xfrm>
              <a:off x="1420" y="2478"/>
              <a:ext cx="216" cy="76"/>
            </a:xfrm>
            <a:custGeom>
              <a:avLst/>
              <a:gdLst>
                <a:gd name="T0" fmla="*/ 0 w 216"/>
                <a:gd name="T1" fmla="*/ 4 h 76"/>
                <a:gd name="T2" fmla="*/ 57 w 216"/>
                <a:gd name="T3" fmla="*/ 0 h 76"/>
                <a:gd name="T4" fmla="*/ 187 w 216"/>
                <a:gd name="T5" fmla="*/ 0 h 76"/>
                <a:gd name="T6" fmla="*/ 191 w 216"/>
                <a:gd name="T7" fmla="*/ 4 h 76"/>
                <a:gd name="T8" fmla="*/ 215 w 216"/>
                <a:gd name="T9" fmla="*/ 4 h 76"/>
                <a:gd name="T10" fmla="*/ 215 w 216"/>
                <a:gd name="T11" fmla="*/ 42 h 76"/>
                <a:gd name="T12" fmla="*/ 212 w 216"/>
                <a:gd name="T13" fmla="*/ 42 h 76"/>
                <a:gd name="T14" fmla="*/ 212 w 216"/>
                <a:gd name="T15" fmla="*/ 46 h 76"/>
                <a:gd name="T16" fmla="*/ 203 w 216"/>
                <a:gd name="T17" fmla="*/ 46 h 76"/>
                <a:gd name="T18" fmla="*/ 199 w 216"/>
                <a:gd name="T19" fmla="*/ 49 h 76"/>
                <a:gd name="T20" fmla="*/ 179 w 216"/>
                <a:gd name="T21" fmla="*/ 49 h 76"/>
                <a:gd name="T22" fmla="*/ 175 w 216"/>
                <a:gd name="T23" fmla="*/ 58 h 76"/>
                <a:gd name="T24" fmla="*/ 171 w 216"/>
                <a:gd name="T25" fmla="*/ 58 h 76"/>
                <a:gd name="T26" fmla="*/ 163 w 216"/>
                <a:gd name="T27" fmla="*/ 62 h 76"/>
                <a:gd name="T28" fmla="*/ 147 w 216"/>
                <a:gd name="T29" fmla="*/ 62 h 76"/>
                <a:gd name="T30" fmla="*/ 138 w 216"/>
                <a:gd name="T31" fmla="*/ 71 h 76"/>
                <a:gd name="T32" fmla="*/ 110 w 216"/>
                <a:gd name="T33" fmla="*/ 71 h 76"/>
                <a:gd name="T34" fmla="*/ 98 w 216"/>
                <a:gd name="T35" fmla="*/ 75 h 76"/>
                <a:gd name="T36" fmla="*/ 37 w 216"/>
                <a:gd name="T37" fmla="*/ 75 h 76"/>
                <a:gd name="T38" fmla="*/ 28 w 216"/>
                <a:gd name="T39" fmla="*/ 71 h 76"/>
                <a:gd name="T40" fmla="*/ 0 w 216"/>
                <a:gd name="T41" fmla="*/ 71 h 76"/>
                <a:gd name="T42" fmla="*/ 0 w 216"/>
                <a:gd name="T43" fmla="*/ 4 h 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6"/>
                <a:gd name="T67" fmla="*/ 0 h 76"/>
                <a:gd name="T68" fmla="*/ 216 w 216"/>
                <a:gd name="T69" fmla="*/ 76 h 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6" h="76">
                  <a:moveTo>
                    <a:pt x="0" y="4"/>
                  </a:moveTo>
                  <a:lnTo>
                    <a:pt x="57" y="0"/>
                  </a:lnTo>
                  <a:lnTo>
                    <a:pt x="187" y="0"/>
                  </a:lnTo>
                  <a:lnTo>
                    <a:pt x="191" y="4"/>
                  </a:lnTo>
                  <a:lnTo>
                    <a:pt x="215" y="4"/>
                  </a:lnTo>
                  <a:lnTo>
                    <a:pt x="215" y="42"/>
                  </a:lnTo>
                  <a:lnTo>
                    <a:pt x="212" y="42"/>
                  </a:lnTo>
                  <a:lnTo>
                    <a:pt x="212" y="46"/>
                  </a:lnTo>
                  <a:lnTo>
                    <a:pt x="203" y="46"/>
                  </a:lnTo>
                  <a:lnTo>
                    <a:pt x="199" y="49"/>
                  </a:lnTo>
                  <a:lnTo>
                    <a:pt x="179" y="49"/>
                  </a:lnTo>
                  <a:lnTo>
                    <a:pt x="175" y="58"/>
                  </a:lnTo>
                  <a:lnTo>
                    <a:pt x="171" y="58"/>
                  </a:lnTo>
                  <a:lnTo>
                    <a:pt x="163" y="62"/>
                  </a:lnTo>
                  <a:lnTo>
                    <a:pt x="147" y="62"/>
                  </a:lnTo>
                  <a:lnTo>
                    <a:pt x="138" y="71"/>
                  </a:lnTo>
                  <a:lnTo>
                    <a:pt x="110" y="71"/>
                  </a:lnTo>
                  <a:lnTo>
                    <a:pt x="98" y="75"/>
                  </a:lnTo>
                  <a:lnTo>
                    <a:pt x="37" y="75"/>
                  </a:lnTo>
                  <a:lnTo>
                    <a:pt x="28" y="71"/>
                  </a:lnTo>
                  <a:lnTo>
                    <a:pt x="0" y="71"/>
                  </a:lnTo>
                  <a:lnTo>
                    <a:pt x="0" y="4"/>
                  </a:lnTo>
                </a:path>
              </a:pathLst>
            </a:custGeom>
            <a:solidFill>
              <a:srgbClr val="F2E57F"/>
            </a:solidFill>
            <a:ln w="12700" cap="rnd">
              <a:noFill/>
              <a:round/>
              <a:headEnd/>
              <a:tailEnd/>
            </a:ln>
          </p:spPr>
          <p:txBody>
            <a:bodyPr/>
            <a:lstStyle/>
            <a:p>
              <a:endParaRPr lang="en-US"/>
            </a:p>
          </p:txBody>
        </p:sp>
        <p:sp>
          <p:nvSpPr>
            <p:cNvPr id="1268" name="Freeform 218"/>
            <p:cNvSpPr>
              <a:spLocks/>
            </p:cNvSpPr>
            <p:nvPr/>
          </p:nvSpPr>
          <p:spPr bwMode="auto">
            <a:xfrm>
              <a:off x="1330" y="2478"/>
              <a:ext cx="306" cy="76"/>
            </a:xfrm>
            <a:custGeom>
              <a:avLst/>
              <a:gdLst>
                <a:gd name="T0" fmla="*/ 89 w 306"/>
                <a:gd name="T1" fmla="*/ 71 h 76"/>
                <a:gd name="T2" fmla="*/ 65 w 306"/>
                <a:gd name="T3" fmla="*/ 62 h 76"/>
                <a:gd name="T4" fmla="*/ 57 w 306"/>
                <a:gd name="T5" fmla="*/ 62 h 76"/>
                <a:gd name="T6" fmla="*/ 48 w 306"/>
                <a:gd name="T7" fmla="*/ 58 h 76"/>
                <a:gd name="T8" fmla="*/ 41 w 306"/>
                <a:gd name="T9" fmla="*/ 58 h 76"/>
                <a:gd name="T10" fmla="*/ 37 w 306"/>
                <a:gd name="T11" fmla="*/ 49 h 76"/>
                <a:gd name="T12" fmla="*/ 16 w 306"/>
                <a:gd name="T13" fmla="*/ 49 h 76"/>
                <a:gd name="T14" fmla="*/ 16 w 306"/>
                <a:gd name="T15" fmla="*/ 46 h 76"/>
                <a:gd name="T16" fmla="*/ 12 w 306"/>
                <a:gd name="T17" fmla="*/ 46 h 76"/>
                <a:gd name="T18" fmla="*/ 0 w 306"/>
                <a:gd name="T19" fmla="*/ 33 h 76"/>
                <a:gd name="T20" fmla="*/ 0 w 306"/>
                <a:gd name="T21" fmla="*/ 4 h 76"/>
                <a:gd name="T22" fmla="*/ 89 w 306"/>
                <a:gd name="T23" fmla="*/ 4 h 76"/>
                <a:gd name="T24" fmla="*/ 146 w 306"/>
                <a:gd name="T25" fmla="*/ 0 h 76"/>
                <a:gd name="T26" fmla="*/ 277 w 306"/>
                <a:gd name="T27" fmla="*/ 0 h 76"/>
                <a:gd name="T28" fmla="*/ 281 w 306"/>
                <a:gd name="T29" fmla="*/ 4 h 76"/>
                <a:gd name="T30" fmla="*/ 305 w 306"/>
                <a:gd name="T31" fmla="*/ 4 h 76"/>
                <a:gd name="T32" fmla="*/ 305 w 306"/>
                <a:gd name="T33" fmla="*/ 42 h 76"/>
                <a:gd name="T34" fmla="*/ 302 w 306"/>
                <a:gd name="T35" fmla="*/ 42 h 76"/>
                <a:gd name="T36" fmla="*/ 302 w 306"/>
                <a:gd name="T37" fmla="*/ 46 h 76"/>
                <a:gd name="T38" fmla="*/ 293 w 306"/>
                <a:gd name="T39" fmla="*/ 46 h 76"/>
                <a:gd name="T40" fmla="*/ 289 w 306"/>
                <a:gd name="T41" fmla="*/ 49 h 76"/>
                <a:gd name="T42" fmla="*/ 269 w 306"/>
                <a:gd name="T43" fmla="*/ 49 h 76"/>
                <a:gd name="T44" fmla="*/ 265 w 306"/>
                <a:gd name="T45" fmla="*/ 58 h 76"/>
                <a:gd name="T46" fmla="*/ 261 w 306"/>
                <a:gd name="T47" fmla="*/ 58 h 76"/>
                <a:gd name="T48" fmla="*/ 252 w 306"/>
                <a:gd name="T49" fmla="*/ 62 h 76"/>
                <a:gd name="T50" fmla="*/ 237 w 306"/>
                <a:gd name="T51" fmla="*/ 62 h 76"/>
                <a:gd name="T52" fmla="*/ 228 w 306"/>
                <a:gd name="T53" fmla="*/ 71 h 76"/>
                <a:gd name="T54" fmla="*/ 200 w 306"/>
                <a:gd name="T55" fmla="*/ 71 h 76"/>
                <a:gd name="T56" fmla="*/ 187 w 306"/>
                <a:gd name="T57" fmla="*/ 75 h 76"/>
                <a:gd name="T58" fmla="*/ 122 w 306"/>
                <a:gd name="T59" fmla="*/ 75 h 76"/>
                <a:gd name="T60" fmla="*/ 118 w 306"/>
                <a:gd name="T61" fmla="*/ 71 h 76"/>
                <a:gd name="T62" fmla="*/ 89 w 306"/>
                <a:gd name="T63" fmla="*/ 71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6"/>
                <a:gd name="T97" fmla="*/ 0 h 76"/>
                <a:gd name="T98" fmla="*/ 306 w 306"/>
                <a:gd name="T99" fmla="*/ 76 h 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6" h="76">
                  <a:moveTo>
                    <a:pt x="89" y="71"/>
                  </a:moveTo>
                  <a:lnTo>
                    <a:pt x="65" y="62"/>
                  </a:lnTo>
                  <a:lnTo>
                    <a:pt x="57" y="62"/>
                  </a:lnTo>
                  <a:lnTo>
                    <a:pt x="48" y="58"/>
                  </a:lnTo>
                  <a:lnTo>
                    <a:pt x="41" y="58"/>
                  </a:lnTo>
                  <a:lnTo>
                    <a:pt x="37" y="49"/>
                  </a:lnTo>
                  <a:lnTo>
                    <a:pt x="16" y="49"/>
                  </a:lnTo>
                  <a:lnTo>
                    <a:pt x="16" y="46"/>
                  </a:lnTo>
                  <a:lnTo>
                    <a:pt x="12" y="46"/>
                  </a:lnTo>
                  <a:lnTo>
                    <a:pt x="0" y="33"/>
                  </a:lnTo>
                  <a:lnTo>
                    <a:pt x="0" y="4"/>
                  </a:lnTo>
                  <a:lnTo>
                    <a:pt x="89" y="4"/>
                  </a:lnTo>
                  <a:lnTo>
                    <a:pt x="146" y="0"/>
                  </a:lnTo>
                  <a:lnTo>
                    <a:pt x="277" y="0"/>
                  </a:lnTo>
                  <a:lnTo>
                    <a:pt x="281" y="4"/>
                  </a:lnTo>
                  <a:lnTo>
                    <a:pt x="305" y="4"/>
                  </a:lnTo>
                  <a:lnTo>
                    <a:pt x="305" y="42"/>
                  </a:lnTo>
                  <a:lnTo>
                    <a:pt x="302" y="42"/>
                  </a:lnTo>
                  <a:lnTo>
                    <a:pt x="302" y="46"/>
                  </a:lnTo>
                  <a:lnTo>
                    <a:pt x="293" y="46"/>
                  </a:lnTo>
                  <a:lnTo>
                    <a:pt x="289" y="49"/>
                  </a:lnTo>
                  <a:lnTo>
                    <a:pt x="269" y="49"/>
                  </a:lnTo>
                  <a:lnTo>
                    <a:pt x="265" y="58"/>
                  </a:lnTo>
                  <a:lnTo>
                    <a:pt x="261" y="58"/>
                  </a:lnTo>
                  <a:lnTo>
                    <a:pt x="252" y="62"/>
                  </a:lnTo>
                  <a:lnTo>
                    <a:pt x="237" y="62"/>
                  </a:lnTo>
                  <a:lnTo>
                    <a:pt x="228" y="71"/>
                  </a:lnTo>
                  <a:lnTo>
                    <a:pt x="200" y="71"/>
                  </a:lnTo>
                  <a:lnTo>
                    <a:pt x="187" y="75"/>
                  </a:lnTo>
                  <a:lnTo>
                    <a:pt x="122" y="75"/>
                  </a:lnTo>
                  <a:lnTo>
                    <a:pt x="118" y="71"/>
                  </a:lnTo>
                  <a:lnTo>
                    <a:pt x="89" y="71"/>
                  </a:lnTo>
                </a:path>
              </a:pathLst>
            </a:custGeom>
            <a:noFill/>
            <a:ln w="12700" cap="rnd">
              <a:noFill/>
              <a:round/>
              <a:headEnd/>
              <a:tailEnd/>
            </a:ln>
          </p:spPr>
          <p:txBody>
            <a:bodyPr/>
            <a:lstStyle/>
            <a:p>
              <a:endParaRPr lang="en-US"/>
            </a:p>
          </p:txBody>
        </p:sp>
        <p:sp>
          <p:nvSpPr>
            <p:cNvPr id="1269" name="Freeform 219"/>
            <p:cNvSpPr>
              <a:spLocks/>
            </p:cNvSpPr>
            <p:nvPr/>
          </p:nvSpPr>
          <p:spPr bwMode="auto">
            <a:xfrm>
              <a:off x="1330" y="2441"/>
              <a:ext cx="306" cy="84"/>
            </a:xfrm>
            <a:custGeom>
              <a:avLst/>
              <a:gdLst>
                <a:gd name="T0" fmla="*/ 305 w 306"/>
                <a:gd name="T1" fmla="*/ 41 h 84"/>
                <a:gd name="T2" fmla="*/ 305 w 306"/>
                <a:gd name="T3" fmla="*/ 46 h 84"/>
                <a:gd name="T4" fmla="*/ 302 w 306"/>
                <a:gd name="T5" fmla="*/ 50 h 84"/>
                <a:gd name="T6" fmla="*/ 298 w 306"/>
                <a:gd name="T7" fmla="*/ 53 h 84"/>
                <a:gd name="T8" fmla="*/ 293 w 306"/>
                <a:gd name="T9" fmla="*/ 57 h 84"/>
                <a:gd name="T10" fmla="*/ 285 w 306"/>
                <a:gd name="T11" fmla="*/ 62 h 84"/>
                <a:gd name="T12" fmla="*/ 277 w 306"/>
                <a:gd name="T13" fmla="*/ 66 h 84"/>
                <a:gd name="T14" fmla="*/ 257 w 306"/>
                <a:gd name="T15" fmla="*/ 70 h 84"/>
                <a:gd name="T16" fmla="*/ 237 w 306"/>
                <a:gd name="T17" fmla="*/ 74 h 84"/>
                <a:gd name="T18" fmla="*/ 207 w 306"/>
                <a:gd name="T19" fmla="*/ 79 h 84"/>
                <a:gd name="T20" fmla="*/ 183 w 306"/>
                <a:gd name="T21" fmla="*/ 83 h 84"/>
                <a:gd name="T22" fmla="*/ 155 w 306"/>
                <a:gd name="T23" fmla="*/ 83 h 84"/>
                <a:gd name="T24" fmla="*/ 126 w 306"/>
                <a:gd name="T25" fmla="*/ 83 h 84"/>
                <a:gd name="T26" fmla="*/ 98 w 306"/>
                <a:gd name="T27" fmla="*/ 79 h 84"/>
                <a:gd name="T28" fmla="*/ 69 w 306"/>
                <a:gd name="T29" fmla="*/ 74 h 84"/>
                <a:gd name="T30" fmla="*/ 48 w 306"/>
                <a:gd name="T31" fmla="*/ 70 h 84"/>
                <a:gd name="T32" fmla="*/ 28 w 306"/>
                <a:gd name="T33" fmla="*/ 66 h 84"/>
                <a:gd name="T34" fmla="*/ 20 w 306"/>
                <a:gd name="T35" fmla="*/ 62 h 84"/>
                <a:gd name="T36" fmla="*/ 12 w 306"/>
                <a:gd name="T37" fmla="*/ 57 h 84"/>
                <a:gd name="T38" fmla="*/ 8 w 306"/>
                <a:gd name="T39" fmla="*/ 53 h 84"/>
                <a:gd name="T40" fmla="*/ 4 w 306"/>
                <a:gd name="T41" fmla="*/ 50 h 84"/>
                <a:gd name="T42" fmla="*/ 0 w 306"/>
                <a:gd name="T43" fmla="*/ 46 h 84"/>
                <a:gd name="T44" fmla="*/ 0 w 306"/>
                <a:gd name="T45" fmla="*/ 41 h 84"/>
                <a:gd name="T46" fmla="*/ 0 w 306"/>
                <a:gd name="T47" fmla="*/ 37 h 84"/>
                <a:gd name="T48" fmla="*/ 4 w 306"/>
                <a:gd name="T49" fmla="*/ 33 h 84"/>
                <a:gd name="T50" fmla="*/ 8 w 306"/>
                <a:gd name="T51" fmla="*/ 29 h 84"/>
                <a:gd name="T52" fmla="*/ 12 w 306"/>
                <a:gd name="T53" fmla="*/ 24 h 84"/>
                <a:gd name="T54" fmla="*/ 20 w 306"/>
                <a:gd name="T55" fmla="*/ 20 h 84"/>
                <a:gd name="T56" fmla="*/ 28 w 306"/>
                <a:gd name="T57" fmla="*/ 17 h 84"/>
                <a:gd name="T58" fmla="*/ 48 w 306"/>
                <a:gd name="T59" fmla="*/ 13 h 84"/>
                <a:gd name="T60" fmla="*/ 69 w 306"/>
                <a:gd name="T61" fmla="*/ 9 h 84"/>
                <a:gd name="T62" fmla="*/ 98 w 306"/>
                <a:gd name="T63" fmla="*/ 4 h 84"/>
                <a:gd name="T64" fmla="*/ 126 w 306"/>
                <a:gd name="T65" fmla="*/ 4 h 84"/>
                <a:gd name="T66" fmla="*/ 155 w 306"/>
                <a:gd name="T67" fmla="*/ 0 h 84"/>
                <a:gd name="T68" fmla="*/ 183 w 306"/>
                <a:gd name="T69" fmla="*/ 4 h 84"/>
                <a:gd name="T70" fmla="*/ 207 w 306"/>
                <a:gd name="T71" fmla="*/ 4 h 84"/>
                <a:gd name="T72" fmla="*/ 237 w 306"/>
                <a:gd name="T73" fmla="*/ 9 h 84"/>
                <a:gd name="T74" fmla="*/ 257 w 306"/>
                <a:gd name="T75" fmla="*/ 13 h 84"/>
                <a:gd name="T76" fmla="*/ 277 w 306"/>
                <a:gd name="T77" fmla="*/ 17 h 84"/>
                <a:gd name="T78" fmla="*/ 285 w 306"/>
                <a:gd name="T79" fmla="*/ 20 h 84"/>
                <a:gd name="T80" fmla="*/ 293 w 306"/>
                <a:gd name="T81" fmla="*/ 24 h 84"/>
                <a:gd name="T82" fmla="*/ 298 w 306"/>
                <a:gd name="T83" fmla="*/ 29 h 84"/>
                <a:gd name="T84" fmla="*/ 302 w 306"/>
                <a:gd name="T85" fmla="*/ 33 h 84"/>
                <a:gd name="T86" fmla="*/ 305 w 306"/>
                <a:gd name="T87" fmla="*/ 37 h 84"/>
                <a:gd name="T88" fmla="*/ 305 w 306"/>
                <a:gd name="T89" fmla="*/ 41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4"/>
                <a:gd name="T137" fmla="*/ 306 w 306"/>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4">
                  <a:moveTo>
                    <a:pt x="305" y="41"/>
                  </a:moveTo>
                  <a:lnTo>
                    <a:pt x="305" y="46"/>
                  </a:lnTo>
                  <a:lnTo>
                    <a:pt x="302" y="50"/>
                  </a:lnTo>
                  <a:lnTo>
                    <a:pt x="298" y="53"/>
                  </a:lnTo>
                  <a:lnTo>
                    <a:pt x="293" y="57"/>
                  </a:lnTo>
                  <a:lnTo>
                    <a:pt x="285" y="62"/>
                  </a:lnTo>
                  <a:lnTo>
                    <a:pt x="277" y="66"/>
                  </a:lnTo>
                  <a:lnTo>
                    <a:pt x="257" y="70"/>
                  </a:lnTo>
                  <a:lnTo>
                    <a:pt x="237" y="74"/>
                  </a:lnTo>
                  <a:lnTo>
                    <a:pt x="207" y="79"/>
                  </a:lnTo>
                  <a:lnTo>
                    <a:pt x="183" y="83"/>
                  </a:lnTo>
                  <a:lnTo>
                    <a:pt x="155" y="83"/>
                  </a:lnTo>
                  <a:lnTo>
                    <a:pt x="126" y="83"/>
                  </a:lnTo>
                  <a:lnTo>
                    <a:pt x="98" y="79"/>
                  </a:lnTo>
                  <a:lnTo>
                    <a:pt x="69" y="74"/>
                  </a:lnTo>
                  <a:lnTo>
                    <a:pt x="48" y="70"/>
                  </a:lnTo>
                  <a:lnTo>
                    <a:pt x="28" y="66"/>
                  </a:lnTo>
                  <a:lnTo>
                    <a:pt x="20" y="62"/>
                  </a:lnTo>
                  <a:lnTo>
                    <a:pt x="12" y="57"/>
                  </a:lnTo>
                  <a:lnTo>
                    <a:pt x="8" y="53"/>
                  </a:lnTo>
                  <a:lnTo>
                    <a:pt x="4" y="50"/>
                  </a:lnTo>
                  <a:lnTo>
                    <a:pt x="0" y="46"/>
                  </a:lnTo>
                  <a:lnTo>
                    <a:pt x="0" y="41"/>
                  </a:lnTo>
                  <a:lnTo>
                    <a:pt x="0" y="37"/>
                  </a:lnTo>
                  <a:lnTo>
                    <a:pt x="4" y="33"/>
                  </a:lnTo>
                  <a:lnTo>
                    <a:pt x="8" y="29"/>
                  </a:lnTo>
                  <a:lnTo>
                    <a:pt x="12" y="24"/>
                  </a:lnTo>
                  <a:lnTo>
                    <a:pt x="20" y="20"/>
                  </a:lnTo>
                  <a:lnTo>
                    <a:pt x="28" y="17"/>
                  </a:lnTo>
                  <a:lnTo>
                    <a:pt x="48" y="13"/>
                  </a:lnTo>
                  <a:lnTo>
                    <a:pt x="69" y="9"/>
                  </a:lnTo>
                  <a:lnTo>
                    <a:pt x="98" y="4"/>
                  </a:lnTo>
                  <a:lnTo>
                    <a:pt x="126" y="4"/>
                  </a:lnTo>
                  <a:lnTo>
                    <a:pt x="155" y="0"/>
                  </a:lnTo>
                  <a:lnTo>
                    <a:pt x="183" y="4"/>
                  </a:lnTo>
                  <a:lnTo>
                    <a:pt x="207" y="4"/>
                  </a:lnTo>
                  <a:lnTo>
                    <a:pt x="237" y="9"/>
                  </a:lnTo>
                  <a:lnTo>
                    <a:pt x="257" y="13"/>
                  </a:lnTo>
                  <a:lnTo>
                    <a:pt x="277" y="17"/>
                  </a:lnTo>
                  <a:lnTo>
                    <a:pt x="285" y="20"/>
                  </a:lnTo>
                  <a:lnTo>
                    <a:pt x="293" y="24"/>
                  </a:lnTo>
                  <a:lnTo>
                    <a:pt x="298" y="29"/>
                  </a:lnTo>
                  <a:lnTo>
                    <a:pt x="302" y="33"/>
                  </a:lnTo>
                  <a:lnTo>
                    <a:pt x="305" y="37"/>
                  </a:lnTo>
                  <a:lnTo>
                    <a:pt x="305" y="41"/>
                  </a:lnTo>
                </a:path>
              </a:pathLst>
            </a:custGeom>
            <a:solidFill>
              <a:srgbClr val="F2E57F"/>
            </a:solidFill>
            <a:ln w="12700" cap="rnd">
              <a:noFill/>
              <a:round/>
              <a:headEnd/>
              <a:tailEnd/>
            </a:ln>
          </p:spPr>
          <p:txBody>
            <a:bodyPr/>
            <a:lstStyle/>
            <a:p>
              <a:endParaRPr lang="en-US"/>
            </a:p>
          </p:txBody>
        </p:sp>
        <p:sp>
          <p:nvSpPr>
            <p:cNvPr id="1270" name="Freeform 220"/>
            <p:cNvSpPr>
              <a:spLocks/>
            </p:cNvSpPr>
            <p:nvPr/>
          </p:nvSpPr>
          <p:spPr bwMode="auto">
            <a:xfrm>
              <a:off x="1318" y="2441"/>
              <a:ext cx="83" cy="67"/>
            </a:xfrm>
            <a:custGeom>
              <a:avLst/>
              <a:gdLst>
                <a:gd name="T0" fmla="*/ 82 w 83"/>
                <a:gd name="T1" fmla="*/ 66 h 67"/>
                <a:gd name="T2" fmla="*/ 54 w 83"/>
                <a:gd name="T3" fmla="*/ 66 h 67"/>
                <a:gd name="T4" fmla="*/ 54 w 83"/>
                <a:gd name="T5" fmla="*/ 62 h 67"/>
                <a:gd name="T6" fmla="*/ 37 w 83"/>
                <a:gd name="T7" fmla="*/ 62 h 67"/>
                <a:gd name="T8" fmla="*/ 28 w 83"/>
                <a:gd name="T9" fmla="*/ 53 h 67"/>
                <a:gd name="T10" fmla="*/ 24 w 83"/>
                <a:gd name="T11" fmla="*/ 53 h 67"/>
                <a:gd name="T12" fmla="*/ 17 w 83"/>
                <a:gd name="T13" fmla="*/ 50 h 67"/>
                <a:gd name="T14" fmla="*/ 13 w 83"/>
                <a:gd name="T15" fmla="*/ 50 h 67"/>
                <a:gd name="T16" fmla="*/ 4 w 83"/>
                <a:gd name="T17" fmla="*/ 42 h 67"/>
                <a:gd name="T18" fmla="*/ 0 w 83"/>
                <a:gd name="T19" fmla="*/ 37 h 67"/>
                <a:gd name="T20" fmla="*/ 0 w 83"/>
                <a:gd name="T21" fmla="*/ 0 h 67"/>
                <a:gd name="T22" fmla="*/ 82 w 83"/>
                <a:gd name="T23" fmla="*/ 0 h 67"/>
                <a:gd name="T24" fmla="*/ 82 w 83"/>
                <a:gd name="T25" fmla="*/ 66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67"/>
                <a:gd name="T41" fmla="*/ 83 w 83"/>
                <a:gd name="T42" fmla="*/ 67 h 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67">
                  <a:moveTo>
                    <a:pt x="82" y="66"/>
                  </a:moveTo>
                  <a:lnTo>
                    <a:pt x="54" y="66"/>
                  </a:lnTo>
                  <a:lnTo>
                    <a:pt x="54" y="62"/>
                  </a:lnTo>
                  <a:lnTo>
                    <a:pt x="37" y="62"/>
                  </a:lnTo>
                  <a:lnTo>
                    <a:pt x="28" y="53"/>
                  </a:lnTo>
                  <a:lnTo>
                    <a:pt x="24" y="53"/>
                  </a:lnTo>
                  <a:lnTo>
                    <a:pt x="17" y="50"/>
                  </a:lnTo>
                  <a:lnTo>
                    <a:pt x="13" y="50"/>
                  </a:lnTo>
                  <a:lnTo>
                    <a:pt x="4" y="42"/>
                  </a:lnTo>
                  <a:lnTo>
                    <a:pt x="0" y="37"/>
                  </a:lnTo>
                  <a:lnTo>
                    <a:pt x="0" y="0"/>
                  </a:lnTo>
                  <a:lnTo>
                    <a:pt x="82" y="0"/>
                  </a:lnTo>
                  <a:lnTo>
                    <a:pt x="82" y="66"/>
                  </a:lnTo>
                </a:path>
              </a:pathLst>
            </a:custGeom>
            <a:solidFill>
              <a:srgbClr val="F2E57F"/>
            </a:solidFill>
            <a:ln w="12700" cap="rnd">
              <a:noFill/>
              <a:round/>
              <a:headEnd/>
              <a:tailEnd/>
            </a:ln>
          </p:spPr>
          <p:txBody>
            <a:bodyPr/>
            <a:lstStyle/>
            <a:p>
              <a:endParaRPr lang="en-US"/>
            </a:p>
          </p:txBody>
        </p:sp>
        <p:sp>
          <p:nvSpPr>
            <p:cNvPr id="1271" name="Freeform 221"/>
            <p:cNvSpPr>
              <a:spLocks/>
            </p:cNvSpPr>
            <p:nvPr/>
          </p:nvSpPr>
          <p:spPr bwMode="auto">
            <a:xfrm>
              <a:off x="1400" y="2437"/>
              <a:ext cx="224" cy="75"/>
            </a:xfrm>
            <a:custGeom>
              <a:avLst/>
              <a:gdLst>
                <a:gd name="T0" fmla="*/ 0 w 224"/>
                <a:gd name="T1" fmla="*/ 4 h 75"/>
                <a:gd name="T2" fmla="*/ 65 w 224"/>
                <a:gd name="T3" fmla="*/ 4 h 75"/>
                <a:gd name="T4" fmla="*/ 93 w 224"/>
                <a:gd name="T5" fmla="*/ 0 h 75"/>
                <a:gd name="T6" fmla="*/ 174 w 224"/>
                <a:gd name="T7" fmla="*/ 0 h 75"/>
                <a:gd name="T8" fmla="*/ 186 w 224"/>
                <a:gd name="T9" fmla="*/ 4 h 75"/>
                <a:gd name="T10" fmla="*/ 223 w 224"/>
                <a:gd name="T11" fmla="*/ 4 h 75"/>
                <a:gd name="T12" fmla="*/ 223 w 224"/>
                <a:gd name="T13" fmla="*/ 41 h 75"/>
                <a:gd name="T14" fmla="*/ 219 w 224"/>
                <a:gd name="T15" fmla="*/ 41 h 75"/>
                <a:gd name="T16" fmla="*/ 219 w 224"/>
                <a:gd name="T17" fmla="*/ 45 h 75"/>
                <a:gd name="T18" fmla="*/ 210 w 224"/>
                <a:gd name="T19" fmla="*/ 45 h 75"/>
                <a:gd name="T20" fmla="*/ 210 w 224"/>
                <a:gd name="T21" fmla="*/ 50 h 75"/>
                <a:gd name="T22" fmla="*/ 206 w 224"/>
                <a:gd name="T23" fmla="*/ 50 h 75"/>
                <a:gd name="T24" fmla="*/ 195 w 224"/>
                <a:gd name="T25" fmla="*/ 57 h 75"/>
                <a:gd name="T26" fmla="*/ 186 w 224"/>
                <a:gd name="T27" fmla="*/ 61 h 75"/>
                <a:gd name="T28" fmla="*/ 174 w 224"/>
                <a:gd name="T29" fmla="*/ 61 h 75"/>
                <a:gd name="T30" fmla="*/ 166 w 224"/>
                <a:gd name="T31" fmla="*/ 70 h 75"/>
                <a:gd name="T32" fmla="*/ 117 w 224"/>
                <a:gd name="T33" fmla="*/ 70 h 75"/>
                <a:gd name="T34" fmla="*/ 102 w 224"/>
                <a:gd name="T35" fmla="*/ 74 h 75"/>
                <a:gd name="T36" fmla="*/ 37 w 224"/>
                <a:gd name="T37" fmla="*/ 74 h 75"/>
                <a:gd name="T38" fmla="*/ 16 w 224"/>
                <a:gd name="T39" fmla="*/ 70 h 75"/>
                <a:gd name="T40" fmla="*/ 0 w 224"/>
                <a:gd name="T41" fmla="*/ 70 h 75"/>
                <a:gd name="T42" fmla="*/ 0 w 224"/>
                <a:gd name="T43" fmla="*/ 4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4"/>
                <a:gd name="T67" fmla="*/ 0 h 75"/>
                <a:gd name="T68" fmla="*/ 224 w 224"/>
                <a:gd name="T69" fmla="*/ 75 h 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4" h="75">
                  <a:moveTo>
                    <a:pt x="0" y="4"/>
                  </a:moveTo>
                  <a:lnTo>
                    <a:pt x="65" y="4"/>
                  </a:lnTo>
                  <a:lnTo>
                    <a:pt x="93" y="0"/>
                  </a:lnTo>
                  <a:lnTo>
                    <a:pt x="174" y="0"/>
                  </a:lnTo>
                  <a:lnTo>
                    <a:pt x="186" y="4"/>
                  </a:lnTo>
                  <a:lnTo>
                    <a:pt x="223" y="4"/>
                  </a:lnTo>
                  <a:lnTo>
                    <a:pt x="223" y="41"/>
                  </a:lnTo>
                  <a:lnTo>
                    <a:pt x="219" y="41"/>
                  </a:lnTo>
                  <a:lnTo>
                    <a:pt x="219" y="45"/>
                  </a:lnTo>
                  <a:lnTo>
                    <a:pt x="210" y="45"/>
                  </a:lnTo>
                  <a:lnTo>
                    <a:pt x="210" y="50"/>
                  </a:lnTo>
                  <a:lnTo>
                    <a:pt x="206" y="50"/>
                  </a:lnTo>
                  <a:lnTo>
                    <a:pt x="195" y="57"/>
                  </a:lnTo>
                  <a:lnTo>
                    <a:pt x="186" y="61"/>
                  </a:lnTo>
                  <a:lnTo>
                    <a:pt x="174" y="61"/>
                  </a:lnTo>
                  <a:lnTo>
                    <a:pt x="166" y="70"/>
                  </a:lnTo>
                  <a:lnTo>
                    <a:pt x="117" y="70"/>
                  </a:lnTo>
                  <a:lnTo>
                    <a:pt x="102" y="74"/>
                  </a:lnTo>
                  <a:lnTo>
                    <a:pt x="37" y="74"/>
                  </a:lnTo>
                  <a:lnTo>
                    <a:pt x="16" y="70"/>
                  </a:lnTo>
                  <a:lnTo>
                    <a:pt x="0" y="70"/>
                  </a:lnTo>
                  <a:lnTo>
                    <a:pt x="0" y="4"/>
                  </a:lnTo>
                </a:path>
              </a:pathLst>
            </a:custGeom>
            <a:solidFill>
              <a:srgbClr val="F2E57F"/>
            </a:solidFill>
            <a:ln w="12700" cap="rnd">
              <a:noFill/>
              <a:round/>
              <a:headEnd/>
              <a:tailEnd/>
            </a:ln>
          </p:spPr>
          <p:txBody>
            <a:bodyPr/>
            <a:lstStyle/>
            <a:p>
              <a:endParaRPr lang="en-US"/>
            </a:p>
          </p:txBody>
        </p:sp>
        <p:sp>
          <p:nvSpPr>
            <p:cNvPr id="1272" name="Freeform 222"/>
            <p:cNvSpPr>
              <a:spLocks/>
            </p:cNvSpPr>
            <p:nvPr/>
          </p:nvSpPr>
          <p:spPr bwMode="auto">
            <a:xfrm>
              <a:off x="1318" y="2437"/>
              <a:ext cx="306" cy="75"/>
            </a:xfrm>
            <a:custGeom>
              <a:avLst/>
              <a:gdLst>
                <a:gd name="T0" fmla="*/ 82 w 306"/>
                <a:gd name="T1" fmla="*/ 70 h 75"/>
                <a:gd name="T2" fmla="*/ 53 w 306"/>
                <a:gd name="T3" fmla="*/ 70 h 75"/>
                <a:gd name="T4" fmla="*/ 53 w 306"/>
                <a:gd name="T5" fmla="*/ 61 h 75"/>
                <a:gd name="T6" fmla="*/ 37 w 306"/>
                <a:gd name="T7" fmla="*/ 61 h 75"/>
                <a:gd name="T8" fmla="*/ 28 w 306"/>
                <a:gd name="T9" fmla="*/ 57 h 75"/>
                <a:gd name="T10" fmla="*/ 24 w 306"/>
                <a:gd name="T11" fmla="*/ 57 h 75"/>
                <a:gd name="T12" fmla="*/ 17 w 306"/>
                <a:gd name="T13" fmla="*/ 50 h 75"/>
                <a:gd name="T14" fmla="*/ 13 w 306"/>
                <a:gd name="T15" fmla="*/ 50 h 75"/>
                <a:gd name="T16" fmla="*/ 4 w 306"/>
                <a:gd name="T17" fmla="*/ 45 h 75"/>
                <a:gd name="T18" fmla="*/ 0 w 306"/>
                <a:gd name="T19" fmla="*/ 41 h 75"/>
                <a:gd name="T20" fmla="*/ 0 w 306"/>
                <a:gd name="T21" fmla="*/ 4 h 75"/>
                <a:gd name="T22" fmla="*/ 147 w 306"/>
                <a:gd name="T23" fmla="*/ 4 h 75"/>
                <a:gd name="T24" fmla="*/ 175 w 306"/>
                <a:gd name="T25" fmla="*/ 0 h 75"/>
                <a:gd name="T26" fmla="*/ 256 w 306"/>
                <a:gd name="T27" fmla="*/ 0 h 75"/>
                <a:gd name="T28" fmla="*/ 268 w 306"/>
                <a:gd name="T29" fmla="*/ 4 h 75"/>
                <a:gd name="T30" fmla="*/ 305 w 306"/>
                <a:gd name="T31" fmla="*/ 4 h 75"/>
                <a:gd name="T32" fmla="*/ 305 w 306"/>
                <a:gd name="T33" fmla="*/ 41 h 75"/>
                <a:gd name="T34" fmla="*/ 301 w 306"/>
                <a:gd name="T35" fmla="*/ 41 h 75"/>
                <a:gd name="T36" fmla="*/ 301 w 306"/>
                <a:gd name="T37" fmla="*/ 45 h 75"/>
                <a:gd name="T38" fmla="*/ 292 w 306"/>
                <a:gd name="T39" fmla="*/ 45 h 75"/>
                <a:gd name="T40" fmla="*/ 292 w 306"/>
                <a:gd name="T41" fmla="*/ 50 h 75"/>
                <a:gd name="T42" fmla="*/ 288 w 306"/>
                <a:gd name="T43" fmla="*/ 50 h 75"/>
                <a:gd name="T44" fmla="*/ 277 w 306"/>
                <a:gd name="T45" fmla="*/ 57 h 75"/>
                <a:gd name="T46" fmla="*/ 268 w 306"/>
                <a:gd name="T47" fmla="*/ 61 h 75"/>
                <a:gd name="T48" fmla="*/ 256 w 306"/>
                <a:gd name="T49" fmla="*/ 61 h 75"/>
                <a:gd name="T50" fmla="*/ 248 w 306"/>
                <a:gd name="T51" fmla="*/ 70 h 75"/>
                <a:gd name="T52" fmla="*/ 199 w 306"/>
                <a:gd name="T53" fmla="*/ 70 h 75"/>
                <a:gd name="T54" fmla="*/ 183 w 306"/>
                <a:gd name="T55" fmla="*/ 74 h 75"/>
                <a:gd name="T56" fmla="*/ 118 w 306"/>
                <a:gd name="T57" fmla="*/ 74 h 75"/>
                <a:gd name="T58" fmla="*/ 102 w 306"/>
                <a:gd name="T59" fmla="*/ 70 h 75"/>
                <a:gd name="T60" fmla="*/ 82 w 306"/>
                <a:gd name="T61" fmla="*/ 70 h 7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6"/>
                <a:gd name="T94" fmla="*/ 0 h 75"/>
                <a:gd name="T95" fmla="*/ 306 w 306"/>
                <a:gd name="T96" fmla="*/ 75 h 7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6" h="75">
                  <a:moveTo>
                    <a:pt x="82" y="70"/>
                  </a:moveTo>
                  <a:lnTo>
                    <a:pt x="53" y="70"/>
                  </a:lnTo>
                  <a:lnTo>
                    <a:pt x="53" y="61"/>
                  </a:lnTo>
                  <a:lnTo>
                    <a:pt x="37" y="61"/>
                  </a:lnTo>
                  <a:lnTo>
                    <a:pt x="28" y="57"/>
                  </a:lnTo>
                  <a:lnTo>
                    <a:pt x="24" y="57"/>
                  </a:lnTo>
                  <a:lnTo>
                    <a:pt x="17" y="50"/>
                  </a:lnTo>
                  <a:lnTo>
                    <a:pt x="13" y="50"/>
                  </a:lnTo>
                  <a:lnTo>
                    <a:pt x="4" y="45"/>
                  </a:lnTo>
                  <a:lnTo>
                    <a:pt x="0" y="41"/>
                  </a:lnTo>
                  <a:lnTo>
                    <a:pt x="0" y="4"/>
                  </a:lnTo>
                  <a:lnTo>
                    <a:pt x="147" y="4"/>
                  </a:lnTo>
                  <a:lnTo>
                    <a:pt x="175" y="0"/>
                  </a:lnTo>
                  <a:lnTo>
                    <a:pt x="256" y="0"/>
                  </a:lnTo>
                  <a:lnTo>
                    <a:pt x="268" y="4"/>
                  </a:lnTo>
                  <a:lnTo>
                    <a:pt x="305" y="4"/>
                  </a:lnTo>
                  <a:lnTo>
                    <a:pt x="305" y="41"/>
                  </a:lnTo>
                  <a:lnTo>
                    <a:pt x="301" y="41"/>
                  </a:lnTo>
                  <a:lnTo>
                    <a:pt x="301" y="45"/>
                  </a:lnTo>
                  <a:lnTo>
                    <a:pt x="292" y="45"/>
                  </a:lnTo>
                  <a:lnTo>
                    <a:pt x="292" y="50"/>
                  </a:lnTo>
                  <a:lnTo>
                    <a:pt x="288" y="50"/>
                  </a:lnTo>
                  <a:lnTo>
                    <a:pt x="277" y="57"/>
                  </a:lnTo>
                  <a:lnTo>
                    <a:pt x="268" y="61"/>
                  </a:lnTo>
                  <a:lnTo>
                    <a:pt x="256" y="61"/>
                  </a:lnTo>
                  <a:lnTo>
                    <a:pt x="248" y="70"/>
                  </a:lnTo>
                  <a:lnTo>
                    <a:pt x="199" y="70"/>
                  </a:lnTo>
                  <a:lnTo>
                    <a:pt x="183" y="74"/>
                  </a:lnTo>
                  <a:lnTo>
                    <a:pt x="118" y="74"/>
                  </a:lnTo>
                  <a:lnTo>
                    <a:pt x="102" y="70"/>
                  </a:lnTo>
                  <a:lnTo>
                    <a:pt x="82" y="70"/>
                  </a:lnTo>
                </a:path>
              </a:pathLst>
            </a:custGeom>
            <a:noFill/>
            <a:ln w="12700" cap="rnd">
              <a:noFill/>
              <a:round/>
              <a:headEnd/>
              <a:tailEnd/>
            </a:ln>
          </p:spPr>
          <p:txBody>
            <a:bodyPr/>
            <a:lstStyle/>
            <a:p>
              <a:endParaRPr lang="en-US"/>
            </a:p>
          </p:txBody>
        </p:sp>
        <p:sp>
          <p:nvSpPr>
            <p:cNvPr id="1273" name="Freeform 223"/>
            <p:cNvSpPr>
              <a:spLocks/>
            </p:cNvSpPr>
            <p:nvPr/>
          </p:nvSpPr>
          <p:spPr bwMode="auto">
            <a:xfrm>
              <a:off x="1318" y="2408"/>
              <a:ext cx="306" cy="84"/>
            </a:xfrm>
            <a:custGeom>
              <a:avLst/>
              <a:gdLst>
                <a:gd name="T0" fmla="*/ 305 w 306"/>
                <a:gd name="T1" fmla="*/ 41 h 84"/>
                <a:gd name="T2" fmla="*/ 305 w 306"/>
                <a:gd name="T3" fmla="*/ 46 h 84"/>
                <a:gd name="T4" fmla="*/ 301 w 306"/>
                <a:gd name="T5" fmla="*/ 50 h 84"/>
                <a:gd name="T6" fmla="*/ 297 w 306"/>
                <a:gd name="T7" fmla="*/ 53 h 84"/>
                <a:gd name="T8" fmla="*/ 292 w 306"/>
                <a:gd name="T9" fmla="*/ 57 h 84"/>
                <a:gd name="T10" fmla="*/ 284 w 306"/>
                <a:gd name="T11" fmla="*/ 62 h 84"/>
                <a:gd name="T12" fmla="*/ 277 w 306"/>
                <a:gd name="T13" fmla="*/ 66 h 84"/>
                <a:gd name="T14" fmla="*/ 256 w 306"/>
                <a:gd name="T15" fmla="*/ 70 h 84"/>
                <a:gd name="T16" fmla="*/ 236 w 306"/>
                <a:gd name="T17" fmla="*/ 74 h 84"/>
                <a:gd name="T18" fmla="*/ 208 w 306"/>
                <a:gd name="T19" fmla="*/ 79 h 84"/>
                <a:gd name="T20" fmla="*/ 183 w 306"/>
                <a:gd name="T21" fmla="*/ 83 h 84"/>
                <a:gd name="T22" fmla="*/ 154 w 306"/>
                <a:gd name="T23" fmla="*/ 83 h 84"/>
                <a:gd name="T24" fmla="*/ 126 w 306"/>
                <a:gd name="T25" fmla="*/ 83 h 84"/>
                <a:gd name="T26" fmla="*/ 97 w 306"/>
                <a:gd name="T27" fmla="*/ 79 h 84"/>
                <a:gd name="T28" fmla="*/ 73 w 306"/>
                <a:gd name="T29" fmla="*/ 74 h 84"/>
                <a:gd name="T30" fmla="*/ 49 w 306"/>
                <a:gd name="T31" fmla="*/ 70 h 84"/>
                <a:gd name="T32" fmla="*/ 28 w 306"/>
                <a:gd name="T33" fmla="*/ 66 h 84"/>
                <a:gd name="T34" fmla="*/ 21 w 306"/>
                <a:gd name="T35" fmla="*/ 62 h 84"/>
                <a:gd name="T36" fmla="*/ 13 w 306"/>
                <a:gd name="T37" fmla="*/ 57 h 84"/>
                <a:gd name="T38" fmla="*/ 8 w 306"/>
                <a:gd name="T39" fmla="*/ 53 h 84"/>
                <a:gd name="T40" fmla="*/ 4 w 306"/>
                <a:gd name="T41" fmla="*/ 50 h 84"/>
                <a:gd name="T42" fmla="*/ 0 w 306"/>
                <a:gd name="T43" fmla="*/ 46 h 84"/>
                <a:gd name="T44" fmla="*/ 0 w 306"/>
                <a:gd name="T45" fmla="*/ 41 h 84"/>
                <a:gd name="T46" fmla="*/ 0 w 306"/>
                <a:gd name="T47" fmla="*/ 33 h 84"/>
                <a:gd name="T48" fmla="*/ 4 w 306"/>
                <a:gd name="T49" fmla="*/ 29 h 84"/>
                <a:gd name="T50" fmla="*/ 8 w 306"/>
                <a:gd name="T51" fmla="*/ 24 h 84"/>
                <a:gd name="T52" fmla="*/ 13 w 306"/>
                <a:gd name="T53" fmla="*/ 20 h 84"/>
                <a:gd name="T54" fmla="*/ 21 w 306"/>
                <a:gd name="T55" fmla="*/ 17 h 84"/>
                <a:gd name="T56" fmla="*/ 28 w 306"/>
                <a:gd name="T57" fmla="*/ 13 h 84"/>
                <a:gd name="T58" fmla="*/ 49 w 306"/>
                <a:gd name="T59" fmla="*/ 9 h 84"/>
                <a:gd name="T60" fmla="*/ 73 w 306"/>
                <a:gd name="T61" fmla="*/ 4 h 84"/>
                <a:gd name="T62" fmla="*/ 97 w 306"/>
                <a:gd name="T63" fmla="*/ 0 h 84"/>
                <a:gd name="T64" fmla="*/ 126 w 306"/>
                <a:gd name="T65" fmla="*/ 0 h 84"/>
                <a:gd name="T66" fmla="*/ 154 w 306"/>
                <a:gd name="T67" fmla="*/ 0 h 84"/>
                <a:gd name="T68" fmla="*/ 183 w 306"/>
                <a:gd name="T69" fmla="*/ 0 h 84"/>
                <a:gd name="T70" fmla="*/ 208 w 306"/>
                <a:gd name="T71" fmla="*/ 0 h 84"/>
                <a:gd name="T72" fmla="*/ 236 w 306"/>
                <a:gd name="T73" fmla="*/ 4 h 84"/>
                <a:gd name="T74" fmla="*/ 256 w 306"/>
                <a:gd name="T75" fmla="*/ 9 h 84"/>
                <a:gd name="T76" fmla="*/ 277 w 306"/>
                <a:gd name="T77" fmla="*/ 13 h 84"/>
                <a:gd name="T78" fmla="*/ 284 w 306"/>
                <a:gd name="T79" fmla="*/ 17 h 84"/>
                <a:gd name="T80" fmla="*/ 292 w 306"/>
                <a:gd name="T81" fmla="*/ 20 h 84"/>
                <a:gd name="T82" fmla="*/ 297 w 306"/>
                <a:gd name="T83" fmla="*/ 24 h 84"/>
                <a:gd name="T84" fmla="*/ 301 w 306"/>
                <a:gd name="T85" fmla="*/ 29 h 84"/>
                <a:gd name="T86" fmla="*/ 305 w 306"/>
                <a:gd name="T87" fmla="*/ 33 h 84"/>
                <a:gd name="T88" fmla="*/ 305 w 306"/>
                <a:gd name="T89" fmla="*/ 41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4"/>
                <a:gd name="T137" fmla="*/ 306 w 306"/>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4">
                  <a:moveTo>
                    <a:pt x="305" y="41"/>
                  </a:moveTo>
                  <a:lnTo>
                    <a:pt x="305" y="46"/>
                  </a:lnTo>
                  <a:lnTo>
                    <a:pt x="301" y="50"/>
                  </a:lnTo>
                  <a:lnTo>
                    <a:pt x="297" y="53"/>
                  </a:lnTo>
                  <a:lnTo>
                    <a:pt x="292" y="57"/>
                  </a:lnTo>
                  <a:lnTo>
                    <a:pt x="284" y="62"/>
                  </a:lnTo>
                  <a:lnTo>
                    <a:pt x="277" y="66"/>
                  </a:lnTo>
                  <a:lnTo>
                    <a:pt x="256" y="70"/>
                  </a:lnTo>
                  <a:lnTo>
                    <a:pt x="236" y="74"/>
                  </a:lnTo>
                  <a:lnTo>
                    <a:pt x="208" y="79"/>
                  </a:lnTo>
                  <a:lnTo>
                    <a:pt x="183" y="83"/>
                  </a:lnTo>
                  <a:lnTo>
                    <a:pt x="154" y="83"/>
                  </a:lnTo>
                  <a:lnTo>
                    <a:pt x="126" y="83"/>
                  </a:lnTo>
                  <a:lnTo>
                    <a:pt x="97" y="79"/>
                  </a:lnTo>
                  <a:lnTo>
                    <a:pt x="73" y="74"/>
                  </a:lnTo>
                  <a:lnTo>
                    <a:pt x="49" y="70"/>
                  </a:lnTo>
                  <a:lnTo>
                    <a:pt x="28" y="66"/>
                  </a:lnTo>
                  <a:lnTo>
                    <a:pt x="21" y="62"/>
                  </a:lnTo>
                  <a:lnTo>
                    <a:pt x="13" y="57"/>
                  </a:lnTo>
                  <a:lnTo>
                    <a:pt x="8" y="53"/>
                  </a:lnTo>
                  <a:lnTo>
                    <a:pt x="4" y="50"/>
                  </a:lnTo>
                  <a:lnTo>
                    <a:pt x="0" y="46"/>
                  </a:lnTo>
                  <a:lnTo>
                    <a:pt x="0" y="41"/>
                  </a:lnTo>
                  <a:lnTo>
                    <a:pt x="0" y="33"/>
                  </a:lnTo>
                  <a:lnTo>
                    <a:pt x="4" y="29"/>
                  </a:lnTo>
                  <a:lnTo>
                    <a:pt x="8" y="24"/>
                  </a:lnTo>
                  <a:lnTo>
                    <a:pt x="13" y="20"/>
                  </a:lnTo>
                  <a:lnTo>
                    <a:pt x="21" y="17"/>
                  </a:lnTo>
                  <a:lnTo>
                    <a:pt x="28" y="13"/>
                  </a:lnTo>
                  <a:lnTo>
                    <a:pt x="49" y="9"/>
                  </a:lnTo>
                  <a:lnTo>
                    <a:pt x="73" y="4"/>
                  </a:lnTo>
                  <a:lnTo>
                    <a:pt x="97" y="0"/>
                  </a:lnTo>
                  <a:lnTo>
                    <a:pt x="126" y="0"/>
                  </a:lnTo>
                  <a:lnTo>
                    <a:pt x="154" y="0"/>
                  </a:lnTo>
                  <a:lnTo>
                    <a:pt x="183" y="0"/>
                  </a:lnTo>
                  <a:lnTo>
                    <a:pt x="208" y="0"/>
                  </a:lnTo>
                  <a:lnTo>
                    <a:pt x="236" y="4"/>
                  </a:lnTo>
                  <a:lnTo>
                    <a:pt x="256" y="9"/>
                  </a:lnTo>
                  <a:lnTo>
                    <a:pt x="277" y="13"/>
                  </a:lnTo>
                  <a:lnTo>
                    <a:pt x="284" y="17"/>
                  </a:lnTo>
                  <a:lnTo>
                    <a:pt x="292" y="20"/>
                  </a:lnTo>
                  <a:lnTo>
                    <a:pt x="297" y="24"/>
                  </a:lnTo>
                  <a:lnTo>
                    <a:pt x="301" y="29"/>
                  </a:lnTo>
                  <a:lnTo>
                    <a:pt x="305" y="33"/>
                  </a:lnTo>
                  <a:lnTo>
                    <a:pt x="305" y="41"/>
                  </a:lnTo>
                </a:path>
              </a:pathLst>
            </a:custGeom>
            <a:solidFill>
              <a:srgbClr val="F2E57F"/>
            </a:solidFill>
            <a:ln w="12700" cap="rnd">
              <a:noFill/>
              <a:round/>
              <a:headEnd/>
              <a:tailEnd/>
            </a:ln>
          </p:spPr>
          <p:txBody>
            <a:bodyPr/>
            <a:lstStyle/>
            <a:p>
              <a:endParaRPr lang="en-US"/>
            </a:p>
          </p:txBody>
        </p:sp>
        <p:sp>
          <p:nvSpPr>
            <p:cNvPr id="1274" name="Freeform 224"/>
            <p:cNvSpPr>
              <a:spLocks/>
            </p:cNvSpPr>
            <p:nvPr/>
          </p:nvSpPr>
          <p:spPr bwMode="auto">
            <a:xfrm>
              <a:off x="1318" y="2404"/>
              <a:ext cx="83" cy="67"/>
            </a:xfrm>
            <a:custGeom>
              <a:avLst/>
              <a:gdLst>
                <a:gd name="T0" fmla="*/ 82 w 83"/>
                <a:gd name="T1" fmla="*/ 66 h 67"/>
                <a:gd name="T2" fmla="*/ 65 w 83"/>
                <a:gd name="T3" fmla="*/ 62 h 67"/>
                <a:gd name="T4" fmla="*/ 54 w 83"/>
                <a:gd name="T5" fmla="*/ 62 h 67"/>
                <a:gd name="T6" fmla="*/ 41 w 83"/>
                <a:gd name="T7" fmla="*/ 54 h 67"/>
                <a:gd name="T8" fmla="*/ 24 w 83"/>
                <a:gd name="T9" fmla="*/ 54 h 67"/>
                <a:gd name="T10" fmla="*/ 17 w 83"/>
                <a:gd name="T11" fmla="*/ 50 h 67"/>
                <a:gd name="T12" fmla="*/ 13 w 83"/>
                <a:gd name="T13" fmla="*/ 50 h 67"/>
                <a:gd name="T14" fmla="*/ 4 w 83"/>
                <a:gd name="T15" fmla="*/ 42 h 67"/>
                <a:gd name="T16" fmla="*/ 4 w 83"/>
                <a:gd name="T17" fmla="*/ 37 h 67"/>
                <a:gd name="T18" fmla="*/ 0 w 83"/>
                <a:gd name="T19" fmla="*/ 29 h 67"/>
                <a:gd name="T20" fmla="*/ 0 w 83"/>
                <a:gd name="T21" fmla="*/ 4 h 67"/>
                <a:gd name="T22" fmla="*/ 17 w 83"/>
                <a:gd name="T23" fmla="*/ 0 h 67"/>
                <a:gd name="T24" fmla="*/ 82 w 83"/>
                <a:gd name="T25" fmla="*/ 0 h 67"/>
                <a:gd name="T26" fmla="*/ 82 w 83"/>
                <a:gd name="T27" fmla="*/ 66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67"/>
                <a:gd name="T44" fmla="*/ 83 w 83"/>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67">
                  <a:moveTo>
                    <a:pt x="82" y="66"/>
                  </a:moveTo>
                  <a:lnTo>
                    <a:pt x="65" y="62"/>
                  </a:lnTo>
                  <a:lnTo>
                    <a:pt x="54" y="62"/>
                  </a:lnTo>
                  <a:lnTo>
                    <a:pt x="41" y="54"/>
                  </a:lnTo>
                  <a:lnTo>
                    <a:pt x="24" y="54"/>
                  </a:lnTo>
                  <a:lnTo>
                    <a:pt x="17" y="50"/>
                  </a:lnTo>
                  <a:lnTo>
                    <a:pt x="13" y="50"/>
                  </a:lnTo>
                  <a:lnTo>
                    <a:pt x="4" y="42"/>
                  </a:lnTo>
                  <a:lnTo>
                    <a:pt x="4" y="37"/>
                  </a:lnTo>
                  <a:lnTo>
                    <a:pt x="0" y="29"/>
                  </a:lnTo>
                  <a:lnTo>
                    <a:pt x="0" y="4"/>
                  </a:lnTo>
                  <a:lnTo>
                    <a:pt x="17" y="0"/>
                  </a:lnTo>
                  <a:lnTo>
                    <a:pt x="82" y="0"/>
                  </a:lnTo>
                  <a:lnTo>
                    <a:pt x="82" y="66"/>
                  </a:lnTo>
                </a:path>
              </a:pathLst>
            </a:custGeom>
            <a:solidFill>
              <a:srgbClr val="F2E57F"/>
            </a:solidFill>
            <a:ln w="12700" cap="rnd">
              <a:noFill/>
              <a:round/>
              <a:headEnd/>
              <a:tailEnd/>
            </a:ln>
          </p:spPr>
          <p:txBody>
            <a:bodyPr/>
            <a:lstStyle/>
            <a:p>
              <a:endParaRPr lang="en-US"/>
            </a:p>
          </p:txBody>
        </p:sp>
        <p:sp>
          <p:nvSpPr>
            <p:cNvPr id="1275" name="Freeform 225"/>
            <p:cNvSpPr>
              <a:spLocks/>
            </p:cNvSpPr>
            <p:nvPr/>
          </p:nvSpPr>
          <p:spPr bwMode="auto">
            <a:xfrm>
              <a:off x="1400" y="2399"/>
              <a:ext cx="224" cy="80"/>
            </a:xfrm>
            <a:custGeom>
              <a:avLst/>
              <a:gdLst>
                <a:gd name="T0" fmla="*/ 0 w 224"/>
                <a:gd name="T1" fmla="*/ 4 h 80"/>
                <a:gd name="T2" fmla="*/ 93 w 224"/>
                <a:gd name="T3" fmla="*/ 4 h 80"/>
                <a:gd name="T4" fmla="*/ 121 w 224"/>
                <a:gd name="T5" fmla="*/ 0 h 80"/>
                <a:gd name="T6" fmla="*/ 154 w 224"/>
                <a:gd name="T7" fmla="*/ 0 h 80"/>
                <a:gd name="T8" fmla="*/ 174 w 224"/>
                <a:gd name="T9" fmla="*/ 4 h 80"/>
                <a:gd name="T10" fmla="*/ 223 w 224"/>
                <a:gd name="T11" fmla="*/ 4 h 80"/>
                <a:gd name="T12" fmla="*/ 223 w 224"/>
                <a:gd name="T13" fmla="*/ 37 h 80"/>
                <a:gd name="T14" fmla="*/ 219 w 224"/>
                <a:gd name="T15" fmla="*/ 37 h 80"/>
                <a:gd name="T16" fmla="*/ 219 w 224"/>
                <a:gd name="T17" fmla="*/ 42 h 80"/>
                <a:gd name="T18" fmla="*/ 210 w 224"/>
                <a:gd name="T19" fmla="*/ 50 h 80"/>
                <a:gd name="T20" fmla="*/ 210 w 224"/>
                <a:gd name="T21" fmla="*/ 54 h 80"/>
                <a:gd name="T22" fmla="*/ 206 w 224"/>
                <a:gd name="T23" fmla="*/ 54 h 80"/>
                <a:gd name="T24" fmla="*/ 195 w 224"/>
                <a:gd name="T25" fmla="*/ 62 h 80"/>
                <a:gd name="T26" fmla="*/ 174 w 224"/>
                <a:gd name="T27" fmla="*/ 62 h 80"/>
                <a:gd name="T28" fmla="*/ 166 w 224"/>
                <a:gd name="T29" fmla="*/ 66 h 80"/>
                <a:gd name="T30" fmla="*/ 154 w 224"/>
                <a:gd name="T31" fmla="*/ 66 h 80"/>
                <a:gd name="T32" fmla="*/ 141 w 224"/>
                <a:gd name="T33" fmla="*/ 75 h 80"/>
                <a:gd name="T34" fmla="*/ 130 w 224"/>
                <a:gd name="T35" fmla="*/ 75 h 80"/>
                <a:gd name="T36" fmla="*/ 117 w 224"/>
                <a:gd name="T37" fmla="*/ 79 h 80"/>
                <a:gd name="T38" fmla="*/ 37 w 224"/>
                <a:gd name="T39" fmla="*/ 79 h 80"/>
                <a:gd name="T40" fmla="*/ 16 w 224"/>
                <a:gd name="T41" fmla="*/ 75 h 80"/>
                <a:gd name="T42" fmla="*/ 0 w 224"/>
                <a:gd name="T43" fmla="*/ 75 h 80"/>
                <a:gd name="T44" fmla="*/ 0 w 224"/>
                <a:gd name="T45" fmla="*/ 4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4"/>
                <a:gd name="T70" fmla="*/ 0 h 80"/>
                <a:gd name="T71" fmla="*/ 224 w 224"/>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4" h="80">
                  <a:moveTo>
                    <a:pt x="0" y="4"/>
                  </a:moveTo>
                  <a:lnTo>
                    <a:pt x="93" y="4"/>
                  </a:lnTo>
                  <a:lnTo>
                    <a:pt x="121" y="0"/>
                  </a:lnTo>
                  <a:lnTo>
                    <a:pt x="154" y="0"/>
                  </a:lnTo>
                  <a:lnTo>
                    <a:pt x="174" y="4"/>
                  </a:lnTo>
                  <a:lnTo>
                    <a:pt x="223" y="4"/>
                  </a:lnTo>
                  <a:lnTo>
                    <a:pt x="223" y="37"/>
                  </a:lnTo>
                  <a:lnTo>
                    <a:pt x="219" y="37"/>
                  </a:lnTo>
                  <a:lnTo>
                    <a:pt x="219" y="42"/>
                  </a:lnTo>
                  <a:lnTo>
                    <a:pt x="210" y="50"/>
                  </a:lnTo>
                  <a:lnTo>
                    <a:pt x="210" y="54"/>
                  </a:lnTo>
                  <a:lnTo>
                    <a:pt x="206" y="54"/>
                  </a:lnTo>
                  <a:lnTo>
                    <a:pt x="195" y="62"/>
                  </a:lnTo>
                  <a:lnTo>
                    <a:pt x="174" y="62"/>
                  </a:lnTo>
                  <a:lnTo>
                    <a:pt x="166" y="66"/>
                  </a:lnTo>
                  <a:lnTo>
                    <a:pt x="154" y="66"/>
                  </a:lnTo>
                  <a:lnTo>
                    <a:pt x="141" y="75"/>
                  </a:lnTo>
                  <a:lnTo>
                    <a:pt x="130" y="75"/>
                  </a:lnTo>
                  <a:lnTo>
                    <a:pt x="117" y="79"/>
                  </a:lnTo>
                  <a:lnTo>
                    <a:pt x="37" y="79"/>
                  </a:lnTo>
                  <a:lnTo>
                    <a:pt x="16" y="75"/>
                  </a:lnTo>
                  <a:lnTo>
                    <a:pt x="0" y="75"/>
                  </a:lnTo>
                  <a:lnTo>
                    <a:pt x="0" y="4"/>
                  </a:lnTo>
                </a:path>
              </a:pathLst>
            </a:custGeom>
            <a:solidFill>
              <a:srgbClr val="F2E57F"/>
            </a:solidFill>
            <a:ln w="12700" cap="rnd">
              <a:noFill/>
              <a:round/>
              <a:headEnd/>
              <a:tailEnd/>
            </a:ln>
          </p:spPr>
          <p:txBody>
            <a:bodyPr/>
            <a:lstStyle/>
            <a:p>
              <a:endParaRPr lang="en-US"/>
            </a:p>
          </p:txBody>
        </p:sp>
        <p:sp>
          <p:nvSpPr>
            <p:cNvPr id="1276" name="Freeform 226"/>
            <p:cNvSpPr>
              <a:spLocks/>
            </p:cNvSpPr>
            <p:nvPr/>
          </p:nvSpPr>
          <p:spPr bwMode="auto">
            <a:xfrm>
              <a:off x="1318" y="2399"/>
              <a:ext cx="306" cy="80"/>
            </a:xfrm>
            <a:custGeom>
              <a:avLst/>
              <a:gdLst>
                <a:gd name="T0" fmla="*/ 82 w 306"/>
                <a:gd name="T1" fmla="*/ 75 h 80"/>
                <a:gd name="T2" fmla="*/ 65 w 306"/>
                <a:gd name="T3" fmla="*/ 66 h 80"/>
                <a:gd name="T4" fmla="*/ 53 w 306"/>
                <a:gd name="T5" fmla="*/ 66 h 80"/>
                <a:gd name="T6" fmla="*/ 41 w 306"/>
                <a:gd name="T7" fmla="*/ 62 h 80"/>
                <a:gd name="T8" fmla="*/ 24 w 306"/>
                <a:gd name="T9" fmla="*/ 62 h 80"/>
                <a:gd name="T10" fmla="*/ 17 w 306"/>
                <a:gd name="T11" fmla="*/ 54 h 80"/>
                <a:gd name="T12" fmla="*/ 13 w 306"/>
                <a:gd name="T13" fmla="*/ 54 h 80"/>
                <a:gd name="T14" fmla="*/ 4 w 306"/>
                <a:gd name="T15" fmla="*/ 50 h 80"/>
                <a:gd name="T16" fmla="*/ 4 w 306"/>
                <a:gd name="T17" fmla="*/ 42 h 80"/>
                <a:gd name="T18" fmla="*/ 0 w 306"/>
                <a:gd name="T19" fmla="*/ 37 h 80"/>
                <a:gd name="T20" fmla="*/ 0 w 306"/>
                <a:gd name="T21" fmla="*/ 13 h 80"/>
                <a:gd name="T22" fmla="*/ 17 w 306"/>
                <a:gd name="T23" fmla="*/ 4 h 80"/>
                <a:gd name="T24" fmla="*/ 175 w 306"/>
                <a:gd name="T25" fmla="*/ 4 h 80"/>
                <a:gd name="T26" fmla="*/ 203 w 306"/>
                <a:gd name="T27" fmla="*/ 0 h 80"/>
                <a:gd name="T28" fmla="*/ 236 w 306"/>
                <a:gd name="T29" fmla="*/ 0 h 80"/>
                <a:gd name="T30" fmla="*/ 256 w 306"/>
                <a:gd name="T31" fmla="*/ 4 h 80"/>
                <a:gd name="T32" fmla="*/ 305 w 306"/>
                <a:gd name="T33" fmla="*/ 4 h 80"/>
                <a:gd name="T34" fmla="*/ 305 w 306"/>
                <a:gd name="T35" fmla="*/ 37 h 80"/>
                <a:gd name="T36" fmla="*/ 301 w 306"/>
                <a:gd name="T37" fmla="*/ 37 h 80"/>
                <a:gd name="T38" fmla="*/ 301 w 306"/>
                <a:gd name="T39" fmla="*/ 42 h 80"/>
                <a:gd name="T40" fmla="*/ 292 w 306"/>
                <a:gd name="T41" fmla="*/ 50 h 80"/>
                <a:gd name="T42" fmla="*/ 292 w 306"/>
                <a:gd name="T43" fmla="*/ 54 h 80"/>
                <a:gd name="T44" fmla="*/ 288 w 306"/>
                <a:gd name="T45" fmla="*/ 54 h 80"/>
                <a:gd name="T46" fmla="*/ 277 w 306"/>
                <a:gd name="T47" fmla="*/ 62 h 80"/>
                <a:gd name="T48" fmla="*/ 256 w 306"/>
                <a:gd name="T49" fmla="*/ 62 h 80"/>
                <a:gd name="T50" fmla="*/ 248 w 306"/>
                <a:gd name="T51" fmla="*/ 66 h 80"/>
                <a:gd name="T52" fmla="*/ 236 w 306"/>
                <a:gd name="T53" fmla="*/ 66 h 80"/>
                <a:gd name="T54" fmla="*/ 223 w 306"/>
                <a:gd name="T55" fmla="*/ 75 h 80"/>
                <a:gd name="T56" fmla="*/ 212 w 306"/>
                <a:gd name="T57" fmla="*/ 75 h 80"/>
                <a:gd name="T58" fmla="*/ 199 w 306"/>
                <a:gd name="T59" fmla="*/ 79 h 80"/>
                <a:gd name="T60" fmla="*/ 118 w 306"/>
                <a:gd name="T61" fmla="*/ 79 h 80"/>
                <a:gd name="T62" fmla="*/ 102 w 306"/>
                <a:gd name="T63" fmla="*/ 75 h 80"/>
                <a:gd name="T64" fmla="*/ 82 w 306"/>
                <a:gd name="T65" fmla="*/ 75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6"/>
                <a:gd name="T100" fmla="*/ 0 h 80"/>
                <a:gd name="T101" fmla="*/ 306 w 306"/>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6" h="80">
                  <a:moveTo>
                    <a:pt x="82" y="75"/>
                  </a:moveTo>
                  <a:lnTo>
                    <a:pt x="65" y="66"/>
                  </a:lnTo>
                  <a:lnTo>
                    <a:pt x="53" y="66"/>
                  </a:lnTo>
                  <a:lnTo>
                    <a:pt x="41" y="62"/>
                  </a:lnTo>
                  <a:lnTo>
                    <a:pt x="24" y="62"/>
                  </a:lnTo>
                  <a:lnTo>
                    <a:pt x="17" y="54"/>
                  </a:lnTo>
                  <a:lnTo>
                    <a:pt x="13" y="54"/>
                  </a:lnTo>
                  <a:lnTo>
                    <a:pt x="4" y="50"/>
                  </a:lnTo>
                  <a:lnTo>
                    <a:pt x="4" y="42"/>
                  </a:lnTo>
                  <a:lnTo>
                    <a:pt x="0" y="37"/>
                  </a:lnTo>
                  <a:lnTo>
                    <a:pt x="0" y="13"/>
                  </a:lnTo>
                  <a:lnTo>
                    <a:pt x="17" y="4"/>
                  </a:lnTo>
                  <a:lnTo>
                    <a:pt x="175" y="4"/>
                  </a:lnTo>
                  <a:lnTo>
                    <a:pt x="203" y="0"/>
                  </a:lnTo>
                  <a:lnTo>
                    <a:pt x="236" y="0"/>
                  </a:lnTo>
                  <a:lnTo>
                    <a:pt x="256" y="4"/>
                  </a:lnTo>
                  <a:lnTo>
                    <a:pt x="305" y="4"/>
                  </a:lnTo>
                  <a:lnTo>
                    <a:pt x="305" y="37"/>
                  </a:lnTo>
                  <a:lnTo>
                    <a:pt x="301" y="37"/>
                  </a:lnTo>
                  <a:lnTo>
                    <a:pt x="301" y="42"/>
                  </a:lnTo>
                  <a:lnTo>
                    <a:pt x="292" y="50"/>
                  </a:lnTo>
                  <a:lnTo>
                    <a:pt x="292" y="54"/>
                  </a:lnTo>
                  <a:lnTo>
                    <a:pt x="288" y="54"/>
                  </a:lnTo>
                  <a:lnTo>
                    <a:pt x="277" y="62"/>
                  </a:lnTo>
                  <a:lnTo>
                    <a:pt x="256" y="62"/>
                  </a:lnTo>
                  <a:lnTo>
                    <a:pt x="248" y="66"/>
                  </a:lnTo>
                  <a:lnTo>
                    <a:pt x="236" y="66"/>
                  </a:lnTo>
                  <a:lnTo>
                    <a:pt x="223" y="75"/>
                  </a:lnTo>
                  <a:lnTo>
                    <a:pt x="212" y="75"/>
                  </a:lnTo>
                  <a:lnTo>
                    <a:pt x="199" y="79"/>
                  </a:lnTo>
                  <a:lnTo>
                    <a:pt x="118" y="79"/>
                  </a:lnTo>
                  <a:lnTo>
                    <a:pt x="102" y="75"/>
                  </a:lnTo>
                  <a:lnTo>
                    <a:pt x="82" y="75"/>
                  </a:lnTo>
                </a:path>
              </a:pathLst>
            </a:custGeom>
            <a:noFill/>
            <a:ln w="12700" cap="rnd">
              <a:noFill/>
              <a:round/>
              <a:headEnd/>
              <a:tailEnd/>
            </a:ln>
          </p:spPr>
          <p:txBody>
            <a:bodyPr/>
            <a:lstStyle/>
            <a:p>
              <a:endParaRPr lang="en-US"/>
            </a:p>
          </p:txBody>
        </p:sp>
        <p:sp>
          <p:nvSpPr>
            <p:cNvPr id="1277" name="Freeform 227"/>
            <p:cNvSpPr>
              <a:spLocks/>
            </p:cNvSpPr>
            <p:nvPr/>
          </p:nvSpPr>
          <p:spPr bwMode="auto">
            <a:xfrm>
              <a:off x="1318" y="2366"/>
              <a:ext cx="306" cy="93"/>
            </a:xfrm>
            <a:custGeom>
              <a:avLst/>
              <a:gdLst>
                <a:gd name="T0" fmla="*/ 305 w 306"/>
                <a:gd name="T1" fmla="*/ 46 h 93"/>
                <a:gd name="T2" fmla="*/ 305 w 306"/>
                <a:gd name="T3" fmla="*/ 50 h 93"/>
                <a:gd name="T4" fmla="*/ 301 w 306"/>
                <a:gd name="T5" fmla="*/ 55 h 93"/>
                <a:gd name="T6" fmla="*/ 297 w 306"/>
                <a:gd name="T7" fmla="*/ 62 h 93"/>
                <a:gd name="T8" fmla="*/ 292 w 306"/>
                <a:gd name="T9" fmla="*/ 66 h 93"/>
                <a:gd name="T10" fmla="*/ 284 w 306"/>
                <a:gd name="T11" fmla="*/ 71 h 93"/>
                <a:gd name="T12" fmla="*/ 277 w 306"/>
                <a:gd name="T13" fmla="*/ 75 h 93"/>
                <a:gd name="T14" fmla="*/ 256 w 306"/>
                <a:gd name="T15" fmla="*/ 79 h 93"/>
                <a:gd name="T16" fmla="*/ 236 w 306"/>
                <a:gd name="T17" fmla="*/ 88 h 93"/>
                <a:gd name="T18" fmla="*/ 208 w 306"/>
                <a:gd name="T19" fmla="*/ 88 h 93"/>
                <a:gd name="T20" fmla="*/ 183 w 306"/>
                <a:gd name="T21" fmla="*/ 92 h 93"/>
                <a:gd name="T22" fmla="*/ 154 w 306"/>
                <a:gd name="T23" fmla="*/ 92 h 93"/>
                <a:gd name="T24" fmla="*/ 126 w 306"/>
                <a:gd name="T25" fmla="*/ 92 h 93"/>
                <a:gd name="T26" fmla="*/ 97 w 306"/>
                <a:gd name="T27" fmla="*/ 88 h 93"/>
                <a:gd name="T28" fmla="*/ 73 w 306"/>
                <a:gd name="T29" fmla="*/ 88 h 93"/>
                <a:gd name="T30" fmla="*/ 49 w 306"/>
                <a:gd name="T31" fmla="*/ 79 h 93"/>
                <a:gd name="T32" fmla="*/ 28 w 306"/>
                <a:gd name="T33" fmla="*/ 75 h 93"/>
                <a:gd name="T34" fmla="*/ 21 w 306"/>
                <a:gd name="T35" fmla="*/ 71 h 93"/>
                <a:gd name="T36" fmla="*/ 13 w 306"/>
                <a:gd name="T37" fmla="*/ 66 h 93"/>
                <a:gd name="T38" fmla="*/ 8 w 306"/>
                <a:gd name="T39" fmla="*/ 62 h 93"/>
                <a:gd name="T40" fmla="*/ 4 w 306"/>
                <a:gd name="T41" fmla="*/ 55 h 93"/>
                <a:gd name="T42" fmla="*/ 0 w 306"/>
                <a:gd name="T43" fmla="*/ 50 h 93"/>
                <a:gd name="T44" fmla="*/ 0 w 306"/>
                <a:gd name="T45" fmla="*/ 46 h 93"/>
                <a:gd name="T46" fmla="*/ 0 w 306"/>
                <a:gd name="T47" fmla="*/ 37 h 93"/>
                <a:gd name="T48" fmla="*/ 4 w 306"/>
                <a:gd name="T49" fmla="*/ 33 h 93"/>
                <a:gd name="T50" fmla="*/ 8 w 306"/>
                <a:gd name="T51" fmla="*/ 30 h 93"/>
                <a:gd name="T52" fmla="*/ 13 w 306"/>
                <a:gd name="T53" fmla="*/ 26 h 93"/>
                <a:gd name="T54" fmla="*/ 21 w 306"/>
                <a:gd name="T55" fmla="*/ 21 h 93"/>
                <a:gd name="T56" fmla="*/ 28 w 306"/>
                <a:gd name="T57" fmla="*/ 17 h 93"/>
                <a:gd name="T58" fmla="*/ 49 w 306"/>
                <a:gd name="T59" fmla="*/ 13 h 93"/>
                <a:gd name="T60" fmla="*/ 73 w 306"/>
                <a:gd name="T61" fmla="*/ 4 h 93"/>
                <a:gd name="T62" fmla="*/ 97 w 306"/>
                <a:gd name="T63" fmla="*/ 0 h 93"/>
                <a:gd name="T64" fmla="*/ 126 w 306"/>
                <a:gd name="T65" fmla="*/ 0 h 93"/>
                <a:gd name="T66" fmla="*/ 154 w 306"/>
                <a:gd name="T67" fmla="*/ 0 h 93"/>
                <a:gd name="T68" fmla="*/ 183 w 306"/>
                <a:gd name="T69" fmla="*/ 0 h 93"/>
                <a:gd name="T70" fmla="*/ 208 w 306"/>
                <a:gd name="T71" fmla="*/ 0 h 93"/>
                <a:gd name="T72" fmla="*/ 236 w 306"/>
                <a:gd name="T73" fmla="*/ 4 h 93"/>
                <a:gd name="T74" fmla="*/ 256 w 306"/>
                <a:gd name="T75" fmla="*/ 13 h 93"/>
                <a:gd name="T76" fmla="*/ 277 w 306"/>
                <a:gd name="T77" fmla="*/ 17 h 93"/>
                <a:gd name="T78" fmla="*/ 284 w 306"/>
                <a:gd name="T79" fmla="*/ 21 h 93"/>
                <a:gd name="T80" fmla="*/ 292 w 306"/>
                <a:gd name="T81" fmla="*/ 26 h 93"/>
                <a:gd name="T82" fmla="*/ 297 w 306"/>
                <a:gd name="T83" fmla="*/ 30 h 93"/>
                <a:gd name="T84" fmla="*/ 301 w 306"/>
                <a:gd name="T85" fmla="*/ 33 h 93"/>
                <a:gd name="T86" fmla="*/ 305 w 306"/>
                <a:gd name="T87" fmla="*/ 37 h 93"/>
                <a:gd name="T88" fmla="*/ 305 w 306"/>
                <a:gd name="T89" fmla="*/ 46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93"/>
                <a:gd name="T137" fmla="*/ 306 w 306"/>
                <a:gd name="T138" fmla="*/ 93 h 9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93">
                  <a:moveTo>
                    <a:pt x="305" y="46"/>
                  </a:moveTo>
                  <a:lnTo>
                    <a:pt x="305" y="50"/>
                  </a:lnTo>
                  <a:lnTo>
                    <a:pt x="301" y="55"/>
                  </a:lnTo>
                  <a:lnTo>
                    <a:pt x="297" y="62"/>
                  </a:lnTo>
                  <a:lnTo>
                    <a:pt x="292" y="66"/>
                  </a:lnTo>
                  <a:lnTo>
                    <a:pt x="284" y="71"/>
                  </a:lnTo>
                  <a:lnTo>
                    <a:pt x="277" y="75"/>
                  </a:lnTo>
                  <a:lnTo>
                    <a:pt x="256" y="79"/>
                  </a:lnTo>
                  <a:lnTo>
                    <a:pt x="236" y="88"/>
                  </a:lnTo>
                  <a:lnTo>
                    <a:pt x="208" y="88"/>
                  </a:lnTo>
                  <a:lnTo>
                    <a:pt x="183" y="92"/>
                  </a:lnTo>
                  <a:lnTo>
                    <a:pt x="154" y="92"/>
                  </a:lnTo>
                  <a:lnTo>
                    <a:pt x="126" y="92"/>
                  </a:lnTo>
                  <a:lnTo>
                    <a:pt x="97" y="88"/>
                  </a:lnTo>
                  <a:lnTo>
                    <a:pt x="73" y="88"/>
                  </a:lnTo>
                  <a:lnTo>
                    <a:pt x="49" y="79"/>
                  </a:lnTo>
                  <a:lnTo>
                    <a:pt x="28" y="75"/>
                  </a:lnTo>
                  <a:lnTo>
                    <a:pt x="21" y="71"/>
                  </a:lnTo>
                  <a:lnTo>
                    <a:pt x="13" y="66"/>
                  </a:lnTo>
                  <a:lnTo>
                    <a:pt x="8" y="62"/>
                  </a:lnTo>
                  <a:lnTo>
                    <a:pt x="4" y="55"/>
                  </a:lnTo>
                  <a:lnTo>
                    <a:pt x="0" y="50"/>
                  </a:lnTo>
                  <a:lnTo>
                    <a:pt x="0" y="46"/>
                  </a:lnTo>
                  <a:lnTo>
                    <a:pt x="0" y="37"/>
                  </a:lnTo>
                  <a:lnTo>
                    <a:pt x="4" y="33"/>
                  </a:lnTo>
                  <a:lnTo>
                    <a:pt x="8" y="30"/>
                  </a:lnTo>
                  <a:lnTo>
                    <a:pt x="13" y="26"/>
                  </a:lnTo>
                  <a:lnTo>
                    <a:pt x="21" y="21"/>
                  </a:lnTo>
                  <a:lnTo>
                    <a:pt x="28" y="17"/>
                  </a:lnTo>
                  <a:lnTo>
                    <a:pt x="49" y="13"/>
                  </a:lnTo>
                  <a:lnTo>
                    <a:pt x="73" y="4"/>
                  </a:lnTo>
                  <a:lnTo>
                    <a:pt x="97" y="0"/>
                  </a:lnTo>
                  <a:lnTo>
                    <a:pt x="126" y="0"/>
                  </a:lnTo>
                  <a:lnTo>
                    <a:pt x="154" y="0"/>
                  </a:lnTo>
                  <a:lnTo>
                    <a:pt x="183" y="0"/>
                  </a:lnTo>
                  <a:lnTo>
                    <a:pt x="208" y="0"/>
                  </a:lnTo>
                  <a:lnTo>
                    <a:pt x="236" y="4"/>
                  </a:lnTo>
                  <a:lnTo>
                    <a:pt x="256" y="13"/>
                  </a:lnTo>
                  <a:lnTo>
                    <a:pt x="277" y="17"/>
                  </a:lnTo>
                  <a:lnTo>
                    <a:pt x="284" y="21"/>
                  </a:lnTo>
                  <a:lnTo>
                    <a:pt x="292" y="26"/>
                  </a:lnTo>
                  <a:lnTo>
                    <a:pt x="297" y="30"/>
                  </a:lnTo>
                  <a:lnTo>
                    <a:pt x="301" y="33"/>
                  </a:lnTo>
                  <a:lnTo>
                    <a:pt x="305" y="37"/>
                  </a:lnTo>
                  <a:lnTo>
                    <a:pt x="305" y="46"/>
                  </a:lnTo>
                </a:path>
              </a:pathLst>
            </a:custGeom>
            <a:solidFill>
              <a:srgbClr val="F2E57F"/>
            </a:solidFill>
            <a:ln w="12700" cap="rnd">
              <a:noFill/>
              <a:round/>
              <a:headEnd/>
              <a:tailEnd/>
            </a:ln>
          </p:spPr>
          <p:txBody>
            <a:bodyPr/>
            <a:lstStyle/>
            <a:p>
              <a:endParaRPr lang="en-US"/>
            </a:p>
          </p:txBody>
        </p:sp>
        <p:sp>
          <p:nvSpPr>
            <p:cNvPr id="1278" name="Freeform 228"/>
            <p:cNvSpPr>
              <a:spLocks/>
            </p:cNvSpPr>
            <p:nvPr/>
          </p:nvSpPr>
          <p:spPr bwMode="auto">
            <a:xfrm>
              <a:off x="1302" y="2363"/>
              <a:ext cx="86" cy="75"/>
            </a:xfrm>
            <a:custGeom>
              <a:avLst/>
              <a:gdLst>
                <a:gd name="T0" fmla="*/ 85 w 86"/>
                <a:gd name="T1" fmla="*/ 74 h 75"/>
                <a:gd name="T2" fmla="*/ 69 w 86"/>
                <a:gd name="T3" fmla="*/ 70 h 75"/>
                <a:gd name="T4" fmla="*/ 52 w 86"/>
                <a:gd name="T5" fmla="*/ 70 h 75"/>
                <a:gd name="T6" fmla="*/ 44 w 86"/>
                <a:gd name="T7" fmla="*/ 62 h 75"/>
                <a:gd name="T8" fmla="*/ 40 w 86"/>
                <a:gd name="T9" fmla="*/ 62 h 75"/>
                <a:gd name="T10" fmla="*/ 28 w 86"/>
                <a:gd name="T11" fmla="*/ 58 h 75"/>
                <a:gd name="T12" fmla="*/ 20 w 86"/>
                <a:gd name="T13" fmla="*/ 58 h 75"/>
                <a:gd name="T14" fmla="*/ 20 w 86"/>
                <a:gd name="T15" fmla="*/ 49 h 75"/>
                <a:gd name="T16" fmla="*/ 12 w 86"/>
                <a:gd name="T17" fmla="*/ 49 h 75"/>
                <a:gd name="T18" fmla="*/ 4 w 86"/>
                <a:gd name="T19" fmla="*/ 45 h 75"/>
                <a:gd name="T20" fmla="*/ 4 w 86"/>
                <a:gd name="T21" fmla="*/ 36 h 75"/>
                <a:gd name="T22" fmla="*/ 0 w 86"/>
                <a:gd name="T23" fmla="*/ 36 h 75"/>
                <a:gd name="T24" fmla="*/ 0 w 86"/>
                <a:gd name="T25" fmla="*/ 8 h 75"/>
                <a:gd name="T26" fmla="*/ 20 w 86"/>
                <a:gd name="T27" fmla="*/ 8 h 75"/>
                <a:gd name="T28" fmla="*/ 40 w 86"/>
                <a:gd name="T29" fmla="*/ 0 h 75"/>
                <a:gd name="T30" fmla="*/ 85 w 86"/>
                <a:gd name="T31" fmla="*/ 0 h 75"/>
                <a:gd name="T32" fmla="*/ 85 w 86"/>
                <a:gd name="T33" fmla="*/ 74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6"/>
                <a:gd name="T52" fmla="*/ 0 h 75"/>
                <a:gd name="T53" fmla="*/ 86 w 86"/>
                <a:gd name="T54" fmla="*/ 75 h 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6" h="75">
                  <a:moveTo>
                    <a:pt x="85" y="74"/>
                  </a:moveTo>
                  <a:lnTo>
                    <a:pt x="69" y="70"/>
                  </a:lnTo>
                  <a:lnTo>
                    <a:pt x="52" y="70"/>
                  </a:lnTo>
                  <a:lnTo>
                    <a:pt x="44" y="62"/>
                  </a:lnTo>
                  <a:lnTo>
                    <a:pt x="40" y="62"/>
                  </a:lnTo>
                  <a:lnTo>
                    <a:pt x="28" y="58"/>
                  </a:lnTo>
                  <a:lnTo>
                    <a:pt x="20" y="58"/>
                  </a:lnTo>
                  <a:lnTo>
                    <a:pt x="20" y="49"/>
                  </a:lnTo>
                  <a:lnTo>
                    <a:pt x="12" y="49"/>
                  </a:lnTo>
                  <a:lnTo>
                    <a:pt x="4" y="45"/>
                  </a:lnTo>
                  <a:lnTo>
                    <a:pt x="4" y="36"/>
                  </a:lnTo>
                  <a:lnTo>
                    <a:pt x="0" y="36"/>
                  </a:lnTo>
                  <a:lnTo>
                    <a:pt x="0" y="8"/>
                  </a:lnTo>
                  <a:lnTo>
                    <a:pt x="20" y="8"/>
                  </a:lnTo>
                  <a:lnTo>
                    <a:pt x="40" y="0"/>
                  </a:lnTo>
                  <a:lnTo>
                    <a:pt x="85" y="0"/>
                  </a:lnTo>
                  <a:lnTo>
                    <a:pt x="85" y="74"/>
                  </a:lnTo>
                </a:path>
              </a:pathLst>
            </a:custGeom>
            <a:solidFill>
              <a:srgbClr val="F2E57F"/>
            </a:solidFill>
            <a:ln w="12700" cap="rnd">
              <a:noFill/>
              <a:round/>
              <a:headEnd/>
              <a:tailEnd/>
            </a:ln>
          </p:spPr>
          <p:txBody>
            <a:bodyPr/>
            <a:lstStyle/>
            <a:p>
              <a:endParaRPr lang="en-US"/>
            </a:p>
          </p:txBody>
        </p:sp>
        <p:sp>
          <p:nvSpPr>
            <p:cNvPr id="1279" name="Freeform 229"/>
            <p:cNvSpPr>
              <a:spLocks/>
            </p:cNvSpPr>
            <p:nvPr/>
          </p:nvSpPr>
          <p:spPr bwMode="auto">
            <a:xfrm>
              <a:off x="1387" y="2363"/>
              <a:ext cx="229" cy="75"/>
            </a:xfrm>
            <a:custGeom>
              <a:avLst/>
              <a:gdLst>
                <a:gd name="T0" fmla="*/ 0 w 229"/>
                <a:gd name="T1" fmla="*/ 0 h 75"/>
                <a:gd name="T2" fmla="*/ 228 w 229"/>
                <a:gd name="T3" fmla="*/ 0 h 75"/>
                <a:gd name="T4" fmla="*/ 228 w 229"/>
                <a:gd name="T5" fmla="*/ 36 h 75"/>
                <a:gd name="T6" fmla="*/ 215 w 229"/>
                <a:gd name="T7" fmla="*/ 49 h 75"/>
                <a:gd name="T8" fmla="*/ 204 w 229"/>
                <a:gd name="T9" fmla="*/ 49 h 75"/>
                <a:gd name="T10" fmla="*/ 191 w 229"/>
                <a:gd name="T11" fmla="*/ 62 h 75"/>
                <a:gd name="T12" fmla="*/ 180 w 229"/>
                <a:gd name="T13" fmla="*/ 62 h 75"/>
                <a:gd name="T14" fmla="*/ 154 w 229"/>
                <a:gd name="T15" fmla="*/ 74 h 75"/>
                <a:gd name="T16" fmla="*/ 0 w 229"/>
                <a:gd name="T17" fmla="*/ 74 h 75"/>
                <a:gd name="T18" fmla="*/ 0 w 229"/>
                <a:gd name="T19" fmla="*/ 0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9"/>
                <a:gd name="T31" fmla="*/ 0 h 75"/>
                <a:gd name="T32" fmla="*/ 229 w 229"/>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9" h="75">
                  <a:moveTo>
                    <a:pt x="0" y="0"/>
                  </a:moveTo>
                  <a:lnTo>
                    <a:pt x="228" y="0"/>
                  </a:lnTo>
                  <a:lnTo>
                    <a:pt x="228" y="36"/>
                  </a:lnTo>
                  <a:lnTo>
                    <a:pt x="215" y="49"/>
                  </a:lnTo>
                  <a:lnTo>
                    <a:pt x="204" y="49"/>
                  </a:lnTo>
                  <a:lnTo>
                    <a:pt x="191" y="62"/>
                  </a:lnTo>
                  <a:lnTo>
                    <a:pt x="180" y="62"/>
                  </a:lnTo>
                  <a:lnTo>
                    <a:pt x="154" y="74"/>
                  </a:lnTo>
                  <a:lnTo>
                    <a:pt x="0" y="74"/>
                  </a:lnTo>
                  <a:lnTo>
                    <a:pt x="0" y="0"/>
                  </a:lnTo>
                </a:path>
              </a:pathLst>
            </a:custGeom>
            <a:solidFill>
              <a:srgbClr val="F2E57F"/>
            </a:solidFill>
            <a:ln w="12700" cap="rnd">
              <a:noFill/>
              <a:round/>
              <a:headEnd/>
              <a:tailEnd/>
            </a:ln>
          </p:spPr>
          <p:txBody>
            <a:bodyPr/>
            <a:lstStyle/>
            <a:p>
              <a:endParaRPr lang="en-US"/>
            </a:p>
          </p:txBody>
        </p:sp>
        <p:sp>
          <p:nvSpPr>
            <p:cNvPr id="1280" name="Freeform 230"/>
            <p:cNvSpPr>
              <a:spLocks/>
            </p:cNvSpPr>
            <p:nvPr/>
          </p:nvSpPr>
          <p:spPr bwMode="auto">
            <a:xfrm>
              <a:off x="1302" y="2363"/>
              <a:ext cx="314" cy="75"/>
            </a:xfrm>
            <a:custGeom>
              <a:avLst/>
              <a:gdLst>
                <a:gd name="T0" fmla="*/ 89 w 314"/>
                <a:gd name="T1" fmla="*/ 74 h 75"/>
                <a:gd name="T2" fmla="*/ 69 w 314"/>
                <a:gd name="T3" fmla="*/ 70 h 75"/>
                <a:gd name="T4" fmla="*/ 53 w 314"/>
                <a:gd name="T5" fmla="*/ 70 h 75"/>
                <a:gd name="T6" fmla="*/ 44 w 314"/>
                <a:gd name="T7" fmla="*/ 62 h 75"/>
                <a:gd name="T8" fmla="*/ 40 w 314"/>
                <a:gd name="T9" fmla="*/ 62 h 75"/>
                <a:gd name="T10" fmla="*/ 28 w 314"/>
                <a:gd name="T11" fmla="*/ 58 h 75"/>
                <a:gd name="T12" fmla="*/ 24 w 314"/>
                <a:gd name="T13" fmla="*/ 58 h 75"/>
                <a:gd name="T14" fmla="*/ 24 w 314"/>
                <a:gd name="T15" fmla="*/ 49 h 75"/>
                <a:gd name="T16" fmla="*/ 12 w 314"/>
                <a:gd name="T17" fmla="*/ 49 h 75"/>
                <a:gd name="T18" fmla="*/ 4 w 314"/>
                <a:gd name="T19" fmla="*/ 45 h 75"/>
                <a:gd name="T20" fmla="*/ 4 w 314"/>
                <a:gd name="T21" fmla="*/ 36 h 75"/>
                <a:gd name="T22" fmla="*/ 0 w 314"/>
                <a:gd name="T23" fmla="*/ 36 h 75"/>
                <a:gd name="T24" fmla="*/ 0 w 314"/>
                <a:gd name="T25" fmla="*/ 8 h 75"/>
                <a:gd name="T26" fmla="*/ 24 w 314"/>
                <a:gd name="T27" fmla="*/ 8 h 75"/>
                <a:gd name="T28" fmla="*/ 40 w 314"/>
                <a:gd name="T29" fmla="*/ 0 h 75"/>
                <a:gd name="T30" fmla="*/ 313 w 314"/>
                <a:gd name="T31" fmla="*/ 0 h 75"/>
                <a:gd name="T32" fmla="*/ 313 w 314"/>
                <a:gd name="T33" fmla="*/ 36 h 75"/>
                <a:gd name="T34" fmla="*/ 300 w 314"/>
                <a:gd name="T35" fmla="*/ 49 h 75"/>
                <a:gd name="T36" fmla="*/ 289 w 314"/>
                <a:gd name="T37" fmla="*/ 49 h 75"/>
                <a:gd name="T38" fmla="*/ 276 w 314"/>
                <a:gd name="T39" fmla="*/ 62 h 75"/>
                <a:gd name="T40" fmla="*/ 265 w 314"/>
                <a:gd name="T41" fmla="*/ 62 h 75"/>
                <a:gd name="T42" fmla="*/ 244 w 314"/>
                <a:gd name="T43" fmla="*/ 74 h 75"/>
                <a:gd name="T44" fmla="*/ 89 w 314"/>
                <a:gd name="T45" fmla="*/ 74 h 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4"/>
                <a:gd name="T70" fmla="*/ 0 h 75"/>
                <a:gd name="T71" fmla="*/ 314 w 314"/>
                <a:gd name="T72" fmla="*/ 75 h 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4" h="75">
                  <a:moveTo>
                    <a:pt x="89" y="74"/>
                  </a:moveTo>
                  <a:lnTo>
                    <a:pt x="69" y="70"/>
                  </a:lnTo>
                  <a:lnTo>
                    <a:pt x="53" y="70"/>
                  </a:lnTo>
                  <a:lnTo>
                    <a:pt x="44" y="62"/>
                  </a:lnTo>
                  <a:lnTo>
                    <a:pt x="40" y="62"/>
                  </a:lnTo>
                  <a:lnTo>
                    <a:pt x="28" y="58"/>
                  </a:lnTo>
                  <a:lnTo>
                    <a:pt x="24" y="58"/>
                  </a:lnTo>
                  <a:lnTo>
                    <a:pt x="24" y="49"/>
                  </a:lnTo>
                  <a:lnTo>
                    <a:pt x="12" y="49"/>
                  </a:lnTo>
                  <a:lnTo>
                    <a:pt x="4" y="45"/>
                  </a:lnTo>
                  <a:lnTo>
                    <a:pt x="4" y="36"/>
                  </a:lnTo>
                  <a:lnTo>
                    <a:pt x="0" y="36"/>
                  </a:lnTo>
                  <a:lnTo>
                    <a:pt x="0" y="8"/>
                  </a:lnTo>
                  <a:lnTo>
                    <a:pt x="24" y="8"/>
                  </a:lnTo>
                  <a:lnTo>
                    <a:pt x="40" y="0"/>
                  </a:lnTo>
                  <a:lnTo>
                    <a:pt x="313" y="0"/>
                  </a:lnTo>
                  <a:lnTo>
                    <a:pt x="313" y="36"/>
                  </a:lnTo>
                  <a:lnTo>
                    <a:pt x="300" y="49"/>
                  </a:lnTo>
                  <a:lnTo>
                    <a:pt x="289" y="49"/>
                  </a:lnTo>
                  <a:lnTo>
                    <a:pt x="276" y="62"/>
                  </a:lnTo>
                  <a:lnTo>
                    <a:pt x="265" y="62"/>
                  </a:lnTo>
                  <a:lnTo>
                    <a:pt x="244" y="74"/>
                  </a:lnTo>
                  <a:lnTo>
                    <a:pt x="89" y="74"/>
                  </a:lnTo>
                </a:path>
              </a:pathLst>
            </a:custGeom>
            <a:noFill/>
            <a:ln w="12700" cap="rnd">
              <a:noFill/>
              <a:round/>
              <a:headEnd/>
              <a:tailEnd/>
            </a:ln>
          </p:spPr>
          <p:txBody>
            <a:bodyPr/>
            <a:lstStyle/>
            <a:p>
              <a:endParaRPr lang="en-US"/>
            </a:p>
          </p:txBody>
        </p:sp>
        <p:sp>
          <p:nvSpPr>
            <p:cNvPr id="1281" name="Freeform 231"/>
            <p:cNvSpPr>
              <a:spLocks/>
            </p:cNvSpPr>
            <p:nvPr/>
          </p:nvSpPr>
          <p:spPr bwMode="auto">
            <a:xfrm>
              <a:off x="1302" y="2330"/>
              <a:ext cx="306" cy="83"/>
            </a:xfrm>
            <a:custGeom>
              <a:avLst/>
              <a:gdLst>
                <a:gd name="T0" fmla="*/ 305 w 306"/>
                <a:gd name="T1" fmla="*/ 40 h 83"/>
                <a:gd name="T2" fmla="*/ 305 w 306"/>
                <a:gd name="T3" fmla="*/ 45 h 83"/>
                <a:gd name="T4" fmla="*/ 301 w 306"/>
                <a:gd name="T5" fmla="*/ 49 h 83"/>
                <a:gd name="T6" fmla="*/ 298 w 306"/>
                <a:gd name="T7" fmla="*/ 53 h 83"/>
                <a:gd name="T8" fmla="*/ 293 w 306"/>
                <a:gd name="T9" fmla="*/ 58 h 83"/>
                <a:gd name="T10" fmla="*/ 285 w 306"/>
                <a:gd name="T11" fmla="*/ 62 h 83"/>
                <a:gd name="T12" fmla="*/ 277 w 306"/>
                <a:gd name="T13" fmla="*/ 66 h 83"/>
                <a:gd name="T14" fmla="*/ 257 w 306"/>
                <a:gd name="T15" fmla="*/ 69 h 83"/>
                <a:gd name="T16" fmla="*/ 232 w 306"/>
                <a:gd name="T17" fmla="*/ 73 h 83"/>
                <a:gd name="T18" fmla="*/ 207 w 306"/>
                <a:gd name="T19" fmla="*/ 78 h 83"/>
                <a:gd name="T20" fmla="*/ 179 w 306"/>
                <a:gd name="T21" fmla="*/ 82 h 83"/>
                <a:gd name="T22" fmla="*/ 155 w 306"/>
                <a:gd name="T23" fmla="*/ 82 h 83"/>
                <a:gd name="T24" fmla="*/ 126 w 306"/>
                <a:gd name="T25" fmla="*/ 82 h 83"/>
                <a:gd name="T26" fmla="*/ 98 w 306"/>
                <a:gd name="T27" fmla="*/ 78 h 83"/>
                <a:gd name="T28" fmla="*/ 69 w 306"/>
                <a:gd name="T29" fmla="*/ 73 h 83"/>
                <a:gd name="T30" fmla="*/ 48 w 306"/>
                <a:gd name="T31" fmla="*/ 69 h 83"/>
                <a:gd name="T32" fmla="*/ 28 w 306"/>
                <a:gd name="T33" fmla="*/ 66 h 83"/>
                <a:gd name="T34" fmla="*/ 20 w 306"/>
                <a:gd name="T35" fmla="*/ 62 h 83"/>
                <a:gd name="T36" fmla="*/ 12 w 306"/>
                <a:gd name="T37" fmla="*/ 58 h 83"/>
                <a:gd name="T38" fmla="*/ 7 w 306"/>
                <a:gd name="T39" fmla="*/ 53 h 83"/>
                <a:gd name="T40" fmla="*/ 4 w 306"/>
                <a:gd name="T41" fmla="*/ 49 h 83"/>
                <a:gd name="T42" fmla="*/ 0 w 306"/>
                <a:gd name="T43" fmla="*/ 45 h 83"/>
                <a:gd name="T44" fmla="*/ 0 w 306"/>
                <a:gd name="T45" fmla="*/ 40 h 83"/>
                <a:gd name="T46" fmla="*/ 0 w 306"/>
                <a:gd name="T47" fmla="*/ 36 h 83"/>
                <a:gd name="T48" fmla="*/ 4 w 306"/>
                <a:gd name="T49" fmla="*/ 33 h 83"/>
                <a:gd name="T50" fmla="*/ 7 w 306"/>
                <a:gd name="T51" fmla="*/ 29 h 83"/>
                <a:gd name="T52" fmla="*/ 12 w 306"/>
                <a:gd name="T53" fmla="*/ 24 h 83"/>
                <a:gd name="T54" fmla="*/ 20 w 306"/>
                <a:gd name="T55" fmla="*/ 20 h 83"/>
                <a:gd name="T56" fmla="*/ 28 w 306"/>
                <a:gd name="T57" fmla="*/ 16 h 83"/>
                <a:gd name="T58" fmla="*/ 48 w 306"/>
                <a:gd name="T59" fmla="*/ 12 h 83"/>
                <a:gd name="T60" fmla="*/ 69 w 306"/>
                <a:gd name="T61" fmla="*/ 7 h 83"/>
                <a:gd name="T62" fmla="*/ 98 w 306"/>
                <a:gd name="T63" fmla="*/ 3 h 83"/>
                <a:gd name="T64" fmla="*/ 126 w 306"/>
                <a:gd name="T65" fmla="*/ 3 h 83"/>
                <a:gd name="T66" fmla="*/ 155 w 306"/>
                <a:gd name="T67" fmla="*/ 0 h 83"/>
                <a:gd name="T68" fmla="*/ 183 w 306"/>
                <a:gd name="T69" fmla="*/ 3 h 83"/>
                <a:gd name="T70" fmla="*/ 207 w 306"/>
                <a:gd name="T71" fmla="*/ 3 h 83"/>
                <a:gd name="T72" fmla="*/ 236 w 306"/>
                <a:gd name="T73" fmla="*/ 7 h 83"/>
                <a:gd name="T74" fmla="*/ 257 w 306"/>
                <a:gd name="T75" fmla="*/ 12 h 83"/>
                <a:gd name="T76" fmla="*/ 277 w 306"/>
                <a:gd name="T77" fmla="*/ 16 h 83"/>
                <a:gd name="T78" fmla="*/ 285 w 306"/>
                <a:gd name="T79" fmla="*/ 20 h 83"/>
                <a:gd name="T80" fmla="*/ 293 w 306"/>
                <a:gd name="T81" fmla="*/ 24 h 83"/>
                <a:gd name="T82" fmla="*/ 298 w 306"/>
                <a:gd name="T83" fmla="*/ 29 h 83"/>
                <a:gd name="T84" fmla="*/ 301 w 306"/>
                <a:gd name="T85" fmla="*/ 33 h 83"/>
                <a:gd name="T86" fmla="*/ 305 w 306"/>
                <a:gd name="T87" fmla="*/ 36 h 83"/>
                <a:gd name="T88" fmla="*/ 305 w 306"/>
                <a:gd name="T89" fmla="*/ 4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3"/>
                <a:gd name="T137" fmla="*/ 306 w 306"/>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3">
                  <a:moveTo>
                    <a:pt x="305" y="40"/>
                  </a:moveTo>
                  <a:lnTo>
                    <a:pt x="305" y="45"/>
                  </a:lnTo>
                  <a:lnTo>
                    <a:pt x="301" y="49"/>
                  </a:lnTo>
                  <a:lnTo>
                    <a:pt x="298" y="53"/>
                  </a:lnTo>
                  <a:lnTo>
                    <a:pt x="293" y="58"/>
                  </a:lnTo>
                  <a:lnTo>
                    <a:pt x="285" y="62"/>
                  </a:lnTo>
                  <a:lnTo>
                    <a:pt x="277" y="66"/>
                  </a:lnTo>
                  <a:lnTo>
                    <a:pt x="257" y="69"/>
                  </a:lnTo>
                  <a:lnTo>
                    <a:pt x="232" y="73"/>
                  </a:lnTo>
                  <a:lnTo>
                    <a:pt x="207" y="78"/>
                  </a:lnTo>
                  <a:lnTo>
                    <a:pt x="179" y="82"/>
                  </a:lnTo>
                  <a:lnTo>
                    <a:pt x="155" y="82"/>
                  </a:lnTo>
                  <a:lnTo>
                    <a:pt x="126" y="82"/>
                  </a:lnTo>
                  <a:lnTo>
                    <a:pt x="98" y="78"/>
                  </a:lnTo>
                  <a:lnTo>
                    <a:pt x="69" y="73"/>
                  </a:lnTo>
                  <a:lnTo>
                    <a:pt x="48" y="69"/>
                  </a:lnTo>
                  <a:lnTo>
                    <a:pt x="28" y="66"/>
                  </a:lnTo>
                  <a:lnTo>
                    <a:pt x="20" y="62"/>
                  </a:lnTo>
                  <a:lnTo>
                    <a:pt x="12" y="58"/>
                  </a:lnTo>
                  <a:lnTo>
                    <a:pt x="7" y="53"/>
                  </a:lnTo>
                  <a:lnTo>
                    <a:pt x="4" y="49"/>
                  </a:lnTo>
                  <a:lnTo>
                    <a:pt x="0" y="45"/>
                  </a:lnTo>
                  <a:lnTo>
                    <a:pt x="0" y="40"/>
                  </a:lnTo>
                  <a:lnTo>
                    <a:pt x="0" y="36"/>
                  </a:lnTo>
                  <a:lnTo>
                    <a:pt x="4" y="33"/>
                  </a:lnTo>
                  <a:lnTo>
                    <a:pt x="7" y="29"/>
                  </a:lnTo>
                  <a:lnTo>
                    <a:pt x="12" y="24"/>
                  </a:lnTo>
                  <a:lnTo>
                    <a:pt x="20" y="20"/>
                  </a:lnTo>
                  <a:lnTo>
                    <a:pt x="28" y="16"/>
                  </a:lnTo>
                  <a:lnTo>
                    <a:pt x="48" y="12"/>
                  </a:lnTo>
                  <a:lnTo>
                    <a:pt x="69" y="7"/>
                  </a:lnTo>
                  <a:lnTo>
                    <a:pt x="98" y="3"/>
                  </a:lnTo>
                  <a:lnTo>
                    <a:pt x="126" y="3"/>
                  </a:lnTo>
                  <a:lnTo>
                    <a:pt x="155" y="0"/>
                  </a:lnTo>
                  <a:lnTo>
                    <a:pt x="183" y="3"/>
                  </a:lnTo>
                  <a:lnTo>
                    <a:pt x="207" y="3"/>
                  </a:lnTo>
                  <a:lnTo>
                    <a:pt x="236" y="7"/>
                  </a:lnTo>
                  <a:lnTo>
                    <a:pt x="257" y="12"/>
                  </a:lnTo>
                  <a:lnTo>
                    <a:pt x="277" y="16"/>
                  </a:lnTo>
                  <a:lnTo>
                    <a:pt x="285" y="20"/>
                  </a:lnTo>
                  <a:lnTo>
                    <a:pt x="293" y="24"/>
                  </a:lnTo>
                  <a:lnTo>
                    <a:pt x="298" y="29"/>
                  </a:lnTo>
                  <a:lnTo>
                    <a:pt x="301" y="33"/>
                  </a:lnTo>
                  <a:lnTo>
                    <a:pt x="305" y="36"/>
                  </a:lnTo>
                  <a:lnTo>
                    <a:pt x="305" y="40"/>
                  </a:lnTo>
                </a:path>
              </a:pathLst>
            </a:custGeom>
            <a:solidFill>
              <a:srgbClr val="F2E57F"/>
            </a:solidFill>
            <a:ln w="12700" cap="rnd">
              <a:noFill/>
              <a:round/>
              <a:headEnd/>
              <a:tailEnd/>
            </a:ln>
          </p:spPr>
          <p:txBody>
            <a:bodyPr/>
            <a:lstStyle/>
            <a:p>
              <a:endParaRPr lang="en-US"/>
            </a:p>
          </p:txBody>
        </p:sp>
        <p:sp>
          <p:nvSpPr>
            <p:cNvPr id="1282" name="Freeform 232"/>
            <p:cNvSpPr>
              <a:spLocks/>
            </p:cNvSpPr>
            <p:nvPr/>
          </p:nvSpPr>
          <p:spPr bwMode="auto">
            <a:xfrm>
              <a:off x="1318" y="2330"/>
              <a:ext cx="83" cy="67"/>
            </a:xfrm>
            <a:custGeom>
              <a:avLst/>
              <a:gdLst>
                <a:gd name="T0" fmla="*/ 82 w 83"/>
                <a:gd name="T1" fmla="*/ 66 h 67"/>
                <a:gd name="T2" fmla="*/ 65 w 83"/>
                <a:gd name="T3" fmla="*/ 66 h 67"/>
                <a:gd name="T4" fmla="*/ 54 w 83"/>
                <a:gd name="T5" fmla="*/ 62 h 67"/>
                <a:gd name="T6" fmla="*/ 37 w 83"/>
                <a:gd name="T7" fmla="*/ 62 h 67"/>
                <a:gd name="T8" fmla="*/ 28 w 83"/>
                <a:gd name="T9" fmla="*/ 53 h 67"/>
                <a:gd name="T10" fmla="*/ 24 w 83"/>
                <a:gd name="T11" fmla="*/ 53 h 67"/>
                <a:gd name="T12" fmla="*/ 17 w 83"/>
                <a:gd name="T13" fmla="*/ 49 h 67"/>
                <a:gd name="T14" fmla="*/ 13 w 83"/>
                <a:gd name="T15" fmla="*/ 49 h 67"/>
                <a:gd name="T16" fmla="*/ 4 w 83"/>
                <a:gd name="T17" fmla="*/ 40 h 67"/>
                <a:gd name="T18" fmla="*/ 4 w 83"/>
                <a:gd name="T19" fmla="*/ 36 h 67"/>
                <a:gd name="T20" fmla="*/ 0 w 83"/>
                <a:gd name="T21" fmla="*/ 36 h 67"/>
                <a:gd name="T22" fmla="*/ 0 w 83"/>
                <a:gd name="T23" fmla="*/ 7 h 67"/>
                <a:gd name="T24" fmla="*/ 37 w 83"/>
                <a:gd name="T25" fmla="*/ 7 h 67"/>
                <a:gd name="T26" fmla="*/ 82 w 83"/>
                <a:gd name="T27" fmla="*/ 0 h 67"/>
                <a:gd name="T28" fmla="*/ 82 w 83"/>
                <a:gd name="T29" fmla="*/ 66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67"/>
                <a:gd name="T47" fmla="*/ 83 w 83"/>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67">
                  <a:moveTo>
                    <a:pt x="82" y="66"/>
                  </a:moveTo>
                  <a:lnTo>
                    <a:pt x="65" y="66"/>
                  </a:lnTo>
                  <a:lnTo>
                    <a:pt x="54" y="62"/>
                  </a:lnTo>
                  <a:lnTo>
                    <a:pt x="37" y="62"/>
                  </a:lnTo>
                  <a:lnTo>
                    <a:pt x="28" y="53"/>
                  </a:lnTo>
                  <a:lnTo>
                    <a:pt x="24" y="53"/>
                  </a:lnTo>
                  <a:lnTo>
                    <a:pt x="17" y="49"/>
                  </a:lnTo>
                  <a:lnTo>
                    <a:pt x="13" y="49"/>
                  </a:lnTo>
                  <a:lnTo>
                    <a:pt x="4" y="40"/>
                  </a:lnTo>
                  <a:lnTo>
                    <a:pt x="4" y="36"/>
                  </a:lnTo>
                  <a:lnTo>
                    <a:pt x="0" y="36"/>
                  </a:lnTo>
                  <a:lnTo>
                    <a:pt x="0" y="7"/>
                  </a:lnTo>
                  <a:lnTo>
                    <a:pt x="37" y="7"/>
                  </a:lnTo>
                  <a:lnTo>
                    <a:pt x="82" y="0"/>
                  </a:lnTo>
                  <a:lnTo>
                    <a:pt x="82" y="66"/>
                  </a:lnTo>
                </a:path>
              </a:pathLst>
            </a:custGeom>
            <a:solidFill>
              <a:srgbClr val="F2E57F"/>
            </a:solidFill>
            <a:ln w="12700" cap="rnd">
              <a:noFill/>
              <a:round/>
              <a:headEnd/>
              <a:tailEnd/>
            </a:ln>
          </p:spPr>
          <p:txBody>
            <a:bodyPr/>
            <a:lstStyle/>
            <a:p>
              <a:endParaRPr lang="en-US"/>
            </a:p>
          </p:txBody>
        </p:sp>
        <p:sp>
          <p:nvSpPr>
            <p:cNvPr id="1283" name="Freeform 233"/>
            <p:cNvSpPr>
              <a:spLocks/>
            </p:cNvSpPr>
            <p:nvPr/>
          </p:nvSpPr>
          <p:spPr bwMode="auto">
            <a:xfrm>
              <a:off x="1400" y="2330"/>
              <a:ext cx="224" cy="70"/>
            </a:xfrm>
            <a:custGeom>
              <a:avLst/>
              <a:gdLst>
                <a:gd name="T0" fmla="*/ 0 w 224"/>
                <a:gd name="T1" fmla="*/ 0 h 70"/>
                <a:gd name="T2" fmla="*/ 223 w 224"/>
                <a:gd name="T3" fmla="*/ 0 h 70"/>
                <a:gd name="T4" fmla="*/ 223 w 224"/>
                <a:gd name="T5" fmla="*/ 33 h 70"/>
                <a:gd name="T6" fmla="*/ 219 w 224"/>
                <a:gd name="T7" fmla="*/ 33 h 70"/>
                <a:gd name="T8" fmla="*/ 210 w 224"/>
                <a:gd name="T9" fmla="*/ 40 h 70"/>
                <a:gd name="T10" fmla="*/ 210 w 224"/>
                <a:gd name="T11" fmla="*/ 45 h 70"/>
                <a:gd name="T12" fmla="*/ 206 w 224"/>
                <a:gd name="T13" fmla="*/ 45 h 70"/>
                <a:gd name="T14" fmla="*/ 195 w 224"/>
                <a:gd name="T15" fmla="*/ 53 h 70"/>
                <a:gd name="T16" fmla="*/ 186 w 224"/>
                <a:gd name="T17" fmla="*/ 57 h 70"/>
                <a:gd name="T18" fmla="*/ 166 w 224"/>
                <a:gd name="T19" fmla="*/ 57 h 70"/>
                <a:gd name="T20" fmla="*/ 154 w 224"/>
                <a:gd name="T21" fmla="*/ 66 h 70"/>
                <a:gd name="T22" fmla="*/ 130 w 224"/>
                <a:gd name="T23" fmla="*/ 66 h 70"/>
                <a:gd name="T24" fmla="*/ 117 w 224"/>
                <a:gd name="T25" fmla="*/ 69 h 70"/>
                <a:gd name="T26" fmla="*/ 16 w 224"/>
                <a:gd name="T27" fmla="*/ 69 h 70"/>
                <a:gd name="T28" fmla="*/ 0 w 224"/>
                <a:gd name="T29" fmla="*/ 66 h 70"/>
                <a:gd name="T30" fmla="*/ 0 w 224"/>
                <a:gd name="T31" fmla="*/ 0 h 7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4"/>
                <a:gd name="T49" fmla="*/ 0 h 70"/>
                <a:gd name="T50" fmla="*/ 224 w 224"/>
                <a:gd name="T51" fmla="*/ 70 h 7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4" h="70">
                  <a:moveTo>
                    <a:pt x="0" y="0"/>
                  </a:moveTo>
                  <a:lnTo>
                    <a:pt x="223" y="0"/>
                  </a:lnTo>
                  <a:lnTo>
                    <a:pt x="223" y="33"/>
                  </a:lnTo>
                  <a:lnTo>
                    <a:pt x="219" y="33"/>
                  </a:lnTo>
                  <a:lnTo>
                    <a:pt x="210" y="40"/>
                  </a:lnTo>
                  <a:lnTo>
                    <a:pt x="210" y="45"/>
                  </a:lnTo>
                  <a:lnTo>
                    <a:pt x="206" y="45"/>
                  </a:lnTo>
                  <a:lnTo>
                    <a:pt x="195" y="53"/>
                  </a:lnTo>
                  <a:lnTo>
                    <a:pt x="186" y="57"/>
                  </a:lnTo>
                  <a:lnTo>
                    <a:pt x="166" y="57"/>
                  </a:lnTo>
                  <a:lnTo>
                    <a:pt x="154" y="66"/>
                  </a:lnTo>
                  <a:lnTo>
                    <a:pt x="130" y="66"/>
                  </a:lnTo>
                  <a:lnTo>
                    <a:pt x="117" y="69"/>
                  </a:lnTo>
                  <a:lnTo>
                    <a:pt x="16" y="69"/>
                  </a:lnTo>
                  <a:lnTo>
                    <a:pt x="0" y="66"/>
                  </a:lnTo>
                  <a:lnTo>
                    <a:pt x="0" y="0"/>
                  </a:lnTo>
                </a:path>
              </a:pathLst>
            </a:custGeom>
            <a:solidFill>
              <a:srgbClr val="F2E57F"/>
            </a:solidFill>
            <a:ln w="12700" cap="rnd">
              <a:noFill/>
              <a:round/>
              <a:headEnd/>
              <a:tailEnd/>
            </a:ln>
          </p:spPr>
          <p:txBody>
            <a:bodyPr/>
            <a:lstStyle/>
            <a:p>
              <a:endParaRPr lang="en-US"/>
            </a:p>
          </p:txBody>
        </p:sp>
        <p:sp>
          <p:nvSpPr>
            <p:cNvPr id="1284" name="Freeform 234"/>
            <p:cNvSpPr>
              <a:spLocks/>
            </p:cNvSpPr>
            <p:nvPr/>
          </p:nvSpPr>
          <p:spPr bwMode="auto">
            <a:xfrm>
              <a:off x="1318" y="2330"/>
              <a:ext cx="306" cy="70"/>
            </a:xfrm>
            <a:custGeom>
              <a:avLst/>
              <a:gdLst>
                <a:gd name="T0" fmla="*/ 82 w 306"/>
                <a:gd name="T1" fmla="*/ 66 h 70"/>
                <a:gd name="T2" fmla="*/ 65 w 306"/>
                <a:gd name="T3" fmla="*/ 66 h 70"/>
                <a:gd name="T4" fmla="*/ 53 w 306"/>
                <a:gd name="T5" fmla="*/ 57 h 70"/>
                <a:gd name="T6" fmla="*/ 37 w 306"/>
                <a:gd name="T7" fmla="*/ 57 h 70"/>
                <a:gd name="T8" fmla="*/ 28 w 306"/>
                <a:gd name="T9" fmla="*/ 53 h 70"/>
                <a:gd name="T10" fmla="*/ 24 w 306"/>
                <a:gd name="T11" fmla="*/ 53 h 70"/>
                <a:gd name="T12" fmla="*/ 17 w 306"/>
                <a:gd name="T13" fmla="*/ 45 h 70"/>
                <a:gd name="T14" fmla="*/ 13 w 306"/>
                <a:gd name="T15" fmla="*/ 45 h 70"/>
                <a:gd name="T16" fmla="*/ 4 w 306"/>
                <a:gd name="T17" fmla="*/ 40 h 70"/>
                <a:gd name="T18" fmla="*/ 4 w 306"/>
                <a:gd name="T19" fmla="*/ 33 h 70"/>
                <a:gd name="T20" fmla="*/ 0 w 306"/>
                <a:gd name="T21" fmla="*/ 33 h 70"/>
                <a:gd name="T22" fmla="*/ 0 w 306"/>
                <a:gd name="T23" fmla="*/ 3 h 70"/>
                <a:gd name="T24" fmla="*/ 37 w 306"/>
                <a:gd name="T25" fmla="*/ 3 h 70"/>
                <a:gd name="T26" fmla="*/ 82 w 306"/>
                <a:gd name="T27" fmla="*/ 0 h 70"/>
                <a:gd name="T28" fmla="*/ 305 w 306"/>
                <a:gd name="T29" fmla="*/ 0 h 70"/>
                <a:gd name="T30" fmla="*/ 305 w 306"/>
                <a:gd name="T31" fmla="*/ 33 h 70"/>
                <a:gd name="T32" fmla="*/ 301 w 306"/>
                <a:gd name="T33" fmla="*/ 33 h 70"/>
                <a:gd name="T34" fmla="*/ 292 w 306"/>
                <a:gd name="T35" fmla="*/ 40 h 70"/>
                <a:gd name="T36" fmla="*/ 292 w 306"/>
                <a:gd name="T37" fmla="*/ 45 h 70"/>
                <a:gd name="T38" fmla="*/ 288 w 306"/>
                <a:gd name="T39" fmla="*/ 45 h 70"/>
                <a:gd name="T40" fmla="*/ 277 w 306"/>
                <a:gd name="T41" fmla="*/ 53 h 70"/>
                <a:gd name="T42" fmla="*/ 268 w 306"/>
                <a:gd name="T43" fmla="*/ 57 h 70"/>
                <a:gd name="T44" fmla="*/ 248 w 306"/>
                <a:gd name="T45" fmla="*/ 57 h 70"/>
                <a:gd name="T46" fmla="*/ 236 w 306"/>
                <a:gd name="T47" fmla="*/ 66 h 70"/>
                <a:gd name="T48" fmla="*/ 212 w 306"/>
                <a:gd name="T49" fmla="*/ 66 h 70"/>
                <a:gd name="T50" fmla="*/ 199 w 306"/>
                <a:gd name="T51" fmla="*/ 69 h 70"/>
                <a:gd name="T52" fmla="*/ 102 w 306"/>
                <a:gd name="T53" fmla="*/ 69 h 70"/>
                <a:gd name="T54" fmla="*/ 82 w 306"/>
                <a:gd name="T55" fmla="*/ 66 h 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6"/>
                <a:gd name="T85" fmla="*/ 0 h 70"/>
                <a:gd name="T86" fmla="*/ 306 w 306"/>
                <a:gd name="T87" fmla="*/ 70 h 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6" h="70">
                  <a:moveTo>
                    <a:pt x="82" y="66"/>
                  </a:moveTo>
                  <a:lnTo>
                    <a:pt x="65" y="66"/>
                  </a:lnTo>
                  <a:lnTo>
                    <a:pt x="53" y="57"/>
                  </a:lnTo>
                  <a:lnTo>
                    <a:pt x="37" y="57"/>
                  </a:lnTo>
                  <a:lnTo>
                    <a:pt x="28" y="53"/>
                  </a:lnTo>
                  <a:lnTo>
                    <a:pt x="24" y="53"/>
                  </a:lnTo>
                  <a:lnTo>
                    <a:pt x="17" y="45"/>
                  </a:lnTo>
                  <a:lnTo>
                    <a:pt x="13" y="45"/>
                  </a:lnTo>
                  <a:lnTo>
                    <a:pt x="4" y="40"/>
                  </a:lnTo>
                  <a:lnTo>
                    <a:pt x="4" y="33"/>
                  </a:lnTo>
                  <a:lnTo>
                    <a:pt x="0" y="33"/>
                  </a:lnTo>
                  <a:lnTo>
                    <a:pt x="0" y="3"/>
                  </a:lnTo>
                  <a:lnTo>
                    <a:pt x="37" y="3"/>
                  </a:lnTo>
                  <a:lnTo>
                    <a:pt x="82" y="0"/>
                  </a:lnTo>
                  <a:lnTo>
                    <a:pt x="305" y="0"/>
                  </a:lnTo>
                  <a:lnTo>
                    <a:pt x="305" y="33"/>
                  </a:lnTo>
                  <a:lnTo>
                    <a:pt x="301" y="33"/>
                  </a:lnTo>
                  <a:lnTo>
                    <a:pt x="292" y="40"/>
                  </a:lnTo>
                  <a:lnTo>
                    <a:pt x="292" y="45"/>
                  </a:lnTo>
                  <a:lnTo>
                    <a:pt x="288" y="45"/>
                  </a:lnTo>
                  <a:lnTo>
                    <a:pt x="277" y="53"/>
                  </a:lnTo>
                  <a:lnTo>
                    <a:pt x="268" y="57"/>
                  </a:lnTo>
                  <a:lnTo>
                    <a:pt x="248" y="57"/>
                  </a:lnTo>
                  <a:lnTo>
                    <a:pt x="236" y="66"/>
                  </a:lnTo>
                  <a:lnTo>
                    <a:pt x="212" y="66"/>
                  </a:lnTo>
                  <a:lnTo>
                    <a:pt x="199" y="69"/>
                  </a:lnTo>
                  <a:lnTo>
                    <a:pt x="102" y="69"/>
                  </a:lnTo>
                  <a:lnTo>
                    <a:pt x="82" y="66"/>
                  </a:lnTo>
                </a:path>
              </a:pathLst>
            </a:custGeom>
            <a:noFill/>
            <a:ln w="12700" cap="rnd">
              <a:noFill/>
              <a:round/>
              <a:headEnd/>
              <a:tailEnd/>
            </a:ln>
          </p:spPr>
          <p:txBody>
            <a:bodyPr/>
            <a:lstStyle/>
            <a:p>
              <a:endParaRPr lang="en-US"/>
            </a:p>
          </p:txBody>
        </p:sp>
        <p:sp>
          <p:nvSpPr>
            <p:cNvPr id="1285" name="Freeform 235"/>
            <p:cNvSpPr>
              <a:spLocks/>
            </p:cNvSpPr>
            <p:nvPr/>
          </p:nvSpPr>
          <p:spPr bwMode="auto">
            <a:xfrm>
              <a:off x="1318" y="2297"/>
              <a:ext cx="306" cy="83"/>
            </a:xfrm>
            <a:custGeom>
              <a:avLst/>
              <a:gdLst>
                <a:gd name="T0" fmla="*/ 305 w 306"/>
                <a:gd name="T1" fmla="*/ 40 h 83"/>
                <a:gd name="T2" fmla="*/ 305 w 306"/>
                <a:gd name="T3" fmla="*/ 45 h 83"/>
                <a:gd name="T4" fmla="*/ 301 w 306"/>
                <a:gd name="T5" fmla="*/ 49 h 83"/>
                <a:gd name="T6" fmla="*/ 297 w 306"/>
                <a:gd name="T7" fmla="*/ 53 h 83"/>
                <a:gd name="T8" fmla="*/ 292 w 306"/>
                <a:gd name="T9" fmla="*/ 58 h 83"/>
                <a:gd name="T10" fmla="*/ 284 w 306"/>
                <a:gd name="T11" fmla="*/ 62 h 83"/>
                <a:gd name="T12" fmla="*/ 277 w 306"/>
                <a:gd name="T13" fmla="*/ 66 h 83"/>
                <a:gd name="T14" fmla="*/ 256 w 306"/>
                <a:gd name="T15" fmla="*/ 69 h 83"/>
                <a:gd name="T16" fmla="*/ 236 w 306"/>
                <a:gd name="T17" fmla="*/ 73 h 83"/>
                <a:gd name="T18" fmla="*/ 208 w 306"/>
                <a:gd name="T19" fmla="*/ 78 h 83"/>
                <a:gd name="T20" fmla="*/ 183 w 306"/>
                <a:gd name="T21" fmla="*/ 78 h 83"/>
                <a:gd name="T22" fmla="*/ 154 w 306"/>
                <a:gd name="T23" fmla="*/ 82 h 83"/>
                <a:gd name="T24" fmla="*/ 126 w 306"/>
                <a:gd name="T25" fmla="*/ 78 h 83"/>
                <a:gd name="T26" fmla="*/ 97 w 306"/>
                <a:gd name="T27" fmla="*/ 78 h 83"/>
                <a:gd name="T28" fmla="*/ 73 w 306"/>
                <a:gd name="T29" fmla="*/ 73 h 83"/>
                <a:gd name="T30" fmla="*/ 49 w 306"/>
                <a:gd name="T31" fmla="*/ 69 h 83"/>
                <a:gd name="T32" fmla="*/ 28 w 306"/>
                <a:gd name="T33" fmla="*/ 66 h 83"/>
                <a:gd name="T34" fmla="*/ 21 w 306"/>
                <a:gd name="T35" fmla="*/ 62 h 83"/>
                <a:gd name="T36" fmla="*/ 13 w 306"/>
                <a:gd name="T37" fmla="*/ 58 h 83"/>
                <a:gd name="T38" fmla="*/ 8 w 306"/>
                <a:gd name="T39" fmla="*/ 53 h 83"/>
                <a:gd name="T40" fmla="*/ 4 w 306"/>
                <a:gd name="T41" fmla="*/ 49 h 83"/>
                <a:gd name="T42" fmla="*/ 0 w 306"/>
                <a:gd name="T43" fmla="*/ 45 h 83"/>
                <a:gd name="T44" fmla="*/ 0 w 306"/>
                <a:gd name="T45" fmla="*/ 40 h 83"/>
                <a:gd name="T46" fmla="*/ 0 w 306"/>
                <a:gd name="T47" fmla="*/ 33 h 83"/>
                <a:gd name="T48" fmla="*/ 4 w 306"/>
                <a:gd name="T49" fmla="*/ 29 h 83"/>
                <a:gd name="T50" fmla="*/ 8 w 306"/>
                <a:gd name="T51" fmla="*/ 24 h 83"/>
                <a:gd name="T52" fmla="*/ 13 w 306"/>
                <a:gd name="T53" fmla="*/ 20 h 83"/>
                <a:gd name="T54" fmla="*/ 21 w 306"/>
                <a:gd name="T55" fmla="*/ 16 h 83"/>
                <a:gd name="T56" fmla="*/ 28 w 306"/>
                <a:gd name="T57" fmla="*/ 12 h 83"/>
                <a:gd name="T58" fmla="*/ 49 w 306"/>
                <a:gd name="T59" fmla="*/ 7 h 83"/>
                <a:gd name="T60" fmla="*/ 73 w 306"/>
                <a:gd name="T61" fmla="*/ 3 h 83"/>
                <a:gd name="T62" fmla="*/ 97 w 306"/>
                <a:gd name="T63" fmla="*/ 0 h 83"/>
                <a:gd name="T64" fmla="*/ 126 w 306"/>
                <a:gd name="T65" fmla="*/ 0 h 83"/>
                <a:gd name="T66" fmla="*/ 154 w 306"/>
                <a:gd name="T67" fmla="*/ 0 h 83"/>
                <a:gd name="T68" fmla="*/ 183 w 306"/>
                <a:gd name="T69" fmla="*/ 0 h 83"/>
                <a:gd name="T70" fmla="*/ 208 w 306"/>
                <a:gd name="T71" fmla="*/ 0 h 83"/>
                <a:gd name="T72" fmla="*/ 236 w 306"/>
                <a:gd name="T73" fmla="*/ 3 h 83"/>
                <a:gd name="T74" fmla="*/ 256 w 306"/>
                <a:gd name="T75" fmla="*/ 7 h 83"/>
                <a:gd name="T76" fmla="*/ 277 w 306"/>
                <a:gd name="T77" fmla="*/ 12 h 83"/>
                <a:gd name="T78" fmla="*/ 284 w 306"/>
                <a:gd name="T79" fmla="*/ 16 h 83"/>
                <a:gd name="T80" fmla="*/ 292 w 306"/>
                <a:gd name="T81" fmla="*/ 20 h 83"/>
                <a:gd name="T82" fmla="*/ 297 w 306"/>
                <a:gd name="T83" fmla="*/ 24 h 83"/>
                <a:gd name="T84" fmla="*/ 301 w 306"/>
                <a:gd name="T85" fmla="*/ 29 h 83"/>
                <a:gd name="T86" fmla="*/ 305 w 306"/>
                <a:gd name="T87" fmla="*/ 33 h 83"/>
                <a:gd name="T88" fmla="*/ 305 w 306"/>
                <a:gd name="T89" fmla="*/ 4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3"/>
                <a:gd name="T137" fmla="*/ 306 w 306"/>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3">
                  <a:moveTo>
                    <a:pt x="305" y="40"/>
                  </a:moveTo>
                  <a:lnTo>
                    <a:pt x="305" y="45"/>
                  </a:lnTo>
                  <a:lnTo>
                    <a:pt x="301" y="49"/>
                  </a:lnTo>
                  <a:lnTo>
                    <a:pt x="297" y="53"/>
                  </a:lnTo>
                  <a:lnTo>
                    <a:pt x="292" y="58"/>
                  </a:lnTo>
                  <a:lnTo>
                    <a:pt x="284" y="62"/>
                  </a:lnTo>
                  <a:lnTo>
                    <a:pt x="277" y="66"/>
                  </a:lnTo>
                  <a:lnTo>
                    <a:pt x="256" y="69"/>
                  </a:lnTo>
                  <a:lnTo>
                    <a:pt x="236" y="73"/>
                  </a:lnTo>
                  <a:lnTo>
                    <a:pt x="208" y="78"/>
                  </a:lnTo>
                  <a:lnTo>
                    <a:pt x="183" y="78"/>
                  </a:lnTo>
                  <a:lnTo>
                    <a:pt x="154" y="82"/>
                  </a:lnTo>
                  <a:lnTo>
                    <a:pt x="126" y="78"/>
                  </a:lnTo>
                  <a:lnTo>
                    <a:pt x="97" y="78"/>
                  </a:lnTo>
                  <a:lnTo>
                    <a:pt x="73" y="73"/>
                  </a:lnTo>
                  <a:lnTo>
                    <a:pt x="49" y="69"/>
                  </a:lnTo>
                  <a:lnTo>
                    <a:pt x="28" y="66"/>
                  </a:lnTo>
                  <a:lnTo>
                    <a:pt x="21" y="62"/>
                  </a:lnTo>
                  <a:lnTo>
                    <a:pt x="13" y="58"/>
                  </a:lnTo>
                  <a:lnTo>
                    <a:pt x="8" y="53"/>
                  </a:lnTo>
                  <a:lnTo>
                    <a:pt x="4" y="49"/>
                  </a:lnTo>
                  <a:lnTo>
                    <a:pt x="0" y="45"/>
                  </a:lnTo>
                  <a:lnTo>
                    <a:pt x="0" y="40"/>
                  </a:lnTo>
                  <a:lnTo>
                    <a:pt x="0" y="33"/>
                  </a:lnTo>
                  <a:lnTo>
                    <a:pt x="4" y="29"/>
                  </a:lnTo>
                  <a:lnTo>
                    <a:pt x="8" y="24"/>
                  </a:lnTo>
                  <a:lnTo>
                    <a:pt x="13" y="20"/>
                  </a:lnTo>
                  <a:lnTo>
                    <a:pt x="21" y="16"/>
                  </a:lnTo>
                  <a:lnTo>
                    <a:pt x="28" y="12"/>
                  </a:lnTo>
                  <a:lnTo>
                    <a:pt x="49" y="7"/>
                  </a:lnTo>
                  <a:lnTo>
                    <a:pt x="73" y="3"/>
                  </a:lnTo>
                  <a:lnTo>
                    <a:pt x="97" y="0"/>
                  </a:lnTo>
                  <a:lnTo>
                    <a:pt x="126" y="0"/>
                  </a:lnTo>
                  <a:lnTo>
                    <a:pt x="154" y="0"/>
                  </a:lnTo>
                  <a:lnTo>
                    <a:pt x="183" y="0"/>
                  </a:lnTo>
                  <a:lnTo>
                    <a:pt x="208" y="0"/>
                  </a:lnTo>
                  <a:lnTo>
                    <a:pt x="236" y="3"/>
                  </a:lnTo>
                  <a:lnTo>
                    <a:pt x="256" y="7"/>
                  </a:lnTo>
                  <a:lnTo>
                    <a:pt x="277" y="12"/>
                  </a:lnTo>
                  <a:lnTo>
                    <a:pt x="284" y="16"/>
                  </a:lnTo>
                  <a:lnTo>
                    <a:pt x="292" y="20"/>
                  </a:lnTo>
                  <a:lnTo>
                    <a:pt x="297" y="24"/>
                  </a:lnTo>
                  <a:lnTo>
                    <a:pt x="301" y="29"/>
                  </a:lnTo>
                  <a:lnTo>
                    <a:pt x="305" y="33"/>
                  </a:lnTo>
                  <a:lnTo>
                    <a:pt x="305" y="40"/>
                  </a:lnTo>
                </a:path>
              </a:pathLst>
            </a:custGeom>
            <a:solidFill>
              <a:srgbClr val="F2E57F"/>
            </a:solidFill>
            <a:ln w="12700" cap="rnd">
              <a:noFill/>
              <a:round/>
              <a:headEnd/>
              <a:tailEnd/>
            </a:ln>
          </p:spPr>
          <p:txBody>
            <a:bodyPr/>
            <a:lstStyle/>
            <a:p>
              <a:endParaRPr lang="en-US"/>
            </a:p>
          </p:txBody>
        </p:sp>
        <p:sp>
          <p:nvSpPr>
            <p:cNvPr id="1286" name="Freeform 236"/>
            <p:cNvSpPr>
              <a:spLocks/>
            </p:cNvSpPr>
            <p:nvPr/>
          </p:nvSpPr>
          <p:spPr bwMode="auto">
            <a:xfrm>
              <a:off x="1302" y="2288"/>
              <a:ext cx="86" cy="68"/>
            </a:xfrm>
            <a:custGeom>
              <a:avLst/>
              <a:gdLst>
                <a:gd name="T0" fmla="*/ 85 w 86"/>
                <a:gd name="T1" fmla="*/ 67 h 68"/>
                <a:gd name="T2" fmla="*/ 69 w 86"/>
                <a:gd name="T3" fmla="*/ 63 h 68"/>
                <a:gd name="T4" fmla="*/ 57 w 86"/>
                <a:gd name="T5" fmla="*/ 63 h 68"/>
                <a:gd name="T6" fmla="*/ 52 w 86"/>
                <a:gd name="T7" fmla="*/ 54 h 68"/>
                <a:gd name="T8" fmla="*/ 20 w 86"/>
                <a:gd name="T9" fmla="*/ 54 h 68"/>
                <a:gd name="T10" fmla="*/ 20 w 86"/>
                <a:gd name="T11" fmla="*/ 50 h 68"/>
                <a:gd name="T12" fmla="*/ 16 w 86"/>
                <a:gd name="T13" fmla="*/ 50 h 68"/>
                <a:gd name="T14" fmla="*/ 12 w 86"/>
                <a:gd name="T15" fmla="*/ 42 h 68"/>
                <a:gd name="T16" fmla="*/ 12 w 86"/>
                <a:gd name="T17" fmla="*/ 38 h 68"/>
                <a:gd name="T18" fmla="*/ 4 w 86"/>
                <a:gd name="T19" fmla="*/ 38 h 68"/>
                <a:gd name="T20" fmla="*/ 4 w 86"/>
                <a:gd name="T21" fmla="*/ 29 h 68"/>
                <a:gd name="T22" fmla="*/ 0 w 86"/>
                <a:gd name="T23" fmla="*/ 29 h 68"/>
                <a:gd name="T24" fmla="*/ 0 w 86"/>
                <a:gd name="T25" fmla="*/ 0 h 68"/>
                <a:gd name="T26" fmla="*/ 85 w 86"/>
                <a:gd name="T27" fmla="*/ 0 h 68"/>
                <a:gd name="T28" fmla="*/ 85 w 86"/>
                <a:gd name="T29" fmla="*/ 67 h 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
                <a:gd name="T46" fmla="*/ 0 h 68"/>
                <a:gd name="T47" fmla="*/ 86 w 86"/>
                <a:gd name="T48" fmla="*/ 68 h 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 h="68">
                  <a:moveTo>
                    <a:pt x="85" y="67"/>
                  </a:moveTo>
                  <a:lnTo>
                    <a:pt x="69" y="63"/>
                  </a:lnTo>
                  <a:lnTo>
                    <a:pt x="57" y="63"/>
                  </a:lnTo>
                  <a:lnTo>
                    <a:pt x="52" y="54"/>
                  </a:lnTo>
                  <a:lnTo>
                    <a:pt x="20" y="54"/>
                  </a:lnTo>
                  <a:lnTo>
                    <a:pt x="20" y="50"/>
                  </a:lnTo>
                  <a:lnTo>
                    <a:pt x="16" y="50"/>
                  </a:lnTo>
                  <a:lnTo>
                    <a:pt x="12" y="42"/>
                  </a:lnTo>
                  <a:lnTo>
                    <a:pt x="12" y="38"/>
                  </a:lnTo>
                  <a:lnTo>
                    <a:pt x="4" y="38"/>
                  </a:lnTo>
                  <a:lnTo>
                    <a:pt x="4" y="29"/>
                  </a:lnTo>
                  <a:lnTo>
                    <a:pt x="0" y="29"/>
                  </a:lnTo>
                  <a:lnTo>
                    <a:pt x="0" y="0"/>
                  </a:lnTo>
                  <a:lnTo>
                    <a:pt x="85" y="0"/>
                  </a:lnTo>
                  <a:lnTo>
                    <a:pt x="85" y="67"/>
                  </a:lnTo>
                </a:path>
              </a:pathLst>
            </a:custGeom>
            <a:solidFill>
              <a:srgbClr val="F2E57F"/>
            </a:solidFill>
            <a:ln w="12700" cap="rnd">
              <a:noFill/>
              <a:round/>
              <a:headEnd/>
              <a:tailEnd/>
            </a:ln>
          </p:spPr>
          <p:txBody>
            <a:bodyPr/>
            <a:lstStyle/>
            <a:p>
              <a:endParaRPr lang="en-US"/>
            </a:p>
          </p:txBody>
        </p:sp>
        <p:sp>
          <p:nvSpPr>
            <p:cNvPr id="1287" name="Freeform 237"/>
            <p:cNvSpPr>
              <a:spLocks/>
            </p:cNvSpPr>
            <p:nvPr/>
          </p:nvSpPr>
          <p:spPr bwMode="auto">
            <a:xfrm>
              <a:off x="1387" y="2280"/>
              <a:ext cx="229" cy="80"/>
            </a:xfrm>
            <a:custGeom>
              <a:avLst/>
              <a:gdLst>
                <a:gd name="T0" fmla="*/ 0 w 229"/>
                <a:gd name="T1" fmla="*/ 4 h 80"/>
                <a:gd name="T2" fmla="*/ 61 w 229"/>
                <a:gd name="T3" fmla="*/ 4 h 80"/>
                <a:gd name="T4" fmla="*/ 89 w 229"/>
                <a:gd name="T5" fmla="*/ 0 h 80"/>
                <a:gd name="T6" fmla="*/ 180 w 229"/>
                <a:gd name="T7" fmla="*/ 0 h 80"/>
                <a:gd name="T8" fmla="*/ 191 w 229"/>
                <a:gd name="T9" fmla="*/ 4 h 80"/>
                <a:gd name="T10" fmla="*/ 228 w 229"/>
                <a:gd name="T11" fmla="*/ 4 h 80"/>
                <a:gd name="T12" fmla="*/ 228 w 229"/>
                <a:gd name="T13" fmla="*/ 37 h 80"/>
                <a:gd name="T14" fmla="*/ 215 w 229"/>
                <a:gd name="T15" fmla="*/ 50 h 80"/>
                <a:gd name="T16" fmla="*/ 212 w 229"/>
                <a:gd name="T17" fmla="*/ 50 h 80"/>
                <a:gd name="T18" fmla="*/ 212 w 229"/>
                <a:gd name="T19" fmla="*/ 53 h 80"/>
                <a:gd name="T20" fmla="*/ 204 w 229"/>
                <a:gd name="T21" fmla="*/ 53 h 80"/>
                <a:gd name="T22" fmla="*/ 200 w 229"/>
                <a:gd name="T23" fmla="*/ 62 h 80"/>
                <a:gd name="T24" fmla="*/ 180 w 229"/>
                <a:gd name="T25" fmla="*/ 62 h 80"/>
                <a:gd name="T26" fmla="*/ 167 w 229"/>
                <a:gd name="T27" fmla="*/ 66 h 80"/>
                <a:gd name="T28" fmla="*/ 154 w 229"/>
                <a:gd name="T29" fmla="*/ 66 h 80"/>
                <a:gd name="T30" fmla="*/ 143 w 229"/>
                <a:gd name="T31" fmla="*/ 75 h 80"/>
                <a:gd name="T32" fmla="*/ 115 w 229"/>
                <a:gd name="T33" fmla="*/ 75 h 80"/>
                <a:gd name="T34" fmla="*/ 102 w 229"/>
                <a:gd name="T35" fmla="*/ 79 h 80"/>
                <a:gd name="T36" fmla="*/ 28 w 229"/>
                <a:gd name="T37" fmla="*/ 79 h 80"/>
                <a:gd name="T38" fmla="*/ 13 w 229"/>
                <a:gd name="T39" fmla="*/ 75 h 80"/>
                <a:gd name="T40" fmla="*/ 0 w 229"/>
                <a:gd name="T41" fmla="*/ 75 h 80"/>
                <a:gd name="T42" fmla="*/ 0 w 229"/>
                <a:gd name="T43" fmla="*/ 4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9"/>
                <a:gd name="T67" fmla="*/ 0 h 80"/>
                <a:gd name="T68" fmla="*/ 229 w 229"/>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9" h="80">
                  <a:moveTo>
                    <a:pt x="0" y="4"/>
                  </a:moveTo>
                  <a:lnTo>
                    <a:pt x="61" y="4"/>
                  </a:lnTo>
                  <a:lnTo>
                    <a:pt x="89" y="0"/>
                  </a:lnTo>
                  <a:lnTo>
                    <a:pt x="180" y="0"/>
                  </a:lnTo>
                  <a:lnTo>
                    <a:pt x="191" y="4"/>
                  </a:lnTo>
                  <a:lnTo>
                    <a:pt x="228" y="4"/>
                  </a:lnTo>
                  <a:lnTo>
                    <a:pt x="228" y="37"/>
                  </a:lnTo>
                  <a:lnTo>
                    <a:pt x="215" y="50"/>
                  </a:lnTo>
                  <a:lnTo>
                    <a:pt x="212" y="50"/>
                  </a:lnTo>
                  <a:lnTo>
                    <a:pt x="212" y="53"/>
                  </a:lnTo>
                  <a:lnTo>
                    <a:pt x="204" y="53"/>
                  </a:lnTo>
                  <a:lnTo>
                    <a:pt x="200" y="62"/>
                  </a:lnTo>
                  <a:lnTo>
                    <a:pt x="180" y="62"/>
                  </a:lnTo>
                  <a:lnTo>
                    <a:pt x="167" y="66"/>
                  </a:lnTo>
                  <a:lnTo>
                    <a:pt x="154" y="66"/>
                  </a:lnTo>
                  <a:lnTo>
                    <a:pt x="143" y="75"/>
                  </a:lnTo>
                  <a:lnTo>
                    <a:pt x="115" y="75"/>
                  </a:lnTo>
                  <a:lnTo>
                    <a:pt x="102" y="79"/>
                  </a:lnTo>
                  <a:lnTo>
                    <a:pt x="28" y="79"/>
                  </a:lnTo>
                  <a:lnTo>
                    <a:pt x="13" y="75"/>
                  </a:lnTo>
                  <a:lnTo>
                    <a:pt x="0" y="75"/>
                  </a:lnTo>
                  <a:lnTo>
                    <a:pt x="0" y="4"/>
                  </a:lnTo>
                </a:path>
              </a:pathLst>
            </a:custGeom>
            <a:solidFill>
              <a:srgbClr val="F2E57F"/>
            </a:solidFill>
            <a:ln w="12700" cap="rnd">
              <a:noFill/>
              <a:round/>
              <a:headEnd/>
              <a:tailEnd/>
            </a:ln>
          </p:spPr>
          <p:txBody>
            <a:bodyPr/>
            <a:lstStyle/>
            <a:p>
              <a:endParaRPr lang="en-US"/>
            </a:p>
          </p:txBody>
        </p:sp>
        <p:sp>
          <p:nvSpPr>
            <p:cNvPr id="1288" name="Freeform 238"/>
            <p:cNvSpPr>
              <a:spLocks/>
            </p:cNvSpPr>
            <p:nvPr/>
          </p:nvSpPr>
          <p:spPr bwMode="auto">
            <a:xfrm>
              <a:off x="1302" y="2280"/>
              <a:ext cx="314" cy="80"/>
            </a:xfrm>
            <a:custGeom>
              <a:avLst/>
              <a:gdLst>
                <a:gd name="T0" fmla="*/ 89 w 314"/>
                <a:gd name="T1" fmla="*/ 75 h 80"/>
                <a:gd name="T2" fmla="*/ 69 w 314"/>
                <a:gd name="T3" fmla="*/ 66 h 80"/>
                <a:gd name="T4" fmla="*/ 57 w 314"/>
                <a:gd name="T5" fmla="*/ 66 h 80"/>
                <a:gd name="T6" fmla="*/ 53 w 314"/>
                <a:gd name="T7" fmla="*/ 62 h 80"/>
                <a:gd name="T8" fmla="*/ 24 w 314"/>
                <a:gd name="T9" fmla="*/ 62 h 80"/>
                <a:gd name="T10" fmla="*/ 24 w 314"/>
                <a:gd name="T11" fmla="*/ 53 h 80"/>
                <a:gd name="T12" fmla="*/ 16 w 314"/>
                <a:gd name="T13" fmla="*/ 53 h 80"/>
                <a:gd name="T14" fmla="*/ 12 w 314"/>
                <a:gd name="T15" fmla="*/ 50 h 80"/>
                <a:gd name="T16" fmla="*/ 12 w 314"/>
                <a:gd name="T17" fmla="*/ 42 h 80"/>
                <a:gd name="T18" fmla="*/ 4 w 314"/>
                <a:gd name="T19" fmla="*/ 42 h 80"/>
                <a:gd name="T20" fmla="*/ 4 w 314"/>
                <a:gd name="T21" fmla="*/ 37 h 80"/>
                <a:gd name="T22" fmla="*/ 0 w 314"/>
                <a:gd name="T23" fmla="*/ 37 h 80"/>
                <a:gd name="T24" fmla="*/ 0 w 314"/>
                <a:gd name="T25" fmla="*/ 4 h 80"/>
                <a:gd name="T26" fmla="*/ 146 w 314"/>
                <a:gd name="T27" fmla="*/ 4 h 80"/>
                <a:gd name="T28" fmla="*/ 174 w 314"/>
                <a:gd name="T29" fmla="*/ 0 h 80"/>
                <a:gd name="T30" fmla="*/ 265 w 314"/>
                <a:gd name="T31" fmla="*/ 0 h 80"/>
                <a:gd name="T32" fmla="*/ 276 w 314"/>
                <a:gd name="T33" fmla="*/ 4 h 80"/>
                <a:gd name="T34" fmla="*/ 313 w 314"/>
                <a:gd name="T35" fmla="*/ 4 h 80"/>
                <a:gd name="T36" fmla="*/ 313 w 314"/>
                <a:gd name="T37" fmla="*/ 37 h 80"/>
                <a:gd name="T38" fmla="*/ 300 w 314"/>
                <a:gd name="T39" fmla="*/ 50 h 80"/>
                <a:gd name="T40" fmla="*/ 297 w 314"/>
                <a:gd name="T41" fmla="*/ 50 h 80"/>
                <a:gd name="T42" fmla="*/ 297 w 314"/>
                <a:gd name="T43" fmla="*/ 53 h 80"/>
                <a:gd name="T44" fmla="*/ 289 w 314"/>
                <a:gd name="T45" fmla="*/ 53 h 80"/>
                <a:gd name="T46" fmla="*/ 285 w 314"/>
                <a:gd name="T47" fmla="*/ 62 h 80"/>
                <a:gd name="T48" fmla="*/ 265 w 314"/>
                <a:gd name="T49" fmla="*/ 62 h 80"/>
                <a:gd name="T50" fmla="*/ 252 w 314"/>
                <a:gd name="T51" fmla="*/ 66 h 80"/>
                <a:gd name="T52" fmla="*/ 244 w 314"/>
                <a:gd name="T53" fmla="*/ 66 h 80"/>
                <a:gd name="T54" fmla="*/ 232 w 314"/>
                <a:gd name="T55" fmla="*/ 75 h 80"/>
                <a:gd name="T56" fmla="*/ 200 w 314"/>
                <a:gd name="T57" fmla="*/ 75 h 80"/>
                <a:gd name="T58" fmla="*/ 187 w 314"/>
                <a:gd name="T59" fmla="*/ 79 h 80"/>
                <a:gd name="T60" fmla="*/ 118 w 314"/>
                <a:gd name="T61" fmla="*/ 79 h 80"/>
                <a:gd name="T62" fmla="*/ 102 w 314"/>
                <a:gd name="T63" fmla="*/ 75 h 80"/>
                <a:gd name="T64" fmla="*/ 89 w 314"/>
                <a:gd name="T65" fmla="*/ 75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80"/>
                <a:gd name="T101" fmla="*/ 314 w 314"/>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80">
                  <a:moveTo>
                    <a:pt x="89" y="75"/>
                  </a:moveTo>
                  <a:lnTo>
                    <a:pt x="69" y="66"/>
                  </a:lnTo>
                  <a:lnTo>
                    <a:pt x="57" y="66"/>
                  </a:lnTo>
                  <a:lnTo>
                    <a:pt x="53" y="62"/>
                  </a:lnTo>
                  <a:lnTo>
                    <a:pt x="24" y="62"/>
                  </a:lnTo>
                  <a:lnTo>
                    <a:pt x="24" y="53"/>
                  </a:lnTo>
                  <a:lnTo>
                    <a:pt x="16" y="53"/>
                  </a:lnTo>
                  <a:lnTo>
                    <a:pt x="12" y="50"/>
                  </a:lnTo>
                  <a:lnTo>
                    <a:pt x="12" y="42"/>
                  </a:lnTo>
                  <a:lnTo>
                    <a:pt x="4" y="42"/>
                  </a:lnTo>
                  <a:lnTo>
                    <a:pt x="4" y="37"/>
                  </a:lnTo>
                  <a:lnTo>
                    <a:pt x="0" y="37"/>
                  </a:lnTo>
                  <a:lnTo>
                    <a:pt x="0" y="4"/>
                  </a:lnTo>
                  <a:lnTo>
                    <a:pt x="146" y="4"/>
                  </a:lnTo>
                  <a:lnTo>
                    <a:pt x="174" y="0"/>
                  </a:lnTo>
                  <a:lnTo>
                    <a:pt x="265" y="0"/>
                  </a:lnTo>
                  <a:lnTo>
                    <a:pt x="276" y="4"/>
                  </a:lnTo>
                  <a:lnTo>
                    <a:pt x="313" y="4"/>
                  </a:lnTo>
                  <a:lnTo>
                    <a:pt x="313" y="37"/>
                  </a:lnTo>
                  <a:lnTo>
                    <a:pt x="300" y="50"/>
                  </a:lnTo>
                  <a:lnTo>
                    <a:pt x="297" y="50"/>
                  </a:lnTo>
                  <a:lnTo>
                    <a:pt x="297" y="53"/>
                  </a:lnTo>
                  <a:lnTo>
                    <a:pt x="289" y="53"/>
                  </a:lnTo>
                  <a:lnTo>
                    <a:pt x="285" y="62"/>
                  </a:lnTo>
                  <a:lnTo>
                    <a:pt x="265" y="62"/>
                  </a:lnTo>
                  <a:lnTo>
                    <a:pt x="252" y="66"/>
                  </a:lnTo>
                  <a:lnTo>
                    <a:pt x="244" y="66"/>
                  </a:lnTo>
                  <a:lnTo>
                    <a:pt x="232" y="75"/>
                  </a:lnTo>
                  <a:lnTo>
                    <a:pt x="200" y="75"/>
                  </a:lnTo>
                  <a:lnTo>
                    <a:pt x="187" y="79"/>
                  </a:lnTo>
                  <a:lnTo>
                    <a:pt x="118" y="79"/>
                  </a:lnTo>
                  <a:lnTo>
                    <a:pt x="102" y="75"/>
                  </a:lnTo>
                  <a:lnTo>
                    <a:pt x="89" y="75"/>
                  </a:lnTo>
                </a:path>
              </a:pathLst>
            </a:custGeom>
            <a:noFill/>
            <a:ln w="12700" cap="rnd">
              <a:noFill/>
              <a:round/>
              <a:headEnd/>
              <a:tailEnd/>
            </a:ln>
          </p:spPr>
          <p:txBody>
            <a:bodyPr/>
            <a:lstStyle/>
            <a:p>
              <a:endParaRPr lang="en-US"/>
            </a:p>
          </p:txBody>
        </p:sp>
        <p:sp>
          <p:nvSpPr>
            <p:cNvPr id="1289" name="Freeform 239"/>
            <p:cNvSpPr>
              <a:spLocks/>
            </p:cNvSpPr>
            <p:nvPr/>
          </p:nvSpPr>
          <p:spPr bwMode="auto">
            <a:xfrm>
              <a:off x="1302" y="2247"/>
              <a:ext cx="306" cy="96"/>
            </a:xfrm>
            <a:custGeom>
              <a:avLst/>
              <a:gdLst>
                <a:gd name="T0" fmla="*/ 305 w 306"/>
                <a:gd name="T1" fmla="*/ 46 h 96"/>
                <a:gd name="T2" fmla="*/ 305 w 306"/>
                <a:gd name="T3" fmla="*/ 53 h 96"/>
                <a:gd name="T4" fmla="*/ 301 w 306"/>
                <a:gd name="T5" fmla="*/ 58 h 96"/>
                <a:gd name="T6" fmla="*/ 298 w 306"/>
                <a:gd name="T7" fmla="*/ 66 h 96"/>
                <a:gd name="T8" fmla="*/ 293 w 306"/>
                <a:gd name="T9" fmla="*/ 66 h 96"/>
                <a:gd name="T10" fmla="*/ 285 w 306"/>
                <a:gd name="T11" fmla="*/ 75 h 96"/>
                <a:gd name="T12" fmla="*/ 277 w 306"/>
                <a:gd name="T13" fmla="*/ 75 h 96"/>
                <a:gd name="T14" fmla="*/ 257 w 306"/>
                <a:gd name="T15" fmla="*/ 83 h 96"/>
                <a:gd name="T16" fmla="*/ 236 w 306"/>
                <a:gd name="T17" fmla="*/ 86 h 96"/>
                <a:gd name="T18" fmla="*/ 207 w 306"/>
                <a:gd name="T19" fmla="*/ 91 h 96"/>
                <a:gd name="T20" fmla="*/ 183 w 306"/>
                <a:gd name="T21" fmla="*/ 95 h 96"/>
                <a:gd name="T22" fmla="*/ 155 w 306"/>
                <a:gd name="T23" fmla="*/ 95 h 96"/>
                <a:gd name="T24" fmla="*/ 126 w 306"/>
                <a:gd name="T25" fmla="*/ 95 h 96"/>
                <a:gd name="T26" fmla="*/ 98 w 306"/>
                <a:gd name="T27" fmla="*/ 91 h 96"/>
                <a:gd name="T28" fmla="*/ 69 w 306"/>
                <a:gd name="T29" fmla="*/ 86 h 96"/>
                <a:gd name="T30" fmla="*/ 48 w 306"/>
                <a:gd name="T31" fmla="*/ 83 h 96"/>
                <a:gd name="T32" fmla="*/ 28 w 306"/>
                <a:gd name="T33" fmla="*/ 75 h 96"/>
                <a:gd name="T34" fmla="*/ 20 w 306"/>
                <a:gd name="T35" fmla="*/ 75 h 96"/>
                <a:gd name="T36" fmla="*/ 12 w 306"/>
                <a:gd name="T37" fmla="*/ 66 h 96"/>
                <a:gd name="T38" fmla="*/ 7 w 306"/>
                <a:gd name="T39" fmla="*/ 66 h 96"/>
                <a:gd name="T40" fmla="*/ 4 w 306"/>
                <a:gd name="T41" fmla="*/ 58 h 96"/>
                <a:gd name="T42" fmla="*/ 0 w 306"/>
                <a:gd name="T43" fmla="*/ 53 h 96"/>
                <a:gd name="T44" fmla="*/ 0 w 306"/>
                <a:gd name="T45" fmla="*/ 46 h 96"/>
                <a:gd name="T46" fmla="*/ 0 w 306"/>
                <a:gd name="T47" fmla="*/ 42 h 96"/>
                <a:gd name="T48" fmla="*/ 4 w 306"/>
                <a:gd name="T49" fmla="*/ 37 h 96"/>
                <a:gd name="T50" fmla="*/ 7 w 306"/>
                <a:gd name="T51" fmla="*/ 33 h 96"/>
                <a:gd name="T52" fmla="*/ 12 w 306"/>
                <a:gd name="T53" fmla="*/ 25 h 96"/>
                <a:gd name="T54" fmla="*/ 20 w 306"/>
                <a:gd name="T55" fmla="*/ 20 h 96"/>
                <a:gd name="T56" fmla="*/ 28 w 306"/>
                <a:gd name="T57" fmla="*/ 17 h 96"/>
                <a:gd name="T58" fmla="*/ 48 w 306"/>
                <a:gd name="T59" fmla="*/ 13 h 96"/>
                <a:gd name="T60" fmla="*/ 69 w 306"/>
                <a:gd name="T61" fmla="*/ 9 h 96"/>
                <a:gd name="T62" fmla="*/ 98 w 306"/>
                <a:gd name="T63" fmla="*/ 0 h 96"/>
                <a:gd name="T64" fmla="*/ 126 w 306"/>
                <a:gd name="T65" fmla="*/ 0 h 96"/>
                <a:gd name="T66" fmla="*/ 155 w 306"/>
                <a:gd name="T67" fmla="*/ 0 h 96"/>
                <a:gd name="T68" fmla="*/ 183 w 306"/>
                <a:gd name="T69" fmla="*/ 0 h 96"/>
                <a:gd name="T70" fmla="*/ 207 w 306"/>
                <a:gd name="T71" fmla="*/ 0 h 96"/>
                <a:gd name="T72" fmla="*/ 236 w 306"/>
                <a:gd name="T73" fmla="*/ 9 h 96"/>
                <a:gd name="T74" fmla="*/ 257 w 306"/>
                <a:gd name="T75" fmla="*/ 13 h 96"/>
                <a:gd name="T76" fmla="*/ 277 w 306"/>
                <a:gd name="T77" fmla="*/ 17 h 96"/>
                <a:gd name="T78" fmla="*/ 285 w 306"/>
                <a:gd name="T79" fmla="*/ 20 h 96"/>
                <a:gd name="T80" fmla="*/ 293 w 306"/>
                <a:gd name="T81" fmla="*/ 25 h 96"/>
                <a:gd name="T82" fmla="*/ 298 w 306"/>
                <a:gd name="T83" fmla="*/ 33 h 96"/>
                <a:gd name="T84" fmla="*/ 301 w 306"/>
                <a:gd name="T85" fmla="*/ 37 h 96"/>
                <a:gd name="T86" fmla="*/ 305 w 306"/>
                <a:gd name="T87" fmla="*/ 42 h 96"/>
                <a:gd name="T88" fmla="*/ 305 w 306"/>
                <a:gd name="T89" fmla="*/ 46 h 9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96"/>
                <a:gd name="T137" fmla="*/ 306 w 306"/>
                <a:gd name="T138" fmla="*/ 96 h 9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96">
                  <a:moveTo>
                    <a:pt x="305" y="46"/>
                  </a:moveTo>
                  <a:lnTo>
                    <a:pt x="305" y="53"/>
                  </a:lnTo>
                  <a:lnTo>
                    <a:pt x="301" y="58"/>
                  </a:lnTo>
                  <a:lnTo>
                    <a:pt x="298" y="66"/>
                  </a:lnTo>
                  <a:lnTo>
                    <a:pt x="293" y="66"/>
                  </a:lnTo>
                  <a:lnTo>
                    <a:pt x="285" y="75"/>
                  </a:lnTo>
                  <a:lnTo>
                    <a:pt x="277" y="75"/>
                  </a:lnTo>
                  <a:lnTo>
                    <a:pt x="257" y="83"/>
                  </a:lnTo>
                  <a:lnTo>
                    <a:pt x="236" y="86"/>
                  </a:lnTo>
                  <a:lnTo>
                    <a:pt x="207" y="91"/>
                  </a:lnTo>
                  <a:lnTo>
                    <a:pt x="183" y="95"/>
                  </a:lnTo>
                  <a:lnTo>
                    <a:pt x="155" y="95"/>
                  </a:lnTo>
                  <a:lnTo>
                    <a:pt x="126" y="95"/>
                  </a:lnTo>
                  <a:lnTo>
                    <a:pt x="98" y="91"/>
                  </a:lnTo>
                  <a:lnTo>
                    <a:pt x="69" y="86"/>
                  </a:lnTo>
                  <a:lnTo>
                    <a:pt x="48" y="83"/>
                  </a:lnTo>
                  <a:lnTo>
                    <a:pt x="28" y="75"/>
                  </a:lnTo>
                  <a:lnTo>
                    <a:pt x="20" y="75"/>
                  </a:lnTo>
                  <a:lnTo>
                    <a:pt x="12" y="66"/>
                  </a:lnTo>
                  <a:lnTo>
                    <a:pt x="7" y="66"/>
                  </a:lnTo>
                  <a:lnTo>
                    <a:pt x="4" y="58"/>
                  </a:lnTo>
                  <a:lnTo>
                    <a:pt x="0" y="53"/>
                  </a:lnTo>
                  <a:lnTo>
                    <a:pt x="0" y="46"/>
                  </a:lnTo>
                  <a:lnTo>
                    <a:pt x="0" y="42"/>
                  </a:lnTo>
                  <a:lnTo>
                    <a:pt x="4" y="37"/>
                  </a:lnTo>
                  <a:lnTo>
                    <a:pt x="7" y="33"/>
                  </a:lnTo>
                  <a:lnTo>
                    <a:pt x="12" y="25"/>
                  </a:lnTo>
                  <a:lnTo>
                    <a:pt x="20" y="20"/>
                  </a:lnTo>
                  <a:lnTo>
                    <a:pt x="28" y="17"/>
                  </a:lnTo>
                  <a:lnTo>
                    <a:pt x="48" y="13"/>
                  </a:lnTo>
                  <a:lnTo>
                    <a:pt x="69" y="9"/>
                  </a:lnTo>
                  <a:lnTo>
                    <a:pt x="98" y="0"/>
                  </a:lnTo>
                  <a:lnTo>
                    <a:pt x="126" y="0"/>
                  </a:lnTo>
                  <a:lnTo>
                    <a:pt x="155" y="0"/>
                  </a:lnTo>
                  <a:lnTo>
                    <a:pt x="183" y="0"/>
                  </a:lnTo>
                  <a:lnTo>
                    <a:pt x="207" y="0"/>
                  </a:lnTo>
                  <a:lnTo>
                    <a:pt x="236" y="9"/>
                  </a:lnTo>
                  <a:lnTo>
                    <a:pt x="257" y="13"/>
                  </a:lnTo>
                  <a:lnTo>
                    <a:pt x="277" y="17"/>
                  </a:lnTo>
                  <a:lnTo>
                    <a:pt x="285" y="20"/>
                  </a:lnTo>
                  <a:lnTo>
                    <a:pt x="293" y="25"/>
                  </a:lnTo>
                  <a:lnTo>
                    <a:pt x="298" y="33"/>
                  </a:lnTo>
                  <a:lnTo>
                    <a:pt x="301" y="37"/>
                  </a:lnTo>
                  <a:lnTo>
                    <a:pt x="305" y="42"/>
                  </a:lnTo>
                  <a:lnTo>
                    <a:pt x="305" y="46"/>
                  </a:lnTo>
                </a:path>
              </a:pathLst>
            </a:custGeom>
            <a:solidFill>
              <a:srgbClr val="F2E57F"/>
            </a:solidFill>
            <a:ln w="12700" cap="rnd">
              <a:noFill/>
              <a:round/>
              <a:headEnd/>
              <a:tailEnd/>
            </a:ln>
          </p:spPr>
          <p:txBody>
            <a:bodyPr/>
            <a:lstStyle/>
            <a:p>
              <a:endParaRPr lang="en-US"/>
            </a:p>
          </p:txBody>
        </p:sp>
        <p:sp>
          <p:nvSpPr>
            <p:cNvPr id="1290" name="Freeform 240"/>
            <p:cNvSpPr>
              <a:spLocks/>
            </p:cNvSpPr>
            <p:nvPr/>
          </p:nvSpPr>
          <p:spPr bwMode="auto">
            <a:xfrm>
              <a:off x="1318" y="2251"/>
              <a:ext cx="83" cy="67"/>
            </a:xfrm>
            <a:custGeom>
              <a:avLst/>
              <a:gdLst>
                <a:gd name="T0" fmla="*/ 82 w 83"/>
                <a:gd name="T1" fmla="*/ 66 h 67"/>
                <a:gd name="T2" fmla="*/ 41 w 83"/>
                <a:gd name="T3" fmla="*/ 66 h 67"/>
                <a:gd name="T4" fmla="*/ 37 w 83"/>
                <a:gd name="T5" fmla="*/ 62 h 67"/>
                <a:gd name="T6" fmla="*/ 28 w 83"/>
                <a:gd name="T7" fmla="*/ 62 h 67"/>
                <a:gd name="T8" fmla="*/ 24 w 83"/>
                <a:gd name="T9" fmla="*/ 53 h 67"/>
                <a:gd name="T10" fmla="*/ 17 w 83"/>
                <a:gd name="T11" fmla="*/ 53 h 67"/>
                <a:gd name="T12" fmla="*/ 4 w 83"/>
                <a:gd name="T13" fmla="*/ 42 h 67"/>
                <a:gd name="T14" fmla="*/ 0 w 83"/>
                <a:gd name="T15" fmla="*/ 42 h 67"/>
                <a:gd name="T16" fmla="*/ 0 w 83"/>
                <a:gd name="T17" fmla="*/ 4 h 67"/>
                <a:gd name="T18" fmla="*/ 37 w 83"/>
                <a:gd name="T19" fmla="*/ 4 h 67"/>
                <a:gd name="T20" fmla="*/ 82 w 83"/>
                <a:gd name="T21" fmla="*/ 0 h 67"/>
                <a:gd name="T22" fmla="*/ 82 w 83"/>
                <a:gd name="T23" fmla="*/ 66 h 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67"/>
                <a:gd name="T38" fmla="*/ 83 w 83"/>
                <a:gd name="T39" fmla="*/ 67 h 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67">
                  <a:moveTo>
                    <a:pt x="82" y="66"/>
                  </a:moveTo>
                  <a:lnTo>
                    <a:pt x="41" y="66"/>
                  </a:lnTo>
                  <a:lnTo>
                    <a:pt x="37" y="62"/>
                  </a:lnTo>
                  <a:lnTo>
                    <a:pt x="28" y="62"/>
                  </a:lnTo>
                  <a:lnTo>
                    <a:pt x="24" y="53"/>
                  </a:lnTo>
                  <a:lnTo>
                    <a:pt x="17" y="53"/>
                  </a:lnTo>
                  <a:lnTo>
                    <a:pt x="4" y="42"/>
                  </a:lnTo>
                  <a:lnTo>
                    <a:pt x="0" y="42"/>
                  </a:lnTo>
                  <a:lnTo>
                    <a:pt x="0" y="4"/>
                  </a:lnTo>
                  <a:lnTo>
                    <a:pt x="37" y="4"/>
                  </a:lnTo>
                  <a:lnTo>
                    <a:pt x="82" y="0"/>
                  </a:lnTo>
                  <a:lnTo>
                    <a:pt x="82" y="66"/>
                  </a:lnTo>
                </a:path>
              </a:pathLst>
            </a:custGeom>
            <a:solidFill>
              <a:srgbClr val="F2E57F"/>
            </a:solidFill>
            <a:ln w="12700" cap="rnd">
              <a:noFill/>
              <a:round/>
              <a:headEnd/>
              <a:tailEnd/>
            </a:ln>
          </p:spPr>
          <p:txBody>
            <a:bodyPr/>
            <a:lstStyle/>
            <a:p>
              <a:endParaRPr lang="en-US"/>
            </a:p>
          </p:txBody>
        </p:sp>
        <p:sp>
          <p:nvSpPr>
            <p:cNvPr id="1291" name="Freeform 241"/>
            <p:cNvSpPr>
              <a:spLocks/>
            </p:cNvSpPr>
            <p:nvPr/>
          </p:nvSpPr>
          <p:spPr bwMode="auto">
            <a:xfrm>
              <a:off x="1400" y="2251"/>
              <a:ext cx="224" cy="72"/>
            </a:xfrm>
            <a:custGeom>
              <a:avLst/>
              <a:gdLst>
                <a:gd name="T0" fmla="*/ 0 w 224"/>
                <a:gd name="T1" fmla="*/ 0 h 72"/>
                <a:gd name="T2" fmla="*/ 210 w 224"/>
                <a:gd name="T3" fmla="*/ 0 h 72"/>
                <a:gd name="T4" fmla="*/ 223 w 224"/>
                <a:gd name="T5" fmla="*/ 4 h 72"/>
                <a:gd name="T6" fmla="*/ 223 w 224"/>
                <a:gd name="T7" fmla="*/ 38 h 72"/>
                <a:gd name="T8" fmla="*/ 219 w 224"/>
                <a:gd name="T9" fmla="*/ 42 h 72"/>
                <a:gd name="T10" fmla="*/ 210 w 224"/>
                <a:gd name="T11" fmla="*/ 42 h 72"/>
                <a:gd name="T12" fmla="*/ 210 w 224"/>
                <a:gd name="T13" fmla="*/ 46 h 72"/>
                <a:gd name="T14" fmla="*/ 206 w 224"/>
                <a:gd name="T15" fmla="*/ 54 h 72"/>
                <a:gd name="T16" fmla="*/ 195 w 224"/>
                <a:gd name="T17" fmla="*/ 54 h 72"/>
                <a:gd name="T18" fmla="*/ 186 w 224"/>
                <a:gd name="T19" fmla="*/ 58 h 72"/>
                <a:gd name="T20" fmla="*/ 182 w 224"/>
                <a:gd name="T21" fmla="*/ 58 h 72"/>
                <a:gd name="T22" fmla="*/ 174 w 224"/>
                <a:gd name="T23" fmla="*/ 67 h 72"/>
                <a:gd name="T24" fmla="*/ 141 w 224"/>
                <a:gd name="T25" fmla="*/ 67 h 72"/>
                <a:gd name="T26" fmla="*/ 130 w 224"/>
                <a:gd name="T27" fmla="*/ 71 h 72"/>
                <a:gd name="T28" fmla="*/ 16 w 224"/>
                <a:gd name="T29" fmla="*/ 71 h 72"/>
                <a:gd name="T30" fmla="*/ 0 w 224"/>
                <a:gd name="T31" fmla="*/ 67 h 72"/>
                <a:gd name="T32" fmla="*/ 0 w 224"/>
                <a:gd name="T33" fmla="*/ 0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4"/>
                <a:gd name="T52" fmla="*/ 0 h 72"/>
                <a:gd name="T53" fmla="*/ 224 w 224"/>
                <a:gd name="T54" fmla="*/ 72 h 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4" h="72">
                  <a:moveTo>
                    <a:pt x="0" y="0"/>
                  </a:moveTo>
                  <a:lnTo>
                    <a:pt x="210" y="0"/>
                  </a:lnTo>
                  <a:lnTo>
                    <a:pt x="223" y="4"/>
                  </a:lnTo>
                  <a:lnTo>
                    <a:pt x="223" y="38"/>
                  </a:lnTo>
                  <a:lnTo>
                    <a:pt x="219" y="42"/>
                  </a:lnTo>
                  <a:lnTo>
                    <a:pt x="210" y="42"/>
                  </a:lnTo>
                  <a:lnTo>
                    <a:pt x="210" y="46"/>
                  </a:lnTo>
                  <a:lnTo>
                    <a:pt x="206" y="54"/>
                  </a:lnTo>
                  <a:lnTo>
                    <a:pt x="195" y="54"/>
                  </a:lnTo>
                  <a:lnTo>
                    <a:pt x="186" y="58"/>
                  </a:lnTo>
                  <a:lnTo>
                    <a:pt x="182" y="58"/>
                  </a:lnTo>
                  <a:lnTo>
                    <a:pt x="174" y="67"/>
                  </a:lnTo>
                  <a:lnTo>
                    <a:pt x="141" y="67"/>
                  </a:lnTo>
                  <a:lnTo>
                    <a:pt x="130" y="71"/>
                  </a:lnTo>
                  <a:lnTo>
                    <a:pt x="16" y="71"/>
                  </a:lnTo>
                  <a:lnTo>
                    <a:pt x="0" y="67"/>
                  </a:lnTo>
                  <a:lnTo>
                    <a:pt x="0" y="0"/>
                  </a:lnTo>
                </a:path>
              </a:pathLst>
            </a:custGeom>
            <a:solidFill>
              <a:srgbClr val="F2E57F"/>
            </a:solidFill>
            <a:ln w="12700" cap="rnd">
              <a:noFill/>
              <a:round/>
              <a:headEnd/>
              <a:tailEnd/>
            </a:ln>
          </p:spPr>
          <p:txBody>
            <a:bodyPr/>
            <a:lstStyle/>
            <a:p>
              <a:endParaRPr lang="en-US"/>
            </a:p>
          </p:txBody>
        </p:sp>
        <p:sp>
          <p:nvSpPr>
            <p:cNvPr id="1292" name="Freeform 242"/>
            <p:cNvSpPr>
              <a:spLocks/>
            </p:cNvSpPr>
            <p:nvPr/>
          </p:nvSpPr>
          <p:spPr bwMode="auto">
            <a:xfrm>
              <a:off x="1318" y="2251"/>
              <a:ext cx="306" cy="72"/>
            </a:xfrm>
            <a:custGeom>
              <a:avLst/>
              <a:gdLst>
                <a:gd name="T0" fmla="*/ 82 w 306"/>
                <a:gd name="T1" fmla="*/ 67 h 72"/>
                <a:gd name="T2" fmla="*/ 41 w 306"/>
                <a:gd name="T3" fmla="*/ 67 h 72"/>
                <a:gd name="T4" fmla="*/ 37 w 306"/>
                <a:gd name="T5" fmla="*/ 58 h 72"/>
                <a:gd name="T6" fmla="*/ 28 w 306"/>
                <a:gd name="T7" fmla="*/ 58 h 72"/>
                <a:gd name="T8" fmla="*/ 24 w 306"/>
                <a:gd name="T9" fmla="*/ 54 h 72"/>
                <a:gd name="T10" fmla="*/ 17 w 306"/>
                <a:gd name="T11" fmla="*/ 54 h 72"/>
                <a:gd name="T12" fmla="*/ 4 w 306"/>
                <a:gd name="T13" fmla="*/ 42 h 72"/>
                <a:gd name="T14" fmla="*/ 0 w 306"/>
                <a:gd name="T15" fmla="*/ 42 h 72"/>
                <a:gd name="T16" fmla="*/ 0 w 306"/>
                <a:gd name="T17" fmla="*/ 4 h 72"/>
                <a:gd name="T18" fmla="*/ 37 w 306"/>
                <a:gd name="T19" fmla="*/ 4 h 72"/>
                <a:gd name="T20" fmla="*/ 82 w 306"/>
                <a:gd name="T21" fmla="*/ 0 h 72"/>
                <a:gd name="T22" fmla="*/ 292 w 306"/>
                <a:gd name="T23" fmla="*/ 0 h 72"/>
                <a:gd name="T24" fmla="*/ 305 w 306"/>
                <a:gd name="T25" fmla="*/ 4 h 72"/>
                <a:gd name="T26" fmla="*/ 305 w 306"/>
                <a:gd name="T27" fmla="*/ 38 h 72"/>
                <a:gd name="T28" fmla="*/ 301 w 306"/>
                <a:gd name="T29" fmla="*/ 42 h 72"/>
                <a:gd name="T30" fmla="*/ 292 w 306"/>
                <a:gd name="T31" fmla="*/ 42 h 72"/>
                <a:gd name="T32" fmla="*/ 292 w 306"/>
                <a:gd name="T33" fmla="*/ 46 h 72"/>
                <a:gd name="T34" fmla="*/ 288 w 306"/>
                <a:gd name="T35" fmla="*/ 54 h 72"/>
                <a:gd name="T36" fmla="*/ 277 w 306"/>
                <a:gd name="T37" fmla="*/ 54 h 72"/>
                <a:gd name="T38" fmla="*/ 268 w 306"/>
                <a:gd name="T39" fmla="*/ 58 h 72"/>
                <a:gd name="T40" fmla="*/ 264 w 306"/>
                <a:gd name="T41" fmla="*/ 58 h 72"/>
                <a:gd name="T42" fmla="*/ 256 w 306"/>
                <a:gd name="T43" fmla="*/ 67 h 72"/>
                <a:gd name="T44" fmla="*/ 223 w 306"/>
                <a:gd name="T45" fmla="*/ 67 h 72"/>
                <a:gd name="T46" fmla="*/ 212 w 306"/>
                <a:gd name="T47" fmla="*/ 71 h 72"/>
                <a:gd name="T48" fmla="*/ 102 w 306"/>
                <a:gd name="T49" fmla="*/ 71 h 72"/>
                <a:gd name="T50" fmla="*/ 82 w 306"/>
                <a:gd name="T51" fmla="*/ 67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06"/>
                <a:gd name="T79" fmla="*/ 0 h 72"/>
                <a:gd name="T80" fmla="*/ 306 w 306"/>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06" h="72">
                  <a:moveTo>
                    <a:pt x="82" y="67"/>
                  </a:moveTo>
                  <a:lnTo>
                    <a:pt x="41" y="67"/>
                  </a:lnTo>
                  <a:lnTo>
                    <a:pt x="37" y="58"/>
                  </a:lnTo>
                  <a:lnTo>
                    <a:pt x="28" y="58"/>
                  </a:lnTo>
                  <a:lnTo>
                    <a:pt x="24" y="54"/>
                  </a:lnTo>
                  <a:lnTo>
                    <a:pt x="17" y="54"/>
                  </a:lnTo>
                  <a:lnTo>
                    <a:pt x="4" y="42"/>
                  </a:lnTo>
                  <a:lnTo>
                    <a:pt x="0" y="42"/>
                  </a:lnTo>
                  <a:lnTo>
                    <a:pt x="0" y="4"/>
                  </a:lnTo>
                  <a:lnTo>
                    <a:pt x="37" y="4"/>
                  </a:lnTo>
                  <a:lnTo>
                    <a:pt x="82" y="0"/>
                  </a:lnTo>
                  <a:lnTo>
                    <a:pt x="292" y="0"/>
                  </a:lnTo>
                  <a:lnTo>
                    <a:pt x="305" y="4"/>
                  </a:lnTo>
                  <a:lnTo>
                    <a:pt x="305" y="38"/>
                  </a:lnTo>
                  <a:lnTo>
                    <a:pt x="301" y="42"/>
                  </a:lnTo>
                  <a:lnTo>
                    <a:pt x="292" y="42"/>
                  </a:lnTo>
                  <a:lnTo>
                    <a:pt x="292" y="46"/>
                  </a:lnTo>
                  <a:lnTo>
                    <a:pt x="288" y="54"/>
                  </a:lnTo>
                  <a:lnTo>
                    <a:pt x="277" y="54"/>
                  </a:lnTo>
                  <a:lnTo>
                    <a:pt x="268" y="58"/>
                  </a:lnTo>
                  <a:lnTo>
                    <a:pt x="264" y="58"/>
                  </a:lnTo>
                  <a:lnTo>
                    <a:pt x="256" y="67"/>
                  </a:lnTo>
                  <a:lnTo>
                    <a:pt x="223" y="67"/>
                  </a:lnTo>
                  <a:lnTo>
                    <a:pt x="212" y="71"/>
                  </a:lnTo>
                  <a:lnTo>
                    <a:pt x="102" y="71"/>
                  </a:lnTo>
                  <a:lnTo>
                    <a:pt x="82" y="67"/>
                  </a:lnTo>
                </a:path>
              </a:pathLst>
            </a:custGeom>
            <a:noFill/>
            <a:ln w="12700" cap="rnd">
              <a:noFill/>
              <a:round/>
              <a:headEnd/>
              <a:tailEnd/>
            </a:ln>
          </p:spPr>
          <p:txBody>
            <a:bodyPr/>
            <a:lstStyle/>
            <a:p>
              <a:endParaRPr lang="en-US"/>
            </a:p>
          </p:txBody>
        </p:sp>
        <p:sp>
          <p:nvSpPr>
            <p:cNvPr id="1293" name="Freeform 243"/>
            <p:cNvSpPr>
              <a:spLocks/>
            </p:cNvSpPr>
            <p:nvPr/>
          </p:nvSpPr>
          <p:spPr bwMode="auto">
            <a:xfrm>
              <a:off x="1318" y="2222"/>
              <a:ext cx="306" cy="83"/>
            </a:xfrm>
            <a:custGeom>
              <a:avLst/>
              <a:gdLst>
                <a:gd name="T0" fmla="*/ 305 w 306"/>
                <a:gd name="T1" fmla="*/ 42 h 83"/>
                <a:gd name="T2" fmla="*/ 305 w 306"/>
                <a:gd name="T3" fmla="*/ 45 h 83"/>
                <a:gd name="T4" fmla="*/ 301 w 306"/>
                <a:gd name="T5" fmla="*/ 49 h 83"/>
                <a:gd name="T6" fmla="*/ 297 w 306"/>
                <a:gd name="T7" fmla="*/ 53 h 83"/>
                <a:gd name="T8" fmla="*/ 292 w 306"/>
                <a:gd name="T9" fmla="*/ 58 h 83"/>
                <a:gd name="T10" fmla="*/ 284 w 306"/>
                <a:gd name="T11" fmla="*/ 62 h 83"/>
                <a:gd name="T12" fmla="*/ 277 w 306"/>
                <a:gd name="T13" fmla="*/ 66 h 83"/>
                <a:gd name="T14" fmla="*/ 256 w 306"/>
                <a:gd name="T15" fmla="*/ 70 h 83"/>
                <a:gd name="T16" fmla="*/ 236 w 306"/>
                <a:gd name="T17" fmla="*/ 75 h 83"/>
                <a:gd name="T18" fmla="*/ 208 w 306"/>
                <a:gd name="T19" fmla="*/ 78 h 83"/>
                <a:gd name="T20" fmla="*/ 183 w 306"/>
                <a:gd name="T21" fmla="*/ 82 h 83"/>
                <a:gd name="T22" fmla="*/ 154 w 306"/>
                <a:gd name="T23" fmla="*/ 82 h 83"/>
                <a:gd name="T24" fmla="*/ 126 w 306"/>
                <a:gd name="T25" fmla="*/ 82 h 83"/>
                <a:gd name="T26" fmla="*/ 97 w 306"/>
                <a:gd name="T27" fmla="*/ 78 h 83"/>
                <a:gd name="T28" fmla="*/ 73 w 306"/>
                <a:gd name="T29" fmla="*/ 75 h 83"/>
                <a:gd name="T30" fmla="*/ 49 w 306"/>
                <a:gd name="T31" fmla="*/ 70 h 83"/>
                <a:gd name="T32" fmla="*/ 28 w 306"/>
                <a:gd name="T33" fmla="*/ 66 h 83"/>
                <a:gd name="T34" fmla="*/ 21 w 306"/>
                <a:gd name="T35" fmla="*/ 62 h 83"/>
                <a:gd name="T36" fmla="*/ 13 w 306"/>
                <a:gd name="T37" fmla="*/ 58 h 83"/>
                <a:gd name="T38" fmla="*/ 8 w 306"/>
                <a:gd name="T39" fmla="*/ 53 h 83"/>
                <a:gd name="T40" fmla="*/ 4 w 306"/>
                <a:gd name="T41" fmla="*/ 49 h 83"/>
                <a:gd name="T42" fmla="*/ 0 w 306"/>
                <a:gd name="T43" fmla="*/ 45 h 83"/>
                <a:gd name="T44" fmla="*/ 0 w 306"/>
                <a:gd name="T45" fmla="*/ 42 h 83"/>
                <a:gd name="T46" fmla="*/ 0 w 306"/>
                <a:gd name="T47" fmla="*/ 37 h 83"/>
                <a:gd name="T48" fmla="*/ 4 w 306"/>
                <a:gd name="T49" fmla="*/ 33 h 83"/>
                <a:gd name="T50" fmla="*/ 8 w 306"/>
                <a:gd name="T51" fmla="*/ 29 h 83"/>
                <a:gd name="T52" fmla="*/ 13 w 306"/>
                <a:gd name="T53" fmla="*/ 24 h 83"/>
                <a:gd name="T54" fmla="*/ 21 w 306"/>
                <a:gd name="T55" fmla="*/ 20 h 83"/>
                <a:gd name="T56" fmla="*/ 28 w 306"/>
                <a:gd name="T57" fmla="*/ 16 h 83"/>
                <a:gd name="T58" fmla="*/ 49 w 306"/>
                <a:gd name="T59" fmla="*/ 13 h 83"/>
                <a:gd name="T60" fmla="*/ 73 w 306"/>
                <a:gd name="T61" fmla="*/ 9 h 83"/>
                <a:gd name="T62" fmla="*/ 97 w 306"/>
                <a:gd name="T63" fmla="*/ 4 h 83"/>
                <a:gd name="T64" fmla="*/ 126 w 306"/>
                <a:gd name="T65" fmla="*/ 4 h 83"/>
                <a:gd name="T66" fmla="*/ 154 w 306"/>
                <a:gd name="T67" fmla="*/ 0 h 83"/>
                <a:gd name="T68" fmla="*/ 183 w 306"/>
                <a:gd name="T69" fmla="*/ 4 h 83"/>
                <a:gd name="T70" fmla="*/ 208 w 306"/>
                <a:gd name="T71" fmla="*/ 4 h 83"/>
                <a:gd name="T72" fmla="*/ 236 w 306"/>
                <a:gd name="T73" fmla="*/ 9 h 83"/>
                <a:gd name="T74" fmla="*/ 256 w 306"/>
                <a:gd name="T75" fmla="*/ 13 h 83"/>
                <a:gd name="T76" fmla="*/ 277 w 306"/>
                <a:gd name="T77" fmla="*/ 16 h 83"/>
                <a:gd name="T78" fmla="*/ 284 w 306"/>
                <a:gd name="T79" fmla="*/ 20 h 83"/>
                <a:gd name="T80" fmla="*/ 292 w 306"/>
                <a:gd name="T81" fmla="*/ 24 h 83"/>
                <a:gd name="T82" fmla="*/ 297 w 306"/>
                <a:gd name="T83" fmla="*/ 29 h 83"/>
                <a:gd name="T84" fmla="*/ 301 w 306"/>
                <a:gd name="T85" fmla="*/ 33 h 83"/>
                <a:gd name="T86" fmla="*/ 305 w 306"/>
                <a:gd name="T87" fmla="*/ 37 h 83"/>
                <a:gd name="T88" fmla="*/ 305 w 306"/>
                <a:gd name="T89" fmla="*/ 42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3"/>
                <a:gd name="T137" fmla="*/ 306 w 306"/>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3">
                  <a:moveTo>
                    <a:pt x="305" y="42"/>
                  </a:moveTo>
                  <a:lnTo>
                    <a:pt x="305" y="45"/>
                  </a:lnTo>
                  <a:lnTo>
                    <a:pt x="301" y="49"/>
                  </a:lnTo>
                  <a:lnTo>
                    <a:pt x="297" y="53"/>
                  </a:lnTo>
                  <a:lnTo>
                    <a:pt x="292" y="58"/>
                  </a:lnTo>
                  <a:lnTo>
                    <a:pt x="284" y="62"/>
                  </a:lnTo>
                  <a:lnTo>
                    <a:pt x="277" y="66"/>
                  </a:lnTo>
                  <a:lnTo>
                    <a:pt x="256" y="70"/>
                  </a:lnTo>
                  <a:lnTo>
                    <a:pt x="236" y="75"/>
                  </a:lnTo>
                  <a:lnTo>
                    <a:pt x="208" y="78"/>
                  </a:lnTo>
                  <a:lnTo>
                    <a:pt x="183" y="82"/>
                  </a:lnTo>
                  <a:lnTo>
                    <a:pt x="154" y="82"/>
                  </a:lnTo>
                  <a:lnTo>
                    <a:pt x="126" y="82"/>
                  </a:lnTo>
                  <a:lnTo>
                    <a:pt x="97" y="78"/>
                  </a:lnTo>
                  <a:lnTo>
                    <a:pt x="73" y="75"/>
                  </a:lnTo>
                  <a:lnTo>
                    <a:pt x="49" y="70"/>
                  </a:lnTo>
                  <a:lnTo>
                    <a:pt x="28" y="66"/>
                  </a:lnTo>
                  <a:lnTo>
                    <a:pt x="21" y="62"/>
                  </a:lnTo>
                  <a:lnTo>
                    <a:pt x="13" y="58"/>
                  </a:lnTo>
                  <a:lnTo>
                    <a:pt x="8" y="53"/>
                  </a:lnTo>
                  <a:lnTo>
                    <a:pt x="4" y="49"/>
                  </a:lnTo>
                  <a:lnTo>
                    <a:pt x="0" y="45"/>
                  </a:lnTo>
                  <a:lnTo>
                    <a:pt x="0" y="42"/>
                  </a:lnTo>
                  <a:lnTo>
                    <a:pt x="0" y="37"/>
                  </a:lnTo>
                  <a:lnTo>
                    <a:pt x="4" y="33"/>
                  </a:lnTo>
                  <a:lnTo>
                    <a:pt x="8" y="29"/>
                  </a:lnTo>
                  <a:lnTo>
                    <a:pt x="13" y="24"/>
                  </a:lnTo>
                  <a:lnTo>
                    <a:pt x="21" y="20"/>
                  </a:lnTo>
                  <a:lnTo>
                    <a:pt x="28" y="16"/>
                  </a:lnTo>
                  <a:lnTo>
                    <a:pt x="49" y="13"/>
                  </a:lnTo>
                  <a:lnTo>
                    <a:pt x="73" y="9"/>
                  </a:lnTo>
                  <a:lnTo>
                    <a:pt x="97" y="4"/>
                  </a:lnTo>
                  <a:lnTo>
                    <a:pt x="126" y="4"/>
                  </a:lnTo>
                  <a:lnTo>
                    <a:pt x="154" y="0"/>
                  </a:lnTo>
                  <a:lnTo>
                    <a:pt x="183" y="4"/>
                  </a:lnTo>
                  <a:lnTo>
                    <a:pt x="208" y="4"/>
                  </a:lnTo>
                  <a:lnTo>
                    <a:pt x="236" y="9"/>
                  </a:lnTo>
                  <a:lnTo>
                    <a:pt x="256" y="13"/>
                  </a:lnTo>
                  <a:lnTo>
                    <a:pt x="277" y="16"/>
                  </a:lnTo>
                  <a:lnTo>
                    <a:pt x="284" y="20"/>
                  </a:lnTo>
                  <a:lnTo>
                    <a:pt x="292" y="24"/>
                  </a:lnTo>
                  <a:lnTo>
                    <a:pt x="297" y="29"/>
                  </a:lnTo>
                  <a:lnTo>
                    <a:pt x="301" y="33"/>
                  </a:lnTo>
                  <a:lnTo>
                    <a:pt x="305" y="37"/>
                  </a:lnTo>
                  <a:lnTo>
                    <a:pt x="305" y="42"/>
                  </a:lnTo>
                </a:path>
              </a:pathLst>
            </a:custGeom>
            <a:solidFill>
              <a:srgbClr val="F2E57F"/>
            </a:solidFill>
            <a:ln w="12700" cap="rnd">
              <a:noFill/>
              <a:round/>
              <a:headEnd/>
              <a:tailEnd/>
            </a:ln>
          </p:spPr>
          <p:txBody>
            <a:bodyPr/>
            <a:lstStyle/>
            <a:p>
              <a:endParaRPr lang="en-US"/>
            </a:p>
          </p:txBody>
        </p:sp>
        <p:sp>
          <p:nvSpPr>
            <p:cNvPr id="1294" name="Freeform 244"/>
            <p:cNvSpPr>
              <a:spLocks/>
            </p:cNvSpPr>
            <p:nvPr/>
          </p:nvSpPr>
          <p:spPr bwMode="auto">
            <a:xfrm>
              <a:off x="1306" y="2222"/>
              <a:ext cx="90" cy="59"/>
            </a:xfrm>
            <a:custGeom>
              <a:avLst/>
              <a:gdLst>
                <a:gd name="T0" fmla="*/ 89 w 90"/>
                <a:gd name="T1" fmla="*/ 58 h 59"/>
                <a:gd name="T2" fmla="*/ 72 w 90"/>
                <a:gd name="T3" fmla="*/ 58 h 59"/>
                <a:gd name="T4" fmla="*/ 65 w 90"/>
                <a:gd name="T5" fmla="*/ 54 h 59"/>
                <a:gd name="T6" fmla="*/ 48 w 90"/>
                <a:gd name="T7" fmla="*/ 54 h 59"/>
                <a:gd name="T8" fmla="*/ 40 w 90"/>
                <a:gd name="T9" fmla="*/ 45 h 59"/>
                <a:gd name="T10" fmla="*/ 16 w 90"/>
                <a:gd name="T11" fmla="*/ 45 h 59"/>
                <a:gd name="T12" fmla="*/ 16 w 90"/>
                <a:gd name="T13" fmla="*/ 42 h 59"/>
                <a:gd name="T14" fmla="*/ 3 w 90"/>
                <a:gd name="T15" fmla="*/ 29 h 59"/>
                <a:gd name="T16" fmla="*/ 3 w 90"/>
                <a:gd name="T17" fmla="*/ 0 h 59"/>
                <a:gd name="T18" fmla="*/ 0 w 90"/>
                <a:gd name="T19" fmla="*/ 0 h 59"/>
                <a:gd name="T20" fmla="*/ 89 w 90"/>
                <a:gd name="T21" fmla="*/ 0 h 59"/>
                <a:gd name="T22" fmla="*/ 89 w 90"/>
                <a:gd name="T23" fmla="*/ 58 h 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
                <a:gd name="T37" fmla="*/ 0 h 59"/>
                <a:gd name="T38" fmla="*/ 90 w 90"/>
                <a:gd name="T39" fmla="*/ 59 h 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 h="59">
                  <a:moveTo>
                    <a:pt x="89" y="58"/>
                  </a:moveTo>
                  <a:lnTo>
                    <a:pt x="72" y="58"/>
                  </a:lnTo>
                  <a:lnTo>
                    <a:pt x="65" y="54"/>
                  </a:lnTo>
                  <a:lnTo>
                    <a:pt x="48" y="54"/>
                  </a:lnTo>
                  <a:lnTo>
                    <a:pt x="40" y="45"/>
                  </a:lnTo>
                  <a:lnTo>
                    <a:pt x="16" y="45"/>
                  </a:lnTo>
                  <a:lnTo>
                    <a:pt x="16" y="42"/>
                  </a:lnTo>
                  <a:lnTo>
                    <a:pt x="3" y="29"/>
                  </a:lnTo>
                  <a:lnTo>
                    <a:pt x="3" y="0"/>
                  </a:lnTo>
                  <a:lnTo>
                    <a:pt x="0" y="0"/>
                  </a:lnTo>
                  <a:lnTo>
                    <a:pt x="89" y="0"/>
                  </a:lnTo>
                  <a:lnTo>
                    <a:pt x="89" y="58"/>
                  </a:lnTo>
                </a:path>
              </a:pathLst>
            </a:custGeom>
            <a:solidFill>
              <a:srgbClr val="F2E57F"/>
            </a:solidFill>
            <a:ln w="12700" cap="rnd">
              <a:noFill/>
              <a:round/>
              <a:headEnd/>
              <a:tailEnd/>
            </a:ln>
          </p:spPr>
          <p:txBody>
            <a:bodyPr/>
            <a:lstStyle/>
            <a:p>
              <a:endParaRPr lang="en-US"/>
            </a:p>
          </p:txBody>
        </p:sp>
        <p:sp>
          <p:nvSpPr>
            <p:cNvPr id="1295" name="Freeform 245"/>
            <p:cNvSpPr>
              <a:spLocks/>
            </p:cNvSpPr>
            <p:nvPr/>
          </p:nvSpPr>
          <p:spPr bwMode="auto">
            <a:xfrm>
              <a:off x="1395" y="2218"/>
              <a:ext cx="225" cy="71"/>
            </a:xfrm>
            <a:custGeom>
              <a:avLst/>
              <a:gdLst>
                <a:gd name="T0" fmla="*/ 0 w 225"/>
                <a:gd name="T1" fmla="*/ 4 h 71"/>
                <a:gd name="T2" fmla="*/ 61 w 225"/>
                <a:gd name="T3" fmla="*/ 0 h 71"/>
                <a:gd name="T4" fmla="*/ 211 w 225"/>
                <a:gd name="T5" fmla="*/ 0 h 71"/>
                <a:gd name="T6" fmla="*/ 220 w 225"/>
                <a:gd name="T7" fmla="*/ 4 h 71"/>
                <a:gd name="T8" fmla="*/ 224 w 225"/>
                <a:gd name="T9" fmla="*/ 4 h 71"/>
                <a:gd name="T10" fmla="*/ 224 w 225"/>
                <a:gd name="T11" fmla="*/ 17 h 71"/>
                <a:gd name="T12" fmla="*/ 220 w 225"/>
                <a:gd name="T13" fmla="*/ 24 h 71"/>
                <a:gd name="T14" fmla="*/ 220 w 225"/>
                <a:gd name="T15" fmla="*/ 41 h 71"/>
                <a:gd name="T16" fmla="*/ 211 w 225"/>
                <a:gd name="T17" fmla="*/ 46 h 71"/>
                <a:gd name="T18" fmla="*/ 207 w 225"/>
                <a:gd name="T19" fmla="*/ 46 h 71"/>
                <a:gd name="T20" fmla="*/ 200 w 225"/>
                <a:gd name="T21" fmla="*/ 53 h 71"/>
                <a:gd name="T22" fmla="*/ 187 w 225"/>
                <a:gd name="T23" fmla="*/ 53 h 71"/>
                <a:gd name="T24" fmla="*/ 183 w 225"/>
                <a:gd name="T25" fmla="*/ 57 h 71"/>
                <a:gd name="T26" fmla="*/ 171 w 225"/>
                <a:gd name="T27" fmla="*/ 57 h 71"/>
                <a:gd name="T28" fmla="*/ 155 w 225"/>
                <a:gd name="T29" fmla="*/ 66 h 71"/>
                <a:gd name="T30" fmla="*/ 142 w 225"/>
                <a:gd name="T31" fmla="*/ 66 h 71"/>
                <a:gd name="T32" fmla="*/ 130 w 225"/>
                <a:gd name="T33" fmla="*/ 70 h 71"/>
                <a:gd name="T34" fmla="*/ 16 w 225"/>
                <a:gd name="T35" fmla="*/ 70 h 71"/>
                <a:gd name="T36" fmla="*/ 0 w 225"/>
                <a:gd name="T37" fmla="*/ 66 h 71"/>
                <a:gd name="T38" fmla="*/ 0 w 225"/>
                <a:gd name="T39" fmla="*/ 4 h 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5"/>
                <a:gd name="T61" fmla="*/ 0 h 71"/>
                <a:gd name="T62" fmla="*/ 225 w 225"/>
                <a:gd name="T63" fmla="*/ 71 h 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5" h="71">
                  <a:moveTo>
                    <a:pt x="0" y="4"/>
                  </a:moveTo>
                  <a:lnTo>
                    <a:pt x="61" y="0"/>
                  </a:lnTo>
                  <a:lnTo>
                    <a:pt x="211" y="0"/>
                  </a:lnTo>
                  <a:lnTo>
                    <a:pt x="220" y="4"/>
                  </a:lnTo>
                  <a:lnTo>
                    <a:pt x="224" y="4"/>
                  </a:lnTo>
                  <a:lnTo>
                    <a:pt x="224" y="17"/>
                  </a:lnTo>
                  <a:lnTo>
                    <a:pt x="220" y="24"/>
                  </a:lnTo>
                  <a:lnTo>
                    <a:pt x="220" y="41"/>
                  </a:lnTo>
                  <a:lnTo>
                    <a:pt x="211" y="46"/>
                  </a:lnTo>
                  <a:lnTo>
                    <a:pt x="207" y="46"/>
                  </a:lnTo>
                  <a:lnTo>
                    <a:pt x="200" y="53"/>
                  </a:lnTo>
                  <a:lnTo>
                    <a:pt x="187" y="53"/>
                  </a:lnTo>
                  <a:lnTo>
                    <a:pt x="183" y="57"/>
                  </a:lnTo>
                  <a:lnTo>
                    <a:pt x="171" y="57"/>
                  </a:lnTo>
                  <a:lnTo>
                    <a:pt x="155" y="66"/>
                  </a:lnTo>
                  <a:lnTo>
                    <a:pt x="142" y="66"/>
                  </a:lnTo>
                  <a:lnTo>
                    <a:pt x="130" y="70"/>
                  </a:lnTo>
                  <a:lnTo>
                    <a:pt x="16" y="70"/>
                  </a:lnTo>
                  <a:lnTo>
                    <a:pt x="0" y="66"/>
                  </a:lnTo>
                  <a:lnTo>
                    <a:pt x="0" y="4"/>
                  </a:lnTo>
                </a:path>
              </a:pathLst>
            </a:custGeom>
            <a:solidFill>
              <a:srgbClr val="F2E57F"/>
            </a:solidFill>
            <a:ln w="12700" cap="rnd">
              <a:noFill/>
              <a:round/>
              <a:headEnd/>
              <a:tailEnd/>
            </a:ln>
          </p:spPr>
          <p:txBody>
            <a:bodyPr/>
            <a:lstStyle/>
            <a:p>
              <a:endParaRPr lang="en-US"/>
            </a:p>
          </p:txBody>
        </p:sp>
        <p:sp>
          <p:nvSpPr>
            <p:cNvPr id="1296" name="Freeform 246"/>
            <p:cNvSpPr>
              <a:spLocks/>
            </p:cNvSpPr>
            <p:nvPr/>
          </p:nvSpPr>
          <p:spPr bwMode="auto">
            <a:xfrm>
              <a:off x="1306" y="2218"/>
              <a:ext cx="314" cy="71"/>
            </a:xfrm>
            <a:custGeom>
              <a:avLst/>
              <a:gdLst>
                <a:gd name="T0" fmla="*/ 89 w 314"/>
                <a:gd name="T1" fmla="*/ 66 h 71"/>
                <a:gd name="T2" fmla="*/ 68 w 314"/>
                <a:gd name="T3" fmla="*/ 66 h 71"/>
                <a:gd name="T4" fmla="*/ 65 w 314"/>
                <a:gd name="T5" fmla="*/ 57 h 71"/>
                <a:gd name="T6" fmla="*/ 48 w 314"/>
                <a:gd name="T7" fmla="*/ 57 h 71"/>
                <a:gd name="T8" fmla="*/ 40 w 314"/>
                <a:gd name="T9" fmla="*/ 53 h 71"/>
                <a:gd name="T10" fmla="*/ 16 w 314"/>
                <a:gd name="T11" fmla="*/ 53 h 71"/>
                <a:gd name="T12" fmla="*/ 16 w 314"/>
                <a:gd name="T13" fmla="*/ 46 h 71"/>
                <a:gd name="T14" fmla="*/ 3 w 314"/>
                <a:gd name="T15" fmla="*/ 33 h 71"/>
                <a:gd name="T16" fmla="*/ 3 w 314"/>
                <a:gd name="T17" fmla="*/ 4 h 71"/>
                <a:gd name="T18" fmla="*/ 0 w 314"/>
                <a:gd name="T19" fmla="*/ 4 h 71"/>
                <a:gd name="T20" fmla="*/ 89 w 314"/>
                <a:gd name="T21" fmla="*/ 4 h 71"/>
                <a:gd name="T22" fmla="*/ 146 w 314"/>
                <a:gd name="T23" fmla="*/ 0 h 71"/>
                <a:gd name="T24" fmla="*/ 300 w 314"/>
                <a:gd name="T25" fmla="*/ 0 h 71"/>
                <a:gd name="T26" fmla="*/ 309 w 314"/>
                <a:gd name="T27" fmla="*/ 4 h 71"/>
                <a:gd name="T28" fmla="*/ 313 w 314"/>
                <a:gd name="T29" fmla="*/ 4 h 71"/>
                <a:gd name="T30" fmla="*/ 313 w 314"/>
                <a:gd name="T31" fmla="*/ 17 h 71"/>
                <a:gd name="T32" fmla="*/ 309 w 314"/>
                <a:gd name="T33" fmla="*/ 24 h 71"/>
                <a:gd name="T34" fmla="*/ 309 w 314"/>
                <a:gd name="T35" fmla="*/ 41 h 71"/>
                <a:gd name="T36" fmla="*/ 300 w 314"/>
                <a:gd name="T37" fmla="*/ 46 h 71"/>
                <a:gd name="T38" fmla="*/ 296 w 314"/>
                <a:gd name="T39" fmla="*/ 46 h 71"/>
                <a:gd name="T40" fmla="*/ 289 w 314"/>
                <a:gd name="T41" fmla="*/ 53 h 71"/>
                <a:gd name="T42" fmla="*/ 276 w 314"/>
                <a:gd name="T43" fmla="*/ 53 h 71"/>
                <a:gd name="T44" fmla="*/ 272 w 314"/>
                <a:gd name="T45" fmla="*/ 57 h 71"/>
                <a:gd name="T46" fmla="*/ 260 w 314"/>
                <a:gd name="T47" fmla="*/ 57 h 71"/>
                <a:gd name="T48" fmla="*/ 244 w 314"/>
                <a:gd name="T49" fmla="*/ 66 h 71"/>
                <a:gd name="T50" fmla="*/ 231 w 314"/>
                <a:gd name="T51" fmla="*/ 66 h 71"/>
                <a:gd name="T52" fmla="*/ 220 w 314"/>
                <a:gd name="T53" fmla="*/ 70 h 71"/>
                <a:gd name="T54" fmla="*/ 105 w 314"/>
                <a:gd name="T55" fmla="*/ 70 h 71"/>
                <a:gd name="T56" fmla="*/ 89 w 314"/>
                <a:gd name="T57" fmla="*/ 66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4"/>
                <a:gd name="T88" fmla="*/ 0 h 71"/>
                <a:gd name="T89" fmla="*/ 314 w 314"/>
                <a:gd name="T90" fmla="*/ 71 h 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4" h="71">
                  <a:moveTo>
                    <a:pt x="89" y="66"/>
                  </a:moveTo>
                  <a:lnTo>
                    <a:pt x="68" y="66"/>
                  </a:lnTo>
                  <a:lnTo>
                    <a:pt x="65" y="57"/>
                  </a:lnTo>
                  <a:lnTo>
                    <a:pt x="48" y="57"/>
                  </a:lnTo>
                  <a:lnTo>
                    <a:pt x="40" y="53"/>
                  </a:lnTo>
                  <a:lnTo>
                    <a:pt x="16" y="53"/>
                  </a:lnTo>
                  <a:lnTo>
                    <a:pt x="16" y="46"/>
                  </a:lnTo>
                  <a:lnTo>
                    <a:pt x="3" y="33"/>
                  </a:lnTo>
                  <a:lnTo>
                    <a:pt x="3" y="4"/>
                  </a:lnTo>
                  <a:lnTo>
                    <a:pt x="0" y="4"/>
                  </a:lnTo>
                  <a:lnTo>
                    <a:pt x="89" y="4"/>
                  </a:lnTo>
                  <a:lnTo>
                    <a:pt x="146" y="0"/>
                  </a:lnTo>
                  <a:lnTo>
                    <a:pt x="300" y="0"/>
                  </a:lnTo>
                  <a:lnTo>
                    <a:pt x="309" y="4"/>
                  </a:lnTo>
                  <a:lnTo>
                    <a:pt x="313" y="4"/>
                  </a:lnTo>
                  <a:lnTo>
                    <a:pt x="313" y="17"/>
                  </a:lnTo>
                  <a:lnTo>
                    <a:pt x="309" y="24"/>
                  </a:lnTo>
                  <a:lnTo>
                    <a:pt x="309" y="41"/>
                  </a:lnTo>
                  <a:lnTo>
                    <a:pt x="300" y="46"/>
                  </a:lnTo>
                  <a:lnTo>
                    <a:pt x="296" y="46"/>
                  </a:lnTo>
                  <a:lnTo>
                    <a:pt x="289" y="53"/>
                  </a:lnTo>
                  <a:lnTo>
                    <a:pt x="276" y="53"/>
                  </a:lnTo>
                  <a:lnTo>
                    <a:pt x="272" y="57"/>
                  </a:lnTo>
                  <a:lnTo>
                    <a:pt x="260" y="57"/>
                  </a:lnTo>
                  <a:lnTo>
                    <a:pt x="244" y="66"/>
                  </a:lnTo>
                  <a:lnTo>
                    <a:pt x="231" y="66"/>
                  </a:lnTo>
                  <a:lnTo>
                    <a:pt x="220" y="70"/>
                  </a:lnTo>
                  <a:lnTo>
                    <a:pt x="105" y="70"/>
                  </a:lnTo>
                  <a:lnTo>
                    <a:pt x="89" y="66"/>
                  </a:lnTo>
                </a:path>
              </a:pathLst>
            </a:custGeom>
            <a:noFill/>
            <a:ln w="12700" cap="rnd">
              <a:noFill/>
              <a:round/>
              <a:headEnd/>
              <a:tailEnd/>
            </a:ln>
          </p:spPr>
          <p:txBody>
            <a:bodyPr/>
            <a:lstStyle/>
            <a:p>
              <a:endParaRPr lang="en-US"/>
            </a:p>
          </p:txBody>
        </p:sp>
        <p:sp>
          <p:nvSpPr>
            <p:cNvPr id="1297" name="Freeform 247"/>
            <p:cNvSpPr>
              <a:spLocks/>
            </p:cNvSpPr>
            <p:nvPr/>
          </p:nvSpPr>
          <p:spPr bwMode="auto">
            <a:xfrm>
              <a:off x="1314" y="2181"/>
              <a:ext cx="306" cy="84"/>
            </a:xfrm>
            <a:custGeom>
              <a:avLst/>
              <a:gdLst>
                <a:gd name="T0" fmla="*/ 305 w 306"/>
                <a:gd name="T1" fmla="*/ 41 h 84"/>
                <a:gd name="T2" fmla="*/ 305 w 306"/>
                <a:gd name="T3" fmla="*/ 46 h 84"/>
                <a:gd name="T4" fmla="*/ 301 w 306"/>
                <a:gd name="T5" fmla="*/ 50 h 84"/>
                <a:gd name="T6" fmla="*/ 297 w 306"/>
                <a:gd name="T7" fmla="*/ 54 h 84"/>
                <a:gd name="T8" fmla="*/ 292 w 306"/>
                <a:gd name="T9" fmla="*/ 57 h 84"/>
                <a:gd name="T10" fmla="*/ 285 w 306"/>
                <a:gd name="T11" fmla="*/ 62 h 84"/>
                <a:gd name="T12" fmla="*/ 277 w 306"/>
                <a:gd name="T13" fmla="*/ 66 h 84"/>
                <a:gd name="T14" fmla="*/ 256 w 306"/>
                <a:gd name="T15" fmla="*/ 70 h 84"/>
                <a:gd name="T16" fmla="*/ 236 w 306"/>
                <a:gd name="T17" fmla="*/ 79 h 84"/>
                <a:gd name="T18" fmla="*/ 208 w 306"/>
                <a:gd name="T19" fmla="*/ 79 h 84"/>
                <a:gd name="T20" fmla="*/ 183 w 306"/>
                <a:gd name="T21" fmla="*/ 83 h 84"/>
                <a:gd name="T22" fmla="*/ 155 w 306"/>
                <a:gd name="T23" fmla="*/ 83 h 84"/>
                <a:gd name="T24" fmla="*/ 126 w 306"/>
                <a:gd name="T25" fmla="*/ 83 h 84"/>
                <a:gd name="T26" fmla="*/ 97 w 306"/>
                <a:gd name="T27" fmla="*/ 79 h 84"/>
                <a:gd name="T28" fmla="*/ 69 w 306"/>
                <a:gd name="T29" fmla="*/ 79 h 84"/>
                <a:gd name="T30" fmla="*/ 49 w 306"/>
                <a:gd name="T31" fmla="*/ 70 h 84"/>
                <a:gd name="T32" fmla="*/ 28 w 306"/>
                <a:gd name="T33" fmla="*/ 66 h 84"/>
                <a:gd name="T34" fmla="*/ 21 w 306"/>
                <a:gd name="T35" fmla="*/ 62 h 84"/>
                <a:gd name="T36" fmla="*/ 13 w 306"/>
                <a:gd name="T37" fmla="*/ 57 h 84"/>
                <a:gd name="T38" fmla="*/ 8 w 306"/>
                <a:gd name="T39" fmla="*/ 54 h 84"/>
                <a:gd name="T40" fmla="*/ 4 w 306"/>
                <a:gd name="T41" fmla="*/ 50 h 84"/>
                <a:gd name="T42" fmla="*/ 0 w 306"/>
                <a:gd name="T43" fmla="*/ 46 h 84"/>
                <a:gd name="T44" fmla="*/ 0 w 306"/>
                <a:gd name="T45" fmla="*/ 41 h 84"/>
                <a:gd name="T46" fmla="*/ 0 w 306"/>
                <a:gd name="T47" fmla="*/ 37 h 84"/>
                <a:gd name="T48" fmla="*/ 4 w 306"/>
                <a:gd name="T49" fmla="*/ 33 h 84"/>
                <a:gd name="T50" fmla="*/ 8 w 306"/>
                <a:gd name="T51" fmla="*/ 29 h 84"/>
                <a:gd name="T52" fmla="*/ 13 w 306"/>
                <a:gd name="T53" fmla="*/ 24 h 84"/>
                <a:gd name="T54" fmla="*/ 21 w 306"/>
                <a:gd name="T55" fmla="*/ 21 h 84"/>
                <a:gd name="T56" fmla="*/ 28 w 306"/>
                <a:gd name="T57" fmla="*/ 17 h 84"/>
                <a:gd name="T58" fmla="*/ 49 w 306"/>
                <a:gd name="T59" fmla="*/ 13 h 84"/>
                <a:gd name="T60" fmla="*/ 69 w 306"/>
                <a:gd name="T61" fmla="*/ 9 h 84"/>
                <a:gd name="T62" fmla="*/ 97 w 306"/>
                <a:gd name="T63" fmla="*/ 4 h 84"/>
                <a:gd name="T64" fmla="*/ 126 w 306"/>
                <a:gd name="T65" fmla="*/ 0 h 84"/>
                <a:gd name="T66" fmla="*/ 155 w 306"/>
                <a:gd name="T67" fmla="*/ 0 h 84"/>
                <a:gd name="T68" fmla="*/ 183 w 306"/>
                <a:gd name="T69" fmla="*/ 0 h 84"/>
                <a:gd name="T70" fmla="*/ 208 w 306"/>
                <a:gd name="T71" fmla="*/ 4 h 84"/>
                <a:gd name="T72" fmla="*/ 236 w 306"/>
                <a:gd name="T73" fmla="*/ 9 h 84"/>
                <a:gd name="T74" fmla="*/ 256 w 306"/>
                <a:gd name="T75" fmla="*/ 13 h 84"/>
                <a:gd name="T76" fmla="*/ 277 w 306"/>
                <a:gd name="T77" fmla="*/ 17 h 84"/>
                <a:gd name="T78" fmla="*/ 285 w 306"/>
                <a:gd name="T79" fmla="*/ 21 h 84"/>
                <a:gd name="T80" fmla="*/ 292 w 306"/>
                <a:gd name="T81" fmla="*/ 24 h 84"/>
                <a:gd name="T82" fmla="*/ 297 w 306"/>
                <a:gd name="T83" fmla="*/ 29 h 84"/>
                <a:gd name="T84" fmla="*/ 301 w 306"/>
                <a:gd name="T85" fmla="*/ 33 h 84"/>
                <a:gd name="T86" fmla="*/ 305 w 306"/>
                <a:gd name="T87" fmla="*/ 37 h 84"/>
                <a:gd name="T88" fmla="*/ 305 w 306"/>
                <a:gd name="T89" fmla="*/ 41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4"/>
                <a:gd name="T137" fmla="*/ 306 w 306"/>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4">
                  <a:moveTo>
                    <a:pt x="305" y="41"/>
                  </a:moveTo>
                  <a:lnTo>
                    <a:pt x="305" y="46"/>
                  </a:lnTo>
                  <a:lnTo>
                    <a:pt x="301" y="50"/>
                  </a:lnTo>
                  <a:lnTo>
                    <a:pt x="297" y="54"/>
                  </a:lnTo>
                  <a:lnTo>
                    <a:pt x="292" y="57"/>
                  </a:lnTo>
                  <a:lnTo>
                    <a:pt x="285" y="62"/>
                  </a:lnTo>
                  <a:lnTo>
                    <a:pt x="277" y="66"/>
                  </a:lnTo>
                  <a:lnTo>
                    <a:pt x="256" y="70"/>
                  </a:lnTo>
                  <a:lnTo>
                    <a:pt x="236" y="79"/>
                  </a:lnTo>
                  <a:lnTo>
                    <a:pt x="208" y="79"/>
                  </a:lnTo>
                  <a:lnTo>
                    <a:pt x="183" y="83"/>
                  </a:lnTo>
                  <a:lnTo>
                    <a:pt x="155" y="83"/>
                  </a:lnTo>
                  <a:lnTo>
                    <a:pt x="126" y="83"/>
                  </a:lnTo>
                  <a:lnTo>
                    <a:pt x="97" y="79"/>
                  </a:lnTo>
                  <a:lnTo>
                    <a:pt x="69" y="79"/>
                  </a:lnTo>
                  <a:lnTo>
                    <a:pt x="49" y="70"/>
                  </a:lnTo>
                  <a:lnTo>
                    <a:pt x="28" y="66"/>
                  </a:lnTo>
                  <a:lnTo>
                    <a:pt x="21" y="62"/>
                  </a:lnTo>
                  <a:lnTo>
                    <a:pt x="13" y="57"/>
                  </a:lnTo>
                  <a:lnTo>
                    <a:pt x="8" y="54"/>
                  </a:lnTo>
                  <a:lnTo>
                    <a:pt x="4" y="50"/>
                  </a:lnTo>
                  <a:lnTo>
                    <a:pt x="0" y="46"/>
                  </a:lnTo>
                  <a:lnTo>
                    <a:pt x="0" y="41"/>
                  </a:lnTo>
                  <a:lnTo>
                    <a:pt x="0" y="37"/>
                  </a:lnTo>
                  <a:lnTo>
                    <a:pt x="4" y="33"/>
                  </a:lnTo>
                  <a:lnTo>
                    <a:pt x="8" y="29"/>
                  </a:lnTo>
                  <a:lnTo>
                    <a:pt x="13" y="24"/>
                  </a:lnTo>
                  <a:lnTo>
                    <a:pt x="21" y="21"/>
                  </a:lnTo>
                  <a:lnTo>
                    <a:pt x="28" y="17"/>
                  </a:lnTo>
                  <a:lnTo>
                    <a:pt x="49" y="13"/>
                  </a:lnTo>
                  <a:lnTo>
                    <a:pt x="69" y="9"/>
                  </a:lnTo>
                  <a:lnTo>
                    <a:pt x="97" y="4"/>
                  </a:lnTo>
                  <a:lnTo>
                    <a:pt x="126" y="0"/>
                  </a:lnTo>
                  <a:lnTo>
                    <a:pt x="155" y="0"/>
                  </a:lnTo>
                  <a:lnTo>
                    <a:pt x="183" y="0"/>
                  </a:lnTo>
                  <a:lnTo>
                    <a:pt x="208" y="4"/>
                  </a:lnTo>
                  <a:lnTo>
                    <a:pt x="236" y="9"/>
                  </a:lnTo>
                  <a:lnTo>
                    <a:pt x="256" y="13"/>
                  </a:lnTo>
                  <a:lnTo>
                    <a:pt x="277" y="17"/>
                  </a:lnTo>
                  <a:lnTo>
                    <a:pt x="285" y="21"/>
                  </a:lnTo>
                  <a:lnTo>
                    <a:pt x="292" y="24"/>
                  </a:lnTo>
                  <a:lnTo>
                    <a:pt x="297" y="29"/>
                  </a:lnTo>
                  <a:lnTo>
                    <a:pt x="301" y="33"/>
                  </a:lnTo>
                  <a:lnTo>
                    <a:pt x="305" y="37"/>
                  </a:lnTo>
                  <a:lnTo>
                    <a:pt x="305" y="41"/>
                  </a:lnTo>
                </a:path>
              </a:pathLst>
            </a:custGeom>
            <a:solidFill>
              <a:srgbClr val="F2E57F"/>
            </a:solidFill>
            <a:ln w="12700" cap="rnd">
              <a:noFill/>
              <a:round/>
              <a:headEnd/>
              <a:tailEnd/>
            </a:ln>
          </p:spPr>
          <p:txBody>
            <a:bodyPr/>
            <a:lstStyle/>
            <a:p>
              <a:endParaRPr lang="en-US"/>
            </a:p>
          </p:txBody>
        </p:sp>
        <p:sp>
          <p:nvSpPr>
            <p:cNvPr id="1298" name="Freeform 248"/>
            <p:cNvSpPr>
              <a:spLocks/>
            </p:cNvSpPr>
            <p:nvPr/>
          </p:nvSpPr>
          <p:spPr bwMode="auto">
            <a:xfrm>
              <a:off x="1318" y="2181"/>
              <a:ext cx="83" cy="67"/>
            </a:xfrm>
            <a:custGeom>
              <a:avLst/>
              <a:gdLst>
                <a:gd name="T0" fmla="*/ 82 w 83"/>
                <a:gd name="T1" fmla="*/ 66 h 67"/>
                <a:gd name="T2" fmla="*/ 54 w 83"/>
                <a:gd name="T3" fmla="*/ 66 h 67"/>
                <a:gd name="T4" fmla="*/ 54 w 83"/>
                <a:gd name="T5" fmla="*/ 62 h 67"/>
                <a:gd name="T6" fmla="*/ 41 w 83"/>
                <a:gd name="T7" fmla="*/ 62 h 67"/>
                <a:gd name="T8" fmla="*/ 37 w 83"/>
                <a:gd name="T9" fmla="*/ 54 h 67"/>
                <a:gd name="T10" fmla="*/ 28 w 83"/>
                <a:gd name="T11" fmla="*/ 54 h 67"/>
                <a:gd name="T12" fmla="*/ 24 w 83"/>
                <a:gd name="T13" fmla="*/ 50 h 67"/>
                <a:gd name="T14" fmla="*/ 17 w 83"/>
                <a:gd name="T15" fmla="*/ 50 h 67"/>
                <a:gd name="T16" fmla="*/ 13 w 83"/>
                <a:gd name="T17" fmla="*/ 42 h 67"/>
                <a:gd name="T18" fmla="*/ 4 w 83"/>
                <a:gd name="T19" fmla="*/ 42 h 67"/>
                <a:gd name="T20" fmla="*/ 4 w 83"/>
                <a:gd name="T21" fmla="*/ 37 h 67"/>
                <a:gd name="T22" fmla="*/ 0 w 83"/>
                <a:gd name="T23" fmla="*/ 37 h 67"/>
                <a:gd name="T24" fmla="*/ 0 w 83"/>
                <a:gd name="T25" fmla="*/ 0 h 67"/>
                <a:gd name="T26" fmla="*/ 82 w 83"/>
                <a:gd name="T27" fmla="*/ 0 h 67"/>
                <a:gd name="T28" fmla="*/ 82 w 83"/>
                <a:gd name="T29" fmla="*/ 66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67"/>
                <a:gd name="T47" fmla="*/ 83 w 83"/>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67">
                  <a:moveTo>
                    <a:pt x="82" y="66"/>
                  </a:moveTo>
                  <a:lnTo>
                    <a:pt x="54" y="66"/>
                  </a:lnTo>
                  <a:lnTo>
                    <a:pt x="54" y="62"/>
                  </a:lnTo>
                  <a:lnTo>
                    <a:pt x="41" y="62"/>
                  </a:lnTo>
                  <a:lnTo>
                    <a:pt x="37" y="54"/>
                  </a:lnTo>
                  <a:lnTo>
                    <a:pt x="28" y="54"/>
                  </a:lnTo>
                  <a:lnTo>
                    <a:pt x="24" y="50"/>
                  </a:lnTo>
                  <a:lnTo>
                    <a:pt x="17" y="50"/>
                  </a:lnTo>
                  <a:lnTo>
                    <a:pt x="13" y="42"/>
                  </a:lnTo>
                  <a:lnTo>
                    <a:pt x="4" y="42"/>
                  </a:lnTo>
                  <a:lnTo>
                    <a:pt x="4" y="37"/>
                  </a:lnTo>
                  <a:lnTo>
                    <a:pt x="0" y="37"/>
                  </a:lnTo>
                  <a:lnTo>
                    <a:pt x="0" y="0"/>
                  </a:lnTo>
                  <a:lnTo>
                    <a:pt x="82" y="0"/>
                  </a:lnTo>
                  <a:lnTo>
                    <a:pt x="82" y="66"/>
                  </a:lnTo>
                </a:path>
              </a:pathLst>
            </a:custGeom>
            <a:solidFill>
              <a:srgbClr val="F2E57F"/>
            </a:solidFill>
            <a:ln w="12700" cap="rnd">
              <a:noFill/>
              <a:round/>
              <a:headEnd/>
              <a:tailEnd/>
            </a:ln>
          </p:spPr>
          <p:txBody>
            <a:bodyPr/>
            <a:lstStyle/>
            <a:p>
              <a:endParaRPr lang="en-US"/>
            </a:p>
          </p:txBody>
        </p:sp>
        <p:sp>
          <p:nvSpPr>
            <p:cNvPr id="1299" name="Freeform 249"/>
            <p:cNvSpPr>
              <a:spLocks/>
            </p:cNvSpPr>
            <p:nvPr/>
          </p:nvSpPr>
          <p:spPr bwMode="auto">
            <a:xfrm>
              <a:off x="1400" y="2172"/>
              <a:ext cx="224" cy="80"/>
            </a:xfrm>
            <a:custGeom>
              <a:avLst/>
              <a:gdLst>
                <a:gd name="T0" fmla="*/ 0 w 224"/>
                <a:gd name="T1" fmla="*/ 9 h 80"/>
                <a:gd name="T2" fmla="*/ 65 w 224"/>
                <a:gd name="T3" fmla="*/ 0 h 80"/>
                <a:gd name="T4" fmla="*/ 199 w 224"/>
                <a:gd name="T5" fmla="*/ 0 h 80"/>
                <a:gd name="T6" fmla="*/ 210 w 224"/>
                <a:gd name="T7" fmla="*/ 9 h 80"/>
                <a:gd name="T8" fmla="*/ 223 w 224"/>
                <a:gd name="T9" fmla="*/ 9 h 80"/>
                <a:gd name="T10" fmla="*/ 223 w 224"/>
                <a:gd name="T11" fmla="*/ 37 h 80"/>
                <a:gd name="T12" fmla="*/ 219 w 224"/>
                <a:gd name="T13" fmla="*/ 42 h 80"/>
                <a:gd name="T14" fmla="*/ 219 w 224"/>
                <a:gd name="T15" fmla="*/ 50 h 80"/>
                <a:gd name="T16" fmla="*/ 210 w 224"/>
                <a:gd name="T17" fmla="*/ 50 h 80"/>
                <a:gd name="T18" fmla="*/ 206 w 224"/>
                <a:gd name="T19" fmla="*/ 54 h 80"/>
                <a:gd name="T20" fmla="*/ 195 w 224"/>
                <a:gd name="T21" fmla="*/ 63 h 80"/>
                <a:gd name="T22" fmla="*/ 186 w 224"/>
                <a:gd name="T23" fmla="*/ 63 h 80"/>
                <a:gd name="T24" fmla="*/ 182 w 224"/>
                <a:gd name="T25" fmla="*/ 66 h 80"/>
                <a:gd name="T26" fmla="*/ 174 w 224"/>
                <a:gd name="T27" fmla="*/ 66 h 80"/>
                <a:gd name="T28" fmla="*/ 166 w 224"/>
                <a:gd name="T29" fmla="*/ 75 h 80"/>
                <a:gd name="T30" fmla="*/ 102 w 224"/>
                <a:gd name="T31" fmla="*/ 75 h 80"/>
                <a:gd name="T32" fmla="*/ 89 w 224"/>
                <a:gd name="T33" fmla="*/ 79 h 80"/>
                <a:gd name="T34" fmla="*/ 52 w 224"/>
                <a:gd name="T35" fmla="*/ 79 h 80"/>
                <a:gd name="T36" fmla="*/ 40 w 224"/>
                <a:gd name="T37" fmla="*/ 75 h 80"/>
                <a:gd name="T38" fmla="*/ 0 w 224"/>
                <a:gd name="T39" fmla="*/ 75 h 80"/>
                <a:gd name="T40" fmla="*/ 0 w 224"/>
                <a:gd name="T41" fmla="*/ 9 h 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4"/>
                <a:gd name="T64" fmla="*/ 0 h 80"/>
                <a:gd name="T65" fmla="*/ 224 w 224"/>
                <a:gd name="T66" fmla="*/ 80 h 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4" h="80">
                  <a:moveTo>
                    <a:pt x="0" y="9"/>
                  </a:moveTo>
                  <a:lnTo>
                    <a:pt x="65" y="0"/>
                  </a:lnTo>
                  <a:lnTo>
                    <a:pt x="199" y="0"/>
                  </a:lnTo>
                  <a:lnTo>
                    <a:pt x="210" y="9"/>
                  </a:lnTo>
                  <a:lnTo>
                    <a:pt x="223" y="9"/>
                  </a:lnTo>
                  <a:lnTo>
                    <a:pt x="223" y="37"/>
                  </a:lnTo>
                  <a:lnTo>
                    <a:pt x="219" y="42"/>
                  </a:lnTo>
                  <a:lnTo>
                    <a:pt x="219" y="50"/>
                  </a:lnTo>
                  <a:lnTo>
                    <a:pt x="210" y="50"/>
                  </a:lnTo>
                  <a:lnTo>
                    <a:pt x="206" y="54"/>
                  </a:lnTo>
                  <a:lnTo>
                    <a:pt x="195" y="63"/>
                  </a:lnTo>
                  <a:lnTo>
                    <a:pt x="186" y="63"/>
                  </a:lnTo>
                  <a:lnTo>
                    <a:pt x="182" y="66"/>
                  </a:lnTo>
                  <a:lnTo>
                    <a:pt x="174" y="66"/>
                  </a:lnTo>
                  <a:lnTo>
                    <a:pt x="166" y="75"/>
                  </a:lnTo>
                  <a:lnTo>
                    <a:pt x="102" y="75"/>
                  </a:lnTo>
                  <a:lnTo>
                    <a:pt x="89" y="79"/>
                  </a:lnTo>
                  <a:lnTo>
                    <a:pt x="52" y="79"/>
                  </a:lnTo>
                  <a:lnTo>
                    <a:pt x="40" y="75"/>
                  </a:lnTo>
                  <a:lnTo>
                    <a:pt x="0" y="75"/>
                  </a:lnTo>
                  <a:lnTo>
                    <a:pt x="0" y="9"/>
                  </a:lnTo>
                </a:path>
              </a:pathLst>
            </a:custGeom>
            <a:solidFill>
              <a:srgbClr val="F2E57F"/>
            </a:solidFill>
            <a:ln w="12700" cap="rnd">
              <a:noFill/>
              <a:round/>
              <a:headEnd/>
              <a:tailEnd/>
            </a:ln>
          </p:spPr>
          <p:txBody>
            <a:bodyPr/>
            <a:lstStyle/>
            <a:p>
              <a:endParaRPr lang="en-US"/>
            </a:p>
          </p:txBody>
        </p:sp>
        <p:sp>
          <p:nvSpPr>
            <p:cNvPr id="1300" name="Freeform 250"/>
            <p:cNvSpPr>
              <a:spLocks/>
            </p:cNvSpPr>
            <p:nvPr/>
          </p:nvSpPr>
          <p:spPr bwMode="auto">
            <a:xfrm>
              <a:off x="1318" y="2172"/>
              <a:ext cx="306" cy="80"/>
            </a:xfrm>
            <a:custGeom>
              <a:avLst/>
              <a:gdLst>
                <a:gd name="T0" fmla="*/ 82 w 306"/>
                <a:gd name="T1" fmla="*/ 75 h 80"/>
                <a:gd name="T2" fmla="*/ 53 w 306"/>
                <a:gd name="T3" fmla="*/ 75 h 80"/>
                <a:gd name="T4" fmla="*/ 53 w 306"/>
                <a:gd name="T5" fmla="*/ 66 h 80"/>
                <a:gd name="T6" fmla="*/ 41 w 306"/>
                <a:gd name="T7" fmla="*/ 66 h 80"/>
                <a:gd name="T8" fmla="*/ 37 w 306"/>
                <a:gd name="T9" fmla="*/ 63 h 80"/>
                <a:gd name="T10" fmla="*/ 28 w 306"/>
                <a:gd name="T11" fmla="*/ 63 h 80"/>
                <a:gd name="T12" fmla="*/ 24 w 306"/>
                <a:gd name="T13" fmla="*/ 54 h 80"/>
                <a:gd name="T14" fmla="*/ 17 w 306"/>
                <a:gd name="T15" fmla="*/ 54 h 80"/>
                <a:gd name="T16" fmla="*/ 13 w 306"/>
                <a:gd name="T17" fmla="*/ 50 h 80"/>
                <a:gd name="T18" fmla="*/ 4 w 306"/>
                <a:gd name="T19" fmla="*/ 50 h 80"/>
                <a:gd name="T20" fmla="*/ 4 w 306"/>
                <a:gd name="T21" fmla="*/ 42 h 80"/>
                <a:gd name="T22" fmla="*/ 0 w 306"/>
                <a:gd name="T23" fmla="*/ 42 h 80"/>
                <a:gd name="T24" fmla="*/ 0 w 306"/>
                <a:gd name="T25" fmla="*/ 9 h 80"/>
                <a:gd name="T26" fmla="*/ 82 w 306"/>
                <a:gd name="T27" fmla="*/ 9 h 80"/>
                <a:gd name="T28" fmla="*/ 147 w 306"/>
                <a:gd name="T29" fmla="*/ 0 h 80"/>
                <a:gd name="T30" fmla="*/ 281 w 306"/>
                <a:gd name="T31" fmla="*/ 0 h 80"/>
                <a:gd name="T32" fmla="*/ 292 w 306"/>
                <a:gd name="T33" fmla="*/ 9 h 80"/>
                <a:gd name="T34" fmla="*/ 305 w 306"/>
                <a:gd name="T35" fmla="*/ 9 h 80"/>
                <a:gd name="T36" fmla="*/ 305 w 306"/>
                <a:gd name="T37" fmla="*/ 37 h 80"/>
                <a:gd name="T38" fmla="*/ 301 w 306"/>
                <a:gd name="T39" fmla="*/ 42 h 80"/>
                <a:gd name="T40" fmla="*/ 301 w 306"/>
                <a:gd name="T41" fmla="*/ 50 h 80"/>
                <a:gd name="T42" fmla="*/ 292 w 306"/>
                <a:gd name="T43" fmla="*/ 50 h 80"/>
                <a:gd name="T44" fmla="*/ 288 w 306"/>
                <a:gd name="T45" fmla="*/ 54 h 80"/>
                <a:gd name="T46" fmla="*/ 277 w 306"/>
                <a:gd name="T47" fmla="*/ 63 h 80"/>
                <a:gd name="T48" fmla="*/ 268 w 306"/>
                <a:gd name="T49" fmla="*/ 63 h 80"/>
                <a:gd name="T50" fmla="*/ 264 w 306"/>
                <a:gd name="T51" fmla="*/ 66 h 80"/>
                <a:gd name="T52" fmla="*/ 256 w 306"/>
                <a:gd name="T53" fmla="*/ 66 h 80"/>
                <a:gd name="T54" fmla="*/ 248 w 306"/>
                <a:gd name="T55" fmla="*/ 75 h 80"/>
                <a:gd name="T56" fmla="*/ 183 w 306"/>
                <a:gd name="T57" fmla="*/ 75 h 80"/>
                <a:gd name="T58" fmla="*/ 171 w 306"/>
                <a:gd name="T59" fmla="*/ 79 h 80"/>
                <a:gd name="T60" fmla="*/ 134 w 306"/>
                <a:gd name="T61" fmla="*/ 79 h 80"/>
                <a:gd name="T62" fmla="*/ 122 w 306"/>
                <a:gd name="T63" fmla="*/ 75 h 80"/>
                <a:gd name="T64" fmla="*/ 82 w 306"/>
                <a:gd name="T65" fmla="*/ 75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6"/>
                <a:gd name="T100" fmla="*/ 0 h 80"/>
                <a:gd name="T101" fmla="*/ 306 w 306"/>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6" h="80">
                  <a:moveTo>
                    <a:pt x="82" y="75"/>
                  </a:moveTo>
                  <a:lnTo>
                    <a:pt x="53" y="75"/>
                  </a:lnTo>
                  <a:lnTo>
                    <a:pt x="53" y="66"/>
                  </a:lnTo>
                  <a:lnTo>
                    <a:pt x="41" y="66"/>
                  </a:lnTo>
                  <a:lnTo>
                    <a:pt x="37" y="63"/>
                  </a:lnTo>
                  <a:lnTo>
                    <a:pt x="28" y="63"/>
                  </a:lnTo>
                  <a:lnTo>
                    <a:pt x="24" y="54"/>
                  </a:lnTo>
                  <a:lnTo>
                    <a:pt x="17" y="54"/>
                  </a:lnTo>
                  <a:lnTo>
                    <a:pt x="13" y="50"/>
                  </a:lnTo>
                  <a:lnTo>
                    <a:pt x="4" y="50"/>
                  </a:lnTo>
                  <a:lnTo>
                    <a:pt x="4" y="42"/>
                  </a:lnTo>
                  <a:lnTo>
                    <a:pt x="0" y="42"/>
                  </a:lnTo>
                  <a:lnTo>
                    <a:pt x="0" y="9"/>
                  </a:lnTo>
                  <a:lnTo>
                    <a:pt x="82" y="9"/>
                  </a:lnTo>
                  <a:lnTo>
                    <a:pt x="147" y="0"/>
                  </a:lnTo>
                  <a:lnTo>
                    <a:pt x="281" y="0"/>
                  </a:lnTo>
                  <a:lnTo>
                    <a:pt x="292" y="9"/>
                  </a:lnTo>
                  <a:lnTo>
                    <a:pt x="305" y="9"/>
                  </a:lnTo>
                  <a:lnTo>
                    <a:pt x="305" y="37"/>
                  </a:lnTo>
                  <a:lnTo>
                    <a:pt x="301" y="42"/>
                  </a:lnTo>
                  <a:lnTo>
                    <a:pt x="301" y="50"/>
                  </a:lnTo>
                  <a:lnTo>
                    <a:pt x="292" y="50"/>
                  </a:lnTo>
                  <a:lnTo>
                    <a:pt x="288" y="54"/>
                  </a:lnTo>
                  <a:lnTo>
                    <a:pt x="277" y="63"/>
                  </a:lnTo>
                  <a:lnTo>
                    <a:pt x="268" y="63"/>
                  </a:lnTo>
                  <a:lnTo>
                    <a:pt x="264" y="66"/>
                  </a:lnTo>
                  <a:lnTo>
                    <a:pt x="256" y="66"/>
                  </a:lnTo>
                  <a:lnTo>
                    <a:pt x="248" y="75"/>
                  </a:lnTo>
                  <a:lnTo>
                    <a:pt x="183" y="75"/>
                  </a:lnTo>
                  <a:lnTo>
                    <a:pt x="171" y="79"/>
                  </a:lnTo>
                  <a:lnTo>
                    <a:pt x="134" y="79"/>
                  </a:lnTo>
                  <a:lnTo>
                    <a:pt x="122" y="75"/>
                  </a:lnTo>
                  <a:lnTo>
                    <a:pt x="82" y="75"/>
                  </a:lnTo>
                </a:path>
              </a:pathLst>
            </a:custGeom>
            <a:noFill/>
            <a:ln w="12700" cap="rnd">
              <a:noFill/>
              <a:round/>
              <a:headEnd/>
              <a:tailEnd/>
            </a:ln>
          </p:spPr>
          <p:txBody>
            <a:bodyPr/>
            <a:lstStyle/>
            <a:p>
              <a:endParaRPr lang="en-US"/>
            </a:p>
          </p:txBody>
        </p:sp>
        <p:sp>
          <p:nvSpPr>
            <p:cNvPr id="1301" name="Freeform 251"/>
            <p:cNvSpPr>
              <a:spLocks/>
            </p:cNvSpPr>
            <p:nvPr/>
          </p:nvSpPr>
          <p:spPr bwMode="auto">
            <a:xfrm>
              <a:off x="1318" y="2148"/>
              <a:ext cx="306" cy="84"/>
            </a:xfrm>
            <a:custGeom>
              <a:avLst/>
              <a:gdLst>
                <a:gd name="T0" fmla="*/ 305 w 306"/>
                <a:gd name="T1" fmla="*/ 41 h 84"/>
                <a:gd name="T2" fmla="*/ 305 w 306"/>
                <a:gd name="T3" fmla="*/ 46 h 84"/>
                <a:gd name="T4" fmla="*/ 301 w 306"/>
                <a:gd name="T5" fmla="*/ 50 h 84"/>
                <a:gd name="T6" fmla="*/ 297 w 306"/>
                <a:gd name="T7" fmla="*/ 54 h 84"/>
                <a:gd name="T8" fmla="*/ 292 w 306"/>
                <a:gd name="T9" fmla="*/ 57 h 84"/>
                <a:gd name="T10" fmla="*/ 284 w 306"/>
                <a:gd name="T11" fmla="*/ 62 h 84"/>
                <a:gd name="T12" fmla="*/ 277 w 306"/>
                <a:gd name="T13" fmla="*/ 66 h 84"/>
                <a:gd name="T14" fmla="*/ 256 w 306"/>
                <a:gd name="T15" fmla="*/ 70 h 84"/>
                <a:gd name="T16" fmla="*/ 236 w 306"/>
                <a:gd name="T17" fmla="*/ 74 h 84"/>
                <a:gd name="T18" fmla="*/ 208 w 306"/>
                <a:gd name="T19" fmla="*/ 79 h 84"/>
                <a:gd name="T20" fmla="*/ 183 w 306"/>
                <a:gd name="T21" fmla="*/ 83 h 84"/>
                <a:gd name="T22" fmla="*/ 154 w 306"/>
                <a:gd name="T23" fmla="*/ 83 h 84"/>
                <a:gd name="T24" fmla="*/ 126 w 306"/>
                <a:gd name="T25" fmla="*/ 83 h 84"/>
                <a:gd name="T26" fmla="*/ 97 w 306"/>
                <a:gd name="T27" fmla="*/ 79 h 84"/>
                <a:gd name="T28" fmla="*/ 73 w 306"/>
                <a:gd name="T29" fmla="*/ 74 h 84"/>
                <a:gd name="T30" fmla="*/ 49 w 306"/>
                <a:gd name="T31" fmla="*/ 70 h 84"/>
                <a:gd name="T32" fmla="*/ 28 w 306"/>
                <a:gd name="T33" fmla="*/ 66 h 84"/>
                <a:gd name="T34" fmla="*/ 21 w 306"/>
                <a:gd name="T35" fmla="*/ 62 h 84"/>
                <a:gd name="T36" fmla="*/ 13 w 306"/>
                <a:gd name="T37" fmla="*/ 57 h 84"/>
                <a:gd name="T38" fmla="*/ 8 w 306"/>
                <a:gd name="T39" fmla="*/ 54 h 84"/>
                <a:gd name="T40" fmla="*/ 4 w 306"/>
                <a:gd name="T41" fmla="*/ 50 h 84"/>
                <a:gd name="T42" fmla="*/ 0 w 306"/>
                <a:gd name="T43" fmla="*/ 46 h 84"/>
                <a:gd name="T44" fmla="*/ 0 w 306"/>
                <a:gd name="T45" fmla="*/ 41 h 84"/>
                <a:gd name="T46" fmla="*/ 0 w 306"/>
                <a:gd name="T47" fmla="*/ 33 h 84"/>
                <a:gd name="T48" fmla="*/ 4 w 306"/>
                <a:gd name="T49" fmla="*/ 29 h 84"/>
                <a:gd name="T50" fmla="*/ 8 w 306"/>
                <a:gd name="T51" fmla="*/ 24 h 84"/>
                <a:gd name="T52" fmla="*/ 13 w 306"/>
                <a:gd name="T53" fmla="*/ 21 h 84"/>
                <a:gd name="T54" fmla="*/ 21 w 306"/>
                <a:gd name="T55" fmla="*/ 17 h 84"/>
                <a:gd name="T56" fmla="*/ 28 w 306"/>
                <a:gd name="T57" fmla="*/ 13 h 84"/>
                <a:gd name="T58" fmla="*/ 49 w 306"/>
                <a:gd name="T59" fmla="*/ 9 h 84"/>
                <a:gd name="T60" fmla="*/ 73 w 306"/>
                <a:gd name="T61" fmla="*/ 4 h 84"/>
                <a:gd name="T62" fmla="*/ 97 w 306"/>
                <a:gd name="T63" fmla="*/ 0 h 84"/>
                <a:gd name="T64" fmla="*/ 126 w 306"/>
                <a:gd name="T65" fmla="*/ 0 h 84"/>
                <a:gd name="T66" fmla="*/ 154 w 306"/>
                <a:gd name="T67" fmla="*/ 0 h 84"/>
                <a:gd name="T68" fmla="*/ 183 w 306"/>
                <a:gd name="T69" fmla="*/ 0 h 84"/>
                <a:gd name="T70" fmla="*/ 208 w 306"/>
                <a:gd name="T71" fmla="*/ 0 h 84"/>
                <a:gd name="T72" fmla="*/ 236 w 306"/>
                <a:gd name="T73" fmla="*/ 4 h 84"/>
                <a:gd name="T74" fmla="*/ 256 w 306"/>
                <a:gd name="T75" fmla="*/ 9 h 84"/>
                <a:gd name="T76" fmla="*/ 277 w 306"/>
                <a:gd name="T77" fmla="*/ 13 h 84"/>
                <a:gd name="T78" fmla="*/ 284 w 306"/>
                <a:gd name="T79" fmla="*/ 17 h 84"/>
                <a:gd name="T80" fmla="*/ 292 w 306"/>
                <a:gd name="T81" fmla="*/ 21 h 84"/>
                <a:gd name="T82" fmla="*/ 297 w 306"/>
                <a:gd name="T83" fmla="*/ 24 h 84"/>
                <a:gd name="T84" fmla="*/ 301 w 306"/>
                <a:gd name="T85" fmla="*/ 29 h 84"/>
                <a:gd name="T86" fmla="*/ 305 w 306"/>
                <a:gd name="T87" fmla="*/ 33 h 84"/>
                <a:gd name="T88" fmla="*/ 305 w 306"/>
                <a:gd name="T89" fmla="*/ 41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4"/>
                <a:gd name="T137" fmla="*/ 306 w 306"/>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4">
                  <a:moveTo>
                    <a:pt x="305" y="41"/>
                  </a:moveTo>
                  <a:lnTo>
                    <a:pt x="305" y="46"/>
                  </a:lnTo>
                  <a:lnTo>
                    <a:pt x="301" y="50"/>
                  </a:lnTo>
                  <a:lnTo>
                    <a:pt x="297" y="54"/>
                  </a:lnTo>
                  <a:lnTo>
                    <a:pt x="292" y="57"/>
                  </a:lnTo>
                  <a:lnTo>
                    <a:pt x="284" y="62"/>
                  </a:lnTo>
                  <a:lnTo>
                    <a:pt x="277" y="66"/>
                  </a:lnTo>
                  <a:lnTo>
                    <a:pt x="256" y="70"/>
                  </a:lnTo>
                  <a:lnTo>
                    <a:pt x="236" y="74"/>
                  </a:lnTo>
                  <a:lnTo>
                    <a:pt x="208" y="79"/>
                  </a:lnTo>
                  <a:lnTo>
                    <a:pt x="183" y="83"/>
                  </a:lnTo>
                  <a:lnTo>
                    <a:pt x="154" y="83"/>
                  </a:lnTo>
                  <a:lnTo>
                    <a:pt x="126" y="83"/>
                  </a:lnTo>
                  <a:lnTo>
                    <a:pt x="97" y="79"/>
                  </a:lnTo>
                  <a:lnTo>
                    <a:pt x="73" y="74"/>
                  </a:lnTo>
                  <a:lnTo>
                    <a:pt x="49" y="70"/>
                  </a:lnTo>
                  <a:lnTo>
                    <a:pt x="28" y="66"/>
                  </a:lnTo>
                  <a:lnTo>
                    <a:pt x="21" y="62"/>
                  </a:lnTo>
                  <a:lnTo>
                    <a:pt x="13" y="57"/>
                  </a:lnTo>
                  <a:lnTo>
                    <a:pt x="8" y="54"/>
                  </a:lnTo>
                  <a:lnTo>
                    <a:pt x="4" y="50"/>
                  </a:lnTo>
                  <a:lnTo>
                    <a:pt x="0" y="46"/>
                  </a:lnTo>
                  <a:lnTo>
                    <a:pt x="0" y="41"/>
                  </a:lnTo>
                  <a:lnTo>
                    <a:pt x="0" y="33"/>
                  </a:lnTo>
                  <a:lnTo>
                    <a:pt x="4" y="29"/>
                  </a:lnTo>
                  <a:lnTo>
                    <a:pt x="8" y="24"/>
                  </a:lnTo>
                  <a:lnTo>
                    <a:pt x="13" y="21"/>
                  </a:lnTo>
                  <a:lnTo>
                    <a:pt x="21" y="17"/>
                  </a:lnTo>
                  <a:lnTo>
                    <a:pt x="28" y="13"/>
                  </a:lnTo>
                  <a:lnTo>
                    <a:pt x="49" y="9"/>
                  </a:lnTo>
                  <a:lnTo>
                    <a:pt x="73" y="4"/>
                  </a:lnTo>
                  <a:lnTo>
                    <a:pt x="97" y="0"/>
                  </a:lnTo>
                  <a:lnTo>
                    <a:pt x="126" y="0"/>
                  </a:lnTo>
                  <a:lnTo>
                    <a:pt x="154" y="0"/>
                  </a:lnTo>
                  <a:lnTo>
                    <a:pt x="183" y="0"/>
                  </a:lnTo>
                  <a:lnTo>
                    <a:pt x="208" y="0"/>
                  </a:lnTo>
                  <a:lnTo>
                    <a:pt x="236" y="4"/>
                  </a:lnTo>
                  <a:lnTo>
                    <a:pt x="256" y="9"/>
                  </a:lnTo>
                  <a:lnTo>
                    <a:pt x="277" y="13"/>
                  </a:lnTo>
                  <a:lnTo>
                    <a:pt x="284" y="17"/>
                  </a:lnTo>
                  <a:lnTo>
                    <a:pt x="292" y="21"/>
                  </a:lnTo>
                  <a:lnTo>
                    <a:pt x="297" y="24"/>
                  </a:lnTo>
                  <a:lnTo>
                    <a:pt x="301" y="29"/>
                  </a:lnTo>
                  <a:lnTo>
                    <a:pt x="305" y="33"/>
                  </a:lnTo>
                  <a:lnTo>
                    <a:pt x="305" y="41"/>
                  </a:lnTo>
                </a:path>
              </a:pathLst>
            </a:custGeom>
            <a:solidFill>
              <a:srgbClr val="F2E57F"/>
            </a:solidFill>
            <a:ln w="12700" cap="rnd">
              <a:noFill/>
              <a:round/>
              <a:headEnd/>
              <a:tailEnd/>
            </a:ln>
          </p:spPr>
          <p:txBody>
            <a:bodyPr/>
            <a:lstStyle/>
            <a:p>
              <a:endParaRPr lang="en-US"/>
            </a:p>
          </p:txBody>
        </p:sp>
        <p:sp>
          <p:nvSpPr>
            <p:cNvPr id="1302" name="Freeform 252"/>
            <p:cNvSpPr>
              <a:spLocks/>
            </p:cNvSpPr>
            <p:nvPr/>
          </p:nvSpPr>
          <p:spPr bwMode="auto">
            <a:xfrm>
              <a:off x="1318" y="2181"/>
              <a:ext cx="83" cy="67"/>
            </a:xfrm>
            <a:custGeom>
              <a:avLst/>
              <a:gdLst>
                <a:gd name="T0" fmla="*/ 82 w 83"/>
                <a:gd name="T1" fmla="*/ 66 h 67"/>
                <a:gd name="T2" fmla="*/ 54 w 83"/>
                <a:gd name="T3" fmla="*/ 66 h 67"/>
                <a:gd name="T4" fmla="*/ 54 w 83"/>
                <a:gd name="T5" fmla="*/ 62 h 67"/>
                <a:gd name="T6" fmla="*/ 41 w 83"/>
                <a:gd name="T7" fmla="*/ 62 h 67"/>
                <a:gd name="T8" fmla="*/ 37 w 83"/>
                <a:gd name="T9" fmla="*/ 54 h 67"/>
                <a:gd name="T10" fmla="*/ 28 w 83"/>
                <a:gd name="T11" fmla="*/ 54 h 67"/>
                <a:gd name="T12" fmla="*/ 24 w 83"/>
                <a:gd name="T13" fmla="*/ 50 h 67"/>
                <a:gd name="T14" fmla="*/ 17 w 83"/>
                <a:gd name="T15" fmla="*/ 50 h 67"/>
                <a:gd name="T16" fmla="*/ 13 w 83"/>
                <a:gd name="T17" fmla="*/ 42 h 67"/>
                <a:gd name="T18" fmla="*/ 4 w 83"/>
                <a:gd name="T19" fmla="*/ 42 h 67"/>
                <a:gd name="T20" fmla="*/ 4 w 83"/>
                <a:gd name="T21" fmla="*/ 37 h 67"/>
                <a:gd name="T22" fmla="*/ 0 w 83"/>
                <a:gd name="T23" fmla="*/ 37 h 67"/>
                <a:gd name="T24" fmla="*/ 0 w 83"/>
                <a:gd name="T25" fmla="*/ 0 h 67"/>
                <a:gd name="T26" fmla="*/ 82 w 83"/>
                <a:gd name="T27" fmla="*/ 0 h 67"/>
                <a:gd name="T28" fmla="*/ 82 w 83"/>
                <a:gd name="T29" fmla="*/ 66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67"/>
                <a:gd name="T47" fmla="*/ 83 w 83"/>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67">
                  <a:moveTo>
                    <a:pt x="82" y="66"/>
                  </a:moveTo>
                  <a:lnTo>
                    <a:pt x="54" y="66"/>
                  </a:lnTo>
                  <a:lnTo>
                    <a:pt x="54" y="62"/>
                  </a:lnTo>
                  <a:lnTo>
                    <a:pt x="41" y="62"/>
                  </a:lnTo>
                  <a:lnTo>
                    <a:pt x="37" y="54"/>
                  </a:lnTo>
                  <a:lnTo>
                    <a:pt x="28" y="54"/>
                  </a:lnTo>
                  <a:lnTo>
                    <a:pt x="24" y="50"/>
                  </a:lnTo>
                  <a:lnTo>
                    <a:pt x="17" y="50"/>
                  </a:lnTo>
                  <a:lnTo>
                    <a:pt x="13" y="42"/>
                  </a:lnTo>
                  <a:lnTo>
                    <a:pt x="4" y="42"/>
                  </a:lnTo>
                  <a:lnTo>
                    <a:pt x="4" y="37"/>
                  </a:lnTo>
                  <a:lnTo>
                    <a:pt x="0" y="37"/>
                  </a:lnTo>
                  <a:lnTo>
                    <a:pt x="0" y="0"/>
                  </a:lnTo>
                  <a:lnTo>
                    <a:pt x="82" y="0"/>
                  </a:lnTo>
                  <a:lnTo>
                    <a:pt x="82" y="66"/>
                  </a:lnTo>
                </a:path>
              </a:pathLst>
            </a:custGeom>
            <a:solidFill>
              <a:srgbClr val="F2E57F"/>
            </a:solidFill>
            <a:ln w="12700" cap="rnd">
              <a:noFill/>
              <a:round/>
              <a:headEnd/>
              <a:tailEnd/>
            </a:ln>
          </p:spPr>
          <p:txBody>
            <a:bodyPr/>
            <a:lstStyle/>
            <a:p>
              <a:endParaRPr lang="en-US"/>
            </a:p>
          </p:txBody>
        </p:sp>
        <p:sp>
          <p:nvSpPr>
            <p:cNvPr id="1303" name="Freeform 253"/>
            <p:cNvSpPr>
              <a:spLocks/>
            </p:cNvSpPr>
            <p:nvPr/>
          </p:nvSpPr>
          <p:spPr bwMode="auto">
            <a:xfrm>
              <a:off x="1400" y="2172"/>
              <a:ext cx="224" cy="80"/>
            </a:xfrm>
            <a:custGeom>
              <a:avLst/>
              <a:gdLst>
                <a:gd name="T0" fmla="*/ 0 w 224"/>
                <a:gd name="T1" fmla="*/ 9 h 80"/>
                <a:gd name="T2" fmla="*/ 65 w 224"/>
                <a:gd name="T3" fmla="*/ 0 h 80"/>
                <a:gd name="T4" fmla="*/ 199 w 224"/>
                <a:gd name="T5" fmla="*/ 0 h 80"/>
                <a:gd name="T6" fmla="*/ 210 w 224"/>
                <a:gd name="T7" fmla="*/ 9 h 80"/>
                <a:gd name="T8" fmla="*/ 223 w 224"/>
                <a:gd name="T9" fmla="*/ 9 h 80"/>
                <a:gd name="T10" fmla="*/ 223 w 224"/>
                <a:gd name="T11" fmla="*/ 37 h 80"/>
                <a:gd name="T12" fmla="*/ 219 w 224"/>
                <a:gd name="T13" fmla="*/ 42 h 80"/>
                <a:gd name="T14" fmla="*/ 219 w 224"/>
                <a:gd name="T15" fmla="*/ 50 h 80"/>
                <a:gd name="T16" fmla="*/ 210 w 224"/>
                <a:gd name="T17" fmla="*/ 50 h 80"/>
                <a:gd name="T18" fmla="*/ 206 w 224"/>
                <a:gd name="T19" fmla="*/ 54 h 80"/>
                <a:gd name="T20" fmla="*/ 195 w 224"/>
                <a:gd name="T21" fmla="*/ 63 h 80"/>
                <a:gd name="T22" fmla="*/ 186 w 224"/>
                <a:gd name="T23" fmla="*/ 63 h 80"/>
                <a:gd name="T24" fmla="*/ 182 w 224"/>
                <a:gd name="T25" fmla="*/ 66 h 80"/>
                <a:gd name="T26" fmla="*/ 174 w 224"/>
                <a:gd name="T27" fmla="*/ 66 h 80"/>
                <a:gd name="T28" fmla="*/ 166 w 224"/>
                <a:gd name="T29" fmla="*/ 75 h 80"/>
                <a:gd name="T30" fmla="*/ 102 w 224"/>
                <a:gd name="T31" fmla="*/ 75 h 80"/>
                <a:gd name="T32" fmla="*/ 89 w 224"/>
                <a:gd name="T33" fmla="*/ 79 h 80"/>
                <a:gd name="T34" fmla="*/ 52 w 224"/>
                <a:gd name="T35" fmla="*/ 79 h 80"/>
                <a:gd name="T36" fmla="*/ 40 w 224"/>
                <a:gd name="T37" fmla="*/ 75 h 80"/>
                <a:gd name="T38" fmla="*/ 0 w 224"/>
                <a:gd name="T39" fmla="*/ 75 h 80"/>
                <a:gd name="T40" fmla="*/ 0 w 224"/>
                <a:gd name="T41" fmla="*/ 9 h 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4"/>
                <a:gd name="T64" fmla="*/ 0 h 80"/>
                <a:gd name="T65" fmla="*/ 224 w 224"/>
                <a:gd name="T66" fmla="*/ 80 h 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4" h="80">
                  <a:moveTo>
                    <a:pt x="0" y="9"/>
                  </a:moveTo>
                  <a:lnTo>
                    <a:pt x="65" y="0"/>
                  </a:lnTo>
                  <a:lnTo>
                    <a:pt x="199" y="0"/>
                  </a:lnTo>
                  <a:lnTo>
                    <a:pt x="210" y="9"/>
                  </a:lnTo>
                  <a:lnTo>
                    <a:pt x="223" y="9"/>
                  </a:lnTo>
                  <a:lnTo>
                    <a:pt x="223" y="37"/>
                  </a:lnTo>
                  <a:lnTo>
                    <a:pt x="219" y="42"/>
                  </a:lnTo>
                  <a:lnTo>
                    <a:pt x="219" y="50"/>
                  </a:lnTo>
                  <a:lnTo>
                    <a:pt x="210" y="50"/>
                  </a:lnTo>
                  <a:lnTo>
                    <a:pt x="206" y="54"/>
                  </a:lnTo>
                  <a:lnTo>
                    <a:pt x="195" y="63"/>
                  </a:lnTo>
                  <a:lnTo>
                    <a:pt x="186" y="63"/>
                  </a:lnTo>
                  <a:lnTo>
                    <a:pt x="182" y="66"/>
                  </a:lnTo>
                  <a:lnTo>
                    <a:pt x="174" y="66"/>
                  </a:lnTo>
                  <a:lnTo>
                    <a:pt x="166" y="75"/>
                  </a:lnTo>
                  <a:lnTo>
                    <a:pt x="102" y="75"/>
                  </a:lnTo>
                  <a:lnTo>
                    <a:pt x="89" y="79"/>
                  </a:lnTo>
                  <a:lnTo>
                    <a:pt x="52" y="79"/>
                  </a:lnTo>
                  <a:lnTo>
                    <a:pt x="40" y="75"/>
                  </a:lnTo>
                  <a:lnTo>
                    <a:pt x="0" y="75"/>
                  </a:lnTo>
                  <a:lnTo>
                    <a:pt x="0" y="9"/>
                  </a:lnTo>
                </a:path>
              </a:pathLst>
            </a:custGeom>
            <a:solidFill>
              <a:srgbClr val="F2E57F"/>
            </a:solidFill>
            <a:ln w="12700" cap="rnd">
              <a:noFill/>
              <a:round/>
              <a:headEnd/>
              <a:tailEnd/>
            </a:ln>
          </p:spPr>
          <p:txBody>
            <a:bodyPr/>
            <a:lstStyle/>
            <a:p>
              <a:endParaRPr lang="en-US"/>
            </a:p>
          </p:txBody>
        </p:sp>
        <p:sp>
          <p:nvSpPr>
            <p:cNvPr id="1304" name="Freeform 254"/>
            <p:cNvSpPr>
              <a:spLocks/>
            </p:cNvSpPr>
            <p:nvPr/>
          </p:nvSpPr>
          <p:spPr bwMode="auto">
            <a:xfrm>
              <a:off x="1318" y="2172"/>
              <a:ext cx="306" cy="80"/>
            </a:xfrm>
            <a:custGeom>
              <a:avLst/>
              <a:gdLst>
                <a:gd name="T0" fmla="*/ 82 w 306"/>
                <a:gd name="T1" fmla="*/ 75 h 80"/>
                <a:gd name="T2" fmla="*/ 53 w 306"/>
                <a:gd name="T3" fmla="*/ 75 h 80"/>
                <a:gd name="T4" fmla="*/ 53 w 306"/>
                <a:gd name="T5" fmla="*/ 66 h 80"/>
                <a:gd name="T6" fmla="*/ 41 w 306"/>
                <a:gd name="T7" fmla="*/ 66 h 80"/>
                <a:gd name="T8" fmla="*/ 37 w 306"/>
                <a:gd name="T9" fmla="*/ 63 h 80"/>
                <a:gd name="T10" fmla="*/ 28 w 306"/>
                <a:gd name="T11" fmla="*/ 63 h 80"/>
                <a:gd name="T12" fmla="*/ 24 w 306"/>
                <a:gd name="T13" fmla="*/ 54 h 80"/>
                <a:gd name="T14" fmla="*/ 17 w 306"/>
                <a:gd name="T15" fmla="*/ 54 h 80"/>
                <a:gd name="T16" fmla="*/ 13 w 306"/>
                <a:gd name="T17" fmla="*/ 50 h 80"/>
                <a:gd name="T18" fmla="*/ 4 w 306"/>
                <a:gd name="T19" fmla="*/ 50 h 80"/>
                <a:gd name="T20" fmla="*/ 4 w 306"/>
                <a:gd name="T21" fmla="*/ 42 h 80"/>
                <a:gd name="T22" fmla="*/ 0 w 306"/>
                <a:gd name="T23" fmla="*/ 42 h 80"/>
                <a:gd name="T24" fmla="*/ 0 w 306"/>
                <a:gd name="T25" fmla="*/ 9 h 80"/>
                <a:gd name="T26" fmla="*/ 82 w 306"/>
                <a:gd name="T27" fmla="*/ 9 h 80"/>
                <a:gd name="T28" fmla="*/ 147 w 306"/>
                <a:gd name="T29" fmla="*/ 0 h 80"/>
                <a:gd name="T30" fmla="*/ 281 w 306"/>
                <a:gd name="T31" fmla="*/ 0 h 80"/>
                <a:gd name="T32" fmla="*/ 292 w 306"/>
                <a:gd name="T33" fmla="*/ 9 h 80"/>
                <a:gd name="T34" fmla="*/ 305 w 306"/>
                <a:gd name="T35" fmla="*/ 9 h 80"/>
                <a:gd name="T36" fmla="*/ 305 w 306"/>
                <a:gd name="T37" fmla="*/ 37 h 80"/>
                <a:gd name="T38" fmla="*/ 301 w 306"/>
                <a:gd name="T39" fmla="*/ 42 h 80"/>
                <a:gd name="T40" fmla="*/ 301 w 306"/>
                <a:gd name="T41" fmla="*/ 50 h 80"/>
                <a:gd name="T42" fmla="*/ 292 w 306"/>
                <a:gd name="T43" fmla="*/ 50 h 80"/>
                <a:gd name="T44" fmla="*/ 288 w 306"/>
                <a:gd name="T45" fmla="*/ 54 h 80"/>
                <a:gd name="T46" fmla="*/ 277 w 306"/>
                <a:gd name="T47" fmla="*/ 63 h 80"/>
                <a:gd name="T48" fmla="*/ 268 w 306"/>
                <a:gd name="T49" fmla="*/ 63 h 80"/>
                <a:gd name="T50" fmla="*/ 264 w 306"/>
                <a:gd name="T51" fmla="*/ 66 h 80"/>
                <a:gd name="T52" fmla="*/ 256 w 306"/>
                <a:gd name="T53" fmla="*/ 66 h 80"/>
                <a:gd name="T54" fmla="*/ 248 w 306"/>
                <a:gd name="T55" fmla="*/ 75 h 80"/>
                <a:gd name="T56" fmla="*/ 183 w 306"/>
                <a:gd name="T57" fmla="*/ 75 h 80"/>
                <a:gd name="T58" fmla="*/ 171 w 306"/>
                <a:gd name="T59" fmla="*/ 79 h 80"/>
                <a:gd name="T60" fmla="*/ 134 w 306"/>
                <a:gd name="T61" fmla="*/ 79 h 80"/>
                <a:gd name="T62" fmla="*/ 122 w 306"/>
                <a:gd name="T63" fmla="*/ 75 h 80"/>
                <a:gd name="T64" fmla="*/ 82 w 306"/>
                <a:gd name="T65" fmla="*/ 75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6"/>
                <a:gd name="T100" fmla="*/ 0 h 80"/>
                <a:gd name="T101" fmla="*/ 306 w 306"/>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6" h="80">
                  <a:moveTo>
                    <a:pt x="82" y="75"/>
                  </a:moveTo>
                  <a:lnTo>
                    <a:pt x="53" y="75"/>
                  </a:lnTo>
                  <a:lnTo>
                    <a:pt x="53" y="66"/>
                  </a:lnTo>
                  <a:lnTo>
                    <a:pt x="41" y="66"/>
                  </a:lnTo>
                  <a:lnTo>
                    <a:pt x="37" y="63"/>
                  </a:lnTo>
                  <a:lnTo>
                    <a:pt x="28" y="63"/>
                  </a:lnTo>
                  <a:lnTo>
                    <a:pt x="24" y="54"/>
                  </a:lnTo>
                  <a:lnTo>
                    <a:pt x="17" y="54"/>
                  </a:lnTo>
                  <a:lnTo>
                    <a:pt x="13" y="50"/>
                  </a:lnTo>
                  <a:lnTo>
                    <a:pt x="4" y="50"/>
                  </a:lnTo>
                  <a:lnTo>
                    <a:pt x="4" y="42"/>
                  </a:lnTo>
                  <a:lnTo>
                    <a:pt x="0" y="42"/>
                  </a:lnTo>
                  <a:lnTo>
                    <a:pt x="0" y="9"/>
                  </a:lnTo>
                  <a:lnTo>
                    <a:pt x="82" y="9"/>
                  </a:lnTo>
                  <a:lnTo>
                    <a:pt x="147" y="0"/>
                  </a:lnTo>
                  <a:lnTo>
                    <a:pt x="281" y="0"/>
                  </a:lnTo>
                  <a:lnTo>
                    <a:pt x="292" y="9"/>
                  </a:lnTo>
                  <a:lnTo>
                    <a:pt x="305" y="9"/>
                  </a:lnTo>
                  <a:lnTo>
                    <a:pt x="305" y="37"/>
                  </a:lnTo>
                  <a:lnTo>
                    <a:pt x="301" y="42"/>
                  </a:lnTo>
                  <a:lnTo>
                    <a:pt x="301" y="50"/>
                  </a:lnTo>
                  <a:lnTo>
                    <a:pt x="292" y="50"/>
                  </a:lnTo>
                  <a:lnTo>
                    <a:pt x="288" y="54"/>
                  </a:lnTo>
                  <a:lnTo>
                    <a:pt x="277" y="63"/>
                  </a:lnTo>
                  <a:lnTo>
                    <a:pt x="268" y="63"/>
                  </a:lnTo>
                  <a:lnTo>
                    <a:pt x="264" y="66"/>
                  </a:lnTo>
                  <a:lnTo>
                    <a:pt x="256" y="66"/>
                  </a:lnTo>
                  <a:lnTo>
                    <a:pt x="248" y="75"/>
                  </a:lnTo>
                  <a:lnTo>
                    <a:pt x="183" y="75"/>
                  </a:lnTo>
                  <a:lnTo>
                    <a:pt x="171" y="79"/>
                  </a:lnTo>
                  <a:lnTo>
                    <a:pt x="134" y="79"/>
                  </a:lnTo>
                  <a:lnTo>
                    <a:pt x="122" y="75"/>
                  </a:lnTo>
                  <a:lnTo>
                    <a:pt x="82" y="75"/>
                  </a:lnTo>
                </a:path>
              </a:pathLst>
            </a:custGeom>
            <a:noFill/>
            <a:ln w="12700" cap="rnd">
              <a:noFill/>
              <a:round/>
              <a:headEnd/>
              <a:tailEnd/>
            </a:ln>
          </p:spPr>
          <p:txBody>
            <a:bodyPr/>
            <a:lstStyle/>
            <a:p>
              <a:endParaRPr lang="en-US"/>
            </a:p>
          </p:txBody>
        </p:sp>
        <p:sp>
          <p:nvSpPr>
            <p:cNvPr id="1305" name="Freeform 255"/>
            <p:cNvSpPr>
              <a:spLocks/>
            </p:cNvSpPr>
            <p:nvPr/>
          </p:nvSpPr>
          <p:spPr bwMode="auto">
            <a:xfrm>
              <a:off x="1354" y="2169"/>
              <a:ext cx="87" cy="67"/>
            </a:xfrm>
            <a:custGeom>
              <a:avLst/>
              <a:gdLst>
                <a:gd name="T0" fmla="*/ 86 w 87"/>
                <a:gd name="T1" fmla="*/ 66 h 67"/>
                <a:gd name="T2" fmla="*/ 62 w 87"/>
                <a:gd name="T3" fmla="*/ 62 h 67"/>
                <a:gd name="T4" fmla="*/ 57 w 87"/>
                <a:gd name="T5" fmla="*/ 62 h 67"/>
                <a:gd name="T6" fmla="*/ 53 w 87"/>
                <a:gd name="T7" fmla="*/ 53 h 67"/>
                <a:gd name="T8" fmla="*/ 29 w 87"/>
                <a:gd name="T9" fmla="*/ 53 h 67"/>
                <a:gd name="T10" fmla="*/ 24 w 87"/>
                <a:gd name="T11" fmla="*/ 49 h 67"/>
                <a:gd name="T12" fmla="*/ 17 w 87"/>
                <a:gd name="T13" fmla="*/ 49 h 67"/>
                <a:gd name="T14" fmla="*/ 17 w 87"/>
                <a:gd name="T15" fmla="*/ 40 h 67"/>
                <a:gd name="T16" fmla="*/ 13 w 87"/>
                <a:gd name="T17" fmla="*/ 40 h 67"/>
                <a:gd name="T18" fmla="*/ 13 w 87"/>
                <a:gd name="T19" fmla="*/ 36 h 67"/>
                <a:gd name="T20" fmla="*/ 4 w 87"/>
                <a:gd name="T21" fmla="*/ 36 h 67"/>
                <a:gd name="T22" fmla="*/ 4 w 87"/>
                <a:gd name="T23" fmla="*/ 29 h 67"/>
                <a:gd name="T24" fmla="*/ 0 w 87"/>
                <a:gd name="T25" fmla="*/ 29 h 67"/>
                <a:gd name="T26" fmla="*/ 0 w 87"/>
                <a:gd name="T27" fmla="*/ 3 h 67"/>
                <a:gd name="T28" fmla="*/ 4 w 87"/>
                <a:gd name="T29" fmla="*/ 0 h 67"/>
                <a:gd name="T30" fmla="*/ 86 w 87"/>
                <a:gd name="T31" fmla="*/ 0 h 67"/>
                <a:gd name="T32" fmla="*/ 86 w 87"/>
                <a:gd name="T33" fmla="*/ 66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
                <a:gd name="T52" fmla="*/ 0 h 67"/>
                <a:gd name="T53" fmla="*/ 87 w 8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 h="67">
                  <a:moveTo>
                    <a:pt x="86" y="66"/>
                  </a:moveTo>
                  <a:lnTo>
                    <a:pt x="62" y="62"/>
                  </a:lnTo>
                  <a:lnTo>
                    <a:pt x="57" y="62"/>
                  </a:lnTo>
                  <a:lnTo>
                    <a:pt x="53" y="53"/>
                  </a:lnTo>
                  <a:lnTo>
                    <a:pt x="29" y="53"/>
                  </a:lnTo>
                  <a:lnTo>
                    <a:pt x="24" y="49"/>
                  </a:lnTo>
                  <a:lnTo>
                    <a:pt x="17" y="49"/>
                  </a:lnTo>
                  <a:lnTo>
                    <a:pt x="17" y="40"/>
                  </a:lnTo>
                  <a:lnTo>
                    <a:pt x="13" y="40"/>
                  </a:lnTo>
                  <a:lnTo>
                    <a:pt x="13" y="36"/>
                  </a:lnTo>
                  <a:lnTo>
                    <a:pt x="4" y="36"/>
                  </a:lnTo>
                  <a:lnTo>
                    <a:pt x="4" y="29"/>
                  </a:lnTo>
                  <a:lnTo>
                    <a:pt x="0" y="29"/>
                  </a:lnTo>
                  <a:lnTo>
                    <a:pt x="0" y="3"/>
                  </a:lnTo>
                  <a:lnTo>
                    <a:pt x="4" y="0"/>
                  </a:lnTo>
                  <a:lnTo>
                    <a:pt x="86" y="0"/>
                  </a:lnTo>
                  <a:lnTo>
                    <a:pt x="86" y="66"/>
                  </a:lnTo>
                </a:path>
              </a:pathLst>
            </a:custGeom>
            <a:solidFill>
              <a:srgbClr val="F2E57F"/>
            </a:solidFill>
            <a:ln w="12700" cap="rnd">
              <a:noFill/>
              <a:round/>
              <a:headEnd/>
              <a:tailEnd/>
            </a:ln>
          </p:spPr>
          <p:txBody>
            <a:bodyPr/>
            <a:lstStyle/>
            <a:p>
              <a:endParaRPr lang="en-US"/>
            </a:p>
          </p:txBody>
        </p:sp>
        <p:sp>
          <p:nvSpPr>
            <p:cNvPr id="1306" name="Freeform 256"/>
            <p:cNvSpPr>
              <a:spLocks/>
            </p:cNvSpPr>
            <p:nvPr/>
          </p:nvSpPr>
          <p:spPr bwMode="auto">
            <a:xfrm>
              <a:off x="1440" y="2160"/>
              <a:ext cx="221" cy="79"/>
            </a:xfrm>
            <a:custGeom>
              <a:avLst/>
              <a:gdLst>
                <a:gd name="T0" fmla="*/ 0 w 221"/>
                <a:gd name="T1" fmla="*/ 4 h 79"/>
                <a:gd name="T2" fmla="*/ 62 w 221"/>
                <a:gd name="T3" fmla="*/ 0 h 79"/>
                <a:gd name="T4" fmla="*/ 192 w 221"/>
                <a:gd name="T5" fmla="*/ 0 h 79"/>
                <a:gd name="T6" fmla="*/ 203 w 221"/>
                <a:gd name="T7" fmla="*/ 4 h 79"/>
                <a:gd name="T8" fmla="*/ 220 w 221"/>
                <a:gd name="T9" fmla="*/ 4 h 79"/>
                <a:gd name="T10" fmla="*/ 220 w 221"/>
                <a:gd name="T11" fmla="*/ 42 h 79"/>
                <a:gd name="T12" fmla="*/ 216 w 221"/>
                <a:gd name="T13" fmla="*/ 49 h 79"/>
                <a:gd name="T14" fmla="*/ 207 w 221"/>
                <a:gd name="T15" fmla="*/ 49 h 79"/>
                <a:gd name="T16" fmla="*/ 207 w 221"/>
                <a:gd name="T17" fmla="*/ 53 h 79"/>
                <a:gd name="T18" fmla="*/ 203 w 221"/>
                <a:gd name="T19" fmla="*/ 53 h 79"/>
                <a:gd name="T20" fmla="*/ 195 w 221"/>
                <a:gd name="T21" fmla="*/ 62 h 79"/>
                <a:gd name="T22" fmla="*/ 179 w 221"/>
                <a:gd name="T23" fmla="*/ 62 h 79"/>
                <a:gd name="T24" fmla="*/ 167 w 221"/>
                <a:gd name="T25" fmla="*/ 66 h 79"/>
                <a:gd name="T26" fmla="*/ 155 w 221"/>
                <a:gd name="T27" fmla="*/ 66 h 79"/>
                <a:gd name="T28" fmla="*/ 142 w 221"/>
                <a:gd name="T29" fmla="*/ 75 h 79"/>
                <a:gd name="T30" fmla="*/ 114 w 221"/>
                <a:gd name="T31" fmla="*/ 75 h 79"/>
                <a:gd name="T32" fmla="*/ 102 w 221"/>
                <a:gd name="T33" fmla="*/ 78 h 79"/>
                <a:gd name="T34" fmla="*/ 41 w 221"/>
                <a:gd name="T35" fmla="*/ 78 h 79"/>
                <a:gd name="T36" fmla="*/ 29 w 221"/>
                <a:gd name="T37" fmla="*/ 75 h 79"/>
                <a:gd name="T38" fmla="*/ 0 w 221"/>
                <a:gd name="T39" fmla="*/ 75 h 79"/>
                <a:gd name="T40" fmla="*/ 0 w 221"/>
                <a:gd name="T41" fmla="*/ 4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1"/>
                <a:gd name="T64" fmla="*/ 0 h 79"/>
                <a:gd name="T65" fmla="*/ 221 w 221"/>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1" h="79">
                  <a:moveTo>
                    <a:pt x="0" y="4"/>
                  </a:moveTo>
                  <a:lnTo>
                    <a:pt x="62" y="0"/>
                  </a:lnTo>
                  <a:lnTo>
                    <a:pt x="192" y="0"/>
                  </a:lnTo>
                  <a:lnTo>
                    <a:pt x="203" y="4"/>
                  </a:lnTo>
                  <a:lnTo>
                    <a:pt x="220" y="4"/>
                  </a:lnTo>
                  <a:lnTo>
                    <a:pt x="220" y="42"/>
                  </a:lnTo>
                  <a:lnTo>
                    <a:pt x="216" y="49"/>
                  </a:lnTo>
                  <a:lnTo>
                    <a:pt x="207" y="49"/>
                  </a:lnTo>
                  <a:lnTo>
                    <a:pt x="207" y="53"/>
                  </a:lnTo>
                  <a:lnTo>
                    <a:pt x="203" y="53"/>
                  </a:lnTo>
                  <a:lnTo>
                    <a:pt x="195" y="62"/>
                  </a:lnTo>
                  <a:lnTo>
                    <a:pt x="179" y="62"/>
                  </a:lnTo>
                  <a:lnTo>
                    <a:pt x="167" y="66"/>
                  </a:lnTo>
                  <a:lnTo>
                    <a:pt x="155" y="66"/>
                  </a:lnTo>
                  <a:lnTo>
                    <a:pt x="142" y="75"/>
                  </a:lnTo>
                  <a:lnTo>
                    <a:pt x="114" y="75"/>
                  </a:lnTo>
                  <a:lnTo>
                    <a:pt x="102" y="78"/>
                  </a:lnTo>
                  <a:lnTo>
                    <a:pt x="41" y="78"/>
                  </a:lnTo>
                  <a:lnTo>
                    <a:pt x="29" y="75"/>
                  </a:lnTo>
                  <a:lnTo>
                    <a:pt x="0" y="75"/>
                  </a:lnTo>
                  <a:lnTo>
                    <a:pt x="0" y="4"/>
                  </a:lnTo>
                </a:path>
              </a:pathLst>
            </a:custGeom>
            <a:solidFill>
              <a:srgbClr val="F2E57F"/>
            </a:solidFill>
            <a:ln w="12700" cap="rnd">
              <a:noFill/>
              <a:round/>
              <a:headEnd/>
              <a:tailEnd/>
            </a:ln>
          </p:spPr>
          <p:txBody>
            <a:bodyPr/>
            <a:lstStyle/>
            <a:p>
              <a:endParaRPr lang="en-US"/>
            </a:p>
          </p:txBody>
        </p:sp>
        <p:sp>
          <p:nvSpPr>
            <p:cNvPr id="1307" name="Freeform 257"/>
            <p:cNvSpPr>
              <a:spLocks/>
            </p:cNvSpPr>
            <p:nvPr/>
          </p:nvSpPr>
          <p:spPr bwMode="auto">
            <a:xfrm>
              <a:off x="1354" y="2160"/>
              <a:ext cx="307" cy="79"/>
            </a:xfrm>
            <a:custGeom>
              <a:avLst/>
              <a:gdLst>
                <a:gd name="T0" fmla="*/ 89 w 307"/>
                <a:gd name="T1" fmla="*/ 75 h 79"/>
                <a:gd name="T2" fmla="*/ 65 w 307"/>
                <a:gd name="T3" fmla="*/ 66 h 79"/>
                <a:gd name="T4" fmla="*/ 57 w 307"/>
                <a:gd name="T5" fmla="*/ 66 h 79"/>
                <a:gd name="T6" fmla="*/ 53 w 307"/>
                <a:gd name="T7" fmla="*/ 62 h 79"/>
                <a:gd name="T8" fmla="*/ 28 w 307"/>
                <a:gd name="T9" fmla="*/ 62 h 79"/>
                <a:gd name="T10" fmla="*/ 24 w 307"/>
                <a:gd name="T11" fmla="*/ 53 h 79"/>
                <a:gd name="T12" fmla="*/ 17 w 307"/>
                <a:gd name="T13" fmla="*/ 53 h 79"/>
                <a:gd name="T14" fmla="*/ 17 w 307"/>
                <a:gd name="T15" fmla="*/ 49 h 79"/>
                <a:gd name="T16" fmla="*/ 13 w 307"/>
                <a:gd name="T17" fmla="*/ 49 h 79"/>
                <a:gd name="T18" fmla="*/ 13 w 307"/>
                <a:gd name="T19" fmla="*/ 42 h 79"/>
                <a:gd name="T20" fmla="*/ 4 w 307"/>
                <a:gd name="T21" fmla="*/ 42 h 79"/>
                <a:gd name="T22" fmla="*/ 4 w 307"/>
                <a:gd name="T23" fmla="*/ 37 h 79"/>
                <a:gd name="T24" fmla="*/ 0 w 307"/>
                <a:gd name="T25" fmla="*/ 37 h 79"/>
                <a:gd name="T26" fmla="*/ 0 w 307"/>
                <a:gd name="T27" fmla="*/ 12 h 79"/>
                <a:gd name="T28" fmla="*/ 4 w 307"/>
                <a:gd name="T29" fmla="*/ 4 h 79"/>
                <a:gd name="T30" fmla="*/ 89 w 307"/>
                <a:gd name="T31" fmla="*/ 4 h 79"/>
                <a:gd name="T32" fmla="*/ 147 w 307"/>
                <a:gd name="T33" fmla="*/ 0 h 79"/>
                <a:gd name="T34" fmla="*/ 278 w 307"/>
                <a:gd name="T35" fmla="*/ 0 h 79"/>
                <a:gd name="T36" fmla="*/ 289 w 307"/>
                <a:gd name="T37" fmla="*/ 4 h 79"/>
                <a:gd name="T38" fmla="*/ 306 w 307"/>
                <a:gd name="T39" fmla="*/ 4 h 79"/>
                <a:gd name="T40" fmla="*/ 306 w 307"/>
                <a:gd name="T41" fmla="*/ 42 h 79"/>
                <a:gd name="T42" fmla="*/ 302 w 307"/>
                <a:gd name="T43" fmla="*/ 49 h 79"/>
                <a:gd name="T44" fmla="*/ 293 w 307"/>
                <a:gd name="T45" fmla="*/ 49 h 79"/>
                <a:gd name="T46" fmla="*/ 293 w 307"/>
                <a:gd name="T47" fmla="*/ 53 h 79"/>
                <a:gd name="T48" fmla="*/ 289 w 307"/>
                <a:gd name="T49" fmla="*/ 53 h 79"/>
                <a:gd name="T50" fmla="*/ 281 w 307"/>
                <a:gd name="T51" fmla="*/ 62 h 79"/>
                <a:gd name="T52" fmla="*/ 265 w 307"/>
                <a:gd name="T53" fmla="*/ 62 h 79"/>
                <a:gd name="T54" fmla="*/ 252 w 307"/>
                <a:gd name="T55" fmla="*/ 66 h 79"/>
                <a:gd name="T56" fmla="*/ 241 w 307"/>
                <a:gd name="T57" fmla="*/ 66 h 79"/>
                <a:gd name="T58" fmla="*/ 228 w 307"/>
                <a:gd name="T59" fmla="*/ 75 h 79"/>
                <a:gd name="T60" fmla="*/ 200 w 307"/>
                <a:gd name="T61" fmla="*/ 75 h 79"/>
                <a:gd name="T62" fmla="*/ 187 w 307"/>
                <a:gd name="T63" fmla="*/ 78 h 79"/>
                <a:gd name="T64" fmla="*/ 130 w 307"/>
                <a:gd name="T65" fmla="*/ 78 h 79"/>
                <a:gd name="T66" fmla="*/ 118 w 307"/>
                <a:gd name="T67" fmla="*/ 75 h 79"/>
                <a:gd name="T68" fmla="*/ 89 w 307"/>
                <a:gd name="T69" fmla="*/ 75 h 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7"/>
                <a:gd name="T106" fmla="*/ 0 h 79"/>
                <a:gd name="T107" fmla="*/ 307 w 307"/>
                <a:gd name="T108" fmla="*/ 79 h 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7" h="79">
                  <a:moveTo>
                    <a:pt x="89" y="75"/>
                  </a:moveTo>
                  <a:lnTo>
                    <a:pt x="65" y="66"/>
                  </a:lnTo>
                  <a:lnTo>
                    <a:pt x="57" y="66"/>
                  </a:lnTo>
                  <a:lnTo>
                    <a:pt x="53" y="62"/>
                  </a:lnTo>
                  <a:lnTo>
                    <a:pt x="28" y="62"/>
                  </a:lnTo>
                  <a:lnTo>
                    <a:pt x="24" y="53"/>
                  </a:lnTo>
                  <a:lnTo>
                    <a:pt x="17" y="53"/>
                  </a:lnTo>
                  <a:lnTo>
                    <a:pt x="17" y="49"/>
                  </a:lnTo>
                  <a:lnTo>
                    <a:pt x="13" y="49"/>
                  </a:lnTo>
                  <a:lnTo>
                    <a:pt x="13" y="42"/>
                  </a:lnTo>
                  <a:lnTo>
                    <a:pt x="4" y="42"/>
                  </a:lnTo>
                  <a:lnTo>
                    <a:pt x="4" y="37"/>
                  </a:lnTo>
                  <a:lnTo>
                    <a:pt x="0" y="37"/>
                  </a:lnTo>
                  <a:lnTo>
                    <a:pt x="0" y="12"/>
                  </a:lnTo>
                  <a:lnTo>
                    <a:pt x="4" y="4"/>
                  </a:lnTo>
                  <a:lnTo>
                    <a:pt x="89" y="4"/>
                  </a:lnTo>
                  <a:lnTo>
                    <a:pt x="147" y="0"/>
                  </a:lnTo>
                  <a:lnTo>
                    <a:pt x="278" y="0"/>
                  </a:lnTo>
                  <a:lnTo>
                    <a:pt x="289" y="4"/>
                  </a:lnTo>
                  <a:lnTo>
                    <a:pt x="306" y="4"/>
                  </a:lnTo>
                  <a:lnTo>
                    <a:pt x="306" y="42"/>
                  </a:lnTo>
                  <a:lnTo>
                    <a:pt x="302" y="49"/>
                  </a:lnTo>
                  <a:lnTo>
                    <a:pt x="293" y="49"/>
                  </a:lnTo>
                  <a:lnTo>
                    <a:pt x="293" y="53"/>
                  </a:lnTo>
                  <a:lnTo>
                    <a:pt x="289" y="53"/>
                  </a:lnTo>
                  <a:lnTo>
                    <a:pt x="281" y="62"/>
                  </a:lnTo>
                  <a:lnTo>
                    <a:pt x="265" y="62"/>
                  </a:lnTo>
                  <a:lnTo>
                    <a:pt x="252" y="66"/>
                  </a:lnTo>
                  <a:lnTo>
                    <a:pt x="241" y="66"/>
                  </a:lnTo>
                  <a:lnTo>
                    <a:pt x="228" y="75"/>
                  </a:lnTo>
                  <a:lnTo>
                    <a:pt x="200" y="75"/>
                  </a:lnTo>
                  <a:lnTo>
                    <a:pt x="187" y="78"/>
                  </a:lnTo>
                  <a:lnTo>
                    <a:pt x="130" y="78"/>
                  </a:lnTo>
                  <a:lnTo>
                    <a:pt x="118" y="75"/>
                  </a:lnTo>
                  <a:lnTo>
                    <a:pt x="89" y="75"/>
                  </a:lnTo>
                </a:path>
              </a:pathLst>
            </a:custGeom>
            <a:noFill/>
            <a:ln w="12700" cap="rnd">
              <a:noFill/>
              <a:round/>
              <a:headEnd/>
              <a:tailEnd/>
            </a:ln>
          </p:spPr>
          <p:txBody>
            <a:bodyPr/>
            <a:lstStyle/>
            <a:p>
              <a:endParaRPr lang="en-US"/>
            </a:p>
          </p:txBody>
        </p:sp>
        <p:sp>
          <p:nvSpPr>
            <p:cNvPr id="1308" name="Freeform 258"/>
            <p:cNvSpPr>
              <a:spLocks/>
            </p:cNvSpPr>
            <p:nvPr/>
          </p:nvSpPr>
          <p:spPr bwMode="auto">
            <a:xfrm>
              <a:off x="1354" y="2127"/>
              <a:ext cx="307" cy="96"/>
            </a:xfrm>
            <a:custGeom>
              <a:avLst/>
              <a:gdLst>
                <a:gd name="T0" fmla="*/ 306 w 307"/>
                <a:gd name="T1" fmla="*/ 45 h 96"/>
                <a:gd name="T2" fmla="*/ 306 w 307"/>
                <a:gd name="T3" fmla="*/ 53 h 96"/>
                <a:gd name="T4" fmla="*/ 302 w 307"/>
                <a:gd name="T5" fmla="*/ 58 h 96"/>
                <a:gd name="T6" fmla="*/ 298 w 307"/>
                <a:gd name="T7" fmla="*/ 62 h 96"/>
                <a:gd name="T8" fmla="*/ 293 w 307"/>
                <a:gd name="T9" fmla="*/ 66 h 96"/>
                <a:gd name="T10" fmla="*/ 285 w 307"/>
                <a:gd name="T11" fmla="*/ 75 h 96"/>
                <a:gd name="T12" fmla="*/ 278 w 307"/>
                <a:gd name="T13" fmla="*/ 75 h 96"/>
                <a:gd name="T14" fmla="*/ 257 w 307"/>
                <a:gd name="T15" fmla="*/ 82 h 96"/>
                <a:gd name="T16" fmla="*/ 237 w 307"/>
                <a:gd name="T17" fmla="*/ 86 h 96"/>
                <a:gd name="T18" fmla="*/ 208 w 307"/>
                <a:gd name="T19" fmla="*/ 91 h 96"/>
                <a:gd name="T20" fmla="*/ 183 w 307"/>
                <a:gd name="T21" fmla="*/ 95 h 96"/>
                <a:gd name="T22" fmla="*/ 155 w 307"/>
                <a:gd name="T23" fmla="*/ 95 h 96"/>
                <a:gd name="T24" fmla="*/ 126 w 307"/>
                <a:gd name="T25" fmla="*/ 95 h 96"/>
                <a:gd name="T26" fmla="*/ 98 w 307"/>
                <a:gd name="T27" fmla="*/ 91 h 96"/>
                <a:gd name="T28" fmla="*/ 69 w 307"/>
                <a:gd name="T29" fmla="*/ 86 h 96"/>
                <a:gd name="T30" fmla="*/ 49 w 307"/>
                <a:gd name="T31" fmla="*/ 82 h 96"/>
                <a:gd name="T32" fmla="*/ 28 w 307"/>
                <a:gd name="T33" fmla="*/ 75 h 96"/>
                <a:gd name="T34" fmla="*/ 20 w 307"/>
                <a:gd name="T35" fmla="*/ 75 h 96"/>
                <a:gd name="T36" fmla="*/ 13 w 307"/>
                <a:gd name="T37" fmla="*/ 66 h 96"/>
                <a:gd name="T38" fmla="*/ 8 w 307"/>
                <a:gd name="T39" fmla="*/ 62 h 96"/>
                <a:gd name="T40" fmla="*/ 4 w 307"/>
                <a:gd name="T41" fmla="*/ 58 h 96"/>
                <a:gd name="T42" fmla="*/ 0 w 307"/>
                <a:gd name="T43" fmla="*/ 53 h 96"/>
                <a:gd name="T44" fmla="*/ 0 w 307"/>
                <a:gd name="T45" fmla="*/ 45 h 96"/>
                <a:gd name="T46" fmla="*/ 0 w 307"/>
                <a:gd name="T47" fmla="*/ 42 h 96"/>
                <a:gd name="T48" fmla="*/ 4 w 307"/>
                <a:gd name="T49" fmla="*/ 37 h 96"/>
                <a:gd name="T50" fmla="*/ 8 w 307"/>
                <a:gd name="T51" fmla="*/ 33 h 96"/>
                <a:gd name="T52" fmla="*/ 13 w 307"/>
                <a:gd name="T53" fmla="*/ 25 h 96"/>
                <a:gd name="T54" fmla="*/ 20 w 307"/>
                <a:gd name="T55" fmla="*/ 20 h 96"/>
                <a:gd name="T56" fmla="*/ 28 w 307"/>
                <a:gd name="T57" fmla="*/ 16 h 96"/>
                <a:gd name="T58" fmla="*/ 49 w 307"/>
                <a:gd name="T59" fmla="*/ 12 h 96"/>
                <a:gd name="T60" fmla="*/ 69 w 307"/>
                <a:gd name="T61" fmla="*/ 9 h 96"/>
                <a:gd name="T62" fmla="*/ 98 w 307"/>
                <a:gd name="T63" fmla="*/ 0 h 96"/>
                <a:gd name="T64" fmla="*/ 126 w 307"/>
                <a:gd name="T65" fmla="*/ 0 h 96"/>
                <a:gd name="T66" fmla="*/ 155 w 307"/>
                <a:gd name="T67" fmla="*/ 0 h 96"/>
                <a:gd name="T68" fmla="*/ 183 w 307"/>
                <a:gd name="T69" fmla="*/ 0 h 96"/>
                <a:gd name="T70" fmla="*/ 208 w 307"/>
                <a:gd name="T71" fmla="*/ 0 h 96"/>
                <a:gd name="T72" fmla="*/ 237 w 307"/>
                <a:gd name="T73" fmla="*/ 9 h 96"/>
                <a:gd name="T74" fmla="*/ 257 w 307"/>
                <a:gd name="T75" fmla="*/ 12 h 96"/>
                <a:gd name="T76" fmla="*/ 278 w 307"/>
                <a:gd name="T77" fmla="*/ 16 h 96"/>
                <a:gd name="T78" fmla="*/ 285 w 307"/>
                <a:gd name="T79" fmla="*/ 20 h 96"/>
                <a:gd name="T80" fmla="*/ 293 w 307"/>
                <a:gd name="T81" fmla="*/ 25 h 96"/>
                <a:gd name="T82" fmla="*/ 298 w 307"/>
                <a:gd name="T83" fmla="*/ 33 h 96"/>
                <a:gd name="T84" fmla="*/ 302 w 307"/>
                <a:gd name="T85" fmla="*/ 37 h 96"/>
                <a:gd name="T86" fmla="*/ 306 w 307"/>
                <a:gd name="T87" fmla="*/ 42 h 96"/>
                <a:gd name="T88" fmla="*/ 306 w 307"/>
                <a:gd name="T89" fmla="*/ 45 h 9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7"/>
                <a:gd name="T136" fmla="*/ 0 h 96"/>
                <a:gd name="T137" fmla="*/ 307 w 307"/>
                <a:gd name="T138" fmla="*/ 96 h 9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7" h="96">
                  <a:moveTo>
                    <a:pt x="306" y="45"/>
                  </a:moveTo>
                  <a:lnTo>
                    <a:pt x="306" y="53"/>
                  </a:lnTo>
                  <a:lnTo>
                    <a:pt x="302" y="58"/>
                  </a:lnTo>
                  <a:lnTo>
                    <a:pt x="298" y="62"/>
                  </a:lnTo>
                  <a:lnTo>
                    <a:pt x="293" y="66"/>
                  </a:lnTo>
                  <a:lnTo>
                    <a:pt x="285" y="75"/>
                  </a:lnTo>
                  <a:lnTo>
                    <a:pt x="278" y="75"/>
                  </a:lnTo>
                  <a:lnTo>
                    <a:pt x="257" y="82"/>
                  </a:lnTo>
                  <a:lnTo>
                    <a:pt x="237" y="86"/>
                  </a:lnTo>
                  <a:lnTo>
                    <a:pt x="208" y="91"/>
                  </a:lnTo>
                  <a:lnTo>
                    <a:pt x="183" y="95"/>
                  </a:lnTo>
                  <a:lnTo>
                    <a:pt x="155" y="95"/>
                  </a:lnTo>
                  <a:lnTo>
                    <a:pt x="126" y="95"/>
                  </a:lnTo>
                  <a:lnTo>
                    <a:pt x="98" y="91"/>
                  </a:lnTo>
                  <a:lnTo>
                    <a:pt x="69" y="86"/>
                  </a:lnTo>
                  <a:lnTo>
                    <a:pt x="49" y="82"/>
                  </a:lnTo>
                  <a:lnTo>
                    <a:pt x="28" y="75"/>
                  </a:lnTo>
                  <a:lnTo>
                    <a:pt x="20" y="75"/>
                  </a:lnTo>
                  <a:lnTo>
                    <a:pt x="13" y="66"/>
                  </a:lnTo>
                  <a:lnTo>
                    <a:pt x="8" y="62"/>
                  </a:lnTo>
                  <a:lnTo>
                    <a:pt x="4" y="58"/>
                  </a:lnTo>
                  <a:lnTo>
                    <a:pt x="0" y="53"/>
                  </a:lnTo>
                  <a:lnTo>
                    <a:pt x="0" y="45"/>
                  </a:lnTo>
                  <a:lnTo>
                    <a:pt x="0" y="42"/>
                  </a:lnTo>
                  <a:lnTo>
                    <a:pt x="4" y="37"/>
                  </a:lnTo>
                  <a:lnTo>
                    <a:pt x="8" y="33"/>
                  </a:lnTo>
                  <a:lnTo>
                    <a:pt x="13" y="25"/>
                  </a:lnTo>
                  <a:lnTo>
                    <a:pt x="20" y="20"/>
                  </a:lnTo>
                  <a:lnTo>
                    <a:pt x="28" y="16"/>
                  </a:lnTo>
                  <a:lnTo>
                    <a:pt x="49" y="12"/>
                  </a:lnTo>
                  <a:lnTo>
                    <a:pt x="69" y="9"/>
                  </a:lnTo>
                  <a:lnTo>
                    <a:pt x="98" y="0"/>
                  </a:lnTo>
                  <a:lnTo>
                    <a:pt x="126" y="0"/>
                  </a:lnTo>
                  <a:lnTo>
                    <a:pt x="155" y="0"/>
                  </a:lnTo>
                  <a:lnTo>
                    <a:pt x="183" y="0"/>
                  </a:lnTo>
                  <a:lnTo>
                    <a:pt x="208" y="0"/>
                  </a:lnTo>
                  <a:lnTo>
                    <a:pt x="237" y="9"/>
                  </a:lnTo>
                  <a:lnTo>
                    <a:pt x="257" y="12"/>
                  </a:lnTo>
                  <a:lnTo>
                    <a:pt x="278" y="16"/>
                  </a:lnTo>
                  <a:lnTo>
                    <a:pt x="285" y="20"/>
                  </a:lnTo>
                  <a:lnTo>
                    <a:pt x="293" y="25"/>
                  </a:lnTo>
                  <a:lnTo>
                    <a:pt x="298" y="33"/>
                  </a:lnTo>
                  <a:lnTo>
                    <a:pt x="302" y="37"/>
                  </a:lnTo>
                  <a:lnTo>
                    <a:pt x="306" y="42"/>
                  </a:lnTo>
                  <a:lnTo>
                    <a:pt x="306" y="45"/>
                  </a:lnTo>
                </a:path>
              </a:pathLst>
            </a:custGeom>
            <a:solidFill>
              <a:srgbClr val="F2E57F"/>
            </a:solidFill>
            <a:ln w="12700" cap="rnd">
              <a:noFill/>
              <a:round/>
              <a:headEnd/>
              <a:tailEnd/>
            </a:ln>
          </p:spPr>
          <p:txBody>
            <a:bodyPr/>
            <a:lstStyle/>
            <a:p>
              <a:endParaRPr lang="en-US"/>
            </a:p>
          </p:txBody>
        </p:sp>
        <p:sp>
          <p:nvSpPr>
            <p:cNvPr id="1309" name="Freeform 259"/>
            <p:cNvSpPr>
              <a:spLocks/>
            </p:cNvSpPr>
            <p:nvPr/>
          </p:nvSpPr>
          <p:spPr bwMode="auto">
            <a:xfrm>
              <a:off x="1318" y="2143"/>
              <a:ext cx="83" cy="68"/>
            </a:xfrm>
            <a:custGeom>
              <a:avLst/>
              <a:gdLst>
                <a:gd name="T0" fmla="*/ 82 w 83"/>
                <a:gd name="T1" fmla="*/ 67 h 68"/>
                <a:gd name="T2" fmla="*/ 65 w 83"/>
                <a:gd name="T3" fmla="*/ 63 h 68"/>
                <a:gd name="T4" fmla="*/ 54 w 83"/>
                <a:gd name="T5" fmla="*/ 63 h 68"/>
                <a:gd name="T6" fmla="*/ 54 w 83"/>
                <a:gd name="T7" fmla="*/ 55 h 68"/>
                <a:gd name="T8" fmla="*/ 28 w 83"/>
                <a:gd name="T9" fmla="*/ 55 h 68"/>
                <a:gd name="T10" fmla="*/ 24 w 83"/>
                <a:gd name="T11" fmla="*/ 51 h 68"/>
                <a:gd name="T12" fmla="*/ 17 w 83"/>
                <a:gd name="T13" fmla="*/ 51 h 68"/>
                <a:gd name="T14" fmla="*/ 13 w 83"/>
                <a:gd name="T15" fmla="*/ 42 h 68"/>
                <a:gd name="T16" fmla="*/ 4 w 83"/>
                <a:gd name="T17" fmla="*/ 42 h 68"/>
                <a:gd name="T18" fmla="*/ 4 w 83"/>
                <a:gd name="T19" fmla="*/ 38 h 68"/>
                <a:gd name="T20" fmla="*/ 0 w 83"/>
                <a:gd name="T21" fmla="*/ 29 h 68"/>
                <a:gd name="T22" fmla="*/ 0 w 83"/>
                <a:gd name="T23" fmla="*/ 0 h 68"/>
                <a:gd name="T24" fmla="*/ 82 w 83"/>
                <a:gd name="T25" fmla="*/ 0 h 68"/>
                <a:gd name="T26" fmla="*/ 82 w 83"/>
                <a:gd name="T27" fmla="*/ 67 h 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68"/>
                <a:gd name="T44" fmla="*/ 83 w 83"/>
                <a:gd name="T45" fmla="*/ 68 h 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68">
                  <a:moveTo>
                    <a:pt x="82" y="67"/>
                  </a:moveTo>
                  <a:lnTo>
                    <a:pt x="65" y="63"/>
                  </a:lnTo>
                  <a:lnTo>
                    <a:pt x="54" y="63"/>
                  </a:lnTo>
                  <a:lnTo>
                    <a:pt x="54" y="55"/>
                  </a:lnTo>
                  <a:lnTo>
                    <a:pt x="28" y="55"/>
                  </a:lnTo>
                  <a:lnTo>
                    <a:pt x="24" y="51"/>
                  </a:lnTo>
                  <a:lnTo>
                    <a:pt x="17" y="51"/>
                  </a:lnTo>
                  <a:lnTo>
                    <a:pt x="13" y="42"/>
                  </a:lnTo>
                  <a:lnTo>
                    <a:pt x="4" y="42"/>
                  </a:lnTo>
                  <a:lnTo>
                    <a:pt x="4" y="38"/>
                  </a:lnTo>
                  <a:lnTo>
                    <a:pt x="0" y="29"/>
                  </a:lnTo>
                  <a:lnTo>
                    <a:pt x="0" y="0"/>
                  </a:lnTo>
                  <a:lnTo>
                    <a:pt x="82" y="0"/>
                  </a:lnTo>
                  <a:lnTo>
                    <a:pt x="82" y="67"/>
                  </a:lnTo>
                </a:path>
              </a:pathLst>
            </a:custGeom>
            <a:solidFill>
              <a:srgbClr val="F2E57F"/>
            </a:solidFill>
            <a:ln w="12700" cap="rnd">
              <a:noFill/>
              <a:round/>
              <a:headEnd/>
              <a:tailEnd/>
            </a:ln>
          </p:spPr>
          <p:txBody>
            <a:bodyPr/>
            <a:lstStyle/>
            <a:p>
              <a:endParaRPr lang="en-US"/>
            </a:p>
          </p:txBody>
        </p:sp>
        <p:sp>
          <p:nvSpPr>
            <p:cNvPr id="1310" name="Freeform 260"/>
            <p:cNvSpPr>
              <a:spLocks/>
            </p:cNvSpPr>
            <p:nvPr/>
          </p:nvSpPr>
          <p:spPr bwMode="auto">
            <a:xfrm>
              <a:off x="1400" y="2139"/>
              <a:ext cx="224" cy="80"/>
            </a:xfrm>
            <a:custGeom>
              <a:avLst/>
              <a:gdLst>
                <a:gd name="T0" fmla="*/ 0 w 224"/>
                <a:gd name="T1" fmla="*/ 4 h 80"/>
                <a:gd name="T2" fmla="*/ 65 w 224"/>
                <a:gd name="T3" fmla="*/ 0 h 80"/>
                <a:gd name="T4" fmla="*/ 186 w 224"/>
                <a:gd name="T5" fmla="*/ 0 h 80"/>
                <a:gd name="T6" fmla="*/ 199 w 224"/>
                <a:gd name="T7" fmla="*/ 4 h 80"/>
                <a:gd name="T8" fmla="*/ 223 w 224"/>
                <a:gd name="T9" fmla="*/ 4 h 80"/>
                <a:gd name="T10" fmla="*/ 223 w 224"/>
                <a:gd name="T11" fmla="*/ 37 h 80"/>
                <a:gd name="T12" fmla="*/ 219 w 224"/>
                <a:gd name="T13" fmla="*/ 37 h 80"/>
                <a:gd name="T14" fmla="*/ 219 w 224"/>
                <a:gd name="T15" fmla="*/ 42 h 80"/>
                <a:gd name="T16" fmla="*/ 210 w 224"/>
                <a:gd name="T17" fmla="*/ 42 h 80"/>
                <a:gd name="T18" fmla="*/ 210 w 224"/>
                <a:gd name="T19" fmla="*/ 54 h 80"/>
                <a:gd name="T20" fmla="*/ 206 w 224"/>
                <a:gd name="T21" fmla="*/ 54 h 80"/>
                <a:gd name="T22" fmla="*/ 195 w 224"/>
                <a:gd name="T23" fmla="*/ 63 h 80"/>
                <a:gd name="T24" fmla="*/ 174 w 224"/>
                <a:gd name="T25" fmla="*/ 63 h 80"/>
                <a:gd name="T26" fmla="*/ 166 w 224"/>
                <a:gd name="T27" fmla="*/ 66 h 80"/>
                <a:gd name="T28" fmla="*/ 154 w 224"/>
                <a:gd name="T29" fmla="*/ 66 h 80"/>
                <a:gd name="T30" fmla="*/ 141 w 224"/>
                <a:gd name="T31" fmla="*/ 75 h 80"/>
                <a:gd name="T32" fmla="*/ 102 w 224"/>
                <a:gd name="T33" fmla="*/ 75 h 80"/>
                <a:gd name="T34" fmla="*/ 89 w 224"/>
                <a:gd name="T35" fmla="*/ 79 h 80"/>
                <a:gd name="T36" fmla="*/ 40 w 224"/>
                <a:gd name="T37" fmla="*/ 79 h 80"/>
                <a:gd name="T38" fmla="*/ 37 w 224"/>
                <a:gd name="T39" fmla="*/ 75 h 80"/>
                <a:gd name="T40" fmla="*/ 0 w 224"/>
                <a:gd name="T41" fmla="*/ 75 h 80"/>
                <a:gd name="T42" fmla="*/ 0 w 224"/>
                <a:gd name="T43" fmla="*/ 4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4"/>
                <a:gd name="T67" fmla="*/ 0 h 80"/>
                <a:gd name="T68" fmla="*/ 224 w 224"/>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4" h="80">
                  <a:moveTo>
                    <a:pt x="0" y="4"/>
                  </a:moveTo>
                  <a:lnTo>
                    <a:pt x="65" y="0"/>
                  </a:lnTo>
                  <a:lnTo>
                    <a:pt x="186" y="0"/>
                  </a:lnTo>
                  <a:lnTo>
                    <a:pt x="199" y="4"/>
                  </a:lnTo>
                  <a:lnTo>
                    <a:pt x="223" y="4"/>
                  </a:lnTo>
                  <a:lnTo>
                    <a:pt x="223" y="37"/>
                  </a:lnTo>
                  <a:lnTo>
                    <a:pt x="219" y="37"/>
                  </a:lnTo>
                  <a:lnTo>
                    <a:pt x="219" y="42"/>
                  </a:lnTo>
                  <a:lnTo>
                    <a:pt x="210" y="42"/>
                  </a:lnTo>
                  <a:lnTo>
                    <a:pt x="210" y="54"/>
                  </a:lnTo>
                  <a:lnTo>
                    <a:pt x="206" y="54"/>
                  </a:lnTo>
                  <a:lnTo>
                    <a:pt x="195" y="63"/>
                  </a:lnTo>
                  <a:lnTo>
                    <a:pt x="174" y="63"/>
                  </a:lnTo>
                  <a:lnTo>
                    <a:pt x="166" y="66"/>
                  </a:lnTo>
                  <a:lnTo>
                    <a:pt x="154" y="66"/>
                  </a:lnTo>
                  <a:lnTo>
                    <a:pt x="141" y="75"/>
                  </a:lnTo>
                  <a:lnTo>
                    <a:pt x="102" y="75"/>
                  </a:lnTo>
                  <a:lnTo>
                    <a:pt x="89" y="79"/>
                  </a:lnTo>
                  <a:lnTo>
                    <a:pt x="40" y="79"/>
                  </a:lnTo>
                  <a:lnTo>
                    <a:pt x="37" y="75"/>
                  </a:lnTo>
                  <a:lnTo>
                    <a:pt x="0" y="75"/>
                  </a:lnTo>
                  <a:lnTo>
                    <a:pt x="0" y="4"/>
                  </a:lnTo>
                </a:path>
              </a:pathLst>
            </a:custGeom>
            <a:solidFill>
              <a:srgbClr val="F2E57F"/>
            </a:solidFill>
            <a:ln w="12700" cap="rnd">
              <a:noFill/>
              <a:round/>
              <a:headEnd/>
              <a:tailEnd/>
            </a:ln>
          </p:spPr>
          <p:txBody>
            <a:bodyPr/>
            <a:lstStyle/>
            <a:p>
              <a:endParaRPr lang="en-US"/>
            </a:p>
          </p:txBody>
        </p:sp>
        <p:sp>
          <p:nvSpPr>
            <p:cNvPr id="1311" name="Freeform 261"/>
            <p:cNvSpPr>
              <a:spLocks/>
            </p:cNvSpPr>
            <p:nvPr/>
          </p:nvSpPr>
          <p:spPr bwMode="auto">
            <a:xfrm>
              <a:off x="1318" y="2139"/>
              <a:ext cx="306" cy="80"/>
            </a:xfrm>
            <a:custGeom>
              <a:avLst/>
              <a:gdLst>
                <a:gd name="T0" fmla="*/ 82 w 306"/>
                <a:gd name="T1" fmla="*/ 75 h 80"/>
                <a:gd name="T2" fmla="*/ 65 w 306"/>
                <a:gd name="T3" fmla="*/ 66 h 80"/>
                <a:gd name="T4" fmla="*/ 53 w 306"/>
                <a:gd name="T5" fmla="*/ 66 h 80"/>
                <a:gd name="T6" fmla="*/ 53 w 306"/>
                <a:gd name="T7" fmla="*/ 63 h 80"/>
                <a:gd name="T8" fmla="*/ 28 w 306"/>
                <a:gd name="T9" fmla="*/ 63 h 80"/>
                <a:gd name="T10" fmla="*/ 24 w 306"/>
                <a:gd name="T11" fmla="*/ 54 h 80"/>
                <a:gd name="T12" fmla="*/ 17 w 306"/>
                <a:gd name="T13" fmla="*/ 54 h 80"/>
                <a:gd name="T14" fmla="*/ 13 w 306"/>
                <a:gd name="T15" fmla="*/ 50 h 80"/>
                <a:gd name="T16" fmla="*/ 4 w 306"/>
                <a:gd name="T17" fmla="*/ 50 h 80"/>
                <a:gd name="T18" fmla="*/ 4 w 306"/>
                <a:gd name="T19" fmla="*/ 42 h 80"/>
                <a:gd name="T20" fmla="*/ 0 w 306"/>
                <a:gd name="T21" fmla="*/ 37 h 80"/>
                <a:gd name="T22" fmla="*/ 0 w 306"/>
                <a:gd name="T23" fmla="*/ 4 h 80"/>
                <a:gd name="T24" fmla="*/ 82 w 306"/>
                <a:gd name="T25" fmla="*/ 4 h 80"/>
                <a:gd name="T26" fmla="*/ 147 w 306"/>
                <a:gd name="T27" fmla="*/ 0 h 80"/>
                <a:gd name="T28" fmla="*/ 268 w 306"/>
                <a:gd name="T29" fmla="*/ 0 h 80"/>
                <a:gd name="T30" fmla="*/ 281 w 306"/>
                <a:gd name="T31" fmla="*/ 4 h 80"/>
                <a:gd name="T32" fmla="*/ 305 w 306"/>
                <a:gd name="T33" fmla="*/ 4 h 80"/>
                <a:gd name="T34" fmla="*/ 305 w 306"/>
                <a:gd name="T35" fmla="*/ 37 h 80"/>
                <a:gd name="T36" fmla="*/ 301 w 306"/>
                <a:gd name="T37" fmla="*/ 37 h 80"/>
                <a:gd name="T38" fmla="*/ 301 w 306"/>
                <a:gd name="T39" fmla="*/ 42 h 80"/>
                <a:gd name="T40" fmla="*/ 292 w 306"/>
                <a:gd name="T41" fmla="*/ 42 h 80"/>
                <a:gd name="T42" fmla="*/ 292 w 306"/>
                <a:gd name="T43" fmla="*/ 54 h 80"/>
                <a:gd name="T44" fmla="*/ 288 w 306"/>
                <a:gd name="T45" fmla="*/ 54 h 80"/>
                <a:gd name="T46" fmla="*/ 277 w 306"/>
                <a:gd name="T47" fmla="*/ 63 h 80"/>
                <a:gd name="T48" fmla="*/ 256 w 306"/>
                <a:gd name="T49" fmla="*/ 63 h 80"/>
                <a:gd name="T50" fmla="*/ 248 w 306"/>
                <a:gd name="T51" fmla="*/ 66 h 80"/>
                <a:gd name="T52" fmla="*/ 236 w 306"/>
                <a:gd name="T53" fmla="*/ 66 h 80"/>
                <a:gd name="T54" fmla="*/ 223 w 306"/>
                <a:gd name="T55" fmla="*/ 75 h 80"/>
                <a:gd name="T56" fmla="*/ 183 w 306"/>
                <a:gd name="T57" fmla="*/ 75 h 80"/>
                <a:gd name="T58" fmla="*/ 171 w 306"/>
                <a:gd name="T59" fmla="*/ 79 h 80"/>
                <a:gd name="T60" fmla="*/ 122 w 306"/>
                <a:gd name="T61" fmla="*/ 79 h 80"/>
                <a:gd name="T62" fmla="*/ 118 w 306"/>
                <a:gd name="T63" fmla="*/ 75 h 80"/>
                <a:gd name="T64" fmla="*/ 82 w 306"/>
                <a:gd name="T65" fmla="*/ 75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6"/>
                <a:gd name="T100" fmla="*/ 0 h 80"/>
                <a:gd name="T101" fmla="*/ 306 w 306"/>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6" h="80">
                  <a:moveTo>
                    <a:pt x="82" y="75"/>
                  </a:moveTo>
                  <a:lnTo>
                    <a:pt x="65" y="66"/>
                  </a:lnTo>
                  <a:lnTo>
                    <a:pt x="53" y="66"/>
                  </a:lnTo>
                  <a:lnTo>
                    <a:pt x="53" y="63"/>
                  </a:lnTo>
                  <a:lnTo>
                    <a:pt x="28" y="63"/>
                  </a:lnTo>
                  <a:lnTo>
                    <a:pt x="24" y="54"/>
                  </a:lnTo>
                  <a:lnTo>
                    <a:pt x="17" y="54"/>
                  </a:lnTo>
                  <a:lnTo>
                    <a:pt x="13" y="50"/>
                  </a:lnTo>
                  <a:lnTo>
                    <a:pt x="4" y="50"/>
                  </a:lnTo>
                  <a:lnTo>
                    <a:pt x="4" y="42"/>
                  </a:lnTo>
                  <a:lnTo>
                    <a:pt x="0" y="37"/>
                  </a:lnTo>
                  <a:lnTo>
                    <a:pt x="0" y="4"/>
                  </a:lnTo>
                  <a:lnTo>
                    <a:pt x="82" y="4"/>
                  </a:lnTo>
                  <a:lnTo>
                    <a:pt x="147" y="0"/>
                  </a:lnTo>
                  <a:lnTo>
                    <a:pt x="268" y="0"/>
                  </a:lnTo>
                  <a:lnTo>
                    <a:pt x="281" y="4"/>
                  </a:lnTo>
                  <a:lnTo>
                    <a:pt x="305" y="4"/>
                  </a:lnTo>
                  <a:lnTo>
                    <a:pt x="305" y="37"/>
                  </a:lnTo>
                  <a:lnTo>
                    <a:pt x="301" y="37"/>
                  </a:lnTo>
                  <a:lnTo>
                    <a:pt x="301" y="42"/>
                  </a:lnTo>
                  <a:lnTo>
                    <a:pt x="292" y="42"/>
                  </a:lnTo>
                  <a:lnTo>
                    <a:pt x="292" y="54"/>
                  </a:lnTo>
                  <a:lnTo>
                    <a:pt x="288" y="54"/>
                  </a:lnTo>
                  <a:lnTo>
                    <a:pt x="277" y="63"/>
                  </a:lnTo>
                  <a:lnTo>
                    <a:pt x="256" y="63"/>
                  </a:lnTo>
                  <a:lnTo>
                    <a:pt x="248" y="66"/>
                  </a:lnTo>
                  <a:lnTo>
                    <a:pt x="236" y="66"/>
                  </a:lnTo>
                  <a:lnTo>
                    <a:pt x="223" y="75"/>
                  </a:lnTo>
                  <a:lnTo>
                    <a:pt x="183" y="75"/>
                  </a:lnTo>
                  <a:lnTo>
                    <a:pt x="171" y="79"/>
                  </a:lnTo>
                  <a:lnTo>
                    <a:pt x="122" y="79"/>
                  </a:lnTo>
                  <a:lnTo>
                    <a:pt x="118" y="75"/>
                  </a:lnTo>
                  <a:lnTo>
                    <a:pt x="82" y="75"/>
                  </a:lnTo>
                </a:path>
              </a:pathLst>
            </a:custGeom>
            <a:noFill/>
            <a:ln w="12700" cap="rnd">
              <a:noFill/>
              <a:round/>
              <a:headEnd/>
              <a:tailEnd/>
            </a:ln>
          </p:spPr>
          <p:txBody>
            <a:bodyPr/>
            <a:lstStyle/>
            <a:p>
              <a:endParaRPr lang="en-US"/>
            </a:p>
          </p:txBody>
        </p:sp>
        <p:sp>
          <p:nvSpPr>
            <p:cNvPr id="1312" name="Freeform 262"/>
            <p:cNvSpPr>
              <a:spLocks/>
            </p:cNvSpPr>
            <p:nvPr/>
          </p:nvSpPr>
          <p:spPr bwMode="auto">
            <a:xfrm>
              <a:off x="1318" y="2106"/>
              <a:ext cx="306" cy="93"/>
            </a:xfrm>
            <a:custGeom>
              <a:avLst/>
              <a:gdLst>
                <a:gd name="T0" fmla="*/ 305 w 306"/>
                <a:gd name="T1" fmla="*/ 46 h 93"/>
                <a:gd name="T2" fmla="*/ 305 w 306"/>
                <a:gd name="T3" fmla="*/ 50 h 93"/>
                <a:gd name="T4" fmla="*/ 301 w 306"/>
                <a:gd name="T5" fmla="*/ 55 h 93"/>
                <a:gd name="T6" fmla="*/ 297 w 306"/>
                <a:gd name="T7" fmla="*/ 63 h 93"/>
                <a:gd name="T8" fmla="*/ 292 w 306"/>
                <a:gd name="T9" fmla="*/ 66 h 93"/>
                <a:gd name="T10" fmla="*/ 284 w 306"/>
                <a:gd name="T11" fmla="*/ 71 h 93"/>
                <a:gd name="T12" fmla="*/ 277 w 306"/>
                <a:gd name="T13" fmla="*/ 75 h 93"/>
                <a:gd name="T14" fmla="*/ 256 w 306"/>
                <a:gd name="T15" fmla="*/ 79 h 93"/>
                <a:gd name="T16" fmla="*/ 236 w 306"/>
                <a:gd name="T17" fmla="*/ 88 h 93"/>
                <a:gd name="T18" fmla="*/ 208 w 306"/>
                <a:gd name="T19" fmla="*/ 92 h 93"/>
                <a:gd name="T20" fmla="*/ 183 w 306"/>
                <a:gd name="T21" fmla="*/ 92 h 93"/>
                <a:gd name="T22" fmla="*/ 154 w 306"/>
                <a:gd name="T23" fmla="*/ 92 h 93"/>
                <a:gd name="T24" fmla="*/ 126 w 306"/>
                <a:gd name="T25" fmla="*/ 92 h 93"/>
                <a:gd name="T26" fmla="*/ 97 w 306"/>
                <a:gd name="T27" fmla="*/ 92 h 93"/>
                <a:gd name="T28" fmla="*/ 73 w 306"/>
                <a:gd name="T29" fmla="*/ 88 h 93"/>
                <a:gd name="T30" fmla="*/ 49 w 306"/>
                <a:gd name="T31" fmla="*/ 79 h 93"/>
                <a:gd name="T32" fmla="*/ 28 w 306"/>
                <a:gd name="T33" fmla="*/ 75 h 93"/>
                <a:gd name="T34" fmla="*/ 21 w 306"/>
                <a:gd name="T35" fmla="*/ 71 h 93"/>
                <a:gd name="T36" fmla="*/ 13 w 306"/>
                <a:gd name="T37" fmla="*/ 66 h 93"/>
                <a:gd name="T38" fmla="*/ 8 w 306"/>
                <a:gd name="T39" fmla="*/ 63 h 93"/>
                <a:gd name="T40" fmla="*/ 4 w 306"/>
                <a:gd name="T41" fmla="*/ 55 h 93"/>
                <a:gd name="T42" fmla="*/ 0 w 306"/>
                <a:gd name="T43" fmla="*/ 50 h 93"/>
                <a:gd name="T44" fmla="*/ 0 w 306"/>
                <a:gd name="T45" fmla="*/ 46 h 93"/>
                <a:gd name="T46" fmla="*/ 0 w 306"/>
                <a:gd name="T47" fmla="*/ 37 h 93"/>
                <a:gd name="T48" fmla="*/ 4 w 306"/>
                <a:gd name="T49" fmla="*/ 33 h 93"/>
                <a:gd name="T50" fmla="*/ 8 w 306"/>
                <a:gd name="T51" fmla="*/ 30 h 93"/>
                <a:gd name="T52" fmla="*/ 13 w 306"/>
                <a:gd name="T53" fmla="*/ 26 h 93"/>
                <a:gd name="T54" fmla="*/ 21 w 306"/>
                <a:gd name="T55" fmla="*/ 21 h 93"/>
                <a:gd name="T56" fmla="*/ 28 w 306"/>
                <a:gd name="T57" fmla="*/ 17 h 93"/>
                <a:gd name="T58" fmla="*/ 49 w 306"/>
                <a:gd name="T59" fmla="*/ 9 h 93"/>
                <a:gd name="T60" fmla="*/ 73 w 306"/>
                <a:gd name="T61" fmla="*/ 4 h 93"/>
                <a:gd name="T62" fmla="*/ 97 w 306"/>
                <a:gd name="T63" fmla="*/ 0 h 93"/>
                <a:gd name="T64" fmla="*/ 126 w 306"/>
                <a:gd name="T65" fmla="*/ 0 h 93"/>
                <a:gd name="T66" fmla="*/ 154 w 306"/>
                <a:gd name="T67" fmla="*/ 0 h 93"/>
                <a:gd name="T68" fmla="*/ 183 w 306"/>
                <a:gd name="T69" fmla="*/ 0 h 93"/>
                <a:gd name="T70" fmla="*/ 208 w 306"/>
                <a:gd name="T71" fmla="*/ 0 h 93"/>
                <a:gd name="T72" fmla="*/ 236 w 306"/>
                <a:gd name="T73" fmla="*/ 4 h 93"/>
                <a:gd name="T74" fmla="*/ 256 w 306"/>
                <a:gd name="T75" fmla="*/ 9 h 93"/>
                <a:gd name="T76" fmla="*/ 277 w 306"/>
                <a:gd name="T77" fmla="*/ 17 h 93"/>
                <a:gd name="T78" fmla="*/ 284 w 306"/>
                <a:gd name="T79" fmla="*/ 21 h 93"/>
                <a:gd name="T80" fmla="*/ 292 w 306"/>
                <a:gd name="T81" fmla="*/ 26 h 93"/>
                <a:gd name="T82" fmla="*/ 297 w 306"/>
                <a:gd name="T83" fmla="*/ 30 h 93"/>
                <a:gd name="T84" fmla="*/ 301 w 306"/>
                <a:gd name="T85" fmla="*/ 33 h 93"/>
                <a:gd name="T86" fmla="*/ 305 w 306"/>
                <a:gd name="T87" fmla="*/ 37 h 93"/>
                <a:gd name="T88" fmla="*/ 305 w 306"/>
                <a:gd name="T89" fmla="*/ 46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93"/>
                <a:gd name="T137" fmla="*/ 306 w 306"/>
                <a:gd name="T138" fmla="*/ 93 h 9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93">
                  <a:moveTo>
                    <a:pt x="305" y="46"/>
                  </a:moveTo>
                  <a:lnTo>
                    <a:pt x="305" y="50"/>
                  </a:lnTo>
                  <a:lnTo>
                    <a:pt x="301" y="55"/>
                  </a:lnTo>
                  <a:lnTo>
                    <a:pt x="297" y="63"/>
                  </a:lnTo>
                  <a:lnTo>
                    <a:pt x="292" y="66"/>
                  </a:lnTo>
                  <a:lnTo>
                    <a:pt x="284" y="71"/>
                  </a:lnTo>
                  <a:lnTo>
                    <a:pt x="277" y="75"/>
                  </a:lnTo>
                  <a:lnTo>
                    <a:pt x="256" y="79"/>
                  </a:lnTo>
                  <a:lnTo>
                    <a:pt x="236" y="88"/>
                  </a:lnTo>
                  <a:lnTo>
                    <a:pt x="208" y="92"/>
                  </a:lnTo>
                  <a:lnTo>
                    <a:pt x="183" y="92"/>
                  </a:lnTo>
                  <a:lnTo>
                    <a:pt x="154" y="92"/>
                  </a:lnTo>
                  <a:lnTo>
                    <a:pt x="126" y="92"/>
                  </a:lnTo>
                  <a:lnTo>
                    <a:pt x="97" y="92"/>
                  </a:lnTo>
                  <a:lnTo>
                    <a:pt x="73" y="88"/>
                  </a:lnTo>
                  <a:lnTo>
                    <a:pt x="49" y="79"/>
                  </a:lnTo>
                  <a:lnTo>
                    <a:pt x="28" y="75"/>
                  </a:lnTo>
                  <a:lnTo>
                    <a:pt x="21" y="71"/>
                  </a:lnTo>
                  <a:lnTo>
                    <a:pt x="13" y="66"/>
                  </a:lnTo>
                  <a:lnTo>
                    <a:pt x="8" y="63"/>
                  </a:lnTo>
                  <a:lnTo>
                    <a:pt x="4" y="55"/>
                  </a:lnTo>
                  <a:lnTo>
                    <a:pt x="0" y="50"/>
                  </a:lnTo>
                  <a:lnTo>
                    <a:pt x="0" y="46"/>
                  </a:lnTo>
                  <a:lnTo>
                    <a:pt x="0" y="37"/>
                  </a:lnTo>
                  <a:lnTo>
                    <a:pt x="4" y="33"/>
                  </a:lnTo>
                  <a:lnTo>
                    <a:pt x="8" y="30"/>
                  </a:lnTo>
                  <a:lnTo>
                    <a:pt x="13" y="26"/>
                  </a:lnTo>
                  <a:lnTo>
                    <a:pt x="21" y="21"/>
                  </a:lnTo>
                  <a:lnTo>
                    <a:pt x="28" y="17"/>
                  </a:lnTo>
                  <a:lnTo>
                    <a:pt x="49" y="9"/>
                  </a:lnTo>
                  <a:lnTo>
                    <a:pt x="73" y="4"/>
                  </a:lnTo>
                  <a:lnTo>
                    <a:pt x="97" y="0"/>
                  </a:lnTo>
                  <a:lnTo>
                    <a:pt x="126" y="0"/>
                  </a:lnTo>
                  <a:lnTo>
                    <a:pt x="154" y="0"/>
                  </a:lnTo>
                  <a:lnTo>
                    <a:pt x="183" y="0"/>
                  </a:lnTo>
                  <a:lnTo>
                    <a:pt x="208" y="0"/>
                  </a:lnTo>
                  <a:lnTo>
                    <a:pt x="236" y="4"/>
                  </a:lnTo>
                  <a:lnTo>
                    <a:pt x="256" y="9"/>
                  </a:lnTo>
                  <a:lnTo>
                    <a:pt x="277" y="17"/>
                  </a:lnTo>
                  <a:lnTo>
                    <a:pt x="284" y="21"/>
                  </a:lnTo>
                  <a:lnTo>
                    <a:pt x="292" y="26"/>
                  </a:lnTo>
                  <a:lnTo>
                    <a:pt x="297" y="30"/>
                  </a:lnTo>
                  <a:lnTo>
                    <a:pt x="301" y="33"/>
                  </a:lnTo>
                  <a:lnTo>
                    <a:pt x="305" y="37"/>
                  </a:lnTo>
                  <a:lnTo>
                    <a:pt x="305" y="46"/>
                  </a:lnTo>
                </a:path>
              </a:pathLst>
            </a:custGeom>
            <a:solidFill>
              <a:srgbClr val="F2E57F"/>
            </a:solidFill>
            <a:ln w="12700" cap="rnd">
              <a:noFill/>
              <a:round/>
              <a:headEnd/>
              <a:tailEnd/>
            </a:ln>
          </p:spPr>
          <p:txBody>
            <a:bodyPr/>
            <a:lstStyle/>
            <a:p>
              <a:endParaRPr lang="en-US"/>
            </a:p>
          </p:txBody>
        </p:sp>
        <p:sp>
          <p:nvSpPr>
            <p:cNvPr id="1313" name="Freeform 263"/>
            <p:cNvSpPr>
              <a:spLocks/>
            </p:cNvSpPr>
            <p:nvPr/>
          </p:nvSpPr>
          <p:spPr bwMode="auto">
            <a:xfrm>
              <a:off x="1302" y="2103"/>
              <a:ext cx="82" cy="70"/>
            </a:xfrm>
            <a:custGeom>
              <a:avLst/>
              <a:gdLst>
                <a:gd name="T0" fmla="*/ 77 w 82"/>
                <a:gd name="T1" fmla="*/ 69 h 70"/>
                <a:gd name="T2" fmla="*/ 65 w 82"/>
                <a:gd name="T3" fmla="*/ 66 h 70"/>
                <a:gd name="T4" fmla="*/ 53 w 82"/>
                <a:gd name="T5" fmla="*/ 66 h 70"/>
                <a:gd name="T6" fmla="*/ 44 w 82"/>
                <a:gd name="T7" fmla="*/ 57 h 70"/>
                <a:gd name="T8" fmla="*/ 28 w 82"/>
                <a:gd name="T9" fmla="*/ 57 h 70"/>
                <a:gd name="T10" fmla="*/ 16 w 82"/>
                <a:gd name="T11" fmla="*/ 45 h 70"/>
                <a:gd name="T12" fmla="*/ 0 w 82"/>
                <a:gd name="T13" fmla="*/ 45 h 70"/>
                <a:gd name="T14" fmla="*/ 0 w 82"/>
                <a:gd name="T15" fmla="*/ 0 h 70"/>
                <a:gd name="T16" fmla="*/ 81 w 82"/>
                <a:gd name="T17" fmla="*/ 0 h 70"/>
                <a:gd name="T18" fmla="*/ 77 w 82"/>
                <a:gd name="T19" fmla="*/ 69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70"/>
                <a:gd name="T32" fmla="*/ 82 w 82"/>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70">
                  <a:moveTo>
                    <a:pt x="77" y="69"/>
                  </a:moveTo>
                  <a:lnTo>
                    <a:pt x="65" y="66"/>
                  </a:lnTo>
                  <a:lnTo>
                    <a:pt x="53" y="66"/>
                  </a:lnTo>
                  <a:lnTo>
                    <a:pt x="44" y="57"/>
                  </a:lnTo>
                  <a:lnTo>
                    <a:pt x="28" y="57"/>
                  </a:lnTo>
                  <a:lnTo>
                    <a:pt x="16" y="45"/>
                  </a:lnTo>
                  <a:lnTo>
                    <a:pt x="0" y="45"/>
                  </a:lnTo>
                  <a:lnTo>
                    <a:pt x="0" y="0"/>
                  </a:lnTo>
                  <a:lnTo>
                    <a:pt x="81" y="0"/>
                  </a:lnTo>
                  <a:lnTo>
                    <a:pt x="77" y="69"/>
                  </a:lnTo>
                </a:path>
              </a:pathLst>
            </a:custGeom>
            <a:solidFill>
              <a:srgbClr val="F2E57F"/>
            </a:solidFill>
            <a:ln w="12700" cap="rnd">
              <a:noFill/>
              <a:round/>
              <a:headEnd/>
              <a:tailEnd/>
            </a:ln>
          </p:spPr>
          <p:txBody>
            <a:bodyPr/>
            <a:lstStyle/>
            <a:p>
              <a:endParaRPr lang="en-US"/>
            </a:p>
          </p:txBody>
        </p:sp>
        <p:sp>
          <p:nvSpPr>
            <p:cNvPr id="1314" name="Freeform 264"/>
            <p:cNvSpPr>
              <a:spLocks/>
            </p:cNvSpPr>
            <p:nvPr/>
          </p:nvSpPr>
          <p:spPr bwMode="auto">
            <a:xfrm>
              <a:off x="1374" y="2103"/>
              <a:ext cx="234" cy="70"/>
            </a:xfrm>
            <a:custGeom>
              <a:avLst/>
              <a:gdLst>
                <a:gd name="T0" fmla="*/ 4 w 234"/>
                <a:gd name="T1" fmla="*/ 0 h 70"/>
                <a:gd name="T2" fmla="*/ 229 w 234"/>
                <a:gd name="T3" fmla="*/ 0 h 70"/>
                <a:gd name="T4" fmla="*/ 233 w 234"/>
                <a:gd name="T5" fmla="*/ 3 h 70"/>
                <a:gd name="T6" fmla="*/ 233 w 234"/>
                <a:gd name="T7" fmla="*/ 20 h 70"/>
                <a:gd name="T8" fmla="*/ 229 w 234"/>
                <a:gd name="T9" fmla="*/ 29 h 70"/>
                <a:gd name="T10" fmla="*/ 229 w 234"/>
                <a:gd name="T11" fmla="*/ 40 h 70"/>
                <a:gd name="T12" fmla="*/ 221 w 234"/>
                <a:gd name="T13" fmla="*/ 40 h 70"/>
                <a:gd name="T14" fmla="*/ 221 w 234"/>
                <a:gd name="T15" fmla="*/ 45 h 70"/>
                <a:gd name="T16" fmla="*/ 217 w 234"/>
                <a:gd name="T17" fmla="*/ 45 h 70"/>
                <a:gd name="T18" fmla="*/ 193 w 234"/>
                <a:gd name="T19" fmla="*/ 57 h 70"/>
                <a:gd name="T20" fmla="*/ 185 w 234"/>
                <a:gd name="T21" fmla="*/ 57 h 70"/>
                <a:gd name="T22" fmla="*/ 172 w 234"/>
                <a:gd name="T23" fmla="*/ 66 h 70"/>
                <a:gd name="T24" fmla="*/ 160 w 234"/>
                <a:gd name="T25" fmla="*/ 66 h 70"/>
                <a:gd name="T26" fmla="*/ 152 w 234"/>
                <a:gd name="T27" fmla="*/ 69 h 70"/>
                <a:gd name="T28" fmla="*/ 0 w 234"/>
                <a:gd name="T29" fmla="*/ 69 h 70"/>
                <a:gd name="T30" fmla="*/ 4 w 234"/>
                <a:gd name="T31" fmla="*/ 0 h 7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4"/>
                <a:gd name="T49" fmla="*/ 0 h 70"/>
                <a:gd name="T50" fmla="*/ 234 w 234"/>
                <a:gd name="T51" fmla="*/ 70 h 7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4" h="70">
                  <a:moveTo>
                    <a:pt x="4" y="0"/>
                  </a:moveTo>
                  <a:lnTo>
                    <a:pt x="229" y="0"/>
                  </a:lnTo>
                  <a:lnTo>
                    <a:pt x="233" y="3"/>
                  </a:lnTo>
                  <a:lnTo>
                    <a:pt x="233" y="20"/>
                  </a:lnTo>
                  <a:lnTo>
                    <a:pt x="229" y="29"/>
                  </a:lnTo>
                  <a:lnTo>
                    <a:pt x="229" y="40"/>
                  </a:lnTo>
                  <a:lnTo>
                    <a:pt x="221" y="40"/>
                  </a:lnTo>
                  <a:lnTo>
                    <a:pt x="221" y="45"/>
                  </a:lnTo>
                  <a:lnTo>
                    <a:pt x="217" y="45"/>
                  </a:lnTo>
                  <a:lnTo>
                    <a:pt x="193" y="57"/>
                  </a:lnTo>
                  <a:lnTo>
                    <a:pt x="185" y="57"/>
                  </a:lnTo>
                  <a:lnTo>
                    <a:pt x="172" y="66"/>
                  </a:lnTo>
                  <a:lnTo>
                    <a:pt x="160" y="66"/>
                  </a:lnTo>
                  <a:lnTo>
                    <a:pt x="152" y="69"/>
                  </a:lnTo>
                  <a:lnTo>
                    <a:pt x="0" y="69"/>
                  </a:lnTo>
                  <a:lnTo>
                    <a:pt x="4" y="0"/>
                  </a:lnTo>
                </a:path>
              </a:pathLst>
            </a:custGeom>
            <a:solidFill>
              <a:srgbClr val="F2E57F"/>
            </a:solidFill>
            <a:ln w="12700" cap="rnd">
              <a:noFill/>
              <a:round/>
              <a:headEnd/>
              <a:tailEnd/>
            </a:ln>
          </p:spPr>
          <p:txBody>
            <a:bodyPr/>
            <a:lstStyle/>
            <a:p>
              <a:endParaRPr lang="en-US"/>
            </a:p>
          </p:txBody>
        </p:sp>
        <p:sp>
          <p:nvSpPr>
            <p:cNvPr id="1315" name="Freeform 265"/>
            <p:cNvSpPr>
              <a:spLocks/>
            </p:cNvSpPr>
            <p:nvPr/>
          </p:nvSpPr>
          <p:spPr bwMode="auto">
            <a:xfrm>
              <a:off x="1302" y="2103"/>
              <a:ext cx="306" cy="70"/>
            </a:xfrm>
            <a:custGeom>
              <a:avLst/>
              <a:gdLst>
                <a:gd name="T0" fmla="*/ 77 w 306"/>
                <a:gd name="T1" fmla="*/ 69 h 70"/>
                <a:gd name="T2" fmla="*/ 65 w 306"/>
                <a:gd name="T3" fmla="*/ 66 h 70"/>
                <a:gd name="T4" fmla="*/ 53 w 306"/>
                <a:gd name="T5" fmla="*/ 66 h 70"/>
                <a:gd name="T6" fmla="*/ 44 w 306"/>
                <a:gd name="T7" fmla="*/ 57 h 70"/>
                <a:gd name="T8" fmla="*/ 28 w 306"/>
                <a:gd name="T9" fmla="*/ 57 h 70"/>
                <a:gd name="T10" fmla="*/ 16 w 306"/>
                <a:gd name="T11" fmla="*/ 45 h 70"/>
                <a:gd name="T12" fmla="*/ 0 w 306"/>
                <a:gd name="T13" fmla="*/ 45 h 70"/>
                <a:gd name="T14" fmla="*/ 0 w 306"/>
                <a:gd name="T15" fmla="*/ 0 h 70"/>
                <a:gd name="T16" fmla="*/ 301 w 306"/>
                <a:gd name="T17" fmla="*/ 0 h 70"/>
                <a:gd name="T18" fmla="*/ 305 w 306"/>
                <a:gd name="T19" fmla="*/ 3 h 70"/>
                <a:gd name="T20" fmla="*/ 305 w 306"/>
                <a:gd name="T21" fmla="*/ 20 h 70"/>
                <a:gd name="T22" fmla="*/ 301 w 306"/>
                <a:gd name="T23" fmla="*/ 29 h 70"/>
                <a:gd name="T24" fmla="*/ 301 w 306"/>
                <a:gd name="T25" fmla="*/ 40 h 70"/>
                <a:gd name="T26" fmla="*/ 293 w 306"/>
                <a:gd name="T27" fmla="*/ 40 h 70"/>
                <a:gd name="T28" fmla="*/ 293 w 306"/>
                <a:gd name="T29" fmla="*/ 45 h 70"/>
                <a:gd name="T30" fmla="*/ 289 w 306"/>
                <a:gd name="T31" fmla="*/ 45 h 70"/>
                <a:gd name="T32" fmla="*/ 265 w 306"/>
                <a:gd name="T33" fmla="*/ 57 h 70"/>
                <a:gd name="T34" fmla="*/ 257 w 306"/>
                <a:gd name="T35" fmla="*/ 57 h 70"/>
                <a:gd name="T36" fmla="*/ 248 w 306"/>
                <a:gd name="T37" fmla="*/ 66 h 70"/>
                <a:gd name="T38" fmla="*/ 236 w 306"/>
                <a:gd name="T39" fmla="*/ 66 h 70"/>
                <a:gd name="T40" fmla="*/ 224 w 306"/>
                <a:gd name="T41" fmla="*/ 69 h 70"/>
                <a:gd name="T42" fmla="*/ 77 w 306"/>
                <a:gd name="T43" fmla="*/ 69 h 7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06"/>
                <a:gd name="T67" fmla="*/ 0 h 70"/>
                <a:gd name="T68" fmla="*/ 306 w 306"/>
                <a:gd name="T69" fmla="*/ 70 h 7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06" h="70">
                  <a:moveTo>
                    <a:pt x="77" y="69"/>
                  </a:moveTo>
                  <a:lnTo>
                    <a:pt x="65" y="66"/>
                  </a:lnTo>
                  <a:lnTo>
                    <a:pt x="53" y="66"/>
                  </a:lnTo>
                  <a:lnTo>
                    <a:pt x="44" y="57"/>
                  </a:lnTo>
                  <a:lnTo>
                    <a:pt x="28" y="57"/>
                  </a:lnTo>
                  <a:lnTo>
                    <a:pt x="16" y="45"/>
                  </a:lnTo>
                  <a:lnTo>
                    <a:pt x="0" y="45"/>
                  </a:lnTo>
                  <a:lnTo>
                    <a:pt x="0" y="0"/>
                  </a:lnTo>
                  <a:lnTo>
                    <a:pt x="301" y="0"/>
                  </a:lnTo>
                  <a:lnTo>
                    <a:pt x="305" y="3"/>
                  </a:lnTo>
                  <a:lnTo>
                    <a:pt x="305" y="20"/>
                  </a:lnTo>
                  <a:lnTo>
                    <a:pt x="301" y="29"/>
                  </a:lnTo>
                  <a:lnTo>
                    <a:pt x="301" y="40"/>
                  </a:lnTo>
                  <a:lnTo>
                    <a:pt x="293" y="40"/>
                  </a:lnTo>
                  <a:lnTo>
                    <a:pt x="293" y="45"/>
                  </a:lnTo>
                  <a:lnTo>
                    <a:pt x="289" y="45"/>
                  </a:lnTo>
                  <a:lnTo>
                    <a:pt x="265" y="57"/>
                  </a:lnTo>
                  <a:lnTo>
                    <a:pt x="257" y="57"/>
                  </a:lnTo>
                  <a:lnTo>
                    <a:pt x="248" y="66"/>
                  </a:lnTo>
                  <a:lnTo>
                    <a:pt x="236" y="66"/>
                  </a:lnTo>
                  <a:lnTo>
                    <a:pt x="224" y="69"/>
                  </a:lnTo>
                  <a:lnTo>
                    <a:pt x="77" y="69"/>
                  </a:lnTo>
                </a:path>
              </a:pathLst>
            </a:custGeom>
            <a:noFill/>
            <a:ln w="12700" cap="rnd">
              <a:noFill/>
              <a:round/>
              <a:headEnd/>
              <a:tailEnd/>
            </a:ln>
          </p:spPr>
          <p:txBody>
            <a:bodyPr/>
            <a:lstStyle/>
            <a:p>
              <a:endParaRPr lang="en-US"/>
            </a:p>
          </p:txBody>
        </p:sp>
        <p:sp>
          <p:nvSpPr>
            <p:cNvPr id="1316" name="Freeform 266"/>
            <p:cNvSpPr>
              <a:spLocks/>
            </p:cNvSpPr>
            <p:nvPr/>
          </p:nvSpPr>
          <p:spPr bwMode="auto">
            <a:xfrm>
              <a:off x="1302" y="2070"/>
              <a:ext cx="306" cy="79"/>
            </a:xfrm>
            <a:custGeom>
              <a:avLst/>
              <a:gdLst>
                <a:gd name="T0" fmla="*/ 305 w 306"/>
                <a:gd name="T1" fmla="*/ 36 h 79"/>
                <a:gd name="T2" fmla="*/ 305 w 306"/>
                <a:gd name="T3" fmla="*/ 41 h 79"/>
                <a:gd name="T4" fmla="*/ 301 w 306"/>
                <a:gd name="T5" fmla="*/ 49 h 79"/>
                <a:gd name="T6" fmla="*/ 298 w 306"/>
                <a:gd name="T7" fmla="*/ 53 h 79"/>
                <a:gd name="T8" fmla="*/ 293 w 306"/>
                <a:gd name="T9" fmla="*/ 58 h 79"/>
                <a:gd name="T10" fmla="*/ 285 w 306"/>
                <a:gd name="T11" fmla="*/ 58 h 79"/>
                <a:gd name="T12" fmla="*/ 277 w 306"/>
                <a:gd name="T13" fmla="*/ 62 h 79"/>
                <a:gd name="T14" fmla="*/ 257 w 306"/>
                <a:gd name="T15" fmla="*/ 66 h 79"/>
                <a:gd name="T16" fmla="*/ 232 w 306"/>
                <a:gd name="T17" fmla="*/ 74 h 79"/>
                <a:gd name="T18" fmla="*/ 207 w 306"/>
                <a:gd name="T19" fmla="*/ 74 h 79"/>
                <a:gd name="T20" fmla="*/ 179 w 306"/>
                <a:gd name="T21" fmla="*/ 78 h 79"/>
                <a:gd name="T22" fmla="*/ 155 w 306"/>
                <a:gd name="T23" fmla="*/ 78 h 79"/>
                <a:gd name="T24" fmla="*/ 126 w 306"/>
                <a:gd name="T25" fmla="*/ 78 h 79"/>
                <a:gd name="T26" fmla="*/ 98 w 306"/>
                <a:gd name="T27" fmla="*/ 74 h 79"/>
                <a:gd name="T28" fmla="*/ 69 w 306"/>
                <a:gd name="T29" fmla="*/ 74 h 79"/>
                <a:gd name="T30" fmla="*/ 48 w 306"/>
                <a:gd name="T31" fmla="*/ 66 h 79"/>
                <a:gd name="T32" fmla="*/ 28 w 306"/>
                <a:gd name="T33" fmla="*/ 62 h 79"/>
                <a:gd name="T34" fmla="*/ 20 w 306"/>
                <a:gd name="T35" fmla="*/ 58 h 79"/>
                <a:gd name="T36" fmla="*/ 12 w 306"/>
                <a:gd name="T37" fmla="*/ 58 h 79"/>
                <a:gd name="T38" fmla="*/ 7 w 306"/>
                <a:gd name="T39" fmla="*/ 53 h 79"/>
                <a:gd name="T40" fmla="*/ 4 w 306"/>
                <a:gd name="T41" fmla="*/ 49 h 79"/>
                <a:gd name="T42" fmla="*/ 0 w 306"/>
                <a:gd name="T43" fmla="*/ 41 h 79"/>
                <a:gd name="T44" fmla="*/ 0 w 306"/>
                <a:gd name="T45" fmla="*/ 36 h 79"/>
                <a:gd name="T46" fmla="*/ 0 w 306"/>
                <a:gd name="T47" fmla="*/ 33 h 79"/>
                <a:gd name="T48" fmla="*/ 4 w 306"/>
                <a:gd name="T49" fmla="*/ 29 h 79"/>
                <a:gd name="T50" fmla="*/ 7 w 306"/>
                <a:gd name="T51" fmla="*/ 25 h 79"/>
                <a:gd name="T52" fmla="*/ 12 w 306"/>
                <a:gd name="T53" fmla="*/ 20 h 79"/>
                <a:gd name="T54" fmla="*/ 20 w 306"/>
                <a:gd name="T55" fmla="*/ 20 h 79"/>
                <a:gd name="T56" fmla="*/ 28 w 306"/>
                <a:gd name="T57" fmla="*/ 16 h 79"/>
                <a:gd name="T58" fmla="*/ 48 w 306"/>
                <a:gd name="T59" fmla="*/ 7 h 79"/>
                <a:gd name="T60" fmla="*/ 69 w 306"/>
                <a:gd name="T61" fmla="*/ 4 h 79"/>
                <a:gd name="T62" fmla="*/ 98 w 306"/>
                <a:gd name="T63" fmla="*/ 4 h 79"/>
                <a:gd name="T64" fmla="*/ 126 w 306"/>
                <a:gd name="T65" fmla="*/ 0 h 79"/>
                <a:gd name="T66" fmla="*/ 155 w 306"/>
                <a:gd name="T67" fmla="*/ 0 h 79"/>
                <a:gd name="T68" fmla="*/ 183 w 306"/>
                <a:gd name="T69" fmla="*/ 0 h 79"/>
                <a:gd name="T70" fmla="*/ 207 w 306"/>
                <a:gd name="T71" fmla="*/ 4 h 79"/>
                <a:gd name="T72" fmla="*/ 236 w 306"/>
                <a:gd name="T73" fmla="*/ 4 h 79"/>
                <a:gd name="T74" fmla="*/ 257 w 306"/>
                <a:gd name="T75" fmla="*/ 7 h 79"/>
                <a:gd name="T76" fmla="*/ 277 w 306"/>
                <a:gd name="T77" fmla="*/ 16 h 79"/>
                <a:gd name="T78" fmla="*/ 285 w 306"/>
                <a:gd name="T79" fmla="*/ 20 h 79"/>
                <a:gd name="T80" fmla="*/ 293 w 306"/>
                <a:gd name="T81" fmla="*/ 20 h 79"/>
                <a:gd name="T82" fmla="*/ 298 w 306"/>
                <a:gd name="T83" fmla="*/ 25 h 79"/>
                <a:gd name="T84" fmla="*/ 301 w 306"/>
                <a:gd name="T85" fmla="*/ 29 h 79"/>
                <a:gd name="T86" fmla="*/ 305 w 306"/>
                <a:gd name="T87" fmla="*/ 33 h 79"/>
                <a:gd name="T88" fmla="*/ 305 w 306"/>
                <a:gd name="T89" fmla="*/ 36 h 7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79"/>
                <a:gd name="T137" fmla="*/ 306 w 306"/>
                <a:gd name="T138" fmla="*/ 79 h 7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79">
                  <a:moveTo>
                    <a:pt x="305" y="36"/>
                  </a:moveTo>
                  <a:lnTo>
                    <a:pt x="305" y="41"/>
                  </a:lnTo>
                  <a:lnTo>
                    <a:pt x="301" y="49"/>
                  </a:lnTo>
                  <a:lnTo>
                    <a:pt x="298" y="53"/>
                  </a:lnTo>
                  <a:lnTo>
                    <a:pt x="293" y="58"/>
                  </a:lnTo>
                  <a:lnTo>
                    <a:pt x="285" y="58"/>
                  </a:lnTo>
                  <a:lnTo>
                    <a:pt x="277" y="62"/>
                  </a:lnTo>
                  <a:lnTo>
                    <a:pt x="257" y="66"/>
                  </a:lnTo>
                  <a:lnTo>
                    <a:pt x="232" y="74"/>
                  </a:lnTo>
                  <a:lnTo>
                    <a:pt x="207" y="74"/>
                  </a:lnTo>
                  <a:lnTo>
                    <a:pt x="179" y="78"/>
                  </a:lnTo>
                  <a:lnTo>
                    <a:pt x="155" y="78"/>
                  </a:lnTo>
                  <a:lnTo>
                    <a:pt x="126" y="78"/>
                  </a:lnTo>
                  <a:lnTo>
                    <a:pt x="98" y="74"/>
                  </a:lnTo>
                  <a:lnTo>
                    <a:pt x="69" y="74"/>
                  </a:lnTo>
                  <a:lnTo>
                    <a:pt x="48" y="66"/>
                  </a:lnTo>
                  <a:lnTo>
                    <a:pt x="28" y="62"/>
                  </a:lnTo>
                  <a:lnTo>
                    <a:pt x="20" y="58"/>
                  </a:lnTo>
                  <a:lnTo>
                    <a:pt x="12" y="58"/>
                  </a:lnTo>
                  <a:lnTo>
                    <a:pt x="7" y="53"/>
                  </a:lnTo>
                  <a:lnTo>
                    <a:pt x="4" y="49"/>
                  </a:lnTo>
                  <a:lnTo>
                    <a:pt x="0" y="41"/>
                  </a:lnTo>
                  <a:lnTo>
                    <a:pt x="0" y="36"/>
                  </a:lnTo>
                  <a:lnTo>
                    <a:pt x="0" y="33"/>
                  </a:lnTo>
                  <a:lnTo>
                    <a:pt x="4" y="29"/>
                  </a:lnTo>
                  <a:lnTo>
                    <a:pt x="7" y="25"/>
                  </a:lnTo>
                  <a:lnTo>
                    <a:pt x="12" y="20"/>
                  </a:lnTo>
                  <a:lnTo>
                    <a:pt x="20" y="20"/>
                  </a:lnTo>
                  <a:lnTo>
                    <a:pt x="28" y="16"/>
                  </a:lnTo>
                  <a:lnTo>
                    <a:pt x="48" y="7"/>
                  </a:lnTo>
                  <a:lnTo>
                    <a:pt x="69" y="4"/>
                  </a:lnTo>
                  <a:lnTo>
                    <a:pt x="98" y="4"/>
                  </a:lnTo>
                  <a:lnTo>
                    <a:pt x="126" y="0"/>
                  </a:lnTo>
                  <a:lnTo>
                    <a:pt x="155" y="0"/>
                  </a:lnTo>
                  <a:lnTo>
                    <a:pt x="183" y="0"/>
                  </a:lnTo>
                  <a:lnTo>
                    <a:pt x="207" y="4"/>
                  </a:lnTo>
                  <a:lnTo>
                    <a:pt x="236" y="4"/>
                  </a:lnTo>
                  <a:lnTo>
                    <a:pt x="257" y="7"/>
                  </a:lnTo>
                  <a:lnTo>
                    <a:pt x="277" y="16"/>
                  </a:lnTo>
                  <a:lnTo>
                    <a:pt x="285" y="20"/>
                  </a:lnTo>
                  <a:lnTo>
                    <a:pt x="293" y="20"/>
                  </a:lnTo>
                  <a:lnTo>
                    <a:pt x="298" y="25"/>
                  </a:lnTo>
                  <a:lnTo>
                    <a:pt x="301" y="29"/>
                  </a:lnTo>
                  <a:lnTo>
                    <a:pt x="305" y="33"/>
                  </a:lnTo>
                  <a:lnTo>
                    <a:pt x="305" y="36"/>
                  </a:lnTo>
                </a:path>
              </a:pathLst>
            </a:custGeom>
            <a:solidFill>
              <a:srgbClr val="F2E57F"/>
            </a:solidFill>
            <a:ln w="12700" cap="rnd">
              <a:noFill/>
              <a:round/>
              <a:headEnd/>
              <a:tailEnd/>
            </a:ln>
          </p:spPr>
          <p:txBody>
            <a:bodyPr/>
            <a:lstStyle/>
            <a:p>
              <a:endParaRPr lang="en-US"/>
            </a:p>
          </p:txBody>
        </p:sp>
        <p:sp>
          <p:nvSpPr>
            <p:cNvPr id="1317" name="Freeform 267"/>
            <p:cNvSpPr>
              <a:spLocks/>
            </p:cNvSpPr>
            <p:nvPr/>
          </p:nvSpPr>
          <p:spPr bwMode="auto">
            <a:xfrm>
              <a:off x="1322" y="2070"/>
              <a:ext cx="90" cy="63"/>
            </a:xfrm>
            <a:custGeom>
              <a:avLst/>
              <a:gdLst>
                <a:gd name="T0" fmla="*/ 85 w 90"/>
                <a:gd name="T1" fmla="*/ 62 h 63"/>
                <a:gd name="T2" fmla="*/ 65 w 90"/>
                <a:gd name="T3" fmla="*/ 58 h 63"/>
                <a:gd name="T4" fmla="*/ 37 w 90"/>
                <a:gd name="T5" fmla="*/ 58 h 63"/>
                <a:gd name="T6" fmla="*/ 28 w 90"/>
                <a:gd name="T7" fmla="*/ 49 h 63"/>
                <a:gd name="T8" fmla="*/ 24 w 90"/>
                <a:gd name="T9" fmla="*/ 49 h 63"/>
                <a:gd name="T10" fmla="*/ 17 w 90"/>
                <a:gd name="T11" fmla="*/ 45 h 63"/>
                <a:gd name="T12" fmla="*/ 13 w 90"/>
                <a:gd name="T13" fmla="*/ 45 h 63"/>
                <a:gd name="T14" fmla="*/ 4 w 90"/>
                <a:gd name="T15" fmla="*/ 36 h 63"/>
                <a:gd name="T16" fmla="*/ 4 w 90"/>
                <a:gd name="T17" fmla="*/ 33 h 63"/>
                <a:gd name="T18" fmla="*/ 0 w 90"/>
                <a:gd name="T19" fmla="*/ 33 h 63"/>
                <a:gd name="T20" fmla="*/ 0 w 90"/>
                <a:gd name="T21" fmla="*/ 0 h 63"/>
                <a:gd name="T22" fmla="*/ 89 w 90"/>
                <a:gd name="T23" fmla="*/ 0 h 63"/>
                <a:gd name="T24" fmla="*/ 85 w 90"/>
                <a:gd name="T25" fmla="*/ 6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0"/>
                <a:gd name="T40" fmla="*/ 0 h 63"/>
                <a:gd name="T41" fmla="*/ 90 w 90"/>
                <a:gd name="T42" fmla="*/ 63 h 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0" h="63">
                  <a:moveTo>
                    <a:pt x="85" y="62"/>
                  </a:moveTo>
                  <a:lnTo>
                    <a:pt x="65" y="58"/>
                  </a:lnTo>
                  <a:lnTo>
                    <a:pt x="37" y="58"/>
                  </a:lnTo>
                  <a:lnTo>
                    <a:pt x="28" y="49"/>
                  </a:lnTo>
                  <a:lnTo>
                    <a:pt x="24" y="49"/>
                  </a:lnTo>
                  <a:lnTo>
                    <a:pt x="17" y="45"/>
                  </a:lnTo>
                  <a:lnTo>
                    <a:pt x="13" y="45"/>
                  </a:lnTo>
                  <a:lnTo>
                    <a:pt x="4" y="36"/>
                  </a:lnTo>
                  <a:lnTo>
                    <a:pt x="4" y="33"/>
                  </a:lnTo>
                  <a:lnTo>
                    <a:pt x="0" y="33"/>
                  </a:lnTo>
                  <a:lnTo>
                    <a:pt x="0" y="0"/>
                  </a:lnTo>
                  <a:lnTo>
                    <a:pt x="89" y="0"/>
                  </a:lnTo>
                  <a:lnTo>
                    <a:pt x="85" y="62"/>
                  </a:lnTo>
                </a:path>
              </a:pathLst>
            </a:custGeom>
            <a:solidFill>
              <a:srgbClr val="F2E57F"/>
            </a:solidFill>
            <a:ln w="12700" cap="rnd">
              <a:noFill/>
              <a:round/>
              <a:headEnd/>
              <a:tailEnd/>
            </a:ln>
          </p:spPr>
          <p:txBody>
            <a:bodyPr/>
            <a:lstStyle/>
            <a:p>
              <a:endParaRPr lang="en-US"/>
            </a:p>
          </p:txBody>
        </p:sp>
        <p:sp>
          <p:nvSpPr>
            <p:cNvPr id="1318" name="Freeform 268"/>
            <p:cNvSpPr>
              <a:spLocks/>
            </p:cNvSpPr>
            <p:nvPr/>
          </p:nvSpPr>
          <p:spPr bwMode="auto">
            <a:xfrm>
              <a:off x="1407" y="2061"/>
              <a:ext cx="226" cy="79"/>
            </a:xfrm>
            <a:custGeom>
              <a:avLst/>
              <a:gdLst>
                <a:gd name="T0" fmla="*/ 4 w 226"/>
                <a:gd name="T1" fmla="*/ 9 h 79"/>
                <a:gd name="T2" fmla="*/ 58 w 226"/>
                <a:gd name="T3" fmla="*/ 9 h 79"/>
                <a:gd name="T4" fmla="*/ 95 w 226"/>
                <a:gd name="T5" fmla="*/ 0 h 79"/>
                <a:gd name="T6" fmla="*/ 184 w 226"/>
                <a:gd name="T7" fmla="*/ 0 h 79"/>
                <a:gd name="T8" fmla="*/ 188 w 226"/>
                <a:gd name="T9" fmla="*/ 9 h 79"/>
                <a:gd name="T10" fmla="*/ 225 w 226"/>
                <a:gd name="T11" fmla="*/ 9 h 79"/>
                <a:gd name="T12" fmla="*/ 225 w 226"/>
                <a:gd name="T13" fmla="*/ 42 h 79"/>
                <a:gd name="T14" fmla="*/ 221 w 226"/>
                <a:gd name="T15" fmla="*/ 42 h 79"/>
                <a:gd name="T16" fmla="*/ 221 w 226"/>
                <a:gd name="T17" fmla="*/ 49 h 79"/>
                <a:gd name="T18" fmla="*/ 212 w 226"/>
                <a:gd name="T19" fmla="*/ 49 h 79"/>
                <a:gd name="T20" fmla="*/ 200 w 226"/>
                <a:gd name="T21" fmla="*/ 62 h 79"/>
                <a:gd name="T22" fmla="*/ 188 w 226"/>
                <a:gd name="T23" fmla="*/ 66 h 79"/>
                <a:gd name="T24" fmla="*/ 160 w 226"/>
                <a:gd name="T25" fmla="*/ 66 h 79"/>
                <a:gd name="T26" fmla="*/ 143 w 226"/>
                <a:gd name="T27" fmla="*/ 75 h 79"/>
                <a:gd name="T28" fmla="*/ 115 w 226"/>
                <a:gd name="T29" fmla="*/ 75 h 79"/>
                <a:gd name="T30" fmla="*/ 102 w 226"/>
                <a:gd name="T31" fmla="*/ 78 h 79"/>
                <a:gd name="T32" fmla="*/ 37 w 226"/>
                <a:gd name="T33" fmla="*/ 78 h 79"/>
                <a:gd name="T34" fmla="*/ 17 w 226"/>
                <a:gd name="T35" fmla="*/ 75 h 79"/>
                <a:gd name="T36" fmla="*/ 0 w 226"/>
                <a:gd name="T37" fmla="*/ 75 h 79"/>
                <a:gd name="T38" fmla="*/ 4 w 226"/>
                <a:gd name="T39" fmla="*/ 9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
                <a:gd name="T61" fmla="*/ 0 h 79"/>
                <a:gd name="T62" fmla="*/ 226 w 226"/>
                <a:gd name="T63" fmla="*/ 79 h 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 h="79">
                  <a:moveTo>
                    <a:pt x="4" y="9"/>
                  </a:moveTo>
                  <a:lnTo>
                    <a:pt x="58" y="9"/>
                  </a:lnTo>
                  <a:lnTo>
                    <a:pt x="95" y="0"/>
                  </a:lnTo>
                  <a:lnTo>
                    <a:pt x="184" y="0"/>
                  </a:lnTo>
                  <a:lnTo>
                    <a:pt x="188" y="9"/>
                  </a:lnTo>
                  <a:lnTo>
                    <a:pt x="225" y="9"/>
                  </a:lnTo>
                  <a:lnTo>
                    <a:pt x="225" y="42"/>
                  </a:lnTo>
                  <a:lnTo>
                    <a:pt x="221" y="42"/>
                  </a:lnTo>
                  <a:lnTo>
                    <a:pt x="221" y="49"/>
                  </a:lnTo>
                  <a:lnTo>
                    <a:pt x="212" y="49"/>
                  </a:lnTo>
                  <a:lnTo>
                    <a:pt x="200" y="62"/>
                  </a:lnTo>
                  <a:lnTo>
                    <a:pt x="188" y="66"/>
                  </a:lnTo>
                  <a:lnTo>
                    <a:pt x="160" y="66"/>
                  </a:lnTo>
                  <a:lnTo>
                    <a:pt x="143" y="75"/>
                  </a:lnTo>
                  <a:lnTo>
                    <a:pt x="115" y="75"/>
                  </a:lnTo>
                  <a:lnTo>
                    <a:pt x="102" y="78"/>
                  </a:lnTo>
                  <a:lnTo>
                    <a:pt x="37" y="78"/>
                  </a:lnTo>
                  <a:lnTo>
                    <a:pt x="17" y="75"/>
                  </a:lnTo>
                  <a:lnTo>
                    <a:pt x="0" y="75"/>
                  </a:lnTo>
                  <a:lnTo>
                    <a:pt x="4" y="9"/>
                  </a:lnTo>
                </a:path>
              </a:pathLst>
            </a:custGeom>
            <a:solidFill>
              <a:srgbClr val="F2E57F"/>
            </a:solidFill>
            <a:ln w="12700" cap="rnd">
              <a:noFill/>
              <a:round/>
              <a:headEnd/>
              <a:tailEnd/>
            </a:ln>
          </p:spPr>
          <p:txBody>
            <a:bodyPr/>
            <a:lstStyle/>
            <a:p>
              <a:endParaRPr lang="en-US"/>
            </a:p>
          </p:txBody>
        </p:sp>
        <p:sp>
          <p:nvSpPr>
            <p:cNvPr id="1319" name="Freeform 269"/>
            <p:cNvSpPr>
              <a:spLocks/>
            </p:cNvSpPr>
            <p:nvPr/>
          </p:nvSpPr>
          <p:spPr bwMode="auto">
            <a:xfrm>
              <a:off x="1322" y="2061"/>
              <a:ext cx="311" cy="79"/>
            </a:xfrm>
            <a:custGeom>
              <a:avLst/>
              <a:gdLst>
                <a:gd name="T0" fmla="*/ 82 w 311"/>
                <a:gd name="T1" fmla="*/ 75 h 79"/>
                <a:gd name="T2" fmla="*/ 65 w 311"/>
                <a:gd name="T3" fmla="*/ 66 h 79"/>
                <a:gd name="T4" fmla="*/ 37 w 311"/>
                <a:gd name="T5" fmla="*/ 66 h 79"/>
                <a:gd name="T6" fmla="*/ 28 w 311"/>
                <a:gd name="T7" fmla="*/ 62 h 79"/>
                <a:gd name="T8" fmla="*/ 24 w 311"/>
                <a:gd name="T9" fmla="*/ 62 h 79"/>
                <a:gd name="T10" fmla="*/ 17 w 311"/>
                <a:gd name="T11" fmla="*/ 53 h 79"/>
                <a:gd name="T12" fmla="*/ 13 w 311"/>
                <a:gd name="T13" fmla="*/ 53 h 79"/>
                <a:gd name="T14" fmla="*/ 4 w 311"/>
                <a:gd name="T15" fmla="*/ 49 h 79"/>
                <a:gd name="T16" fmla="*/ 4 w 311"/>
                <a:gd name="T17" fmla="*/ 42 h 79"/>
                <a:gd name="T18" fmla="*/ 0 w 311"/>
                <a:gd name="T19" fmla="*/ 42 h 79"/>
                <a:gd name="T20" fmla="*/ 0 w 311"/>
                <a:gd name="T21" fmla="*/ 9 h 79"/>
                <a:gd name="T22" fmla="*/ 143 w 311"/>
                <a:gd name="T23" fmla="*/ 9 h 79"/>
                <a:gd name="T24" fmla="*/ 180 w 311"/>
                <a:gd name="T25" fmla="*/ 0 h 79"/>
                <a:gd name="T26" fmla="*/ 269 w 311"/>
                <a:gd name="T27" fmla="*/ 0 h 79"/>
                <a:gd name="T28" fmla="*/ 273 w 311"/>
                <a:gd name="T29" fmla="*/ 9 h 79"/>
                <a:gd name="T30" fmla="*/ 310 w 311"/>
                <a:gd name="T31" fmla="*/ 9 h 79"/>
                <a:gd name="T32" fmla="*/ 310 w 311"/>
                <a:gd name="T33" fmla="*/ 42 h 79"/>
                <a:gd name="T34" fmla="*/ 306 w 311"/>
                <a:gd name="T35" fmla="*/ 42 h 79"/>
                <a:gd name="T36" fmla="*/ 306 w 311"/>
                <a:gd name="T37" fmla="*/ 49 h 79"/>
                <a:gd name="T38" fmla="*/ 297 w 311"/>
                <a:gd name="T39" fmla="*/ 49 h 79"/>
                <a:gd name="T40" fmla="*/ 285 w 311"/>
                <a:gd name="T41" fmla="*/ 62 h 79"/>
                <a:gd name="T42" fmla="*/ 273 w 311"/>
                <a:gd name="T43" fmla="*/ 66 h 79"/>
                <a:gd name="T44" fmla="*/ 245 w 311"/>
                <a:gd name="T45" fmla="*/ 66 h 79"/>
                <a:gd name="T46" fmla="*/ 228 w 311"/>
                <a:gd name="T47" fmla="*/ 75 h 79"/>
                <a:gd name="T48" fmla="*/ 195 w 311"/>
                <a:gd name="T49" fmla="*/ 75 h 79"/>
                <a:gd name="T50" fmla="*/ 183 w 311"/>
                <a:gd name="T51" fmla="*/ 78 h 79"/>
                <a:gd name="T52" fmla="*/ 118 w 311"/>
                <a:gd name="T53" fmla="*/ 78 h 79"/>
                <a:gd name="T54" fmla="*/ 102 w 311"/>
                <a:gd name="T55" fmla="*/ 75 h 79"/>
                <a:gd name="T56" fmla="*/ 82 w 311"/>
                <a:gd name="T57" fmla="*/ 75 h 79"/>
                <a:gd name="T58" fmla="*/ 85 w 311"/>
                <a:gd name="T59" fmla="*/ 75 h 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1"/>
                <a:gd name="T91" fmla="*/ 0 h 79"/>
                <a:gd name="T92" fmla="*/ 311 w 311"/>
                <a:gd name="T93" fmla="*/ 79 h 7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1" h="79">
                  <a:moveTo>
                    <a:pt x="82" y="75"/>
                  </a:moveTo>
                  <a:lnTo>
                    <a:pt x="65" y="66"/>
                  </a:lnTo>
                  <a:lnTo>
                    <a:pt x="37" y="66"/>
                  </a:lnTo>
                  <a:lnTo>
                    <a:pt x="28" y="62"/>
                  </a:lnTo>
                  <a:lnTo>
                    <a:pt x="24" y="62"/>
                  </a:lnTo>
                  <a:lnTo>
                    <a:pt x="17" y="53"/>
                  </a:lnTo>
                  <a:lnTo>
                    <a:pt x="13" y="53"/>
                  </a:lnTo>
                  <a:lnTo>
                    <a:pt x="4" y="49"/>
                  </a:lnTo>
                  <a:lnTo>
                    <a:pt x="4" y="42"/>
                  </a:lnTo>
                  <a:lnTo>
                    <a:pt x="0" y="42"/>
                  </a:lnTo>
                  <a:lnTo>
                    <a:pt x="0" y="9"/>
                  </a:lnTo>
                  <a:lnTo>
                    <a:pt x="143" y="9"/>
                  </a:lnTo>
                  <a:lnTo>
                    <a:pt x="180" y="0"/>
                  </a:lnTo>
                  <a:lnTo>
                    <a:pt x="269" y="0"/>
                  </a:lnTo>
                  <a:lnTo>
                    <a:pt x="273" y="9"/>
                  </a:lnTo>
                  <a:lnTo>
                    <a:pt x="310" y="9"/>
                  </a:lnTo>
                  <a:lnTo>
                    <a:pt x="310" y="42"/>
                  </a:lnTo>
                  <a:lnTo>
                    <a:pt x="306" y="42"/>
                  </a:lnTo>
                  <a:lnTo>
                    <a:pt x="306" y="49"/>
                  </a:lnTo>
                  <a:lnTo>
                    <a:pt x="297" y="49"/>
                  </a:lnTo>
                  <a:lnTo>
                    <a:pt x="285" y="62"/>
                  </a:lnTo>
                  <a:lnTo>
                    <a:pt x="273" y="66"/>
                  </a:lnTo>
                  <a:lnTo>
                    <a:pt x="245" y="66"/>
                  </a:lnTo>
                  <a:lnTo>
                    <a:pt x="228" y="75"/>
                  </a:lnTo>
                  <a:lnTo>
                    <a:pt x="195" y="75"/>
                  </a:lnTo>
                  <a:lnTo>
                    <a:pt x="183" y="78"/>
                  </a:lnTo>
                  <a:lnTo>
                    <a:pt x="118" y="78"/>
                  </a:lnTo>
                  <a:lnTo>
                    <a:pt x="102" y="75"/>
                  </a:lnTo>
                  <a:lnTo>
                    <a:pt x="82" y="75"/>
                  </a:lnTo>
                  <a:lnTo>
                    <a:pt x="85" y="75"/>
                  </a:lnTo>
                </a:path>
              </a:pathLst>
            </a:custGeom>
            <a:noFill/>
            <a:ln w="12700" cap="rnd">
              <a:noFill/>
              <a:round/>
              <a:headEnd/>
              <a:tailEnd/>
            </a:ln>
          </p:spPr>
          <p:txBody>
            <a:bodyPr/>
            <a:lstStyle/>
            <a:p>
              <a:endParaRPr lang="en-US"/>
            </a:p>
          </p:txBody>
        </p:sp>
        <p:sp>
          <p:nvSpPr>
            <p:cNvPr id="1320" name="Freeform 270"/>
            <p:cNvSpPr>
              <a:spLocks/>
            </p:cNvSpPr>
            <p:nvPr/>
          </p:nvSpPr>
          <p:spPr bwMode="auto">
            <a:xfrm>
              <a:off x="1326" y="2032"/>
              <a:ext cx="307" cy="84"/>
            </a:xfrm>
            <a:custGeom>
              <a:avLst/>
              <a:gdLst>
                <a:gd name="T0" fmla="*/ 306 w 307"/>
                <a:gd name="T1" fmla="*/ 42 h 84"/>
                <a:gd name="T2" fmla="*/ 306 w 307"/>
                <a:gd name="T3" fmla="*/ 45 h 84"/>
                <a:gd name="T4" fmla="*/ 302 w 307"/>
                <a:gd name="T5" fmla="*/ 50 h 84"/>
                <a:gd name="T6" fmla="*/ 298 w 307"/>
                <a:gd name="T7" fmla="*/ 54 h 84"/>
                <a:gd name="T8" fmla="*/ 293 w 307"/>
                <a:gd name="T9" fmla="*/ 58 h 84"/>
                <a:gd name="T10" fmla="*/ 285 w 307"/>
                <a:gd name="T11" fmla="*/ 63 h 84"/>
                <a:gd name="T12" fmla="*/ 277 w 307"/>
                <a:gd name="T13" fmla="*/ 67 h 84"/>
                <a:gd name="T14" fmla="*/ 257 w 307"/>
                <a:gd name="T15" fmla="*/ 71 h 84"/>
                <a:gd name="T16" fmla="*/ 237 w 307"/>
                <a:gd name="T17" fmla="*/ 79 h 84"/>
                <a:gd name="T18" fmla="*/ 208 w 307"/>
                <a:gd name="T19" fmla="*/ 79 h 84"/>
                <a:gd name="T20" fmla="*/ 179 w 307"/>
                <a:gd name="T21" fmla="*/ 83 h 84"/>
                <a:gd name="T22" fmla="*/ 155 w 307"/>
                <a:gd name="T23" fmla="*/ 83 h 84"/>
                <a:gd name="T24" fmla="*/ 126 w 307"/>
                <a:gd name="T25" fmla="*/ 83 h 84"/>
                <a:gd name="T26" fmla="*/ 98 w 307"/>
                <a:gd name="T27" fmla="*/ 79 h 84"/>
                <a:gd name="T28" fmla="*/ 69 w 307"/>
                <a:gd name="T29" fmla="*/ 79 h 84"/>
                <a:gd name="T30" fmla="*/ 48 w 307"/>
                <a:gd name="T31" fmla="*/ 71 h 84"/>
                <a:gd name="T32" fmla="*/ 28 w 307"/>
                <a:gd name="T33" fmla="*/ 67 h 84"/>
                <a:gd name="T34" fmla="*/ 20 w 307"/>
                <a:gd name="T35" fmla="*/ 63 h 84"/>
                <a:gd name="T36" fmla="*/ 13 w 307"/>
                <a:gd name="T37" fmla="*/ 58 h 84"/>
                <a:gd name="T38" fmla="*/ 8 w 307"/>
                <a:gd name="T39" fmla="*/ 54 h 84"/>
                <a:gd name="T40" fmla="*/ 4 w 307"/>
                <a:gd name="T41" fmla="*/ 50 h 84"/>
                <a:gd name="T42" fmla="*/ 0 w 307"/>
                <a:gd name="T43" fmla="*/ 45 h 84"/>
                <a:gd name="T44" fmla="*/ 0 w 307"/>
                <a:gd name="T45" fmla="*/ 42 h 84"/>
                <a:gd name="T46" fmla="*/ 0 w 307"/>
                <a:gd name="T47" fmla="*/ 38 h 84"/>
                <a:gd name="T48" fmla="*/ 4 w 307"/>
                <a:gd name="T49" fmla="*/ 33 h 84"/>
                <a:gd name="T50" fmla="*/ 8 w 307"/>
                <a:gd name="T51" fmla="*/ 29 h 84"/>
                <a:gd name="T52" fmla="*/ 13 w 307"/>
                <a:gd name="T53" fmla="*/ 25 h 84"/>
                <a:gd name="T54" fmla="*/ 20 w 307"/>
                <a:gd name="T55" fmla="*/ 20 h 84"/>
                <a:gd name="T56" fmla="*/ 28 w 307"/>
                <a:gd name="T57" fmla="*/ 16 h 84"/>
                <a:gd name="T58" fmla="*/ 48 w 307"/>
                <a:gd name="T59" fmla="*/ 12 h 84"/>
                <a:gd name="T60" fmla="*/ 69 w 307"/>
                <a:gd name="T61" fmla="*/ 9 h 84"/>
                <a:gd name="T62" fmla="*/ 98 w 307"/>
                <a:gd name="T63" fmla="*/ 4 h 84"/>
                <a:gd name="T64" fmla="*/ 126 w 307"/>
                <a:gd name="T65" fmla="*/ 0 h 84"/>
                <a:gd name="T66" fmla="*/ 155 w 307"/>
                <a:gd name="T67" fmla="*/ 0 h 84"/>
                <a:gd name="T68" fmla="*/ 179 w 307"/>
                <a:gd name="T69" fmla="*/ 0 h 84"/>
                <a:gd name="T70" fmla="*/ 208 w 307"/>
                <a:gd name="T71" fmla="*/ 4 h 84"/>
                <a:gd name="T72" fmla="*/ 237 w 307"/>
                <a:gd name="T73" fmla="*/ 9 h 84"/>
                <a:gd name="T74" fmla="*/ 257 w 307"/>
                <a:gd name="T75" fmla="*/ 12 h 84"/>
                <a:gd name="T76" fmla="*/ 277 w 307"/>
                <a:gd name="T77" fmla="*/ 16 h 84"/>
                <a:gd name="T78" fmla="*/ 285 w 307"/>
                <a:gd name="T79" fmla="*/ 20 h 84"/>
                <a:gd name="T80" fmla="*/ 293 w 307"/>
                <a:gd name="T81" fmla="*/ 25 h 84"/>
                <a:gd name="T82" fmla="*/ 298 w 307"/>
                <a:gd name="T83" fmla="*/ 29 h 84"/>
                <a:gd name="T84" fmla="*/ 302 w 307"/>
                <a:gd name="T85" fmla="*/ 33 h 84"/>
                <a:gd name="T86" fmla="*/ 306 w 307"/>
                <a:gd name="T87" fmla="*/ 38 h 84"/>
                <a:gd name="T88" fmla="*/ 306 w 307"/>
                <a:gd name="T89" fmla="*/ 42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7"/>
                <a:gd name="T136" fmla="*/ 0 h 84"/>
                <a:gd name="T137" fmla="*/ 307 w 307"/>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7" h="84">
                  <a:moveTo>
                    <a:pt x="306" y="42"/>
                  </a:moveTo>
                  <a:lnTo>
                    <a:pt x="306" y="45"/>
                  </a:lnTo>
                  <a:lnTo>
                    <a:pt x="302" y="50"/>
                  </a:lnTo>
                  <a:lnTo>
                    <a:pt x="298" y="54"/>
                  </a:lnTo>
                  <a:lnTo>
                    <a:pt x="293" y="58"/>
                  </a:lnTo>
                  <a:lnTo>
                    <a:pt x="285" y="63"/>
                  </a:lnTo>
                  <a:lnTo>
                    <a:pt x="277" y="67"/>
                  </a:lnTo>
                  <a:lnTo>
                    <a:pt x="257" y="71"/>
                  </a:lnTo>
                  <a:lnTo>
                    <a:pt x="237" y="79"/>
                  </a:lnTo>
                  <a:lnTo>
                    <a:pt x="208" y="79"/>
                  </a:lnTo>
                  <a:lnTo>
                    <a:pt x="179" y="83"/>
                  </a:lnTo>
                  <a:lnTo>
                    <a:pt x="155" y="83"/>
                  </a:lnTo>
                  <a:lnTo>
                    <a:pt x="126" y="83"/>
                  </a:lnTo>
                  <a:lnTo>
                    <a:pt x="98" y="79"/>
                  </a:lnTo>
                  <a:lnTo>
                    <a:pt x="69" y="79"/>
                  </a:lnTo>
                  <a:lnTo>
                    <a:pt x="48" y="71"/>
                  </a:lnTo>
                  <a:lnTo>
                    <a:pt x="28" y="67"/>
                  </a:lnTo>
                  <a:lnTo>
                    <a:pt x="20" y="63"/>
                  </a:lnTo>
                  <a:lnTo>
                    <a:pt x="13" y="58"/>
                  </a:lnTo>
                  <a:lnTo>
                    <a:pt x="8" y="54"/>
                  </a:lnTo>
                  <a:lnTo>
                    <a:pt x="4" y="50"/>
                  </a:lnTo>
                  <a:lnTo>
                    <a:pt x="0" y="45"/>
                  </a:lnTo>
                  <a:lnTo>
                    <a:pt x="0" y="42"/>
                  </a:lnTo>
                  <a:lnTo>
                    <a:pt x="0" y="38"/>
                  </a:lnTo>
                  <a:lnTo>
                    <a:pt x="4" y="33"/>
                  </a:lnTo>
                  <a:lnTo>
                    <a:pt x="8" y="29"/>
                  </a:lnTo>
                  <a:lnTo>
                    <a:pt x="13" y="25"/>
                  </a:lnTo>
                  <a:lnTo>
                    <a:pt x="20" y="20"/>
                  </a:lnTo>
                  <a:lnTo>
                    <a:pt x="28" y="16"/>
                  </a:lnTo>
                  <a:lnTo>
                    <a:pt x="48" y="12"/>
                  </a:lnTo>
                  <a:lnTo>
                    <a:pt x="69" y="9"/>
                  </a:lnTo>
                  <a:lnTo>
                    <a:pt x="98" y="4"/>
                  </a:lnTo>
                  <a:lnTo>
                    <a:pt x="126" y="0"/>
                  </a:lnTo>
                  <a:lnTo>
                    <a:pt x="155" y="0"/>
                  </a:lnTo>
                  <a:lnTo>
                    <a:pt x="179" y="0"/>
                  </a:lnTo>
                  <a:lnTo>
                    <a:pt x="208" y="4"/>
                  </a:lnTo>
                  <a:lnTo>
                    <a:pt x="237" y="9"/>
                  </a:lnTo>
                  <a:lnTo>
                    <a:pt x="257" y="12"/>
                  </a:lnTo>
                  <a:lnTo>
                    <a:pt x="277" y="16"/>
                  </a:lnTo>
                  <a:lnTo>
                    <a:pt x="285" y="20"/>
                  </a:lnTo>
                  <a:lnTo>
                    <a:pt x="293" y="25"/>
                  </a:lnTo>
                  <a:lnTo>
                    <a:pt x="298" y="29"/>
                  </a:lnTo>
                  <a:lnTo>
                    <a:pt x="302" y="33"/>
                  </a:lnTo>
                  <a:lnTo>
                    <a:pt x="306" y="38"/>
                  </a:lnTo>
                  <a:lnTo>
                    <a:pt x="306" y="42"/>
                  </a:lnTo>
                </a:path>
              </a:pathLst>
            </a:custGeom>
            <a:solidFill>
              <a:srgbClr val="F2E57F"/>
            </a:solidFill>
            <a:ln w="12700" cap="rnd">
              <a:noFill/>
              <a:round/>
              <a:headEnd/>
              <a:tailEnd/>
            </a:ln>
          </p:spPr>
          <p:txBody>
            <a:bodyPr/>
            <a:lstStyle/>
            <a:p>
              <a:endParaRPr lang="en-US"/>
            </a:p>
          </p:txBody>
        </p:sp>
        <p:sp>
          <p:nvSpPr>
            <p:cNvPr id="1321" name="Freeform 271"/>
            <p:cNvSpPr>
              <a:spLocks/>
            </p:cNvSpPr>
            <p:nvPr/>
          </p:nvSpPr>
          <p:spPr bwMode="auto">
            <a:xfrm>
              <a:off x="1306" y="2024"/>
              <a:ext cx="90" cy="67"/>
            </a:xfrm>
            <a:custGeom>
              <a:avLst/>
              <a:gdLst>
                <a:gd name="T0" fmla="*/ 89 w 90"/>
                <a:gd name="T1" fmla="*/ 66 h 67"/>
                <a:gd name="T2" fmla="*/ 72 w 90"/>
                <a:gd name="T3" fmla="*/ 62 h 67"/>
                <a:gd name="T4" fmla="*/ 65 w 90"/>
                <a:gd name="T5" fmla="*/ 62 h 67"/>
                <a:gd name="T6" fmla="*/ 52 w 90"/>
                <a:gd name="T7" fmla="*/ 53 h 67"/>
                <a:gd name="T8" fmla="*/ 36 w 90"/>
                <a:gd name="T9" fmla="*/ 53 h 67"/>
                <a:gd name="T10" fmla="*/ 28 w 90"/>
                <a:gd name="T11" fmla="*/ 50 h 67"/>
                <a:gd name="T12" fmla="*/ 16 w 90"/>
                <a:gd name="T13" fmla="*/ 50 h 67"/>
                <a:gd name="T14" fmla="*/ 16 w 90"/>
                <a:gd name="T15" fmla="*/ 42 h 67"/>
                <a:gd name="T16" fmla="*/ 3 w 90"/>
                <a:gd name="T17" fmla="*/ 29 h 67"/>
                <a:gd name="T18" fmla="*/ 3 w 90"/>
                <a:gd name="T19" fmla="*/ 4 h 67"/>
                <a:gd name="T20" fmla="*/ 0 w 90"/>
                <a:gd name="T21" fmla="*/ 4 h 67"/>
                <a:gd name="T22" fmla="*/ 3 w 90"/>
                <a:gd name="T23" fmla="*/ 4 h 67"/>
                <a:gd name="T24" fmla="*/ 3 w 90"/>
                <a:gd name="T25" fmla="*/ 0 h 67"/>
                <a:gd name="T26" fmla="*/ 89 w 90"/>
                <a:gd name="T27" fmla="*/ 0 h 67"/>
                <a:gd name="T28" fmla="*/ 89 w 90"/>
                <a:gd name="T29" fmla="*/ 66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67"/>
                <a:gd name="T47" fmla="*/ 90 w 90"/>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67">
                  <a:moveTo>
                    <a:pt x="89" y="66"/>
                  </a:moveTo>
                  <a:lnTo>
                    <a:pt x="72" y="62"/>
                  </a:lnTo>
                  <a:lnTo>
                    <a:pt x="65" y="62"/>
                  </a:lnTo>
                  <a:lnTo>
                    <a:pt x="52" y="53"/>
                  </a:lnTo>
                  <a:lnTo>
                    <a:pt x="36" y="53"/>
                  </a:lnTo>
                  <a:lnTo>
                    <a:pt x="28" y="50"/>
                  </a:lnTo>
                  <a:lnTo>
                    <a:pt x="16" y="50"/>
                  </a:lnTo>
                  <a:lnTo>
                    <a:pt x="16" y="42"/>
                  </a:lnTo>
                  <a:lnTo>
                    <a:pt x="3" y="29"/>
                  </a:lnTo>
                  <a:lnTo>
                    <a:pt x="3" y="4"/>
                  </a:lnTo>
                  <a:lnTo>
                    <a:pt x="0" y="4"/>
                  </a:lnTo>
                  <a:lnTo>
                    <a:pt x="3" y="4"/>
                  </a:lnTo>
                  <a:lnTo>
                    <a:pt x="3" y="0"/>
                  </a:lnTo>
                  <a:lnTo>
                    <a:pt x="89" y="0"/>
                  </a:lnTo>
                  <a:lnTo>
                    <a:pt x="89" y="66"/>
                  </a:lnTo>
                </a:path>
              </a:pathLst>
            </a:custGeom>
            <a:solidFill>
              <a:srgbClr val="F2E57F"/>
            </a:solidFill>
            <a:ln w="12700" cap="rnd">
              <a:noFill/>
              <a:round/>
              <a:headEnd/>
              <a:tailEnd/>
            </a:ln>
          </p:spPr>
          <p:txBody>
            <a:bodyPr/>
            <a:lstStyle/>
            <a:p>
              <a:endParaRPr lang="en-US"/>
            </a:p>
          </p:txBody>
        </p:sp>
        <p:sp>
          <p:nvSpPr>
            <p:cNvPr id="1322" name="Freeform 272"/>
            <p:cNvSpPr>
              <a:spLocks/>
            </p:cNvSpPr>
            <p:nvPr/>
          </p:nvSpPr>
          <p:spPr bwMode="auto">
            <a:xfrm>
              <a:off x="1395" y="2020"/>
              <a:ext cx="225" cy="80"/>
            </a:xfrm>
            <a:custGeom>
              <a:avLst/>
              <a:gdLst>
                <a:gd name="T0" fmla="*/ 0 w 225"/>
                <a:gd name="T1" fmla="*/ 9 h 80"/>
                <a:gd name="T2" fmla="*/ 61 w 225"/>
                <a:gd name="T3" fmla="*/ 0 h 80"/>
                <a:gd name="T4" fmla="*/ 200 w 225"/>
                <a:gd name="T5" fmla="*/ 0 h 80"/>
                <a:gd name="T6" fmla="*/ 211 w 225"/>
                <a:gd name="T7" fmla="*/ 9 h 80"/>
                <a:gd name="T8" fmla="*/ 220 w 225"/>
                <a:gd name="T9" fmla="*/ 9 h 80"/>
                <a:gd name="T10" fmla="*/ 220 w 225"/>
                <a:gd name="T11" fmla="*/ 13 h 80"/>
                <a:gd name="T12" fmla="*/ 224 w 225"/>
                <a:gd name="T13" fmla="*/ 13 h 80"/>
                <a:gd name="T14" fmla="*/ 224 w 225"/>
                <a:gd name="T15" fmla="*/ 17 h 80"/>
                <a:gd name="T16" fmla="*/ 220 w 225"/>
                <a:gd name="T17" fmla="*/ 25 h 80"/>
                <a:gd name="T18" fmla="*/ 220 w 225"/>
                <a:gd name="T19" fmla="*/ 42 h 80"/>
                <a:gd name="T20" fmla="*/ 211 w 225"/>
                <a:gd name="T21" fmla="*/ 50 h 80"/>
                <a:gd name="T22" fmla="*/ 207 w 225"/>
                <a:gd name="T23" fmla="*/ 50 h 80"/>
                <a:gd name="T24" fmla="*/ 196 w 225"/>
                <a:gd name="T25" fmla="*/ 62 h 80"/>
                <a:gd name="T26" fmla="*/ 175 w 225"/>
                <a:gd name="T27" fmla="*/ 62 h 80"/>
                <a:gd name="T28" fmla="*/ 171 w 225"/>
                <a:gd name="T29" fmla="*/ 66 h 80"/>
                <a:gd name="T30" fmla="*/ 142 w 225"/>
                <a:gd name="T31" fmla="*/ 66 h 80"/>
                <a:gd name="T32" fmla="*/ 130 w 225"/>
                <a:gd name="T33" fmla="*/ 75 h 80"/>
                <a:gd name="T34" fmla="*/ 102 w 225"/>
                <a:gd name="T35" fmla="*/ 75 h 80"/>
                <a:gd name="T36" fmla="*/ 81 w 225"/>
                <a:gd name="T37" fmla="*/ 79 h 80"/>
                <a:gd name="T38" fmla="*/ 48 w 225"/>
                <a:gd name="T39" fmla="*/ 79 h 80"/>
                <a:gd name="T40" fmla="*/ 41 w 225"/>
                <a:gd name="T41" fmla="*/ 75 h 80"/>
                <a:gd name="T42" fmla="*/ 0 w 225"/>
                <a:gd name="T43" fmla="*/ 75 h 80"/>
                <a:gd name="T44" fmla="*/ 0 w 225"/>
                <a:gd name="T45" fmla="*/ 9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5"/>
                <a:gd name="T70" fmla="*/ 0 h 80"/>
                <a:gd name="T71" fmla="*/ 225 w 225"/>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5" h="80">
                  <a:moveTo>
                    <a:pt x="0" y="9"/>
                  </a:moveTo>
                  <a:lnTo>
                    <a:pt x="61" y="0"/>
                  </a:lnTo>
                  <a:lnTo>
                    <a:pt x="200" y="0"/>
                  </a:lnTo>
                  <a:lnTo>
                    <a:pt x="211" y="9"/>
                  </a:lnTo>
                  <a:lnTo>
                    <a:pt x="220" y="9"/>
                  </a:lnTo>
                  <a:lnTo>
                    <a:pt x="220" y="13"/>
                  </a:lnTo>
                  <a:lnTo>
                    <a:pt x="224" y="13"/>
                  </a:lnTo>
                  <a:lnTo>
                    <a:pt x="224" y="17"/>
                  </a:lnTo>
                  <a:lnTo>
                    <a:pt x="220" y="25"/>
                  </a:lnTo>
                  <a:lnTo>
                    <a:pt x="220" y="42"/>
                  </a:lnTo>
                  <a:lnTo>
                    <a:pt x="211" y="50"/>
                  </a:lnTo>
                  <a:lnTo>
                    <a:pt x="207" y="50"/>
                  </a:lnTo>
                  <a:lnTo>
                    <a:pt x="196" y="62"/>
                  </a:lnTo>
                  <a:lnTo>
                    <a:pt x="175" y="62"/>
                  </a:lnTo>
                  <a:lnTo>
                    <a:pt x="171" y="66"/>
                  </a:lnTo>
                  <a:lnTo>
                    <a:pt x="142" y="66"/>
                  </a:lnTo>
                  <a:lnTo>
                    <a:pt x="130" y="75"/>
                  </a:lnTo>
                  <a:lnTo>
                    <a:pt x="102" y="75"/>
                  </a:lnTo>
                  <a:lnTo>
                    <a:pt x="81" y="79"/>
                  </a:lnTo>
                  <a:lnTo>
                    <a:pt x="48" y="79"/>
                  </a:lnTo>
                  <a:lnTo>
                    <a:pt x="41" y="75"/>
                  </a:lnTo>
                  <a:lnTo>
                    <a:pt x="0" y="75"/>
                  </a:lnTo>
                  <a:lnTo>
                    <a:pt x="0" y="9"/>
                  </a:lnTo>
                </a:path>
              </a:pathLst>
            </a:custGeom>
            <a:solidFill>
              <a:srgbClr val="F2E57F"/>
            </a:solidFill>
            <a:ln w="12700" cap="rnd">
              <a:noFill/>
              <a:round/>
              <a:headEnd/>
              <a:tailEnd/>
            </a:ln>
          </p:spPr>
          <p:txBody>
            <a:bodyPr/>
            <a:lstStyle/>
            <a:p>
              <a:endParaRPr lang="en-US"/>
            </a:p>
          </p:txBody>
        </p:sp>
        <p:sp>
          <p:nvSpPr>
            <p:cNvPr id="1323" name="Freeform 273"/>
            <p:cNvSpPr>
              <a:spLocks/>
            </p:cNvSpPr>
            <p:nvPr/>
          </p:nvSpPr>
          <p:spPr bwMode="auto">
            <a:xfrm>
              <a:off x="1306" y="2020"/>
              <a:ext cx="314" cy="80"/>
            </a:xfrm>
            <a:custGeom>
              <a:avLst/>
              <a:gdLst>
                <a:gd name="T0" fmla="*/ 89 w 314"/>
                <a:gd name="T1" fmla="*/ 75 h 80"/>
                <a:gd name="T2" fmla="*/ 68 w 314"/>
                <a:gd name="T3" fmla="*/ 66 h 80"/>
                <a:gd name="T4" fmla="*/ 65 w 314"/>
                <a:gd name="T5" fmla="*/ 66 h 80"/>
                <a:gd name="T6" fmla="*/ 53 w 314"/>
                <a:gd name="T7" fmla="*/ 62 h 80"/>
                <a:gd name="T8" fmla="*/ 36 w 314"/>
                <a:gd name="T9" fmla="*/ 62 h 80"/>
                <a:gd name="T10" fmla="*/ 28 w 314"/>
                <a:gd name="T11" fmla="*/ 54 h 80"/>
                <a:gd name="T12" fmla="*/ 16 w 314"/>
                <a:gd name="T13" fmla="*/ 54 h 80"/>
                <a:gd name="T14" fmla="*/ 16 w 314"/>
                <a:gd name="T15" fmla="*/ 50 h 80"/>
                <a:gd name="T16" fmla="*/ 3 w 314"/>
                <a:gd name="T17" fmla="*/ 37 h 80"/>
                <a:gd name="T18" fmla="*/ 3 w 314"/>
                <a:gd name="T19" fmla="*/ 13 h 80"/>
                <a:gd name="T20" fmla="*/ 0 w 314"/>
                <a:gd name="T21" fmla="*/ 13 h 80"/>
                <a:gd name="T22" fmla="*/ 3 w 314"/>
                <a:gd name="T23" fmla="*/ 13 h 80"/>
                <a:gd name="T24" fmla="*/ 3 w 314"/>
                <a:gd name="T25" fmla="*/ 9 h 80"/>
                <a:gd name="T26" fmla="*/ 89 w 314"/>
                <a:gd name="T27" fmla="*/ 9 h 80"/>
                <a:gd name="T28" fmla="*/ 146 w 314"/>
                <a:gd name="T29" fmla="*/ 0 h 80"/>
                <a:gd name="T30" fmla="*/ 289 w 314"/>
                <a:gd name="T31" fmla="*/ 0 h 80"/>
                <a:gd name="T32" fmla="*/ 300 w 314"/>
                <a:gd name="T33" fmla="*/ 9 h 80"/>
                <a:gd name="T34" fmla="*/ 309 w 314"/>
                <a:gd name="T35" fmla="*/ 9 h 80"/>
                <a:gd name="T36" fmla="*/ 309 w 314"/>
                <a:gd name="T37" fmla="*/ 13 h 80"/>
                <a:gd name="T38" fmla="*/ 313 w 314"/>
                <a:gd name="T39" fmla="*/ 13 h 80"/>
                <a:gd name="T40" fmla="*/ 313 w 314"/>
                <a:gd name="T41" fmla="*/ 17 h 80"/>
                <a:gd name="T42" fmla="*/ 309 w 314"/>
                <a:gd name="T43" fmla="*/ 25 h 80"/>
                <a:gd name="T44" fmla="*/ 309 w 314"/>
                <a:gd name="T45" fmla="*/ 42 h 80"/>
                <a:gd name="T46" fmla="*/ 300 w 314"/>
                <a:gd name="T47" fmla="*/ 50 h 80"/>
                <a:gd name="T48" fmla="*/ 296 w 314"/>
                <a:gd name="T49" fmla="*/ 50 h 80"/>
                <a:gd name="T50" fmla="*/ 285 w 314"/>
                <a:gd name="T51" fmla="*/ 62 h 80"/>
                <a:gd name="T52" fmla="*/ 264 w 314"/>
                <a:gd name="T53" fmla="*/ 62 h 80"/>
                <a:gd name="T54" fmla="*/ 260 w 314"/>
                <a:gd name="T55" fmla="*/ 66 h 80"/>
                <a:gd name="T56" fmla="*/ 231 w 314"/>
                <a:gd name="T57" fmla="*/ 66 h 80"/>
                <a:gd name="T58" fmla="*/ 220 w 314"/>
                <a:gd name="T59" fmla="*/ 75 h 80"/>
                <a:gd name="T60" fmla="*/ 191 w 314"/>
                <a:gd name="T61" fmla="*/ 75 h 80"/>
                <a:gd name="T62" fmla="*/ 170 w 314"/>
                <a:gd name="T63" fmla="*/ 79 h 80"/>
                <a:gd name="T64" fmla="*/ 133 w 314"/>
                <a:gd name="T65" fmla="*/ 79 h 80"/>
                <a:gd name="T66" fmla="*/ 130 w 314"/>
                <a:gd name="T67" fmla="*/ 75 h 80"/>
                <a:gd name="T68" fmla="*/ 89 w 314"/>
                <a:gd name="T69" fmla="*/ 75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14"/>
                <a:gd name="T106" fmla="*/ 0 h 80"/>
                <a:gd name="T107" fmla="*/ 314 w 314"/>
                <a:gd name="T108" fmla="*/ 80 h 8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14" h="80">
                  <a:moveTo>
                    <a:pt x="89" y="75"/>
                  </a:moveTo>
                  <a:lnTo>
                    <a:pt x="68" y="66"/>
                  </a:lnTo>
                  <a:lnTo>
                    <a:pt x="65" y="66"/>
                  </a:lnTo>
                  <a:lnTo>
                    <a:pt x="53" y="62"/>
                  </a:lnTo>
                  <a:lnTo>
                    <a:pt x="36" y="62"/>
                  </a:lnTo>
                  <a:lnTo>
                    <a:pt x="28" y="54"/>
                  </a:lnTo>
                  <a:lnTo>
                    <a:pt x="16" y="54"/>
                  </a:lnTo>
                  <a:lnTo>
                    <a:pt x="16" y="50"/>
                  </a:lnTo>
                  <a:lnTo>
                    <a:pt x="3" y="37"/>
                  </a:lnTo>
                  <a:lnTo>
                    <a:pt x="3" y="13"/>
                  </a:lnTo>
                  <a:lnTo>
                    <a:pt x="0" y="13"/>
                  </a:lnTo>
                  <a:lnTo>
                    <a:pt x="3" y="13"/>
                  </a:lnTo>
                  <a:lnTo>
                    <a:pt x="3" y="9"/>
                  </a:lnTo>
                  <a:lnTo>
                    <a:pt x="89" y="9"/>
                  </a:lnTo>
                  <a:lnTo>
                    <a:pt x="146" y="0"/>
                  </a:lnTo>
                  <a:lnTo>
                    <a:pt x="289" y="0"/>
                  </a:lnTo>
                  <a:lnTo>
                    <a:pt x="300" y="9"/>
                  </a:lnTo>
                  <a:lnTo>
                    <a:pt x="309" y="9"/>
                  </a:lnTo>
                  <a:lnTo>
                    <a:pt x="309" y="13"/>
                  </a:lnTo>
                  <a:lnTo>
                    <a:pt x="313" y="13"/>
                  </a:lnTo>
                  <a:lnTo>
                    <a:pt x="313" y="17"/>
                  </a:lnTo>
                  <a:lnTo>
                    <a:pt x="309" y="25"/>
                  </a:lnTo>
                  <a:lnTo>
                    <a:pt x="309" y="42"/>
                  </a:lnTo>
                  <a:lnTo>
                    <a:pt x="300" y="50"/>
                  </a:lnTo>
                  <a:lnTo>
                    <a:pt x="296" y="50"/>
                  </a:lnTo>
                  <a:lnTo>
                    <a:pt x="285" y="62"/>
                  </a:lnTo>
                  <a:lnTo>
                    <a:pt x="264" y="62"/>
                  </a:lnTo>
                  <a:lnTo>
                    <a:pt x="260" y="66"/>
                  </a:lnTo>
                  <a:lnTo>
                    <a:pt x="231" y="66"/>
                  </a:lnTo>
                  <a:lnTo>
                    <a:pt x="220" y="75"/>
                  </a:lnTo>
                  <a:lnTo>
                    <a:pt x="191" y="75"/>
                  </a:lnTo>
                  <a:lnTo>
                    <a:pt x="170" y="79"/>
                  </a:lnTo>
                  <a:lnTo>
                    <a:pt x="133" y="79"/>
                  </a:lnTo>
                  <a:lnTo>
                    <a:pt x="130" y="75"/>
                  </a:lnTo>
                  <a:lnTo>
                    <a:pt x="89" y="75"/>
                  </a:lnTo>
                </a:path>
              </a:pathLst>
            </a:custGeom>
            <a:noFill/>
            <a:ln w="12700" cap="rnd">
              <a:noFill/>
              <a:round/>
              <a:headEnd/>
              <a:tailEnd/>
            </a:ln>
          </p:spPr>
          <p:txBody>
            <a:bodyPr/>
            <a:lstStyle/>
            <a:p>
              <a:endParaRPr lang="en-US"/>
            </a:p>
          </p:txBody>
        </p:sp>
        <p:sp>
          <p:nvSpPr>
            <p:cNvPr id="1324" name="Freeform 274"/>
            <p:cNvSpPr>
              <a:spLocks/>
            </p:cNvSpPr>
            <p:nvPr/>
          </p:nvSpPr>
          <p:spPr bwMode="auto">
            <a:xfrm>
              <a:off x="1314" y="1987"/>
              <a:ext cx="306" cy="91"/>
            </a:xfrm>
            <a:custGeom>
              <a:avLst/>
              <a:gdLst>
                <a:gd name="T0" fmla="*/ 305 w 306"/>
                <a:gd name="T1" fmla="*/ 46 h 91"/>
                <a:gd name="T2" fmla="*/ 305 w 306"/>
                <a:gd name="T3" fmla="*/ 50 h 91"/>
                <a:gd name="T4" fmla="*/ 301 w 306"/>
                <a:gd name="T5" fmla="*/ 54 h 91"/>
                <a:gd name="T6" fmla="*/ 297 w 306"/>
                <a:gd name="T7" fmla="*/ 61 h 91"/>
                <a:gd name="T8" fmla="*/ 292 w 306"/>
                <a:gd name="T9" fmla="*/ 66 h 91"/>
                <a:gd name="T10" fmla="*/ 285 w 306"/>
                <a:gd name="T11" fmla="*/ 70 h 91"/>
                <a:gd name="T12" fmla="*/ 277 w 306"/>
                <a:gd name="T13" fmla="*/ 74 h 91"/>
                <a:gd name="T14" fmla="*/ 256 w 306"/>
                <a:gd name="T15" fmla="*/ 78 h 91"/>
                <a:gd name="T16" fmla="*/ 236 w 306"/>
                <a:gd name="T17" fmla="*/ 87 h 91"/>
                <a:gd name="T18" fmla="*/ 208 w 306"/>
                <a:gd name="T19" fmla="*/ 87 h 91"/>
                <a:gd name="T20" fmla="*/ 183 w 306"/>
                <a:gd name="T21" fmla="*/ 90 h 91"/>
                <a:gd name="T22" fmla="*/ 155 w 306"/>
                <a:gd name="T23" fmla="*/ 90 h 91"/>
                <a:gd name="T24" fmla="*/ 126 w 306"/>
                <a:gd name="T25" fmla="*/ 90 h 91"/>
                <a:gd name="T26" fmla="*/ 97 w 306"/>
                <a:gd name="T27" fmla="*/ 87 h 91"/>
                <a:gd name="T28" fmla="*/ 69 w 306"/>
                <a:gd name="T29" fmla="*/ 87 h 91"/>
                <a:gd name="T30" fmla="*/ 49 w 306"/>
                <a:gd name="T31" fmla="*/ 78 h 91"/>
                <a:gd name="T32" fmla="*/ 28 w 306"/>
                <a:gd name="T33" fmla="*/ 74 h 91"/>
                <a:gd name="T34" fmla="*/ 21 w 306"/>
                <a:gd name="T35" fmla="*/ 70 h 91"/>
                <a:gd name="T36" fmla="*/ 13 w 306"/>
                <a:gd name="T37" fmla="*/ 66 h 91"/>
                <a:gd name="T38" fmla="*/ 8 w 306"/>
                <a:gd name="T39" fmla="*/ 61 h 91"/>
                <a:gd name="T40" fmla="*/ 4 w 306"/>
                <a:gd name="T41" fmla="*/ 54 h 91"/>
                <a:gd name="T42" fmla="*/ 0 w 306"/>
                <a:gd name="T43" fmla="*/ 50 h 91"/>
                <a:gd name="T44" fmla="*/ 0 w 306"/>
                <a:gd name="T45" fmla="*/ 46 h 91"/>
                <a:gd name="T46" fmla="*/ 0 w 306"/>
                <a:gd name="T47" fmla="*/ 37 h 91"/>
                <a:gd name="T48" fmla="*/ 4 w 306"/>
                <a:gd name="T49" fmla="*/ 33 h 91"/>
                <a:gd name="T50" fmla="*/ 8 w 306"/>
                <a:gd name="T51" fmla="*/ 29 h 91"/>
                <a:gd name="T52" fmla="*/ 13 w 306"/>
                <a:gd name="T53" fmla="*/ 24 h 91"/>
                <a:gd name="T54" fmla="*/ 21 w 306"/>
                <a:gd name="T55" fmla="*/ 21 h 91"/>
                <a:gd name="T56" fmla="*/ 28 w 306"/>
                <a:gd name="T57" fmla="*/ 17 h 91"/>
                <a:gd name="T58" fmla="*/ 49 w 306"/>
                <a:gd name="T59" fmla="*/ 13 h 91"/>
                <a:gd name="T60" fmla="*/ 69 w 306"/>
                <a:gd name="T61" fmla="*/ 4 h 91"/>
                <a:gd name="T62" fmla="*/ 97 w 306"/>
                <a:gd name="T63" fmla="*/ 0 h 91"/>
                <a:gd name="T64" fmla="*/ 126 w 306"/>
                <a:gd name="T65" fmla="*/ 0 h 91"/>
                <a:gd name="T66" fmla="*/ 155 w 306"/>
                <a:gd name="T67" fmla="*/ 0 h 91"/>
                <a:gd name="T68" fmla="*/ 183 w 306"/>
                <a:gd name="T69" fmla="*/ 0 h 91"/>
                <a:gd name="T70" fmla="*/ 208 w 306"/>
                <a:gd name="T71" fmla="*/ 0 h 91"/>
                <a:gd name="T72" fmla="*/ 236 w 306"/>
                <a:gd name="T73" fmla="*/ 4 h 91"/>
                <a:gd name="T74" fmla="*/ 256 w 306"/>
                <a:gd name="T75" fmla="*/ 13 h 91"/>
                <a:gd name="T76" fmla="*/ 277 w 306"/>
                <a:gd name="T77" fmla="*/ 17 h 91"/>
                <a:gd name="T78" fmla="*/ 285 w 306"/>
                <a:gd name="T79" fmla="*/ 21 h 91"/>
                <a:gd name="T80" fmla="*/ 292 w 306"/>
                <a:gd name="T81" fmla="*/ 24 h 91"/>
                <a:gd name="T82" fmla="*/ 297 w 306"/>
                <a:gd name="T83" fmla="*/ 29 h 91"/>
                <a:gd name="T84" fmla="*/ 301 w 306"/>
                <a:gd name="T85" fmla="*/ 33 h 91"/>
                <a:gd name="T86" fmla="*/ 305 w 306"/>
                <a:gd name="T87" fmla="*/ 37 h 91"/>
                <a:gd name="T88" fmla="*/ 305 w 306"/>
                <a:gd name="T89" fmla="*/ 46 h 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91"/>
                <a:gd name="T137" fmla="*/ 306 w 306"/>
                <a:gd name="T138" fmla="*/ 91 h 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91">
                  <a:moveTo>
                    <a:pt x="305" y="46"/>
                  </a:moveTo>
                  <a:lnTo>
                    <a:pt x="305" y="50"/>
                  </a:lnTo>
                  <a:lnTo>
                    <a:pt x="301" y="54"/>
                  </a:lnTo>
                  <a:lnTo>
                    <a:pt x="297" y="61"/>
                  </a:lnTo>
                  <a:lnTo>
                    <a:pt x="292" y="66"/>
                  </a:lnTo>
                  <a:lnTo>
                    <a:pt x="285" y="70"/>
                  </a:lnTo>
                  <a:lnTo>
                    <a:pt x="277" y="74"/>
                  </a:lnTo>
                  <a:lnTo>
                    <a:pt x="256" y="78"/>
                  </a:lnTo>
                  <a:lnTo>
                    <a:pt x="236" y="87"/>
                  </a:lnTo>
                  <a:lnTo>
                    <a:pt x="208" y="87"/>
                  </a:lnTo>
                  <a:lnTo>
                    <a:pt x="183" y="90"/>
                  </a:lnTo>
                  <a:lnTo>
                    <a:pt x="155" y="90"/>
                  </a:lnTo>
                  <a:lnTo>
                    <a:pt x="126" y="90"/>
                  </a:lnTo>
                  <a:lnTo>
                    <a:pt x="97" y="87"/>
                  </a:lnTo>
                  <a:lnTo>
                    <a:pt x="69" y="87"/>
                  </a:lnTo>
                  <a:lnTo>
                    <a:pt x="49" y="78"/>
                  </a:lnTo>
                  <a:lnTo>
                    <a:pt x="28" y="74"/>
                  </a:lnTo>
                  <a:lnTo>
                    <a:pt x="21" y="70"/>
                  </a:lnTo>
                  <a:lnTo>
                    <a:pt x="13" y="66"/>
                  </a:lnTo>
                  <a:lnTo>
                    <a:pt x="8" y="61"/>
                  </a:lnTo>
                  <a:lnTo>
                    <a:pt x="4" y="54"/>
                  </a:lnTo>
                  <a:lnTo>
                    <a:pt x="0" y="50"/>
                  </a:lnTo>
                  <a:lnTo>
                    <a:pt x="0" y="46"/>
                  </a:lnTo>
                  <a:lnTo>
                    <a:pt x="0" y="37"/>
                  </a:lnTo>
                  <a:lnTo>
                    <a:pt x="4" y="33"/>
                  </a:lnTo>
                  <a:lnTo>
                    <a:pt x="8" y="29"/>
                  </a:lnTo>
                  <a:lnTo>
                    <a:pt x="13" y="24"/>
                  </a:lnTo>
                  <a:lnTo>
                    <a:pt x="21" y="21"/>
                  </a:lnTo>
                  <a:lnTo>
                    <a:pt x="28" y="17"/>
                  </a:lnTo>
                  <a:lnTo>
                    <a:pt x="49" y="13"/>
                  </a:lnTo>
                  <a:lnTo>
                    <a:pt x="69" y="4"/>
                  </a:lnTo>
                  <a:lnTo>
                    <a:pt x="97" y="0"/>
                  </a:lnTo>
                  <a:lnTo>
                    <a:pt x="126" y="0"/>
                  </a:lnTo>
                  <a:lnTo>
                    <a:pt x="155" y="0"/>
                  </a:lnTo>
                  <a:lnTo>
                    <a:pt x="183" y="0"/>
                  </a:lnTo>
                  <a:lnTo>
                    <a:pt x="208" y="0"/>
                  </a:lnTo>
                  <a:lnTo>
                    <a:pt x="236" y="4"/>
                  </a:lnTo>
                  <a:lnTo>
                    <a:pt x="256" y="13"/>
                  </a:lnTo>
                  <a:lnTo>
                    <a:pt x="277" y="17"/>
                  </a:lnTo>
                  <a:lnTo>
                    <a:pt x="285" y="21"/>
                  </a:lnTo>
                  <a:lnTo>
                    <a:pt x="292" y="24"/>
                  </a:lnTo>
                  <a:lnTo>
                    <a:pt x="297" y="29"/>
                  </a:lnTo>
                  <a:lnTo>
                    <a:pt x="301" y="33"/>
                  </a:lnTo>
                  <a:lnTo>
                    <a:pt x="305" y="37"/>
                  </a:lnTo>
                  <a:lnTo>
                    <a:pt x="305" y="46"/>
                  </a:lnTo>
                </a:path>
              </a:pathLst>
            </a:custGeom>
            <a:solidFill>
              <a:srgbClr val="F2E57F"/>
            </a:solidFill>
            <a:ln w="12700" cap="rnd">
              <a:noFill/>
              <a:round/>
              <a:headEnd/>
              <a:tailEnd/>
            </a:ln>
          </p:spPr>
          <p:txBody>
            <a:bodyPr/>
            <a:lstStyle/>
            <a:p>
              <a:endParaRPr lang="en-US"/>
            </a:p>
          </p:txBody>
        </p:sp>
        <p:sp>
          <p:nvSpPr>
            <p:cNvPr id="1325" name="Freeform 275"/>
            <p:cNvSpPr>
              <a:spLocks/>
            </p:cNvSpPr>
            <p:nvPr/>
          </p:nvSpPr>
          <p:spPr bwMode="auto">
            <a:xfrm>
              <a:off x="1318" y="1991"/>
              <a:ext cx="83" cy="67"/>
            </a:xfrm>
            <a:custGeom>
              <a:avLst/>
              <a:gdLst>
                <a:gd name="T0" fmla="*/ 82 w 83"/>
                <a:gd name="T1" fmla="*/ 66 h 67"/>
                <a:gd name="T2" fmla="*/ 54 w 83"/>
                <a:gd name="T3" fmla="*/ 66 h 67"/>
                <a:gd name="T4" fmla="*/ 41 w 83"/>
                <a:gd name="T5" fmla="*/ 62 h 67"/>
                <a:gd name="T6" fmla="*/ 37 w 83"/>
                <a:gd name="T7" fmla="*/ 62 h 67"/>
                <a:gd name="T8" fmla="*/ 28 w 83"/>
                <a:gd name="T9" fmla="*/ 53 h 67"/>
                <a:gd name="T10" fmla="*/ 24 w 83"/>
                <a:gd name="T11" fmla="*/ 53 h 67"/>
                <a:gd name="T12" fmla="*/ 17 w 83"/>
                <a:gd name="T13" fmla="*/ 50 h 67"/>
                <a:gd name="T14" fmla="*/ 13 w 83"/>
                <a:gd name="T15" fmla="*/ 50 h 67"/>
                <a:gd name="T16" fmla="*/ 0 w 83"/>
                <a:gd name="T17" fmla="*/ 37 h 67"/>
                <a:gd name="T18" fmla="*/ 0 w 83"/>
                <a:gd name="T19" fmla="*/ 4 h 67"/>
                <a:gd name="T20" fmla="*/ 37 w 83"/>
                <a:gd name="T21" fmla="*/ 4 h 67"/>
                <a:gd name="T22" fmla="*/ 82 w 83"/>
                <a:gd name="T23" fmla="*/ 0 h 67"/>
                <a:gd name="T24" fmla="*/ 82 w 83"/>
                <a:gd name="T25" fmla="*/ 66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67"/>
                <a:gd name="T41" fmla="*/ 83 w 83"/>
                <a:gd name="T42" fmla="*/ 67 h 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67">
                  <a:moveTo>
                    <a:pt x="82" y="66"/>
                  </a:moveTo>
                  <a:lnTo>
                    <a:pt x="54" y="66"/>
                  </a:lnTo>
                  <a:lnTo>
                    <a:pt x="41" y="62"/>
                  </a:lnTo>
                  <a:lnTo>
                    <a:pt x="37" y="62"/>
                  </a:lnTo>
                  <a:lnTo>
                    <a:pt x="28" y="53"/>
                  </a:lnTo>
                  <a:lnTo>
                    <a:pt x="24" y="53"/>
                  </a:lnTo>
                  <a:lnTo>
                    <a:pt x="17" y="50"/>
                  </a:lnTo>
                  <a:lnTo>
                    <a:pt x="13" y="50"/>
                  </a:lnTo>
                  <a:lnTo>
                    <a:pt x="0" y="37"/>
                  </a:lnTo>
                  <a:lnTo>
                    <a:pt x="0" y="4"/>
                  </a:lnTo>
                  <a:lnTo>
                    <a:pt x="37" y="4"/>
                  </a:lnTo>
                  <a:lnTo>
                    <a:pt x="82" y="0"/>
                  </a:lnTo>
                  <a:lnTo>
                    <a:pt x="82" y="66"/>
                  </a:lnTo>
                </a:path>
              </a:pathLst>
            </a:custGeom>
            <a:solidFill>
              <a:srgbClr val="F2E57F"/>
            </a:solidFill>
            <a:ln w="12700" cap="rnd">
              <a:noFill/>
              <a:round/>
              <a:headEnd/>
              <a:tailEnd/>
            </a:ln>
          </p:spPr>
          <p:txBody>
            <a:bodyPr/>
            <a:lstStyle/>
            <a:p>
              <a:endParaRPr lang="en-US"/>
            </a:p>
          </p:txBody>
        </p:sp>
        <p:sp>
          <p:nvSpPr>
            <p:cNvPr id="1326" name="Freeform 276"/>
            <p:cNvSpPr>
              <a:spLocks/>
            </p:cNvSpPr>
            <p:nvPr/>
          </p:nvSpPr>
          <p:spPr bwMode="auto">
            <a:xfrm>
              <a:off x="1400" y="1991"/>
              <a:ext cx="224" cy="71"/>
            </a:xfrm>
            <a:custGeom>
              <a:avLst/>
              <a:gdLst>
                <a:gd name="T0" fmla="*/ 0 w 224"/>
                <a:gd name="T1" fmla="*/ 0 h 71"/>
                <a:gd name="T2" fmla="*/ 223 w 224"/>
                <a:gd name="T3" fmla="*/ 0 h 71"/>
                <a:gd name="T4" fmla="*/ 223 w 224"/>
                <a:gd name="T5" fmla="*/ 37 h 71"/>
                <a:gd name="T6" fmla="*/ 219 w 224"/>
                <a:gd name="T7" fmla="*/ 37 h 71"/>
                <a:gd name="T8" fmla="*/ 219 w 224"/>
                <a:gd name="T9" fmla="*/ 41 h 71"/>
                <a:gd name="T10" fmla="*/ 210 w 224"/>
                <a:gd name="T11" fmla="*/ 41 h 71"/>
                <a:gd name="T12" fmla="*/ 210 w 224"/>
                <a:gd name="T13" fmla="*/ 46 h 71"/>
                <a:gd name="T14" fmla="*/ 206 w 224"/>
                <a:gd name="T15" fmla="*/ 46 h 71"/>
                <a:gd name="T16" fmla="*/ 195 w 224"/>
                <a:gd name="T17" fmla="*/ 53 h 71"/>
                <a:gd name="T18" fmla="*/ 186 w 224"/>
                <a:gd name="T19" fmla="*/ 57 h 71"/>
                <a:gd name="T20" fmla="*/ 174 w 224"/>
                <a:gd name="T21" fmla="*/ 57 h 71"/>
                <a:gd name="T22" fmla="*/ 166 w 224"/>
                <a:gd name="T23" fmla="*/ 66 h 71"/>
                <a:gd name="T24" fmla="*/ 130 w 224"/>
                <a:gd name="T25" fmla="*/ 66 h 71"/>
                <a:gd name="T26" fmla="*/ 117 w 224"/>
                <a:gd name="T27" fmla="*/ 70 h 71"/>
                <a:gd name="T28" fmla="*/ 16 w 224"/>
                <a:gd name="T29" fmla="*/ 70 h 71"/>
                <a:gd name="T30" fmla="*/ 0 w 224"/>
                <a:gd name="T31" fmla="*/ 66 h 71"/>
                <a:gd name="T32" fmla="*/ 0 w 224"/>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4"/>
                <a:gd name="T52" fmla="*/ 0 h 71"/>
                <a:gd name="T53" fmla="*/ 224 w 224"/>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4" h="71">
                  <a:moveTo>
                    <a:pt x="0" y="0"/>
                  </a:moveTo>
                  <a:lnTo>
                    <a:pt x="223" y="0"/>
                  </a:lnTo>
                  <a:lnTo>
                    <a:pt x="223" y="37"/>
                  </a:lnTo>
                  <a:lnTo>
                    <a:pt x="219" y="37"/>
                  </a:lnTo>
                  <a:lnTo>
                    <a:pt x="219" y="41"/>
                  </a:lnTo>
                  <a:lnTo>
                    <a:pt x="210" y="41"/>
                  </a:lnTo>
                  <a:lnTo>
                    <a:pt x="210" y="46"/>
                  </a:lnTo>
                  <a:lnTo>
                    <a:pt x="206" y="46"/>
                  </a:lnTo>
                  <a:lnTo>
                    <a:pt x="195" y="53"/>
                  </a:lnTo>
                  <a:lnTo>
                    <a:pt x="186" y="57"/>
                  </a:lnTo>
                  <a:lnTo>
                    <a:pt x="174" y="57"/>
                  </a:lnTo>
                  <a:lnTo>
                    <a:pt x="166" y="66"/>
                  </a:lnTo>
                  <a:lnTo>
                    <a:pt x="130" y="66"/>
                  </a:lnTo>
                  <a:lnTo>
                    <a:pt x="117" y="70"/>
                  </a:lnTo>
                  <a:lnTo>
                    <a:pt x="16" y="70"/>
                  </a:lnTo>
                  <a:lnTo>
                    <a:pt x="0" y="66"/>
                  </a:lnTo>
                  <a:lnTo>
                    <a:pt x="0" y="0"/>
                  </a:lnTo>
                </a:path>
              </a:pathLst>
            </a:custGeom>
            <a:solidFill>
              <a:srgbClr val="F2E57F"/>
            </a:solidFill>
            <a:ln w="12700" cap="rnd">
              <a:noFill/>
              <a:round/>
              <a:headEnd/>
              <a:tailEnd/>
            </a:ln>
          </p:spPr>
          <p:txBody>
            <a:bodyPr/>
            <a:lstStyle/>
            <a:p>
              <a:endParaRPr lang="en-US"/>
            </a:p>
          </p:txBody>
        </p:sp>
        <p:sp>
          <p:nvSpPr>
            <p:cNvPr id="1327" name="Freeform 277"/>
            <p:cNvSpPr>
              <a:spLocks/>
            </p:cNvSpPr>
            <p:nvPr/>
          </p:nvSpPr>
          <p:spPr bwMode="auto">
            <a:xfrm>
              <a:off x="1318" y="1991"/>
              <a:ext cx="306" cy="71"/>
            </a:xfrm>
            <a:custGeom>
              <a:avLst/>
              <a:gdLst>
                <a:gd name="T0" fmla="*/ 82 w 306"/>
                <a:gd name="T1" fmla="*/ 66 h 71"/>
                <a:gd name="T2" fmla="*/ 53 w 306"/>
                <a:gd name="T3" fmla="*/ 66 h 71"/>
                <a:gd name="T4" fmla="*/ 41 w 306"/>
                <a:gd name="T5" fmla="*/ 57 h 71"/>
                <a:gd name="T6" fmla="*/ 37 w 306"/>
                <a:gd name="T7" fmla="*/ 57 h 71"/>
                <a:gd name="T8" fmla="*/ 28 w 306"/>
                <a:gd name="T9" fmla="*/ 53 h 71"/>
                <a:gd name="T10" fmla="*/ 24 w 306"/>
                <a:gd name="T11" fmla="*/ 53 h 71"/>
                <a:gd name="T12" fmla="*/ 17 w 306"/>
                <a:gd name="T13" fmla="*/ 46 h 71"/>
                <a:gd name="T14" fmla="*/ 13 w 306"/>
                <a:gd name="T15" fmla="*/ 46 h 71"/>
                <a:gd name="T16" fmla="*/ 0 w 306"/>
                <a:gd name="T17" fmla="*/ 37 h 71"/>
                <a:gd name="T18" fmla="*/ 0 w 306"/>
                <a:gd name="T19" fmla="*/ 4 h 71"/>
                <a:gd name="T20" fmla="*/ 37 w 306"/>
                <a:gd name="T21" fmla="*/ 4 h 71"/>
                <a:gd name="T22" fmla="*/ 82 w 306"/>
                <a:gd name="T23" fmla="*/ 0 h 71"/>
                <a:gd name="T24" fmla="*/ 305 w 306"/>
                <a:gd name="T25" fmla="*/ 0 h 71"/>
                <a:gd name="T26" fmla="*/ 305 w 306"/>
                <a:gd name="T27" fmla="*/ 37 h 71"/>
                <a:gd name="T28" fmla="*/ 301 w 306"/>
                <a:gd name="T29" fmla="*/ 37 h 71"/>
                <a:gd name="T30" fmla="*/ 301 w 306"/>
                <a:gd name="T31" fmla="*/ 41 h 71"/>
                <a:gd name="T32" fmla="*/ 292 w 306"/>
                <a:gd name="T33" fmla="*/ 41 h 71"/>
                <a:gd name="T34" fmla="*/ 292 w 306"/>
                <a:gd name="T35" fmla="*/ 46 h 71"/>
                <a:gd name="T36" fmla="*/ 288 w 306"/>
                <a:gd name="T37" fmla="*/ 46 h 71"/>
                <a:gd name="T38" fmla="*/ 277 w 306"/>
                <a:gd name="T39" fmla="*/ 53 h 71"/>
                <a:gd name="T40" fmla="*/ 268 w 306"/>
                <a:gd name="T41" fmla="*/ 57 h 71"/>
                <a:gd name="T42" fmla="*/ 256 w 306"/>
                <a:gd name="T43" fmla="*/ 57 h 71"/>
                <a:gd name="T44" fmla="*/ 248 w 306"/>
                <a:gd name="T45" fmla="*/ 66 h 71"/>
                <a:gd name="T46" fmla="*/ 212 w 306"/>
                <a:gd name="T47" fmla="*/ 66 h 71"/>
                <a:gd name="T48" fmla="*/ 199 w 306"/>
                <a:gd name="T49" fmla="*/ 70 h 71"/>
                <a:gd name="T50" fmla="*/ 102 w 306"/>
                <a:gd name="T51" fmla="*/ 70 h 71"/>
                <a:gd name="T52" fmla="*/ 82 w 306"/>
                <a:gd name="T53" fmla="*/ 66 h 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6"/>
                <a:gd name="T82" fmla="*/ 0 h 71"/>
                <a:gd name="T83" fmla="*/ 306 w 306"/>
                <a:gd name="T84" fmla="*/ 71 h 7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6" h="71">
                  <a:moveTo>
                    <a:pt x="82" y="66"/>
                  </a:moveTo>
                  <a:lnTo>
                    <a:pt x="53" y="66"/>
                  </a:lnTo>
                  <a:lnTo>
                    <a:pt x="41" y="57"/>
                  </a:lnTo>
                  <a:lnTo>
                    <a:pt x="37" y="57"/>
                  </a:lnTo>
                  <a:lnTo>
                    <a:pt x="28" y="53"/>
                  </a:lnTo>
                  <a:lnTo>
                    <a:pt x="24" y="53"/>
                  </a:lnTo>
                  <a:lnTo>
                    <a:pt x="17" y="46"/>
                  </a:lnTo>
                  <a:lnTo>
                    <a:pt x="13" y="46"/>
                  </a:lnTo>
                  <a:lnTo>
                    <a:pt x="0" y="37"/>
                  </a:lnTo>
                  <a:lnTo>
                    <a:pt x="0" y="4"/>
                  </a:lnTo>
                  <a:lnTo>
                    <a:pt x="37" y="4"/>
                  </a:lnTo>
                  <a:lnTo>
                    <a:pt x="82" y="0"/>
                  </a:lnTo>
                  <a:lnTo>
                    <a:pt x="305" y="0"/>
                  </a:lnTo>
                  <a:lnTo>
                    <a:pt x="305" y="37"/>
                  </a:lnTo>
                  <a:lnTo>
                    <a:pt x="301" y="37"/>
                  </a:lnTo>
                  <a:lnTo>
                    <a:pt x="301" y="41"/>
                  </a:lnTo>
                  <a:lnTo>
                    <a:pt x="292" y="41"/>
                  </a:lnTo>
                  <a:lnTo>
                    <a:pt x="292" y="46"/>
                  </a:lnTo>
                  <a:lnTo>
                    <a:pt x="288" y="46"/>
                  </a:lnTo>
                  <a:lnTo>
                    <a:pt x="277" y="53"/>
                  </a:lnTo>
                  <a:lnTo>
                    <a:pt x="268" y="57"/>
                  </a:lnTo>
                  <a:lnTo>
                    <a:pt x="256" y="57"/>
                  </a:lnTo>
                  <a:lnTo>
                    <a:pt x="248" y="66"/>
                  </a:lnTo>
                  <a:lnTo>
                    <a:pt x="212" y="66"/>
                  </a:lnTo>
                  <a:lnTo>
                    <a:pt x="199" y="70"/>
                  </a:lnTo>
                  <a:lnTo>
                    <a:pt x="102" y="70"/>
                  </a:lnTo>
                  <a:lnTo>
                    <a:pt x="82" y="66"/>
                  </a:lnTo>
                </a:path>
              </a:pathLst>
            </a:custGeom>
            <a:noFill/>
            <a:ln w="12700" cap="rnd">
              <a:noFill/>
              <a:round/>
              <a:headEnd/>
              <a:tailEnd/>
            </a:ln>
          </p:spPr>
          <p:txBody>
            <a:bodyPr/>
            <a:lstStyle/>
            <a:p>
              <a:endParaRPr lang="en-US"/>
            </a:p>
          </p:txBody>
        </p:sp>
        <p:sp>
          <p:nvSpPr>
            <p:cNvPr id="1328" name="Freeform 278"/>
            <p:cNvSpPr>
              <a:spLocks/>
            </p:cNvSpPr>
            <p:nvPr/>
          </p:nvSpPr>
          <p:spPr bwMode="auto">
            <a:xfrm>
              <a:off x="1318" y="1954"/>
              <a:ext cx="306" cy="84"/>
            </a:xfrm>
            <a:custGeom>
              <a:avLst/>
              <a:gdLst>
                <a:gd name="T0" fmla="*/ 305 w 306"/>
                <a:gd name="T1" fmla="*/ 41 h 84"/>
                <a:gd name="T2" fmla="*/ 305 w 306"/>
                <a:gd name="T3" fmla="*/ 46 h 84"/>
                <a:gd name="T4" fmla="*/ 301 w 306"/>
                <a:gd name="T5" fmla="*/ 50 h 84"/>
                <a:gd name="T6" fmla="*/ 297 w 306"/>
                <a:gd name="T7" fmla="*/ 54 h 84"/>
                <a:gd name="T8" fmla="*/ 292 w 306"/>
                <a:gd name="T9" fmla="*/ 57 h 84"/>
                <a:gd name="T10" fmla="*/ 284 w 306"/>
                <a:gd name="T11" fmla="*/ 62 h 84"/>
                <a:gd name="T12" fmla="*/ 277 w 306"/>
                <a:gd name="T13" fmla="*/ 66 h 84"/>
                <a:gd name="T14" fmla="*/ 256 w 306"/>
                <a:gd name="T15" fmla="*/ 70 h 84"/>
                <a:gd name="T16" fmla="*/ 236 w 306"/>
                <a:gd name="T17" fmla="*/ 74 h 84"/>
                <a:gd name="T18" fmla="*/ 208 w 306"/>
                <a:gd name="T19" fmla="*/ 79 h 84"/>
                <a:gd name="T20" fmla="*/ 183 w 306"/>
                <a:gd name="T21" fmla="*/ 83 h 84"/>
                <a:gd name="T22" fmla="*/ 154 w 306"/>
                <a:gd name="T23" fmla="*/ 83 h 84"/>
                <a:gd name="T24" fmla="*/ 126 w 306"/>
                <a:gd name="T25" fmla="*/ 83 h 84"/>
                <a:gd name="T26" fmla="*/ 97 w 306"/>
                <a:gd name="T27" fmla="*/ 79 h 84"/>
                <a:gd name="T28" fmla="*/ 73 w 306"/>
                <a:gd name="T29" fmla="*/ 74 h 84"/>
                <a:gd name="T30" fmla="*/ 49 w 306"/>
                <a:gd name="T31" fmla="*/ 70 h 84"/>
                <a:gd name="T32" fmla="*/ 28 w 306"/>
                <a:gd name="T33" fmla="*/ 66 h 84"/>
                <a:gd name="T34" fmla="*/ 21 w 306"/>
                <a:gd name="T35" fmla="*/ 62 h 84"/>
                <a:gd name="T36" fmla="*/ 13 w 306"/>
                <a:gd name="T37" fmla="*/ 57 h 84"/>
                <a:gd name="T38" fmla="*/ 8 w 306"/>
                <a:gd name="T39" fmla="*/ 54 h 84"/>
                <a:gd name="T40" fmla="*/ 4 w 306"/>
                <a:gd name="T41" fmla="*/ 50 h 84"/>
                <a:gd name="T42" fmla="*/ 0 w 306"/>
                <a:gd name="T43" fmla="*/ 46 h 84"/>
                <a:gd name="T44" fmla="*/ 0 w 306"/>
                <a:gd name="T45" fmla="*/ 41 h 84"/>
                <a:gd name="T46" fmla="*/ 0 w 306"/>
                <a:gd name="T47" fmla="*/ 37 h 84"/>
                <a:gd name="T48" fmla="*/ 4 w 306"/>
                <a:gd name="T49" fmla="*/ 33 h 84"/>
                <a:gd name="T50" fmla="*/ 8 w 306"/>
                <a:gd name="T51" fmla="*/ 29 h 84"/>
                <a:gd name="T52" fmla="*/ 13 w 306"/>
                <a:gd name="T53" fmla="*/ 24 h 84"/>
                <a:gd name="T54" fmla="*/ 21 w 306"/>
                <a:gd name="T55" fmla="*/ 21 h 84"/>
                <a:gd name="T56" fmla="*/ 28 w 306"/>
                <a:gd name="T57" fmla="*/ 17 h 84"/>
                <a:gd name="T58" fmla="*/ 49 w 306"/>
                <a:gd name="T59" fmla="*/ 13 h 84"/>
                <a:gd name="T60" fmla="*/ 73 w 306"/>
                <a:gd name="T61" fmla="*/ 9 h 84"/>
                <a:gd name="T62" fmla="*/ 97 w 306"/>
                <a:gd name="T63" fmla="*/ 4 h 84"/>
                <a:gd name="T64" fmla="*/ 126 w 306"/>
                <a:gd name="T65" fmla="*/ 4 h 84"/>
                <a:gd name="T66" fmla="*/ 154 w 306"/>
                <a:gd name="T67" fmla="*/ 0 h 84"/>
                <a:gd name="T68" fmla="*/ 183 w 306"/>
                <a:gd name="T69" fmla="*/ 4 h 84"/>
                <a:gd name="T70" fmla="*/ 208 w 306"/>
                <a:gd name="T71" fmla="*/ 4 h 84"/>
                <a:gd name="T72" fmla="*/ 236 w 306"/>
                <a:gd name="T73" fmla="*/ 9 h 84"/>
                <a:gd name="T74" fmla="*/ 256 w 306"/>
                <a:gd name="T75" fmla="*/ 13 h 84"/>
                <a:gd name="T76" fmla="*/ 277 w 306"/>
                <a:gd name="T77" fmla="*/ 17 h 84"/>
                <a:gd name="T78" fmla="*/ 284 w 306"/>
                <a:gd name="T79" fmla="*/ 21 h 84"/>
                <a:gd name="T80" fmla="*/ 292 w 306"/>
                <a:gd name="T81" fmla="*/ 24 h 84"/>
                <a:gd name="T82" fmla="*/ 297 w 306"/>
                <a:gd name="T83" fmla="*/ 29 h 84"/>
                <a:gd name="T84" fmla="*/ 301 w 306"/>
                <a:gd name="T85" fmla="*/ 33 h 84"/>
                <a:gd name="T86" fmla="*/ 305 w 306"/>
                <a:gd name="T87" fmla="*/ 37 h 84"/>
                <a:gd name="T88" fmla="*/ 305 w 306"/>
                <a:gd name="T89" fmla="*/ 41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4"/>
                <a:gd name="T137" fmla="*/ 306 w 306"/>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4">
                  <a:moveTo>
                    <a:pt x="305" y="41"/>
                  </a:moveTo>
                  <a:lnTo>
                    <a:pt x="305" y="46"/>
                  </a:lnTo>
                  <a:lnTo>
                    <a:pt x="301" y="50"/>
                  </a:lnTo>
                  <a:lnTo>
                    <a:pt x="297" y="54"/>
                  </a:lnTo>
                  <a:lnTo>
                    <a:pt x="292" y="57"/>
                  </a:lnTo>
                  <a:lnTo>
                    <a:pt x="284" y="62"/>
                  </a:lnTo>
                  <a:lnTo>
                    <a:pt x="277" y="66"/>
                  </a:lnTo>
                  <a:lnTo>
                    <a:pt x="256" y="70"/>
                  </a:lnTo>
                  <a:lnTo>
                    <a:pt x="236" y="74"/>
                  </a:lnTo>
                  <a:lnTo>
                    <a:pt x="208" y="79"/>
                  </a:lnTo>
                  <a:lnTo>
                    <a:pt x="183" y="83"/>
                  </a:lnTo>
                  <a:lnTo>
                    <a:pt x="154" y="83"/>
                  </a:lnTo>
                  <a:lnTo>
                    <a:pt x="126" y="83"/>
                  </a:lnTo>
                  <a:lnTo>
                    <a:pt x="97" y="79"/>
                  </a:lnTo>
                  <a:lnTo>
                    <a:pt x="73" y="74"/>
                  </a:lnTo>
                  <a:lnTo>
                    <a:pt x="49" y="70"/>
                  </a:lnTo>
                  <a:lnTo>
                    <a:pt x="28" y="66"/>
                  </a:lnTo>
                  <a:lnTo>
                    <a:pt x="21" y="62"/>
                  </a:lnTo>
                  <a:lnTo>
                    <a:pt x="13" y="57"/>
                  </a:lnTo>
                  <a:lnTo>
                    <a:pt x="8" y="54"/>
                  </a:lnTo>
                  <a:lnTo>
                    <a:pt x="4" y="50"/>
                  </a:lnTo>
                  <a:lnTo>
                    <a:pt x="0" y="46"/>
                  </a:lnTo>
                  <a:lnTo>
                    <a:pt x="0" y="41"/>
                  </a:lnTo>
                  <a:lnTo>
                    <a:pt x="0" y="37"/>
                  </a:lnTo>
                  <a:lnTo>
                    <a:pt x="4" y="33"/>
                  </a:lnTo>
                  <a:lnTo>
                    <a:pt x="8" y="29"/>
                  </a:lnTo>
                  <a:lnTo>
                    <a:pt x="13" y="24"/>
                  </a:lnTo>
                  <a:lnTo>
                    <a:pt x="21" y="21"/>
                  </a:lnTo>
                  <a:lnTo>
                    <a:pt x="28" y="17"/>
                  </a:lnTo>
                  <a:lnTo>
                    <a:pt x="49" y="13"/>
                  </a:lnTo>
                  <a:lnTo>
                    <a:pt x="73" y="9"/>
                  </a:lnTo>
                  <a:lnTo>
                    <a:pt x="97" y="4"/>
                  </a:lnTo>
                  <a:lnTo>
                    <a:pt x="126" y="4"/>
                  </a:lnTo>
                  <a:lnTo>
                    <a:pt x="154" y="0"/>
                  </a:lnTo>
                  <a:lnTo>
                    <a:pt x="183" y="4"/>
                  </a:lnTo>
                  <a:lnTo>
                    <a:pt x="208" y="4"/>
                  </a:lnTo>
                  <a:lnTo>
                    <a:pt x="236" y="9"/>
                  </a:lnTo>
                  <a:lnTo>
                    <a:pt x="256" y="13"/>
                  </a:lnTo>
                  <a:lnTo>
                    <a:pt x="277" y="17"/>
                  </a:lnTo>
                  <a:lnTo>
                    <a:pt x="284" y="21"/>
                  </a:lnTo>
                  <a:lnTo>
                    <a:pt x="292" y="24"/>
                  </a:lnTo>
                  <a:lnTo>
                    <a:pt x="297" y="29"/>
                  </a:lnTo>
                  <a:lnTo>
                    <a:pt x="301" y="33"/>
                  </a:lnTo>
                  <a:lnTo>
                    <a:pt x="305" y="37"/>
                  </a:lnTo>
                  <a:lnTo>
                    <a:pt x="305" y="41"/>
                  </a:lnTo>
                </a:path>
              </a:pathLst>
            </a:custGeom>
            <a:solidFill>
              <a:srgbClr val="F2E57F"/>
            </a:solidFill>
            <a:ln w="12700" cap="rnd">
              <a:noFill/>
              <a:round/>
              <a:headEnd/>
              <a:tailEnd/>
            </a:ln>
          </p:spPr>
          <p:txBody>
            <a:bodyPr/>
            <a:lstStyle/>
            <a:p>
              <a:endParaRPr lang="en-US"/>
            </a:p>
          </p:txBody>
        </p:sp>
        <p:sp>
          <p:nvSpPr>
            <p:cNvPr id="1329" name="Freeform 279"/>
            <p:cNvSpPr>
              <a:spLocks/>
            </p:cNvSpPr>
            <p:nvPr/>
          </p:nvSpPr>
          <p:spPr bwMode="auto">
            <a:xfrm>
              <a:off x="1330" y="1954"/>
              <a:ext cx="91" cy="67"/>
            </a:xfrm>
            <a:custGeom>
              <a:avLst/>
              <a:gdLst>
                <a:gd name="T0" fmla="*/ 90 w 91"/>
                <a:gd name="T1" fmla="*/ 66 h 67"/>
                <a:gd name="T2" fmla="*/ 66 w 91"/>
                <a:gd name="T3" fmla="*/ 66 h 67"/>
                <a:gd name="T4" fmla="*/ 61 w 91"/>
                <a:gd name="T5" fmla="*/ 62 h 67"/>
                <a:gd name="T6" fmla="*/ 49 w 91"/>
                <a:gd name="T7" fmla="*/ 62 h 67"/>
                <a:gd name="T8" fmla="*/ 41 w 91"/>
                <a:gd name="T9" fmla="*/ 54 h 67"/>
                <a:gd name="T10" fmla="*/ 24 w 91"/>
                <a:gd name="T11" fmla="*/ 54 h 67"/>
                <a:gd name="T12" fmla="*/ 12 w 91"/>
                <a:gd name="T13" fmla="*/ 42 h 67"/>
                <a:gd name="T14" fmla="*/ 4 w 91"/>
                <a:gd name="T15" fmla="*/ 42 h 67"/>
                <a:gd name="T16" fmla="*/ 4 w 91"/>
                <a:gd name="T17" fmla="*/ 37 h 67"/>
                <a:gd name="T18" fmla="*/ 0 w 91"/>
                <a:gd name="T19" fmla="*/ 29 h 67"/>
                <a:gd name="T20" fmla="*/ 0 w 91"/>
                <a:gd name="T21" fmla="*/ 9 h 67"/>
                <a:gd name="T22" fmla="*/ 41 w 91"/>
                <a:gd name="T23" fmla="*/ 9 h 67"/>
                <a:gd name="T24" fmla="*/ 90 w 91"/>
                <a:gd name="T25" fmla="*/ 0 h 67"/>
                <a:gd name="T26" fmla="*/ 90 w 91"/>
                <a:gd name="T27" fmla="*/ 66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1"/>
                <a:gd name="T43" fmla="*/ 0 h 67"/>
                <a:gd name="T44" fmla="*/ 91 w 91"/>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1" h="67">
                  <a:moveTo>
                    <a:pt x="90" y="66"/>
                  </a:moveTo>
                  <a:lnTo>
                    <a:pt x="66" y="66"/>
                  </a:lnTo>
                  <a:lnTo>
                    <a:pt x="61" y="62"/>
                  </a:lnTo>
                  <a:lnTo>
                    <a:pt x="49" y="62"/>
                  </a:lnTo>
                  <a:lnTo>
                    <a:pt x="41" y="54"/>
                  </a:lnTo>
                  <a:lnTo>
                    <a:pt x="24" y="54"/>
                  </a:lnTo>
                  <a:lnTo>
                    <a:pt x="12" y="42"/>
                  </a:lnTo>
                  <a:lnTo>
                    <a:pt x="4" y="42"/>
                  </a:lnTo>
                  <a:lnTo>
                    <a:pt x="4" y="37"/>
                  </a:lnTo>
                  <a:lnTo>
                    <a:pt x="0" y="29"/>
                  </a:lnTo>
                  <a:lnTo>
                    <a:pt x="0" y="9"/>
                  </a:lnTo>
                  <a:lnTo>
                    <a:pt x="41" y="9"/>
                  </a:lnTo>
                  <a:lnTo>
                    <a:pt x="90" y="0"/>
                  </a:lnTo>
                  <a:lnTo>
                    <a:pt x="90" y="66"/>
                  </a:lnTo>
                </a:path>
              </a:pathLst>
            </a:custGeom>
            <a:solidFill>
              <a:srgbClr val="F2E57F"/>
            </a:solidFill>
            <a:ln w="12700" cap="rnd">
              <a:noFill/>
              <a:round/>
              <a:headEnd/>
              <a:tailEnd/>
            </a:ln>
          </p:spPr>
          <p:txBody>
            <a:bodyPr/>
            <a:lstStyle/>
            <a:p>
              <a:endParaRPr lang="en-US"/>
            </a:p>
          </p:txBody>
        </p:sp>
        <p:sp>
          <p:nvSpPr>
            <p:cNvPr id="1330" name="Freeform 280"/>
            <p:cNvSpPr>
              <a:spLocks/>
            </p:cNvSpPr>
            <p:nvPr/>
          </p:nvSpPr>
          <p:spPr bwMode="auto">
            <a:xfrm>
              <a:off x="1420" y="1954"/>
              <a:ext cx="216" cy="71"/>
            </a:xfrm>
            <a:custGeom>
              <a:avLst/>
              <a:gdLst>
                <a:gd name="T0" fmla="*/ 0 w 216"/>
                <a:gd name="T1" fmla="*/ 0 h 71"/>
                <a:gd name="T2" fmla="*/ 215 w 216"/>
                <a:gd name="T3" fmla="*/ 0 h 71"/>
                <a:gd name="T4" fmla="*/ 215 w 216"/>
                <a:gd name="T5" fmla="*/ 33 h 71"/>
                <a:gd name="T6" fmla="*/ 203 w 216"/>
                <a:gd name="T7" fmla="*/ 46 h 71"/>
                <a:gd name="T8" fmla="*/ 199 w 216"/>
                <a:gd name="T9" fmla="*/ 46 h 71"/>
                <a:gd name="T10" fmla="*/ 191 w 216"/>
                <a:gd name="T11" fmla="*/ 54 h 71"/>
                <a:gd name="T12" fmla="*/ 175 w 216"/>
                <a:gd name="T13" fmla="*/ 54 h 71"/>
                <a:gd name="T14" fmla="*/ 171 w 216"/>
                <a:gd name="T15" fmla="*/ 57 h 71"/>
                <a:gd name="T16" fmla="*/ 163 w 216"/>
                <a:gd name="T17" fmla="*/ 57 h 71"/>
                <a:gd name="T18" fmla="*/ 147 w 216"/>
                <a:gd name="T19" fmla="*/ 66 h 71"/>
                <a:gd name="T20" fmla="*/ 122 w 216"/>
                <a:gd name="T21" fmla="*/ 66 h 71"/>
                <a:gd name="T22" fmla="*/ 110 w 216"/>
                <a:gd name="T23" fmla="*/ 70 h 71"/>
                <a:gd name="T24" fmla="*/ 13 w 216"/>
                <a:gd name="T25" fmla="*/ 70 h 71"/>
                <a:gd name="T26" fmla="*/ 0 w 216"/>
                <a:gd name="T27" fmla="*/ 66 h 71"/>
                <a:gd name="T28" fmla="*/ 0 w 216"/>
                <a:gd name="T29" fmla="*/ 0 h 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6"/>
                <a:gd name="T46" fmla="*/ 0 h 71"/>
                <a:gd name="T47" fmla="*/ 216 w 216"/>
                <a:gd name="T48" fmla="*/ 71 h 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6" h="71">
                  <a:moveTo>
                    <a:pt x="0" y="0"/>
                  </a:moveTo>
                  <a:lnTo>
                    <a:pt x="215" y="0"/>
                  </a:lnTo>
                  <a:lnTo>
                    <a:pt x="215" y="33"/>
                  </a:lnTo>
                  <a:lnTo>
                    <a:pt x="203" y="46"/>
                  </a:lnTo>
                  <a:lnTo>
                    <a:pt x="199" y="46"/>
                  </a:lnTo>
                  <a:lnTo>
                    <a:pt x="191" y="54"/>
                  </a:lnTo>
                  <a:lnTo>
                    <a:pt x="175" y="54"/>
                  </a:lnTo>
                  <a:lnTo>
                    <a:pt x="171" y="57"/>
                  </a:lnTo>
                  <a:lnTo>
                    <a:pt x="163" y="57"/>
                  </a:lnTo>
                  <a:lnTo>
                    <a:pt x="147" y="66"/>
                  </a:lnTo>
                  <a:lnTo>
                    <a:pt x="122" y="66"/>
                  </a:lnTo>
                  <a:lnTo>
                    <a:pt x="110" y="70"/>
                  </a:lnTo>
                  <a:lnTo>
                    <a:pt x="13" y="70"/>
                  </a:lnTo>
                  <a:lnTo>
                    <a:pt x="0" y="66"/>
                  </a:lnTo>
                  <a:lnTo>
                    <a:pt x="0" y="0"/>
                  </a:lnTo>
                </a:path>
              </a:pathLst>
            </a:custGeom>
            <a:solidFill>
              <a:srgbClr val="F2E57F"/>
            </a:solidFill>
            <a:ln w="12700" cap="rnd">
              <a:noFill/>
              <a:round/>
              <a:headEnd/>
              <a:tailEnd/>
            </a:ln>
          </p:spPr>
          <p:txBody>
            <a:bodyPr/>
            <a:lstStyle/>
            <a:p>
              <a:endParaRPr lang="en-US"/>
            </a:p>
          </p:txBody>
        </p:sp>
        <p:sp>
          <p:nvSpPr>
            <p:cNvPr id="1331" name="Freeform 281"/>
            <p:cNvSpPr>
              <a:spLocks/>
            </p:cNvSpPr>
            <p:nvPr/>
          </p:nvSpPr>
          <p:spPr bwMode="auto">
            <a:xfrm>
              <a:off x="1330" y="1954"/>
              <a:ext cx="306" cy="71"/>
            </a:xfrm>
            <a:custGeom>
              <a:avLst/>
              <a:gdLst>
                <a:gd name="T0" fmla="*/ 89 w 306"/>
                <a:gd name="T1" fmla="*/ 66 h 71"/>
                <a:gd name="T2" fmla="*/ 65 w 306"/>
                <a:gd name="T3" fmla="*/ 66 h 71"/>
                <a:gd name="T4" fmla="*/ 57 w 306"/>
                <a:gd name="T5" fmla="*/ 57 h 71"/>
                <a:gd name="T6" fmla="*/ 48 w 306"/>
                <a:gd name="T7" fmla="*/ 57 h 71"/>
                <a:gd name="T8" fmla="*/ 41 w 306"/>
                <a:gd name="T9" fmla="*/ 54 h 71"/>
                <a:gd name="T10" fmla="*/ 24 w 306"/>
                <a:gd name="T11" fmla="*/ 54 h 71"/>
                <a:gd name="T12" fmla="*/ 12 w 306"/>
                <a:gd name="T13" fmla="*/ 41 h 71"/>
                <a:gd name="T14" fmla="*/ 4 w 306"/>
                <a:gd name="T15" fmla="*/ 41 h 71"/>
                <a:gd name="T16" fmla="*/ 4 w 306"/>
                <a:gd name="T17" fmla="*/ 33 h 71"/>
                <a:gd name="T18" fmla="*/ 0 w 306"/>
                <a:gd name="T19" fmla="*/ 29 h 71"/>
                <a:gd name="T20" fmla="*/ 0 w 306"/>
                <a:gd name="T21" fmla="*/ 4 h 71"/>
                <a:gd name="T22" fmla="*/ 41 w 306"/>
                <a:gd name="T23" fmla="*/ 4 h 71"/>
                <a:gd name="T24" fmla="*/ 89 w 306"/>
                <a:gd name="T25" fmla="*/ 0 h 71"/>
                <a:gd name="T26" fmla="*/ 305 w 306"/>
                <a:gd name="T27" fmla="*/ 0 h 71"/>
                <a:gd name="T28" fmla="*/ 305 w 306"/>
                <a:gd name="T29" fmla="*/ 33 h 71"/>
                <a:gd name="T30" fmla="*/ 293 w 306"/>
                <a:gd name="T31" fmla="*/ 46 h 71"/>
                <a:gd name="T32" fmla="*/ 289 w 306"/>
                <a:gd name="T33" fmla="*/ 46 h 71"/>
                <a:gd name="T34" fmla="*/ 281 w 306"/>
                <a:gd name="T35" fmla="*/ 54 h 71"/>
                <a:gd name="T36" fmla="*/ 265 w 306"/>
                <a:gd name="T37" fmla="*/ 54 h 71"/>
                <a:gd name="T38" fmla="*/ 261 w 306"/>
                <a:gd name="T39" fmla="*/ 57 h 71"/>
                <a:gd name="T40" fmla="*/ 252 w 306"/>
                <a:gd name="T41" fmla="*/ 57 h 71"/>
                <a:gd name="T42" fmla="*/ 237 w 306"/>
                <a:gd name="T43" fmla="*/ 66 h 71"/>
                <a:gd name="T44" fmla="*/ 211 w 306"/>
                <a:gd name="T45" fmla="*/ 66 h 71"/>
                <a:gd name="T46" fmla="*/ 200 w 306"/>
                <a:gd name="T47" fmla="*/ 70 h 71"/>
                <a:gd name="T48" fmla="*/ 102 w 306"/>
                <a:gd name="T49" fmla="*/ 70 h 71"/>
                <a:gd name="T50" fmla="*/ 89 w 306"/>
                <a:gd name="T51" fmla="*/ 66 h 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06"/>
                <a:gd name="T79" fmla="*/ 0 h 71"/>
                <a:gd name="T80" fmla="*/ 306 w 306"/>
                <a:gd name="T81" fmla="*/ 71 h 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06" h="71">
                  <a:moveTo>
                    <a:pt x="89" y="66"/>
                  </a:moveTo>
                  <a:lnTo>
                    <a:pt x="65" y="66"/>
                  </a:lnTo>
                  <a:lnTo>
                    <a:pt x="57" y="57"/>
                  </a:lnTo>
                  <a:lnTo>
                    <a:pt x="48" y="57"/>
                  </a:lnTo>
                  <a:lnTo>
                    <a:pt x="41" y="54"/>
                  </a:lnTo>
                  <a:lnTo>
                    <a:pt x="24" y="54"/>
                  </a:lnTo>
                  <a:lnTo>
                    <a:pt x="12" y="41"/>
                  </a:lnTo>
                  <a:lnTo>
                    <a:pt x="4" y="41"/>
                  </a:lnTo>
                  <a:lnTo>
                    <a:pt x="4" y="33"/>
                  </a:lnTo>
                  <a:lnTo>
                    <a:pt x="0" y="29"/>
                  </a:lnTo>
                  <a:lnTo>
                    <a:pt x="0" y="4"/>
                  </a:lnTo>
                  <a:lnTo>
                    <a:pt x="41" y="4"/>
                  </a:lnTo>
                  <a:lnTo>
                    <a:pt x="89" y="0"/>
                  </a:lnTo>
                  <a:lnTo>
                    <a:pt x="305" y="0"/>
                  </a:lnTo>
                  <a:lnTo>
                    <a:pt x="305" y="33"/>
                  </a:lnTo>
                  <a:lnTo>
                    <a:pt x="293" y="46"/>
                  </a:lnTo>
                  <a:lnTo>
                    <a:pt x="289" y="46"/>
                  </a:lnTo>
                  <a:lnTo>
                    <a:pt x="281" y="54"/>
                  </a:lnTo>
                  <a:lnTo>
                    <a:pt x="265" y="54"/>
                  </a:lnTo>
                  <a:lnTo>
                    <a:pt x="261" y="57"/>
                  </a:lnTo>
                  <a:lnTo>
                    <a:pt x="252" y="57"/>
                  </a:lnTo>
                  <a:lnTo>
                    <a:pt x="237" y="66"/>
                  </a:lnTo>
                  <a:lnTo>
                    <a:pt x="211" y="66"/>
                  </a:lnTo>
                  <a:lnTo>
                    <a:pt x="200" y="70"/>
                  </a:lnTo>
                  <a:lnTo>
                    <a:pt x="102" y="70"/>
                  </a:lnTo>
                  <a:lnTo>
                    <a:pt x="89" y="66"/>
                  </a:lnTo>
                </a:path>
              </a:pathLst>
            </a:custGeom>
            <a:noFill/>
            <a:ln w="12700" cap="rnd">
              <a:noFill/>
              <a:round/>
              <a:headEnd/>
              <a:tailEnd/>
            </a:ln>
          </p:spPr>
          <p:txBody>
            <a:bodyPr/>
            <a:lstStyle/>
            <a:p>
              <a:endParaRPr lang="en-US"/>
            </a:p>
          </p:txBody>
        </p:sp>
        <p:sp>
          <p:nvSpPr>
            <p:cNvPr id="1332" name="Freeform 282"/>
            <p:cNvSpPr>
              <a:spLocks/>
            </p:cNvSpPr>
            <p:nvPr/>
          </p:nvSpPr>
          <p:spPr bwMode="auto">
            <a:xfrm>
              <a:off x="1330" y="1920"/>
              <a:ext cx="306" cy="85"/>
            </a:xfrm>
            <a:custGeom>
              <a:avLst/>
              <a:gdLst>
                <a:gd name="T0" fmla="*/ 305 w 306"/>
                <a:gd name="T1" fmla="*/ 42 h 85"/>
                <a:gd name="T2" fmla="*/ 305 w 306"/>
                <a:gd name="T3" fmla="*/ 46 h 85"/>
                <a:gd name="T4" fmla="*/ 302 w 306"/>
                <a:gd name="T5" fmla="*/ 51 h 85"/>
                <a:gd name="T6" fmla="*/ 298 w 306"/>
                <a:gd name="T7" fmla="*/ 55 h 85"/>
                <a:gd name="T8" fmla="*/ 293 w 306"/>
                <a:gd name="T9" fmla="*/ 58 h 85"/>
                <a:gd name="T10" fmla="*/ 285 w 306"/>
                <a:gd name="T11" fmla="*/ 62 h 85"/>
                <a:gd name="T12" fmla="*/ 277 w 306"/>
                <a:gd name="T13" fmla="*/ 67 h 85"/>
                <a:gd name="T14" fmla="*/ 257 w 306"/>
                <a:gd name="T15" fmla="*/ 71 h 85"/>
                <a:gd name="T16" fmla="*/ 237 w 306"/>
                <a:gd name="T17" fmla="*/ 75 h 85"/>
                <a:gd name="T18" fmla="*/ 207 w 306"/>
                <a:gd name="T19" fmla="*/ 80 h 85"/>
                <a:gd name="T20" fmla="*/ 183 w 306"/>
                <a:gd name="T21" fmla="*/ 80 h 85"/>
                <a:gd name="T22" fmla="*/ 155 w 306"/>
                <a:gd name="T23" fmla="*/ 84 h 85"/>
                <a:gd name="T24" fmla="*/ 126 w 306"/>
                <a:gd name="T25" fmla="*/ 80 h 85"/>
                <a:gd name="T26" fmla="*/ 98 w 306"/>
                <a:gd name="T27" fmla="*/ 80 h 85"/>
                <a:gd name="T28" fmla="*/ 69 w 306"/>
                <a:gd name="T29" fmla="*/ 75 h 85"/>
                <a:gd name="T30" fmla="*/ 48 w 306"/>
                <a:gd name="T31" fmla="*/ 71 h 85"/>
                <a:gd name="T32" fmla="*/ 28 w 306"/>
                <a:gd name="T33" fmla="*/ 67 h 85"/>
                <a:gd name="T34" fmla="*/ 20 w 306"/>
                <a:gd name="T35" fmla="*/ 62 h 85"/>
                <a:gd name="T36" fmla="*/ 12 w 306"/>
                <a:gd name="T37" fmla="*/ 58 h 85"/>
                <a:gd name="T38" fmla="*/ 8 w 306"/>
                <a:gd name="T39" fmla="*/ 55 h 85"/>
                <a:gd name="T40" fmla="*/ 4 w 306"/>
                <a:gd name="T41" fmla="*/ 51 h 85"/>
                <a:gd name="T42" fmla="*/ 0 w 306"/>
                <a:gd name="T43" fmla="*/ 46 h 85"/>
                <a:gd name="T44" fmla="*/ 0 w 306"/>
                <a:gd name="T45" fmla="*/ 42 h 85"/>
                <a:gd name="T46" fmla="*/ 0 w 306"/>
                <a:gd name="T47" fmla="*/ 33 h 85"/>
                <a:gd name="T48" fmla="*/ 4 w 306"/>
                <a:gd name="T49" fmla="*/ 29 h 85"/>
                <a:gd name="T50" fmla="*/ 8 w 306"/>
                <a:gd name="T51" fmla="*/ 26 h 85"/>
                <a:gd name="T52" fmla="*/ 12 w 306"/>
                <a:gd name="T53" fmla="*/ 22 h 85"/>
                <a:gd name="T54" fmla="*/ 20 w 306"/>
                <a:gd name="T55" fmla="*/ 17 h 85"/>
                <a:gd name="T56" fmla="*/ 28 w 306"/>
                <a:gd name="T57" fmla="*/ 13 h 85"/>
                <a:gd name="T58" fmla="*/ 48 w 306"/>
                <a:gd name="T59" fmla="*/ 9 h 85"/>
                <a:gd name="T60" fmla="*/ 69 w 306"/>
                <a:gd name="T61" fmla="*/ 4 h 85"/>
                <a:gd name="T62" fmla="*/ 98 w 306"/>
                <a:gd name="T63" fmla="*/ 0 h 85"/>
                <a:gd name="T64" fmla="*/ 126 w 306"/>
                <a:gd name="T65" fmla="*/ 0 h 85"/>
                <a:gd name="T66" fmla="*/ 155 w 306"/>
                <a:gd name="T67" fmla="*/ 0 h 85"/>
                <a:gd name="T68" fmla="*/ 183 w 306"/>
                <a:gd name="T69" fmla="*/ 0 h 85"/>
                <a:gd name="T70" fmla="*/ 207 w 306"/>
                <a:gd name="T71" fmla="*/ 0 h 85"/>
                <a:gd name="T72" fmla="*/ 237 w 306"/>
                <a:gd name="T73" fmla="*/ 4 h 85"/>
                <a:gd name="T74" fmla="*/ 257 w 306"/>
                <a:gd name="T75" fmla="*/ 9 h 85"/>
                <a:gd name="T76" fmla="*/ 277 w 306"/>
                <a:gd name="T77" fmla="*/ 13 h 85"/>
                <a:gd name="T78" fmla="*/ 285 w 306"/>
                <a:gd name="T79" fmla="*/ 17 h 85"/>
                <a:gd name="T80" fmla="*/ 293 w 306"/>
                <a:gd name="T81" fmla="*/ 22 h 85"/>
                <a:gd name="T82" fmla="*/ 298 w 306"/>
                <a:gd name="T83" fmla="*/ 26 h 85"/>
                <a:gd name="T84" fmla="*/ 302 w 306"/>
                <a:gd name="T85" fmla="*/ 29 h 85"/>
                <a:gd name="T86" fmla="*/ 305 w 306"/>
                <a:gd name="T87" fmla="*/ 33 h 85"/>
                <a:gd name="T88" fmla="*/ 305 w 306"/>
                <a:gd name="T89" fmla="*/ 42 h 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5"/>
                <a:gd name="T137" fmla="*/ 306 w 306"/>
                <a:gd name="T138" fmla="*/ 85 h 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5">
                  <a:moveTo>
                    <a:pt x="305" y="42"/>
                  </a:moveTo>
                  <a:lnTo>
                    <a:pt x="305" y="46"/>
                  </a:lnTo>
                  <a:lnTo>
                    <a:pt x="302" y="51"/>
                  </a:lnTo>
                  <a:lnTo>
                    <a:pt x="298" y="55"/>
                  </a:lnTo>
                  <a:lnTo>
                    <a:pt x="293" y="58"/>
                  </a:lnTo>
                  <a:lnTo>
                    <a:pt x="285" y="62"/>
                  </a:lnTo>
                  <a:lnTo>
                    <a:pt x="277" y="67"/>
                  </a:lnTo>
                  <a:lnTo>
                    <a:pt x="257" y="71"/>
                  </a:lnTo>
                  <a:lnTo>
                    <a:pt x="237" y="75"/>
                  </a:lnTo>
                  <a:lnTo>
                    <a:pt x="207" y="80"/>
                  </a:lnTo>
                  <a:lnTo>
                    <a:pt x="183" y="80"/>
                  </a:lnTo>
                  <a:lnTo>
                    <a:pt x="155" y="84"/>
                  </a:lnTo>
                  <a:lnTo>
                    <a:pt x="126" y="80"/>
                  </a:lnTo>
                  <a:lnTo>
                    <a:pt x="98" y="80"/>
                  </a:lnTo>
                  <a:lnTo>
                    <a:pt x="69" y="75"/>
                  </a:lnTo>
                  <a:lnTo>
                    <a:pt x="48" y="71"/>
                  </a:lnTo>
                  <a:lnTo>
                    <a:pt x="28" y="67"/>
                  </a:lnTo>
                  <a:lnTo>
                    <a:pt x="20" y="62"/>
                  </a:lnTo>
                  <a:lnTo>
                    <a:pt x="12" y="58"/>
                  </a:lnTo>
                  <a:lnTo>
                    <a:pt x="8" y="55"/>
                  </a:lnTo>
                  <a:lnTo>
                    <a:pt x="4" y="51"/>
                  </a:lnTo>
                  <a:lnTo>
                    <a:pt x="0" y="46"/>
                  </a:lnTo>
                  <a:lnTo>
                    <a:pt x="0" y="42"/>
                  </a:lnTo>
                  <a:lnTo>
                    <a:pt x="0" y="33"/>
                  </a:lnTo>
                  <a:lnTo>
                    <a:pt x="4" y="29"/>
                  </a:lnTo>
                  <a:lnTo>
                    <a:pt x="8" y="26"/>
                  </a:lnTo>
                  <a:lnTo>
                    <a:pt x="12" y="22"/>
                  </a:lnTo>
                  <a:lnTo>
                    <a:pt x="20" y="17"/>
                  </a:lnTo>
                  <a:lnTo>
                    <a:pt x="28" y="13"/>
                  </a:lnTo>
                  <a:lnTo>
                    <a:pt x="48" y="9"/>
                  </a:lnTo>
                  <a:lnTo>
                    <a:pt x="69" y="4"/>
                  </a:lnTo>
                  <a:lnTo>
                    <a:pt x="98" y="0"/>
                  </a:lnTo>
                  <a:lnTo>
                    <a:pt x="126" y="0"/>
                  </a:lnTo>
                  <a:lnTo>
                    <a:pt x="155" y="0"/>
                  </a:lnTo>
                  <a:lnTo>
                    <a:pt x="183" y="0"/>
                  </a:lnTo>
                  <a:lnTo>
                    <a:pt x="207" y="0"/>
                  </a:lnTo>
                  <a:lnTo>
                    <a:pt x="237" y="4"/>
                  </a:lnTo>
                  <a:lnTo>
                    <a:pt x="257" y="9"/>
                  </a:lnTo>
                  <a:lnTo>
                    <a:pt x="277" y="13"/>
                  </a:lnTo>
                  <a:lnTo>
                    <a:pt x="285" y="17"/>
                  </a:lnTo>
                  <a:lnTo>
                    <a:pt x="293" y="22"/>
                  </a:lnTo>
                  <a:lnTo>
                    <a:pt x="298" y="26"/>
                  </a:lnTo>
                  <a:lnTo>
                    <a:pt x="302" y="29"/>
                  </a:lnTo>
                  <a:lnTo>
                    <a:pt x="305" y="33"/>
                  </a:lnTo>
                  <a:lnTo>
                    <a:pt x="305" y="42"/>
                  </a:lnTo>
                </a:path>
              </a:pathLst>
            </a:custGeom>
            <a:solidFill>
              <a:srgbClr val="F2E57F"/>
            </a:solidFill>
            <a:ln w="12700" cap="rnd">
              <a:noFill/>
              <a:round/>
              <a:headEnd/>
              <a:tailEnd/>
            </a:ln>
          </p:spPr>
          <p:txBody>
            <a:bodyPr/>
            <a:lstStyle/>
            <a:p>
              <a:endParaRPr lang="en-US"/>
            </a:p>
          </p:txBody>
        </p:sp>
        <p:sp>
          <p:nvSpPr>
            <p:cNvPr id="1333" name="Freeform 283"/>
            <p:cNvSpPr>
              <a:spLocks/>
            </p:cNvSpPr>
            <p:nvPr/>
          </p:nvSpPr>
          <p:spPr bwMode="auto">
            <a:xfrm>
              <a:off x="1318" y="1913"/>
              <a:ext cx="83" cy="70"/>
            </a:xfrm>
            <a:custGeom>
              <a:avLst/>
              <a:gdLst>
                <a:gd name="T0" fmla="*/ 82 w 83"/>
                <a:gd name="T1" fmla="*/ 69 h 70"/>
                <a:gd name="T2" fmla="*/ 65 w 83"/>
                <a:gd name="T3" fmla="*/ 69 h 70"/>
                <a:gd name="T4" fmla="*/ 54 w 83"/>
                <a:gd name="T5" fmla="*/ 65 h 70"/>
                <a:gd name="T6" fmla="*/ 41 w 83"/>
                <a:gd name="T7" fmla="*/ 57 h 70"/>
                <a:gd name="T8" fmla="*/ 28 w 83"/>
                <a:gd name="T9" fmla="*/ 57 h 70"/>
                <a:gd name="T10" fmla="*/ 24 w 83"/>
                <a:gd name="T11" fmla="*/ 53 h 70"/>
                <a:gd name="T12" fmla="*/ 17 w 83"/>
                <a:gd name="T13" fmla="*/ 53 h 70"/>
                <a:gd name="T14" fmla="*/ 13 w 83"/>
                <a:gd name="T15" fmla="*/ 49 h 70"/>
                <a:gd name="T16" fmla="*/ 4 w 83"/>
                <a:gd name="T17" fmla="*/ 49 h 70"/>
                <a:gd name="T18" fmla="*/ 4 w 83"/>
                <a:gd name="T19" fmla="*/ 40 h 70"/>
                <a:gd name="T20" fmla="*/ 0 w 83"/>
                <a:gd name="T21" fmla="*/ 40 h 70"/>
                <a:gd name="T22" fmla="*/ 0 w 83"/>
                <a:gd name="T23" fmla="*/ 3 h 70"/>
                <a:gd name="T24" fmla="*/ 37 w 83"/>
                <a:gd name="T25" fmla="*/ 3 h 70"/>
                <a:gd name="T26" fmla="*/ 82 w 83"/>
                <a:gd name="T27" fmla="*/ 0 h 70"/>
                <a:gd name="T28" fmla="*/ 82 w 83"/>
                <a:gd name="T29" fmla="*/ 69 h 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70"/>
                <a:gd name="T47" fmla="*/ 83 w 83"/>
                <a:gd name="T48" fmla="*/ 70 h 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70">
                  <a:moveTo>
                    <a:pt x="82" y="69"/>
                  </a:moveTo>
                  <a:lnTo>
                    <a:pt x="65" y="69"/>
                  </a:lnTo>
                  <a:lnTo>
                    <a:pt x="54" y="65"/>
                  </a:lnTo>
                  <a:lnTo>
                    <a:pt x="41" y="57"/>
                  </a:lnTo>
                  <a:lnTo>
                    <a:pt x="28" y="57"/>
                  </a:lnTo>
                  <a:lnTo>
                    <a:pt x="24" y="53"/>
                  </a:lnTo>
                  <a:lnTo>
                    <a:pt x="17" y="53"/>
                  </a:lnTo>
                  <a:lnTo>
                    <a:pt x="13" y="49"/>
                  </a:lnTo>
                  <a:lnTo>
                    <a:pt x="4" y="49"/>
                  </a:lnTo>
                  <a:lnTo>
                    <a:pt x="4" y="40"/>
                  </a:lnTo>
                  <a:lnTo>
                    <a:pt x="0" y="40"/>
                  </a:lnTo>
                  <a:lnTo>
                    <a:pt x="0" y="3"/>
                  </a:lnTo>
                  <a:lnTo>
                    <a:pt x="37" y="3"/>
                  </a:lnTo>
                  <a:lnTo>
                    <a:pt x="82" y="0"/>
                  </a:lnTo>
                  <a:lnTo>
                    <a:pt x="82" y="69"/>
                  </a:lnTo>
                </a:path>
              </a:pathLst>
            </a:custGeom>
            <a:solidFill>
              <a:srgbClr val="F2E57F"/>
            </a:solidFill>
            <a:ln w="12700" cap="rnd">
              <a:noFill/>
              <a:round/>
              <a:headEnd/>
              <a:tailEnd/>
            </a:ln>
          </p:spPr>
          <p:txBody>
            <a:bodyPr/>
            <a:lstStyle/>
            <a:p>
              <a:endParaRPr lang="en-US"/>
            </a:p>
          </p:txBody>
        </p:sp>
        <p:sp>
          <p:nvSpPr>
            <p:cNvPr id="1334" name="Freeform 284"/>
            <p:cNvSpPr>
              <a:spLocks/>
            </p:cNvSpPr>
            <p:nvPr/>
          </p:nvSpPr>
          <p:spPr bwMode="auto">
            <a:xfrm>
              <a:off x="1400" y="1913"/>
              <a:ext cx="224" cy="70"/>
            </a:xfrm>
            <a:custGeom>
              <a:avLst/>
              <a:gdLst>
                <a:gd name="T0" fmla="*/ 0 w 224"/>
                <a:gd name="T1" fmla="*/ 0 h 70"/>
                <a:gd name="T2" fmla="*/ 210 w 224"/>
                <a:gd name="T3" fmla="*/ 0 h 70"/>
                <a:gd name="T4" fmla="*/ 223 w 224"/>
                <a:gd name="T5" fmla="*/ 3 h 70"/>
                <a:gd name="T6" fmla="*/ 223 w 224"/>
                <a:gd name="T7" fmla="*/ 36 h 70"/>
                <a:gd name="T8" fmla="*/ 219 w 224"/>
                <a:gd name="T9" fmla="*/ 40 h 70"/>
                <a:gd name="T10" fmla="*/ 219 w 224"/>
                <a:gd name="T11" fmla="*/ 49 h 70"/>
                <a:gd name="T12" fmla="*/ 210 w 224"/>
                <a:gd name="T13" fmla="*/ 49 h 70"/>
                <a:gd name="T14" fmla="*/ 206 w 224"/>
                <a:gd name="T15" fmla="*/ 53 h 70"/>
                <a:gd name="T16" fmla="*/ 195 w 224"/>
                <a:gd name="T17" fmla="*/ 53 h 70"/>
                <a:gd name="T18" fmla="*/ 186 w 224"/>
                <a:gd name="T19" fmla="*/ 57 h 70"/>
                <a:gd name="T20" fmla="*/ 182 w 224"/>
                <a:gd name="T21" fmla="*/ 57 h 70"/>
                <a:gd name="T22" fmla="*/ 174 w 224"/>
                <a:gd name="T23" fmla="*/ 65 h 70"/>
                <a:gd name="T24" fmla="*/ 166 w 224"/>
                <a:gd name="T25" fmla="*/ 65 h 70"/>
                <a:gd name="T26" fmla="*/ 154 w 224"/>
                <a:gd name="T27" fmla="*/ 69 h 70"/>
                <a:gd name="T28" fmla="*/ 0 w 224"/>
                <a:gd name="T29" fmla="*/ 69 h 70"/>
                <a:gd name="T30" fmla="*/ 0 w 224"/>
                <a:gd name="T31" fmla="*/ 0 h 7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4"/>
                <a:gd name="T49" fmla="*/ 0 h 70"/>
                <a:gd name="T50" fmla="*/ 224 w 224"/>
                <a:gd name="T51" fmla="*/ 70 h 7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4" h="70">
                  <a:moveTo>
                    <a:pt x="0" y="0"/>
                  </a:moveTo>
                  <a:lnTo>
                    <a:pt x="210" y="0"/>
                  </a:lnTo>
                  <a:lnTo>
                    <a:pt x="223" y="3"/>
                  </a:lnTo>
                  <a:lnTo>
                    <a:pt x="223" y="36"/>
                  </a:lnTo>
                  <a:lnTo>
                    <a:pt x="219" y="40"/>
                  </a:lnTo>
                  <a:lnTo>
                    <a:pt x="219" y="49"/>
                  </a:lnTo>
                  <a:lnTo>
                    <a:pt x="210" y="49"/>
                  </a:lnTo>
                  <a:lnTo>
                    <a:pt x="206" y="53"/>
                  </a:lnTo>
                  <a:lnTo>
                    <a:pt x="195" y="53"/>
                  </a:lnTo>
                  <a:lnTo>
                    <a:pt x="186" y="57"/>
                  </a:lnTo>
                  <a:lnTo>
                    <a:pt x="182" y="57"/>
                  </a:lnTo>
                  <a:lnTo>
                    <a:pt x="174" y="65"/>
                  </a:lnTo>
                  <a:lnTo>
                    <a:pt x="166" y="65"/>
                  </a:lnTo>
                  <a:lnTo>
                    <a:pt x="154" y="69"/>
                  </a:lnTo>
                  <a:lnTo>
                    <a:pt x="0" y="69"/>
                  </a:lnTo>
                  <a:lnTo>
                    <a:pt x="0" y="0"/>
                  </a:lnTo>
                </a:path>
              </a:pathLst>
            </a:custGeom>
            <a:solidFill>
              <a:srgbClr val="F2E57F"/>
            </a:solidFill>
            <a:ln w="12700" cap="rnd">
              <a:noFill/>
              <a:round/>
              <a:headEnd/>
              <a:tailEnd/>
            </a:ln>
          </p:spPr>
          <p:txBody>
            <a:bodyPr/>
            <a:lstStyle/>
            <a:p>
              <a:endParaRPr lang="en-US"/>
            </a:p>
          </p:txBody>
        </p:sp>
        <p:sp>
          <p:nvSpPr>
            <p:cNvPr id="1335" name="Freeform 285"/>
            <p:cNvSpPr>
              <a:spLocks/>
            </p:cNvSpPr>
            <p:nvPr/>
          </p:nvSpPr>
          <p:spPr bwMode="auto">
            <a:xfrm>
              <a:off x="1318" y="1913"/>
              <a:ext cx="306" cy="70"/>
            </a:xfrm>
            <a:custGeom>
              <a:avLst/>
              <a:gdLst>
                <a:gd name="T0" fmla="*/ 82 w 306"/>
                <a:gd name="T1" fmla="*/ 69 h 70"/>
                <a:gd name="T2" fmla="*/ 65 w 306"/>
                <a:gd name="T3" fmla="*/ 69 h 70"/>
                <a:gd name="T4" fmla="*/ 53 w 306"/>
                <a:gd name="T5" fmla="*/ 65 h 70"/>
                <a:gd name="T6" fmla="*/ 41 w 306"/>
                <a:gd name="T7" fmla="*/ 57 h 70"/>
                <a:gd name="T8" fmla="*/ 28 w 306"/>
                <a:gd name="T9" fmla="*/ 57 h 70"/>
                <a:gd name="T10" fmla="*/ 24 w 306"/>
                <a:gd name="T11" fmla="*/ 53 h 70"/>
                <a:gd name="T12" fmla="*/ 17 w 306"/>
                <a:gd name="T13" fmla="*/ 53 h 70"/>
                <a:gd name="T14" fmla="*/ 13 w 306"/>
                <a:gd name="T15" fmla="*/ 49 h 70"/>
                <a:gd name="T16" fmla="*/ 4 w 306"/>
                <a:gd name="T17" fmla="*/ 49 h 70"/>
                <a:gd name="T18" fmla="*/ 4 w 306"/>
                <a:gd name="T19" fmla="*/ 40 h 70"/>
                <a:gd name="T20" fmla="*/ 0 w 306"/>
                <a:gd name="T21" fmla="*/ 40 h 70"/>
                <a:gd name="T22" fmla="*/ 0 w 306"/>
                <a:gd name="T23" fmla="*/ 3 h 70"/>
                <a:gd name="T24" fmla="*/ 37 w 306"/>
                <a:gd name="T25" fmla="*/ 3 h 70"/>
                <a:gd name="T26" fmla="*/ 82 w 306"/>
                <a:gd name="T27" fmla="*/ 0 h 70"/>
                <a:gd name="T28" fmla="*/ 292 w 306"/>
                <a:gd name="T29" fmla="*/ 0 h 70"/>
                <a:gd name="T30" fmla="*/ 305 w 306"/>
                <a:gd name="T31" fmla="*/ 3 h 70"/>
                <a:gd name="T32" fmla="*/ 305 w 306"/>
                <a:gd name="T33" fmla="*/ 36 h 70"/>
                <a:gd name="T34" fmla="*/ 301 w 306"/>
                <a:gd name="T35" fmla="*/ 40 h 70"/>
                <a:gd name="T36" fmla="*/ 301 w 306"/>
                <a:gd name="T37" fmla="*/ 49 h 70"/>
                <a:gd name="T38" fmla="*/ 292 w 306"/>
                <a:gd name="T39" fmla="*/ 49 h 70"/>
                <a:gd name="T40" fmla="*/ 288 w 306"/>
                <a:gd name="T41" fmla="*/ 53 h 70"/>
                <a:gd name="T42" fmla="*/ 277 w 306"/>
                <a:gd name="T43" fmla="*/ 53 h 70"/>
                <a:gd name="T44" fmla="*/ 268 w 306"/>
                <a:gd name="T45" fmla="*/ 57 h 70"/>
                <a:gd name="T46" fmla="*/ 264 w 306"/>
                <a:gd name="T47" fmla="*/ 57 h 70"/>
                <a:gd name="T48" fmla="*/ 256 w 306"/>
                <a:gd name="T49" fmla="*/ 65 h 70"/>
                <a:gd name="T50" fmla="*/ 248 w 306"/>
                <a:gd name="T51" fmla="*/ 65 h 70"/>
                <a:gd name="T52" fmla="*/ 236 w 306"/>
                <a:gd name="T53" fmla="*/ 69 h 70"/>
                <a:gd name="T54" fmla="*/ 82 w 306"/>
                <a:gd name="T55" fmla="*/ 69 h 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6"/>
                <a:gd name="T85" fmla="*/ 0 h 70"/>
                <a:gd name="T86" fmla="*/ 306 w 306"/>
                <a:gd name="T87" fmla="*/ 70 h 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6" h="70">
                  <a:moveTo>
                    <a:pt x="82" y="69"/>
                  </a:moveTo>
                  <a:lnTo>
                    <a:pt x="65" y="69"/>
                  </a:lnTo>
                  <a:lnTo>
                    <a:pt x="53" y="65"/>
                  </a:lnTo>
                  <a:lnTo>
                    <a:pt x="41" y="57"/>
                  </a:lnTo>
                  <a:lnTo>
                    <a:pt x="28" y="57"/>
                  </a:lnTo>
                  <a:lnTo>
                    <a:pt x="24" y="53"/>
                  </a:lnTo>
                  <a:lnTo>
                    <a:pt x="17" y="53"/>
                  </a:lnTo>
                  <a:lnTo>
                    <a:pt x="13" y="49"/>
                  </a:lnTo>
                  <a:lnTo>
                    <a:pt x="4" y="49"/>
                  </a:lnTo>
                  <a:lnTo>
                    <a:pt x="4" y="40"/>
                  </a:lnTo>
                  <a:lnTo>
                    <a:pt x="0" y="40"/>
                  </a:lnTo>
                  <a:lnTo>
                    <a:pt x="0" y="3"/>
                  </a:lnTo>
                  <a:lnTo>
                    <a:pt x="37" y="3"/>
                  </a:lnTo>
                  <a:lnTo>
                    <a:pt x="82" y="0"/>
                  </a:lnTo>
                  <a:lnTo>
                    <a:pt x="292" y="0"/>
                  </a:lnTo>
                  <a:lnTo>
                    <a:pt x="305" y="3"/>
                  </a:lnTo>
                  <a:lnTo>
                    <a:pt x="305" y="36"/>
                  </a:lnTo>
                  <a:lnTo>
                    <a:pt x="301" y="40"/>
                  </a:lnTo>
                  <a:lnTo>
                    <a:pt x="301" y="49"/>
                  </a:lnTo>
                  <a:lnTo>
                    <a:pt x="292" y="49"/>
                  </a:lnTo>
                  <a:lnTo>
                    <a:pt x="288" y="53"/>
                  </a:lnTo>
                  <a:lnTo>
                    <a:pt x="277" y="53"/>
                  </a:lnTo>
                  <a:lnTo>
                    <a:pt x="268" y="57"/>
                  </a:lnTo>
                  <a:lnTo>
                    <a:pt x="264" y="57"/>
                  </a:lnTo>
                  <a:lnTo>
                    <a:pt x="256" y="65"/>
                  </a:lnTo>
                  <a:lnTo>
                    <a:pt x="248" y="65"/>
                  </a:lnTo>
                  <a:lnTo>
                    <a:pt x="236" y="69"/>
                  </a:lnTo>
                  <a:lnTo>
                    <a:pt x="82" y="69"/>
                  </a:lnTo>
                </a:path>
              </a:pathLst>
            </a:custGeom>
            <a:noFill/>
            <a:ln w="12700" cap="rnd">
              <a:noFill/>
              <a:round/>
              <a:headEnd/>
              <a:tailEnd/>
            </a:ln>
          </p:spPr>
          <p:txBody>
            <a:bodyPr/>
            <a:lstStyle/>
            <a:p>
              <a:endParaRPr lang="en-US"/>
            </a:p>
          </p:txBody>
        </p:sp>
        <p:sp>
          <p:nvSpPr>
            <p:cNvPr id="1336" name="Freeform 286"/>
            <p:cNvSpPr>
              <a:spLocks/>
            </p:cNvSpPr>
            <p:nvPr/>
          </p:nvSpPr>
          <p:spPr bwMode="auto">
            <a:xfrm>
              <a:off x="1318" y="1883"/>
              <a:ext cx="306" cy="84"/>
            </a:xfrm>
            <a:custGeom>
              <a:avLst/>
              <a:gdLst>
                <a:gd name="T0" fmla="*/ 305 w 306"/>
                <a:gd name="T1" fmla="*/ 41 h 84"/>
                <a:gd name="T2" fmla="*/ 305 w 306"/>
                <a:gd name="T3" fmla="*/ 46 h 84"/>
                <a:gd name="T4" fmla="*/ 301 w 306"/>
                <a:gd name="T5" fmla="*/ 50 h 84"/>
                <a:gd name="T6" fmla="*/ 297 w 306"/>
                <a:gd name="T7" fmla="*/ 54 h 84"/>
                <a:gd name="T8" fmla="*/ 292 w 306"/>
                <a:gd name="T9" fmla="*/ 59 h 84"/>
                <a:gd name="T10" fmla="*/ 284 w 306"/>
                <a:gd name="T11" fmla="*/ 63 h 84"/>
                <a:gd name="T12" fmla="*/ 277 w 306"/>
                <a:gd name="T13" fmla="*/ 66 h 84"/>
                <a:gd name="T14" fmla="*/ 256 w 306"/>
                <a:gd name="T15" fmla="*/ 70 h 84"/>
                <a:gd name="T16" fmla="*/ 236 w 306"/>
                <a:gd name="T17" fmla="*/ 79 h 84"/>
                <a:gd name="T18" fmla="*/ 208 w 306"/>
                <a:gd name="T19" fmla="*/ 79 h 84"/>
                <a:gd name="T20" fmla="*/ 183 w 306"/>
                <a:gd name="T21" fmla="*/ 83 h 84"/>
                <a:gd name="T22" fmla="*/ 154 w 306"/>
                <a:gd name="T23" fmla="*/ 83 h 84"/>
                <a:gd name="T24" fmla="*/ 126 w 306"/>
                <a:gd name="T25" fmla="*/ 83 h 84"/>
                <a:gd name="T26" fmla="*/ 97 w 306"/>
                <a:gd name="T27" fmla="*/ 79 h 84"/>
                <a:gd name="T28" fmla="*/ 73 w 306"/>
                <a:gd name="T29" fmla="*/ 79 h 84"/>
                <a:gd name="T30" fmla="*/ 49 w 306"/>
                <a:gd name="T31" fmla="*/ 70 h 84"/>
                <a:gd name="T32" fmla="*/ 28 w 306"/>
                <a:gd name="T33" fmla="*/ 66 h 84"/>
                <a:gd name="T34" fmla="*/ 21 w 306"/>
                <a:gd name="T35" fmla="*/ 63 h 84"/>
                <a:gd name="T36" fmla="*/ 13 w 306"/>
                <a:gd name="T37" fmla="*/ 59 h 84"/>
                <a:gd name="T38" fmla="*/ 8 w 306"/>
                <a:gd name="T39" fmla="*/ 54 h 84"/>
                <a:gd name="T40" fmla="*/ 4 w 306"/>
                <a:gd name="T41" fmla="*/ 50 h 84"/>
                <a:gd name="T42" fmla="*/ 0 w 306"/>
                <a:gd name="T43" fmla="*/ 46 h 84"/>
                <a:gd name="T44" fmla="*/ 0 w 306"/>
                <a:gd name="T45" fmla="*/ 41 h 84"/>
                <a:gd name="T46" fmla="*/ 0 w 306"/>
                <a:gd name="T47" fmla="*/ 37 h 84"/>
                <a:gd name="T48" fmla="*/ 4 w 306"/>
                <a:gd name="T49" fmla="*/ 33 h 84"/>
                <a:gd name="T50" fmla="*/ 8 w 306"/>
                <a:gd name="T51" fmla="*/ 30 h 84"/>
                <a:gd name="T52" fmla="*/ 13 w 306"/>
                <a:gd name="T53" fmla="*/ 26 h 84"/>
                <a:gd name="T54" fmla="*/ 21 w 306"/>
                <a:gd name="T55" fmla="*/ 21 h 84"/>
                <a:gd name="T56" fmla="*/ 28 w 306"/>
                <a:gd name="T57" fmla="*/ 17 h 84"/>
                <a:gd name="T58" fmla="*/ 49 w 306"/>
                <a:gd name="T59" fmla="*/ 13 h 84"/>
                <a:gd name="T60" fmla="*/ 73 w 306"/>
                <a:gd name="T61" fmla="*/ 9 h 84"/>
                <a:gd name="T62" fmla="*/ 97 w 306"/>
                <a:gd name="T63" fmla="*/ 4 h 84"/>
                <a:gd name="T64" fmla="*/ 126 w 306"/>
                <a:gd name="T65" fmla="*/ 0 h 84"/>
                <a:gd name="T66" fmla="*/ 154 w 306"/>
                <a:gd name="T67" fmla="*/ 0 h 84"/>
                <a:gd name="T68" fmla="*/ 183 w 306"/>
                <a:gd name="T69" fmla="*/ 0 h 84"/>
                <a:gd name="T70" fmla="*/ 208 w 306"/>
                <a:gd name="T71" fmla="*/ 4 h 84"/>
                <a:gd name="T72" fmla="*/ 236 w 306"/>
                <a:gd name="T73" fmla="*/ 9 h 84"/>
                <a:gd name="T74" fmla="*/ 256 w 306"/>
                <a:gd name="T75" fmla="*/ 13 h 84"/>
                <a:gd name="T76" fmla="*/ 277 w 306"/>
                <a:gd name="T77" fmla="*/ 17 h 84"/>
                <a:gd name="T78" fmla="*/ 284 w 306"/>
                <a:gd name="T79" fmla="*/ 21 h 84"/>
                <a:gd name="T80" fmla="*/ 292 w 306"/>
                <a:gd name="T81" fmla="*/ 26 h 84"/>
                <a:gd name="T82" fmla="*/ 297 w 306"/>
                <a:gd name="T83" fmla="*/ 30 h 84"/>
                <a:gd name="T84" fmla="*/ 301 w 306"/>
                <a:gd name="T85" fmla="*/ 33 h 84"/>
                <a:gd name="T86" fmla="*/ 305 w 306"/>
                <a:gd name="T87" fmla="*/ 37 h 84"/>
                <a:gd name="T88" fmla="*/ 305 w 306"/>
                <a:gd name="T89" fmla="*/ 41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6"/>
                <a:gd name="T136" fmla="*/ 0 h 84"/>
                <a:gd name="T137" fmla="*/ 306 w 306"/>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6" h="84">
                  <a:moveTo>
                    <a:pt x="305" y="41"/>
                  </a:moveTo>
                  <a:lnTo>
                    <a:pt x="305" y="46"/>
                  </a:lnTo>
                  <a:lnTo>
                    <a:pt x="301" y="50"/>
                  </a:lnTo>
                  <a:lnTo>
                    <a:pt x="297" y="54"/>
                  </a:lnTo>
                  <a:lnTo>
                    <a:pt x="292" y="59"/>
                  </a:lnTo>
                  <a:lnTo>
                    <a:pt x="284" y="63"/>
                  </a:lnTo>
                  <a:lnTo>
                    <a:pt x="277" y="66"/>
                  </a:lnTo>
                  <a:lnTo>
                    <a:pt x="256" y="70"/>
                  </a:lnTo>
                  <a:lnTo>
                    <a:pt x="236" y="79"/>
                  </a:lnTo>
                  <a:lnTo>
                    <a:pt x="208" y="79"/>
                  </a:lnTo>
                  <a:lnTo>
                    <a:pt x="183" y="83"/>
                  </a:lnTo>
                  <a:lnTo>
                    <a:pt x="154" y="83"/>
                  </a:lnTo>
                  <a:lnTo>
                    <a:pt x="126" y="83"/>
                  </a:lnTo>
                  <a:lnTo>
                    <a:pt x="97" y="79"/>
                  </a:lnTo>
                  <a:lnTo>
                    <a:pt x="73" y="79"/>
                  </a:lnTo>
                  <a:lnTo>
                    <a:pt x="49" y="70"/>
                  </a:lnTo>
                  <a:lnTo>
                    <a:pt x="28" y="66"/>
                  </a:lnTo>
                  <a:lnTo>
                    <a:pt x="21" y="63"/>
                  </a:lnTo>
                  <a:lnTo>
                    <a:pt x="13" y="59"/>
                  </a:lnTo>
                  <a:lnTo>
                    <a:pt x="8" y="54"/>
                  </a:lnTo>
                  <a:lnTo>
                    <a:pt x="4" y="50"/>
                  </a:lnTo>
                  <a:lnTo>
                    <a:pt x="0" y="46"/>
                  </a:lnTo>
                  <a:lnTo>
                    <a:pt x="0" y="41"/>
                  </a:lnTo>
                  <a:lnTo>
                    <a:pt x="0" y="37"/>
                  </a:lnTo>
                  <a:lnTo>
                    <a:pt x="4" y="33"/>
                  </a:lnTo>
                  <a:lnTo>
                    <a:pt x="8" y="30"/>
                  </a:lnTo>
                  <a:lnTo>
                    <a:pt x="13" y="26"/>
                  </a:lnTo>
                  <a:lnTo>
                    <a:pt x="21" y="21"/>
                  </a:lnTo>
                  <a:lnTo>
                    <a:pt x="28" y="17"/>
                  </a:lnTo>
                  <a:lnTo>
                    <a:pt x="49" y="13"/>
                  </a:lnTo>
                  <a:lnTo>
                    <a:pt x="73" y="9"/>
                  </a:lnTo>
                  <a:lnTo>
                    <a:pt x="97" y="4"/>
                  </a:lnTo>
                  <a:lnTo>
                    <a:pt x="126" y="0"/>
                  </a:lnTo>
                  <a:lnTo>
                    <a:pt x="154" y="0"/>
                  </a:lnTo>
                  <a:lnTo>
                    <a:pt x="183" y="0"/>
                  </a:lnTo>
                  <a:lnTo>
                    <a:pt x="208" y="4"/>
                  </a:lnTo>
                  <a:lnTo>
                    <a:pt x="236" y="9"/>
                  </a:lnTo>
                  <a:lnTo>
                    <a:pt x="256" y="13"/>
                  </a:lnTo>
                  <a:lnTo>
                    <a:pt x="277" y="17"/>
                  </a:lnTo>
                  <a:lnTo>
                    <a:pt x="284" y="21"/>
                  </a:lnTo>
                  <a:lnTo>
                    <a:pt x="292" y="26"/>
                  </a:lnTo>
                  <a:lnTo>
                    <a:pt x="297" y="30"/>
                  </a:lnTo>
                  <a:lnTo>
                    <a:pt x="301" y="33"/>
                  </a:lnTo>
                  <a:lnTo>
                    <a:pt x="305" y="37"/>
                  </a:lnTo>
                  <a:lnTo>
                    <a:pt x="305" y="41"/>
                  </a:lnTo>
                </a:path>
              </a:pathLst>
            </a:custGeom>
            <a:solidFill>
              <a:srgbClr val="F2E57F"/>
            </a:solidFill>
            <a:ln w="12700" cap="rnd">
              <a:noFill/>
              <a:round/>
              <a:headEnd/>
              <a:tailEnd/>
            </a:ln>
          </p:spPr>
          <p:txBody>
            <a:bodyPr/>
            <a:lstStyle/>
            <a:p>
              <a:endParaRPr lang="en-US"/>
            </a:p>
          </p:txBody>
        </p:sp>
        <p:sp>
          <p:nvSpPr>
            <p:cNvPr id="1337" name="Freeform 287"/>
            <p:cNvSpPr>
              <a:spLocks/>
            </p:cNvSpPr>
            <p:nvPr/>
          </p:nvSpPr>
          <p:spPr bwMode="auto">
            <a:xfrm>
              <a:off x="280" y="1801"/>
              <a:ext cx="1462" cy="1149"/>
            </a:xfrm>
            <a:custGeom>
              <a:avLst/>
              <a:gdLst>
                <a:gd name="T0" fmla="*/ 0 w 1462"/>
                <a:gd name="T1" fmla="*/ 611 h 1149"/>
                <a:gd name="T2" fmla="*/ 1196 w 1462"/>
                <a:gd name="T3" fmla="*/ 1148 h 1149"/>
                <a:gd name="T4" fmla="*/ 1461 w 1462"/>
                <a:gd name="T5" fmla="*/ 537 h 1149"/>
                <a:gd name="T6" fmla="*/ 265 w 1462"/>
                <a:gd name="T7" fmla="*/ 0 h 1149"/>
                <a:gd name="T8" fmla="*/ 0 w 1462"/>
                <a:gd name="T9" fmla="*/ 611 h 1149"/>
                <a:gd name="T10" fmla="*/ 0 60000 65536"/>
                <a:gd name="T11" fmla="*/ 0 60000 65536"/>
                <a:gd name="T12" fmla="*/ 0 60000 65536"/>
                <a:gd name="T13" fmla="*/ 0 60000 65536"/>
                <a:gd name="T14" fmla="*/ 0 60000 65536"/>
                <a:gd name="T15" fmla="*/ 0 w 1462"/>
                <a:gd name="T16" fmla="*/ 0 h 1149"/>
                <a:gd name="T17" fmla="*/ 1462 w 1462"/>
                <a:gd name="T18" fmla="*/ 1149 h 1149"/>
              </a:gdLst>
              <a:ahLst/>
              <a:cxnLst>
                <a:cxn ang="T10">
                  <a:pos x="T0" y="T1"/>
                </a:cxn>
                <a:cxn ang="T11">
                  <a:pos x="T2" y="T3"/>
                </a:cxn>
                <a:cxn ang="T12">
                  <a:pos x="T4" y="T5"/>
                </a:cxn>
                <a:cxn ang="T13">
                  <a:pos x="T6" y="T7"/>
                </a:cxn>
                <a:cxn ang="T14">
                  <a:pos x="T8" y="T9"/>
                </a:cxn>
              </a:cxnLst>
              <a:rect l="T15" t="T16" r="T17" b="T18"/>
              <a:pathLst>
                <a:path w="1462" h="1149">
                  <a:moveTo>
                    <a:pt x="0" y="611"/>
                  </a:moveTo>
                  <a:lnTo>
                    <a:pt x="1196" y="1148"/>
                  </a:lnTo>
                  <a:lnTo>
                    <a:pt x="1461" y="537"/>
                  </a:lnTo>
                  <a:lnTo>
                    <a:pt x="265" y="0"/>
                  </a:lnTo>
                  <a:lnTo>
                    <a:pt x="0" y="611"/>
                  </a:lnTo>
                </a:path>
              </a:pathLst>
            </a:custGeom>
            <a:solidFill>
              <a:srgbClr val="FFFFFF"/>
            </a:solidFill>
            <a:ln w="12700" cap="rnd">
              <a:solidFill>
                <a:srgbClr val="000000"/>
              </a:solidFill>
              <a:round/>
              <a:headEnd/>
              <a:tailEnd/>
            </a:ln>
          </p:spPr>
          <p:txBody>
            <a:bodyPr/>
            <a:lstStyle/>
            <a:p>
              <a:endParaRPr lang="en-US"/>
            </a:p>
          </p:txBody>
        </p:sp>
        <p:sp>
          <p:nvSpPr>
            <p:cNvPr id="1338" name="Freeform 288"/>
            <p:cNvSpPr>
              <a:spLocks/>
            </p:cNvSpPr>
            <p:nvPr/>
          </p:nvSpPr>
          <p:spPr bwMode="auto">
            <a:xfrm>
              <a:off x="529" y="1801"/>
              <a:ext cx="1213" cy="579"/>
            </a:xfrm>
            <a:custGeom>
              <a:avLst/>
              <a:gdLst>
                <a:gd name="T0" fmla="*/ 0 w 1213"/>
                <a:gd name="T1" fmla="*/ 42 h 579"/>
                <a:gd name="T2" fmla="*/ 1196 w 1213"/>
                <a:gd name="T3" fmla="*/ 578 h 579"/>
                <a:gd name="T4" fmla="*/ 1212 w 1213"/>
                <a:gd name="T5" fmla="*/ 536 h 579"/>
                <a:gd name="T6" fmla="*/ 16 w 1213"/>
                <a:gd name="T7" fmla="*/ 0 h 579"/>
                <a:gd name="T8" fmla="*/ 0 w 1213"/>
                <a:gd name="T9" fmla="*/ 42 h 579"/>
                <a:gd name="T10" fmla="*/ 0 60000 65536"/>
                <a:gd name="T11" fmla="*/ 0 60000 65536"/>
                <a:gd name="T12" fmla="*/ 0 60000 65536"/>
                <a:gd name="T13" fmla="*/ 0 60000 65536"/>
                <a:gd name="T14" fmla="*/ 0 60000 65536"/>
                <a:gd name="T15" fmla="*/ 0 w 1213"/>
                <a:gd name="T16" fmla="*/ 0 h 579"/>
                <a:gd name="T17" fmla="*/ 1213 w 1213"/>
                <a:gd name="T18" fmla="*/ 579 h 579"/>
              </a:gdLst>
              <a:ahLst/>
              <a:cxnLst>
                <a:cxn ang="T10">
                  <a:pos x="T0" y="T1"/>
                </a:cxn>
                <a:cxn ang="T11">
                  <a:pos x="T2" y="T3"/>
                </a:cxn>
                <a:cxn ang="T12">
                  <a:pos x="T4" y="T5"/>
                </a:cxn>
                <a:cxn ang="T13">
                  <a:pos x="T6" y="T7"/>
                </a:cxn>
                <a:cxn ang="T14">
                  <a:pos x="T8" y="T9"/>
                </a:cxn>
              </a:cxnLst>
              <a:rect l="T15" t="T16" r="T17" b="T18"/>
              <a:pathLst>
                <a:path w="1213" h="579">
                  <a:moveTo>
                    <a:pt x="0" y="42"/>
                  </a:moveTo>
                  <a:lnTo>
                    <a:pt x="1196" y="578"/>
                  </a:lnTo>
                  <a:lnTo>
                    <a:pt x="1212" y="536"/>
                  </a:lnTo>
                  <a:lnTo>
                    <a:pt x="16" y="0"/>
                  </a:lnTo>
                  <a:lnTo>
                    <a:pt x="0" y="42"/>
                  </a:lnTo>
                </a:path>
              </a:pathLst>
            </a:custGeom>
            <a:solidFill>
              <a:srgbClr val="FF8800"/>
            </a:solidFill>
            <a:ln w="12700" cap="rnd">
              <a:solidFill>
                <a:srgbClr val="000000"/>
              </a:solidFill>
              <a:round/>
              <a:headEnd/>
              <a:tailEnd/>
            </a:ln>
          </p:spPr>
          <p:txBody>
            <a:bodyPr/>
            <a:lstStyle/>
            <a:p>
              <a:endParaRPr lang="en-US"/>
            </a:p>
          </p:txBody>
        </p:sp>
        <p:sp>
          <p:nvSpPr>
            <p:cNvPr id="1339" name="Freeform 289"/>
            <p:cNvSpPr>
              <a:spLocks/>
            </p:cNvSpPr>
            <p:nvPr/>
          </p:nvSpPr>
          <p:spPr bwMode="auto">
            <a:xfrm>
              <a:off x="1090" y="2284"/>
              <a:ext cx="233" cy="105"/>
            </a:xfrm>
            <a:custGeom>
              <a:avLst/>
              <a:gdLst>
                <a:gd name="T0" fmla="*/ 0 w 233"/>
                <a:gd name="T1" fmla="*/ 0 h 105"/>
                <a:gd name="T2" fmla="*/ 232 w 233"/>
                <a:gd name="T3" fmla="*/ 104 h 105"/>
                <a:gd name="T4" fmla="*/ 0 60000 65536"/>
                <a:gd name="T5" fmla="*/ 0 60000 65536"/>
                <a:gd name="T6" fmla="*/ 0 w 233"/>
                <a:gd name="T7" fmla="*/ 0 h 105"/>
                <a:gd name="T8" fmla="*/ 233 w 233"/>
                <a:gd name="T9" fmla="*/ 105 h 105"/>
              </a:gdLst>
              <a:ahLst/>
              <a:cxnLst>
                <a:cxn ang="T4">
                  <a:pos x="T0" y="T1"/>
                </a:cxn>
                <a:cxn ang="T5">
                  <a:pos x="T2" y="T3"/>
                </a:cxn>
              </a:cxnLst>
              <a:rect l="T6" t="T7" r="T8" b="T9"/>
              <a:pathLst>
                <a:path w="233" h="105">
                  <a:moveTo>
                    <a:pt x="0" y="0"/>
                  </a:moveTo>
                  <a:lnTo>
                    <a:pt x="232" y="104"/>
                  </a:lnTo>
                </a:path>
              </a:pathLst>
            </a:custGeom>
            <a:noFill/>
            <a:ln w="12700" cap="rnd">
              <a:solidFill>
                <a:srgbClr val="000000"/>
              </a:solidFill>
              <a:round/>
              <a:headEnd/>
              <a:tailEnd/>
            </a:ln>
          </p:spPr>
          <p:txBody>
            <a:bodyPr/>
            <a:lstStyle/>
            <a:p>
              <a:endParaRPr lang="en-US"/>
            </a:p>
          </p:txBody>
        </p:sp>
        <p:sp>
          <p:nvSpPr>
            <p:cNvPr id="1340" name="Freeform 290"/>
            <p:cNvSpPr>
              <a:spLocks/>
            </p:cNvSpPr>
            <p:nvPr/>
          </p:nvSpPr>
          <p:spPr bwMode="auto">
            <a:xfrm>
              <a:off x="1302" y="2445"/>
              <a:ext cx="240" cy="154"/>
            </a:xfrm>
            <a:custGeom>
              <a:avLst/>
              <a:gdLst>
                <a:gd name="T0" fmla="*/ 0 w 240"/>
                <a:gd name="T1" fmla="*/ 58 h 154"/>
                <a:gd name="T2" fmla="*/ 215 w 240"/>
                <a:gd name="T3" fmla="*/ 153 h 154"/>
                <a:gd name="T4" fmla="*/ 239 w 240"/>
                <a:gd name="T5" fmla="*/ 95 h 154"/>
                <a:gd name="T6" fmla="*/ 24 w 240"/>
                <a:gd name="T7" fmla="*/ 0 h 154"/>
                <a:gd name="T8" fmla="*/ 0 w 240"/>
                <a:gd name="T9" fmla="*/ 58 h 154"/>
                <a:gd name="T10" fmla="*/ 0 60000 65536"/>
                <a:gd name="T11" fmla="*/ 0 60000 65536"/>
                <a:gd name="T12" fmla="*/ 0 60000 65536"/>
                <a:gd name="T13" fmla="*/ 0 60000 65536"/>
                <a:gd name="T14" fmla="*/ 0 60000 65536"/>
                <a:gd name="T15" fmla="*/ 0 w 240"/>
                <a:gd name="T16" fmla="*/ 0 h 154"/>
                <a:gd name="T17" fmla="*/ 240 w 240"/>
                <a:gd name="T18" fmla="*/ 154 h 154"/>
              </a:gdLst>
              <a:ahLst/>
              <a:cxnLst>
                <a:cxn ang="T10">
                  <a:pos x="T0" y="T1"/>
                </a:cxn>
                <a:cxn ang="T11">
                  <a:pos x="T2" y="T3"/>
                </a:cxn>
                <a:cxn ang="T12">
                  <a:pos x="T4" y="T5"/>
                </a:cxn>
                <a:cxn ang="T13">
                  <a:pos x="T6" y="T7"/>
                </a:cxn>
                <a:cxn ang="T14">
                  <a:pos x="T8" y="T9"/>
                </a:cxn>
              </a:cxnLst>
              <a:rect l="T15" t="T16" r="T17" b="T18"/>
              <a:pathLst>
                <a:path w="240" h="154">
                  <a:moveTo>
                    <a:pt x="0" y="58"/>
                  </a:moveTo>
                  <a:lnTo>
                    <a:pt x="215" y="153"/>
                  </a:lnTo>
                  <a:lnTo>
                    <a:pt x="239" y="95"/>
                  </a:lnTo>
                  <a:lnTo>
                    <a:pt x="24" y="0"/>
                  </a:lnTo>
                  <a:lnTo>
                    <a:pt x="0" y="58"/>
                  </a:lnTo>
                </a:path>
              </a:pathLst>
            </a:custGeom>
            <a:solidFill>
              <a:srgbClr val="FFFFFF"/>
            </a:solidFill>
            <a:ln w="12700" cap="rnd">
              <a:solidFill>
                <a:srgbClr val="000000"/>
              </a:solidFill>
              <a:round/>
              <a:headEnd/>
              <a:tailEnd/>
            </a:ln>
          </p:spPr>
          <p:txBody>
            <a:bodyPr/>
            <a:lstStyle/>
            <a:p>
              <a:endParaRPr lang="en-US"/>
            </a:p>
          </p:txBody>
        </p:sp>
        <p:sp>
          <p:nvSpPr>
            <p:cNvPr id="1341" name="Freeform 291"/>
            <p:cNvSpPr>
              <a:spLocks/>
            </p:cNvSpPr>
            <p:nvPr/>
          </p:nvSpPr>
          <p:spPr bwMode="auto">
            <a:xfrm>
              <a:off x="614" y="2189"/>
              <a:ext cx="648" cy="282"/>
            </a:xfrm>
            <a:custGeom>
              <a:avLst/>
              <a:gdLst>
                <a:gd name="T0" fmla="*/ 0 w 648"/>
                <a:gd name="T1" fmla="*/ 0 h 282"/>
                <a:gd name="T2" fmla="*/ 627 w 648"/>
                <a:gd name="T3" fmla="*/ 281 h 282"/>
                <a:gd name="T4" fmla="*/ 647 w 648"/>
                <a:gd name="T5" fmla="*/ 239 h 282"/>
                <a:gd name="T6" fmla="*/ 0 60000 65536"/>
                <a:gd name="T7" fmla="*/ 0 60000 65536"/>
                <a:gd name="T8" fmla="*/ 0 60000 65536"/>
                <a:gd name="T9" fmla="*/ 0 w 648"/>
                <a:gd name="T10" fmla="*/ 0 h 282"/>
                <a:gd name="T11" fmla="*/ 648 w 648"/>
                <a:gd name="T12" fmla="*/ 282 h 282"/>
              </a:gdLst>
              <a:ahLst/>
              <a:cxnLst>
                <a:cxn ang="T6">
                  <a:pos x="T0" y="T1"/>
                </a:cxn>
                <a:cxn ang="T7">
                  <a:pos x="T2" y="T3"/>
                </a:cxn>
                <a:cxn ang="T8">
                  <a:pos x="T4" y="T5"/>
                </a:cxn>
              </a:cxnLst>
              <a:rect l="T9" t="T10" r="T11" b="T12"/>
              <a:pathLst>
                <a:path w="648" h="282">
                  <a:moveTo>
                    <a:pt x="0" y="0"/>
                  </a:moveTo>
                  <a:lnTo>
                    <a:pt x="627" y="281"/>
                  </a:lnTo>
                  <a:lnTo>
                    <a:pt x="647" y="239"/>
                  </a:lnTo>
                </a:path>
              </a:pathLst>
            </a:custGeom>
            <a:noFill/>
            <a:ln w="12700" cap="rnd">
              <a:solidFill>
                <a:srgbClr val="000000"/>
              </a:solidFill>
              <a:round/>
              <a:headEnd/>
              <a:tailEnd/>
            </a:ln>
          </p:spPr>
          <p:txBody>
            <a:bodyPr/>
            <a:lstStyle/>
            <a:p>
              <a:endParaRPr lang="en-US"/>
            </a:p>
          </p:txBody>
        </p:sp>
        <p:sp>
          <p:nvSpPr>
            <p:cNvPr id="1342" name="Freeform 292"/>
            <p:cNvSpPr>
              <a:spLocks/>
            </p:cNvSpPr>
            <p:nvPr/>
          </p:nvSpPr>
          <p:spPr bwMode="auto">
            <a:xfrm>
              <a:off x="390" y="2243"/>
              <a:ext cx="164" cy="166"/>
            </a:xfrm>
            <a:custGeom>
              <a:avLst/>
              <a:gdLst>
                <a:gd name="T0" fmla="*/ 0 w 164"/>
                <a:gd name="T1" fmla="*/ 116 h 166"/>
                <a:gd name="T2" fmla="*/ 114 w 164"/>
                <a:gd name="T3" fmla="*/ 165 h 166"/>
                <a:gd name="T4" fmla="*/ 163 w 164"/>
                <a:gd name="T5" fmla="*/ 50 h 166"/>
                <a:gd name="T6" fmla="*/ 48 w 164"/>
                <a:gd name="T7" fmla="*/ 0 h 166"/>
                <a:gd name="T8" fmla="*/ 0 w 164"/>
                <a:gd name="T9" fmla="*/ 116 h 166"/>
                <a:gd name="T10" fmla="*/ 0 60000 65536"/>
                <a:gd name="T11" fmla="*/ 0 60000 65536"/>
                <a:gd name="T12" fmla="*/ 0 60000 65536"/>
                <a:gd name="T13" fmla="*/ 0 60000 65536"/>
                <a:gd name="T14" fmla="*/ 0 60000 65536"/>
                <a:gd name="T15" fmla="*/ 0 w 164"/>
                <a:gd name="T16" fmla="*/ 0 h 166"/>
                <a:gd name="T17" fmla="*/ 164 w 164"/>
                <a:gd name="T18" fmla="*/ 166 h 166"/>
              </a:gdLst>
              <a:ahLst/>
              <a:cxnLst>
                <a:cxn ang="T10">
                  <a:pos x="T0" y="T1"/>
                </a:cxn>
                <a:cxn ang="T11">
                  <a:pos x="T2" y="T3"/>
                </a:cxn>
                <a:cxn ang="T12">
                  <a:pos x="T4" y="T5"/>
                </a:cxn>
                <a:cxn ang="T13">
                  <a:pos x="T6" y="T7"/>
                </a:cxn>
                <a:cxn ang="T14">
                  <a:pos x="T8" y="T9"/>
                </a:cxn>
              </a:cxnLst>
              <a:rect l="T15" t="T16" r="T17" b="T18"/>
              <a:pathLst>
                <a:path w="164" h="166">
                  <a:moveTo>
                    <a:pt x="0" y="116"/>
                  </a:moveTo>
                  <a:lnTo>
                    <a:pt x="114" y="165"/>
                  </a:lnTo>
                  <a:lnTo>
                    <a:pt x="163" y="50"/>
                  </a:lnTo>
                  <a:lnTo>
                    <a:pt x="48" y="0"/>
                  </a:lnTo>
                  <a:lnTo>
                    <a:pt x="0" y="116"/>
                  </a:lnTo>
                </a:path>
              </a:pathLst>
            </a:custGeom>
            <a:solidFill>
              <a:srgbClr val="000000"/>
            </a:solidFill>
            <a:ln w="12700" cap="rnd">
              <a:solidFill>
                <a:srgbClr val="000000"/>
              </a:solidFill>
              <a:round/>
              <a:headEnd/>
              <a:tailEnd/>
            </a:ln>
          </p:spPr>
          <p:txBody>
            <a:bodyPr/>
            <a:lstStyle/>
            <a:p>
              <a:endParaRPr lang="en-US"/>
            </a:p>
          </p:txBody>
        </p:sp>
        <p:sp>
          <p:nvSpPr>
            <p:cNvPr id="1343" name="Freeform 293"/>
            <p:cNvSpPr>
              <a:spLocks/>
            </p:cNvSpPr>
            <p:nvPr/>
          </p:nvSpPr>
          <p:spPr bwMode="auto">
            <a:xfrm>
              <a:off x="419" y="2267"/>
              <a:ext cx="111" cy="117"/>
            </a:xfrm>
            <a:custGeom>
              <a:avLst/>
              <a:gdLst>
                <a:gd name="T0" fmla="*/ 0 w 111"/>
                <a:gd name="T1" fmla="*/ 79 h 117"/>
                <a:gd name="T2" fmla="*/ 78 w 111"/>
                <a:gd name="T3" fmla="*/ 116 h 117"/>
                <a:gd name="T4" fmla="*/ 110 w 111"/>
                <a:gd name="T5" fmla="*/ 37 h 117"/>
                <a:gd name="T6" fmla="*/ 32 w 111"/>
                <a:gd name="T7" fmla="*/ 0 h 117"/>
                <a:gd name="T8" fmla="*/ 0 w 111"/>
                <a:gd name="T9" fmla="*/ 79 h 117"/>
                <a:gd name="T10" fmla="*/ 0 60000 65536"/>
                <a:gd name="T11" fmla="*/ 0 60000 65536"/>
                <a:gd name="T12" fmla="*/ 0 60000 65536"/>
                <a:gd name="T13" fmla="*/ 0 60000 65536"/>
                <a:gd name="T14" fmla="*/ 0 60000 65536"/>
                <a:gd name="T15" fmla="*/ 0 w 111"/>
                <a:gd name="T16" fmla="*/ 0 h 117"/>
                <a:gd name="T17" fmla="*/ 111 w 111"/>
                <a:gd name="T18" fmla="*/ 117 h 117"/>
              </a:gdLst>
              <a:ahLst/>
              <a:cxnLst>
                <a:cxn ang="T10">
                  <a:pos x="T0" y="T1"/>
                </a:cxn>
                <a:cxn ang="T11">
                  <a:pos x="T2" y="T3"/>
                </a:cxn>
                <a:cxn ang="T12">
                  <a:pos x="T4" y="T5"/>
                </a:cxn>
                <a:cxn ang="T13">
                  <a:pos x="T6" y="T7"/>
                </a:cxn>
                <a:cxn ang="T14">
                  <a:pos x="T8" y="T9"/>
                </a:cxn>
              </a:cxnLst>
              <a:rect l="T15" t="T16" r="T17" b="T18"/>
              <a:pathLst>
                <a:path w="111" h="117">
                  <a:moveTo>
                    <a:pt x="0" y="79"/>
                  </a:moveTo>
                  <a:lnTo>
                    <a:pt x="78" y="116"/>
                  </a:lnTo>
                  <a:lnTo>
                    <a:pt x="110" y="37"/>
                  </a:lnTo>
                  <a:lnTo>
                    <a:pt x="32" y="0"/>
                  </a:lnTo>
                  <a:lnTo>
                    <a:pt x="0" y="79"/>
                  </a:lnTo>
                </a:path>
              </a:pathLst>
            </a:custGeom>
            <a:solidFill>
              <a:srgbClr val="FFFFFF"/>
            </a:solidFill>
            <a:ln w="12700" cap="rnd">
              <a:solidFill>
                <a:srgbClr val="000000"/>
              </a:solidFill>
              <a:round/>
              <a:headEnd/>
              <a:tailEnd/>
            </a:ln>
          </p:spPr>
          <p:txBody>
            <a:bodyPr/>
            <a:lstStyle/>
            <a:p>
              <a:endParaRPr lang="en-US"/>
            </a:p>
          </p:txBody>
        </p:sp>
        <p:sp>
          <p:nvSpPr>
            <p:cNvPr id="1344" name="Freeform 294"/>
            <p:cNvSpPr>
              <a:spLocks/>
            </p:cNvSpPr>
            <p:nvPr/>
          </p:nvSpPr>
          <p:spPr bwMode="auto">
            <a:xfrm>
              <a:off x="435" y="2284"/>
              <a:ext cx="78" cy="83"/>
            </a:xfrm>
            <a:custGeom>
              <a:avLst/>
              <a:gdLst>
                <a:gd name="T0" fmla="*/ 0 w 78"/>
                <a:gd name="T1" fmla="*/ 58 h 83"/>
                <a:gd name="T2" fmla="*/ 53 w 78"/>
                <a:gd name="T3" fmla="*/ 82 h 83"/>
                <a:gd name="T4" fmla="*/ 77 w 78"/>
                <a:gd name="T5" fmla="*/ 24 h 83"/>
                <a:gd name="T6" fmla="*/ 24 w 78"/>
                <a:gd name="T7" fmla="*/ 0 h 83"/>
                <a:gd name="T8" fmla="*/ 0 w 78"/>
                <a:gd name="T9" fmla="*/ 58 h 83"/>
                <a:gd name="T10" fmla="*/ 0 60000 65536"/>
                <a:gd name="T11" fmla="*/ 0 60000 65536"/>
                <a:gd name="T12" fmla="*/ 0 60000 65536"/>
                <a:gd name="T13" fmla="*/ 0 60000 65536"/>
                <a:gd name="T14" fmla="*/ 0 60000 65536"/>
                <a:gd name="T15" fmla="*/ 0 w 78"/>
                <a:gd name="T16" fmla="*/ 0 h 83"/>
                <a:gd name="T17" fmla="*/ 78 w 78"/>
                <a:gd name="T18" fmla="*/ 83 h 83"/>
              </a:gdLst>
              <a:ahLst/>
              <a:cxnLst>
                <a:cxn ang="T10">
                  <a:pos x="T0" y="T1"/>
                </a:cxn>
                <a:cxn ang="T11">
                  <a:pos x="T2" y="T3"/>
                </a:cxn>
                <a:cxn ang="T12">
                  <a:pos x="T4" y="T5"/>
                </a:cxn>
                <a:cxn ang="T13">
                  <a:pos x="T6" y="T7"/>
                </a:cxn>
                <a:cxn ang="T14">
                  <a:pos x="T8" y="T9"/>
                </a:cxn>
              </a:cxnLst>
              <a:rect l="T15" t="T16" r="T17" b="T18"/>
              <a:pathLst>
                <a:path w="78" h="83">
                  <a:moveTo>
                    <a:pt x="0" y="58"/>
                  </a:moveTo>
                  <a:lnTo>
                    <a:pt x="53" y="82"/>
                  </a:lnTo>
                  <a:lnTo>
                    <a:pt x="77" y="24"/>
                  </a:lnTo>
                  <a:lnTo>
                    <a:pt x="24" y="0"/>
                  </a:lnTo>
                  <a:lnTo>
                    <a:pt x="0" y="58"/>
                  </a:lnTo>
                </a:path>
              </a:pathLst>
            </a:custGeom>
            <a:solidFill>
              <a:srgbClr val="000000"/>
            </a:solidFill>
            <a:ln w="12700" cap="rnd">
              <a:solidFill>
                <a:srgbClr val="000000"/>
              </a:solidFill>
              <a:round/>
              <a:headEnd/>
              <a:tailEnd/>
            </a:ln>
          </p:spPr>
          <p:txBody>
            <a:bodyPr/>
            <a:lstStyle/>
            <a:p>
              <a:endParaRPr lang="en-US"/>
            </a:p>
          </p:txBody>
        </p:sp>
        <p:sp>
          <p:nvSpPr>
            <p:cNvPr id="1345" name="Freeform 295"/>
            <p:cNvSpPr>
              <a:spLocks/>
            </p:cNvSpPr>
            <p:nvPr/>
          </p:nvSpPr>
          <p:spPr bwMode="auto">
            <a:xfrm>
              <a:off x="455" y="2309"/>
              <a:ext cx="34" cy="34"/>
            </a:xfrm>
            <a:custGeom>
              <a:avLst/>
              <a:gdLst>
                <a:gd name="T0" fmla="*/ 0 w 34"/>
                <a:gd name="T1" fmla="*/ 21 h 34"/>
                <a:gd name="T2" fmla="*/ 24 w 34"/>
                <a:gd name="T3" fmla="*/ 33 h 34"/>
                <a:gd name="T4" fmla="*/ 33 w 34"/>
                <a:gd name="T5" fmla="*/ 13 h 34"/>
                <a:gd name="T6" fmla="*/ 9 w 34"/>
                <a:gd name="T7" fmla="*/ 0 h 34"/>
                <a:gd name="T8" fmla="*/ 0 w 34"/>
                <a:gd name="T9" fmla="*/ 21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21"/>
                  </a:moveTo>
                  <a:lnTo>
                    <a:pt x="24" y="33"/>
                  </a:lnTo>
                  <a:lnTo>
                    <a:pt x="33" y="13"/>
                  </a:lnTo>
                  <a:lnTo>
                    <a:pt x="9" y="0"/>
                  </a:lnTo>
                  <a:lnTo>
                    <a:pt x="0" y="21"/>
                  </a:lnTo>
                </a:path>
              </a:pathLst>
            </a:custGeom>
            <a:solidFill>
              <a:srgbClr val="FFFFFF"/>
            </a:solidFill>
            <a:ln w="12700" cap="rnd">
              <a:solidFill>
                <a:srgbClr val="000000"/>
              </a:solidFill>
              <a:round/>
              <a:headEnd/>
              <a:tailEnd/>
            </a:ln>
          </p:spPr>
          <p:txBody>
            <a:bodyPr/>
            <a:lstStyle/>
            <a:p>
              <a:endParaRPr lang="en-US"/>
            </a:p>
          </p:txBody>
        </p:sp>
        <p:sp>
          <p:nvSpPr>
            <p:cNvPr id="1346" name="Freeform 296"/>
            <p:cNvSpPr>
              <a:spLocks/>
            </p:cNvSpPr>
            <p:nvPr/>
          </p:nvSpPr>
          <p:spPr bwMode="auto">
            <a:xfrm>
              <a:off x="915" y="2664"/>
              <a:ext cx="449" cy="204"/>
            </a:xfrm>
            <a:custGeom>
              <a:avLst/>
              <a:gdLst>
                <a:gd name="T0" fmla="*/ 448 w 449"/>
                <a:gd name="T1" fmla="*/ 203 h 204"/>
                <a:gd name="T2" fmla="*/ 0 w 449"/>
                <a:gd name="T3" fmla="*/ 0 h 204"/>
                <a:gd name="T4" fmla="*/ 0 60000 65536"/>
                <a:gd name="T5" fmla="*/ 0 60000 65536"/>
                <a:gd name="T6" fmla="*/ 0 w 449"/>
                <a:gd name="T7" fmla="*/ 0 h 204"/>
                <a:gd name="T8" fmla="*/ 449 w 449"/>
                <a:gd name="T9" fmla="*/ 204 h 204"/>
              </a:gdLst>
              <a:ahLst/>
              <a:cxnLst>
                <a:cxn ang="T4">
                  <a:pos x="T0" y="T1"/>
                </a:cxn>
                <a:cxn ang="T5">
                  <a:pos x="T2" y="T3"/>
                </a:cxn>
              </a:cxnLst>
              <a:rect l="T6" t="T7" r="T8" b="T9"/>
              <a:pathLst>
                <a:path w="449" h="204">
                  <a:moveTo>
                    <a:pt x="448" y="203"/>
                  </a:moveTo>
                  <a:lnTo>
                    <a:pt x="0" y="0"/>
                  </a:lnTo>
                </a:path>
              </a:pathLst>
            </a:custGeom>
            <a:noFill/>
            <a:ln w="12700" cap="rnd">
              <a:solidFill>
                <a:srgbClr val="000000"/>
              </a:solidFill>
              <a:round/>
              <a:headEnd/>
              <a:tailEnd/>
            </a:ln>
          </p:spPr>
          <p:txBody>
            <a:bodyPr/>
            <a:lstStyle/>
            <a:p>
              <a:endParaRPr lang="en-US"/>
            </a:p>
          </p:txBody>
        </p:sp>
        <p:sp>
          <p:nvSpPr>
            <p:cNvPr id="1347" name="Freeform 297"/>
            <p:cNvSpPr>
              <a:spLocks/>
            </p:cNvSpPr>
            <p:nvPr/>
          </p:nvSpPr>
          <p:spPr bwMode="auto">
            <a:xfrm>
              <a:off x="373" y="2421"/>
              <a:ext cx="401" cy="182"/>
            </a:xfrm>
            <a:custGeom>
              <a:avLst/>
              <a:gdLst>
                <a:gd name="T0" fmla="*/ 0 w 401"/>
                <a:gd name="T1" fmla="*/ 0 h 182"/>
                <a:gd name="T2" fmla="*/ 400 w 401"/>
                <a:gd name="T3" fmla="*/ 181 h 182"/>
                <a:gd name="T4" fmla="*/ 0 60000 65536"/>
                <a:gd name="T5" fmla="*/ 0 60000 65536"/>
                <a:gd name="T6" fmla="*/ 0 w 401"/>
                <a:gd name="T7" fmla="*/ 0 h 182"/>
                <a:gd name="T8" fmla="*/ 401 w 401"/>
                <a:gd name="T9" fmla="*/ 182 h 182"/>
              </a:gdLst>
              <a:ahLst/>
              <a:cxnLst>
                <a:cxn ang="T4">
                  <a:pos x="T0" y="T1"/>
                </a:cxn>
                <a:cxn ang="T5">
                  <a:pos x="T2" y="T3"/>
                </a:cxn>
              </a:cxnLst>
              <a:rect l="T6" t="T7" r="T8" b="T9"/>
              <a:pathLst>
                <a:path w="401" h="182">
                  <a:moveTo>
                    <a:pt x="0" y="0"/>
                  </a:moveTo>
                  <a:lnTo>
                    <a:pt x="400" y="181"/>
                  </a:lnTo>
                </a:path>
              </a:pathLst>
            </a:custGeom>
            <a:noFill/>
            <a:ln w="12700" cap="rnd">
              <a:solidFill>
                <a:srgbClr val="000000"/>
              </a:solidFill>
              <a:round/>
              <a:headEnd/>
              <a:tailEnd/>
            </a:ln>
          </p:spPr>
          <p:txBody>
            <a:bodyPr/>
            <a:lstStyle/>
            <a:p>
              <a:endParaRPr lang="en-US"/>
            </a:p>
          </p:txBody>
        </p:sp>
        <p:sp>
          <p:nvSpPr>
            <p:cNvPr id="1348" name="Freeform 298"/>
            <p:cNvSpPr>
              <a:spLocks/>
            </p:cNvSpPr>
            <p:nvPr/>
          </p:nvSpPr>
          <p:spPr bwMode="auto">
            <a:xfrm>
              <a:off x="1485" y="2450"/>
              <a:ext cx="172" cy="397"/>
            </a:xfrm>
            <a:custGeom>
              <a:avLst/>
              <a:gdLst>
                <a:gd name="T0" fmla="*/ 0 w 172"/>
                <a:gd name="T1" fmla="*/ 396 h 397"/>
                <a:gd name="T2" fmla="*/ 171 w 172"/>
                <a:gd name="T3" fmla="*/ 0 h 397"/>
                <a:gd name="T4" fmla="*/ 0 60000 65536"/>
                <a:gd name="T5" fmla="*/ 0 60000 65536"/>
                <a:gd name="T6" fmla="*/ 0 w 172"/>
                <a:gd name="T7" fmla="*/ 0 h 397"/>
                <a:gd name="T8" fmla="*/ 172 w 172"/>
                <a:gd name="T9" fmla="*/ 397 h 397"/>
              </a:gdLst>
              <a:ahLst/>
              <a:cxnLst>
                <a:cxn ang="T4">
                  <a:pos x="T0" y="T1"/>
                </a:cxn>
                <a:cxn ang="T5">
                  <a:pos x="T2" y="T3"/>
                </a:cxn>
              </a:cxnLst>
              <a:rect l="T6" t="T7" r="T8" b="T9"/>
              <a:pathLst>
                <a:path w="172" h="397">
                  <a:moveTo>
                    <a:pt x="0" y="396"/>
                  </a:moveTo>
                  <a:lnTo>
                    <a:pt x="171" y="0"/>
                  </a:lnTo>
                </a:path>
              </a:pathLst>
            </a:custGeom>
            <a:noFill/>
            <a:ln w="12700" cap="rnd">
              <a:solidFill>
                <a:srgbClr val="000000"/>
              </a:solidFill>
              <a:round/>
              <a:headEnd/>
              <a:tailEnd/>
            </a:ln>
          </p:spPr>
          <p:txBody>
            <a:bodyPr/>
            <a:lstStyle/>
            <a:p>
              <a:endParaRPr lang="en-US"/>
            </a:p>
          </p:txBody>
        </p:sp>
        <p:sp>
          <p:nvSpPr>
            <p:cNvPr id="1349" name="Freeform 299"/>
            <p:cNvSpPr>
              <a:spLocks/>
            </p:cNvSpPr>
            <p:nvPr/>
          </p:nvSpPr>
          <p:spPr bwMode="auto">
            <a:xfrm>
              <a:off x="610" y="1916"/>
              <a:ext cx="998" cy="451"/>
            </a:xfrm>
            <a:custGeom>
              <a:avLst/>
              <a:gdLst>
                <a:gd name="T0" fmla="*/ 997 w 998"/>
                <a:gd name="T1" fmla="*/ 450 h 451"/>
                <a:gd name="T2" fmla="*/ 0 w 998"/>
                <a:gd name="T3" fmla="*/ 0 h 451"/>
                <a:gd name="T4" fmla="*/ 0 60000 65536"/>
                <a:gd name="T5" fmla="*/ 0 60000 65536"/>
                <a:gd name="T6" fmla="*/ 0 w 998"/>
                <a:gd name="T7" fmla="*/ 0 h 451"/>
                <a:gd name="T8" fmla="*/ 998 w 998"/>
                <a:gd name="T9" fmla="*/ 451 h 451"/>
              </a:gdLst>
              <a:ahLst/>
              <a:cxnLst>
                <a:cxn ang="T4">
                  <a:pos x="T0" y="T1"/>
                </a:cxn>
                <a:cxn ang="T5">
                  <a:pos x="T2" y="T3"/>
                </a:cxn>
              </a:cxnLst>
              <a:rect l="T6" t="T7" r="T8" b="T9"/>
              <a:pathLst>
                <a:path w="998" h="451">
                  <a:moveTo>
                    <a:pt x="997" y="450"/>
                  </a:moveTo>
                  <a:lnTo>
                    <a:pt x="0" y="0"/>
                  </a:lnTo>
                </a:path>
              </a:pathLst>
            </a:custGeom>
            <a:noFill/>
            <a:ln w="12700" cap="rnd">
              <a:solidFill>
                <a:srgbClr val="000000"/>
              </a:solidFill>
              <a:round/>
              <a:headEnd/>
              <a:tailEnd/>
            </a:ln>
          </p:spPr>
          <p:txBody>
            <a:bodyPr/>
            <a:lstStyle/>
            <a:p>
              <a:endParaRPr lang="en-US"/>
            </a:p>
          </p:txBody>
        </p:sp>
        <p:sp>
          <p:nvSpPr>
            <p:cNvPr id="1350" name="Freeform 300"/>
            <p:cNvSpPr>
              <a:spLocks/>
            </p:cNvSpPr>
            <p:nvPr/>
          </p:nvSpPr>
          <p:spPr bwMode="auto">
            <a:xfrm>
              <a:off x="349" y="1925"/>
              <a:ext cx="177" cy="409"/>
            </a:xfrm>
            <a:custGeom>
              <a:avLst/>
              <a:gdLst>
                <a:gd name="T0" fmla="*/ 176 w 177"/>
                <a:gd name="T1" fmla="*/ 0 h 409"/>
                <a:gd name="T2" fmla="*/ 0 w 177"/>
                <a:gd name="T3" fmla="*/ 408 h 409"/>
                <a:gd name="T4" fmla="*/ 0 60000 65536"/>
                <a:gd name="T5" fmla="*/ 0 60000 65536"/>
                <a:gd name="T6" fmla="*/ 0 w 177"/>
                <a:gd name="T7" fmla="*/ 0 h 409"/>
                <a:gd name="T8" fmla="*/ 177 w 177"/>
                <a:gd name="T9" fmla="*/ 409 h 409"/>
              </a:gdLst>
              <a:ahLst/>
              <a:cxnLst>
                <a:cxn ang="T4">
                  <a:pos x="T0" y="T1"/>
                </a:cxn>
                <a:cxn ang="T5">
                  <a:pos x="T2" y="T3"/>
                </a:cxn>
              </a:cxnLst>
              <a:rect l="T6" t="T7" r="T8" b="T9"/>
              <a:pathLst>
                <a:path w="177" h="409">
                  <a:moveTo>
                    <a:pt x="176" y="0"/>
                  </a:moveTo>
                  <a:lnTo>
                    <a:pt x="0" y="408"/>
                  </a:lnTo>
                </a:path>
              </a:pathLst>
            </a:custGeom>
            <a:noFill/>
            <a:ln w="12700" cap="rnd">
              <a:solidFill>
                <a:srgbClr val="000000"/>
              </a:solidFill>
              <a:round/>
              <a:headEnd/>
              <a:tailEnd/>
            </a:ln>
          </p:spPr>
          <p:txBody>
            <a:bodyPr/>
            <a:lstStyle/>
            <a:p>
              <a:endParaRPr lang="en-US"/>
            </a:p>
          </p:txBody>
        </p:sp>
        <p:sp>
          <p:nvSpPr>
            <p:cNvPr id="1351" name="Freeform 301"/>
            <p:cNvSpPr>
              <a:spLocks/>
            </p:cNvSpPr>
            <p:nvPr/>
          </p:nvSpPr>
          <p:spPr bwMode="auto">
            <a:xfrm>
              <a:off x="1635" y="2412"/>
              <a:ext cx="26" cy="30"/>
            </a:xfrm>
            <a:custGeom>
              <a:avLst/>
              <a:gdLst>
                <a:gd name="T0" fmla="*/ 4 w 26"/>
                <a:gd name="T1" fmla="*/ 9 h 30"/>
                <a:gd name="T2" fmla="*/ 4 w 26"/>
                <a:gd name="T3" fmla="*/ 13 h 30"/>
                <a:gd name="T4" fmla="*/ 0 w 26"/>
                <a:gd name="T5" fmla="*/ 20 h 30"/>
                <a:gd name="T6" fmla="*/ 0 w 26"/>
                <a:gd name="T7" fmla="*/ 25 h 30"/>
                <a:gd name="T8" fmla="*/ 0 w 26"/>
                <a:gd name="T9" fmla="*/ 29 h 30"/>
                <a:gd name="T10" fmla="*/ 4 w 26"/>
                <a:gd name="T11" fmla="*/ 29 h 30"/>
                <a:gd name="T12" fmla="*/ 12 w 26"/>
                <a:gd name="T13" fmla="*/ 29 h 30"/>
                <a:gd name="T14" fmla="*/ 17 w 26"/>
                <a:gd name="T15" fmla="*/ 20 h 30"/>
                <a:gd name="T16" fmla="*/ 21 w 26"/>
                <a:gd name="T17" fmla="*/ 20 h 30"/>
                <a:gd name="T18" fmla="*/ 21 w 26"/>
                <a:gd name="T19" fmla="*/ 16 h 30"/>
                <a:gd name="T20" fmla="*/ 25 w 26"/>
                <a:gd name="T21" fmla="*/ 9 h 30"/>
                <a:gd name="T22" fmla="*/ 25 w 26"/>
                <a:gd name="T23" fmla="*/ 4 h 30"/>
                <a:gd name="T24" fmla="*/ 21 w 26"/>
                <a:gd name="T25" fmla="*/ 0 h 30"/>
                <a:gd name="T26" fmla="*/ 17 w 26"/>
                <a:gd name="T27" fmla="*/ 0 h 30"/>
                <a:gd name="T28" fmla="*/ 8 w 26"/>
                <a:gd name="T29" fmla="*/ 4 h 30"/>
                <a:gd name="T30" fmla="*/ 4 w 26"/>
                <a:gd name="T31" fmla="*/ 9 h 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
                <a:gd name="T49" fmla="*/ 0 h 30"/>
                <a:gd name="T50" fmla="*/ 26 w 26"/>
                <a:gd name="T51" fmla="*/ 30 h 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 h="30">
                  <a:moveTo>
                    <a:pt x="4" y="9"/>
                  </a:moveTo>
                  <a:lnTo>
                    <a:pt x="4" y="13"/>
                  </a:lnTo>
                  <a:lnTo>
                    <a:pt x="0" y="20"/>
                  </a:lnTo>
                  <a:lnTo>
                    <a:pt x="0" y="25"/>
                  </a:lnTo>
                  <a:lnTo>
                    <a:pt x="0" y="29"/>
                  </a:lnTo>
                  <a:lnTo>
                    <a:pt x="4" y="29"/>
                  </a:lnTo>
                  <a:lnTo>
                    <a:pt x="12" y="29"/>
                  </a:lnTo>
                  <a:lnTo>
                    <a:pt x="17" y="20"/>
                  </a:lnTo>
                  <a:lnTo>
                    <a:pt x="21" y="20"/>
                  </a:lnTo>
                  <a:lnTo>
                    <a:pt x="21" y="16"/>
                  </a:lnTo>
                  <a:lnTo>
                    <a:pt x="25" y="9"/>
                  </a:lnTo>
                  <a:lnTo>
                    <a:pt x="25" y="4"/>
                  </a:lnTo>
                  <a:lnTo>
                    <a:pt x="21" y="0"/>
                  </a:lnTo>
                  <a:lnTo>
                    <a:pt x="17" y="0"/>
                  </a:lnTo>
                  <a:lnTo>
                    <a:pt x="8" y="4"/>
                  </a:lnTo>
                  <a:lnTo>
                    <a:pt x="4" y="9"/>
                  </a:lnTo>
                </a:path>
              </a:pathLst>
            </a:custGeom>
            <a:solidFill>
              <a:srgbClr val="FFFFFF"/>
            </a:solidFill>
            <a:ln w="12700" cap="rnd">
              <a:solidFill>
                <a:srgbClr val="000000"/>
              </a:solidFill>
              <a:round/>
              <a:headEnd/>
              <a:tailEnd/>
            </a:ln>
          </p:spPr>
          <p:txBody>
            <a:bodyPr/>
            <a:lstStyle/>
            <a:p>
              <a:endParaRPr lang="en-US"/>
            </a:p>
          </p:txBody>
        </p:sp>
        <p:sp>
          <p:nvSpPr>
            <p:cNvPr id="1352" name="Freeform 302"/>
            <p:cNvSpPr>
              <a:spLocks/>
            </p:cNvSpPr>
            <p:nvPr/>
          </p:nvSpPr>
          <p:spPr bwMode="auto">
            <a:xfrm>
              <a:off x="573" y="1904"/>
              <a:ext cx="25" cy="30"/>
            </a:xfrm>
            <a:custGeom>
              <a:avLst/>
              <a:gdLst>
                <a:gd name="T0" fmla="*/ 8 w 25"/>
                <a:gd name="T1" fmla="*/ 25 h 30"/>
                <a:gd name="T2" fmla="*/ 13 w 25"/>
                <a:gd name="T3" fmla="*/ 25 h 30"/>
                <a:gd name="T4" fmla="*/ 17 w 25"/>
                <a:gd name="T5" fmla="*/ 29 h 30"/>
                <a:gd name="T6" fmla="*/ 21 w 25"/>
                <a:gd name="T7" fmla="*/ 29 h 30"/>
                <a:gd name="T8" fmla="*/ 24 w 25"/>
                <a:gd name="T9" fmla="*/ 29 h 30"/>
                <a:gd name="T10" fmla="*/ 24 w 25"/>
                <a:gd name="T11" fmla="*/ 20 h 30"/>
                <a:gd name="T12" fmla="*/ 21 w 25"/>
                <a:gd name="T13" fmla="*/ 16 h 30"/>
                <a:gd name="T14" fmla="*/ 21 w 25"/>
                <a:gd name="T15" fmla="*/ 12 h 30"/>
                <a:gd name="T16" fmla="*/ 17 w 25"/>
                <a:gd name="T17" fmla="*/ 9 h 30"/>
                <a:gd name="T18" fmla="*/ 13 w 25"/>
                <a:gd name="T19" fmla="*/ 4 h 30"/>
                <a:gd name="T20" fmla="*/ 8 w 25"/>
                <a:gd name="T21" fmla="*/ 0 h 30"/>
                <a:gd name="T22" fmla="*/ 4 w 25"/>
                <a:gd name="T23" fmla="*/ 0 h 30"/>
                <a:gd name="T24" fmla="*/ 0 w 25"/>
                <a:gd name="T25" fmla="*/ 9 h 30"/>
                <a:gd name="T26" fmla="*/ 0 w 25"/>
                <a:gd name="T27" fmla="*/ 12 h 30"/>
                <a:gd name="T28" fmla="*/ 4 w 25"/>
                <a:gd name="T29" fmla="*/ 20 h 30"/>
                <a:gd name="T30" fmla="*/ 8 w 25"/>
                <a:gd name="T31" fmla="*/ 25 h 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
                <a:gd name="T49" fmla="*/ 0 h 30"/>
                <a:gd name="T50" fmla="*/ 25 w 25"/>
                <a:gd name="T51" fmla="*/ 30 h 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 h="30">
                  <a:moveTo>
                    <a:pt x="8" y="25"/>
                  </a:moveTo>
                  <a:lnTo>
                    <a:pt x="13" y="25"/>
                  </a:lnTo>
                  <a:lnTo>
                    <a:pt x="17" y="29"/>
                  </a:lnTo>
                  <a:lnTo>
                    <a:pt x="21" y="29"/>
                  </a:lnTo>
                  <a:lnTo>
                    <a:pt x="24" y="29"/>
                  </a:lnTo>
                  <a:lnTo>
                    <a:pt x="24" y="20"/>
                  </a:lnTo>
                  <a:lnTo>
                    <a:pt x="21" y="16"/>
                  </a:lnTo>
                  <a:lnTo>
                    <a:pt x="21" y="12"/>
                  </a:lnTo>
                  <a:lnTo>
                    <a:pt x="17" y="9"/>
                  </a:lnTo>
                  <a:lnTo>
                    <a:pt x="13" y="4"/>
                  </a:lnTo>
                  <a:lnTo>
                    <a:pt x="8" y="0"/>
                  </a:lnTo>
                  <a:lnTo>
                    <a:pt x="4" y="0"/>
                  </a:lnTo>
                  <a:lnTo>
                    <a:pt x="0" y="9"/>
                  </a:lnTo>
                  <a:lnTo>
                    <a:pt x="0" y="12"/>
                  </a:lnTo>
                  <a:lnTo>
                    <a:pt x="4" y="20"/>
                  </a:lnTo>
                  <a:lnTo>
                    <a:pt x="8" y="25"/>
                  </a:lnTo>
                </a:path>
              </a:pathLst>
            </a:custGeom>
            <a:solidFill>
              <a:srgbClr val="FFFFFF"/>
            </a:solidFill>
            <a:ln w="12700" cap="rnd">
              <a:solidFill>
                <a:srgbClr val="000000"/>
              </a:solidFill>
              <a:round/>
              <a:headEnd/>
              <a:tailEnd/>
            </a:ln>
          </p:spPr>
          <p:txBody>
            <a:bodyPr/>
            <a:lstStyle/>
            <a:p>
              <a:endParaRPr lang="en-US"/>
            </a:p>
          </p:txBody>
        </p:sp>
        <p:sp>
          <p:nvSpPr>
            <p:cNvPr id="1353" name="Freeform 303"/>
            <p:cNvSpPr>
              <a:spLocks/>
            </p:cNvSpPr>
            <p:nvPr/>
          </p:nvSpPr>
          <p:spPr bwMode="auto">
            <a:xfrm>
              <a:off x="1611" y="2379"/>
              <a:ext cx="29" cy="18"/>
            </a:xfrm>
            <a:custGeom>
              <a:avLst/>
              <a:gdLst>
                <a:gd name="T0" fmla="*/ 12 w 29"/>
                <a:gd name="T1" fmla="*/ 0 h 18"/>
                <a:gd name="T2" fmla="*/ 4 w 29"/>
                <a:gd name="T3" fmla="*/ 4 h 18"/>
                <a:gd name="T4" fmla="*/ 0 w 29"/>
                <a:gd name="T5" fmla="*/ 8 h 18"/>
                <a:gd name="T6" fmla="*/ 0 w 29"/>
                <a:gd name="T7" fmla="*/ 13 h 18"/>
                <a:gd name="T8" fmla="*/ 4 w 29"/>
                <a:gd name="T9" fmla="*/ 17 h 18"/>
                <a:gd name="T10" fmla="*/ 8 w 29"/>
                <a:gd name="T11" fmla="*/ 17 h 18"/>
                <a:gd name="T12" fmla="*/ 12 w 29"/>
                <a:gd name="T13" fmla="*/ 17 h 18"/>
                <a:gd name="T14" fmla="*/ 21 w 29"/>
                <a:gd name="T15" fmla="*/ 13 h 18"/>
                <a:gd name="T16" fmla="*/ 28 w 29"/>
                <a:gd name="T17" fmla="*/ 8 h 18"/>
                <a:gd name="T18" fmla="*/ 28 w 29"/>
                <a:gd name="T19" fmla="*/ 4 h 18"/>
                <a:gd name="T20" fmla="*/ 24 w 29"/>
                <a:gd name="T21" fmla="*/ 0 h 18"/>
                <a:gd name="T22" fmla="*/ 21 w 29"/>
                <a:gd name="T23" fmla="*/ 0 h 18"/>
                <a:gd name="T24" fmla="*/ 17 w 29"/>
                <a:gd name="T25" fmla="*/ 0 h 18"/>
                <a:gd name="T26" fmla="*/ 12 w 2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18"/>
                <a:gd name="T44" fmla="*/ 29 w 2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18">
                  <a:moveTo>
                    <a:pt x="12" y="0"/>
                  </a:moveTo>
                  <a:lnTo>
                    <a:pt x="4" y="4"/>
                  </a:lnTo>
                  <a:lnTo>
                    <a:pt x="0" y="8"/>
                  </a:lnTo>
                  <a:lnTo>
                    <a:pt x="0" y="13"/>
                  </a:lnTo>
                  <a:lnTo>
                    <a:pt x="4" y="17"/>
                  </a:lnTo>
                  <a:lnTo>
                    <a:pt x="8" y="17"/>
                  </a:lnTo>
                  <a:lnTo>
                    <a:pt x="12" y="17"/>
                  </a:lnTo>
                  <a:lnTo>
                    <a:pt x="21" y="13"/>
                  </a:lnTo>
                  <a:lnTo>
                    <a:pt x="28" y="8"/>
                  </a:lnTo>
                  <a:lnTo>
                    <a:pt x="28" y="4"/>
                  </a:lnTo>
                  <a:lnTo>
                    <a:pt x="24" y="0"/>
                  </a:lnTo>
                  <a:lnTo>
                    <a:pt x="21" y="0"/>
                  </a:lnTo>
                  <a:lnTo>
                    <a:pt x="17" y="0"/>
                  </a:lnTo>
                  <a:lnTo>
                    <a:pt x="12" y="0"/>
                  </a:lnTo>
                </a:path>
              </a:pathLst>
            </a:custGeom>
            <a:solidFill>
              <a:srgbClr val="FFFFFF"/>
            </a:solidFill>
            <a:ln w="12700" cap="rnd">
              <a:solidFill>
                <a:srgbClr val="000000"/>
              </a:solidFill>
              <a:round/>
              <a:headEnd/>
              <a:tailEnd/>
            </a:ln>
          </p:spPr>
          <p:txBody>
            <a:bodyPr/>
            <a:lstStyle/>
            <a:p>
              <a:endParaRPr lang="en-US"/>
            </a:p>
          </p:txBody>
        </p:sp>
        <p:sp>
          <p:nvSpPr>
            <p:cNvPr id="1354" name="Freeform 304"/>
            <p:cNvSpPr>
              <a:spLocks/>
            </p:cNvSpPr>
            <p:nvPr/>
          </p:nvSpPr>
          <p:spPr bwMode="auto">
            <a:xfrm>
              <a:off x="540" y="1929"/>
              <a:ext cx="18" cy="34"/>
            </a:xfrm>
            <a:custGeom>
              <a:avLst/>
              <a:gdLst>
                <a:gd name="T0" fmla="*/ 0 w 18"/>
                <a:gd name="T1" fmla="*/ 17 h 34"/>
                <a:gd name="T2" fmla="*/ 4 w 18"/>
                <a:gd name="T3" fmla="*/ 24 h 34"/>
                <a:gd name="T4" fmla="*/ 4 w 18"/>
                <a:gd name="T5" fmla="*/ 29 h 34"/>
                <a:gd name="T6" fmla="*/ 13 w 18"/>
                <a:gd name="T7" fmla="*/ 33 h 34"/>
                <a:gd name="T8" fmla="*/ 17 w 18"/>
                <a:gd name="T9" fmla="*/ 29 h 34"/>
                <a:gd name="T10" fmla="*/ 17 w 18"/>
                <a:gd name="T11" fmla="*/ 24 h 34"/>
                <a:gd name="T12" fmla="*/ 17 w 18"/>
                <a:gd name="T13" fmla="*/ 17 h 34"/>
                <a:gd name="T14" fmla="*/ 13 w 18"/>
                <a:gd name="T15" fmla="*/ 9 h 34"/>
                <a:gd name="T16" fmla="*/ 13 w 18"/>
                <a:gd name="T17" fmla="*/ 0 h 34"/>
                <a:gd name="T18" fmla="*/ 8 w 18"/>
                <a:gd name="T19" fmla="*/ 0 h 34"/>
                <a:gd name="T20" fmla="*/ 4 w 18"/>
                <a:gd name="T21" fmla="*/ 4 h 34"/>
                <a:gd name="T22" fmla="*/ 0 w 18"/>
                <a:gd name="T23" fmla="*/ 9 h 34"/>
                <a:gd name="T24" fmla="*/ 0 w 18"/>
                <a:gd name="T25" fmla="*/ 13 h 34"/>
                <a:gd name="T26" fmla="*/ 0 w 18"/>
                <a:gd name="T27" fmla="*/ 17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34"/>
                <a:gd name="T44" fmla="*/ 18 w 18"/>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34">
                  <a:moveTo>
                    <a:pt x="0" y="17"/>
                  </a:moveTo>
                  <a:lnTo>
                    <a:pt x="4" y="24"/>
                  </a:lnTo>
                  <a:lnTo>
                    <a:pt x="4" y="29"/>
                  </a:lnTo>
                  <a:lnTo>
                    <a:pt x="13" y="33"/>
                  </a:lnTo>
                  <a:lnTo>
                    <a:pt x="17" y="29"/>
                  </a:lnTo>
                  <a:lnTo>
                    <a:pt x="17" y="24"/>
                  </a:lnTo>
                  <a:lnTo>
                    <a:pt x="17" y="17"/>
                  </a:lnTo>
                  <a:lnTo>
                    <a:pt x="13" y="9"/>
                  </a:lnTo>
                  <a:lnTo>
                    <a:pt x="13" y="0"/>
                  </a:lnTo>
                  <a:lnTo>
                    <a:pt x="8" y="0"/>
                  </a:lnTo>
                  <a:lnTo>
                    <a:pt x="4" y="4"/>
                  </a:lnTo>
                  <a:lnTo>
                    <a:pt x="0" y="9"/>
                  </a:lnTo>
                  <a:lnTo>
                    <a:pt x="0" y="13"/>
                  </a:lnTo>
                  <a:lnTo>
                    <a:pt x="0" y="17"/>
                  </a:lnTo>
                </a:path>
              </a:pathLst>
            </a:custGeom>
            <a:solidFill>
              <a:srgbClr val="FFFFFF"/>
            </a:solidFill>
            <a:ln w="12700" cap="rnd">
              <a:solidFill>
                <a:srgbClr val="000000"/>
              </a:solidFill>
              <a:round/>
              <a:headEnd/>
              <a:tailEnd/>
            </a:ln>
          </p:spPr>
          <p:txBody>
            <a:bodyPr/>
            <a:lstStyle/>
            <a:p>
              <a:endParaRPr lang="en-US"/>
            </a:p>
          </p:txBody>
        </p:sp>
        <p:sp>
          <p:nvSpPr>
            <p:cNvPr id="1355" name="Freeform 305"/>
            <p:cNvSpPr>
              <a:spLocks/>
            </p:cNvSpPr>
            <p:nvPr/>
          </p:nvSpPr>
          <p:spPr bwMode="auto">
            <a:xfrm>
              <a:off x="1411" y="2862"/>
              <a:ext cx="26" cy="30"/>
            </a:xfrm>
            <a:custGeom>
              <a:avLst/>
              <a:gdLst>
                <a:gd name="T0" fmla="*/ 17 w 26"/>
                <a:gd name="T1" fmla="*/ 9 h 30"/>
                <a:gd name="T2" fmla="*/ 17 w 26"/>
                <a:gd name="T3" fmla="*/ 4 h 30"/>
                <a:gd name="T4" fmla="*/ 8 w 26"/>
                <a:gd name="T5" fmla="*/ 4 h 30"/>
                <a:gd name="T6" fmla="*/ 4 w 26"/>
                <a:gd name="T7" fmla="*/ 0 h 30"/>
                <a:gd name="T8" fmla="*/ 0 w 26"/>
                <a:gd name="T9" fmla="*/ 0 h 30"/>
                <a:gd name="T10" fmla="*/ 0 w 26"/>
                <a:gd name="T11" fmla="*/ 9 h 30"/>
                <a:gd name="T12" fmla="*/ 4 w 26"/>
                <a:gd name="T13" fmla="*/ 13 h 30"/>
                <a:gd name="T14" fmla="*/ 8 w 26"/>
                <a:gd name="T15" fmla="*/ 20 h 30"/>
                <a:gd name="T16" fmla="*/ 12 w 26"/>
                <a:gd name="T17" fmla="*/ 25 h 30"/>
                <a:gd name="T18" fmla="*/ 17 w 26"/>
                <a:gd name="T19" fmla="*/ 29 h 30"/>
                <a:gd name="T20" fmla="*/ 21 w 26"/>
                <a:gd name="T21" fmla="*/ 29 h 30"/>
                <a:gd name="T22" fmla="*/ 25 w 26"/>
                <a:gd name="T23" fmla="*/ 25 h 30"/>
                <a:gd name="T24" fmla="*/ 25 w 26"/>
                <a:gd name="T25" fmla="*/ 16 h 30"/>
                <a:gd name="T26" fmla="*/ 21 w 26"/>
                <a:gd name="T27" fmla="*/ 13 h 30"/>
                <a:gd name="T28" fmla="*/ 17 w 26"/>
                <a:gd name="T29" fmla="*/ 9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0"/>
                <a:gd name="T47" fmla="*/ 26 w 26"/>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0">
                  <a:moveTo>
                    <a:pt x="17" y="9"/>
                  </a:moveTo>
                  <a:lnTo>
                    <a:pt x="17" y="4"/>
                  </a:lnTo>
                  <a:lnTo>
                    <a:pt x="8" y="4"/>
                  </a:lnTo>
                  <a:lnTo>
                    <a:pt x="4" y="0"/>
                  </a:lnTo>
                  <a:lnTo>
                    <a:pt x="0" y="0"/>
                  </a:lnTo>
                  <a:lnTo>
                    <a:pt x="0" y="9"/>
                  </a:lnTo>
                  <a:lnTo>
                    <a:pt x="4" y="13"/>
                  </a:lnTo>
                  <a:lnTo>
                    <a:pt x="8" y="20"/>
                  </a:lnTo>
                  <a:lnTo>
                    <a:pt x="12" y="25"/>
                  </a:lnTo>
                  <a:lnTo>
                    <a:pt x="17" y="29"/>
                  </a:lnTo>
                  <a:lnTo>
                    <a:pt x="21" y="29"/>
                  </a:lnTo>
                  <a:lnTo>
                    <a:pt x="25" y="25"/>
                  </a:lnTo>
                  <a:lnTo>
                    <a:pt x="25" y="16"/>
                  </a:lnTo>
                  <a:lnTo>
                    <a:pt x="21" y="13"/>
                  </a:lnTo>
                  <a:lnTo>
                    <a:pt x="17" y="9"/>
                  </a:lnTo>
                </a:path>
              </a:pathLst>
            </a:custGeom>
            <a:solidFill>
              <a:srgbClr val="FFFFFF"/>
            </a:solidFill>
            <a:ln w="12700" cap="rnd">
              <a:solidFill>
                <a:srgbClr val="000000"/>
              </a:solidFill>
              <a:round/>
              <a:headEnd/>
              <a:tailEnd/>
            </a:ln>
          </p:spPr>
          <p:txBody>
            <a:bodyPr/>
            <a:lstStyle/>
            <a:p>
              <a:endParaRPr lang="en-US"/>
            </a:p>
          </p:txBody>
        </p:sp>
        <p:sp>
          <p:nvSpPr>
            <p:cNvPr id="1356" name="Freeform 306"/>
            <p:cNvSpPr>
              <a:spLocks/>
            </p:cNvSpPr>
            <p:nvPr/>
          </p:nvSpPr>
          <p:spPr bwMode="auto">
            <a:xfrm>
              <a:off x="1452" y="2833"/>
              <a:ext cx="18" cy="30"/>
            </a:xfrm>
            <a:custGeom>
              <a:avLst/>
              <a:gdLst>
                <a:gd name="T0" fmla="*/ 17 w 18"/>
                <a:gd name="T1" fmla="*/ 13 h 30"/>
                <a:gd name="T2" fmla="*/ 13 w 18"/>
                <a:gd name="T3" fmla="*/ 4 h 30"/>
                <a:gd name="T4" fmla="*/ 8 w 18"/>
                <a:gd name="T5" fmla="*/ 0 h 30"/>
                <a:gd name="T6" fmla="*/ 4 w 18"/>
                <a:gd name="T7" fmla="*/ 0 h 30"/>
                <a:gd name="T8" fmla="*/ 0 w 18"/>
                <a:gd name="T9" fmla="*/ 4 h 30"/>
                <a:gd name="T10" fmla="*/ 0 w 18"/>
                <a:gd name="T11" fmla="*/ 9 h 30"/>
                <a:gd name="T12" fmla="*/ 0 w 18"/>
                <a:gd name="T13" fmla="*/ 16 h 30"/>
                <a:gd name="T14" fmla="*/ 4 w 18"/>
                <a:gd name="T15" fmla="*/ 20 h 30"/>
                <a:gd name="T16" fmla="*/ 4 w 18"/>
                <a:gd name="T17" fmla="*/ 25 h 30"/>
                <a:gd name="T18" fmla="*/ 13 w 18"/>
                <a:gd name="T19" fmla="*/ 29 h 30"/>
                <a:gd name="T20" fmla="*/ 17 w 18"/>
                <a:gd name="T21" fmla="*/ 25 h 30"/>
                <a:gd name="T22" fmla="*/ 17 w 18"/>
                <a:gd name="T23" fmla="*/ 20 h 30"/>
                <a:gd name="T24" fmla="*/ 17 w 18"/>
                <a:gd name="T25" fmla="*/ 16 h 30"/>
                <a:gd name="T26" fmla="*/ 17 w 18"/>
                <a:gd name="T27" fmla="*/ 13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30"/>
                <a:gd name="T44" fmla="*/ 18 w 18"/>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30">
                  <a:moveTo>
                    <a:pt x="17" y="13"/>
                  </a:moveTo>
                  <a:lnTo>
                    <a:pt x="13" y="4"/>
                  </a:lnTo>
                  <a:lnTo>
                    <a:pt x="8" y="0"/>
                  </a:lnTo>
                  <a:lnTo>
                    <a:pt x="4" y="0"/>
                  </a:lnTo>
                  <a:lnTo>
                    <a:pt x="0" y="4"/>
                  </a:lnTo>
                  <a:lnTo>
                    <a:pt x="0" y="9"/>
                  </a:lnTo>
                  <a:lnTo>
                    <a:pt x="0" y="16"/>
                  </a:lnTo>
                  <a:lnTo>
                    <a:pt x="4" y="20"/>
                  </a:lnTo>
                  <a:lnTo>
                    <a:pt x="4" y="25"/>
                  </a:lnTo>
                  <a:lnTo>
                    <a:pt x="13" y="29"/>
                  </a:lnTo>
                  <a:lnTo>
                    <a:pt x="17" y="25"/>
                  </a:lnTo>
                  <a:lnTo>
                    <a:pt x="17" y="20"/>
                  </a:lnTo>
                  <a:lnTo>
                    <a:pt x="17" y="16"/>
                  </a:lnTo>
                  <a:lnTo>
                    <a:pt x="17" y="13"/>
                  </a:lnTo>
                </a:path>
              </a:pathLst>
            </a:custGeom>
            <a:solidFill>
              <a:srgbClr val="FFFFFF"/>
            </a:solidFill>
            <a:ln w="12700" cap="rnd">
              <a:solidFill>
                <a:srgbClr val="000000"/>
              </a:solidFill>
              <a:round/>
              <a:headEnd/>
              <a:tailEnd/>
            </a:ln>
          </p:spPr>
          <p:txBody>
            <a:bodyPr/>
            <a:lstStyle/>
            <a:p>
              <a:endParaRPr lang="en-US"/>
            </a:p>
          </p:txBody>
        </p:sp>
        <p:sp>
          <p:nvSpPr>
            <p:cNvPr id="1357" name="Freeform 307"/>
            <p:cNvSpPr>
              <a:spLocks/>
            </p:cNvSpPr>
            <p:nvPr/>
          </p:nvSpPr>
          <p:spPr bwMode="auto">
            <a:xfrm>
              <a:off x="1432" y="2846"/>
              <a:ext cx="30" cy="42"/>
            </a:xfrm>
            <a:custGeom>
              <a:avLst/>
              <a:gdLst>
                <a:gd name="T0" fmla="*/ 0 w 30"/>
                <a:gd name="T1" fmla="*/ 0 h 42"/>
                <a:gd name="T2" fmla="*/ 16 w 30"/>
                <a:gd name="T3" fmla="*/ 12 h 42"/>
                <a:gd name="T4" fmla="*/ 29 w 30"/>
                <a:gd name="T5" fmla="*/ 29 h 42"/>
                <a:gd name="T6" fmla="*/ 25 w 30"/>
                <a:gd name="T7" fmla="*/ 41 h 42"/>
                <a:gd name="T8" fmla="*/ 16 w 30"/>
                <a:gd name="T9" fmla="*/ 37 h 42"/>
                <a:gd name="T10" fmla="*/ 8 w 30"/>
                <a:gd name="T11" fmla="*/ 20 h 42"/>
                <a:gd name="T12" fmla="*/ 0 w 30"/>
                <a:gd name="T13" fmla="*/ 0 h 42"/>
                <a:gd name="T14" fmla="*/ 0 60000 65536"/>
                <a:gd name="T15" fmla="*/ 0 60000 65536"/>
                <a:gd name="T16" fmla="*/ 0 60000 65536"/>
                <a:gd name="T17" fmla="*/ 0 60000 65536"/>
                <a:gd name="T18" fmla="*/ 0 60000 65536"/>
                <a:gd name="T19" fmla="*/ 0 60000 65536"/>
                <a:gd name="T20" fmla="*/ 0 60000 65536"/>
                <a:gd name="T21" fmla="*/ 0 w 30"/>
                <a:gd name="T22" fmla="*/ 0 h 42"/>
                <a:gd name="T23" fmla="*/ 30 w 30"/>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42">
                  <a:moveTo>
                    <a:pt x="0" y="0"/>
                  </a:moveTo>
                  <a:lnTo>
                    <a:pt x="16" y="12"/>
                  </a:lnTo>
                  <a:lnTo>
                    <a:pt x="29" y="29"/>
                  </a:lnTo>
                  <a:lnTo>
                    <a:pt x="25" y="41"/>
                  </a:lnTo>
                  <a:lnTo>
                    <a:pt x="16" y="37"/>
                  </a:lnTo>
                  <a:lnTo>
                    <a:pt x="8" y="20"/>
                  </a:lnTo>
                  <a:lnTo>
                    <a:pt x="0" y="0"/>
                  </a:lnTo>
                </a:path>
              </a:pathLst>
            </a:custGeom>
            <a:solidFill>
              <a:srgbClr val="FFFFFF"/>
            </a:solidFill>
            <a:ln w="12700" cap="rnd">
              <a:solidFill>
                <a:srgbClr val="000000"/>
              </a:solidFill>
              <a:round/>
              <a:headEnd/>
              <a:tailEnd/>
            </a:ln>
          </p:spPr>
          <p:txBody>
            <a:bodyPr/>
            <a:lstStyle/>
            <a:p>
              <a:endParaRPr lang="en-US"/>
            </a:p>
          </p:txBody>
        </p:sp>
      </p:grpSp>
      <p:grpSp>
        <p:nvGrpSpPr>
          <p:cNvPr id="3" name="Group 338"/>
          <p:cNvGrpSpPr>
            <a:grpSpLocks/>
          </p:cNvGrpSpPr>
          <p:nvPr/>
        </p:nvGrpSpPr>
        <p:grpSpPr bwMode="auto">
          <a:xfrm>
            <a:off x="0" y="1504653"/>
            <a:ext cx="9054798" cy="5354836"/>
            <a:chOff x="0" y="1011"/>
            <a:chExt cx="5989" cy="3598"/>
          </a:xfrm>
        </p:grpSpPr>
        <p:sp>
          <p:nvSpPr>
            <p:cNvPr id="1137" name="Rectangle 309"/>
            <p:cNvSpPr>
              <a:spLocks noChangeArrowheads="1"/>
            </p:cNvSpPr>
            <p:nvPr/>
          </p:nvSpPr>
          <p:spPr bwMode="auto">
            <a:xfrm rot="1320000">
              <a:off x="516" y="2040"/>
              <a:ext cx="922" cy="251"/>
            </a:xfrm>
            <a:prstGeom prst="rect">
              <a:avLst/>
            </a:prstGeom>
            <a:noFill/>
            <a:ln w="12700" cmpd="dbl">
              <a:noFill/>
              <a:miter lim="800000"/>
              <a:headEnd/>
              <a:tailEnd/>
            </a:ln>
          </p:spPr>
          <p:txBody>
            <a:bodyPr lIns="96838" tIns="47625" rIns="96838" bIns="47625">
              <a:spAutoFit/>
            </a:bodyPr>
            <a:lstStyle/>
            <a:p>
              <a:pPr defTabSz="914485"/>
              <a:r>
                <a:rPr lang="en-GB" sz="600" b="1" dirty="0">
                  <a:latin typeface="Arial" charset="0"/>
                </a:rPr>
                <a:t>Gerald </a:t>
              </a:r>
              <a:r>
                <a:rPr lang="en-GB" sz="600" b="1" dirty="0" err="1">
                  <a:latin typeface="Arial" charset="0"/>
                </a:rPr>
                <a:t>Trenholm</a:t>
              </a:r>
              <a:endParaRPr lang="en-GB" sz="600" b="1" dirty="0">
                <a:latin typeface="Arial" charset="0"/>
              </a:endParaRPr>
            </a:p>
            <a:p>
              <a:pPr defTabSz="914485"/>
              <a:r>
                <a:rPr lang="en-GB" sz="600" b="1" dirty="0">
                  <a:latin typeface="Arial" charset="0"/>
                </a:rPr>
                <a:t>7 </a:t>
              </a:r>
              <a:r>
                <a:rPr lang="en-GB" sz="600" b="1" dirty="0" err="1">
                  <a:latin typeface="Arial" charset="0"/>
                </a:rPr>
                <a:t>MacCauly</a:t>
              </a:r>
              <a:r>
                <a:rPr lang="en-GB" sz="600" b="1" dirty="0">
                  <a:latin typeface="Arial" charset="0"/>
                </a:rPr>
                <a:t> Drive</a:t>
              </a:r>
            </a:p>
            <a:p>
              <a:pPr defTabSz="914485"/>
              <a:r>
                <a:rPr lang="en-GB" sz="600" b="1" dirty="0">
                  <a:latin typeface="Arial" charset="0"/>
                </a:rPr>
                <a:t>Fredericton NB</a:t>
              </a:r>
            </a:p>
          </p:txBody>
        </p:sp>
        <p:sp>
          <p:nvSpPr>
            <p:cNvPr id="1138" name="Rectangle 310"/>
            <p:cNvSpPr>
              <a:spLocks noChangeArrowheads="1"/>
            </p:cNvSpPr>
            <p:nvPr/>
          </p:nvSpPr>
          <p:spPr bwMode="auto">
            <a:xfrm>
              <a:off x="255" y="1394"/>
              <a:ext cx="1423" cy="313"/>
            </a:xfrm>
            <a:prstGeom prst="rect">
              <a:avLst/>
            </a:prstGeom>
            <a:noFill/>
            <a:ln w="12700" cmpd="dbl">
              <a:noFill/>
              <a:miter lim="800000"/>
              <a:headEnd/>
              <a:tailEnd/>
            </a:ln>
          </p:spPr>
          <p:txBody>
            <a:bodyPr lIns="95250" tIns="47625" rIns="95250" bIns="47625">
              <a:spAutoFit/>
            </a:bodyPr>
            <a:lstStyle/>
            <a:p>
              <a:pPr algn="ctr" defTabSz="914485">
                <a:spcBef>
                  <a:spcPct val="50000"/>
                </a:spcBef>
              </a:pPr>
              <a:r>
                <a:rPr lang="en-GB" sz="2400" b="1" dirty="0"/>
                <a:t>Identification</a:t>
              </a:r>
            </a:p>
          </p:txBody>
        </p:sp>
        <p:sp>
          <p:nvSpPr>
            <p:cNvPr id="1139" name="Rectangle 311"/>
            <p:cNvSpPr>
              <a:spLocks noChangeArrowheads="1"/>
            </p:cNvSpPr>
            <p:nvPr/>
          </p:nvSpPr>
          <p:spPr bwMode="auto">
            <a:xfrm>
              <a:off x="0" y="3208"/>
              <a:ext cx="2160" cy="447"/>
            </a:xfrm>
            <a:prstGeom prst="rect">
              <a:avLst/>
            </a:prstGeom>
            <a:noFill/>
            <a:ln w="12700" cmpd="dbl">
              <a:noFill/>
              <a:miter lim="800000"/>
              <a:headEnd/>
              <a:tailEnd/>
            </a:ln>
          </p:spPr>
          <p:txBody>
            <a:bodyPr lIns="95250" tIns="47625" rIns="95250" bIns="47625">
              <a:spAutoFit/>
            </a:bodyPr>
            <a:lstStyle/>
            <a:p>
              <a:pPr algn="ctr" defTabSz="914485">
                <a:lnSpc>
                  <a:spcPct val="50000"/>
                </a:lnSpc>
                <a:spcBef>
                  <a:spcPct val="50000"/>
                </a:spcBef>
              </a:pPr>
              <a:r>
                <a:rPr lang="en-GB" sz="2400" b="1" dirty="0"/>
                <a:t>Select economic events </a:t>
              </a:r>
            </a:p>
            <a:p>
              <a:pPr algn="ctr" defTabSz="914485">
                <a:lnSpc>
                  <a:spcPct val="50000"/>
                </a:lnSpc>
                <a:spcBef>
                  <a:spcPct val="50000"/>
                </a:spcBef>
              </a:pPr>
              <a:r>
                <a:rPr lang="en-GB" sz="2400" b="1" dirty="0"/>
                <a:t>(transactions</a:t>
              </a:r>
              <a:r>
                <a:rPr lang="en-GB" sz="2000" b="1" dirty="0">
                  <a:latin typeface="Book Antiqua" pitchFamily="18" charset="0"/>
                </a:rPr>
                <a:t>)</a:t>
              </a:r>
            </a:p>
          </p:txBody>
        </p:sp>
        <p:sp>
          <p:nvSpPr>
            <p:cNvPr id="1140" name="Rectangle 312"/>
            <p:cNvSpPr>
              <a:spLocks noChangeArrowheads="1"/>
            </p:cNvSpPr>
            <p:nvPr/>
          </p:nvSpPr>
          <p:spPr bwMode="auto">
            <a:xfrm>
              <a:off x="2451" y="1401"/>
              <a:ext cx="1423" cy="313"/>
            </a:xfrm>
            <a:prstGeom prst="rect">
              <a:avLst/>
            </a:prstGeom>
            <a:noFill/>
            <a:ln w="12700" cmpd="dbl">
              <a:noFill/>
              <a:miter lim="800000"/>
              <a:headEnd/>
              <a:tailEnd/>
            </a:ln>
          </p:spPr>
          <p:txBody>
            <a:bodyPr lIns="95250" tIns="47625" rIns="95250" bIns="47625">
              <a:spAutoFit/>
            </a:bodyPr>
            <a:lstStyle/>
            <a:p>
              <a:pPr algn="ctr" defTabSz="914485">
                <a:spcBef>
                  <a:spcPct val="50000"/>
                </a:spcBef>
              </a:pPr>
              <a:r>
                <a:rPr lang="en-GB" sz="2400" b="1" dirty="0"/>
                <a:t>Recording</a:t>
              </a:r>
            </a:p>
          </p:txBody>
        </p:sp>
        <p:sp>
          <p:nvSpPr>
            <p:cNvPr id="1141" name="Rectangle 313"/>
            <p:cNvSpPr>
              <a:spLocks noChangeArrowheads="1"/>
            </p:cNvSpPr>
            <p:nvPr/>
          </p:nvSpPr>
          <p:spPr bwMode="auto">
            <a:xfrm>
              <a:off x="2208" y="3220"/>
              <a:ext cx="1728" cy="447"/>
            </a:xfrm>
            <a:prstGeom prst="rect">
              <a:avLst/>
            </a:prstGeom>
            <a:noFill/>
            <a:ln w="12700" cmpd="dbl">
              <a:noFill/>
              <a:miter lim="800000"/>
              <a:headEnd/>
              <a:tailEnd/>
            </a:ln>
          </p:spPr>
          <p:txBody>
            <a:bodyPr lIns="95250" tIns="47625" rIns="95250" bIns="47625">
              <a:spAutoFit/>
            </a:bodyPr>
            <a:lstStyle/>
            <a:p>
              <a:pPr algn="ctr" defTabSz="914485">
                <a:lnSpc>
                  <a:spcPct val="50000"/>
                </a:lnSpc>
                <a:spcBef>
                  <a:spcPct val="50000"/>
                </a:spcBef>
              </a:pPr>
              <a:r>
                <a:rPr lang="en-GB" sz="2400" b="1" dirty="0"/>
                <a:t>Record, classify, </a:t>
              </a:r>
            </a:p>
            <a:p>
              <a:pPr algn="ctr" defTabSz="914485">
                <a:lnSpc>
                  <a:spcPct val="50000"/>
                </a:lnSpc>
                <a:spcBef>
                  <a:spcPct val="50000"/>
                </a:spcBef>
              </a:pPr>
              <a:r>
                <a:rPr lang="en-GB" sz="2400" b="1" dirty="0"/>
                <a:t>and summarize</a:t>
              </a:r>
              <a:endParaRPr lang="en-GB" sz="2000" b="1" dirty="0">
                <a:latin typeface="Book Antiqua" pitchFamily="18" charset="0"/>
              </a:endParaRPr>
            </a:p>
          </p:txBody>
        </p:sp>
        <p:sp>
          <p:nvSpPr>
            <p:cNvPr id="1142" name="Freeform 314"/>
            <p:cNvSpPr>
              <a:spLocks/>
            </p:cNvSpPr>
            <p:nvPr/>
          </p:nvSpPr>
          <p:spPr bwMode="auto">
            <a:xfrm>
              <a:off x="1158" y="2270"/>
              <a:ext cx="41" cy="20"/>
            </a:xfrm>
            <a:custGeom>
              <a:avLst/>
              <a:gdLst>
                <a:gd name="T0" fmla="*/ 0 w 42"/>
                <a:gd name="T1" fmla="*/ 4 h 21"/>
                <a:gd name="T2" fmla="*/ 4 w 42"/>
                <a:gd name="T3" fmla="*/ 0 h 21"/>
                <a:gd name="T4" fmla="*/ 38 w 42"/>
                <a:gd name="T5" fmla="*/ 13 h 21"/>
                <a:gd name="T6" fmla="*/ 38 w 42"/>
                <a:gd name="T7" fmla="*/ 17 h 21"/>
                <a:gd name="T8" fmla="*/ 0 w 42"/>
                <a:gd name="T9" fmla="*/ 4 h 21"/>
                <a:gd name="T10" fmla="*/ 0 60000 65536"/>
                <a:gd name="T11" fmla="*/ 0 60000 65536"/>
                <a:gd name="T12" fmla="*/ 0 60000 65536"/>
                <a:gd name="T13" fmla="*/ 0 60000 65536"/>
                <a:gd name="T14" fmla="*/ 0 60000 65536"/>
                <a:gd name="T15" fmla="*/ 0 w 42"/>
                <a:gd name="T16" fmla="*/ 0 h 21"/>
                <a:gd name="T17" fmla="*/ 42 w 42"/>
                <a:gd name="T18" fmla="*/ 21 h 21"/>
              </a:gdLst>
              <a:ahLst/>
              <a:cxnLst>
                <a:cxn ang="T10">
                  <a:pos x="T0" y="T1"/>
                </a:cxn>
                <a:cxn ang="T11">
                  <a:pos x="T2" y="T3"/>
                </a:cxn>
                <a:cxn ang="T12">
                  <a:pos x="T4" y="T5"/>
                </a:cxn>
                <a:cxn ang="T13">
                  <a:pos x="T6" y="T7"/>
                </a:cxn>
                <a:cxn ang="T14">
                  <a:pos x="T8" y="T9"/>
                </a:cxn>
              </a:cxnLst>
              <a:rect l="T15" t="T16" r="T17" b="T18"/>
              <a:pathLst>
                <a:path w="42" h="21">
                  <a:moveTo>
                    <a:pt x="0" y="4"/>
                  </a:moveTo>
                  <a:lnTo>
                    <a:pt x="4" y="0"/>
                  </a:lnTo>
                  <a:lnTo>
                    <a:pt x="41" y="16"/>
                  </a:lnTo>
                  <a:lnTo>
                    <a:pt x="41" y="20"/>
                  </a:lnTo>
                  <a:lnTo>
                    <a:pt x="0" y="4"/>
                  </a:lnTo>
                </a:path>
              </a:pathLst>
            </a:custGeom>
            <a:solidFill>
              <a:srgbClr val="000000"/>
            </a:solidFill>
            <a:ln w="12700" cap="rnd">
              <a:solidFill>
                <a:srgbClr val="000000"/>
              </a:solidFill>
              <a:round/>
              <a:headEnd/>
              <a:tailEnd/>
            </a:ln>
          </p:spPr>
          <p:txBody>
            <a:bodyPr/>
            <a:lstStyle/>
            <a:p>
              <a:endParaRPr lang="en-US"/>
            </a:p>
          </p:txBody>
        </p:sp>
        <p:sp>
          <p:nvSpPr>
            <p:cNvPr id="1143" name="Freeform 316"/>
            <p:cNvSpPr>
              <a:spLocks/>
            </p:cNvSpPr>
            <p:nvPr/>
          </p:nvSpPr>
          <p:spPr bwMode="auto">
            <a:xfrm>
              <a:off x="341" y="2608"/>
              <a:ext cx="451" cy="245"/>
            </a:xfrm>
            <a:custGeom>
              <a:avLst/>
              <a:gdLst>
                <a:gd name="T0" fmla="*/ 0 w 457"/>
                <a:gd name="T1" fmla="*/ 152 h 252"/>
                <a:gd name="T2" fmla="*/ 51 w 457"/>
                <a:gd name="T3" fmla="*/ 170 h 252"/>
                <a:gd name="T4" fmla="*/ 83 w 457"/>
                <a:gd name="T5" fmla="*/ 106 h 252"/>
                <a:gd name="T6" fmla="*/ 128 w 457"/>
                <a:gd name="T7" fmla="*/ 118 h 252"/>
                <a:gd name="T8" fmla="*/ 133 w 457"/>
                <a:gd name="T9" fmla="*/ 186 h 252"/>
                <a:gd name="T10" fmla="*/ 154 w 457"/>
                <a:gd name="T11" fmla="*/ 186 h 252"/>
                <a:gd name="T12" fmla="*/ 145 w 457"/>
                <a:gd name="T13" fmla="*/ 163 h 252"/>
                <a:gd name="T14" fmla="*/ 154 w 457"/>
                <a:gd name="T15" fmla="*/ 149 h 252"/>
                <a:gd name="T16" fmla="*/ 165 w 457"/>
                <a:gd name="T17" fmla="*/ 140 h 252"/>
                <a:gd name="T18" fmla="*/ 182 w 457"/>
                <a:gd name="T19" fmla="*/ 136 h 252"/>
                <a:gd name="T20" fmla="*/ 195 w 457"/>
                <a:gd name="T21" fmla="*/ 144 h 252"/>
                <a:gd name="T22" fmla="*/ 199 w 457"/>
                <a:gd name="T23" fmla="*/ 144 h 252"/>
                <a:gd name="T24" fmla="*/ 199 w 457"/>
                <a:gd name="T25" fmla="*/ 193 h 252"/>
                <a:gd name="T26" fmla="*/ 216 w 457"/>
                <a:gd name="T27" fmla="*/ 193 h 252"/>
                <a:gd name="T28" fmla="*/ 223 w 457"/>
                <a:gd name="T29" fmla="*/ 186 h 252"/>
                <a:gd name="T30" fmla="*/ 232 w 457"/>
                <a:gd name="T31" fmla="*/ 193 h 252"/>
                <a:gd name="T32" fmla="*/ 240 w 457"/>
                <a:gd name="T33" fmla="*/ 186 h 252"/>
                <a:gd name="T34" fmla="*/ 219 w 457"/>
                <a:gd name="T35" fmla="*/ 163 h 252"/>
                <a:gd name="T36" fmla="*/ 232 w 457"/>
                <a:gd name="T37" fmla="*/ 149 h 252"/>
                <a:gd name="T38" fmla="*/ 252 w 457"/>
                <a:gd name="T39" fmla="*/ 152 h 252"/>
                <a:gd name="T40" fmla="*/ 256 w 457"/>
                <a:gd name="T41" fmla="*/ 170 h 252"/>
                <a:gd name="T42" fmla="*/ 236 w 457"/>
                <a:gd name="T43" fmla="*/ 158 h 252"/>
                <a:gd name="T44" fmla="*/ 232 w 457"/>
                <a:gd name="T45" fmla="*/ 170 h 252"/>
                <a:gd name="T46" fmla="*/ 256 w 457"/>
                <a:gd name="T47" fmla="*/ 186 h 252"/>
                <a:gd name="T48" fmla="*/ 244 w 457"/>
                <a:gd name="T49" fmla="*/ 200 h 252"/>
                <a:gd name="T50" fmla="*/ 270 w 457"/>
                <a:gd name="T51" fmla="*/ 166 h 252"/>
                <a:gd name="T52" fmla="*/ 262 w 457"/>
                <a:gd name="T53" fmla="*/ 155 h 252"/>
                <a:gd name="T54" fmla="*/ 277 w 457"/>
                <a:gd name="T55" fmla="*/ 144 h 252"/>
                <a:gd name="T56" fmla="*/ 281 w 457"/>
                <a:gd name="T57" fmla="*/ 158 h 252"/>
                <a:gd name="T58" fmla="*/ 290 w 457"/>
                <a:gd name="T59" fmla="*/ 170 h 252"/>
                <a:gd name="T60" fmla="*/ 274 w 457"/>
                <a:gd name="T61" fmla="*/ 209 h 252"/>
                <a:gd name="T62" fmla="*/ 294 w 457"/>
                <a:gd name="T63" fmla="*/ 209 h 252"/>
                <a:gd name="T64" fmla="*/ 290 w 457"/>
                <a:gd name="T65" fmla="*/ 186 h 252"/>
                <a:gd name="T66" fmla="*/ 302 w 457"/>
                <a:gd name="T67" fmla="*/ 170 h 252"/>
                <a:gd name="T68" fmla="*/ 334 w 457"/>
                <a:gd name="T69" fmla="*/ 170 h 252"/>
                <a:gd name="T70" fmla="*/ 352 w 457"/>
                <a:gd name="T71" fmla="*/ 189 h 252"/>
                <a:gd name="T72" fmla="*/ 302 w 457"/>
                <a:gd name="T73" fmla="*/ 193 h 252"/>
                <a:gd name="T74" fmla="*/ 322 w 457"/>
                <a:gd name="T75" fmla="*/ 213 h 252"/>
                <a:gd name="T76" fmla="*/ 347 w 457"/>
                <a:gd name="T77" fmla="*/ 209 h 252"/>
                <a:gd name="T78" fmla="*/ 334 w 457"/>
                <a:gd name="T79" fmla="*/ 220 h 252"/>
                <a:gd name="T80" fmla="*/ 364 w 457"/>
                <a:gd name="T81" fmla="*/ 174 h 252"/>
                <a:gd name="T82" fmla="*/ 376 w 457"/>
                <a:gd name="T83" fmla="*/ 179 h 252"/>
                <a:gd name="T84" fmla="*/ 393 w 457"/>
                <a:gd name="T85" fmla="*/ 179 h 252"/>
                <a:gd name="T86" fmla="*/ 384 w 457"/>
                <a:gd name="T87" fmla="*/ 186 h 252"/>
                <a:gd name="T88" fmla="*/ 372 w 457"/>
                <a:gd name="T89" fmla="*/ 227 h 252"/>
                <a:gd name="T90" fmla="*/ 407 w 457"/>
                <a:gd name="T91" fmla="*/ 230 h 252"/>
                <a:gd name="T92" fmla="*/ 393 w 457"/>
                <a:gd name="T93" fmla="*/ 216 h 252"/>
                <a:gd name="T94" fmla="*/ 401 w 457"/>
                <a:gd name="T95" fmla="*/ 186 h 252"/>
                <a:gd name="T96" fmla="*/ 418 w 457"/>
                <a:gd name="T97" fmla="*/ 170 h 252"/>
                <a:gd name="T98" fmla="*/ 438 w 457"/>
                <a:gd name="T99" fmla="*/ 144 h 252"/>
                <a:gd name="T100" fmla="*/ 414 w 457"/>
                <a:gd name="T101" fmla="*/ 60 h 252"/>
                <a:gd name="T102" fmla="*/ 352 w 457"/>
                <a:gd name="T103" fmla="*/ 0 h 2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7"/>
                <a:gd name="T157" fmla="*/ 0 h 252"/>
                <a:gd name="T158" fmla="*/ 457 w 457"/>
                <a:gd name="T159" fmla="*/ 252 h 2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7" h="252">
                  <a:moveTo>
                    <a:pt x="17" y="95"/>
                  </a:moveTo>
                  <a:lnTo>
                    <a:pt x="0" y="165"/>
                  </a:lnTo>
                  <a:lnTo>
                    <a:pt x="0" y="178"/>
                  </a:lnTo>
                  <a:lnTo>
                    <a:pt x="54" y="185"/>
                  </a:lnTo>
                  <a:lnTo>
                    <a:pt x="69" y="112"/>
                  </a:lnTo>
                  <a:lnTo>
                    <a:pt x="86" y="115"/>
                  </a:lnTo>
                  <a:lnTo>
                    <a:pt x="102" y="178"/>
                  </a:lnTo>
                  <a:lnTo>
                    <a:pt x="134" y="128"/>
                  </a:lnTo>
                  <a:lnTo>
                    <a:pt x="151" y="132"/>
                  </a:lnTo>
                  <a:lnTo>
                    <a:pt x="139" y="202"/>
                  </a:lnTo>
                  <a:lnTo>
                    <a:pt x="163" y="202"/>
                  </a:lnTo>
                  <a:lnTo>
                    <a:pt x="160" y="202"/>
                  </a:lnTo>
                  <a:lnTo>
                    <a:pt x="151" y="185"/>
                  </a:lnTo>
                  <a:lnTo>
                    <a:pt x="151" y="178"/>
                  </a:lnTo>
                  <a:lnTo>
                    <a:pt x="156" y="165"/>
                  </a:lnTo>
                  <a:lnTo>
                    <a:pt x="160" y="161"/>
                  </a:lnTo>
                  <a:lnTo>
                    <a:pt x="163" y="156"/>
                  </a:lnTo>
                  <a:lnTo>
                    <a:pt x="171" y="152"/>
                  </a:lnTo>
                  <a:lnTo>
                    <a:pt x="180" y="148"/>
                  </a:lnTo>
                  <a:lnTo>
                    <a:pt x="188" y="148"/>
                  </a:lnTo>
                  <a:lnTo>
                    <a:pt x="195" y="156"/>
                  </a:lnTo>
                  <a:lnTo>
                    <a:pt x="204" y="156"/>
                  </a:lnTo>
                  <a:lnTo>
                    <a:pt x="208" y="165"/>
                  </a:lnTo>
                  <a:lnTo>
                    <a:pt x="208" y="156"/>
                  </a:lnTo>
                  <a:lnTo>
                    <a:pt x="221" y="161"/>
                  </a:lnTo>
                  <a:lnTo>
                    <a:pt x="208" y="211"/>
                  </a:lnTo>
                  <a:lnTo>
                    <a:pt x="228" y="218"/>
                  </a:lnTo>
                  <a:lnTo>
                    <a:pt x="225" y="211"/>
                  </a:lnTo>
                  <a:lnTo>
                    <a:pt x="221" y="202"/>
                  </a:lnTo>
                  <a:lnTo>
                    <a:pt x="232" y="202"/>
                  </a:lnTo>
                  <a:lnTo>
                    <a:pt x="236" y="206"/>
                  </a:lnTo>
                  <a:lnTo>
                    <a:pt x="241" y="211"/>
                  </a:lnTo>
                  <a:lnTo>
                    <a:pt x="253" y="206"/>
                  </a:lnTo>
                  <a:lnTo>
                    <a:pt x="249" y="202"/>
                  </a:lnTo>
                  <a:lnTo>
                    <a:pt x="232" y="185"/>
                  </a:lnTo>
                  <a:lnTo>
                    <a:pt x="228" y="178"/>
                  </a:lnTo>
                  <a:lnTo>
                    <a:pt x="228" y="169"/>
                  </a:lnTo>
                  <a:lnTo>
                    <a:pt x="241" y="161"/>
                  </a:lnTo>
                  <a:lnTo>
                    <a:pt x="253" y="161"/>
                  </a:lnTo>
                  <a:lnTo>
                    <a:pt x="261" y="165"/>
                  </a:lnTo>
                  <a:lnTo>
                    <a:pt x="265" y="173"/>
                  </a:lnTo>
                  <a:lnTo>
                    <a:pt x="265" y="185"/>
                  </a:lnTo>
                  <a:lnTo>
                    <a:pt x="253" y="178"/>
                  </a:lnTo>
                  <a:lnTo>
                    <a:pt x="245" y="173"/>
                  </a:lnTo>
                  <a:lnTo>
                    <a:pt x="241" y="178"/>
                  </a:lnTo>
                  <a:lnTo>
                    <a:pt x="241" y="185"/>
                  </a:lnTo>
                  <a:lnTo>
                    <a:pt x="253" y="189"/>
                  </a:lnTo>
                  <a:lnTo>
                    <a:pt x="265" y="202"/>
                  </a:lnTo>
                  <a:lnTo>
                    <a:pt x="261" y="211"/>
                  </a:lnTo>
                  <a:lnTo>
                    <a:pt x="253" y="218"/>
                  </a:lnTo>
                  <a:lnTo>
                    <a:pt x="269" y="222"/>
                  </a:lnTo>
                  <a:lnTo>
                    <a:pt x="282" y="181"/>
                  </a:lnTo>
                  <a:lnTo>
                    <a:pt x="269" y="178"/>
                  </a:lnTo>
                  <a:lnTo>
                    <a:pt x="273" y="169"/>
                  </a:lnTo>
                  <a:lnTo>
                    <a:pt x="282" y="173"/>
                  </a:lnTo>
                  <a:lnTo>
                    <a:pt x="289" y="156"/>
                  </a:lnTo>
                  <a:lnTo>
                    <a:pt x="297" y="156"/>
                  </a:lnTo>
                  <a:lnTo>
                    <a:pt x="293" y="173"/>
                  </a:lnTo>
                  <a:lnTo>
                    <a:pt x="306" y="178"/>
                  </a:lnTo>
                  <a:lnTo>
                    <a:pt x="302" y="185"/>
                  </a:lnTo>
                  <a:lnTo>
                    <a:pt x="293" y="185"/>
                  </a:lnTo>
                  <a:lnTo>
                    <a:pt x="286" y="227"/>
                  </a:lnTo>
                  <a:lnTo>
                    <a:pt x="314" y="231"/>
                  </a:lnTo>
                  <a:lnTo>
                    <a:pt x="306" y="227"/>
                  </a:lnTo>
                  <a:lnTo>
                    <a:pt x="302" y="214"/>
                  </a:lnTo>
                  <a:lnTo>
                    <a:pt x="302" y="202"/>
                  </a:lnTo>
                  <a:lnTo>
                    <a:pt x="306" y="194"/>
                  </a:lnTo>
                  <a:lnTo>
                    <a:pt x="314" y="185"/>
                  </a:lnTo>
                  <a:lnTo>
                    <a:pt x="334" y="178"/>
                  </a:lnTo>
                  <a:lnTo>
                    <a:pt x="347" y="185"/>
                  </a:lnTo>
                  <a:lnTo>
                    <a:pt x="362" y="194"/>
                  </a:lnTo>
                  <a:lnTo>
                    <a:pt x="367" y="206"/>
                  </a:lnTo>
                  <a:lnTo>
                    <a:pt x="362" y="218"/>
                  </a:lnTo>
                  <a:lnTo>
                    <a:pt x="314" y="211"/>
                  </a:lnTo>
                  <a:lnTo>
                    <a:pt x="322" y="222"/>
                  </a:lnTo>
                  <a:lnTo>
                    <a:pt x="334" y="231"/>
                  </a:lnTo>
                  <a:lnTo>
                    <a:pt x="347" y="231"/>
                  </a:lnTo>
                  <a:lnTo>
                    <a:pt x="362" y="227"/>
                  </a:lnTo>
                  <a:lnTo>
                    <a:pt x="362" y="235"/>
                  </a:lnTo>
                  <a:lnTo>
                    <a:pt x="347" y="239"/>
                  </a:lnTo>
                  <a:lnTo>
                    <a:pt x="371" y="242"/>
                  </a:lnTo>
                  <a:lnTo>
                    <a:pt x="379" y="189"/>
                  </a:lnTo>
                  <a:lnTo>
                    <a:pt x="391" y="189"/>
                  </a:lnTo>
                  <a:lnTo>
                    <a:pt x="391" y="194"/>
                  </a:lnTo>
                  <a:lnTo>
                    <a:pt x="399" y="194"/>
                  </a:lnTo>
                  <a:lnTo>
                    <a:pt x="408" y="194"/>
                  </a:lnTo>
                  <a:lnTo>
                    <a:pt x="408" y="202"/>
                  </a:lnTo>
                  <a:lnTo>
                    <a:pt x="399" y="202"/>
                  </a:lnTo>
                  <a:lnTo>
                    <a:pt x="395" y="206"/>
                  </a:lnTo>
                  <a:lnTo>
                    <a:pt x="387" y="247"/>
                  </a:lnTo>
                  <a:lnTo>
                    <a:pt x="428" y="251"/>
                  </a:lnTo>
                  <a:lnTo>
                    <a:pt x="423" y="251"/>
                  </a:lnTo>
                  <a:lnTo>
                    <a:pt x="416" y="242"/>
                  </a:lnTo>
                  <a:lnTo>
                    <a:pt x="408" y="235"/>
                  </a:lnTo>
                  <a:lnTo>
                    <a:pt x="408" y="211"/>
                  </a:lnTo>
                  <a:lnTo>
                    <a:pt x="416" y="202"/>
                  </a:lnTo>
                  <a:lnTo>
                    <a:pt x="423" y="189"/>
                  </a:lnTo>
                  <a:lnTo>
                    <a:pt x="436" y="185"/>
                  </a:lnTo>
                  <a:lnTo>
                    <a:pt x="456" y="185"/>
                  </a:lnTo>
                  <a:lnTo>
                    <a:pt x="456" y="156"/>
                  </a:lnTo>
                  <a:lnTo>
                    <a:pt x="452" y="115"/>
                  </a:lnTo>
                  <a:lnTo>
                    <a:pt x="432" y="66"/>
                  </a:lnTo>
                  <a:lnTo>
                    <a:pt x="408" y="33"/>
                  </a:lnTo>
                  <a:lnTo>
                    <a:pt x="367" y="0"/>
                  </a:lnTo>
                  <a:lnTo>
                    <a:pt x="17" y="95"/>
                  </a:lnTo>
                </a:path>
              </a:pathLst>
            </a:custGeom>
            <a:solidFill>
              <a:srgbClr val="BF0000"/>
            </a:solidFill>
            <a:ln w="12700" cap="rnd">
              <a:noFill/>
              <a:round/>
              <a:headEnd/>
              <a:tailEnd/>
            </a:ln>
          </p:spPr>
          <p:txBody>
            <a:bodyPr/>
            <a:lstStyle/>
            <a:p>
              <a:endParaRPr lang="en-US"/>
            </a:p>
          </p:txBody>
        </p:sp>
        <p:sp>
          <p:nvSpPr>
            <p:cNvPr id="1144" name="Freeform 317"/>
            <p:cNvSpPr>
              <a:spLocks/>
            </p:cNvSpPr>
            <p:nvPr/>
          </p:nvSpPr>
          <p:spPr bwMode="auto">
            <a:xfrm>
              <a:off x="672" y="2861"/>
              <a:ext cx="349" cy="163"/>
            </a:xfrm>
            <a:custGeom>
              <a:avLst/>
              <a:gdLst>
                <a:gd name="T0" fmla="*/ 105 w 371"/>
                <a:gd name="T1" fmla="*/ 0 h 195"/>
                <a:gd name="T2" fmla="*/ 105 w 371"/>
                <a:gd name="T3" fmla="*/ 3 h 195"/>
                <a:gd name="T4" fmla="*/ 87 w 371"/>
                <a:gd name="T5" fmla="*/ 27 h 195"/>
                <a:gd name="T6" fmla="*/ 67 w 371"/>
                <a:gd name="T7" fmla="*/ 44 h 195"/>
                <a:gd name="T8" fmla="*/ 30 w 371"/>
                <a:gd name="T9" fmla="*/ 67 h 195"/>
                <a:gd name="T10" fmla="*/ 0 w 371"/>
                <a:gd name="T11" fmla="*/ 79 h 195"/>
                <a:gd name="T12" fmla="*/ 3 w 371"/>
                <a:gd name="T13" fmla="*/ 83 h 195"/>
                <a:gd name="T14" fmla="*/ 23 w 371"/>
                <a:gd name="T15" fmla="*/ 92 h 195"/>
                <a:gd name="T16" fmla="*/ 27 w 371"/>
                <a:gd name="T17" fmla="*/ 94 h 195"/>
                <a:gd name="T18" fmla="*/ 40 w 371"/>
                <a:gd name="T19" fmla="*/ 101 h 195"/>
                <a:gd name="T20" fmla="*/ 44 w 371"/>
                <a:gd name="T21" fmla="*/ 101 h 195"/>
                <a:gd name="T22" fmla="*/ 51 w 371"/>
                <a:gd name="T23" fmla="*/ 104 h 195"/>
                <a:gd name="T24" fmla="*/ 82 w 371"/>
                <a:gd name="T25" fmla="*/ 111 h 195"/>
                <a:gd name="T26" fmla="*/ 87 w 371"/>
                <a:gd name="T27" fmla="*/ 111 h 195"/>
                <a:gd name="T28" fmla="*/ 133 w 371"/>
                <a:gd name="T29" fmla="*/ 113 h 195"/>
                <a:gd name="T30" fmla="*/ 172 w 371"/>
                <a:gd name="T31" fmla="*/ 111 h 195"/>
                <a:gd name="T32" fmla="*/ 203 w 371"/>
                <a:gd name="T33" fmla="*/ 101 h 195"/>
                <a:gd name="T34" fmla="*/ 241 w 371"/>
                <a:gd name="T35" fmla="*/ 89 h 195"/>
                <a:gd name="T36" fmla="*/ 274 w 371"/>
                <a:gd name="T37" fmla="*/ 67 h 195"/>
                <a:gd name="T38" fmla="*/ 294 w 371"/>
                <a:gd name="T39" fmla="*/ 46 h 195"/>
                <a:gd name="T40" fmla="*/ 308 w 371"/>
                <a:gd name="T41" fmla="*/ 24 h 195"/>
                <a:gd name="T42" fmla="*/ 280 w 371"/>
                <a:gd name="T43" fmla="*/ 22 h 195"/>
                <a:gd name="T44" fmla="*/ 272 w 371"/>
                <a:gd name="T45" fmla="*/ 19 h 195"/>
                <a:gd name="T46" fmla="*/ 272 w 371"/>
                <a:gd name="T47" fmla="*/ 17 h 195"/>
                <a:gd name="T48" fmla="*/ 268 w 371"/>
                <a:gd name="T49" fmla="*/ 19 h 195"/>
                <a:gd name="T50" fmla="*/ 258 w 371"/>
                <a:gd name="T51" fmla="*/ 19 h 195"/>
                <a:gd name="T52" fmla="*/ 246 w 371"/>
                <a:gd name="T53" fmla="*/ 19 h 195"/>
                <a:gd name="T54" fmla="*/ 214 w 371"/>
                <a:gd name="T55" fmla="*/ 15 h 195"/>
                <a:gd name="T56" fmla="*/ 203 w 371"/>
                <a:gd name="T57" fmla="*/ 12 h 195"/>
                <a:gd name="T58" fmla="*/ 189 w 371"/>
                <a:gd name="T59" fmla="*/ 9 h 195"/>
                <a:gd name="T60" fmla="*/ 179 w 371"/>
                <a:gd name="T61" fmla="*/ 9 h 195"/>
                <a:gd name="T62" fmla="*/ 179 w 371"/>
                <a:gd name="T63" fmla="*/ 8 h 195"/>
                <a:gd name="T64" fmla="*/ 172 w 371"/>
                <a:gd name="T65" fmla="*/ 9 h 195"/>
                <a:gd name="T66" fmla="*/ 159 w 371"/>
                <a:gd name="T67" fmla="*/ 9 h 195"/>
                <a:gd name="T68" fmla="*/ 149 w 371"/>
                <a:gd name="T69" fmla="*/ 8 h 195"/>
                <a:gd name="T70" fmla="*/ 149 w 371"/>
                <a:gd name="T71" fmla="*/ 6 h 195"/>
                <a:gd name="T72" fmla="*/ 111 w 371"/>
                <a:gd name="T73" fmla="*/ 0 h 195"/>
                <a:gd name="T74" fmla="*/ 105 w 371"/>
                <a:gd name="T75" fmla="*/ 0 h 19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1"/>
                <a:gd name="T115" fmla="*/ 0 h 195"/>
                <a:gd name="T116" fmla="*/ 371 w 371"/>
                <a:gd name="T117" fmla="*/ 195 h 19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1" h="195">
                  <a:moveTo>
                    <a:pt x="126" y="0"/>
                  </a:moveTo>
                  <a:lnTo>
                    <a:pt x="126" y="4"/>
                  </a:lnTo>
                  <a:lnTo>
                    <a:pt x="105" y="46"/>
                  </a:lnTo>
                  <a:lnTo>
                    <a:pt x="81" y="75"/>
                  </a:lnTo>
                  <a:lnTo>
                    <a:pt x="36" y="115"/>
                  </a:lnTo>
                  <a:lnTo>
                    <a:pt x="0" y="136"/>
                  </a:lnTo>
                  <a:lnTo>
                    <a:pt x="3" y="141"/>
                  </a:lnTo>
                  <a:lnTo>
                    <a:pt x="28" y="157"/>
                  </a:lnTo>
                  <a:lnTo>
                    <a:pt x="33" y="161"/>
                  </a:lnTo>
                  <a:lnTo>
                    <a:pt x="48" y="174"/>
                  </a:lnTo>
                  <a:lnTo>
                    <a:pt x="53" y="174"/>
                  </a:lnTo>
                  <a:lnTo>
                    <a:pt x="61" y="177"/>
                  </a:lnTo>
                  <a:lnTo>
                    <a:pt x="98" y="190"/>
                  </a:lnTo>
                  <a:lnTo>
                    <a:pt x="105" y="190"/>
                  </a:lnTo>
                  <a:lnTo>
                    <a:pt x="159" y="194"/>
                  </a:lnTo>
                  <a:lnTo>
                    <a:pt x="207" y="190"/>
                  </a:lnTo>
                  <a:lnTo>
                    <a:pt x="244" y="174"/>
                  </a:lnTo>
                  <a:lnTo>
                    <a:pt x="289" y="152"/>
                  </a:lnTo>
                  <a:lnTo>
                    <a:pt x="329" y="115"/>
                  </a:lnTo>
                  <a:lnTo>
                    <a:pt x="354" y="79"/>
                  </a:lnTo>
                  <a:lnTo>
                    <a:pt x="370" y="42"/>
                  </a:lnTo>
                  <a:lnTo>
                    <a:pt x="337" y="37"/>
                  </a:lnTo>
                  <a:lnTo>
                    <a:pt x="326" y="33"/>
                  </a:lnTo>
                  <a:lnTo>
                    <a:pt x="326" y="29"/>
                  </a:lnTo>
                  <a:lnTo>
                    <a:pt x="322" y="33"/>
                  </a:lnTo>
                  <a:lnTo>
                    <a:pt x="309" y="33"/>
                  </a:lnTo>
                  <a:lnTo>
                    <a:pt x="296" y="33"/>
                  </a:lnTo>
                  <a:lnTo>
                    <a:pt x="256" y="25"/>
                  </a:lnTo>
                  <a:lnTo>
                    <a:pt x="244" y="20"/>
                  </a:lnTo>
                  <a:lnTo>
                    <a:pt x="228" y="16"/>
                  </a:lnTo>
                  <a:lnTo>
                    <a:pt x="215" y="16"/>
                  </a:lnTo>
                  <a:lnTo>
                    <a:pt x="215" y="13"/>
                  </a:lnTo>
                  <a:lnTo>
                    <a:pt x="207" y="16"/>
                  </a:lnTo>
                  <a:lnTo>
                    <a:pt x="191" y="16"/>
                  </a:lnTo>
                  <a:lnTo>
                    <a:pt x="179" y="13"/>
                  </a:lnTo>
                  <a:lnTo>
                    <a:pt x="179" y="9"/>
                  </a:lnTo>
                  <a:lnTo>
                    <a:pt x="133" y="0"/>
                  </a:lnTo>
                  <a:lnTo>
                    <a:pt x="126" y="0"/>
                  </a:lnTo>
                </a:path>
              </a:pathLst>
            </a:custGeom>
            <a:solidFill>
              <a:srgbClr val="FFFF00"/>
            </a:solidFill>
            <a:ln w="12700" cap="rnd">
              <a:noFill/>
              <a:round/>
              <a:headEnd/>
              <a:tailEnd/>
            </a:ln>
          </p:spPr>
          <p:txBody>
            <a:bodyPr/>
            <a:lstStyle/>
            <a:p>
              <a:endParaRPr lang="en-US"/>
            </a:p>
          </p:txBody>
        </p:sp>
        <p:grpSp>
          <p:nvGrpSpPr>
            <p:cNvPr id="4" name="Group 324"/>
            <p:cNvGrpSpPr>
              <a:grpSpLocks/>
            </p:cNvGrpSpPr>
            <p:nvPr/>
          </p:nvGrpSpPr>
          <p:grpSpPr bwMode="auto">
            <a:xfrm>
              <a:off x="4848" y="1392"/>
              <a:ext cx="664" cy="1056"/>
              <a:chOff x="4560" y="1296"/>
              <a:chExt cx="1017" cy="1312"/>
            </a:xfrm>
          </p:grpSpPr>
          <p:grpSp>
            <p:nvGrpSpPr>
              <p:cNvPr id="5" name="Group 321"/>
              <p:cNvGrpSpPr>
                <a:grpSpLocks/>
              </p:cNvGrpSpPr>
              <p:nvPr/>
            </p:nvGrpSpPr>
            <p:grpSpPr bwMode="auto">
              <a:xfrm>
                <a:off x="4728" y="1296"/>
                <a:ext cx="849" cy="943"/>
                <a:chOff x="4728" y="1296"/>
                <a:chExt cx="849" cy="943"/>
              </a:xfrm>
            </p:grpSpPr>
            <p:sp>
              <p:nvSpPr>
                <p:cNvPr id="1155" name="Rectangle 318"/>
                <p:cNvSpPr>
                  <a:spLocks noChangeArrowheads="1"/>
                </p:cNvSpPr>
                <p:nvPr/>
              </p:nvSpPr>
              <p:spPr bwMode="auto">
                <a:xfrm>
                  <a:off x="4903" y="1296"/>
                  <a:ext cx="674" cy="796"/>
                </a:xfrm>
                <a:prstGeom prst="rect">
                  <a:avLst/>
                </a:prstGeom>
                <a:solidFill>
                  <a:srgbClr val="FEFFE0"/>
                </a:solidFill>
                <a:ln w="12700">
                  <a:solidFill>
                    <a:schemeClr val="tx1"/>
                  </a:solidFill>
                  <a:miter lim="800000"/>
                  <a:headEnd/>
                  <a:tailEnd/>
                </a:ln>
              </p:spPr>
              <p:txBody>
                <a:bodyPr wrap="none" anchor="ctr"/>
                <a:lstStyle/>
                <a:p>
                  <a:endParaRPr lang="en-US"/>
                </a:p>
              </p:txBody>
            </p:sp>
            <p:sp>
              <p:nvSpPr>
                <p:cNvPr id="1156" name="Rectangle 319"/>
                <p:cNvSpPr>
                  <a:spLocks noChangeArrowheads="1"/>
                </p:cNvSpPr>
                <p:nvPr/>
              </p:nvSpPr>
              <p:spPr bwMode="auto">
                <a:xfrm>
                  <a:off x="4817" y="1371"/>
                  <a:ext cx="673" cy="793"/>
                </a:xfrm>
                <a:prstGeom prst="rect">
                  <a:avLst/>
                </a:prstGeom>
                <a:solidFill>
                  <a:srgbClr val="FEFFE0"/>
                </a:solidFill>
                <a:ln w="12700">
                  <a:solidFill>
                    <a:schemeClr val="tx1"/>
                  </a:solidFill>
                  <a:miter lim="800000"/>
                  <a:headEnd/>
                  <a:tailEnd/>
                </a:ln>
              </p:spPr>
              <p:txBody>
                <a:bodyPr wrap="none" anchor="ctr"/>
                <a:lstStyle/>
                <a:p>
                  <a:endParaRPr lang="en-US"/>
                </a:p>
              </p:txBody>
            </p:sp>
            <p:sp>
              <p:nvSpPr>
                <p:cNvPr id="1157" name="Rectangle 320"/>
                <p:cNvSpPr>
                  <a:spLocks noChangeArrowheads="1"/>
                </p:cNvSpPr>
                <p:nvPr/>
              </p:nvSpPr>
              <p:spPr bwMode="auto">
                <a:xfrm>
                  <a:off x="4728" y="1442"/>
                  <a:ext cx="674" cy="797"/>
                </a:xfrm>
                <a:prstGeom prst="rect">
                  <a:avLst/>
                </a:prstGeom>
                <a:solidFill>
                  <a:srgbClr val="FEFFE0"/>
                </a:solidFill>
                <a:ln w="12700">
                  <a:solidFill>
                    <a:schemeClr val="tx1"/>
                  </a:solidFill>
                  <a:miter lim="800000"/>
                  <a:headEnd/>
                  <a:tailEnd/>
                </a:ln>
              </p:spPr>
              <p:txBody>
                <a:bodyPr wrap="none" anchor="ctr"/>
                <a:lstStyle/>
                <a:p>
                  <a:endParaRPr lang="en-US"/>
                </a:p>
              </p:txBody>
            </p:sp>
          </p:grpSp>
          <p:graphicFrame>
            <p:nvGraphicFramePr>
              <p:cNvPr id="1026" name="Object 322">
                <a:hlinkClick r:id="" action="ppaction://ole?verb=0"/>
              </p:cNvPr>
              <p:cNvGraphicFramePr>
                <a:graphicFrameLocks/>
              </p:cNvGraphicFramePr>
              <p:nvPr/>
            </p:nvGraphicFramePr>
            <p:xfrm>
              <a:off x="4560" y="1712"/>
              <a:ext cx="784" cy="896"/>
            </p:xfrm>
            <a:graphic>
              <a:graphicData uri="http://schemas.openxmlformats.org/presentationml/2006/ole">
                <mc:AlternateContent xmlns:mc="http://schemas.openxmlformats.org/markup-compatibility/2006">
                  <mc:Choice xmlns:v="urn:schemas-microsoft-com:vml" Requires="v">
                    <p:oleObj spid="_x0000_s1030" r:id="rId4" imgW="933120" imgH="1066680" progId="">
                      <p:embed/>
                    </p:oleObj>
                  </mc:Choice>
                  <mc:Fallback>
                    <p:oleObj r:id="rId4" imgW="933120" imgH="1066680" progId="">
                      <p:embed/>
                      <p:pic>
                        <p:nvPicPr>
                          <p:cNvPr id="0" name="Object 3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 y="1712"/>
                            <a:ext cx="784" cy="8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4" name="Rectangle 323"/>
              <p:cNvSpPr>
                <a:spLocks noChangeArrowheads="1"/>
              </p:cNvSpPr>
              <p:nvPr/>
            </p:nvSpPr>
            <p:spPr bwMode="auto">
              <a:xfrm>
                <a:off x="4730" y="1436"/>
                <a:ext cx="686" cy="470"/>
              </a:xfrm>
              <a:prstGeom prst="rect">
                <a:avLst/>
              </a:prstGeom>
              <a:noFill/>
              <a:ln w="12700" cmpd="dbl">
                <a:noFill/>
                <a:miter lim="800000"/>
                <a:headEnd/>
                <a:tailEnd/>
              </a:ln>
            </p:spPr>
            <p:txBody>
              <a:bodyPr lIns="95250" tIns="47625" rIns="95250" bIns="47625">
                <a:spAutoFit/>
              </a:bodyPr>
              <a:lstStyle/>
              <a:p>
                <a:pPr algn="ctr" defTabSz="914485"/>
                <a:r>
                  <a:rPr lang="en-GB" sz="1000" b="1" dirty="0"/>
                  <a:t>Accounting Reports</a:t>
                </a:r>
              </a:p>
            </p:txBody>
          </p:sp>
        </p:grpSp>
        <p:grpSp>
          <p:nvGrpSpPr>
            <p:cNvPr id="6" name="Group 327"/>
            <p:cNvGrpSpPr>
              <a:grpSpLocks/>
            </p:cNvGrpSpPr>
            <p:nvPr/>
          </p:nvGrpSpPr>
          <p:grpSpPr bwMode="auto">
            <a:xfrm>
              <a:off x="4368" y="3072"/>
              <a:ext cx="1189" cy="981"/>
              <a:chOff x="4356" y="3024"/>
              <a:chExt cx="1364" cy="1144"/>
            </a:xfrm>
          </p:grpSpPr>
          <p:pic>
            <p:nvPicPr>
              <p:cNvPr id="1151" name="Picture 325"/>
              <p:cNvPicPr>
                <a:picLocks noChangeArrowheads="1"/>
              </p:cNvPicPr>
              <p:nvPr/>
            </p:nvPicPr>
            <p:blipFill>
              <a:blip r:embed="rId6"/>
              <a:srcRect/>
              <a:stretch>
                <a:fillRect/>
              </a:stretch>
            </p:blipFill>
            <p:spPr bwMode="auto">
              <a:xfrm>
                <a:off x="4640" y="3024"/>
                <a:ext cx="1080" cy="1144"/>
              </a:xfrm>
              <a:prstGeom prst="rect">
                <a:avLst/>
              </a:prstGeom>
              <a:noFill/>
              <a:ln w="12700" cmpd="dbl">
                <a:noFill/>
                <a:miter lim="800000"/>
                <a:headEnd/>
                <a:tailEnd/>
              </a:ln>
            </p:spPr>
          </p:pic>
          <p:sp>
            <p:nvSpPr>
              <p:cNvPr id="1152" name="Rectangle 326"/>
              <p:cNvSpPr>
                <a:spLocks noChangeArrowheads="1"/>
              </p:cNvSpPr>
              <p:nvPr/>
            </p:nvSpPr>
            <p:spPr bwMode="auto">
              <a:xfrm>
                <a:off x="4356" y="3027"/>
                <a:ext cx="1213" cy="317"/>
              </a:xfrm>
              <a:prstGeom prst="rect">
                <a:avLst/>
              </a:prstGeom>
              <a:noFill/>
              <a:ln w="12700" cmpd="dbl">
                <a:noFill/>
                <a:miter lim="800000"/>
                <a:headEnd/>
                <a:tailEnd/>
              </a:ln>
            </p:spPr>
            <p:txBody>
              <a:bodyPr lIns="95250" tIns="47625" rIns="95250" bIns="47625">
                <a:spAutoFit/>
              </a:bodyPr>
              <a:lstStyle/>
              <a:p>
                <a:pPr algn="ctr" defTabSz="914485"/>
                <a:r>
                  <a:rPr lang="en-GB" sz="1200" b="1" dirty="0"/>
                  <a:t>SOFTBYTE</a:t>
                </a:r>
              </a:p>
              <a:p>
                <a:pPr algn="ctr" defTabSz="914485"/>
                <a:r>
                  <a:rPr lang="en-GB" sz="800" dirty="0"/>
                  <a:t>Annual Report</a:t>
                </a:r>
              </a:p>
            </p:txBody>
          </p:sp>
        </p:grpSp>
        <p:sp>
          <p:nvSpPr>
            <p:cNvPr id="1147" name="Rectangle 328"/>
            <p:cNvSpPr>
              <a:spLocks noChangeArrowheads="1"/>
            </p:cNvSpPr>
            <p:nvPr/>
          </p:nvSpPr>
          <p:spPr bwMode="auto">
            <a:xfrm>
              <a:off x="4224" y="2556"/>
              <a:ext cx="1765" cy="452"/>
            </a:xfrm>
            <a:prstGeom prst="rect">
              <a:avLst/>
            </a:prstGeom>
            <a:noFill/>
            <a:ln w="12700" cmpd="dbl">
              <a:noFill/>
              <a:miter lim="800000"/>
              <a:headEnd/>
              <a:tailEnd/>
            </a:ln>
          </p:spPr>
          <p:txBody>
            <a:bodyPr lIns="95250" tIns="47625" rIns="95250" bIns="47625">
              <a:spAutoFit/>
            </a:bodyPr>
            <a:lstStyle/>
            <a:p>
              <a:pPr algn="ctr" defTabSz="914485">
                <a:lnSpc>
                  <a:spcPct val="50000"/>
                </a:lnSpc>
                <a:spcBef>
                  <a:spcPct val="50000"/>
                </a:spcBef>
              </a:pPr>
              <a:r>
                <a:rPr lang="en-GB" sz="2000" b="1" dirty="0">
                  <a:latin typeface="Book Antiqua" pitchFamily="18" charset="0"/>
                </a:rPr>
                <a:t>       </a:t>
              </a:r>
              <a:r>
                <a:rPr lang="en-GB" sz="2400" b="1" dirty="0"/>
                <a:t>Prepare</a:t>
              </a:r>
            </a:p>
            <a:p>
              <a:pPr algn="ctr" defTabSz="914485">
                <a:lnSpc>
                  <a:spcPct val="50000"/>
                </a:lnSpc>
                <a:spcBef>
                  <a:spcPct val="50000"/>
                </a:spcBef>
              </a:pPr>
              <a:r>
                <a:rPr lang="en-GB" sz="2400" b="1" dirty="0"/>
                <a:t>accounting reports</a:t>
              </a:r>
              <a:endParaRPr lang="en-GB" sz="2000" b="1" dirty="0">
                <a:latin typeface="Book Antiqua" pitchFamily="18" charset="0"/>
              </a:endParaRPr>
            </a:p>
          </p:txBody>
        </p:sp>
        <p:sp>
          <p:nvSpPr>
            <p:cNvPr id="1148" name="Rectangle 329"/>
            <p:cNvSpPr>
              <a:spLocks noChangeArrowheads="1"/>
            </p:cNvSpPr>
            <p:nvPr/>
          </p:nvSpPr>
          <p:spPr bwMode="auto">
            <a:xfrm>
              <a:off x="3792" y="4162"/>
              <a:ext cx="2197" cy="447"/>
            </a:xfrm>
            <a:prstGeom prst="rect">
              <a:avLst/>
            </a:prstGeom>
            <a:noFill/>
            <a:ln w="12700" cmpd="dbl">
              <a:noFill/>
              <a:miter lim="800000"/>
              <a:headEnd/>
              <a:tailEnd/>
            </a:ln>
          </p:spPr>
          <p:txBody>
            <a:bodyPr lIns="95250" tIns="47625" rIns="95250" bIns="47625">
              <a:spAutoFit/>
            </a:bodyPr>
            <a:lstStyle/>
            <a:p>
              <a:pPr algn="ctr" defTabSz="914485">
                <a:lnSpc>
                  <a:spcPct val="50000"/>
                </a:lnSpc>
                <a:spcBef>
                  <a:spcPct val="50000"/>
                </a:spcBef>
              </a:pPr>
              <a:r>
                <a:rPr lang="en-GB" sz="2400" b="1" dirty="0"/>
                <a:t>Analyse and interpret</a:t>
              </a:r>
            </a:p>
            <a:p>
              <a:pPr algn="ctr" defTabSz="914485">
                <a:lnSpc>
                  <a:spcPct val="50000"/>
                </a:lnSpc>
                <a:spcBef>
                  <a:spcPct val="50000"/>
                </a:spcBef>
              </a:pPr>
              <a:r>
                <a:rPr lang="en-GB" sz="2400" b="1" dirty="0"/>
                <a:t>for users</a:t>
              </a:r>
            </a:p>
          </p:txBody>
        </p:sp>
        <p:sp>
          <p:nvSpPr>
            <p:cNvPr id="1149" name="Rectangle 330"/>
            <p:cNvSpPr>
              <a:spLocks noChangeArrowheads="1"/>
            </p:cNvSpPr>
            <p:nvPr/>
          </p:nvSpPr>
          <p:spPr bwMode="auto">
            <a:xfrm>
              <a:off x="4303" y="1011"/>
              <a:ext cx="1686" cy="313"/>
            </a:xfrm>
            <a:prstGeom prst="rect">
              <a:avLst/>
            </a:prstGeom>
            <a:noFill/>
            <a:ln w="12700" cmpd="dbl">
              <a:noFill/>
              <a:miter lim="800000"/>
              <a:headEnd/>
              <a:tailEnd/>
            </a:ln>
          </p:spPr>
          <p:txBody>
            <a:bodyPr lIns="95250" tIns="47625" rIns="95250" bIns="47625">
              <a:spAutoFit/>
            </a:bodyPr>
            <a:lstStyle/>
            <a:p>
              <a:pPr algn="ctr" defTabSz="914485">
                <a:spcBef>
                  <a:spcPct val="50000"/>
                </a:spcBef>
              </a:pPr>
              <a:r>
                <a:rPr lang="en-GB" sz="2400" b="1" dirty="0"/>
                <a:t>Communication</a:t>
              </a:r>
            </a:p>
          </p:txBody>
        </p:sp>
        <p:pic>
          <p:nvPicPr>
            <p:cNvPr id="1150" name="Picture 331"/>
            <p:cNvPicPr>
              <a:picLocks noChangeArrowheads="1"/>
            </p:cNvPicPr>
            <p:nvPr/>
          </p:nvPicPr>
          <p:blipFill>
            <a:blip r:embed="rId7"/>
            <a:srcRect/>
            <a:stretch>
              <a:fillRect/>
            </a:stretch>
          </p:blipFill>
          <p:spPr bwMode="auto">
            <a:xfrm>
              <a:off x="2541" y="1875"/>
              <a:ext cx="1107" cy="1149"/>
            </a:xfrm>
            <a:prstGeom prst="rect">
              <a:avLst/>
            </a:prstGeom>
            <a:noFill/>
            <a:ln w="12700" cmpd="dbl">
              <a:noFill/>
              <a:miter lim="800000"/>
              <a:headEnd/>
              <a:tailEnd/>
            </a:ln>
          </p:spPr>
        </p:pic>
      </p:grpSp>
      <p:sp>
        <p:nvSpPr>
          <p:cNvPr id="24910" name="Rectangle 334"/>
          <p:cNvSpPr>
            <a:spLocks noChangeArrowheads="1"/>
          </p:cNvSpPr>
          <p:nvPr/>
        </p:nvSpPr>
        <p:spPr bwMode="auto">
          <a:xfrm>
            <a:off x="1070429" y="339328"/>
            <a:ext cx="6883703" cy="1168194"/>
          </a:xfrm>
          <a:prstGeom prst="rect">
            <a:avLst/>
          </a:prstGeom>
          <a:noFill/>
          <a:ln w="12700" cmpd="dbl">
            <a:noFill/>
            <a:miter lim="800000"/>
            <a:headEnd/>
            <a:tailEnd/>
          </a:ln>
          <a:effectLst/>
        </p:spPr>
        <p:txBody>
          <a:bodyPr lIns="90097" tIns="45048" rIns="90097" bIns="45048">
            <a:spAutoFit/>
          </a:bodyPr>
          <a:lstStyle/>
          <a:p>
            <a:pPr defTabSz="914485">
              <a:defRPr/>
            </a:pPr>
            <a:endParaRPr lang="en-GB" sz="3600" b="1" dirty="0">
              <a:solidFill>
                <a:schemeClr val="hlink"/>
              </a:solidFill>
              <a:effectLst>
                <a:outerShdw blurRad="38100" dist="38100" dir="2700000" algn="tl">
                  <a:srgbClr val="000000"/>
                </a:outerShdw>
              </a:effectLst>
              <a:latin typeface="Arial" charset="0"/>
            </a:endParaRPr>
          </a:p>
          <a:p>
            <a:pPr algn="ctr" defTabSz="914485">
              <a:defRPr/>
            </a:pPr>
            <a:r>
              <a:rPr lang="en-GB" sz="3400" b="1" dirty="0">
                <a:effectLst>
                  <a:outerShdw blurRad="38100" dist="38100" dir="2700000" algn="tl">
                    <a:srgbClr val="FFFFFF"/>
                  </a:outerShdw>
                </a:effectLst>
                <a:latin typeface="Arial" charset="0"/>
              </a:rPr>
              <a:t>THE ACCOUNTING PROCESS</a:t>
            </a:r>
            <a:endParaRPr lang="en-GB" sz="3600" b="1" dirty="0">
              <a:effectLst>
                <a:outerShdw blurRad="38100" dist="38100" dir="2700000" algn="tl">
                  <a:srgbClr val="FFFFFF"/>
                </a:outerShdw>
              </a:effectLst>
              <a:latin typeface="Arial" charset="0"/>
            </a:endParaRPr>
          </a:p>
        </p:txBody>
      </p:sp>
      <p:sp>
        <p:nvSpPr>
          <p:cNvPr id="1136" name="Rectangle 335"/>
          <p:cNvSpPr>
            <a:spLocks noChangeArrowheads="1"/>
          </p:cNvSpPr>
          <p:nvPr/>
        </p:nvSpPr>
        <p:spPr bwMode="auto">
          <a:xfrm rot="1440000">
            <a:off x="1967722" y="3474507"/>
            <a:ext cx="415819" cy="214086"/>
          </a:xfrm>
          <a:prstGeom prst="rect">
            <a:avLst/>
          </a:prstGeom>
          <a:noFill/>
          <a:ln w="12700" cmpd="dbl">
            <a:noFill/>
            <a:miter lim="800000"/>
            <a:headEnd/>
            <a:tailEnd/>
          </a:ln>
        </p:spPr>
        <p:txBody>
          <a:bodyPr wrap="none" lIns="91599" tIns="45048" rIns="91599" bIns="45048">
            <a:spAutoFit/>
          </a:bodyPr>
          <a:lstStyle/>
          <a:p>
            <a:pPr defTabSz="914485"/>
            <a:r>
              <a:rPr lang="en-GB" sz="800" b="1" dirty="0">
                <a:latin typeface="Arial" charset="0"/>
              </a:rPr>
              <a:t>2000</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1"/>
            <a:ext cx="8001000" cy="1447799"/>
          </a:xfrm>
        </p:spPr>
        <p:txBody>
          <a:bodyPr>
            <a:normAutofit fontScale="90000"/>
          </a:bodyPr>
          <a:lstStyle/>
          <a:p>
            <a:pPr algn="l"/>
            <a:r>
              <a:rPr lang="en-US" b="1" dirty="0" smtClean="0">
                <a:solidFill>
                  <a:srgbClr val="0070C0"/>
                </a:solidFill>
              </a:rPr>
              <a:t>Interested users of accounting information</a:t>
            </a:r>
            <a:r>
              <a:rPr lang="en-US" dirty="0" smtClean="0"/>
              <a:t/>
            </a:r>
            <a:br>
              <a:rPr lang="en-US" dirty="0" smtClean="0"/>
            </a:br>
            <a:endParaRPr lang="en-US" dirty="0"/>
          </a:p>
        </p:txBody>
      </p:sp>
      <p:sp>
        <p:nvSpPr>
          <p:cNvPr id="3" name="Subtitle 2"/>
          <p:cNvSpPr>
            <a:spLocks noGrp="1"/>
          </p:cNvSpPr>
          <p:nvPr>
            <p:ph type="subTitle" idx="1"/>
          </p:nvPr>
        </p:nvSpPr>
        <p:spPr>
          <a:xfrm>
            <a:off x="533400" y="1524000"/>
            <a:ext cx="8153400" cy="5029200"/>
          </a:xfrm>
        </p:spPr>
        <p:txBody>
          <a:bodyPr/>
          <a:lstStyle/>
          <a:p>
            <a:pPr algn="l" fontAlgn="base"/>
            <a:r>
              <a:rPr lang="en-US" dirty="0" smtClean="0">
                <a:solidFill>
                  <a:schemeClr val="tx1"/>
                </a:solidFill>
              </a:rPr>
              <a:t>The financial information that users need depends upon the kinds of decision they make. Their diversified decision making and different need for information classify themselves in two broad groups.</a:t>
            </a:r>
          </a:p>
          <a:p>
            <a:pPr algn="l" fontAlgn="base"/>
            <a:r>
              <a:rPr lang="en-US" dirty="0" smtClean="0">
                <a:solidFill>
                  <a:schemeClr val="tx1"/>
                </a:solidFill>
              </a:rPr>
              <a:t>They are-</a:t>
            </a:r>
          </a:p>
          <a:p>
            <a:pPr lvl="0" algn="l" fontAlgn="base">
              <a:buFont typeface="Arial" pitchFamily="34" charset="0"/>
              <a:buChar char="•"/>
            </a:pPr>
            <a:r>
              <a:rPr lang="en-US" dirty="0" smtClean="0">
                <a:solidFill>
                  <a:schemeClr val="tx1"/>
                </a:solidFill>
              </a:rPr>
              <a:t>Internal Users</a:t>
            </a:r>
          </a:p>
          <a:p>
            <a:pPr lvl="0" algn="l" fontAlgn="base">
              <a:buFont typeface="Arial" pitchFamily="34" charset="0"/>
              <a:buChar char="•"/>
            </a:pPr>
            <a:r>
              <a:rPr lang="en-US" dirty="0" smtClean="0">
                <a:solidFill>
                  <a:schemeClr val="tx1"/>
                </a:solidFill>
              </a:rPr>
              <a:t>External users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a:t>
            </a:r>
            <a:endParaRPr lang="en-US" dirty="0"/>
          </a:p>
        </p:txBody>
      </p:sp>
      <p:sp>
        <p:nvSpPr>
          <p:cNvPr id="5" name="Content Placeholder 4"/>
          <p:cNvSpPr>
            <a:spLocks noGrp="1"/>
          </p:cNvSpPr>
          <p:nvPr>
            <p:ph idx="1"/>
          </p:nvPr>
        </p:nvSpPr>
        <p:spPr>
          <a:xfrm>
            <a:off x="228600" y="228600"/>
            <a:ext cx="8458200" cy="6400800"/>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endParaRPr lang="en-US" dirty="0" smtClean="0"/>
          </a:p>
          <a:p>
            <a:pPr algn="ctr">
              <a:buNone/>
            </a:pPr>
            <a:endParaRPr lang="en-US" dirty="0" smtClean="0"/>
          </a:p>
          <a:p>
            <a:pPr algn="ctr">
              <a:buNone/>
            </a:pPr>
            <a:endParaRPr lang="en-US" smtClean="0"/>
          </a:p>
          <a:p>
            <a:pPr algn="ctr">
              <a:buNone/>
            </a:pPr>
            <a:r>
              <a:rPr lang="en-US" smtClean="0"/>
              <a:t>By </a:t>
            </a:r>
            <a:r>
              <a:rPr lang="en-US" dirty="0" err="1" smtClean="0"/>
              <a:t>Weygandt</a:t>
            </a:r>
            <a:r>
              <a:rPr lang="en-US" dirty="0" smtClean="0"/>
              <a:t>, Kimmel, and </a:t>
            </a:r>
            <a:r>
              <a:rPr lang="en-US" dirty="0" err="1" smtClean="0"/>
              <a:t>Kieso</a:t>
            </a:r>
            <a:endParaRPr lang="en-US" dirty="0"/>
          </a:p>
        </p:txBody>
      </p:sp>
      <p:pic>
        <p:nvPicPr>
          <p:cNvPr id="6" name="Picture 5" descr="accounting_principles_12th_edition_international.jpg"/>
          <p:cNvPicPr>
            <a:picLocks noChangeAspect="1"/>
          </p:cNvPicPr>
          <p:nvPr/>
        </p:nvPicPr>
        <p:blipFill>
          <a:blip r:embed="rId2"/>
          <a:stretch>
            <a:fillRect/>
          </a:stretch>
        </p:blipFill>
        <p:spPr>
          <a:xfrm>
            <a:off x="2190750" y="381000"/>
            <a:ext cx="4438650" cy="49530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295399"/>
          </a:xfrm>
        </p:spPr>
        <p:txBody>
          <a:bodyPr>
            <a:normAutofit fontScale="90000"/>
          </a:bodyPr>
          <a:lstStyle/>
          <a:p>
            <a:pPr algn="l"/>
            <a:r>
              <a:rPr lang="en-US" b="1" dirty="0" smtClean="0">
                <a:solidFill>
                  <a:srgbClr val="0070C0"/>
                </a:solidFill>
              </a:rPr>
              <a:t>Internal Users</a:t>
            </a:r>
            <a:br>
              <a:rPr lang="en-US" b="1" dirty="0" smtClean="0">
                <a:solidFill>
                  <a:srgbClr val="0070C0"/>
                </a:solidFill>
              </a:rPr>
            </a:br>
            <a:endParaRPr lang="en-US" b="1" dirty="0">
              <a:solidFill>
                <a:srgbClr val="0070C0"/>
              </a:solidFill>
            </a:endParaRPr>
          </a:p>
        </p:txBody>
      </p:sp>
      <p:sp>
        <p:nvSpPr>
          <p:cNvPr id="3" name="Subtitle 2"/>
          <p:cNvSpPr>
            <a:spLocks noGrp="1"/>
          </p:cNvSpPr>
          <p:nvPr>
            <p:ph type="subTitle" idx="1"/>
          </p:nvPr>
        </p:nvSpPr>
        <p:spPr>
          <a:xfrm>
            <a:off x="533400" y="1295400"/>
            <a:ext cx="8001000" cy="5257800"/>
          </a:xfrm>
        </p:spPr>
        <p:txBody>
          <a:bodyPr>
            <a:normAutofit/>
          </a:bodyPr>
          <a:lstStyle/>
          <a:p>
            <a:pPr algn="l" fontAlgn="base"/>
            <a:r>
              <a:rPr lang="en-US" dirty="0" smtClean="0">
                <a:solidFill>
                  <a:schemeClr val="tx1"/>
                </a:solidFill>
              </a:rPr>
              <a:t>Internal Users of accounting information are those who plan, organize and run the business. They are-</a:t>
            </a:r>
          </a:p>
          <a:p>
            <a:pPr algn="l" fontAlgn="base">
              <a:buFont typeface="Arial" pitchFamily="34" charset="0"/>
              <a:buChar char="•"/>
            </a:pPr>
            <a:r>
              <a:rPr lang="en-US" dirty="0" smtClean="0">
                <a:solidFill>
                  <a:schemeClr val="tx1"/>
                </a:solidFill>
              </a:rPr>
              <a:t>Manager</a:t>
            </a:r>
          </a:p>
          <a:p>
            <a:pPr algn="l" fontAlgn="base">
              <a:buFont typeface="Arial" pitchFamily="34" charset="0"/>
              <a:buChar char="•"/>
            </a:pPr>
            <a:r>
              <a:rPr lang="en-US" dirty="0" smtClean="0">
                <a:solidFill>
                  <a:schemeClr val="tx1"/>
                </a:solidFill>
              </a:rPr>
              <a:t>Marketing manager</a:t>
            </a:r>
          </a:p>
          <a:p>
            <a:pPr algn="l" fontAlgn="base">
              <a:buFont typeface="Arial" pitchFamily="34" charset="0"/>
              <a:buChar char="•"/>
            </a:pPr>
            <a:r>
              <a:rPr lang="en-US" dirty="0" smtClean="0">
                <a:solidFill>
                  <a:schemeClr val="tx1"/>
                </a:solidFill>
              </a:rPr>
              <a:t>Production supervisor</a:t>
            </a:r>
          </a:p>
          <a:p>
            <a:pPr algn="l" fontAlgn="base">
              <a:buFont typeface="Arial" pitchFamily="34" charset="0"/>
              <a:buChar char="•"/>
            </a:pPr>
            <a:r>
              <a:rPr lang="en-US" dirty="0" smtClean="0">
                <a:solidFill>
                  <a:schemeClr val="tx1"/>
                </a:solidFill>
              </a:rPr>
              <a:t>Finance directors and</a:t>
            </a:r>
          </a:p>
          <a:p>
            <a:pPr algn="l" fontAlgn="base">
              <a:buFont typeface="Arial" pitchFamily="34" charset="0"/>
              <a:buChar char="•"/>
            </a:pPr>
            <a:r>
              <a:rPr lang="en-US" dirty="0" smtClean="0">
                <a:solidFill>
                  <a:schemeClr val="tx1"/>
                </a:solidFill>
              </a:rPr>
              <a:t>Company officers.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28675" name="Rectangle 3"/>
          <p:cNvSpPr>
            <a:spLocks noChangeArrowheads="1"/>
          </p:cNvSpPr>
          <p:nvPr/>
        </p:nvSpPr>
        <p:spPr bwMode="auto">
          <a:xfrm>
            <a:off x="0" y="367607"/>
            <a:ext cx="9144000" cy="977463"/>
          </a:xfrm>
          <a:prstGeom prst="rect">
            <a:avLst/>
          </a:prstGeom>
          <a:noFill/>
          <a:ln w="12700" cmpd="dbl">
            <a:noFill/>
            <a:miter lim="800000"/>
            <a:headEnd/>
            <a:tailEnd/>
          </a:ln>
          <a:effectLst/>
        </p:spPr>
        <p:txBody>
          <a:bodyPr lIns="85593" tIns="42045" rIns="85593" bIns="42045">
            <a:spAutoFit/>
          </a:bodyPr>
          <a:lstStyle/>
          <a:p>
            <a:pPr algn="ctr">
              <a:defRPr/>
            </a:pPr>
            <a:endParaRPr lang="en-GB" sz="2600" b="1" dirty="0">
              <a:effectLst>
                <a:outerShdw blurRad="38100" dist="38100" dir="2700000" algn="tl">
                  <a:srgbClr val="FFFFFF"/>
                </a:outerShdw>
              </a:effectLst>
              <a:latin typeface="Arial" charset="0"/>
            </a:endParaRPr>
          </a:p>
          <a:p>
            <a:pPr algn="ctr">
              <a:defRPr/>
            </a:pPr>
            <a:r>
              <a:rPr lang="en-GB" sz="3200" b="1" dirty="0">
                <a:effectLst>
                  <a:outerShdw blurRad="38100" dist="38100" dir="2700000" algn="tl">
                    <a:srgbClr val="FFFFFF"/>
                  </a:outerShdw>
                </a:effectLst>
                <a:latin typeface="Arial" charset="0"/>
              </a:rPr>
              <a:t>QUESTIONS ASKED BY INTERNAL USERS</a:t>
            </a:r>
            <a:endParaRPr lang="en-GB" sz="2600" b="1" dirty="0">
              <a:effectLst>
                <a:outerShdw blurRad="38100" dist="38100" dir="2700000" algn="tl">
                  <a:srgbClr val="FFFFFF"/>
                </a:outerShdw>
              </a:effectLst>
              <a:latin typeface="Arial" charset="0"/>
            </a:endParaRPr>
          </a:p>
        </p:txBody>
      </p:sp>
      <p:grpSp>
        <p:nvGrpSpPr>
          <p:cNvPr id="2" name="Group 41"/>
          <p:cNvGrpSpPr>
            <a:grpSpLocks/>
          </p:cNvGrpSpPr>
          <p:nvPr/>
        </p:nvGrpSpPr>
        <p:grpSpPr bwMode="auto">
          <a:xfrm>
            <a:off x="68037" y="4560095"/>
            <a:ext cx="4599214" cy="2134196"/>
            <a:chOff x="45" y="3064"/>
            <a:chExt cx="3042" cy="1434"/>
          </a:xfrm>
        </p:grpSpPr>
        <p:sp>
          <p:nvSpPr>
            <p:cNvPr id="23592" name="Rectangle 4"/>
            <p:cNvSpPr>
              <a:spLocks noChangeArrowheads="1"/>
            </p:cNvSpPr>
            <p:nvPr/>
          </p:nvSpPr>
          <p:spPr bwMode="auto">
            <a:xfrm>
              <a:off x="45" y="4065"/>
              <a:ext cx="3042" cy="433"/>
            </a:xfrm>
            <a:prstGeom prst="rect">
              <a:avLst/>
            </a:prstGeom>
            <a:noFill/>
            <a:ln w="12700" cmpd="dbl">
              <a:noFill/>
              <a:miter lim="800000"/>
              <a:headEnd/>
              <a:tailEnd/>
            </a:ln>
          </p:spPr>
          <p:txBody>
            <a:bodyPr lIns="90488" tIns="44450" rIns="90488" bIns="44450">
              <a:spAutoFit/>
            </a:bodyPr>
            <a:lstStyle/>
            <a:p>
              <a:pPr algn="ctr">
                <a:spcBef>
                  <a:spcPct val="50000"/>
                </a:spcBef>
              </a:pPr>
              <a:r>
                <a:rPr lang="en-GB" b="1"/>
                <a:t>Can we afford to give employees pay raises this year?</a:t>
              </a:r>
              <a:endParaRPr lang="en-GB" b="1">
                <a:latin typeface="Book Antiqua" pitchFamily="18" charset="0"/>
              </a:endParaRPr>
            </a:p>
          </p:txBody>
        </p:sp>
        <p:pic>
          <p:nvPicPr>
            <p:cNvPr id="23593" name="Picture 5"/>
            <p:cNvPicPr>
              <a:picLocks noChangeArrowheads="1"/>
            </p:cNvPicPr>
            <p:nvPr/>
          </p:nvPicPr>
          <p:blipFill>
            <a:blip r:embed="rId4"/>
            <a:srcRect/>
            <a:stretch>
              <a:fillRect/>
            </a:stretch>
          </p:blipFill>
          <p:spPr bwMode="auto">
            <a:xfrm>
              <a:off x="768" y="3064"/>
              <a:ext cx="1088" cy="920"/>
            </a:xfrm>
            <a:prstGeom prst="rect">
              <a:avLst/>
            </a:prstGeom>
            <a:noFill/>
            <a:ln w="12700" cmpd="dbl">
              <a:noFill/>
              <a:miter lim="800000"/>
              <a:headEnd/>
              <a:tailEnd/>
            </a:ln>
          </p:spPr>
        </p:pic>
      </p:grpSp>
      <p:grpSp>
        <p:nvGrpSpPr>
          <p:cNvPr id="3" name="Group 39"/>
          <p:cNvGrpSpPr>
            <a:grpSpLocks/>
          </p:cNvGrpSpPr>
          <p:nvPr/>
        </p:nvGrpSpPr>
        <p:grpSpPr bwMode="auto">
          <a:xfrm>
            <a:off x="68037" y="1653481"/>
            <a:ext cx="4200071" cy="2530078"/>
            <a:chOff x="45" y="1111"/>
            <a:chExt cx="2778" cy="1700"/>
          </a:xfrm>
        </p:grpSpPr>
        <p:grpSp>
          <p:nvGrpSpPr>
            <p:cNvPr id="4" name="Group 33"/>
            <p:cNvGrpSpPr>
              <a:grpSpLocks/>
            </p:cNvGrpSpPr>
            <p:nvPr/>
          </p:nvGrpSpPr>
          <p:grpSpPr bwMode="auto">
            <a:xfrm>
              <a:off x="920" y="1111"/>
              <a:ext cx="808" cy="1241"/>
              <a:chOff x="920" y="1111"/>
              <a:chExt cx="1023" cy="1492"/>
            </a:xfrm>
          </p:grpSpPr>
          <p:sp>
            <p:nvSpPr>
              <p:cNvPr id="23569" name="Freeform 10"/>
              <p:cNvSpPr>
                <a:spLocks/>
              </p:cNvSpPr>
              <p:nvPr/>
            </p:nvSpPr>
            <p:spPr bwMode="auto">
              <a:xfrm>
                <a:off x="1170" y="1269"/>
                <a:ext cx="316" cy="371"/>
              </a:xfrm>
              <a:custGeom>
                <a:avLst/>
                <a:gdLst>
                  <a:gd name="T0" fmla="*/ 231 w 316"/>
                  <a:gd name="T1" fmla="*/ 8 h 371"/>
                  <a:gd name="T2" fmla="*/ 217 w 316"/>
                  <a:gd name="T3" fmla="*/ 59 h 371"/>
                  <a:gd name="T4" fmla="*/ 113 w 316"/>
                  <a:gd name="T5" fmla="*/ 59 h 371"/>
                  <a:gd name="T6" fmla="*/ 38 w 316"/>
                  <a:gd name="T7" fmla="*/ 76 h 371"/>
                  <a:gd name="T8" fmla="*/ 11 w 316"/>
                  <a:gd name="T9" fmla="*/ 97 h 371"/>
                  <a:gd name="T10" fmla="*/ 0 w 316"/>
                  <a:gd name="T11" fmla="*/ 129 h 371"/>
                  <a:gd name="T12" fmla="*/ 15 w 316"/>
                  <a:gd name="T13" fmla="*/ 173 h 371"/>
                  <a:gd name="T14" fmla="*/ 0 w 316"/>
                  <a:gd name="T15" fmla="*/ 199 h 371"/>
                  <a:gd name="T16" fmla="*/ 19 w 316"/>
                  <a:gd name="T17" fmla="*/ 315 h 371"/>
                  <a:gd name="T18" fmla="*/ 25 w 316"/>
                  <a:gd name="T19" fmla="*/ 332 h 371"/>
                  <a:gd name="T20" fmla="*/ 21 w 316"/>
                  <a:gd name="T21" fmla="*/ 351 h 371"/>
                  <a:gd name="T22" fmla="*/ 28 w 316"/>
                  <a:gd name="T23" fmla="*/ 370 h 371"/>
                  <a:gd name="T24" fmla="*/ 77 w 316"/>
                  <a:gd name="T25" fmla="*/ 356 h 371"/>
                  <a:gd name="T26" fmla="*/ 131 w 316"/>
                  <a:gd name="T27" fmla="*/ 310 h 371"/>
                  <a:gd name="T28" fmla="*/ 250 w 316"/>
                  <a:gd name="T29" fmla="*/ 325 h 371"/>
                  <a:gd name="T30" fmla="*/ 275 w 316"/>
                  <a:gd name="T31" fmla="*/ 302 h 371"/>
                  <a:gd name="T32" fmla="*/ 267 w 316"/>
                  <a:gd name="T33" fmla="*/ 258 h 371"/>
                  <a:gd name="T34" fmla="*/ 275 w 316"/>
                  <a:gd name="T35" fmla="*/ 237 h 371"/>
                  <a:gd name="T36" fmla="*/ 275 w 316"/>
                  <a:gd name="T37" fmla="*/ 222 h 371"/>
                  <a:gd name="T38" fmla="*/ 261 w 316"/>
                  <a:gd name="T39" fmla="*/ 199 h 371"/>
                  <a:gd name="T40" fmla="*/ 267 w 316"/>
                  <a:gd name="T41" fmla="*/ 166 h 371"/>
                  <a:gd name="T42" fmla="*/ 258 w 316"/>
                  <a:gd name="T43" fmla="*/ 137 h 371"/>
                  <a:gd name="T44" fmla="*/ 291 w 316"/>
                  <a:gd name="T45" fmla="*/ 139 h 371"/>
                  <a:gd name="T46" fmla="*/ 315 w 316"/>
                  <a:gd name="T47" fmla="*/ 125 h 371"/>
                  <a:gd name="T48" fmla="*/ 296 w 316"/>
                  <a:gd name="T49" fmla="*/ 71 h 371"/>
                  <a:gd name="T50" fmla="*/ 304 w 316"/>
                  <a:gd name="T51" fmla="*/ 41 h 371"/>
                  <a:gd name="T52" fmla="*/ 291 w 316"/>
                  <a:gd name="T53" fmla="*/ 22 h 371"/>
                  <a:gd name="T54" fmla="*/ 258 w 316"/>
                  <a:gd name="T55" fmla="*/ 0 h 371"/>
                  <a:gd name="T56" fmla="*/ 231 w 316"/>
                  <a:gd name="T57" fmla="*/ 8 h 3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6"/>
                  <a:gd name="T88" fmla="*/ 0 h 371"/>
                  <a:gd name="T89" fmla="*/ 316 w 316"/>
                  <a:gd name="T90" fmla="*/ 371 h 3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6" h="371">
                    <a:moveTo>
                      <a:pt x="231" y="8"/>
                    </a:moveTo>
                    <a:lnTo>
                      <a:pt x="217" y="59"/>
                    </a:lnTo>
                    <a:lnTo>
                      <a:pt x="113" y="59"/>
                    </a:lnTo>
                    <a:lnTo>
                      <a:pt x="38" y="76"/>
                    </a:lnTo>
                    <a:lnTo>
                      <a:pt x="11" y="97"/>
                    </a:lnTo>
                    <a:lnTo>
                      <a:pt x="0" y="129"/>
                    </a:lnTo>
                    <a:lnTo>
                      <a:pt x="15" y="173"/>
                    </a:lnTo>
                    <a:lnTo>
                      <a:pt x="0" y="199"/>
                    </a:lnTo>
                    <a:lnTo>
                      <a:pt x="19" y="315"/>
                    </a:lnTo>
                    <a:lnTo>
                      <a:pt x="25" y="332"/>
                    </a:lnTo>
                    <a:lnTo>
                      <a:pt x="21" y="351"/>
                    </a:lnTo>
                    <a:lnTo>
                      <a:pt x="28" y="370"/>
                    </a:lnTo>
                    <a:lnTo>
                      <a:pt x="77" y="356"/>
                    </a:lnTo>
                    <a:lnTo>
                      <a:pt x="131" y="310"/>
                    </a:lnTo>
                    <a:lnTo>
                      <a:pt x="250" y="325"/>
                    </a:lnTo>
                    <a:lnTo>
                      <a:pt x="275" y="302"/>
                    </a:lnTo>
                    <a:lnTo>
                      <a:pt x="267" y="258"/>
                    </a:lnTo>
                    <a:lnTo>
                      <a:pt x="275" y="237"/>
                    </a:lnTo>
                    <a:lnTo>
                      <a:pt x="275" y="222"/>
                    </a:lnTo>
                    <a:lnTo>
                      <a:pt x="261" y="199"/>
                    </a:lnTo>
                    <a:lnTo>
                      <a:pt x="267" y="166"/>
                    </a:lnTo>
                    <a:lnTo>
                      <a:pt x="258" y="137"/>
                    </a:lnTo>
                    <a:lnTo>
                      <a:pt x="291" y="139"/>
                    </a:lnTo>
                    <a:lnTo>
                      <a:pt x="315" y="125"/>
                    </a:lnTo>
                    <a:lnTo>
                      <a:pt x="296" y="71"/>
                    </a:lnTo>
                    <a:lnTo>
                      <a:pt x="304" y="41"/>
                    </a:lnTo>
                    <a:lnTo>
                      <a:pt x="291" y="22"/>
                    </a:lnTo>
                    <a:lnTo>
                      <a:pt x="258" y="0"/>
                    </a:lnTo>
                    <a:lnTo>
                      <a:pt x="231" y="8"/>
                    </a:lnTo>
                  </a:path>
                </a:pathLst>
              </a:custGeom>
              <a:solidFill>
                <a:srgbClr val="C7695C"/>
              </a:solidFill>
              <a:ln w="12700" cap="rnd">
                <a:noFill/>
                <a:round/>
                <a:headEnd/>
                <a:tailEnd/>
              </a:ln>
            </p:spPr>
            <p:txBody>
              <a:bodyPr/>
              <a:lstStyle/>
              <a:p>
                <a:endParaRPr lang="en-US"/>
              </a:p>
            </p:txBody>
          </p:sp>
          <p:sp>
            <p:nvSpPr>
              <p:cNvPr id="23570" name="Freeform 11"/>
              <p:cNvSpPr>
                <a:spLocks/>
              </p:cNvSpPr>
              <p:nvPr/>
            </p:nvSpPr>
            <p:spPr bwMode="auto">
              <a:xfrm>
                <a:off x="1103" y="2001"/>
                <a:ext cx="840" cy="591"/>
              </a:xfrm>
              <a:custGeom>
                <a:avLst/>
                <a:gdLst>
                  <a:gd name="T0" fmla="*/ 839 w 840"/>
                  <a:gd name="T1" fmla="*/ 375 h 591"/>
                  <a:gd name="T2" fmla="*/ 839 w 840"/>
                  <a:gd name="T3" fmla="*/ 0 h 591"/>
                  <a:gd name="T4" fmla="*/ 681 w 840"/>
                  <a:gd name="T5" fmla="*/ 337 h 591"/>
                  <a:gd name="T6" fmla="*/ 666 w 840"/>
                  <a:gd name="T7" fmla="*/ 337 h 591"/>
                  <a:gd name="T8" fmla="*/ 629 w 840"/>
                  <a:gd name="T9" fmla="*/ 314 h 591"/>
                  <a:gd name="T10" fmla="*/ 507 w 840"/>
                  <a:gd name="T11" fmla="*/ 271 h 591"/>
                  <a:gd name="T12" fmla="*/ 468 w 840"/>
                  <a:gd name="T13" fmla="*/ 258 h 591"/>
                  <a:gd name="T14" fmla="*/ 457 w 840"/>
                  <a:gd name="T15" fmla="*/ 258 h 591"/>
                  <a:gd name="T16" fmla="*/ 434 w 840"/>
                  <a:gd name="T17" fmla="*/ 281 h 591"/>
                  <a:gd name="T18" fmla="*/ 434 w 840"/>
                  <a:gd name="T19" fmla="*/ 310 h 591"/>
                  <a:gd name="T20" fmla="*/ 457 w 840"/>
                  <a:gd name="T21" fmla="*/ 342 h 591"/>
                  <a:gd name="T22" fmla="*/ 496 w 840"/>
                  <a:gd name="T23" fmla="*/ 375 h 591"/>
                  <a:gd name="T24" fmla="*/ 526 w 840"/>
                  <a:gd name="T25" fmla="*/ 389 h 591"/>
                  <a:gd name="T26" fmla="*/ 519 w 840"/>
                  <a:gd name="T27" fmla="*/ 435 h 591"/>
                  <a:gd name="T28" fmla="*/ 485 w 840"/>
                  <a:gd name="T29" fmla="*/ 460 h 591"/>
                  <a:gd name="T30" fmla="*/ 397 w 840"/>
                  <a:gd name="T31" fmla="*/ 478 h 591"/>
                  <a:gd name="T32" fmla="*/ 265 w 840"/>
                  <a:gd name="T33" fmla="*/ 416 h 591"/>
                  <a:gd name="T34" fmla="*/ 232 w 840"/>
                  <a:gd name="T35" fmla="*/ 375 h 591"/>
                  <a:gd name="T36" fmla="*/ 184 w 840"/>
                  <a:gd name="T37" fmla="*/ 356 h 591"/>
                  <a:gd name="T38" fmla="*/ 155 w 840"/>
                  <a:gd name="T39" fmla="*/ 356 h 591"/>
                  <a:gd name="T40" fmla="*/ 126 w 840"/>
                  <a:gd name="T41" fmla="*/ 375 h 591"/>
                  <a:gd name="T42" fmla="*/ 169 w 840"/>
                  <a:gd name="T43" fmla="*/ 416 h 591"/>
                  <a:gd name="T44" fmla="*/ 184 w 840"/>
                  <a:gd name="T45" fmla="*/ 444 h 591"/>
                  <a:gd name="T46" fmla="*/ 0 w 840"/>
                  <a:gd name="T47" fmla="*/ 444 h 591"/>
                  <a:gd name="T48" fmla="*/ 36 w 840"/>
                  <a:gd name="T49" fmla="*/ 499 h 591"/>
                  <a:gd name="T50" fmla="*/ 70 w 840"/>
                  <a:gd name="T51" fmla="*/ 531 h 591"/>
                  <a:gd name="T52" fmla="*/ 155 w 840"/>
                  <a:gd name="T53" fmla="*/ 576 h 591"/>
                  <a:gd name="T54" fmla="*/ 265 w 840"/>
                  <a:gd name="T55" fmla="*/ 576 h 591"/>
                  <a:gd name="T56" fmla="*/ 349 w 840"/>
                  <a:gd name="T57" fmla="*/ 590 h 591"/>
                  <a:gd name="T58" fmla="*/ 461 w 840"/>
                  <a:gd name="T59" fmla="*/ 567 h 591"/>
                  <a:gd name="T60" fmla="*/ 666 w 840"/>
                  <a:gd name="T61" fmla="*/ 510 h 591"/>
                  <a:gd name="T62" fmla="*/ 839 w 840"/>
                  <a:gd name="T63" fmla="*/ 375 h 59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0"/>
                  <a:gd name="T97" fmla="*/ 0 h 591"/>
                  <a:gd name="T98" fmla="*/ 840 w 840"/>
                  <a:gd name="T99" fmla="*/ 591 h 59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0" h="591">
                    <a:moveTo>
                      <a:pt x="839" y="375"/>
                    </a:moveTo>
                    <a:lnTo>
                      <a:pt x="839" y="0"/>
                    </a:lnTo>
                    <a:lnTo>
                      <a:pt x="681" y="337"/>
                    </a:lnTo>
                    <a:lnTo>
                      <a:pt x="666" y="337"/>
                    </a:lnTo>
                    <a:lnTo>
                      <a:pt x="629" y="314"/>
                    </a:lnTo>
                    <a:lnTo>
                      <a:pt x="507" y="271"/>
                    </a:lnTo>
                    <a:lnTo>
                      <a:pt x="468" y="258"/>
                    </a:lnTo>
                    <a:lnTo>
                      <a:pt x="457" y="258"/>
                    </a:lnTo>
                    <a:lnTo>
                      <a:pt x="434" y="281"/>
                    </a:lnTo>
                    <a:lnTo>
                      <a:pt x="434" y="310"/>
                    </a:lnTo>
                    <a:lnTo>
                      <a:pt x="457" y="342"/>
                    </a:lnTo>
                    <a:lnTo>
                      <a:pt x="496" y="375"/>
                    </a:lnTo>
                    <a:lnTo>
                      <a:pt x="526" y="389"/>
                    </a:lnTo>
                    <a:lnTo>
                      <a:pt x="519" y="435"/>
                    </a:lnTo>
                    <a:lnTo>
                      <a:pt x="485" y="460"/>
                    </a:lnTo>
                    <a:lnTo>
                      <a:pt x="397" y="478"/>
                    </a:lnTo>
                    <a:lnTo>
                      <a:pt x="265" y="416"/>
                    </a:lnTo>
                    <a:lnTo>
                      <a:pt x="232" y="375"/>
                    </a:lnTo>
                    <a:lnTo>
                      <a:pt x="184" y="356"/>
                    </a:lnTo>
                    <a:lnTo>
                      <a:pt x="155" y="356"/>
                    </a:lnTo>
                    <a:lnTo>
                      <a:pt x="126" y="375"/>
                    </a:lnTo>
                    <a:lnTo>
                      <a:pt x="169" y="416"/>
                    </a:lnTo>
                    <a:lnTo>
                      <a:pt x="184" y="444"/>
                    </a:lnTo>
                    <a:lnTo>
                      <a:pt x="0" y="444"/>
                    </a:lnTo>
                    <a:lnTo>
                      <a:pt x="36" y="499"/>
                    </a:lnTo>
                    <a:lnTo>
                      <a:pt x="70" y="531"/>
                    </a:lnTo>
                    <a:lnTo>
                      <a:pt x="155" y="576"/>
                    </a:lnTo>
                    <a:lnTo>
                      <a:pt x="265" y="576"/>
                    </a:lnTo>
                    <a:lnTo>
                      <a:pt x="349" y="590"/>
                    </a:lnTo>
                    <a:lnTo>
                      <a:pt x="461" y="567"/>
                    </a:lnTo>
                    <a:lnTo>
                      <a:pt x="666" y="510"/>
                    </a:lnTo>
                    <a:lnTo>
                      <a:pt x="839" y="375"/>
                    </a:lnTo>
                  </a:path>
                </a:pathLst>
              </a:custGeom>
              <a:solidFill>
                <a:srgbClr val="C7695C"/>
              </a:solidFill>
              <a:ln w="12700" cap="rnd">
                <a:noFill/>
                <a:round/>
                <a:headEnd/>
                <a:tailEnd/>
              </a:ln>
            </p:spPr>
            <p:txBody>
              <a:bodyPr/>
              <a:lstStyle/>
              <a:p>
                <a:endParaRPr lang="en-US"/>
              </a:p>
            </p:txBody>
          </p:sp>
          <p:sp>
            <p:nvSpPr>
              <p:cNvPr id="23571" name="Freeform 12"/>
              <p:cNvSpPr>
                <a:spLocks/>
              </p:cNvSpPr>
              <p:nvPr/>
            </p:nvSpPr>
            <p:spPr bwMode="auto">
              <a:xfrm>
                <a:off x="1174" y="1111"/>
                <a:ext cx="248" cy="214"/>
              </a:xfrm>
              <a:custGeom>
                <a:avLst/>
                <a:gdLst>
                  <a:gd name="T0" fmla="*/ 0 w 248"/>
                  <a:gd name="T1" fmla="*/ 55 h 214"/>
                  <a:gd name="T2" fmla="*/ 0 w 248"/>
                  <a:gd name="T3" fmla="*/ 64 h 214"/>
                  <a:gd name="T4" fmla="*/ 50 w 248"/>
                  <a:gd name="T5" fmla="*/ 165 h 214"/>
                  <a:gd name="T6" fmla="*/ 80 w 248"/>
                  <a:gd name="T7" fmla="*/ 213 h 214"/>
                  <a:gd name="T8" fmla="*/ 140 w 248"/>
                  <a:gd name="T9" fmla="*/ 208 h 214"/>
                  <a:gd name="T10" fmla="*/ 187 w 248"/>
                  <a:gd name="T11" fmla="*/ 210 h 214"/>
                  <a:gd name="T12" fmla="*/ 212 w 248"/>
                  <a:gd name="T13" fmla="*/ 210 h 214"/>
                  <a:gd name="T14" fmla="*/ 223 w 248"/>
                  <a:gd name="T15" fmla="*/ 160 h 214"/>
                  <a:gd name="T16" fmla="*/ 247 w 248"/>
                  <a:gd name="T17" fmla="*/ 110 h 214"/>
                  <a:gd name="T18" fmla="*/ 244 w 248"/>
                  <a:gd name="T19" fmla="*/ 95 h 214"/>
                  <a:gd name="T20" fmla="*/ 172 w 248"/>
                  <a:gd name="T21" fmla="*/ 68 h 214"/>
                  <a:gd name="T22" fmla="*/ 144 w 248"/>
                  <a:gd name="T23" fmla="*/ 10 h 214"/>
                  <a:gd name="T24" fmla="*/ 137 w 248"/>
                  <a:gd name="T25" fmla="*/ 0 h 214"/>
                  <a:gd name="T26" fmla="*/ 118 w 248"/>
                  <a:gd name="T27" fmla="*/ 0 h 214"/>
                  <a:gd name="T28" fmla="*/ 62 w 248"/>
                  <a:gd name="T29" fmla="*/ 41 h 214"/>
                  <a:gd name="T30" fmla="*/ 0 w 248"/>
                  <a:gd name="T31" fmla="*/ 55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8"/>
                  <a:gd name="T49" fmla="*/ 0 h 214"/>
                  <a:gd name="T50" fmla="*/ 248 w 24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8" h="214">
                    <a:moveTo>
                      <a:pt x="0" y="55"/>
                    </a:moveTo>
                    <a:lnTo>
                      <a:pt x="0" y="64"/>
                    </a:lnTo>
                    <a:lnTo>
                      <a:pt x="50" y="165"/>
                    </a:lnTo>
                    <a:lnTo>
                      <a:pt x="80" y="213"/>
                    </a:lnTo>
                    <a:lnTo>
                      <a:pt x="140" y="208"/>
                    </a:lnTo>
                    <a:lnTo>
                      <a:pt x="187" y="210"/>
                    </a:lnTo>
                    <a:lnTo>
                      <a:pt x="212" y="210"/>
                    </a:lnTo>
                    <a:lnTo>
                      <a:pt x="223" y="160"/>
                    </a:lnTo>
                    <a:lnTo>
                      <a:pt x="247" y="110"/>
                    </a:lnTo>
                    <a:lnTo>
                      <a:pt x="244" y="95"/>
                    </a:lnTo>
                    <a:lnTo>
                      <a:pt x="172" y="68"/>
                    </a:lnTo>
                    <a:lnTo>
                      <a:pt x="144" y="10"/>
                    </a:lnTo>
                    <a:lnTo>
                      <a:pt x="137" y="0"/>
                    </a:lnTo>
                    <a:lnTo>
                      <a:pt x="118" y="0"/>
                    </a:lnTo>
                    <a:lnTo>
                      <a:pt x="62" y="41"/>
                    </a:lnTo>
                    <a:lnTo>
                      <a:pt x="0" y="55"/>
                    </a:lnTo>
                  </a:path>
                </a:pathLst>
              </a:custGeom>
              <a:solidFill>
                <a:srgbClr val="FFF7E0"/>
              </a:solidFill>
              <a:ln w="12700" cap="rnd">
                <a:noFill/>
                <a:round/>
                <a:headEnd/>
                <a:tailEnd/>
              </a:ln>
            </p:spPr>
            <p:txBody>
              <a:bodyPr/>
              <a:lstStyle/>
              <a:p>
                <a:endParaRPr lang="en-US"/>
              </a:p>
            </p:txBody>
          </p:sp>
          <p:sp>
            <p:nvSpPr>
              <p:cNvPr id="23572" name="Freeform 13"/>
              <p:cNvSpPr>
                <a:spLocks/>
              </p:cNvSpPr>
              <p:nvPr/>
            </p:nvSpPr>
            <p:spPr bwMode="auto">
              <a:xfrm>
                <a:off x="922" y="1578"/>
                <a:ext cx="849" cy="896"/>
              </a:xfrm>
              <a:custGeom>
                <a:avLst/>
                <a:gdLst>
                  <a:gd name="T0" fmla="*/ 4 w 849"/>
                  <a:gd name="T1" fmla="*/ 895 h 896"/>
                  <a:gd name="T2" fmla="*/ 0 w 849"/>
                  <a:gd name="T3" fmla="*/ 848 h 896"/>
                  <a:gd name="T4" fmla="*/ 55 w 849"/>
                  <a:gd name="T5" fmla="*/ 734 h 896"/>
                  <a:gd name="T6" fmla="*/ 66 w 849"/>
                  <a:gd name="T7" fmla="*/ 664 h 896"/>
                  <a:gd name="T8" fmla="*/ 76 w 849"/>
                  <a:gd name="T9" fmla="*/ 640 h 896"/>
                  <a:gd name="T10" fmla="*/ 69 w 849"/>
                  <a:gd name="T11" fmla="*/ 588 h 896"/>
                  <a:gd name="T12" fmla="*/ 72 w 849"/>
                  <a:gd name="T13" fmla="*/ 532 h 896"/>
                  <a:gd name="T14" fmla="*/ 110 w 849"/>
                  <a:gd name="T15" fmla="*/ 418 h 896"/>
                  <a:gd name="T16" fmla="*/ 136 w 849"/>
                  <a:gd name="T17" fmla="*/ 366 h 896"/>
                  <a:gd name="T18" fmla="*/ 125 w 849"/>
                  <a:gd name="T19" fmla="*/ 338 h 896"/>
                  <a:gd name="T20" fmla="*/ 128 w 849"/>
                  <a:gd name="T21" fmla="*/ 309 h 896"/>
                  <a:gd name="T22" fmla="*/ 140 w 849"/>
                  <a:gd name="T23" fmla="*/ 278 h 896"/>
                  <a:gd name="T24" fmla="*/ 147 w 849"/>
                  <a:gd name="T25" fmla="*/ 211 h 896"/>
                  <a:gd name="T26" fmla="*/ 183 w 849"/>
                  <a:gd name="T27" fmla="*/ 141 h 896"/>
                  <a:gd name="T28" fmla="*/ 219 w 849"/>
                  <a:gd name="T29" fmla="*/ 98 h 896"/>
                  <a:gd name="T30" fmla="*/ 274 w 849"/>
                  <a:gd name="T31" fmla="*/ 70 h 896"/>
                  <a:gd name="T32" fmla="*/ 327 w 849"/>
                  <a:gd name="T33" fmla="*/ 56 h 896"/>
                  <a:gd name="T34" fmla="*/ 385 w 849"/>
                  <a:gd name="T35" fmla="*/ 8 h 896"/>
                  <a:gd name="T36" fmla="*/ 452 w 849"/>
                  <a:gd name="T37" fmla="*/ 8 h 896"/>
                  <a:gd name="T38" fmla="*/ 485 w 849"/>
                  <a:gd name="T39" fmla="*/ 23 h 896"/>
                  <a:gd name="T40" fmla="*/ 547 w 849"/>
                  <a:gd name="T41" fmla="*/ 0 h 896"/>
                  <a:gd name="T42" fmla="*/ 624 w 849"/>
                  <a:gd name="T43" fmla="*/ 0 h 896"/>
                  <a:gd name="T44" fmla="*/ 702 w 849"/>
                  <a:gd name="T45" fmla="*/ 46 h 896"/>
                  <a:gd name="T46" fmla="*/ 735 w 849"/>
                  <a:gd name="T47" fmla="*/ 79 h 896"/>
                  <a:gd name="T48" fmla="*/ 779 w 849"/>
                  <a:gd name="T49" fmla="*/ 117 h 896"/>
                  <a:gd name="T50" fmla="*/ 811 w 849"/>
                  <a:gd name="T51" fmla="*/ 173 h 896"/>
                  <a:gd name="T52" fmla="*/ 819 w 849"/>
                  <a:gd name="T53" fmla="*/ 244 h 896"/>
                  <a:gd name="T54" fmla="*/ 845 w 849"/>
                  <a:gd name="T55" fmla="*/ 319 h 896"/>
                  <a:gd name="T56" fmla="*/ 848 w 849"/>
                  <a:gd name="T57" fmla="*/ 399 h 896"/>
                  <a:gd name="T58" fmla="*/ 837 w 849"/>
                  <a:gd name="T59" fmla="*/ 540 h 896"/>
                  <a:gd name="T60" fmla="*/ 848 w 849"/>
                  <a:gd name="T61" fmla="*/ 620 h 896"/>
                  <a:gd name="T62" fmla="*/ 805 w 849"/>
                  <a:gd name="T63" fmla="*/ 706 h 896"/>
                  <a:gd name="T64" fmla="*/ 644 w 849"/>
                  <a:gd name="T65" fmla="*/ 678 h 896"/>
                  <a:gd name="T66" fmla="*/ 613 w 849"/>
                  <a:gd name="T67" fmla="*/ 692 h 896"/>
                  <a:gd name="T68" fmla="*/ 613 w 849"/>
                  <a:gd name="T69" fmla="*/ 725 h 896"/>
                  <a:gd name="T70" fmla="*/ 636 w 849"/>
                  <a:gd name="T71" fmla="*/ 767 h 896"/>
                  <a:gd name="T72" fmla="*/ 702 w 849"/>
                  <a:gd name="T73" fmla="*/ 806 h 896"/>
                  <a:gd name="T74" fmla="*/ 694 w 849"/>
                  <a:gd name="T75" fmla="*/ 856 h 896"/>
                  <a:gd name="T76" fmla="*/ 665 w 849"/>
                  <a:gd name="T77" fmla="*/ 881 h 896"/>
                  <a:gd name="T78" fmla="*/ 577 w 849"/>
                  <a:gd name="T79" fmla="*/ 895 h 896"/>
                  <a:gd name="T80" fmla="*/ 441 w 849"/>
                  <a:gd name="T81" fmla="*/ 838 h 896"/>
                  <a:gd name="T82" fmla="*/ 418 w 849"/>
                  <a:gd name="T83" fmla="*/ 800 h 896"/>
                  <a:gd name="T84" fmla="*/ 378 w 849"/>
                  <a:gd name="T85" fmla="*/ 777 h 896"/>
                  <a:gd name="T86" fmla="*/ 334 w 849"/>
                  <a:gd name="T87" fmla="*/ 777 h 896"/>
                  <a:gd name="T88" fmla="*/ 313 w 849"/>
                  <a:gd name="T89" fmla="*/ 796 h 896"/>
                  <a:gd name="T90" fmla="*/ 353 w 849"/>
                  <a:gd name="T91" fmla="*/ 848 h 896"/>
                  <a:gd name="T92" fmla="*/ 353 w 849"/>
                  <a:gd name="T93" fmla="*/ 865 h 896"/>
                  <a:gd name="T94" fmla="*/ 110 w 849"/>
                  <a:gd name="T95" fmla="*/ 871 h 896"/>
                  <a:gd name="T96" fmla="*/ 29 w 849"/>
                  <a:gd name="T97" fmla="*/ 895 h 896"/>
                  <a:gd name="T98" fmla="*/ 4 w 849"/>
                  <a:gd name="T99" fmla="*/ 895 h 89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49"/>
                  <a:gd name="T151" fmla="*/ 0 h 896"/>
                  <a:gd name="T152" fmla="*/ 849 w 849"/>
                  <a:gd name="T153" fmla="*/ 896 h 89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49" h="896">
                    <a:moveTo>
                      <a:pt x="4" y="895"/>
                    </a:moveTo>
                    <a:lnTo>
                      <a:pt x="0" y="848"/>
                    </a:lnTo>
                    <a:lnTo>
                      <a:pt x="55" y="734"/>
                    </a:lnTo>
                    <a:lnTo>
                      <a:pt x="66" y="664"/>
                    </a:lnTo>
                    <a:lnTo>
                      <a:pt x="76" y="640"/>
                    </a:lnTo>
                    <a:lnTo>
                      <a:pt x="69" y="588"/>
                    </a:lnTo>
                    <a:lnTo>
                      <a:pt x="72" y="532"/>
                    </a:lnTo>
                    <a:lnTo>
                      <a:pt x="110" y="418"/>
                    </a:lnTo>
                    <a:lnTo>
                      <a:pt x="136" y="366"/>
                    </a:lnTo>
                    <a:lnTo>
                      <a:pt x="125" y="338"/>
                    </a:lnTo>
                    <a:lnTo>
                      <a:pt x="128" y="309"/>
                    </a:lnTo>
                    <a:lnTo>
                      <a:pt x="140" y="278"/>
                    </a:lnTo>
                    <a:lnTo>
                      <a:pt x="147" y="211"/>
                    </a:lnTo>
                    <a:lnTo>
                      <a:pt x="183" y="141"/>
                    </a:lnTo>
                    <a:lnTo>
                      <a:pt x="219" y="98"/>
                    </a:lnTo>
                    <a:lnTo>
                      <a:pt x="274" y="70"/>
                    </a:lnTo>
                    <a:lnTo>
                      <a:pt x="327" y="56"/>
                    </a:lnTo>
                    <a:lnTo>
                      <a:pt x="385" y="8"/>
                    </a:lnTo>
                    <a:lnTo>
                      <a:pt x="452" y="8"/>
                    </a:lnTo>
                    <a:lnTo>
                      <a:pt x="485" y="23"/>
                    </a:lnTo>
                    <a:lnTo>
                      <a:pt x="547" y="0"/>
                    </a:lnTo>
                    <a:lnTo>
                      <a:pt x="624" y="0"/>
                    </a:lnTo>
                    <a:lnTo>
                      <a:pt x="702" y="46"/>
                    </a:lnTo>
                    <a:lnTo>
                      <a:pt x="735" y="79"/>
                    </a:lnTo>
                    <a:lnTo>
                      <a:pt x="779" y="117"/>
                    </a:lnTo>
                    <a:lnTo>
                      <a:pt x="811" y="173"/>
                    </a:lnTo>
                    <a:lnTo>
                      <a:pt x="819" y="244"/>
                    </a:lnTo>
                    <a:lnTo>
                      <a:pt x="845" y="319"/>
                    </a:lnTo>
                    <a:lnTo>
                      <a:pt x="848" y="399"/>
                    </a:lnTo>
                    <a:lnTo>
                      <a:pt x="837" y="540"/>
                    </a:lnTo>
                    <a:lnTo>
                      <a:pt x="848" y="620"/>
                    </a:lnTo>
                    <a:lnTo>
                      <a:pt x="805" y="706"/>
                    </a:lnTo>
                    <a:lnTo>
                      <a:pt x="644" y="678"/>
                    </a:lnTo>
                    <a:lnTo>
                      <a:pt x="613" y="692"/>
                    </a:lnTo>
                    <a:lnTo>
                      <a:pt x="613" y="725"/>
                    </a:lnTo>
                    <a:lnTo>
                      <a:pt x="636" y="767"/>
                    </a:lnTo>
                    <a:lnTo>
                      <a:pt x="702" y="806"/>
                    </a:lnTo>
                    <a:lnTo>
                      <a:pt x="694" y="856"/>
                    </a:lnTo>
                    <a:lnTo>
                      <a:pt x="665" y="881"/>
                    </a:lnTo>
                    <a:lnTo>
                      <a:pt x="577" y="895"/>
                    </a:lnTo>
                    <a:lnTo>
                      <a:pt x="441" y="838"/>
                    </a:lnTo>
                    <a:lnTo>
                      <a:pt x="418" y="800"/>
                    </a:lnTo>
                    <a:lnTo>
                      <a:pt x="378" y="777"/>
                    </a:lnTo>
                    <a:lnTo>
                      <a:pt x="334" y="777"/>
                    </a:lnTo>
                    <a:lnTo>
                      <a:pt x="313" y="796"/>
                    </a:lnTo>
                    <a:lnTo>
                      <a:pt x="353" y="848"/>
                    </a:lnTo>
                    <a:lnTo>
                      <a:pt x="353" y="865"/>
                    </a:lnTo>
                    <a:lnTo>
                      <a:pt x="110" y="871"/>
                    </a:lnTo>
                    <a:lnTo>
                      <a:pt x="29" y="895"/>
                    </a:lnTo>
                    <a:lnTo>
                      <a:pt x="4" y="895"/>
                    </a:lnTo>
                  </a:path>
                </a:pathLst>
              </a:custGeom>
              <a:solidFill>
                <a:srgbClr val="FFF7E0"/>
              </a:solidFill>
              <a:ln w="12700" cap="rnd">
                <a:noFill/>
                <a:round/>
                <a:headEnd/>
                <a:tailEnd/>
              </a:ln>
            </p:spPr>
            <p:txBody>
              <a:bodyPr/>
              <a:lstStyle/>
              <a:p>
                <a:endParaRPr lang="en-US"/>
              </a:p>
            </p:txBody>
          </p:sp>
          <p:sp>
            <p:nvSpPr>
              <p:cNvPr id="23573" name="Freeform 14"/>
              <p:cNvSpPr>
                <a:spLocks/>
              </p:cNvSpPr>
              <p:nvPr/>
            </p:nvSpPr>
            <p:spPr bwMode="auto">
              <a:xfrm>
                <a:off x="1282" y="1268"/>
                <a:ext cx="393" cy="401"/>
              </a:xfrm>
              <a:custGeom>
                <a:avLst/>
                <a:gdLst>
                  <a:gd name="T0" fmla="*/ 165 w 393"/>
                  <a:gd name="T1" fmla="*/ 76 h 401"/>
                  <a:gd name="T2" fmla="*/ 185 w 393"/>
                  <a:gd name="T3" fmla="*/ 76 h 401"/>
                  <a:gd name="T4" fmla="*/ 207 w 393"/>
                  <a:gd name="T5" fmla="*/ 125 h 401"/>
                  <a:gd name="T6" fmla="*/ 176 w 393"/>
                  <a:gd name="T7" fmla="*/ 138 h 401"/>
                  <a:gd name="T8" fmla="*/ 142 w 393"/>
                  <a:gd name="T9" fmla="*/ 129 h 401"/>
                  <a:gd name="T10" fmla="*/ 120 w 393"/>
                  <a:gd name="T11" fmla="*/ 66 h 401"/>
                  <a:gd name="T12" fmla="*/ 86 w 393"/>
                  <a:gd name="T13" fmla="*/ 58 h 401"/>
                  <a:gd name="T14" fmla="*/ 117 w 393"/>
                  <a:gd name="T15" fmla="*/ 76 h 401"/>
                  <a:gd name="T16" fmla="*/ 108 w 393"/>
                  <a:gd name="T17" fmla="*/ 112 h 401"/>
                  <a:gd name="T18" fmla="*/ 6 w 393"/>
                  <a:gd name="T19" fmla="*/ 134 h 401"/>
                  <a:gd name="T20" fmla="*/ 124 w 393"/>
                  <a:gd name="T21" fmla="*/ 132 h 401"/>
                  <a:gd name="T22" fmla="*/ 154 w 393"/>
                  <a:gd name="T23" fmla="*/ 150 h 401"/>
                  <a:gd name="T24" fmla="*/ 152 w 393"/>
                  <a:gd name="T25" fmla="*/ 180 h 401"/>
                  <a:gd name="T26" fmla="*/ 123 w 393"/>
                  <a:gd name="T27" fmla="*/ 197 h 401"/>
                  <a:gd name="T28" fmla="*/ 146 w 393"/>
                  <a:gd name="T29" fmla="*/ 202 h 401"/>
                  <a:gd name="T30" fmla="*/ 161 w 393"/>
                  <a:gd name="T31" fmla="*/ 234 h 401"/>
                  <a:gd name="T32" fmla="*/ 156 w 393"/>
                  <a:gd name="T33" fmla="*/ 256 h 401"/>
                  <a:gd name="T34" fmla="*/ 82 w 393"/>
                  <a:gd name="T35" fmla="*/ 271 h 401"/>
                  <a:gd name="T36" fmla="*/ 107 w 393"/>
                  <a:gd name="T37" fmla="*/ 271 h 401"/>
                  <a:gd name="T38" fmla="*/ 150 w 393"/>
                  <a:gd name="T39" fmla="*/ 266 h 401"/>
                  <a:gd name="T40" fmla="*/ 160 w 393"/>
                  <a:gd name="T41" fmla="*/ 285 h 401"/>
                  <a:gd name="T42" fmla="*/ 154 w 393"/>
                  <a:gd name="T43" fmla="*/ 313 h 401"/>
                  <a:gd name="T44" fmla="*/ 107 w 393"/>
                  <a:gd name="T45" fmla="*/ 345 h 401"/>
                  <a:gd name="T46" fmla="*/ 117 w 393"/>
                  <a:gd name="T47" fmla="*/ 349 h 401"/>
                  <a:gd name="T48" fmla="*/ 208 w 393"/>
                  <a:gd name="T49" fmla="*/ 310 h 401"/>
                  <a:gd name="T50" fmla="*/ 301 w 393"/>
                  <a:gd name="T51" fmla="*/ 324 h 401"/>
                  <a:gd name="T52" fmla="*/ 366 w 393"/>
                  <a:gd name="T53" fmla="*/ 376 h 401"/>
                  <a:gd name="T54" fmla="*/ 368 w 393"/>
                  <a:gd name="T55" fmla="*/ 375 h 401"/>
                  <a:gd name="T56" fmla="*/ 301 w 393"/>
                  <a:gd name="T57" fmla="*/ 311 h 401"/>
                  <a:gd name="T58" fmla="*/ 221 w 393"/>
                  <a:gd name="T59" fmla="*/ 294 h 401"/>
                  <a:gd name="T60" fmla="*/ 170 w 393"/>
                  <a:gd name="T61" fmla="*/ 275 h 401"/>
                  <a:gd name="T62" fmla="*/ 170 w 393"/>
                  <a:gd name="T63" fmla="*/ 250 h 401"/>
                  <a:gd name="T64" fmla="*/ 165 w 393"/>
                  <a:gd name="T65" fmla="*/ 214 h 401"/>
                  <a:gd name="T66" fmla="*/ 167 w 393"/>
                  <a:gd name="T67" fmla="*/ 192 h 401"/>
                  <a:gd name="T68" fmla="*/ 167 w 393"/>
                  <a:gd name="T69" fmla="*/ 157 h 401"/>
                  <a:gd name="T70" fmla="*/ 172 w 393"/>
                  <a:gd name="T71" fmla="*/ 143 h 401"/>
                  <a:gd name="T72" fmla="*/ 211 w 393"/>
                  <a:gd name="T73" fmla="*/ 126 h 401"/>
                  <a:gd name="T74" fmla="*/ 192 w 393"/>
                  <a:gd name="T75" fmla="*/ 60 h 401"/>
                  <a:gd name="T76" fmla="*/ 197 w 393"/>
                  <a:gd name="T77" fmla="*/ 36 h 401"/>
                  <a:gd name="T78" fmla="*/ 152 w 393"/>
                  <a:gd name="T79" fmla="*/ 0 h 401"/>
                  <a:gd name="T80" fmla="*/ 123 w 393"/>
                  <a:gd name="T81" fmla="*/ 10 h 401"/>
                  <a:gd name="T82" fmla="*/ 152 w 393"/>
                  <a:gd name="T83" fmla="*/ 5 h 401"/>
                  <a:gd name="T84" fmla="*/ 192 w 393"/>
                  <a:gd name="T85" fmla="*/ 42 h 401"/>
                  <a:gd name="T86" fmla="*/ 165 w 393"/>
                  <a:gd name="T87" fmla="*/ 49 h 401"/>
                  <a:gd name="T88" fmla="*/ 158 w 393"/>
                  <a:gd name="T89" fmla="*/ 70 h 40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93"/>
                  <a:gd name="T136" fmla="*/ 0 h 401"/>
                  <a:gd name="T137" fmla="*/ 393 w 393"/>
                  <a:gd name="T138" fmla="*/ 401 h 40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93" h="401">
                    <a:moveTo>
                      <a:pt x="158" y="86"/>
                    </a:moveTo>
                    <a:lnTo>
                      <a:pt x="165" y="76"/>
                    </a:lnTo>
                    <a:lnTo>
                      <a:pt x="177" y="75"/>
                    </a:lnTo>
                    <a:lnTo>
                      <a:pt x="185" y="76"/>
                    </a:lnTo>
                    <a:lnTo>
                      <a:pt x="191" y="84"/>
                    </a:lnTo>
                    <a:lnTo>
                      <a:pt x="207" y="125"/>
                    </a:lnTo>
                    <a:lnTo>
                      <a:pt x="187" y="134"/>
                    </a:lnTo>
                    <a:lnTo>
                      <a:pt x="176" y="138"/>
                    </a:lnTo>
                    <a:lnTo>
                      <a:pt x="159" y="136"/>
                    </a:lnTo>
                    <a:lnTo>
                      <a:pt x="142" y="129"/>
                    </a:lnTo>
                    <a:lnTo>
                      <a:pt x="132" y="116"/>
                    </a:lnTo>
                    <a:lnTo>
                      <a:pt x="120" y="66"/>
                    </a:lnTo>
                    <a:lnTo>
                      <a:pt x="110" y="60"/>
                    </a:lnTo>
                    <a:lnTo>
                      <a:pt x="86" y="58"/>
                    </a:lnTo>
                    <a:lnTo>
                      <a:pt x="114" y="66"/>
                    </a:lnTo>
                    <a:lnTo>
                      <a:pt x="117" y="76"/>
                    </a:lnTo>
                    <a:lnTo>
                      <a:pt x="117" y="101"/>
                    </a:lnTo>
                    <a:lnTo>
                      <a:pt x="108" y="112"/>
                    </a:lnTo>
                    <a:lnTo>
                      <a:pt x="88" y="119"/>
                    </a:lnTo>
                    <a:lnTo>
                      <a:pt x="6" y="134"/>
                    </a:lnTo>
                    <a:lnTo>
                      <a:pt x="0" y="140"/>
                    </a:lnTo>
                    <a:lnTo>
                      <a:pt x="124" y="132"/>
                    </a:lnTo>
                    <a:lnTo>
                      <a:pt x="144" y="138"/>
                    </a:lnTo>
                    <a:lnTo>
                      <a:pt x="154" y="150"/>
                    </a:lnTo>
                    <a:lnTo>
                      <a:pt x="155" y="164"/>
                    </a:lnTo>
                    <a:lnTo>
                      <a:pt x="152" y="180"/>
                    </a:lnTo>
                    <a:lnTo>
                      <a:pt x="138" y="193"/>
                    </a:lnTo>
                    <a:lnTo>
                      <a:pt x="123" y="197"/>
                    </a:lnTo>
                    <a:lnTo>
                      <a:pt x="121" y="198"/>
                    </a:lnTo>
                    <a:lnTo>
                      <a:pt x="146" y="202"/>
                    </a:lnTo>
                    <a:lnTo>
                      <a:pt x="155" y="214"/>
                    </a:lnTo>
                    <a:lnTo>
                      <a:pt x="161" y="234"/>
                    </a:lnTo>
                    <a:lnTo>
                      <a:pt x="160" y="250"/>
                    </a:lnTo>
                    <a:lnTo>
                      <a:pt x="156" y="256"/>
                    </a:lnTo>
                    <a:lnTo>
                      <a:pt x="136" y="254"/>
                    </a:lnTo>
                    <a:lnTo>
                      <a:pt x="82" y="271"/>
                    </a:lnTo>
                    <a:lnTo>
                      <a:pt x="29" y="285"/>
                    </a:lnTo>
                    <a:lnTo>
                      <a:pt x="107" y="271"/>
                    </a:lnTo>
                    <a:lnTo>
                      <a:pt x="133" y="264"/>
                    </a:lnTo>
                    <a:lnTo>
                      <a:pt x="150" y="266"/>
                    </a:lnTo>
                    <a:lnTo>
                      <a:pt x="158" y="273"/>
                    </a:lnTo>
                    <a:lnTo>
                      <a:pt x="160" y="285"/>
                    </a:lnTo>
                    <a:lnTo>
                      <a:pt x="159" y="304"/>
                    </a:lnTo>
                    <a:lnTo>
                      <a:pt x="154" y="313"/>
                    </a:lnTo>
                    <a:lnTo>
                      <a:pt x="127" y="325"/>
                    </a:lnTo>
                    <a:lnTo>
                      <a:pt x="107" y="345"/>
                    </a:lnTo>
                    <a:lnTo>
                      <a:pt x="83" y="394"/>
                    </a:lnTo>
                    <a:lnTo>
                      <a:pt x="117" y="349"/>
                    </a:lnTo>
                    <a:lnTo>
                      <a:pt x="156" y="324"/>
                    </a:lnTo>
                    <a:lnTo>
                      <a:pt x="208" y="310"/>
                    </a:lnTo>
                    <a:lnTo>
                      <a:pt x="250" y="308"/>
                    </a:lnTo>
                    <a:lnTo>
                      <a:pt x="301" y="324"/>
                    </a:lnTo>
                    <a:lnTo>
                      <a:pt x="342" y="349"/>
                    </a:lnTo>
                    <a:lnTo>
                      <a:pt x="366" y="376"/>
                    </a:lnTo>
                    <a:lnTo>
                      <a:pt x="392" y="400"/>
                    </a:lnTo>
                    <a:lnTo>
                      <a:pt x="368" y="375"/>
                    </a:lnTo>
                    <a:lnTo>
                      <a:pt x="343" y="344"/>
                    </a:lnTo>
                    <a:lnTo>
                      <a:pt x="301" y="311"/>
                    </a:lnTo>
                    <a:lnTo>
                      <a:pt x="253" y="298"/>
                    </a:lnTo>
                    <a:lnTo>
                      <a:pt x="221" y="294"/>
                    </a:lnTo>
                    <a:lnTo>
                      <a:pt x="174" y="300"/>
                    </a:lnTo>
                    <a:lnTo>
                      <a:pt x="170" y="275"/>
                    </a:lnTo>
                    <a:lnTo>
                      <a:pt x="163" y="260"/>
                    </a:lnTo>
                    <a:lnTo>
                      <a:pt x="170" y="250"/>
                    </a:lnTo>
                    <a:lnTo>
                      <a:pt x="172" y="230"/>
                    </a:lnTo>
                    <a:lnTo>
                      <a:pt x="165" y="214"/>
                    </a:lnTo>
                    <a:lnTo>
                      <a:pt x="158" y="204"/>
                    </a:lnTo>
                    <a:lnTo>
                      <a:pt x="167" y="192"/>
                    </a:lnTo>
                    <a:lnTo>
                      <a:pt x="170" y="176"/>
                    </a:lnTo>
                    <a:lnTo>
                      <a:pt x="167" y="157"/>
                    </a:lnTo>
                    <a:lnTo>
                      <a:pt x="156" y="140"/>
                    </a:lnTo>
                    <a:lnTo>
                      <a:pt x="172" y="143"/>
                    </a:lnTo>
                    <a:lnTo>
                      <a:pt x="190" y="138"/>
                    </a:lnTo>
                    <a:lnTo>
                      <a:pt x="211" y="126"/>
                    </a:lnTo>
                    <a:lnTo>
                      <a:pt x="192" y="76"/>
                    </a:lnTo>
                    <a:lnTo>
                      <a:pt x="192" y="60"/>
                    </a:lnTo>
                    <a:lnTo>
                      <a:pt x="198" y="44"/>
                    </a:lnTo>
                    <a:lnTo>
                      <a:pt x="197" y="36"/>
                    </a:lnTo>
                    <a:lnTo>
                      <a:pt x="184" y="22"/>
                    </a:lnTo>
                    <a:lnTo>
                      <a:pt x="152" y="0"/>
                    </a:lnTo>
                    <a:lnTo>
                      <a:pt x="136" y="0"/>
                    </a:lnTo>
                    <a:lnTo>
                      <a:pt x="123" y="10"/>
                    </a:lnTo>
                    <a:lnTo>
                      <a:pt x="140" y="4"/>
                    </a:lnTo>
                    <a:lnTo>
                      <a:pt x="152" y="5"/>
                    </a:lnTo>
                    <a:lnTo>
                      <a:pt x="180" y="25"/>
                    </a:lnTo>
                    <a:lnTo>
                      <a:pt x="192" y="42"/>
                    </a:lnTo>
                    <a:lnTo>
                      <a:pt x="174" y="42"/>
                    </a:lnTo>
                    <a:lnTo>
                      <a:pt x="165" y="49"/>
                    </a:lnTo>
                    <a:lnTo>
                      <a:pt x="160" y="57"/>
                    </a:lnTo>
                    <a:lnTo>
                      <a:pt x="158" y="70"/>
                    </a:lnTo>
                    <a:lnTo>
                      <a:pt x="158" y="86"/>
                    </a:lnTo>
                  </a:path>
                </a:pathLst>
              </a:custGeom>
              <a:solidFill>
                <a:srgbClr val="000000"/>
              </a:solidFill>
              <a:ln w="12700" cap="rnd">
                <a:noFill/>
                <a:round/>
                <a:headEnd/>
                <a:tailEnd/>
              </a:ln>
            </p:spPr>
            <p:txBody>
              <a:bodyPr/>
              <a:lstStyle/>
              <a:p>
                <a:endParaRPr lang="en-US"/>
              </a:p>
            </p:txBody>
          </p:sp>
          <p:sp>
            <p:nvSpPr>
              <p:cNvPr id="23574" name="Freeform 15"/>
              <p:cNvSpPr>
                <a:spLocks/>
              </p:cNvSpPr>
              <p:nvPr/>
            </p:nvSpPr>
            <p:spPr bwMode="auto">
              <a:xfrm>
                <a:off x="1270" y="1470"/>
                <a:ext cx="121" cy="16"/>
              </a:xfrm>
              <a:custGeom>
                <a:avLst/>
                <a:gdLst>
                  <a:gd name="T0" fmla="*/ 120 w 121"/>
                  <a:gd name="T1" fmla="*/ 0 h 16"/>
                  <a:gd name="T2" fmla="*/ 98 w 121"/>
                  <a:gd name="T3" fmla="*/ 1 h 16"/>
                  <a:gd name="T4" fmla="*/ 48 w 121"/>
                  <a:gd name="T5" fmla="*/ 8 h 16"/>
                  <a:gd name="T6" fmla="*/ 4 w 121"/>
                  <a:gd name="T7" fmla="*/ 12 h 16"/>
                  <a:gd name="T8" fmla="*/ 0 w 121"/>
                  <a:gd name="T9" fmla="*/ 15 h 16"/>
                  <a:gd name="T10" fmla="*/ 50 w 121"/>
                  <a:gd name="T11" fmla="*/ 14 h 16"/>
                  <a:gd name="T12" fmla="*/ 100 w 121"/>
                  <a:gd name="T13" fmla="*/ 7 h 16"/>
                  <a:gd name="T14" fmla="*/ 120 w 121"/>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21"/>
                  <a:gd name="T25" fmla="*/ 0 h 16"/>
                  <a:gd name="T26" fmla="*/ 121 w 121"/>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 h="16">
                    <a:moveTo>
                      <a:pt x="120" y="0"/>
                    </a:moveTo>
                    <a:lnTo>
                      <a:pt x="98" y="1"/>
                    </a:lnTo>
                    <a:lnTo>
                      <a:pt x="48" y="8"/>
                    </a:lnTo>
                    <a:lnTo>
                      <a:pt x="4" y="12"/>
                    </a:lnTo>
                    <a:lnTo>
                      <a:pt x="0" y="15"/>
                    </a:lnTo>
                    <a:lnTo>
                      <a:pt x="50" y="14"/>
                    </a:lnTo>
                    <a:lnTo>
                      <a:pt x="100" y="7"/>
                    </a:lnTo>
                    <a:lnTo>
                      <a:pt x="120" y="0"/>
                    </a:lnTo>
                  </a:path>
                </a:pathLst>
              </a:custGeom>
              <a:solidFill>
                <a:srgbClr val="000000"/>
              </a:solidFill>
              <a:ln w="12700" cap="rnd">
                <a:noFill/>
                <a:round/>
                <a:headEnd/>
                <a:tailEnd/>
              </a:ln>
            </p:spPr>
            <p:txBody>
              <a:bodyPr/>
              <a:lstStyle/>
              <a:p>
                <a:endParaRPr lang="en-US"/>
              </a:p>
            </p:txBody>
          </p:sp>
          <p:sp>
            <p:nvSpPr>
              <p:cNvPr id="23575" name="Freeform 16"/>
              <p:cNvSpPr>
                <a:spLocks/>
              </p:cNvSpPr>
              <p:nvPr/>
            </p:nvSpPr>
            <p:spPr bwMode="auto">
              <a:xfrm>
                <a:off x="1162" y="1327"/>
                <a:ext cx="191" cy="115"/>
              </a:xfrm>
              <a:custGeom>
                <a:avLst/>
                <a:gdLst>
                  <a:gd name="T0" fmla="*/ 190 w 191"/>
                  <a:gd name="T1" fmla="*/ 2 h 115"/>
                  <a:gd name="T2" fmla="*/ 131 w 191"/>
                  <a:gd name="T3" fmla="*/ 2 h 115"/>
                  <a:gd name="T4" fmla="*/ 52 w 191"/>
                  <a:gd name="T5" fmla="*/ 20 h 115"/>
                  <a:gd name="T6" fmla="*/ 27 w 191"/>
                  <a:gd name="T7" fmla="*/ 36 h 115"/>
                  <a:gd name="T8" fmla="*/ 17 w 191"/>
                  <a:gd name="T9" fmla="*/ 52 h 115"/>
                  <a:gd name="T10" fmla="*/ 15 w 191"/>
                  <a:gd name="T11" fmla="*/ 66 h 115"/>
                  <a:gd name="T12" fmla="*/ 21 w 191"/>
                  <a:gd name="T13" fmla="*/ 77 h 115"/>
                  <a:gd name="T14" fmla="*/ 32 w 191"/>
                  <a:gd name="T15" fmla="*/ 80 h 115"/>
                  <a:gd name="T16" fmla="*/ 61 w 191"/>
                  <a:gd name="T17" fmla="*/ 80 h 115"/>
                  <a:gd name="T18" fmla="*/ 52 w 191"/>
                  <a:gd name="T19" fmla="*/ 97 h 115"/>
                  <a:gd name="T20" fmla="*/ 25 w 191"/>
                  <a:gd name="T21" fmla="*/ 114 h 115"/>
                  <a:gd name="T22" fmla="*/ 6 w 191"/>
                  <a:gd name="T23" fmla="*/ 92 h 115"/>
                  <a:gd name="T24" fmla="*/ 0 w 191"/>
                  <a:gd name="T25" fmla="*/ 71 h 115"/>
                  <a:gd name="T26" fmla="*/ 3 w 191"/>
                  <a:gd name="T27" fmla="*/ 56 h 115"/>
                  <a:gd name="T28" fmla="*/ 12 w 191"/>
                  <a:gd name="T29" fmla="*/ 38 h 115"/>
                  <a:gd name="T30" fmla="*/ 22 w 191"/>
                  <a:gd name="T31" fmla="*/ 30 h 115"/>
                  <a:gd name="T32" fmla="*/ 45 w 191"/>
                  <a:gd name="T33" fmla="*/ 16 h 115"/>
                  <a:gd name="T34" fmla="*/ 125 w 191"/>
                  <a:gd name="T35" fmla="*/ 0 h 115"/>
                  <a:gd name="T36" fmla="*/ 190 w 191"/>
                  <a:gd name="T37" fmla="*/ 2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115"/>
                  <a:gd name="T59" fmla="*/ 191 w 191"/>
                  <a:gd name="T60" fmla="*/ 115 h 1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115">
                    <a:moveTo>
                      <a:pt x="190" y="2"/>
                    </a:moveTo>
                    <a:lnTo>
                      <a:pt x="131" y="2"/>
                    </a:lnTo>
                    <a:lnTo>
                      <a:pt x="52" y="20"/>
                    </a:lnTo>
                    <a:lnTo>
                      <a:pt x="27" y="36"/>
                    </a:lnTo>
                    <a:lnTo>
                      <a:pt x="17" y="52"/>
                    </a:lnTo>
                    <a:lnTo>
                      <a:pt x="15" y="66"/>
                    </a:lnTo>
                    <a:lnTo>
                      <a:pt x="21" y="77"/>
                    </a:lnTo>
                    <a:lnTo>
                      <a:pt x="32" y="80"/>
                    </a:lnTo>
                    <a:lnTo>
                      <a:pt x="61" y="80"/>
                    </a:lnTo>
                    <a:lnTo>
                      <a:pt x="52" y="97"/>
                    </a:lnTo>
                    <a:lnTo>
                      <a:pt x="25" y="114"/>
                    </a:lnTo>
                    <a:lnTo>
                      <a:pt x="6" y="92"/>
                    </a:lnTo>
                    <a:lnTo>
                      <a:pt x="0" y="71"/>
                    </a:lnTo>
                    <a:lnTo>
                      <a:pt x="3" y="56"/>
                    </a:lnTo>
                    <a:lnTo>
                      <a:pt x="12" y="38"/>
                    </a:lnTo>
                    <a:lnTo>
                      <a:pt x="22" y="30"/>
                    </a:lnTo>
                    <a:lnTo>
                      <a:pt x="45" y="16"/>
                    </a:lnTo>
                    <a:lnTo>
                      <a:pt x="125" y="0"/>
                    </a:lnTo>
                    <a:lnTo>
                      <a:pt x="190" y="2"/>
                    </a:lnTo>
                  </a:path>
                </a:pathLst>
              </a:custGeom>
              <a:solidFill>
                <a:srgbClr val="000000"/>
              </a:solidFill>
              <a:ln w="12700" cap="rnd">
                <a:noFill/>
                <a:round/>
                <a:headEnd/>
                <a:tailEnd/>
              </a:ln>
            </p:spPr>
            <p:txBody>
              <a:bodyPr/>
              <a:lstStyle/>
              <a:p>
                <a:endParaRPr lang="en-US"/>
              </a:p>
            </p:txBody>
          </p:sp>
          <p:sp>
            <p:nvSpPr>
              <p:cNvPr id="23576" name="Freeform 17"/>
              <p:cNvSpPr>
                <a:spLocks/>
              </p:cNvSpPr>
              <p:nvPr/>
            </p:nvSpPr>
            <p:spPr bwMode="auto">
              <a:xfrm>
                <a:off x="1162" y="1454"/>
                <a:ext cx="76" cy="189"/>
              </a:xfrm>
              <a:custGeom>
                <a:avLst/>
                <a:gdLst>
                  <a:gd name="T0" fmla="*/ 17 w 76"/>
                  <a:gd name="T1" fmla="*/ 0 h 189"/>
                  <a:gd name="T2" fmla="*/ 13 w 76"/>
                  <a:gd name="T3" fmla="*/ 13 h 189"/>
                  <a:gd name="T4" fmla="*/ 14 w 76"/>
                  <a:gd name="T5" fmla="*/ 27 h 189"/>
                  <a:gd name="T6" fmla="*/ 22 w 76"/>
                  <a:gd name="T7" fmla="*/ 36 h 189"/>
                  <a:gd name="T8" fmla="*/ 37 w 76"/>
                  <a:gd name="T9" fmla="*/ 39 h 189"/>
                  <a:gd name="T10" fmla="*/ 58 w 76"/>
                  <a:gd name="T11" fmla="*/ 39 h 189"/>
                  <a:gd name="T12" fmla="*/ 72 w 76"/>
                  <a:gd name="T13" fmla="*/ 36 h 189"/>
                  <a:gd name="T14" fmla="*/ 59 w 76"/>
                  <a:gd name="T15" fmla="*/ 51 h 189"/>
                  <a:gd name="T16" fmla="*/ 44 w 76"/>
                  <a:gd name="T17" fmla="*/ 62 h 189"/>
                  <a:gd name="T18" fmla="*/ 27 w 76"/>
                  <a:gd name="T19" fmla="*/ 67 h 189"/>
                  <a:gd name="T20" fmla="*/ 22 w 76"/>
                  <a:gd name="T21" fmla="*/ 79 h 189"/>
                  <a:gd name="T22" fmla="*/ 22 w 76"/>
                  <a:gd name="T23" fmla="*/ 98 h 189"/>
                  <a:gd name="T24" fmla="*/ 24 w 76"/>
                  <a:gd name="T25" fmla="*/ 106 h 189"/>
                  <a:gd name="T26" fmla="*/ 33 w 76"/>
                  <a:gd name="T27" fmla="*/ 112 h 189"/>
                  <a:gd name="T28" fmla="*/ 48 w 76"/>
                  <a:gd name="T29" fmla="*/ 112 h 189"/>
                  <a:gd name="T30" fmla="*/ 64 w 76"/>
                  <a:gd name="T31" fmla="*/ 106 h 189"/>
                  <a:gd name="T32" fmla="*/ 75 w 76"/>
                  <a:gd name="T33" fmla="*/ 95 h 189"/>
                  <a:gd name="T34" fmla="*/ 71 w 76"/>
                  <a:gd name="T35" fmla="*/ 113 h 189"/>
                  <a:gd name="T36" fmla="*/ 57 w 76"/>
                  <a:gd name="T37" fmla="*/ 131 h 189"/>
                  <a:gd name="T38" fmla="*/ 41 w 76"/>
                  <a:gd name="T39" fmla="*/ 139 h 189"/>
                  <a:gd name="T40" fmla="*/ 33 w 76"/>
                  <a:gd name="T41" fmla="*/ 144 h 189"/>
                  <a:gd name="T42" fmla="*/ 30 w 76"/>
                  <a:gd name="T43" fmla="*/ 170 h 189"/>
                  <a:gd name="T44" fmla="*/ 35 w 76"/>
                  <a:gd name="T45" fmla="*/ 188 h 189"/>
                  <a:gd name="T46" fmla="*/ 26 w 76"/>
                  <a:gd name="T47" fmla="*/ 177 h 189"/>
                  <a:gd name="T48" fmla="*/ 24 w 76"/>
                  <a:gd name="T49" fmla="*/ 164 h 189"/>
                  <a:gd name="T50" fmla="*/ 26 w 76"/>
                  <a:gd name="T51" fmla="*/ 145 h 189"/>
                  <a:gd name="T52" fmla="*/ 13 w 76"/>
                  <a:gd name="T53" fmla="*/ 129 h 189"/>
                  <a:gd name="T54" fmla="*/ 7 w 76"/>
                  <a:gd name="T55" fmla="*/ 113 h 189"/>
                  <a:gd name="T56" fmla="*/ 7 w 76"/>
                  <a:gd name="T57" fmla="*/ 95 h 189"/>
                  <a:gd name="T58" fmla="*/ 12 w 76"/>
                  <a:gd name="T59" fmla="*/ 79 h 189"/>
                  <a:gd name="T60" fmla="*/ 4 w 76"/>
                  <a:gd name="T61" fmla="*/ 62 h 189"/>
                  <a:gd name="T62" fmla="*/ 0 w 76"/>
                  <a:gd name="T63" fmla="*/ 40 h 189"/>
                  <a:gd name="T64" fmla="*/ 2 w 76"/>
                  <a:gd name="T65" fmla="*/ 25 h 189"/>
                  <a:gd name="T66" fmla="*/ 7 w 76"/>
                  <a:gd name="T67" fmla="*/ 11 h 189"/>
                  <a:gd name="T68" fmla="*/ 17 w 76"/>
                  <a:gd name="T69" fmla="*/ 0 h 1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
                  <a:gd name="T106" fmla="*/ 0 h 189"/>
                  <a:gd name="T107" fmla="*/ 76 w 76"/>
                  <a:gd name="T108" fmla="*/ 189 h 1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 h="189">
                    <a:moveTo>
                      <a:pt x="17" y="0"/>
                    </a:moveTo>
                    <a:lnTo>
                      <a:pt x="13" y="13"/>
                    </a:lnTo>
                    <a:lnTo>
                      <a:pt x="14" y="27"/>
                    </a:lnTo>
                    <a:lnTo>
                      <a:pt x="22" y="36"/>
                    </a:lnTo>
                    <a:lnTo>
                      <a:pt x="37" y="39"/>
                    </a:lnTo>
                    <a:lnTo>
                      <a:pt x="58" y="39"/>
                    </a:lnTo>
                    <a:lnTo>
                      <a:pt x="72" y="36"/>
                    </a:lnTo>
                    <a:lnTo>
                      <a:pt x="59" y="51"/>
                    </a:lnTo>
                    <a:lnTo>
                      <a:pt x="44" y="62"/>
                    </a:lnTo>
                    <a:lnTo>
                      <a:pt x="27" y="67"/>
                    </a:lnTo>
                    <a:lnTo>
                      <a:pt x="22" y="79"/>
                    </a:lnTo>
                    <a:lnTo>
                      <a:pt x="22" y="98"/>
                    </a:lnTo>
                    <a:lnTo>
                      <a:pt x="24" y="106"/>
                    </a:lnTo>
                    <a:lnTo>
                      <a:pt x="33" y="112"/>
                    </a:lnTo>
                    <a:lnTo>
                      <a:pt x="48" y="112"/>
                    </a:lnTo>
                    <a:lnTo>
                      <a:pt x="64" y="106"/>
                    </a:lnTo>
                    <a:lnTo>
                      <a:pt x="75" y="95"/>
                    </a:lnTo>
                    <a:lnTo>
                      <a:pt x="71" y="113"/>
                    </a:lnTo>
                    <a:lnTo>
                      <a:pt x="57" y="131"/>
                    </a:lnTo>
                    <a:lnTo>
                      <a:pt x="41" y="139"/>
                    </a:lnTo>
                    <a:lnTo>
                      <a:pt x="33" y="144"/>
                    </a:lnTo>
                    <a:lnTo>
                      <a:pt x="30" y="170"/>
                    </a:lnTo>
                    <a:lnTo>
                      <a:pt x="35" y="188"/>
                    </a:lnTo>
                    <a:lnTo>
                      <a:pt x="26" y="177"/>
                    </a:lnTo>
                    <a:lnTo>
                      <a:pt x="24" y="164"/>
                    </a:lnTo>
                    <a:lnTo>
                      <a:pt x="26" y="145"/>
                    </a:lnTo>
                    <a:lnTo>
                      <a:pt x="13" y="129"/>
                    </a:lnTo>
                    <a:lnTo>
                      <a:pt x="7" y="113"/>
                    </a:lnTo>
                    <a:lnTo>
                      <a:pt x="7" y="95"/>
                    </a:lnTo>
                    <a:lnTo>
                      <a:pt x="12" y="79"/>
                    </a:lnTo>
                    <a:lnTo>
                      <a:pt x="4" y="62"/>
                    </a:lnTo>
                    <a:lnTo>
                      <a:pt x="0" y="40"/>
                    </a:lnTo>
                    <a:lnTo>
                      <a:pt x="2" y="25"/>
                    </a:lnTo>
                    <a:lnTo>
                      <a:pt x="7" y="11"/>
                    </a:lnTo>
                    <a:lnTo>
                      <a:pt x="17" y="0"/>
                    </a:lnTo>
                  </a:path>
                </a:pathLst>
              </a:custGeom>
              <a:solidFill>
                <a:srgbClr val="000000"/>
              </a:solidFill>
              <a:ln w="12700" cap="rnd">
                <a:noFill/>
                <a:round/>
                <a:headEnd/>
                <a:tailEnd/>
              </a:ln>
            </p:spPr>
            <p:txBody>
              <a:bodyPr/>
              <a:lstStyle/>
              <a:p>
                <a:endParaRPr lang="en-US"/>
              </a:p>
            </p:txBody>
          </p:sp>
          <p:sp>
            <p:nvSpPr>
              <p:cNvPr id="23577" name="Freeform 18"/>
              <p:cNvSpPr>
                <a:spLocks/>
              </p:cNvSpPr>
              <p:nvPr/>
            </p:nvSpPr>
            <p:spPr bwMode="auto">
              <a:xfrm>
                <a:off x="1172" y="1111"/>
                <a:ext cx="162" cy="105"/>
              </a:xfrm>
              <a:custGeom>
                <a:avLst/>
                <a:gdLst>
                  <a:gd name="T0" fmla="*/ 0 w 162"/>
                  <a:gd name="T1" fmla="*/ 53 h 105"/>
                  <a:gd name="T2" fmla="*/ 26 w 162"/>
                  <a:gd name="T3" fmla="*/ 40 h 105"/>
                  <a:gd name="T4" fmla="*/ 66 w 162"/>
                  <a:gd name="T5" fmla="*/ 31 h 105"/>
                  <a:gd name="T6" fmla="*/ 121 w 162"/>
                  <a:gd name="T7" fmla="*/ 0 h 105"/>
                  <a:gd name="T8" fmla="*/ 105 w 162"/>
                  <a:gd name="T9" fmla="*/ 18 h 105"/>
                  <a:gd name="T10" fmla="*/ 96 w 162"/>
                  <a:gd name="T11" fmla="*/ 40 h 105"/>
                  <a:gd name="T12" fmla="*/ 161 w 162"/>
                  <a:gd name="T13" fmla="*/ 47 h 105"/>
                  <a:gd name="T14" fmla="*/ 97 w 162"/>
                  <a:gd name="T15" fmla="*/ 63 h 105"/>
                  <a:gd name="T16" fmla="*/ 128 w 162"/>
                  <a:gd name="T17" fmla="*/ 87 h 105"/>
                  <a:gd name="T18" fmla="*/ 136 w 162"/>
                  <a:gd name="T19" fmla="*/ 98 h 105"/>
                  <a:gd name="T20" fmla="*/ 124 w 162"/>
                  <a:gd name="T21" fmla="*/ 104 h 105"/>
                  <a:gd name="T22" fmla="*/ 88 w 162"/>
                  <a:gd name="T23" fmla="*/ 102 h 105"/>
                  <a:gd name="T24" fmla="*/ 53 w 162"/>
                  <a:gd name="T25" fmla="*/ 91 h 105"/>
                  <a:gd name="T26" fmla="*/ 39 w 162"/>
                  <a:gd name="T27" fmla="*/ 83 h 105"/>
                  <a:gd name="T28" fmla="*/ 39 w 162"/>
                  <a:gd name="T29" fmla="*/ 76 h 105"/>
                  <a:gd name="T30" fmla="*/ 69 w 162"/>
                  <a:gd name="T31" fmla="*/ 59 h 105"/>
                  <a:gd name="T32" fmla="*/ 66 w 162"/>
                  <a:gd name="T33" fmla="*/ 52 h 105"/>
                  <a:gd name="T34" fmla="*/ 37 w 162"/>
                  <a:gd name="T35" fmla="*/ 47 h 105"/>
                  <a:gd name="T36" fmla="*/ 0 w 162"/>
                  <a:gd name="T37" fmla="*/ 53 h 1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105"/>
                  <a:gd name="T59" fmla="*/ 162 w 162"/>
                  <a:gd name="T60" fmla="*/ 105 h 10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105">
                    <a:moveTo>
                      <a:pt x="0" y="53"/>
                    </a:moveTo>
                    <a:lnTo>
                      <a:pt x="26" y="40"/>
                    </a:lnTo>
                    <a:lnTo>
                      <a:pt x="66" y="31"/>
                    </a:lnTo>
                    <a:lnTo>
                      <a:pt x="121" y="0"/>
                    </a:lnTo>
                    <a:lnTo>
                      <a:pt x="105" y="18"/>
                    </a:lnTo>
                    <a:lnTo>
                      <a:pt x="96" y="40"/>
                    </a:lnTo>
                    <a:lnTo>
                      <a:pt x="161" y="47"/>
                    </a:lnTo>
                    <a:lnTo>
                      <a:pt x="97" y="63"/>
                    </a:lnTo>
                    <a:lnTo>
                      <a:pt x="128" y="87"/>
                    </a:lnTo>
                    <a:lnTo>
                      <a:pt x="136" y="98"/>
                    </a:lnTo>
                    <a:lnTo>
                      <a:pt x="124" y="104"/>
                    </a:lnTo>
                    <a:lnTo>
                      <a:pt x="88" y="102"/>
                    </a:lnTo>
                    <a:lnTo>
                      <a:pt x="53" y="91"/>
                    </a:lnTo>
                    <a:lnTo>
                      <a:pt x="39" y="83"/>
                    </a:lnTo>
                    <a:lnTo>
                      <a:pt x="39" y="76"/>
                    </a:lnTo>
                    <a:lnTo>
                      <a:pt x="69" y="59"/>
                    </a:lnTo>
                    <a:lnTo>
                      <a:pt x="66" y="52"/>
                    </a:lnTo>
                    <a:lnTo>
                      <a:pt x="37" y="47"/>
                    </a:lnTo>
                    <a:lnTo>
                      <a:pt x="0" y="53"/>
                    </a:lnTo>
                  </a:path>
                </a:pathLst>
              </a:custGeom>
              <a:solidFill>
                <a:srgbClr val="000000"/>
              </a:solidFill>
              <a:ln w="12700" cap="rnd">
                <a:noFill/>
                <a:round/>
                <a:headEnd/>
                <a:tailEnd/>
              </a:ln>
            </p:spPr>
            <p:txBody>
              <a:bodyPr/>
              <a:lstStyle/>
              <a:p>
                <a:endParaRPr lang="en-US"/>
              </a:p>
            </p:txBody>
          </p:sp>
          <p:sp>
            <p:nvSpPr>
              <p:cNvPr id="23578" name="Freeform 19"/>
              <p:cNvSpPr>
                <a:spLocks/>
              </p:cNvSpPr>
              <p:nvPr/>
            </p:nvSpPr>
            <p:spPr bwMode="auto">
              <a:xfrm>
                <a:off x="1315" y="1111"/>
                <a:ext cx="103" cy="205"/>
              </a:xfrm>
              <a:custGeom>
                <a:avLst/>
                <a:gdLst>
                  <a:gd name="T0" fmla="*/ 51 w 103"/>
                  <a:gd name="T1" fmla="*/ 204 h 205"/>
                  <a:gd name="T2" fmla="*/ 73 w 103"/>
                  <a:gd name="T3" fmla="*/ 97 h 205"/>
                  <a:gd name="T4" fmla="*/ 102 w 103"/>
                  <a:gd name="T5" fmla="*/ 102 h 205"/>
                  <a:gd name="T6" fmla="*/ 102 w 103"/>
                  <a:gd name="T7" fmla="*/ 97 h 205"/>
                  <a:gd name="T8" fmla="*/ 73 w 103"/>
                  <a:gd name="T9" fmla="*/ 80 h 205"/>
                  <a:gd name="T10" fmla="*/ 38 w 103"/>
                  <a:gd name="T11" fmla="*/ 70 h 205"/>
                  <a:gd name="T12" fmla="*/ 17 w 103"/>
                  <a:gd name="T13" fmla="*/ 28 h 205"/>
                  <a:gd name="T14" fmla="*/ 0 w 103"/>
                  <a:gd name="T15" fmla="*/ 0 h 205"/>
                  <a:gd name="T16" fmla="*/ 17 w 103"/>
                  <a:gd name="T17" fmla="*/ 32 h 205"/>
                  <a:gd name="T18" fmla="*/ 32 w 103"/>
                  <a:gd name="T19" fmla="*/ 69 h 205"/>
                  <a:gd name="T20" fmla="*/ 44 w 103"/>
                  <a:gd name="T21" fmla="*/ 120 h 205"/>
                  <a:gd name="T22" fmla="*/ 49 w 103"/>
                  <a:gd name="T23" fmla="*/ 161 h 205"/>
                  <a:gd name="T24" fmla="*/ 51 w 103"/>
                  <a:gd name="T25" fmla="*/ 204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205"/>
                  <a:gd name="T41" fmla="*/ 103 w 10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205">
                    <a:moveTo>
                      <a:pt x="51" y="204"/>
                    </a:moveTo>
                    <a:lnTo>
                      <a:pt x="73" y="97"/>
                    </a:lnTo>
                    <a:lnTo>
                      <a:pt x="102" y="102"/>
                    </a:lnTo>
                    <a:lnTo>
                      <a:pt x="102" y="97"/>
                    </a:lnTo>
                    <a:lnTo>
                      <a:pt x="73" y="80"/>
                    </a:lnTo>
                    <a:lnTo>
                      <a:pt x="38" y="70"/>
                    </a:lnTo>
                    <a:lnTo>
                      <a:pt x="17" y="28"/>
                    </a:lnTo>
                    <a:lnTo>
                      <a:pt x="0" y="0"/>
                    </a:lnTo>
                    <a:lnTo>
                      <a:pt x="17" y="32"/>
                    </a:lnTo>
                    <a:lnTo>
                      <a:pt x="32" y="69"/>
                    </a:lnTo>
                    <a:lnTo>
                      <a:pt x="44" y="120"/>
                    </a:lnTo>
                    <a:lnTo>
                      <a:pt x="49" y="161"/>
                    </a:lnTo>
                    <a:lnTo>
                      <a:pt x="51" y="204"/>
                    </a:lnTo>
                  </a:path>
                </a:pathLst>
              </a:custGeom>
              <a:solidFill>
                <a:srgbClr val="000000"/>
              </a:solidFill>
              <a:ln w="12700" cap="rnd">
                <a:noFill/>
                <a:round/>
                <a:headEnd/>
                <a:tailEnd/>
              </a:ln>
            </p:spPr>
            <p:txBody>
              <a:bodyPr/>
              <a:lstStyle/>
              <a:p>
                <a:endParaRPr lang="en-US"/>
              </a:p>
            </p:txBody>
          </p:sp>
          <p:sp>
            <p:nvSpPr>
              <p:cNvPr id="23579" name="Freeform 20"/>
              <p:cNvSpPr>
                <a:spLocks/>
              </p:cNvSpPr>
              <p:nvPr/>
            </p:nvSpPr>
            <p:spPr bwMode="auto">
              <a:xfrm>
                <a:off x="1394" y="1225"/>
                <a:ext cx="28" cy="91"/>
              </a:xfrm>
              <a:custGeom>
                <a:avLst/>
                <a:gdLst>
                  <a:gd name="T0" fmla="*/ 0 w 28"/>
                  <a:gd name="T1" fmla="*/ 90 h 91"/>
                  <a:gd name="T2" fmla="*/ 27 w 28"/>
                  <a:gd name="T3" fmla="*/ 0 h 91"/>
                  <a:gd name="T4" fmla="*/ 6 w 28"/>
                  <a:gd name="T5" fmla="*/ 49 h 91"/>
                  <a:gd name="T6" fmla="*/ 0 w 28"/>
                  <a:gd name="T7" fmla="*/ 90 h 91"/>
                  <a:gd name="T8" fmla="*/ 0 60000 65536"/>
                  <a:gd name="T9" fmla="*/ 0 60000 65536"/>
                  <a:gd name="T10" fmla="*/ 0 60000 65536"/>
                  <a:gd name="T11" fmla="*/ 0 60000 65536"/>
                  <a:gd name="T12" fmla="*/ 0 w 28"/>
                  <a:gd name="T13" fmla="*/ 0 h 91"/>
                  <a:gd name="T14" fmla="*/ 28 w 28"/>
                  <a:gd name="T15" fmla="*/ 91 h 91"/>
                </a:gdLst>
                <a:ahLst/>
                <a:cxnLst>
                  <a:cxn ang="T8">
                    <a:pos x="T0" y="T1"/>
                  </a:cxn>
                  <a:cxn ang="T9">
                    <a:pos x="T2" y="T3"/>
                  </a:cxn>
                  <a:cxn ang="T10">
                    <a:pos x="T4" y="T5"/>
                  </a:cxn>
                  <a:cxn ang="T11">
                    <a:pos x="T6" y="T7"/>
                  </a:cxn>
                </a:cxnLst>
                <a:rect l="T12" t="T13" r="T14" b="T15"/>
                <a:pathLst>
                  <a:path w="28" h="91">
                    <a:moveTo>
                      <a:pt x="0" y="90"/>
                    </a:moveTo>
                    <a:lnTo>
                      <a:pt x="27" y="0"/>
                    </a:lnTo>
                    <a:lnTo>
                      <a:pt x="6" y="49"/>
                    </a:lnTo>
                    <a:lnTo>
                      <a:pt x="0" y="90"/>
                    </a:lnTo>
                  </a:path>
                </a:pathLst>
              </a:custGeom>
              <a:solidFill>
                <a:srgbClr val="000000"/>
              </a:solidFill>
              <a:ln w="12700" cap="rnd">
                <a:noFill/>
                <a:round/>
                <a:headEnd/>
                <a:tailEnd/>
              </a:ln>
            </p:spPr>
            <p:txBody>
              <a:bodyPr/>
              <a:lstStyle/>
              <a:p>
                <a:endParaRPr lang="en-US"/>
              </a:p>
            </p:txBody>
          </p:sp>
          <p:sp>
            <p:nvSpPr>
              <p:cNvPr id="23580" name="Freeform 21"/>
              <p:cNvSpPr>
                <a:spLocks/>
              </p:cNvSpPr>
              <p:nvPr/>
            </p:nvSpPr>
            <p:spPr bwMode="auto">
              <a:xfrm>
                <a:off x="1316" y="1223"/>
                <a:ext cx="15" cy="96"/>
              </a:xfrm>
              <a:custGeom>
                <a:avLst/>
                <a:gdLst>
                  <a:gd name="T0" fmla="*/ 0 w 15"/>
                  <a:gd name="T1" fmla="*/ 0 h 96"/>
                  <a:gd name="T2" fmla="*/ 7 w 15"/>
                  <a:gd name="T3" fmla="*/ 37 h 96"/>
                  <a:gd name="T4" fmla="*/ 14 w 15"/>
                  <a:gd name="T5" fmla="*/ 95 h 96"/>
                  <a:gd name="T6" fmla="*/ 8 w 15"/>
                  <a:gd name="T7" fmla="*/ 95 h 96"/>
                  <a:gd name="T8" fmla="*/ 6 w 15"/>
                  <a:gd name="T9" fmla="*/ 46 h 96"/>
                  <a:gd name="T10" fmla="*/ 0 w 15"/>
                  <a:gd name="T11" fmla="*/ 0 h 96"/>
                  <a:gd name="T12" fmla="*/ 0 60000 65536"/>
                  <a:gd name="T13" fmla="*/ 0 60000 65536"/>
                  <a:gd name="T14" fmla="*/ 0 60000 65536"/>
                  <a:gd name="T15" fmla="*/ 0 60000 65536"/>
                  <a:gd name="T16" fmla="*/ 0 60000 65536"/>
                  <a:gd name="T17" fmla="*/ 0 60000 65536"/>
                  <a:gd name="T18" fmla="*/ 0 w 15"/>
                  <a:gd name="T19" fmla="*/ 0 h 96"/>
                  <a:gd name="T20" fmla="*/ 15 w 15"/>
                  <a:gd name="T21" fmla="*/ 96 h 96"/>
                </a:gdLst>
                <a:ahLst/>
                <a:cxnLst>
                  <a:cxn ang="T12">
                    <a:pos x="T0" y="T1"/>
                  </a:cxn>
                  <a:cxn ang="T13">
                    <a:pos x="T2" y="T3"/>
                  </a:cxn>
                  <a:cxn ang="T14">
                    <a:pos x="T4" y="T5"/>
                  </a:cxn>
                  <a:cxn ang="T15">
                    <a:pos x="T6" y="T7"/>
                  </a:cxn>
                  <a:cxn ang="T16">
                    <a:pos x="T8" y="T9"/>
                  </a:cxn>
                  <a:cxn ang="T17">
                    <a:pos x="T10" y="T11"/>
                  </a:cxn>
                </a:cxnLst>
                <a:rect l="T18" t="T19" r="T20" b="T21"/>
                <a:pathLst>
                  <a:path w="15" h="96">
                    <a:moveTo>
                      <a:pt x="0" y="0"/>
                    </a:moveTo>
                    <a:lnTo>
                      <a:pt x="7" y="37"/>
                    </a:lnTo>
                    <a:lnTo>
                      <a:pt x="14" y="95"/>
                    </a:lnTo>
                    <a:lnTo>
                      <a:pt x="8" y="95"/>
                    </a:lnTo>
                    <a:lnTo>
                      <a:pt x="6" y="46"/>
                    </a:lnTo>
                    <a:lnTo>
                      <a:pt x="0" y="0"/>
                    </a:lnTo>
                  </a:path>
                </a:pathLst>
              </a:custGeom>
              <a:solidFill>
                <a:srgbClr val="000000"/>
              </a:solidFill>
              <a:ln w="12700" cap="rnd">
                <a:noFill/>
                <a:round/>
                <a:headEnd/>
                <a:tailEnd/>
              </a:ln>
            </p:spPr>
            <p:txBody>
              <a:bodyPr/>
              <a:lstStyle/>
              <a:p>
                <a:endParaRPr lang="en-US"/>
              </a:p>
            </p:txBody>
          </p:sp>
          <p:sp>
            <p:nvSpPr>
              <p:cNvPr id="23581" name="Freeform 22"/>
              <p:cNvSpPr>
                <a:spLocks/>
              </p:cNvSpPr>
              <p:nvPr/>
            </p:nvSpPr>
            <p:spPr bwMode="auto">
              <a:xfrm>
                <a:off x="1172" y="1174"/>
                <a:ext cx="98" cy="152"/>
              </a:xfrm>
              <a:custGeom>
                <a:avLst/>
                <a:gdLst>
                  <a:gd name="T0" fmla="*/ 0 w 98"/>
                  <a:gd name="T1" fmla="*/ 0 h 152"/>
                  <a:gd name="T2" fmla="*/ 34 w 98"/>
                  <a:gd name="T3" fmla="*/ 62 h 152"/>
                  <a:gd name="T4" fmla="*/ 61 w 98"/>
                  <a:gd name="T5" fmla="*/ 117 h 152"/>
                  <a:gd name="T6" fmla="*/ 55 w 98"/>
                  <a:gd name="T7" fmla="*/ 82 h 152"/>
                  <a:gd name="T8" fmla="*/ 42 w 98"/>
                  <a:gd name="T9" fmla="*/ 45 h 152"/>
                  <a:gd name="T10" fmla="*/ 62 w 98"/>
                  <a:gd name="T11" fmla="*/ 92 h 152"/>
                  <a:gd name="T12" fmla="*/ 97 w 98"/>
                  <a:gd name="T13" fmla="*/ 145 h 152"/>
                  <a:gd name="T14" fmla="*/ 76 w 98"/>
                  <a:gd name="T15" fmla="*/ 151 h 152"/>
                  <a:gd name="T16" fmla="*/ 16 w 98"/>
                  <a:gd name="T17" fmla="*/ 39 h 152"/>
                  <a:gd name="T18" fmla="*/ 0 w 98"/>
                  <a:gd name="T19" fmla="*/ 0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
                  <a:gd name="T31" fmla="*/ 0 h 152"/>
                  <a:gd name="T32" fmla="*/ 98 w 98"/>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 h="152">
                    <a:moveTo>
                      <a:pt x="0" y="0"/>
                    </a:moveTo>
                    <a:lnTo>
                      <a:pt x="34" y="62"/>
                    </a:lnTo>
                    <a:lnTo>
                      <a:pt x="61" y="117"/>
                    </a:lnTo>
                    <a:lnTo>
                      <a:pt x="55" y="82"/>
                    </a:lnTo>
                    <a:lnTo>
                      <a:pt x="42" y="45"/>
                    </a:lnTo>
                    <a:lnTo>
                      <a:pt x="62" y="92"/>
                    </a:lnTo>
                    <a:lnTo>
                      <a:pt x="97" y="145"/>
                    </a:lnTo>
                    <a:lnTo>
                      <a:pt x="76" y="151"/>
                    </a:lnTo>
                    <a:lnTo>
                      <a:pt x="16" y="39"/>
                    </a:lnTo>
                    <a:lnTo>
                      <a:pt x="0" y="0"/>
                    </a:lnTo>
                  </a:path>
                </a:pathLst>
              </a:custGeom>
              <a:solidFill>
                <a:srgbClr val="000000"/>
              </a:solidFill>
              <a:ln w="12700" cap="rnd">
                <a:noFill/>
                <a:round/>
                <a:headEnd/>
                <a:tailEnd/>
              </a:ln>
            </p:spPr>
            <p:txBody>
              <a:bodyPr/>
              <a:lstStyle/>
              <a:p>
                <a:endParaRPr lang="en-US"/>
              </a:p>
            </p:txBody>
          </p:sp>
          <p:sp>
            <p:nvSpPr>
              <p:cNvPr id="23582" name="Freeform 23"/>
              <p:cNvSpPr>
                <a:spLocks/>
              </p:cNvSpPr>
              <p:nvPr/>
            </p:nvSpPr>
            <p:spPr bwMode="auto">
              <a:xfrm>
                <a:off x="1044" y="1568"/>
                <a:ext cx="393" cy="361"/>
              </a:xfrm>
              <a:custGeom>
                <a:avLst/>
                <a:gdLst>
                  <a:gd name="T0" fmla="*/ 353 w 393"/>
                  <a:gd name="T1" fmla="*/ 41 h 361"/>
                  <a:gd name="T2" fmla="*/ 316 w 393"/>
                  <a:gd name="T3" fmla="*/ 24 h 361"/>
                  <a:gd name="T4" fmla="*/ 281 w 393"/>
                  <a:gd name="T5" fmla="*/ 24 h 361"/>
                  <a:gd name="T6" fmla="*/ 238 w 393"/>
                  <a:gd name="T7" fmla="*/ 41 h 361"/>
                  <a:gd name="T8" fmla="*/ 204 w 393"/>
                  <a:gd name="T9" fmla="*/ 69 h 361"/>
                  <a:gd name="T10" fmla="*/ 172 w 393"/>
                  <a:gd name="T11" fmla="*/ 103 h 361"/>
                  <a:gd name="T12" fmla="*/ 120 w 393"/>
                  <a:gd name="T13" fmla="*/ 141 h 361"/>
                  <a:gd name="T14" fmla="*/ 168 w 393"/>
                  <a:gd name="T15" fmla="*/ 103 h 361"/>
                  <a:gd name="T16" fmla="*/ 189 w 393"/>
                  <a:gd name="T17" fmla="*/ 69 h 361"/>
                  <a:gd name="T18" fmla="*/ 126 w 393"/>
                  <a:gd name="T19" fmla="*/ 88 h 361"/>
                  <a:gd name="T20" fmla="*/ 91 w 393"/>
                  <a:gd name="T21" fmla="*/ 112 h 361"/>
                  <a:gd name="T22" fmla="*/ 58 w 393"/>
                  <a:gd name="T23" fmla="*/ 154 h 361"/>
                  <a:gd name="T24" fmla="*/ 39 w 393"/>
                  <a:gd name="T25" fmla="*/ 187 h 361"/>
                  <a:gd name="T26" fmla="*/ 25 w 393"/>
                  <a:gd name="T27" fmla="*/ 236 h 361"/>
                  <a:gd name="T28" fmla="*/ 24 w 393"/>
                  <a:gd name="T29" fmla="*/ 281 h 361"/>
                  <a:gd name="T30" fmla="*/ 20 w 393"/>
                  <a:gd name="T31" fmla="*/ 303 h 361"/>
                  <a:gd name="T32" fmla="*/ 7 w 393"/>
                  <a:gd name="T33" fmla="*/ 324 h 361"/>
                  <a:gd name="T34" fmla="*/ 7 w 393"/>
                  <a:gd name="T35" fmla="*/ 339 h 361"/>
                  <a:gd name="T36" fmla="*/ 12 w 393"/>
                  <a:gd name="T37" fmla="*/ 360 h 361"/>
                  <a:gd name="T38" fmla="*/ 2 w 393"/>
                  <a:gd name="T39" fmla="*/ 344 h 361"/>
                  <a:gd name="T40" fmla="*/ 0 w 393"/>
                  <a:gd name="T41" fmla="*/ 322 h 361"/>
                  <a:gd name="T42" fmla="*/ 12 w 393"/>
                  <a:gd name="T43" fmla="*/ 292 h 361"/>
                  <a:gd name="T44" fmla="*/ 16 w 393"/>
                  <a:gd name="T45" fmla="*/ 235 h 361"/>
                  <a:gd name="T46" fmla="*/ 44 w 393"/>
                  <a:gd name="T47" fmla="*/ 161 h 361"/>
                  <a:gd name="T48" fmla="*/ 82 w 393"/>
                  <a:gd name="T49" fmla="*/ 111 h 361"/>
                  <a:gd name="T50" fmla="*/ 128 w 393"/>
                  <a:gd name="T51" fmla="*/ 82 h 361"/>
                  <a:gd name="T52" fmla="*/ 193 w 393"/>
                  <a:gd name="T53" fmla="*/ 62 h 361"/>
                  <a:gd name="T54" fmla="*/ 211 w 393"/>
                  <a:gd name="T55" fmla="*/ 39 h 361"/>
                  <a:gd name="T56" fmla="*/ 238 w 393"/>
                  <a:gd name="T57" fmla="*/ 15 h 361"/>
                  <a:gd name="T58" fmla="*/ 266 w 393"/>
                  <a:gd name="T59" fmla="*/ 4 h 361"/>
                  <a:gd name="T60" fmla="*/ 298 w 393"/>
                  <a:gd name="T61" fmla="*/ 0 h 361"/>
                  <a:gd name="T62" fmla="*/ 330 w 393"/>
                  <a:gd name="T63" fmla="*/ 4 h 361"/>
                  <a:gd name="T64" fmla="*/ 356 w 393"/>
                  <a:gd name="T65" fmla="*/ 15 h 361"/>
                  <a:gd name="T66" fmla="*/ 370 w 393"/>
                  <a:gd name="T67" fmla="*/ 20 h 361"/>
                  <a:gd name="T68" fmla="*/ 392 w 393"/>
                  <a:gd name="T69" fmla="*/ 21 h 361"/>
                  <a:gd name="T70" fmla="*/ 353 w 393"/>
                  <a:gd name="T71" fmla="*/ 41 h 3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93"/>
                  <a:gd name="T109" fmla="*/ 0 h 361"/>
                  <a:gd name="T110" fmla="*/ 393 w 393"/>
                  <a:gd name="T111" fmla="*/ 361 h 3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93" h="361">
                    <a:moveTo>
                      <a:pt x="353" y="41"/>
                    </a:moveTo>
                    <a:lnTo>
                      <a:pt x="316" y="24"/>
                    </a:lnTo>
                    <a:lnTo>
                      <a:pt x="281" y="24"/>
                    </a:lnTo>
                    <a:lnTo>
                      <a:pt x="238" y="41"/>
                    </a:lnTo>
                    <a:lnTo>
                      <a:pt x="204" y="69"/>
                    </a:lnTo>
                    <a:lnTo>
                      <a:pt x="172" y="103"/>
                    </a:lnTo>
                    <a:lnTo>
                      <a:pt x="120" y="141"/>
                    </a:lnTo>
                    <a:lnTo>
                      <a:pt x="168" y="103"/>
                    </a:lnTo>
                    <a:lnTo>
                      <a:pt x="189" y="69"/>
                    </a:lnTo>
                    <a:lnTo>
                      <a:pt x="126" y="88"/>
                    </a:lnTo>
                    <a:lnTo>
                      <a:pt x="91" y="112"/>
                    </a:lnTo>
                    <a:lnTo>
                      <a:pt x="58" y="154"/>
                    </a:lnTo>
                    <a:lnTo>
                      <a:pt x="39" y="187"/>
                    </a:lnTo>
                    <a:lnTo>
                      <a:pt x="25" y="236"/>
                    </a:lnTo>
                    <a:lnTo>
                      <a:pt x="24" y="281"/>
                    </a:lnTo>
                    <a:lnTo>
                      <a:pt x="20" y="303"/>
                    </a:lnTo>
                    <a:lnTo>
                      <a:pt x="7" y="324"/>
                    </a:lnTo>
                    <a:lnTo>
                      <a:pt x="7" y="339"/>
                    </a:lnTo>
                    <a:lnTo>
                      <a:pt x="12" y="360"/>
                    </a:lnTo>
                    <a:lnTo>
                      <a:pt x="2" y="344"/>
                    </a:lnTo>
                    <a:lnTo>
                      <a:pt x="0" y="322"/>
                    </a:lnTo>
                    <a:lnTo>
                      <a:pt x="12" y="292"/>
                    </a:lnTo>
                    <a:lnTo>
                      <a:pt x="16" y="235"/>
                    </a:lnTo>
                    <a:lnTo>
                      <a:pt x="44" y="161"/>
                    </a:lnTo>
                    <a:lnTo>
                      <a:pt x="82" y="111"/>
                    </a:lnTo>
                    <a:lnTo>
                      <a:pt x="128" y="82"/>
                    </a:lnTo>
                    <a:lnTo>
                      <a:pt x="193" y="62"/>
                    </a:lnTo>
                    <a:lnTo>
                      <a:pt x="211" y="39"/>
                    </a:lnTo>
                    <a:lnTo>
                      <a:pt x="238" y="15"/>
                    </a:lnTo>
                    <a:lnTo>
                      <a:pt x="266" y="4"/>
                    </a:lnTo>
                    <a:lnTo>
                      <a:pt x="298" y="0"/>
                    </a:lnTo>
                    <a:lnTo>
                      <a:pt x="330" y="4"/>
                    </a:lnTo>
                    <a:lnTo>
                      <a:pt x="356" y="15"/>
                    </a:lnTo>
                    <a:lnTo>
                      <a:pt x="370" y="20"/>
                    </a:lnTo>
                    <a:lnTo>
                      <a:pt x="392" y="21"/>
                    </a:lnTo>
                    <a:lnTo>
                      <a:pt x="353" y="41"/>
                    </a:lnTo>
                  </a:path>
                </a:pathLst>
              </a:custGeom>
              <a:solidFill>
                <a:srgbClr val="000000"/>
              </a:solidFill>
              <a:ln w="12700" cap="rnd">
                <a:noFill/>
                <a:round/>
                <a:headEnd/>
                <a:tailEnd/>
              </a:ln>
            </p:spPr>
            <p:txBody>
              <a:bodyPr/>
              <a:lstStyle/>
              <a:p>
                <a:endParaRPr lang="en-US"/>
              </a:p>
            </p:txBody>
          </p:sp>
          <p:sp>
            <p:nvSpPr>
              <p:cNvPr id="23583" name="Freeform 24"/>
              <p:cNvSpPr>
                <a:spLocks/>
              </p:cNvSpPr>
              <p:nvPr/>
            </p:nvSpPr>
            <p:spPr bwMode="auto">
              <a:xfrm>
                <a:off x="920" y="1936"/>
                <a:ext cx="166" cy="538"/>
              </a:xfrm>
              <a:custGeom>
                <a:avLst/>
                <a:gdLst>
                  <a:gd name="T0" fmla="*/ 131 w 166"/>
                  <a:gd name="T1" fmla="*/ 0 h 538"/>
                  <a:gd name="T2" fmla="*/ 146 w 166"/>
                  <a:gd name="T3" fmla="*/ 21 h 538"/>
                  <a:gd name="T4" fmla="*/ 161 w 166"/>
                  <a:gd name="T5" fmla="*/ 45 h 538"/>
                  <a:gd name="T6" fmla="*/ 165 w 166"/>
                  <a:gd name="T7" fmla="*/ 68 h 538"/>
                  <a:gd name="T8" fmla="*/ 161 w 166"/>
                  <a:gd name="T9" fmla="*/ 86 h 538"/>
                  <a:gd name="T10" fmla="*/ 154 w 166"/>
                  <a:gd name="T11" fmla="*/ 101 h 538"/>
                  <a:gd name="T12" fmla="*/ 143 w 166"/>
                  <a:gd name="T13" fmla="*/ 101 h 538"/>
                  <a:gd name="T14" fmla="*/ 133 w 166"/>
                  <a:gd name="T15" fmla="*/ 92 h 538"/>
                  <a:gd name="T16" fmla="*/ 115 w 166"/>
                  <a:gd name="T17" fmla="*/ 55 h 538"/>
                  <a:gd name="T18" fmla="*/ 94 w 166"/>
                  <a:gd name="T19" fmla="*/ 105 h 538"/>
                  <a:gd name="T20" fmla="*/ 77 w 166"/>
                  <a:gd name="T21" fmla="*/ 183 h 538"/>
                  <a:gd name="T22" fmla="*/ 75 w 166"/>
                  <a:gd name="T23" fmla="*/ 242 h 538"/>
                  <a:gd name="T24" fmla="*/ 85 w 166"/>
                  <a:gd name="T25" fmla="*/ 287 h 538"/>
                  <a:gd name="T26" fmla="*/ 67 w 166"/>
                  <a:gd name="T27" fmla="*/ 326 h 538"/>
                  <a:gd name="T28" fmla="*/ 66 w 166"/>
                  <a:gd name="T29" fmla="*/ 360 h 538"/>
                  <a:gd name="T30" fmla="*/ 71 w 166"/>
                  <a:gd name="T31" fmla="*/ 404 h 538"/>
                  <a:gd name="T32" fmla="*/ 81 w 166"/>
                  <a:gd name="T33" fmla="*/ 424 h 538"/>
                  <a:gd name="T34" fmla="*/ 61 w 166"/>
                  <a:gd name="T35" fmla="*/ 399 h 538"/>
                  <a:gd name="T36" fmla="*/ 27 w 166"/>
                  <a:gd name="T37" fmla="*/ 445 h 538"/>
                  <a:gd name="T38" fmla="*/ 7 w 166"/>
                  <a:gd name="T39" fmla="*/ 484 h 538"/>
                  <a:gd name="T40" fmla="*/ 3 w 166"/>
                  <a:gd name="T41" fmla="*/ 507 h 538"/>
                  <a:gd name="T42" fmla="*/ 4 w 166"/>
                  <a:gd name="T43" fmla="*/ 537 h 538"/>
                  <a:gd name="T44" fmla="*/ 0 w 166"/>
                  <a:gd name="T45" fmla="*/ 502 h 538"/>
                  <a:gd name="T46" fmla="*/ 3 w 166"/>
                  <a:gd name="T47" fmla="*/ 477 h 538"/>
                  <a:gd name="T48" fmla="*/ 20 w 166"/>
                  <a:gd name="T49" fmla="*/ 436 h 538"/>
                  <a:gd name="T50" fmla="*/ 42 w 166"/>
                  <a:gd name="T51" fmla="*/ 393 h 538"/>
                  <a:gd name="T52" fmla="*/ 55 w 166"/>
                  <a:gd name="T53" fmla="*/ 367 h 538"/>
                  <a:gd name="T54" fmla="*/ 57 w 166"/>
                  <a:gd name="T55" fmla="*/ 343 h 538"/>
                  <a:gd name="T56" fmla="*/ 59 w 166"/>
                  <a:gd name="T57" fmla="*/ 312 h 538"/>
                  <a:gd name="T58" fmla="*/ 67 w 166"/>
                  <a:gd name="T59" fmla="*/ 289 h 538"/>
                  <a:gd name="T60" fmla="*/ 71 w 166"/>
                  <a:gd name="T61" fmla="*/ 273 h 538"/>
                  <a:gd name="T62" fmla="*/ 67 w 166"/>
                  <a:gd name="T63" fmla="*/ 242 h 538"/>
                  <a:gd name="T64" fmla="*/ 67 w 166"/>
                  <a:gd name="T65" fmla="*/ 210 h 538"/>
                  <a:gd name="T66" fmla="*/ 71 w 166"/>
                  <a:gd name="T67" fmla="*/ 164 h 538"/>
                  <a:gd name="T68" fmla="*/ 81 w 166"/>
                  <a:gd name="T69" fmla="*/ 123 h 538"/>
                  <a:gd name="T70" fmla="*/ 96 w 166"/>
                  <a:gd name="T71" fmla="*/ 75 h 538"/>
                  <a:gd name="T72" fmla="*/ 117 w 166"/>
                  <a:gd name="T73" fmla="*/ 34 h 538"/>
                  <a:gd name="T74" fmla="*/ 126 w 166"/>
                  <a:gd name="T75" fmla="*/ 11 h 538"/>
                  <a:gd name="T76" fmla="*/ 131 w 166"/>
                  <a:gd name="T77" fmla="*/ 0 h 5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6"/>
                  <a:gd name="T118" fmla="*/ 0 h 538"/>
                  <a:gd name="T119" fmla="*/ 166 w 166"/>
                  <a:gd name="T120" fmla="*/ 538 h 5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6" h="538">
                    <a:moveTo>
                      <a:pt x="131" y="0"/>
                    </a:moveTo>
                    <a:lnTo>
                      <a:pt x="146" y="21"/>
                    </a:lnTo>
                    <a:lnTo>
                      <a:pt x="161" y="45"/>
                    </a:lnTo>
                    <a:lnTo>
                      <a:pt x="165" y="68"/>
                    </a:lnTo>
                    <a:lnTo>
                      <a:pt x="161" y="86"/>
                    </a:lnTo>
                    <a:lnTo>
                      <a:pt x="154" y="101"/>
                    </a:lnTo>
                    <a:lnTo>
                      <a:pt x="143" y="101"/>
                    </a:lnTo>
                    <a:lnTo>
                      <a:pt x="133" y="92"/>
                    </a:lnTo>
                    <a:lnTo>
                      <a:pt x="115" y="55"/>
                    </a:lnTo>
                    <a:lnTo>
                      <a:pt x="94" y="105"/>
                    </a:lnTo>
                    <a:lnTo>
                      <a:pt x="77" y="183"/>
                    </a:lnTo>
                    <a:lnTo>
                      <a:pt x="75" y="242"/>
                    </a:lnTo>
                    <a:lnTo>
                      <a:pt x="85" y="287"/>
                    </a:lnTo>
                    <a:lnTo>
                      <a:pt x="67" y="326"/>
                    </a:lnTo>
                    <a:lnTo>
                      <a:pt x="66" y="360"/>
                    </a:lnTo>
                    <a:lnTo>
                      <a:pt x="71" y="404"/>
                    </a:lnTo>
                    <a:lnTo>
                      <a:pt x="81" y="424"/>
                    </a:lnTo>
                    <a:lnTo>
                      <a:pt x="61" y="399"/>
                    </a:lnTo>
                    <a:lnTo>
                      <a:pt x="27" y="445"/>
                    </a:lnTo>
                    <a:lnTo>
                      <a:pt x="7" y="484"/>
                    </a:lnTo>
                    <a:lnTo>
                      <a:pt x="3" y="507"/>
                    </a:lnTo>
                    <a:lnTo>
                      <a:pt x="4" y="537"/>
                    </a:lnTo>
                    <a:lnTo>
                      <a:pt x="0" y="502"/>
                    </a:lnTo>
                    <a:lnTo>
                      <a:pt x="3" y="477"/>
                    </a:lnTo>
                    <a:lnTo>
                      <a:pt x="20" y="436"/>
                    </a:lnTo>
                    <a:lnTo>
                      <a:pt x="42" y="393"/>
                    </a:lnTo>
                    <a:lnTo>
                      <a:pt x="55" y="367"/>
                    </a:lnTo>
                    <a:lnTo>
                      <a:pt x="57" y="343"/>
                    </a:lnTo>
                    <a:lnTo>
                      <a:pt x="59" y="312"/>
                    </a:lnTo>
                    <a:lnTo>
                      <a:pt x="67" y="289"/>
                    </a:lnTo>
                    <a:lnTo>
                      <a:pt x="71" y="273"/>
                    </a:lnTo>
                    <a:lnTo>
                      <a:pt x="67" y="242"/>
                    </a:lnTo>
                    <a:lnTo>
                      <a:pt x="67" y="210"/>
                    </a:lnTo>
                    <a:lnTo>
                      <a:pt x="71" y="164"/>
                    </a:lnTo>
                    <a:lnTo>
                      <a:pt x="81" y="123"/>
                    </a:lnTo>
                    <a:lnTo>
                      <a:pt x="96" y="75"/>
                    </a:lnTo>
                    <a:lnTo>
                      <a:pt x="117" y="34"/>
                    </a:lnTo>
                    <a:lnTo>
                      <a:pt x="126" y="11"/>
                    </a:lnTo>
                    <a:lnTo>
                      <a:pt x="131" y="0"/>
                    </a:lnTo>
                  </a:path>
                </a:pathLst>
              </a:custGeom>
              <a:solidFill>
                <a:srgbClr val="000000"/>
              </a:solidFill>
              <a:ln w="12700" cap="rnd">
                <a:noFill/>
                <a:round/>
                <a:headEnd/>
                <a:tailEnd/>
              </a:ln>
            </p:spPr>
            <p:txBody>
              <a:bodyPr/>
              <a:lstStyle/>
              <a:p>
                <a:endParaRPr lang="en-US"/>
              </a:p>
            </p:txBody>
          </p:sp>
          <p:sp>
            <p:nvSpPr>
              <p:cNvPr id="23584" name="Freeform 25"/>
              <p:cNvSpPr>
                <a:spLocks/>
              </p:cNvSpPr>
              <p:nvPr/>
            </p:nvSpPr>
            <p:spPr bwMode="auto">
              <a:xfrm>
                <a:off x="1572" y="2004"/>
                <a:ext cx="371" cy="413"/>
              </a:xfrm>
              <a:custGeom>
                <a:avLst/>
                <a:gdLst>
                  <a:gd name="T0" fmla="*/ 0 w 371"/>
                  <a:gd name="T1" fmla="*/ 252 h 413"/>
                  <a:gd name="T2" fmla="*/ 42 w 371"/>
                  <a:gd name="T3" fmla="*/ 271 h 413"/>
                  <a:gd name="T4" fmla="*/ 59 w 371"/>
                  <a:gd name="T5" fmla="*/ 278 h 413"/>
                  <a:gd name="T6" fmla="*/ 42 w 371"/>
                  <a:gd name="T7" fmla="*/ 308 h 413"/>
                  <a:gd name="T8" fmla="*/ 8 w 371"/>
                  <a:gd name="T9" fmla="*/ 308 h 413"/>
                  <a:gd name="T10" fmla="*/ 45 w 371"/>
                  <a:gd name="T11" fmla="*/ 335 h 413"/>
                  <a:gd name="T12" fmla="*/ 102 w 371"/>
                  <a:gd name="T13" fmla="*/ 335 h 413"/>
                  <a:gd name="T14" fmla="*/ 114 w 371"/>
                  <a:gd name="T15" fmla="*/ 308 h 413"/>
                  <a:gd name="T16" fmla="*/ 180 w 371"/>
                  <a:gd name="T17" fmla="*/ 321 h 413"/>
                  <a:gd name="T18" fmla="*/ 206 w 371"/>
                  <a:gd name="T19" fmla="*/ 351 h 413"/>
                  <a:gd name="T20" fmla="*/ 206 w 371"/>
                  <a:gd name="T21" fmla="*/ 374 h 413"/>
                  <a:gd name="T22" fmla="*/ 190 w 371"/>
                  <a:gd name="T23" fmla="*/ 412 h 413"/>
                  <a:gd name="T24" fmla="*/ 217 w 371"/>
                  <a:gd name="T25" fmla="*/ 393 h 413"/>
                  <a:gd name="T26" fmla="*/ 228 w 371"/>
                  <a:gd name="T27" fmla="*/ 364 h 413"/>
                  <a:gd name="T28" fmla="*/ 240 w 371"/>
                  <a:gd name="T29" fmla="*/ 361 h 413"/>
                  <a:gd name="T30" fmla="*/ 214 w 371"/>
                  <a:gd name="T31" fmla="*/ 337 h 413"/>
                  <a:gd name="T32" fmla="*/ 228 w 371"/>
                  <a:gd name="T33" fmla="*/ 325 h 413"/>
                  <a:gd name="T34" fmla="*/ 274 w 371"/>
                  <a:gd name="T35" fmla="*/ 321 h 413"/>
                  <a:gd name="T36" fmla="*/ 231 w 371"/>
                  <a:gd name="T37" fmla="*/ 318 h 413"/>
                  <a:gd name="T38" fmla="*/ 254 w 371"/>
                  <a:gd name="T39" fmla="*/ 298 h 413"/>
                  <a:gd name="T40" fmla="*/ 370 w 371"/>
                  <a:gd name="T41" fmla="*/ 0 h 413"/>
                  <a:gd name="T42" fmla="*/ 278 w 371"/>
                  <a:gd name="T43" fmla="*/ 180 h 413"/>
                  <a:gd name="T44" fmla="*/ 217 w 371"/>
                  <a:gd name="T45" fmla="*/ 321 h 413"/>
                  <a:gd name="T46" fmla="*/ 206 w 371"/>
                  <a:gd name="T47" fmla="*/ 332 h 413"/>
                  <a:gd name="T48" fmla="*/ 187 w 371"/>
                  <a:gd name="T49" fmla="*/ 311 h 413"/>
                  <a:gd name="T50" fmla="*/ 214 w 371"/>
                  <a:gd name="T51" fmla="*/ 235 h 413"/>
                  <a:gd name="T52" fmla="*/ 214 w 371"/>
                  <a:gd name="T53" fmla="*/ 186 h 413"/>
                  <a:gd name="T54" fmla="*/ 184 w 371"/>
                  <a:gd name="T55" fmla="*/ 75 h 413"/>
                  <a:gd name="T56" fmla="*/ 190 w 371"/>
                  <a:gd name="T57" fmla="*/ 160 h 413"/>
                  <a:gd name="T58" fmla="*/ 180 w 371"/>
                  <a:gd name="T59" fmla="*/ 206 h 413"/>
                  <a:gd name="T60" fmla="*/ 158 w 371"/>
                  <a:gd name="T61" fmla="*/ 230 h 413"/>
                  <a:gd name="T62" fmla="*/ 124 w 371"/>
                  <a:gd name="T63" fmla="*/ 242 h 413"/>
                  <a:gd name="T64" fmla="*/ 94 w 371"/>
                  <a:gd name="T65" fmla="*/ 242 h 413"/>
                  <a:gd name="T66" fmla="*/ 81 w 371"/>
                  <a:gd name="T67" fmla="*/ 235 h 413"/>
                  <a:gd name="T68" fmla="*/ 100 w 371"/>
                  <a:gd name="T69" fmla="*/ 203 h 413"/>
                  <a:gd name="T70" fmla="*/ 109 w 371"/>
                  <a:gd name="T71" fmla="*/ 144 h 413"/>
                  <a:gd name="T72" fmla="*/ 86 w 371"/>
                  <a:gd name="T73" fmla="*/ 200 h 413"/>
                  <a:gd name="T74" fmla="*/ 66 w 371"/>
                  <a:gd name="T75" fmla="*/ 230 h 413"/>
                  <a:gd name="T76" fmla="*/ 40 w 371"/>
                  <a:gd name="T77" fmla="*/ 245 h 413"/>
                  <a:gd name="T78" fmla="*/ 17 w 371"/>
                  <a:gd name="T79" fmla="*/ 252 h 413"/>
                  <a:gd name="T80" fmla="*/ 0 w 371"/>
                  <a:gd name="T81" fmla="*/ 252 h 4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1"/>
                  <a:gd name="T124" fmla="*/ 0 h 413"/>
                  <a:gd name="T125" fmla="*/ 371 w 371"/>
                  <a:gd name="T126" fmla="*/ 413 h 41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1" h="413">
                    <a:moveTo>
                      <a:pt x="0" y="252"/>
                    </a:moveTo>
                    <a:lnTo>
                      <a:pt x="42" y="271"/>
                    </a:lnTo>
                    <a:lnTo>
                      <a:pt x="59" y="278"/>
                    </a:lnTo>
                    <a:lnTo>
                      <a:pt x="42" y="308"/>
                    </a:lnTo>
                    <a:lnTo>
                      <a:pt x="8" y="308"/>
                    </a:lnTo>
                    <a:lnTo>
                      <a:pt x="45" y="335"/>
                    </a:lnTo>
                    <a:lnTo>
                      <a:pt x="102" y="335"/>
                    </a:lnTo>
                    <a:lnTo>
                      <a:pt x="114" y="308"/>
                    </a:lnTo>
                    <a:lnTo>
                      <a:pt x="180" y="321"/>
                    </a:lnTo>
                    <a:lnTo>
                      <a:pt x="206" y="351"/>
                    </a:lnTo>
                    <a:lnTo>
                      <a:pt x="206" y="374"/>
                    </a:lnTo>
                    <a:lnTo>
                      <a:pt x="190" y="412"/>
                    </a:lnTo>
                    <a:lnTo>
                      <a:pt x="217" y="393"/>
                    </a:lnTo>
                    <a:lnTo>
                      <a:pt x="228" y="364"/>
                    </a:lnTo>
                    <a:lnTo>
                      <a:pt x="240" y="361"/>
                    </a:lnTo>
                    <a:lnTo>
                      <a:pt x="214" y="337"/>
                    </a:lnTo>
                    <a:lnTo>
                      <a:pt x="228" y="325"/>
                    </a:lnTo>
                    <a:lnTo>
                      <a:pt x="274" y="321"/>
                    </a:lnTo>
                    <a:lnTo>
                      <a:pt x="231" y="318"/>
                    </a:lnTo>
                    <a:lnTo>
                      <a:pt x="254" y="298"/>
                    </a:lnTo>
                    <a:lnTo>
                      <a:pt x="370" y="0"/>
                    </a:lnTo>
                    <a:lnTo>
                      <a:pt x="278" y="180"/>
                    </a:lnTo>
                    <a:lnTo>
                      <a:pt x="217" y="321"/>
                    </a:lnTo>
                    <a:lnTo>
                      <a:pt x="206" y="332"/>
                    </a:lnTo>
                    <a:lnTo>
                      <a:pt x="187" y="311"/>
                    </a:lnTo>
                    <a:lnTo>
                      <a:pt x="214" y="235"/>
                    </a:lnTo>
                    <a:lnTo>
                      <a:pt x="214" y="186"/>
                    </a:lnTo>
                    <a:lnTo>
                      <a:pt x="184" y="75"/>
                    </a:lnTo>
                    <a:lnTo>
                      <a:pt x="190" y="160"/>
                    </a:lnTo>
                    <a:lnTo>
                      <a:pt x="180" y="206"/>
                    </a:lnTo>
                    <a:lnTo>
                      <a:pt x="158" y="230"/>
                    </a:lnTo>
                    <a:lnTo>
                      <a:pt x="124" y="242"/>
                    </a:lnTo>
                    <a:lnTo>
                      <a:pt x="94" y="242"/>
                    </a:lnTo>
                    <a:lnTo>
                      <a:pt x="81" y="235"/>
                    </a:lnTo>
                    <a:lnTo>
                      <a:pt x="100" y="203"/>
                    </a:lnTo>
                    <a:lnTo>
                      <a:pt x="109" y="144"/>
                    </a:lnTo>
                    <a:lnTo>
                      <a:pt x="86" y="200"/>
                    </a:lnTo>
                    <a:lnTo>
                      <a:pt x="66" y="230"/>
                    </a:lnTo>
                    <a:lnTo>
                      <a:pt x="40" y="245"/>
                    </a:lnTo>
                    <a:lnTo>
                      <a:pt x="17" y="252"/>
                    </a:lnTo>
                    <a:lnTo>
                      <a:pt x="0" y="252"/>
                    </a:lnTo>
                  </a:path>
                </a:pathLst>
              </a:custGeom>
              <a:solidFill>
                <a:srgbClr val="000000"/>
              </a:solidFill>
              <a:ln w="12700" cap="rnd">
                <a:noFill/>
                <a:round/>
                <a:headEnd/>
                <a:tailEnd/>
              </a:ln>
            </p:spPr>
            <p:txBody>
              <a:bodyPr/>
              <a:lstStyle/>
              <a:p>
                <a:endParaRPr lang="en-US"/>
              </a:p>
            </p:txBody>
          </p:sp>
          <p:sp>
            <p:nvSpPr>
              <p:cNvPr id="23585" name="Freeform 26"/>
              <p:cNvSpPr>
                <a:spLocks/>
              </p:cNvSpPr>
              <p:nvPr/>
            </p:nvSpPr>
            <p:spPr bwMode="auto">
              <a:xfrm>
                <a:off x="1538" y="2264"/>
                <a:ext cx="146" cy="194"/>
              </a:xfrm>
              <a:custGeom>
                <a:avLst/>
                <a:gdLst>
                  <a:gd name="T0" fmla="*/ 22 w 146"/>
                  <a:gd name="T1" fmla="*/ 0 h 194"/>
                  <a:gd name="T2" fmla="*/ 5 w 146"/>
                  <a:gd name="T3" fmla="*/ 15 h 194"/>
                  <a:gd name="T4" fmla="*/ 5 w 146"/>
                  <a:gd name="T5" fmla="*/ 42 h 194"/>
                  <a:gd name="T6" fmla="*/ 22 w 146"/>
                  <a:gd name="T7" fmla="*/ 75 h 194"/>
                  <a:gd name="T8" fmla="*/ 60 w 146"/>
                  <a:gd name="T9" fmla="*/ 107 h 194"/>
                  <a:gd name="T10" fmla="*/ 91 w 146"/>
                  <a:gd name="T11" fmla="*/ 109 h 194"/>
                  <a:gd name="T12" fmla="*/ 133 w 146"/>
                  <a:gd name="T13" fmla="*/ 139 h 194"/>
                  <a:gd name="T14" fmla="*/ 145 w 146"/>
                  <a:gd name="T15" fmla="*/ 158 h 194"/>
                  <a:gd name="T16" fmla="*/ 123 w 146"/>
                  <a:gd name="T17" fmla="*/ 139 h 194"/>
                  <a:gd name="T18" fmla="*/ 96 w 146"/>
                  <a:gd name="T19" fmla="*/ 132 h 194"/>
                  <a:gd name="T20" fmla="*/ 86 w 146"/>
                  <a:gd name="T21" fmla="*/ 174 h 194"/>
                  <a:gd name="T22" fmla="*/ 56 w 146"/>
                  <a:gd name="T23" fmla="*/ 193 h 194"/>
                  <a:gd name="T24" fmla="*/ 76 w 146"/>
                  <a:gd name="T25" fmla="*/ 170 h 194"/>
                  <a:gd name="T26" fmla="*/ 86 w 146"/>
                  <a:gd name="T27" fmla="*/ 119 h 194"/>
                  <a:gd name="T28" fmla="*/ 52 w 146"/>
                  <a:gd name="T29" fmla="*/ 109 h 194"/>
                  <a:gd name="T30" fmla="*/ 15 w 146"/>
                  <a:gd name="T31" fmla="*/ 81 h 194"/>
                  <a:gd name="T32" fmla="*/ 8 w 146"/>
                  <a:gd name="T33" fmla="*/ 58 h 194"/>
                  <a:gd name="T34" fmla="*/ 0 w 146"/>
                  <a:gd name="T35" fmla="*/ 46 h 194"/>
                  <a:gd name="T36" fmla="*/ 0 w 146"/>
                  <a:gd name="T37" fmla="*/ 19 h 194"/>
                  <a:gd name="T38" fmla="*/ 8 w 146"/>
                  <a:gd name="T39" fmla="*/ 7 h 194"/>
                  <a:gd name="T40" fmla="*/ 22 w 146"/>
                  <a:gd name="T41" fmla="*/ 0 h 1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6"/>
                  <a:gd name="T64" fmla="*/ 0 h 194"/>
                  <a:gd name="T65" fmla="*/ 146 w 146"/>
                  <a:gd name="T66" fmla="*/ 194 h 1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6" h="194">
                    <a:moveTo>
                      <a:pt x="22" y="0"/>
                    </a:moveTo>
                    <a:lnTo>
                      <a:pt x="5" y="15"/>
                    </a:lnTo>
                    <a:lnTo>
                      <a:pt x="5" y="42"/>
                    </a:lnTo>
                    <a:lnTo>
                      <a:pt x="22" y="75"/>
                    </a:lnTo>
                    <a:lnTo>
                      <a:pt x="60" y="107"/>
                    </a:lnTo>
                    <a:lnTo>
                      <a:pt x="91" y="109"/>
                    </a:lnTo>
                    <a:lnTo>
                      <a:pt x="133" y="139"/>
                    </a:lnTo>
                    <a:lnTo>
                      <a:pt x="145" y="158"/>
                    </a:lnTo>
                    <a:lnTo>
                      <a:pt x="123" y="139"/>
                    </a:lnTo>
                    <a:lnTo>
                      <a:pt x="96" y="132"/>
                    </a:lnTo>
                    <a:lnTo>
                      <a:pt x="86" y="174"/>
                    </a:lnTo>
                    <a:lnTo>
                      <a:pt x="56" y="193"/>
                    </a:lnTo>
                    <a:lnTo>
                      <a:pt x="76" y="170"/>
                    </a:lnTo>
                    <a:lnTo>
                      <a:pt x="86" y="119"/>
                    </a:lnTo>
                    <a:lnTo>
                      <a:pt x="52" y="109"/>
                    </a:lnTo>
                    <a:lnTo>
                      <a:pt x="15" y="81"/>
                    </a:lnTo>
                    <a:lnTo>
                      <a:pt x="8" y="58"/>
                    </a:lnTo>
                    <a:lnTo>
                      <a:pt x="0" y="46"/>
                    </a:lnTo>
                    <a:lnTo>
                      <a:pt x="0" y="19"/>
                    </a:lnTo>
                    <a:lnTo>
                      <a:pt x="8" y="7"/>
                    </a:lnTo>
                    <a:lnTo>
                      <a:pt x="22" y="0"/>
                    </a:lnTo>
                  </a:path>
                </a:pathLst>
              </a:custGeom>
              <a:solidFill>
                <a:srgbClr val="000000"/>
              </a:solidFill>
              <a:ln w="12700" cap="rnd">
                <a:noFill/>
                <a:round/>
                <a:headEnd/>
                <a:tailEnd/>
              </a:ln>
            </p:spPr>
            <p:txBody>
              <a:bodyPr/>
              <a:lstStyle/>
              <a:p>
                <a:endParaRPr lang="en-US"/>
              </a:p>
            </p:txBody>
          </p:sp>
          <p:sp>
            <p:nvSpPr>
              <p:cNvPr id="23586" name="Freeform 27"/>
              <p:cNvSpPr>
                <a:spLocks/>
              </p:cNvSpPr>
              <p:nvPr/>
            </p:nvSpPr>
            <p:spPr bwMode="auto">
              <a:xfrm>
                <a:off x="1117" y="2355"/>
                <a:ext cx="824" cy="248"/>
              </a:xfrm>
              <a:custGeom>
                <a:avLst/>
                <a:gdLst>
                  <a:gd name="T0" fmla="*/ 731 w 824"/>
                  <a:gd name="T1" fmla="*/ 45 h 248"/>
                  <a:gd name="T2" fmla="*/ 666 w 824"/>
                  <a:gd name="T3" fmla="*/ 107 h 248"/>
                  <a:gd name="T4" fmla="*/ 570 w 824"/>
                  <a:gd name="T5" fmla="*/ 177 h 248"/>
                  <a:gd name="T6" fmla="*/ 355 w 824"/>
                  <a:gd name="T7" fmla="*/ 217 h 248"/>
                  <a:gd name="T8" fmla="*/ 193 w 824"/>
                  <a:gd name="T9" fmla="*/ 130 h 248"/>
                  <a:gd name="T10" fmla="*/ 159 w 824"/>
                  <a:gd name="T11" fmla="*/ 61 h 248"/>
                  <a:gd name="T12" fmla="*/ 142 w 824"/>
                  <a:gd name="T13" fmla="*/ 10 h 248"/>
                  <a:gd name="T14" fmla="*/ 219 w 824"/>
                  <a:gd name="T15" fmla="*/ 29 h 248"/>
                  <a:gd name="T16" fmla="*/ 237 w 824"/>
                  <a:gd name="T17" fmla="*/ 75 h 248"/>
                  <a:gd name="T18" fmla="*/ 317 w 824"/>
                  <a:gd name="T19" fmla="*/ 107 h 248"/>
                  <a:gd name="T20" fmla="*/ 380 w 824"/>
                  <a:gd name="T21" fmla="*/ 133 h 248"/>
                  <a:gd name="T22" fmla="*/ 467 w 824"/>
                  <a:gd name="T23" fmla="*/ 107 h 248"/>
                  <a:gd name="T24" fmla="*/ 385 w 824"/>
                  <a:gd name="T25" fmla="*/ 120 h 248"/>
                  <a:gd name="T26" fmla="*/ 270 w 824"/>
                  <a:gd name="T27" fmla="*/ 72 h 248"/>
                  <a:gd name="T28" fmla="*/ 237 w 824"/>
                  <a:gd name="T29" fmla="*/ 39 h 248"/>
                  <a:gd name="T30" fmla="*/ 174 w 824"/>
                  <a:gd name="T31" fmla="*/ 0 h 248"/>
                  <a:gd name="T32" fmla="*/ 103 w 824"/>
                  <a:gd name="T33" fmla="*/ 25 h 248"/>
                  <a:gd name="T34" fmla="*/ 154 w 824"/>
                  <a:gd name="T35" fmla="*/ 75 h 248"/>
                  <a:gd name="T36" fmla="*/ 89 w 824"/>
                  <a:gd name="T37" fmla="*/ 83 h 248"/>
                  <a:gd name="T38" fmla="*/ 41 w 824"/>
                  <a:gd name="T39" fmla="*/ 39 h 248"/>
                  <a:gd name="T40" fmla="*/ 0 w 824"/>
                  <a:gd name="T41" fmla="*/ 93 h 248"/>
                  <a:gd name="T42" fmla="*/ 103 w 824"/>
                  <a:gd name="T43" fmla="*/ 130 h 248"/>
                  <a:gd name="T44" fmla="*/ 170 w 824"/>
                  <a:gd name="T45" fmla="*/ 158 h 248"/>
                  <a:gd name="T46" fmla="*/ 198 w 824"/>
                  <a:gd name="T47" fmla="*/ 149 h 248"/>
                  <a:gd name="T48" fmla="*/ 319 w 824"/>
                  <a:gd name="T49" fmla="*/ 207 h 248"/>
                  <a:gd name="T50" fmla="*/ 309 w 824"/>
                  <a:gd name="T51" fmla="*/ 227 h 248"/>
                  <a:gd name="T52" fmla="*/ 231 w 824"/>
                  <a:gd name="T53" fmla="*/ 217 h 248"/>
                  <a:gd name="T54" fmla="*/ 156 w 824"/>
                  <a:gd name="T55" fmla="*/ 221 h 248"/>
                  <a:gd name="T56" fmla="*/ 93 w 824"/>
                  <a:gd name="T57" fmla="*/ 194 h 248"/>
                  <a:gd name="T58" fmla="*/ 31 w 824"/>
                  <a:gd name="T59" fmla="*/ 152 h 248"/>
                  <a:gd name="T60" fmla="*/ 146 w 824"/>
                  <a:gd name="T61" fmla="*/ 227 h 248"/>
                  <a:gd name="T62" fmla="*/ 234 w 824"/>
                  <a:gd name="T63" fmla="*/ 227 h 248"/>
                  <a:gd name="T64" fmla="*/ 340 w 824"/>
                  <a:gd name="T65" fmla="*/ 247 h 248"/>
                  <a:gd name="T66" fmla="*/ 401 w 824"/>
                  <a:gd name="T67" fmla="*/ 239 h 248"/>
                  <a:gd name="T68" fmla="*/ 461 w 824"/>
                  <a:gd name="T69" fmla="*/ 214 h 248"/>
                  <a:gd name="T70" fmla="*/ 674 w 824"/>
                  <a:gd name="T71" fmla="*/ 158 h 248"/>
                  <a:gd name="T72" fmla="*/ 812 w 824"/>
                  <a:gd name="T73" fmla="*/ 39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24"/>
                  <a:gd name="T112" fmla="*/ 0 h 248"/>
                  <a:gd name="T113" fmla="*/ 824 w 824"/>
                  <a:gd name="T114" fmla="*/ 248 h 2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24" h="248">
                    <a:moveTo>
                      <a:pt x="823" y="25"/>
                    </a:moveTo>
                    <a:lnTo>
                      <a:pt x="731" y="45"/>
                    </a:lnTo>
                    <a:lnTo>
                      <a:pt x="693" y="87"/>
                    </a:lnTo>
                    <a:lnTo>
                      <a:pt x="666" y="107"/>
                    </a:lnTo>
                    <a:lnTo>
                      <a:pt x="635" y="155"/>
                    </a:lnTo>
                    <a:lnTo>
                      <a:pt x="570" y="177"/>
                    </a:lnTo>
                    <a:lnTo>
                      <a:pt x="401" y="217"/>
                    </a:lnTo>
                    <a:lnTo>
                      <a:pt x="355" y="217"/>
                    </a:lnTo>
                    <a:lnTo>
                      <a:pt x="301" y="194"/>
                    </a:lnTo>
                    <a:lnTo>
                      <a:pt x="193" y="130"/>
                    </a:lnTo>
                    <a:lnTo>
                      <a:pt x="172" y="97"/>
                    </a:lnTo>
                    <a:lnTo>
                      <a:pt x="159" y="61"/>
                    </a:lnTo>
                    <a:lnTo>
                      <a:pt x="119" y="25"/>
                    </a:lnTo>
                    <a:lnTo>
                      <a:pt x="142" y="10"/>
                    </a:lnTo>
                    <a:lnTo>
                      <a:pt x="185" y="10"/>
                    </a:lnTo>
                    <a:lnTo>
                      <a:pt x="219" y="29"/>
                    </a:lnTo>
                    <a:lnTo>
                      <a:pt x="242" y="67"/>
                    </a:lnTo>
                    <a:lnTo>
                      <a:pt x="237" y="75"/>
                    </a:lnTo>
                    <a:lnTo>
                      <a:pt x="299" y="93"/>
                    </a:lnTo>
                    <a:lnTo>
                      <a:pt x="317" y="107"/>
                    </a:lnTo>
                    <a:lnTo>
                      <a:pt x="355" y="116"/>
                    </a:lnTo>
                    <a:lnTo>
                      <a:pt x="380" y="133"/>
                    </a:lnTo>
                    <a:lnTo>
                      <a:pt x="406" y="123"/>
                    </a:lnTo>
                    <a:lnTo>
                      <a:pt x="467" y="107"/>
                    </a:lnTo>
                    <a:lnTo>
                      <a:pt x="401" y="116"/>
                    </a:lnTo>
                    <a:lnTo>
                      <a:pt x="385" y="120"/>
                    </a:lnTo>
                    <a:lnTo>
                      <a:pt x="355" y="104"/>
                    </a:lnTo>
                    <a:lnTo>
                      <a:pt x="270" y="72"/>
                    </a:lnTo>
                    <a:lnTo>
                      <a:pt x="251" y="67"/>
                    </a:lnTo>
                    <a:lnTo>
                      <a:pt x="237" y="39"/>
                    </a:lnTo>
                    <a:lnTo>
                      <a:pt x="208" y="13"/>
                    </a:lnTo>
                    <a:lnTo>
                      <a:pt x="174" y="0"/>
                    </a:lnTo>
                    <a:lnTo>
                      <a:pt x="139" y="0"/>
                    </a:lnTo>
                    <a:lnTo>
                      <a:pt x="103" y="25"/>
                    </a:lnTo>
                    <a:lnTo>
                      <a:pt x="116" y="36"/>
                    </a:lnTo>
                    <a:lnTo>
                      <a:pt x="154" y="75"/>
                    </a:lnTo>
                    <a:lnTo>
                      <a:pt x="154" y="83"/>
                    </a:lnTo>
                    <a:lnTo>
                      <a:pt x="89" y="83"/>
                    </a:lnTo>
                    <a:lnTo>
                      <a:pt x="51" y="64"/>
                    </a:lnTo>
                    <a:lnTo>
                      <a:pt x="41" y="39"/>
                    </a:lnTo>
                    <a:lnTo>
                      <a:pt x="41" y="83"/>
                    </a:lnTo>
                    <a:lnTo>
                      <a:pt x="0" y="93"/>
                    </a:lnTo>
                    <a:lnTo>
                      <a:pt x="56" y="107"/>
                    </a:lnTo>
                    <a:lnTo>
                      <a:pt x="103" y="130"/>
                    </a:lnTo>
                    <a:lnTo>
                      <a:pt x="134" y="149"/>
                    </a:lnTo>
                    <a:lnTo>
                      <a:pt x="170" y="158"/>
                    </a:lnTo>
                    <a:lnTo>
                      <a:pt x="190" y="155"/>
                    </a:lnTo>
                    <a:lnTo>
                      <a:pt x="198" y="149"/>
                    </a:lnTo>
                    <a:lnTo>
                      <a:pt x="299" y="203"/>
                    </a:lnTo>
                    <a:lnTo>
                      <a:pt x="319" y="207"/>
                    </a:lnTo>
                    <a:lnTo>
                      <a:pt x="329" y="221"/>
                    </a:lnTo>
                    <a:lnTo>
                      <a:pt x="309" y="227"/>
                    </a:lnTo>
                    <a:lnTo>
                      <a:pt x="277" y="225"/>
                    </a:lnTo>
                    <a:lnTo>
                      <a:pt x="231" y="217"/>
                    </a:lnTo>
                    <a:lnTo>
                      <a:pt x="188" y="217"/>
                    </a:lnTo>
                    <a:lnTo>
                      <a:pt x="156" y="221"/>
                    </a:lnTo>
                    <a:lnTo>
                      <a:pt x="142" y="217"/>
                    </a:lnTo>
                    <a:lnTo>
                      <a:pt x="93" y="194"/>
                    </a:lnTo>
                    <a:lnTo>
                      <a:pt x="58" y="177"/>
                    </a:lnTo>
                    <a:lnTo>
                      <a:pt x="31" y="152"/>
                    </a:lnTo>
                    <a:lnTo>
                      <a:pt x="64" y="188"/>
                    </a:lnTo>
                    <a:lnTo>
                      <a:pt x="146" y="227"/>
                    </a:lnTo>
                    <a:lnTo>
                      <a:pt x="185" y="230"/>
                    </a:lnTo>
                    <a:lnTo>
                      <a:pt x="234" y="227"/>
                    </a:lnTo>
                    <a:lnTo>
                      <a:pt x="301" y="239"/>
                    </a:lnTo>
                    <a:lnTo>
                      <a:pt x="340" y="247"/>
                    </a:lnTo>
                    <a:lnTo>
                      <a:pt x="370" y="247"/>
                    </a:lnTo>
                    <a:lnTo>
                      <a:pt x="401" y="239"/>
                    </a:lnTo>
                    <a:lnTo>
                      <a:pt x="425" y="230"/>
                    </a:lnTo>
                    <a:lnTo>
                      <a:pt x="461" y="214"/>
                    </a:lnTo>
                    <a:lnTo>
                      <a:pt x="637" y="171"/>
                    </a:lnTo>
                    <a:lnTo>
                      <a:pt x="674" y="158"/>
                    </a:lnTo>
                    <a:lnTo>
                      <a:pt x="699" y="136"/>
                    </a:lnTo>
                    <a:lnTo>
                      <a:pt x="812" y="39"/>
                    </a:lnTo>
                    <a:lnTo>
                      <a:pt x="823" y="25"/>
                    </a:lnTo>
                  </a:path>
                </a:pathLst>
              </a:custGeom>
              <a:solidFill>
                <a:srgbClr val="000000"/>
              </a:solidFill>
              <a:ln w="12700" cap="rnd">
                <a:noFill/>
                <a:round/>
                <a:headEnd/>
                <a:tailEnd/>
              </a:ln>
            </p:spPr>
            <p:txBody>
              <a:bodyPr/>
              <a:lstStyle/>
              <a:p>
                <a:endParaRPr lang="en-US"/>
              </a:p>
            </p:txBody>
          </p:sp>
          <p:sp>
            <p:nvSpPr>
              <p:cNvPr id="23587" name="Freeform 28"/>
              <p:cNvSpPr>
                <a:spLocks/>
              </p:cNvSpPr>
              <p:nvPr/>
            </p:nvSpPr>
            <p:spPr bwMode="auto">
              <a:xfrm>
                <a:off x="943" y="2441"/>
                <a:ext cx="228" cy="61"/>
              </a:xfrm>
              <a:custGeom>
                <a:avLst/>
                <a:gdLst>
                  <a:gd name="T0" fmla="*/ 0 w 228"/>
                  <a:gd name="T1" fmla="*/ 36 h 61"/>
                  <a:gd name="T2" fmla="*/ 63 w 228"/>
                  <a:gd name="T3" fmla="*/ 9 h 61"/>
                  <a:gd name="T4" fmla="*/ 128 w 228"/>
                  <a:gd name="T5" fmla="*/ 0 h 61"/>
                  <a:gd name="T6" fmla="*/ 187 w 228"/>
                  <a:gd name="T7" fmla="*/ 9 h 61"/>
                  <a:gd name="T8" fmla="*/ 227 w 228"/>
                  <a:gd name="T9" fmla="*/ 21 h 61"/>
                  <a:gd name="T10" fmla="*/ 185 w 228"/>
                  <a:gd name="T11" fmla="*/ 25 h 61"/>
                  <a:gd name="T12" fmla="*/ 181 w 228"/>
                  <a:gd name="T13" fmla="*/ 39 h 61"/>
                  <a:gd name="T14" fmla="*/ 190 w 228"/>
                  <a:gd name="T15" fmla="*/ 60 h 61"/>
                  <a:gd name="T16" fmla="*/ 156 w 228"/>
                  <a:gd name="T17" fmla="*/ 27 h 61"/>
                  <a:gd name="T18" fmla="*/ 143 w 228"/>
                  <a:gd name="T19" fmla="*/ 12 h 61"/>
                  <a:gd name="T20" fmla="*/ 68 w 228"/>
                  <a:gd name="T21" fmla="*/ 25 h 61"/>
                  <a:gd name="T22" fmla="*/ 0 w 228"/>
                  <a:gd name="T23" fmla="*/ 3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
                  <a:gd name="T37" fmla="*/ 0 h 61"/>
                  <a:gd name="T38" fmla="*/ 228 w 228"/>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 h="61">
                    <a:moveTo>
                      <a:pt x="0" y="36"/>
                    </a:moveTo>
                    <a:lnTo>
                      <a:pt x="63" y="9"/>
                    </a:lnTo>
                    <a:lnTo>
                      <a:pt x="128" y="0"/>
                    </a:lnTo>
                    <a:lnTo>
                      <a:pt x="187" y="9"/>
                    </a:lnTo>
                    <a:lnTo>
                      <a:pt x="227" y="21"/>
                    </a:lnTo>
                    <a:lnTo>
                      <a:pt x="185" y="25"/>
                    </a:lnTo>
                    <a:lnTo>
                      <a:pt x="181" y="39"/>
                    </a:lnTo>
                    <a:lnTo>
                      <a:pt x="190" y="60"/>
                    </a:lnTo>
                    <a:lnTo>
                      <a:pt x="156" y="27"/>
                    </a:lnTo>
                    <a:lnTo>
                      <a:pt x="143" y="12"/>
                    </a:lnTo>
                    <a:lnTo>
                      <a:pt x="68" y="25"/>
                    </a:lnTo>
                    <a:lnTo>
                      <a:pt x="0" y="36"/>
                    </a:lnTo>
                  </a:path>
                </a:pathLst>
              </a:custGeom>
              <a:solidFill>
                <a:srgbClr val="000000"/>
              </a:solidFill>
              <a:ln w="12700" cap="rnd">
                <a:noFill/>
                <a:round/>
                <a:headEnd/>
                <a:tailEnd/>
              </a:ln>
            </p:spPr>
            <p:txBody>
              <a:bodyPr/>
              <a:lstStyle/>
              <a:p>
                <a:endParaRPr lang="en-US"/>
              </a:p>
            </p:txBody>
          </p:sp>
          <p:sp>
            <p:nvSpPr>
              <p:cNvPr id="23588" name="Freeform 29"/>
              <p:cNvSpPr>
                <a:spLocks/>
              </p:cNvSpPr>
              <p:nvPr/>
            </p:nvSpPr>
            <p:spPr bwMode="auto">
              <a:xfrm>
                <a:off x="1091" y="2284"/>
                <a:ext cx="142" cy="94"/>
              </a:xfrm>
              <a:custGeom>
                <a:avLst/>
                <a:gdLst>
                  <a:gd name="T0" fmla="*/ 63 w 142"/>
                  <a:gd name="T1" fmla="*/ 93 h 94"/>
                  <a:gd name="T2" fmla="*/ 46 w 142"/>
                  <a:gd name="T3" fmla="*/ 87 h 94"/>
                  <a:gd name="T4" fmla="*/ 0 w 142"/>
                  <a:gd name="T5" fmla="*/ 75 h 94"/>
                  <a:gd name="T6" fmla="*/ 2 w 142"/>
                  <a:gd name="T7" fmla="*/ 56 h 94"/>
                  <a:gd name="T8" fmla="*/ 50 w 142"/>
                  <a:gd name="T9" fmla="*/ 29 h 94"/>
                  <a:gd name="T10" fmla="*/ 141 w 142"/>
                  <a:gd name="T11" fmla="*/ 0 h 94"/>
                  <a:gd name="T12" fmla="*/ 89 w 142"/>
                  <a:gd name="T13" fmla="*/ 34 h 94"/>
                  <a:gd name="T14" fmla="*/ 69 w 142"/>
                  <a:gd name="T15" fmla="*/ 65 h 94"/>
                  <a:gd name="T16" fmla="*/ 63 w 142"/>
                  <a:gd name="T17" fmla="*/ 84 h 94"/>
                  <a:gd name="T18" fmla="*/ 63 w 142"/>
                  <a:gd name="T19" fmla="*/ 93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94"/>
                  <a:gd name="T32" fmla="*/ 142 w 142"/>
                  <a:gd name="T33" fmla="*/ 94 h 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94">
                    <a:moveTo>
                      <a:pt x="63" y="93"/>
                    </a:moveTo>
                    <a:lnTo>
                      <a:pt x="46" y="87"/>
                    </a:lnTo>
                    <a:lnTo>
                      <a:pt x="0" y="75"/>
                    </a:lnTo>
                    <a:lnTo>
                      <a:pt x="2" y="56"/>
                    </a:lnTo>
                    <a:lnTo>
                      <a:pt x="50" y="29"/>
                    </a:lnTo>
                    <a:lnTo>
                      <a:pt x="141" y="0"/>
                    </a:lnTo>
                    <a:lnTo>
                      <a:pt x="89" y="34"/>
                    </a:lnTo>
                    <a:lnTo>
                      <a:pt x="69" y="65"/>
                    </a:lnTo>
                    <a:lnTo>
                      <a:pt x="63" y="84"/>
                    </a:lnTo>
                    <a:lnTo>
                      <a:pt x="63" y="93"/>
                    </a:lnTo>
                  </a:path>
                </a:pathLst>
              </a:custGeom>
              <a:solidFill>
                <a:srgbClr val="000000"/>
              </a:solidFill>
              <a:ln w="12700" cap="rnd">
                <a:noFill/>
                <a:round/>
                <a:headEnd/>
                <a:tailEnd/>
              </a:ln>
            </p:spPr>
            <p:txBody>
              <a:bodyPr/>
              <a:lstStyle/>
              <a:p>
                <a:endParaRPr lang="en-US"/>
              </a:p>
            </p:txBody>
          </p:sp>
          <p:sp>
            <p:nvSpPr>
              <p:cNvPr id="23589" name="Freeform 30"/>
              <p:cNvSpPr>
                <a:spLocks/>
              </p:cNvSpPr>
              <p:nvPr/>
            </p:nvSpPr>
            <p:spPr bwMode="auto">
              <a:xfrm>
                <a:off x="1708" y="1696"/>
                <a:ext cx="71" cy="395"/>
              </a:xfrm>
              <a:custGeom>
                <a:avLst/>
                <a:gdLst>
                  <a:gd name="T0" fmla="*/ 0 w 71"/>
                  <a:gd name="T1" fmla="*/ 0 h 395"/>
                  <a:gd name="T2" fmla="*/ 29 w 71"/>
                  <a:gd name="T3" fmla="*/ 40 h 395"/>
                  <a:gd name="T4" fmla="*/ 41 w 71"/>
                  <a:gd name="T5" fmla="*/ 82 h 395"/>
                  <a:gd name="T6" fmla="*/ 43 w 71"/>
                  <a:gd name="T7" fmla="*/ 124 h 395"/>
                  <a:gd name="T8" fmla="*/ 59 w 71"/>
                  <a:gd name="T9" fmla="*/ 168 h 395"/>
                  <a:gd name="T10" fmla="*/ 70 w 71"/>
                  <a:gd name="T11" fmla="*/ 225 h 395"/>
                  <a:gd name="T12" fmla="*/ 68 w 71"/>
                  <a:gd name="T13" fmla="*/ 291 h 395"/>
                  <a:gd name="T14" fmla="*/ 59 w 71"/>
                  <a:gd name="T15" fmla="*/ 354 h 395"/>
                  <a:gd name="T16" fmla="*/ 56 w 71"/>
                  <a:gd name="T17" fmla="*/ 394 h 395"/>
                  <a:gd name="T18" fmla="*/ 61 w 71"/>
                  <a:gd name="T19" fmla="*/ 310 h 395"/>
                  <a:gd name="T20" fmla="*/ 63 w 71"/>
                  <a:gd name="T21" fmla="*/ 264 h 395"/>
                  <a:gd name="T22" fmla="*/ 59 w 71"/>
                  <a:gd name="T23" fmla="*/ 208 h 395"/>
                  <a:gd name="T24" fmla="*/ 49 w 71"/>
                  <a:gd name="T25" fmla="*/ 163 h 395"/>
                  <a:gd name="T26" fmla="*/ 39 w 71"/>
                  <a:gd name="T27" fmla="*/ 129 h 395"/>
                  <a:gd name="T28" fmla="*/ 30 w 71"/>
                  <a:gd name="T29" fmla="*/ 100 h 395"/>
                  <a:gd name="T30" fmla="*/ 30 w 71"/>
                  <a:gd name="T31" fmla="*/ 79 h 395"/>
                  <a:gd name="T32" fmla="*/ 20 w 71"/>
                  <a:gd name="T33" fmla="*/ 36 h 395"/>
                  <a:gd name="T34" fmla="*/ 0 w 71"/>
                  <a:gd name="T35" fmla="*/ 0 h 3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1"/>
                  <a:gd name="T55" fmla="*/ 0 h 395"/>
                  <a:gd name="T56" fmla="*/ 71 w 71"/>
                  <a:gd name="T57" fmla="*/ 395 h 3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1" h="395">
                    <a:moveTo>
                      <a:pt x="0" y="0"/>
                    </a:moveTo>
                    <a:lnTo>
                      <a:pt x="29" y="40"/>
                    </a:lnTo>
                    <a:lnTo>
                      <a:pt x="41" y="82"/>
                    </a:lnTo>
                    <a:lnTo>
                      <a:pt x="43" y="124"/>
                    </a:lnTo>
                    <a:lnTo>
                      <a:pt x="59" y="168"/>
                    </a:lnTo>
                    <a:lnTo>
                      <a:pt x="70" y="225"/>
                    </a:lnTo>
                    <a:lnTo>
                      <a:pt x="68" y="291"/>
                    </a:lnTo>
                    <a:lnTo>
                      <a:pt x="59" y="354"/>
                    </a:lnTo>
                    <a:lnTo>
                      <a:pt x="56" y="394"/>
                    </a:lnTo>
                    <a:lnTo>
                      <a:pt x="61" y="310"/>
                    </a:lnTo>
                    <a:lnTo>
                      <a:pt x="63" y="264"/>
                    </a:lnTo>
                    <a:lnTo>
                      <a:pt x="59" y="208"/>
                    </a:lnTo>
                    <a:lnTo>
                      <a:pt x="49" y="163"/>
                    </a:lnTo>
                    <a:lnTo>
                      <a:pt x="39" y="129"/>
                    </a:lnTo>
                    <a:lnTo>
                      <a:pt x="30" y="100"/>
                    </a:lnTo>
                    <a:lnTo>
                      <a:pt x="30" y="79"/>
                    </a:lnTo>
                    <a:lnTo>
                      <a:pt x="20" y="36"/>
                    </a:lnTo>
                    <a:lnTo>
                      <a:pt x="0" y="0"/>
                    </a:lnTo>
                  </a:path>
                </a:pathLst>
              </a:custGeom>
              <a:solidFill>
                <a:srgbClr val="000000"/>
              </a:solidFill>
              <a:ln w="12700" cap="rnd">
                <a:noFill/>
                <a:round/>
                <a:headEnd/>
                <a:tailEnd/>
              </a:ln>
            </p:spPr>
            <p:txBody>
              <a:bodyPr/>
              <a:lstStyle/>
              <a:p>
                <a:endParaRPr lang="en-US"/>
              </a:p>
            </p:txBody>
          </p:sp>
          <p:sp>
            <p:nvSpPr>
              <p:cNvPr id="23590" name="Freeform 31"/>
              <p:cNvSpPr>
                <a:spLocks/>
              </p:cNvSpPr>
              <p:nvPr/>
            </p:nvSpPr>
            <p:spPr bwMode="auto">
              <a:xfrm>
                <a:off x="1399" y="1738"/>
                <a:ext cx="65" cy="545"/>
              </a:xfrm>
              <a:custGeom>
                <a:avLst/>
                <a:gdLst>
                  <a:gd name="T0" fmla="*/ 30 w 65"/>
                  <a:gd name="T1" fmla="*/ 0 h 545"/>
                  <a:gd name="T2" fmla="*/ 28 w 65"/>
                  <a:gd name="T3" fmla="*/ 127 h 545"/>
                  <a:gd name="T4" fmla="*/ 16 w 65"/>
                  <a:gd name="T5" fmla="*/ 337 h 545"/>
                  <a:gd name="T6" fmla="*/ 0 w 65"/>
                  <a:gd name="T7" fmla="*/ 541 h 545"/>
                  <a:gd name="T8" fmla="*/ 35 w 65"/>
                  <a:gd name="T9" fmla="*/ 544 h 545"/>
                  <a:gd name="T10" fmla="*/ 45 w 65"/>
                  <a:gd name="T11" fmla="*/ 401 h 545"/>
                  <a:gd name="T12" fmla="*/ 63 w 65"/>
                  <a:gd name="T13" fmla="*/ 168 h 545"/>
                  <a:gd name="T14" fmla="*/ 64 w 65"/>
                  <a:gd name="T15" fmla="*/ 0 h 545"/>
                  <a:gd name="T16" fmla="*/ 30 w 65"/>
                  <a:gd name="T17" fmla="*/ 0 h 5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
                  <a:gd name="T28" fmla="*/ 0 h 545"/>
                  <a:gd name="T29" fmla="*/ 65 w 65"/>
                  <a:gd name="T30" fmla="*/ 545 h 5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 h="545">
                    <a:moveTo>
                      <a:pt x="30" y="0"/>
                    </a:moveTo>
                    <a:lnTo>
                      <a:pt x="28" y="127"/>
                    </a:lnTo>
                    <a:lnTo>
                      <a:pt x="16" y="337"/>
                    </a:lnTo>
                    <a:lnTo>
                      <a:pt x="0" y="541"/>
                    </a:lnTo>
                    <a:lnTo>
                      <a:pt x="35" y="544"/>
                    </a:lnTo>
                    <a:lnTo>
                      <a:pt x="45" y="401"/>
                    </a:lnTo>
                    <a:lnTo>
                      <a:pt x="63" y="168"/>
                    </a:lnTo>
                    <a:lnTo>
                      <a:pt x="64" y="0"/>
                    </a:lnTo>
                    <a:lnTo>
                      <a:pt x="30" y="0"/>
                    </a:lnTo>
                  </a:path>
                </a:pathLst>
              </a:custGeom>
              <a:solidFill>
                <a:schemeClr val="accent2"/>
              </a:solidFill>
              <a:ln w="12700" cap="rnd">
                <a:noFill/>
                <a:round/>
                <a:headEnd/>
                <a:tailEnd/>
              </a:ln>
            </p:spPr>
            <p:txBody>
              <a:bodyPr/>
              <a:lstStyle/>
              <a:p>
                <a:endParaRPr lang="en-US"/>
              </a:p>
            </p:txBody>
          </p:sp>
          <p:sp>
            <p:nvSpPr>
              <p:cNvPr id="23591" name="Freeform 32"/>
              <p:cNvSpPr>
                <a:spLocks/>
              </p:cNvSpPr>
              <p:nvPr/>
            </p:nvSpPr>
            <p:spPr bwMode="auto">
              <a:xfrm>
                <a:off x="1296" y="1780"/>
                <a:ext cx="273" cy="452"/>
              </a:xfrm>
              <a:custGeom>
                <a:avLst/>
                <a:gdLst>
                  <a:gd name="T0" fmla="*/ 201 w 273"/>
                  <a:gd name="T1" fmla="*/ 93 h 452"/>
                  <a:gd name="T2" fmla="*/ 208 w 273"/>
                  <a:gd name="T3" fmla="*/ 118 h 452"/>
                  <a:gd name="T4" fmla="*/ 244 w 273"/>
                  <a:gd name="T5" fmla="*/ 126 h 452"/>
                  <a:gd name="T6" fmla="*/ 262 w 273"/>
                  <a:gd name="T7" fmla="*/ 88 h 452"/>
                  <a:gd name="T8" fmla="*/ 251 w 273"/>
                  <a:gd name="T9" fmla="*/ 45 h 452"/>
                  <a:gd name="T10" fmla="*/ 218 w 273"/>
                  <a:gd name="T11" fmla="*/ 8 h 452"/>
                  <a:gd name="T12" fmla="*/ 145 w 273"/>
                  <a:gd name="T13" fmla="*/ 0 h 452"/>
                  <a:gd name="T14" fmla="*/ 70 w 273"/>
                  <a:gd name="T15" fmla="*/ 35 h 452"/>
                  <a:gd name="T16" fmla="*/ 30 w 273"/>
                  <a:gd name="T17" fmla="*/ 101 h 452"/>
                  <a:gd name="T18" fmla="*/ 36 w 273"/>
                  <a:gd name="T19" fmla="*/ 177 h 452"/>
                  <a:gd name="T20" fmla="*/ 75 w 273"/>
                  <a:gd name="T21" fmla="*/ 228 h 452"/>
                  <a:gd name="T22" fmla="*/ 173 w 273"/>
                  <a:gd name="T23" fmla="*/ 277 h 452"/>
                  <a:gd name="T24" fmla="*/ 215 w 273"/>
                  <a:gd name="T25" fmla="*/ 315 h 452"/>
                  <a:gd name="T26" fmla="*/ 221 w 273"/>
                  <a:gd name="T27" fmla="*/ 363 h 452"/>
                  <a:gd name="T28" fmla="*/ 187 w 273"/>
                  <a:gd name="T29" fmla="*/ 398 h 452"/>
                  <a:gd name="T30" fmla="*/ 125 w 273"/>
                  <a:gd name="T31" fmla="*/ 411 h 452"/>
                  <a:gd name="T32" fmla="*/ 70 w 273"/>
                  <a:gd name="T33" fmla="*/ 395 h 452"/>
                  <a:gd name="T34" fmla="*/ 41 w 273"/>
                  <a:gd name="T35" fmla="*/ 351 h 452"/>
                  <a:gd name="T36" fmla="*/ 78 w 273"/>
                  <a:gd name="T37" fmla="*/ 332 h 452"/>
                  <a:gd name="T38" fmla="*/ 72 w 273"/>
                  <a:gd name="T39" fmla="*/ 287 h 452"/>
                  <a:gd name="T40" fmla="*/ 28 w 273"/>
                  <a:gd name="T41" fmla="*/ 284 h 452"/>
                  <a:gd name="T42" fmla="*/ 0 w 273"/>
                  <a:gd name="T43" fmla="*/ 332 h 452"/>
                  <a:gd name="T44" fmla="*/ 13 w 273"/>
                  <a:gd name="T45" fmla="*/ 398 h 452"/>
                  <a:gd name="T46" fmla="*/ 72 w 273"/>
                  <a:gd name="T47" fmla="*/ 443 h 452"/>
                  <a:gd name="T48" fmla="*/ 141 w 273"/>
                  <a:gd name="T49" fmla="*/ 451 h 452"/>
                  <a:gd name="T50" fmla="*/ 210 w 273"/>
                  <a:gd name="T51" fmla="*/ 430 h 452"/>
                  <a:gd name="T52" fmla="*/ 255 w 273"/>
                  <a:gd name="T53" fmla="*/ 378 h 452"/>
                  <a:gd name="T54" fmla="*/ 272 w 273"/>
                  <a:gd name="T55" fmla="*/ 305 h 452"/>
                  <a:gd name="T56" fmla="*/ 244 w 273"/>
                  <a:gd name="T57" fmla="*/ 235 h 452"/>
                  <a:gd name="T58" fmla="*/ 176 w 273"/>
                  <a:gd name="T59" fmla="*/ 174 h 452"/>
                  <a:gd name="T60" fmla="*/ 94 w 273"/>
                  <a:gd name="T61" fmla="*/ 129 h 452"/>
                  <a:gd name="T62" fmla="*/ 82 w 273"/>
                  <a:gd name="T63" fmla="*/ 83 h 452"/>
                  <a:gd name="T64" fmla="*/ 104 w 273"/>
                  <a:gd name="T65" fmla="*/ 45 h 452"/>
                  <a:gd name="T66" fmla="*/ 153 w 273"/>
                  <a:gd name="T67" fmla="*/ 32 h 452"/>
                  <a:gd name="T68" fmla="*/ 198 w 273"/>
                  <a:gd name="T69" fmla="*/ 53 h 4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3"/>
                  <a:gd name="T106" fmla="*/ 0 h 452"/>
                  <a:gd name="T107" fmla="*/ 273 w 273"/>
                  <a:gd name="T108" fmla="*/ 452 h 4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3" h="452">
                    <a:moveTo>
                      <a:pt x="206" y="73"/>
                    </a:moveTo>
                    <a:lnTo>
                      <a:pt x="201" y="93"/>
                    </a:lnTo>
                    <a:lnTo>
                      <a:pt x="201" y="108"/>
                    </a:lnTo>
                    <a:lnTo>
                      <a:pt x="208" y="118"/>
                    </a:lnTo>
                    <a:lnTo>
                      <a:pt x="222" y="126"/>
                    </a:lnTo>
                    <a:lnTo>
                      <a:pt x="244" y="126"/>
                    </a:lnTo>
                    <a:lnTo>
                      <a:pt x="255" y="113"/>
                    </a:lnTo>
                    <a:lnTo>
                      <a:pt x="262" y="88"/>
                    </a:lnTo>
                    <a:lnTo>
                      <a:pt x="261" y="68"/>
                    </a:lnTo>
                    <a:lnTo>
                      <a:pt x="251" y="45"/>
                    </a:lnTo>
                    <a:lnTo>
                      <a:pt x="237" y="23"/>
                    </a:lnTo>
                    <a:lnTo>
                      <a:pt x="218" y="8"/>
                    </a:lnTo>
                    <a:lnTo>
                      <a:pt x="191" y="0"/>
                    </a:lnTo>
                    <a:lnTo>
                      <a:pt x="145" y="0"/>
                    </a:lnTo>
                    <a:lnTo>
                      <a:pt x="104" y="13"/>
                    </a:lnTo>
                    <a:lnTo>
                      <a:pt x="70" y="35"/>
                    </a:lnTo>
                    <a:lnTo>
                      <a:pt x="45" y="66"/>
                    </a:lnTo>
                    <a:lnTo>
                      <a:pt x="30" y="101"/>
                    </a:lnTo>
                    <a:lnTo>
                      <a:pt x="28" y="143"/>
                    </a:lnTo>
                    <a:lnTo>
                      <a:pt x="36" y="177"/>
                    </a:lnTo>
                    <a:lnTo>
                      <a:pt x="50" y="200"/>
                    </a:lnTo>
                    <a:lnTo>
                      <a:pt x="75" y="228"/>
                    </a:lnTo>
                    <a:lnTo>
                      <a:pt x="114" y="253"/>
                    </a:lnTo>
                    <a:lnTo>
                      <a:pt x="173" y="277"/>
                    </a:lnTo>
                    <a:lnTo>
                      <a:pt x="201" y="295"/>
                    </a:lnTo>
                    <a:lnTo>
                      <a:pt x="215" y="315"/>
                    </a:lnTo>
                    <a:lnTo>
                      <a:pt x="222" y="339"/>
                    </a:lnTo>
                    <a:lnTo>
                      <a:pt x="221" y="363"/>
                    </a:lnTo>
                    <a:lnTo>
                      <a:pt x="210" y="378"/>
                    </a:lnTo>
                    <a:lnTo>
                      <a:pt x="187" y="398"/>
                    </a:lnTo>
                    <a:lnTo>
                      <a:pt x="153" y="408"/>
                    </a:lnTo>
                    <a:lnTo>
                      <a:pt x="125" y="411"/>
                    </a:lnTo>
                    <a:lnTo>
                      <a:pt x="98" y="408"/>
                    </a:lnTo>
                    <a:lnTo>
                      <a:pt x="70" y="395"/>
                    </a:lnTo>
                    <a:lnTo>
                      <a:pt x="50" y="375"/>
                    </a:lnTo>
                    <a:lnTo>
                      <a:pt x="41" y="351"/>
                    </a:lnTo>
                    <a:lnTo>
                      <a:pt x="62" y="351"/>
                    </a:lnTo>
                    <a:lnTo>
                      <a:pt x="78" y="332"/>
                    </a:lnTo>
                    <a:lnTo>
                      <a:pt x="82" y="308"/>
                    </a:lnTo>
                    <a:lnTo>
                      <a:pt x="72" y="287"/>
                    </a:lnTo>
                    <a:lnTo>
                      <a:pt x="50" y="280"/>
                    </a:lnTo>
                    <a:lnTo>
                      <a:pt x="28" y="284"/>
                    </a:lnTo>
                    <a:lnTo>
                      <a:pt x="9" y="305"/>
                    </a:lnTo>
                    <a:lnTo>
                      <a:pt x="0" y="332"/>
                    </a:lnTo>
                    <a:lnTo>
                      <a:pt x="2" y="361"/>
                    </a:lnTo>
                    <a:lnTo>
                      <a:pt x="13" y="398"/>
                    </a:lnTo>
                    <a:lnTo>
                      <a:pt x="41" y="428"/>
                    </a:lnTo>
                    <a:lnTo>
                      <a:pt x="72" y="443"/>
                    </a:lnTo>
                    <a:lnTo>
                      <a:pt x="106" y="451"/>
                    </a:lnTo>
                    <a:lnTo>
                      <a:pt x="141" y="451"/>
                    </a:lnTo>
                    <a:lnTo>
                      <a:pt x="183" y="443"/>
                    </a:lnTo>
                    <a:lnTo>
                      <a:pt x="210" y="430"/>
                    </a:lnTo>
                    <a:lnTo>
                      <a:pt x="234" y="408"/>
                    </a:lnTo>
                    <a:lnTo>
                      <a:pt x="255" y="378"/>
                    </a:lnTo>
                    <a:lnTo>
                      <a:pt x="266" y="345"/>
                    </a:lnTo>
                    <a:lnTo>
                      <a:pt x="272" y="305"/>
                    </a:lnTo>
                    <a:lnTo>
                      <a:pt x="264" y="267"/>
                    </a:lnTo>
                    <a:lnTo>
                      <a:pt x="244" y="235"/>
                    </a:lnTo>
                    <a:lnTo>
                      <a:pt x="215" y="200"/>
                    </a:lnTo>
                    <a:lnTo>
                      <a:pt x="176" y="174"/>
                    </a:lnTo>
                    <a:lnTo>
                      <a:pt x="123" y="146"/>
                    </a:lnTo>
                    <a:lnTo>
                      <a:pt x="94" y="129"/>
                    </a:lnTo>
                    <a:lnTo>
                      <a:pt x="82" y="106"/>
                    </a:lnTo>
                    <a:lnTo>
                      <a:pt x="82" y="83"/>
                    </a:lnTo>
                    <a:lnTo>
                      <a:pt x="87" y="62"/>
                    </a:lnTo>
                    <a:lnTo>
                      <a:pt x="104" y="45"/>
                    </a:lnTo>
                    <a:lnTo>
                      <a:pt x="129" y="32"/>
                    </a:lnTo>
                    <a:lnTo>
                      <a:pt x="153" y="32"/>
                    </a:lnTo>
                    <a:lnTo>
                      <a:pt x="181" y="38"/>
                    </a:lnTo>
                    <a:lnTo>
                      <a:pt x="198" y="53"/>
                    </a:lnTo>
                    <a:lnTo>
                      <a:pt x="206" y="73"/>
                    </a:lnTo>
                  </a:path>
                </a:pathLst>
              </a:custGeom>
              <a:solidFill>
                <a:schemeClr val="accent2"/>
              </a:solidFill>
              <a:ln w="12700" cap="rnd">
                <a:noFill/>
                <a:round/>
                <a:headEnd/>
                <a:tailEnd/>
              </a:ln>
            </p:spPr>
            <p:txBody>
              <a:bodyPr/>
              <a:lstStyle/>
              <a:p>
                <a:endParaRPr lang="en-US"/>
              </a:p>
            </p:txBody>
          </p:sp>
        </p:grpSp>
        <p:sp>
          <p:nvSpPr>
            <p:cNvPr id="23568" name="Rectangle 34"/>
            <p:cNvSpPr>
              <a:spLocks noChangeArrowheads="1"/>
            </p:cNvSpPr>
            <p:nvPr/>
          </p:nvSpPr>
          <p:spPr bwMode="auto">
            <a:xfrm>
              <a:off x="45" y="2565"/>
              <a:ext cx="2778" cy="246"/>
            </a:xfrm>
            <a:prstGeom prst="rect">
              <a:avLst/>
            </a:prstGeom>
            <a:noFill/>
            <a:ln w="12700" cmpd="dbl">
              <a:noFill/>
              <a:miter lim="800000"/>
              <a:headEnd/>
              <a:tailEnd/>
            </a:ln>
          </p:spPr>
          <p:txBody>
            <a:bodyPr lIns="90488" tIns="44450" rIns="90488" bIns="44450">
              <a:spAutoFit/>
            </a:bodyPr>
            <a:lstStyle/>
            <a:p>
              <a:pPr>
                <a:spcBef>
                  <a:spcPct val="50000"/>
                </a:spcBef>
              </a:pPr>
              <a:r>
                <a:rPr lang="en-GB" b="1"/>
                <a:t>Is cash sufficient to pay bills?</a:t>
              </a:r>
              <a:endParaRPr lang="en-GB" b="1">
                <a:latin typeface="Book Antiqua" pitchFamily="18" charset="0"/>
              </a:endParaRPr>
            </a:p>
          </p:txBody>
        </p:sp>
      </p:grpSp>
      <p:grpSp>
        <p:nvGrpSpPr>
          <p:cNvPr id="5" name="Group 40"/>
          <p:cNvGrpSpPr>
            <a:grpSpLocks/>
          </p:cNvGrpSpPr>
          <p:nvPr/>
        </p:nvGrpSpPr>
        <p:grpSpPr bwMode="auto">
          <a:xfrm>
            <a:off x="4331608" y="1964531"/>
            <a:ext cx="4762500" cy="2158009"/>
            <a:chOff x="2865" y="1320"/>
            <a:chExt cx="3150" cy="1450"/>
          </a:xfrm>
        </p:grpSpPr>
        <p:pic>
          <p:nvPicPr>
            <p:cNvPr id="23565" name="Picture 35"/>
            <p:cNvPicPr>
              <a:picLocks noChangeArrowheads="1"/>
            </p:cNvPicPr>
            <p:nvPr/>
          </p:nvPicPr>
          <p:blipFill>
            <a:blip r:embed="rId5"/>
            <a:srcRect/>
            <a:stretch>
              <a:fillRect/>
            </a:stretch>
          </p:blipFill>
          <p:spPr bwMode="auto">
            <a:xfrm>
              <a:off x="3552" y="1320"/>
              <a:ext cx="1656" cy="792"/>
            </a:xfrm>
            <a:prstGeom prst="rect">
              <a:avLst/>
            </a:prstGeom>
            <a:noFill/>
            <a:ln w="12700" cmpd="dbl">
              <a:noFill/>
              <a:miter lim="800000"/>
              <a:headEnd/>
              <a:tailEnd/>
            </a:ln>
          </p:spPr>
        </p:pic>
        <p:sp>
          <p:nvSpPr>
            <p:cNvPr id="23566" name="Rectangle 36"/>
            <p:cNvSpPr>
              <a:spLocks noChangeArrowheads="1"/>
            </p:cNvSpPr>
            <p:nvPr/>
          </p:nvSpPr>
          <p:spPr bwMode="auto">
            <a:xfrm>
              <a:off x="2865" y="2337"/>
              <a:ext cx="3150" cy="433"/>
            </a:xfrm>
            <a:prstGeom prst="rect">
              <a:avLst/>
            </a:prstGeom>
            <a:noFill/>
            <a:ln w="12700" cmpd="dbl">
              <a:noFill/>
              <a:miter lim="800000"/>
              <a:headEnd/>
              <a:tailEnd/>
            </a:ln>
          </p:spPr>
          <p:txBody>
            <a:bodyPr lIns="90488" tIns="44450" rIns="90488" bIns="44450">
              <a:spAutoFit/>
            </a:bodyPr>
            <a:lstStyle/>
            <a:p>
              <a:pPr algn="ctr">
                <a:spcBef>
                  <a:spcPct val="50000"/>
                </a:spcBef>
              </a:pPr>
              <a:r>
                <a:rPr lang="en-GB" b="1"/>
                <a:t>What is the cost of manufacturing each unit of product?</a:t>
              </a:r>
              <a:endParaRPr lang="en-GB" b="1">
                <a:latin typeface="Book Antiqua" pitchFamily="18" charset="0"/>
              </a:endParaRPr>
            </a:p>
          </p:txBody>
        </p:sp>
      </p:grpSp>
      <p:grpSp>
        <p:nvGrpSpPr>
          <p:cNvPr id="6" name="Group 42"/>
          <p:cNvGrpSpPr>
            <a:grpSpLocks/>
          </p:cNvGrpSpPr>
          <p:nvPr/>
        </p:nvGrpSpPr>
        <p:grpSpPr bwMode="auto">
          <a:xfrm>
            <a:off x="4767037" y="4429125"/>
            <a:ext cx="4327071" cy="1986856"/>
            <a:chOff x="3153" y="2976"/>
            <a:chExt cx="2862" cy="1335"/>
          </a:xfrm>
        </p:grpSpPr>
        <p:grpSp>
          <p:nvGrpSpPr>
            <p:cNvPr id="7" name="Group 9"/>
            <p:cNvGrpSpPr>
              <a:grpSpLocks/>
            </p:cNvGrpSpPr>
            <p:nvPr/>
          </p:nvGrpSpPr>
          <p:grpSpPr bwMode="auto">
            <a:xfrm>
              <a:off x="3528" y="2976"/>
              <a:ext cx="1944" cy="1056"/>
              <a:chOff x="3304" y="2832"/>
              <a:chExt cx="2528" cy="1320"/>
            </a:xfrm>
          </p:grpSpPr>
          <p:pic>
            <p:nvPicPr>
              <p:cNvPr id="23562" name="Picture 6"/>
              <p:cNvPicPr>
                <a:picLocks noChangeArrowheads="1"/>
              </p:cNvPicPr>
              <p:nvPr/>
            </p:nvPicPr>
            <p:blipFill>
              <a:blip r:embed="rId6"/>
              <a:srcRect/>
              <a:stretch>
                <a:fillRect/>
              </a:stretch>
            </p:blipFill>
            <p:spPr bwMode="auto">
              <a:xfrm>
                <a:off x="3848" y="2832"/>
                <a:ext cx="960" cy="1184"/>
              </a:xfrm>
              <a:prstGeom prst="rect">
                <a:avLst/>
              </a:prstGeom>
              <a:noFill/>
              <a:ln w="12700" cmpd="dbl">
                <a:noFill/>
                <a:miter lim="800000"/>
                <a:headEnd/>
                <a:tailEnd/>
              </a:ln>
            </p:spPr>
          </p:pic>
          <p:pic>
            <p:nvPicPr>
              <p:cNvPr id="23563" name="Picture 7"/>
              <p:cNvPicPr>
                <a:picLocks noChangeArrowheads="1"/>
              </p:cNvPicPr>
              <p:nvPr/>
            </p:nvPicPr>
            <p:blipFill>
              <a:blip r:embed="rId7"/>
              <a:srcRect/>
              <a:stretch>
                <a:fillRect/>
              </a:stretch>
            </p:blipFill>
            <p:spPr bwMode="auto">
              <a:xfrm>
                <a:off x="4488" y="3408"/>
                <a:ext cx="1344" cy="744"/>
              </a:xfrm>
              <a:prstGeom prst="rect">
                <a:avLst/>
              </a:prstGeom>
              <a:noFill/>
              <a:ln w="12700" cmpd="dbl">
                <a:noFill/>
                <a:miter lim="800000"/>
                <a:headEnd/>
                <a:tailEnd/>
              </a:ln>
            </p:spPr>
          </p:pic>
          <p:pic>
            <p:nvPicPr>
              <p:cNvPr id="23564" name="Picture 8"/>
              <p:cNvPicPr>
                <a:picLocks noChangeArrowheads="1"/>
              </p:cNvPicPr>
              <p:nvPr/>
            </p:nvPicPr>
            <p:blipFill>
              <a:blip r:embed="rId8"/>
              <a:srcRect/>
              <a:stretch>
                <a:fillRect/>
              </a:stretch>
            </p:blipFill>
            <p:spPr bwMode="auto">
              <a:xfrm>
                <a:off x="3304" y="3352"/>
                <a:ext cx="984" cy="712"/>
              </a:xfrm>
              <a:prstGeom prst="rect">
                <a:avLst/>
              </a:prstGeom>
              <a:noFill/>
              <a:ln w="12700" cmpd="dbl">
                <a:noFill/>
                <a:miter lim="800000"/>
                <a:headEnd/>
                <a:tailEnd/>
              </a:ln>
            </p:spPr>
          </p:pic>
        </p:grpSp>
        <p:sp>
          <p:nvSpPr>
            <p:cNvPr id="23561" name="Rectangle 37"/>
            <p:cNvSpPr>
              <a:spLocks noChangeArrowheads="1"/>
            </p:cNvSpPr>
            <p:nvPr/>
          </p:nvSpPr>
          <p:spPr bwMode="auto">
            <a:xfrm>
              <a:off x="3153" y="4065"/>
              <a:ext cx="2862" cy="246"/>
            </a:xfrm>
            <a:prstGeom prst="rect">
              <a:avLst/>
            </a:prstGeom>
            <a:noFill/>
            <a:ln w="12700" cmpd="dbl">
              <a:noFill/>
              <a:miter lim="800000"/>
              <a:headEnd/>
              <a:tailEnd/>
            </a:ln>
          </p:spPr>
          <p:txBody>
            <a:bodyPr lIns="90488" tIns="44450" rIns="90488" bIns="44450">
              <a:spAutoFit/>
            </a:bodyPr>
            <a:lstStyle/>
            <a:p>
              <a:pPr algn="ctr">
                <a:spcBef>
                  <a:spcPct val="50000"/>
                </a:spcBef>
              </a:pPr>
              <a:r>
                <a:rPr lang="en-GB" b="1"/>
                <a:t>Which product line is the most profitable?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rgbClr val="0070C0"/>
                </a:solidFill>
              </a:rPr>
              <a:t>External Users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fontAlgn="base">
              <a:buNone/>
            </a:pPr>
            <a:r>
              <a:rPr lang="en-US" dirty="0" smtClean="0"/>
              <a:t>   External users are individuals and organizations outside a company who want financial information about the company.</a:t>
            </a:r>
          </a:p>
          <a:p>
            <a:pPr fontAlgn="base">
              <a:buNone/>
            </a:pPr>
            <a:r>
              <a:rPr lang="en-US" dirty="0" smtClean="0"/>
              <a:t>   Two common external users are- </a:t>
            </a:r>
          </a:p>
          <a:p>
            <a:pPr fontAlgn="base"/>
            <a:r>
              <a:rPr lang="en-US" dirty="0" smtClean="0"/>
              <a:t>Investor </a:t>
            </a:r>
          </a:p>
          <a:p>
            <a:pPr fontAlgn="base"/>
            <a:r>
              <a:rPr lang="en-US" dirty="0" smtClean="0"/>
              <a:t>creditors.</a:t>
            </a:r>
          </a:p>
          <a:p>
            <a:pPr fontAlgn="base">
              <a:buNone/>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181600"/>
          </a:xfrm>
        </p:spPr>
        <p:txBody>
          <a:bodyPr>
            <a:normAutofit/>
          </a:bodyPr>
          <a:lstStyle/>
          <a:p>
            <a:pPr algn="l"/>
            <a:r>
              <a:rPr lang="en-US" sz="3200" dirty="0" smtClean="0"/>
              <a:t>Moreover the external seekers of accounting information are-</a:t>
            </a:r>
            <a:br>
              <a:rPr lang="en-US" sz="3200" dirty="0" smtClean="0"/>
            </a:br>
            <a:r>
              <a:rPr lang="en-US" sz="3200" dirty="0" smtClean="0"/>
              <a:t/>
            </a:r>
            <a:br>
              <a:rPr lang="en-US" sz="3200" dirty="0" smtClean="0"/>
            </a:br>
            <a:r>
              <a:rPr lang="en-US" sz="3200" dirty="0" smtClean="0"/>
              <a:t>Taxing authority</a:t>
            </a:r>
            <a:br>
              <a:rPr lang="en-US" sz="3200" dirty="0" smtClean="0"/>
            </a:br>
            <a:r>
              <a:rPr lang="en-US" sz="3200" dirty="0" smtClean="0"/>
              <a:t>Regulatory agencies</a:t>
            </a:r>
            <a:br>
              <a:rPr lang="en-US" sz="3200" dirty="0" smtClean="0"/>
            </a:br>
            <a:r>
              <a:rPr lang="en-US" sz="3200" dirty="0" smtClean="0"/>
              <a:t>Customer</a:t>
            </a:r>
            <a:br>
              <a:rPr lang="en-US" sz="3200" dirty="0" smtClean="0"/>
            </a:br>
            <a:r>
              <a:rPr lang="en-US" sz="3200" dirty="0" smtClean="0"/>
              <a:t>labor unions etc.</a:t>
            </a:r>
            <a:endParaRPr lang="en-US"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30723" name="Rectangle 3"/>
          <p:cNvSpPr>
            <a:spLocks noChangeArrowheads="1"/>
          </p:cNvSpPr>
          <p:nvPr/>
        </p:nvSpPr>
        <p:spPr bwMode="auto">
          <a:xfrm>
            <a:off x="0" y="367607"/>
            <a:ext cx="9144000" cy="977463"/>
          </a:xfrm>
          <a:prstGeom prst="rect">
            <a:avLst/>
          </a:prstGeom>
          <a:noFill/>
          <a:ln w="12700" cmpd="dbl">
            <a:noFill/>
            <a:miter lim="800000"/>
            <a:headEnd/>
            <a:tailEnd/>
          </a:ln>
          <a:effectLst/>
        </p:spPr>
        <p:txBody>
          <a:bodyPr lIns="85593" tIns="42045" rIns="85593" bIns="42045">
            <a:spAutoFit/>
          </a:bodyPr>
          <a:lstStyle/>
          <a:p>
            <a:pPr algn="ctr">
              <a:defRPr/>
            </a:pPr>
            <a:endParaRPr lang="en-GB" sz="2600" b="1" dirty="0">
              <a:effectLst>
                <a:outerShdw blurRad="38100" dist="38100" dir="2700000" algn="tl">
                  <a:srgbClr val="FFFFFF"/>
                </a:outerShdw>
              </a:effectLst>
              <a:latin typeface="Arial" charset="0"/>
            </a:endParaRPr>
          </a:p>
          <a:p>
            <a:pPr algn="ctr">
              <a:defRPr/>
            </a:pPr>
            <a:r>
              <a:rPr lang="en-GB" sz="3200" b="1" dirty="0">
                <a:effectLst>
                  <a:outerShdw blurRad="38100" dist="38100" dir="2700000" algn="tl">
                    <a:srgbClr val="FFFFFF"/>
                  </a:outerShdw>
                </a:effectLst>
                <a:latin typeface="Arial" charset="0"/>
              </a:rPr>
              <a:t>QUESTIONS ASKED BY EXTERNAL USERS</a:t>
            </a:r>
            <a:endParaRPr lang="en-GB" sz="2600" b="1" dirty="0">
              <a:effectLst>
                <a:outerShdw blurRad="38100" dist="38100" dir="2700000" algn="tl">
                  <a:srgbClr val="FFFFFF"/>
                </a:outerShdw>
              </a:effectLst>
              <a:latin typeface="Arial" charset="0"/>
            </a:endParaRPr>
          </a:p>
        </p:txBody>
      </p:sp>
      <p:grpSp>
        <p:nvGrpSpPr>
          <p:cNvPr id="2" name="Group 21"/>
          <p:cNvGrpSpPr>
            <a:grpSpLocks/>
          </p:cNvGrpSpPr>
          <p:nvPr/>
        </p:nvGrpSpPr>
        <p:grpSpPr bwMode="auto">
          <a:xfrm>
            <a:off x="580572" y="2059782"/>
            <a:ext cx="3324679" cy="2672954"/>
            <a:chOff x="384" y="1384"/>
            <a:chExt cx="2199" cy="1796"/>
          </a:xfrm>
        </p:grpSpPr>
        <p:pic>
          <p:nvPicPr>
            <p:cNvPr id="24594" name="Picture 4"/>
            <p:cNvPicPr>
              <a:picLocks noChangeArrowheads="1"/>
            </p:cNvPicPr>
            <p:nvPr/>
          </p:nvPicPr>
          <p:blipFill>
            <a:blip r:embed="rId4"/>
            <a:srcRect/>
            <a:stretch>
              <a:fillRect/>
            </a:stretch>
          </p:blipFill>
          <p:spPr bwMode="auto">
            <a:xfrm>
              <a:off x="912" y="1384"/>
              <a:ext cx="1017" cy="1208"/>
            </a:xfrm>
            <a:prstGeom prst="rect">
              <a:avLst/>
            </a:prstGeom>
            <a:noFill/>
            <a:ln w="12700" cmpd="dbl">
              <a:noFill/>
              <a:miter lim="800000"/>
              <a:headEnd/>
              <a:tailEnd/>
            </a:ln>
          </p:spPr>
        </p:pic>
        <p:sp>
          <p:nvSpPr>
            <p:cNvPr id="24595" name="Rectangle 5"/>
            <p:cNvSpPr>
              <a:spLocks noChangeArrowheads="1"/>
            </p:cNvSpPr>
            <p:nvPr/>
          </p:nvSpPr>
          <p:spPr bwMode="auto">
            <a:xfrm>
              <a:off x="384" y="2747"/>
              <a:ext cx="2199" cy="433"/>
            </a:xfrm>
            <a:prstGeom prst="rect">
              <a:avLst/>
            </a:prstGeom>
            <a:noFill/>
            <a:ln w="12700" cmpd="dbl">
              <a:noFill/>
              <a:miter lim="800000"/>
              <a:headEnd/>
              <a:tailEnd/>
            </a:ln>
          </p:spPr>
          <p:txBody>
            <a:bodyPr lIns="90488" tIns="44450" rIns="90488" bIns="44450">
              <a:spAutoFit/>
            </a:bodyPr>
            <a:lstStyle/>
            <a:p>
              <a:pPr>
                <a:spcBef>
                  <a:spcPct val="50000"/>
                </a:spcBef>
              </a:pPr>
              <a:r>
                <a:rPr lang="en-GB" b="1" dirty="0"/>
                <a:t>Is the company earning satisfactory income?</a:t>
              </a:r>
            </a:p>
          </p:txBody>
        </p:sp>
      </p:grpSp>
      <p:grpSp>
        <p:nvGrpSpPr>
          <p:cNvPr id="3" name="Group 22"/>
          <p:cNvGrpSpPr>
            <a:grpSpLocks/>
          </p:cNvGrpSpPr>
          <p:nvPr/>
        </p:nvGrpSpPr>
        <p:grpSpPr bwMode="auto">
          <a:xfrm>
            <a:off x="4494894" y="2250281"/>
            <a:ext cx="4526643" cy="2122290"/>
            <a:chOff x="2973" y="1512"/>
            <a:chExt cx="2994" cy="1426"/>
          </a:xfrm>
        </p:grpSpPr>
        <p:pic>
          <p:nvPicPr>
            <p:cNvPr id="24592" name="Picture 12"/>
            <p:cNvPicPr>
              <a:picLocks noChangeArrowheads="1"/>
            </p:cNvPicPr>
            <p:nvPr/>
          </p:nvPicPr>
          <p:blipFill>
            <a:blip r:embed="rId5"/>
            <a:srcRect/>
            <a:stretch>
              <a:fillRect/>
            </a:stretch>
          </p:blipFill>
          <p:spPr bwMode="auto">
            <a:xfrm>
              <a:off x="3696" y="1512"/>
              <a:ext cx="1400" cy="840"/>
            </a:xfrm>
            <a:prstGeom prst="rect">
              <a:avLst/>
            </a:prstGeom>
            <a:noFill/>
            <a:ln w="12700" cmpd="dbl">
              <a:noFill/>
              <a:miter lim="800000"/>
              <a:headEnd/>
              <a:tailEnd/>
            </a:ln>
          </p:spPr>
        </p:pic>
        <p:sp>
          <p:nvSpPr>
            <p:cNvPr id="24593" name="Rectangle 13"/>
            <p:cNvSpPr>
              <a:spLocks noChangeArrowheads="1"/>
            </p:cNvSpPr>
            <p:nvPr/>
          </p:nvSpPr>
          <p:spPr bwMode="auto">
            <a:xfrm>
              <a:off x="2973" y="2505"/>
              <a:ext cx="2994" cy="433"/>
            </a:xfrm>
            <a:prstGeom prst="rect">
              <a:avLst/>
            </a:prstGeom>
            <a:noFill/>
            <a:ln w="12700" cmpd="dbl">
              <a:noFill/>
              <a:miter lim="800000"/>
              <a:headEnd/>
              <a:tailEnd/>
            </a:ln>
          </p:spPr>
          <p:txBody>
            <a:bodyPr lIns="90488" tIns="44450" rIns="90488" bIns="44450">
              <a:spAutoFit/>
            </a:bodyPr>
            <a:lstStyle/>
            <a:p>
              <a:pPr>
                <a:spcBef>
                  <a:spcPct val="50000"/>
                </a:spcBef>
              </a:pPr>
              <a:r>
                <a:rPr lang="en-GB" b="1" dirty="0"/>
                <a:t>How does the company compare in size and profitability with its competitors?</a:t>
              </a:r>
            </a:p>
          </p:txBody>
        </p:sp>
      </p:grpSp>
      <p:grpSp>
        <p:nvGrpSpPr>
          <p:cNvPr id="4" name="Group 25"/>
          <p:cNvGrpSpPr>
            <a:grpSpLocks/>
          </p:cNvGrpSpPr>
          <p:nvPr/>
        </p:nvGrpSpPr>
        <p:grpSpPr bwMode="auto">
          <a:xfrm>
            <a:off x="412751" y="4714877"/>
            <a:ext cx="8318500" cy="1701106"/>
            <a:chOff x="273" y="3168"/>
            <a:chExt cx="5502" cy="1143"/>
          </a:xfrm>
        </p:grpSpPr>
        <p:grpSp>
          <p:nvGrpSpPr>
            <p:cNvPr id="5" name="Group 24"/>
            <p:cNvGrpSpPr>
              <a:grpSpLocks/>
            </p:cNvGrpSpPr>
            <p:nvPr/>
          </p:nvGrpSpPr>
          <p:grpSpPr bwMode="auto">
            <a:xfrm>
              <a:off x="273" y="3168"/>
              <a:ext cx="5502" cy="1143"/>
              <a:chOff x="273" y="3168"/>
              <a:chExt cx="5502" cy="1143"/>
            </a:xfrm>
          </p:grpSpPr>
          <p:sp>
            <p:nvSpPr>
              <p:cNvPr id="24585" name="Oval 16"/>
              <p:cNvSpPr>
                <a:spLocks noChangeArrowheads="1"/>
              </p:cNvSpPr>
              <p:nvPr/>
            </p:nvSpPr>
            <p:spPr bwMode="auto">
              <a:xfrm>
                <a:off x="4560" y="3168"/>
                <a:ext cx="1056" cy="768"/>
              </a:xfrm>
              <a:prstGeom prst="ellipse">
                <a:avLst/>
              </a:prstGeom>
              <a:solidFill>
                <a:srgbClr val="FFFFFF"/>
              </a:solidFill>
              <a:ln w="12700" cmpd="dbl">
                <a:noFill/>
                <a:round/>
                <a:headEnd/>
                <a:tailEnd/>
              </a:ln>
            </p:spPr>
            <p:txBody>
              <a:bodyPr wrap="none" anchor="ctr"/>
              <a:lstStyle/>
              <a:p>
                <a:endParaRPr lang="en-US"/>
              </a:p>
            </p:txBody>
          </p:sp>
          <p:grpSp>
            <p:nvGrpSpPr>
              <p:cNvPr id="6" name="Group 23"/>
              <p:cNvGrpSpPr>
                <a:grpSpLocks/>
              </p:cNvGrpSpPr>
              <p:nvPr/>
            </p:nvGrpSpPr>
            <p:grpSpPr bwMode="auto">
              <a:xfrm>
                <a:off x="273" y="3256"/>
                <a:ext cx="5502" cy="1055"/>
                <a:chOff x="273" y="3256"/>
                <a:chExt cx="5502" cy="1055"/>
              </a:xfrm>
            </p:grpSpPr>
            <p:grpSp>
              <p:nvGrpSpPr>
                <p:cNvPr id="7" name="Group 9"/>
                <p:cNvGrpSpPr>
                  <a:grpSpLocks/>
                </p:cNvGrpSpPr>
                <p:nvPr/>
              </p:nvGrpSpPr>
              <p:grpSpPr bwMode="auto">
                <a:xfrm>
                  <a:off x="1392" y="3424"/>
                  <a:ext cx="2856" cy="608"/>
                  <a:chOff x="1504" y="3424"/>
                  <a:chExt cx="3128" cy="656"/>
                </a:xfrm>
              </p:grpSpPr>
              <p:pic>
                <p:nvPicPr>
                  <p:cNvPr id="24590" name="Picture 7"/>
                  <p:cNvPicPr>
                    <a:picLocks noChangeArrowheads="1"/>
                  </p:cNvPicPr>
                  <p:nvPr/>
                </p:nvPicPr>
                <p:blipFill>
                  <a:blip r:embed="rId6"/>
                  <a:srcRect/>
                  <a:stretch>
                    <a:fillRect/>
                  </a:stretch>
                </p:blipFill>
                <p:spPr bwMode="auto">
                  <a:xfrm>
                    <a:off x="1504" y="3424"/>
                    <a:ext cx="1232" cy="656"/>
                  </a:xfrm>
                  <a:prstGeom prst="rect">
                    <a:avLst/>
                  </a:prstGeom>
                  <a:noFill/>
                  <a:ln w="12700" cmpd="dbl">
                    <a:noFill/>
                    <a:miter lim="800000"/>
                    <a:headEnd/>
                    <a:tailEnd/>
                  </a:ln>
                </p:spPr>
              </p:pic>
              <p:pic>
                <p:nvPicPr>
                  <p:cNvPr id="24591" name="Picture 8"/>
                  <p:cNvPicPr>
                    <a:picLocks noChangeArrowheads="1"/>
                  </p:cNvPicPr>
                  <p:nvPr/>
                </p:nvPicPr>
                <p:blipFill>
                  <a:blip r:embed="rId7"/>
                  <a:srcRect/>
                  <a:stretch>
                    <a:fillRect/>
                  </a:stretch>
                </p:blipFill>
                <p:spPr bwMode="auto">
                  <a:xfrm>
                    <a:off x="3336" y="3616"/>
                    <a:ext cx="1296" cy="416"/>
                  </a:xfrm>
                  <a:prstGeom prst="rect">
                    <a:avLst/>
                  </a:prstGeom>
                  <a:noFill/>
                  <a:ln w="12700" cmpd="dbl">
                    <a:noFill/>
                    <a:miter lim="800000"/>
                    <a:headEnd/>
                    <a:tailEnd/>
                  </a:ln>
                </p:spPr>
              </p:pic>
            </p:grpSp>
            <p:sp>
              <p:nvSpPr>
                <p:cNvPr id="24588" name="Rectangle 10"/>
                <p:cNvSpPr>
                  <a:spLocks noChangeArrowheads="1"/>
                </p:cNvSpPr>
                <p:nvPr/>
              </p:nvSpPr>
              <p:spPr bwMode="auto">
                <a:xfrm>
                  <a:off x="273" y="4065"/>
                  <a:ext cx="5502" cy="246"/>
                </a:xfrm>
                <a:prstGeom prst="rect">
                  <a:avLst/>
                </a:prstGeom>
                <a:noFill/>
                <a:ln w="12700" cmpd="dbl">
                  <a:noFill/>
                  <a:miter lim="800000"/>
                  <a:headEnd/>
                  <a:tailEnd/>
                </a:ln>
              </p:spPr>
              <p:txBody>
                <a:bodyPr lIns="90488" tIns="44450" rIns="90488" bIns="44450">
                  <a:spAutoFit/>
                </a:bodyPr>
                <a:lstStyle/>
                <a:p>
                  <a:pPr>
                    <a:spcBef>
                      <a:spcPct val="50000"/>
                    </a:spcBef>
                  </a:pPr>
                  <a:r>
                    <a:rPr lang="en-GB" b="1" dirty="0"/>
                    <a:t>Will the company be able to pay its debts as they come due?</a:t>
                  </a:r>
                </a:p>
              </p:txBody>
            </p:sp>
            <p:sp>
              <p:nvSpPr>
                <p:cNvPr id="24589" name="Rectangle 17"/>
                <p:cNvSpPr>
                  <a:spLocks noChangeArrowheads="1"/>
                </p:cNvSpPr>
                <p:nvPr/>
              </p:nvSpPr>
              <p:spPr bwMode="auto">
                <a:xfrm>
                  <a:off x="4512" y="3256"/>
                  <a:ext cx="1230" cy="650"/>
                </a:xfrm>
                <a:prstGeom prst="rect">
                  <a:avLst/>
                </a:prstGeom>
                <a:noFill/>
                <a:ln w="12700" cmpd="dbl">
                  <a:noFill/>
                  <a:miter lim="800000"/>
                  <a:headEnd/>
                  <a:tailEnd/>
                </a:ln>
              </p:spPr>
              <p:txBody>
                <a:bodyPr lIns="90488" tIns="44450" rIns="90488" bIns="44450">
                  <a:spAutoFit/>
                </a:bodyPr>
                <a:lstStyle/>
                <a:p>
                  <a:pPr algn="ctr">
                    <a:spcBef>
                      <a:spcPct val="50000"/>
                    </a:spcBef>
                  </a:pPr>
                  <a:r>
                    <a:rPr lang="en-GB" sz="1900" b="1" dirty="0">
                      <a:latin typeface="Arial" charset="0"/>
                    </a:rPr>
                    <a:t>What do we do if they catch us?</a:t>
                  </a:r>
                </a:p>
              </p:txBody>
            </p:sp>
          </p:grpSp>
        </p:grpSp>
        <p:sp>
          <p:nvSpPr>
            <p:cNvPr id="24584" name="AutoShape 18"/>
            <p:cNvSpPr>
              <a:spLocks noChangeArrowheads="1"/>
            </p:cNvSpPr>
            <p:nvPr/>
          </p:nvSpPr>
          <p:spPr bwMode="auto">
            <a:xfrm rot="-5640000">
              <a:off x="4332" y="3396"/>
              <a:ext cx="156" cy="456"/>
            </a:xfrm>
            <a:prstGeom prst="triangle">
              <a:avLst>
                <a:gd name="adj" fmla="val 49954"/>
              </a:avLst>
            </a:prstGeom>
            <a:solidFill>
              <a:srgbClr val="FFFFFF"/>
            </a:solidFill>
            <a:ln w="12700" cmpd="dbl">
              <a:no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driveb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904999"/>
          </a:xfrm>
        </p:spPr>
        <p:txBody>
          <a:bodyPr>
            <a:normAutofit/>
          </a:bodyPr>
          <a:lstStyle/>
          <a:p>
            <a:r>
              <a:rPr lang="en-US" b="1" dirty="0" smtClean="0">
                <a:solidFill>
                  <a:srgbClr val="0070C0"/>
                </a:solidFill>
              </a:rPr>
              <a:t>Explaining the building blocks of accounting</a:t>
            </a:r>
            <a:endParaRPr lang="en-US" dirty="0">
              <a:solidFill>
                <a:srgbClr val="0070C0"/>
              </a:solidFill>
            </a:endParaRPr>
          </a:p>
        </p:txBody>
      </p:sp>
      <p:sp>
        <p:nvSpPr>
          <p:cNvPr id="3" name="Subtitle 2"/>
          <p:cNvSpPr>
            <a:spLocks noGrp="1"/>
          </p:cNvSpPr>
          <p:nvPr>
            <p:ph type="subTitle" idx="1"/>
          </p:nvPr>
        </p:nvSpPr>
        <p:spPr>
          <a:xfrm>
            <a:off x="1371600" y="3048000"/>
            <a:ext cx="6400800" cy="3200400"/>
          </a:xfrm>
        </p:spPr>
        <p:txBody>
          <a:bodyPr>
            <a:normAutofit/>
          </a:bodyPr>
          <a:lstStyle/>
          <a:p>
            <a:r>
              <a:rPr lang="en-US" sz="3600" b="1" dirty="0" smtClean="0">
                <a:solidFill>
                  <a:srgbClr val="002060"/>
                </a:solidFill>
              </a:rPr>
              <a:t>Ethics</a:t>
            </a:r>
          </a:p>
          <a:p>
            <a:r>
              <a:rPr lang="en-US" sz="3600" b="1" smtClean="0">
                <a:solidFill>
                  <a:srgbClr val="002060"/>
                </a:solidFill>
              </a:rPr>
              <a:t>Assumptions</a:t>
            </a:r>
            <a:endParaRPr lang="en-US" sz="3600" b="1" dirty="0" smtClean="0">
              <a:solidFill>
                <a:srgbClr val="002060"/>
              </a:solidFill>
            </a:endParaRPr>
          </a:p>
          <a:p>
            <a:r>
              <a:rPr lang="en-US" sz="3600" b="1" dirty="0" smtClean="0">
                <a:solidFill>
                  <a:srgbClr val="002060"/>
                </a:solidFill>
              </a:rPr>
              <a:t>Principles </a:t>
            </a:r>
          </a:p>
          <a:p>
            <a:r>
              <a:rPr lang="en-US" sz="3600" b="1" dirty="0" smtClean="0">
                <a:solidFill>
                  <a:srgbClr val="002060"/>
                </a:solidFill>
              </a:rPr>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914400"/>
          </a:xfrm>
        </p:spPr>
        <p:txBody>
          <a:bodyPr>
            <a:normAutofit fontScale="90000"/>
          </a:bodyPr>
          <a:lstStyle/>
          <a:p>
            <a:r>
              <a:rPr lang="en-US" b="1" dirty="0" smtClean="0">
                <a:solidFill>
                  <a:srgbClr val="0070C0"/>
                </a:solidFill>
              </a:rPr>
              <a:t>Ethics</a:t>
            </a:r>
            <a:r>
              <a:rPr lang="en-US" dirty="0" smtClean="0"/>
              <a:t/>
            </a:r>
            <a:br>
              <a:rPr lang="en-US" dirty="0" smtClean="0"/>
            </a:br>
            <a:endParaRPr lang="en-US" dirty="0"/>
          </a:p>
        </p:txBody>
      </p:sp>
      <p:sp>
        <p:nvSpPr>
          <p:cNvPr id="3" name="Subtitle 2"/>
          <p:cNvSpPr>
            <a:spLocks noGrp="1"/>
          </p:cNvSpPr>
          <p:nvPr>
            <p:ph type="subTitle" idx="1"/>
          </p:nvPr>
        </p:nvSpPr>
        <p:spPr>
          <a:xfrm>
            <a:off x="228600" y="1676400"/>
            <a:ext cx="8686800" cy="5029200"/>
          </a:xfrm>
        </p:spPr>
        <p:txBody>
          <a:bodyPr/>
          <a:lstStyle/>
          <a:p>
            <a:pPr algn="l" fontAlgn="base"/>
            <a:r>
              <a:rPr lang="en-US" dirty="0" smtClean="0">
                <a:solidFill>
                  <a:schemeClr val="tx1">
                    <a:lumMod val="85000"/>
                    <a:lumOff val="15000"/>
                  </a:schemeClr>
                </a:solidFill>
              </a:rPr>
              <a:t>The standards of conduct by which action are judged as right or wrong, honest or dishonest, fair and not fair are ethics.</a:t>
            </a:r>
          </a:p>
          <a:p>
            <a:pPr algn="l" fontAlgn="base"/>
            <a:r>
              <a:rPr lang="en-US" dirty="0" smtClean="0">
                <a:solidFill>
                  <a:schemeClr val="tx1">
                    <a:lumMod val="85000"/>
                    <a:lumOff val="15000"/>
                  </a:schemeClr>
                </a:solidFill>
              </a:rPr>
              <a:t>Even effective financial reporting depends on sound ethical behavior.</a:t>
            </a:r>
          </a:p>
          <a:p>
            <a:pPr algn="l" fontAlgn="base"/>
            <a:r>
              <a:rPr lang="en-US" dirty="0" smtClean="0">
                <a:solidFill>
                  <a:schemeClr val="tx1">
                    <a:lumMod val="85000"/>
                    <a:lumOff val="15000"/>
                  </a:schemeClr>
                </a:solidFill>
              </a:rPr>
              <a:t>When analyzing various ethics cases it is useful to apply the three steps.</a:t>
            </a:r>
          </a:p>
          <a:p>
            <a:pPr algn="l"/>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40963" name="Rectangle 3"/>
          <p:cNvSpPr>
            <a:spLocks noGrp="1" noChangeArrowheads="1"/>
          </p:cNvSpPr>
          <p:nvPr>
            <p:ph type="title"/>
          </p:nvPr>
        </p:nvSpPr>
        <p:spPr>
          <a:xfrm>
            <a:off x="725715" y="228601"/>
            <a:ext cx="7771190" cy="990600"/>
          </a:xfrm>
        </p:spPr>
        <p:txBody>
          <a:bodyPr/>
          <a:lstStyle/>
          <a:p>
            <a:pPr>
              <a:defRPr/>
            </a:pPr>
            <a:r>
              <a:rPr lang="en-GB" sz="3400" b="1" dirty="0" smtClean="0">
                <a:solidFill>
                  <a:srgbClr val="0070C0"/>
                </a:solidFill>
                <a:effectLst>
                  <a:outerShdw blurRad="38100" dist="38100" dir="2700000" algn="tl">
                    <a:srgbClr val="FFFFFF"/>
                  </a:outerShdw>
                </a:effectLst>
                <a:latin typeface="Arial" charset="0"/>
              </a:rPr>
              <a:t>ETHICS</a:t>
            </a:r>
            <a:endParaRPr lang="en-GB" sz="4200" b="1" dirty="0" smtClean="0">
              <a:solidFill>
                <a:srgbClr val="0070C0"/>
              </a:solidFill>
              <a:effectLst>
                <a:outerShdw blurRad="38100" dist="38100" dir="2700000" algn="tl">
                  <a:srgbClr val="FFFFFF"/>
                </a:outerShdw>
              </a:effectLst>
              <a:latin typeface="Arial" charset="0"/>
            </a:endParaRPr>
          </a:p>
        </p:txBody>
      </p:sp>
      <p:sp>
        <p:nvSpPr>
          <p:cNvPr id="3077" name="Rectangle 4"/>
          <p:cNvSpPr>
            <a:spLocks noGrp="1" noChangeArrowheads="1"/>
          </p:cNvSpPr>
          <p:nvPr>
            <p:ph type="body" sz="half" idx="2"/>
          </p:nvPr>
        </p:nvSpPr>
        <p:spPr>
          <a:xfrm>
            <a:off x="4267200" y="1785938"/>
            <a:ext cx="4648199" cy="4386262"/>
          </a:xfrm>
          <a:noFill/>
        </p:spPr>
        <p:txBody>
          <a:bodyPr>
            <a:normAutofit lnSpcReduction="10000"/>
          </a:bodyPr>
          <a:lstStyle/>
          <a:p>
            <a:pPr>
              <a:buFont typeface="Wingdings" pitchFamily="2" charset="2"/>
              <a:buNone/>
            </a:pPr>
            <a:r>
              <a:rPr lang="en-GB" b="1" dirty="0" smtClean="0">
                <a:solidFill>
                  <a:srgbClr val="0070C0"/>
                </a:solidFill>
              </a:rPr>
              <a:t>To Solve Ethical Dilemma</a:t>
            </a:r>
          </a:p>
          <a:p>
            <a:pPr marL="812375" lvl="1" indent="-358887">
              <a:buNone/>
            </a:pPr>
            <a:r>
              <a:rPr lang="en-GB" sz="3200" b="1" dirty="0" smtClean="0">
                <a:solidFill>
                  <a:srgbClr val="CC0000"/>
                </a:solidFill>
                <a:latin typeface="Arial" charset="0"/>
              </a:rPr>
              <a:t>1.</a:t>
            </a:r>
            <a:r>
              <a:rPr lang="en-GB" sz="3200" b="1" dirty="0" smtClean="0"/>
              <a:t> Recognize situation and ethical issues involved</a:t>
            </a:r>
          </a:p>
          <a:p>
            <a:pPr marL="812375" lvl="1" indent="-358887">
              <a:buNone/>
            </a:pPr>
            <a:r>
              <a:rPr lang="en-GB" sz="3200" b="1" dirty="0" smtClean="0">
                <a:solidFill>
                  <a:srgbClr val="CC0000"/>
                </a:solidFill>
                <a:latin typeface="Arial" charset="0"/>
              </a:rPr>
              <a:t>2.</a:t>
            </a:r>
            <a:r>
              <a:rPr lang="en-GB" sz="3200" b="1" dirty="0" smtClean="0">
                <a:latin typeface="Arial" charset="0"/>
              </a:rPr>
              <a:t> </a:t>
            </a:r>
            <a:r>
              <a:rPr lang="en-GB" sz="3200" b="1" dirty="0" smtClean="0"/>
              <a:t>Identify and analyse elements</a:t>
            </a:r>
          </a:p>
          <a:p>
            <a:pPr marL="812375" lvl="1" indent="-358887">
              <a:buNone/>
            </a:pPr>
            <a:r>
              <a:rPr lang="en-GB" sz="3200" b="1" dirty="0" smtClean="0">
                <a:solidFill>
                  <a:srgbClr val="CC0000"/>
                </a:solidFill>
                <a:latin typeface="Arial" charset="0"/>
              </a:rPr>
              <a:t>3.</a:t>
            </a:r>
            <a:r>
              <a:rPr lang="en-GB" sz="3200" b="1" dirty="0" smtClean="0">
                <a:solidFill>
                  <a:schemeClr val="hlink"/>
                </a:solidFill>
                <a:latin typeface="Arial" charset="0"/>
              </a:rPr>
              <a:t> </a:t>
            </a:r>
            <a:r>
              <a:rPr lang="en-GB" sz="3200" b="1" dirty="0" smtClean="0"/>
              <a:t>Identify alternatives and weigh effects on stakeholders</a:t>
            </a:r>
          </a:p>
          <a:p>
            <a:pPr>
              <a:lnSpc>
                <a:spcPct val="90000"/>
              </a:lnSpc>
              <a:buFontTx/>
              <a:buNone/>
            </a:pPr>
            <a:endParaRPr lang="en-GB" sz="2600" b="1" dirty="0" smtClean="0"/>
          </a:p>
        </p:txBody>
      </p:sp>
      <p:graphicFrame>
        <p:nvGraphicFramePr>
          <p:cNvPr id="3074" name="Object 5">
            <a:hlinkClick r:id="" action="ppaction://ole?verb=0"/>
          </p:cNvPr>
          <p:cNvGraphicFramePr>
            <a:graphicFrameLocks/>
          </p:cNvGraphicFramePr>
          <p:nvPr/>
        </p:nvGraphicFramePr>
        <p:xfrm>
          <a:off x="609601" y="3500437"/>
          <a:ext cx="2971799" cy="2035969"/>
        </p:xfrm>
        <a:graphic>
          <a:graphicData uri="http://schemas.openxmlformats.org/presentationml/2006/ole">
            <mc:AlternateContent xmlns:mc="http://schemas.openxmlformats.org/markup-compatibility/2006">
              <mc:Choice xmlns:v="urn:schemas-microsoft-com:vml" Requires="v">
                <p:oleObj spid="_x0000_s34822" name="Clip" r:id="rId4" imgW="2666880" imgH="1971360" progId="">
                  <p:embed/>
                </p:oleObj>
              </mc:Choice>
              <mc:Fallback>
                <p:oleObj name="Clip" r:id="rId4" imgW="2666880" imgH="1971360" progId="">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1" y="3500437"/>
                        <a:ext cx="2971799" cy="2035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Rectangle 6"/>
          <p:cNvSpPr>
            <a:spLocks noChangeArrowheads="1"/>
          </p:cNvSpPr>
          <p:nvPr/>
        </p:nvSpPr>
        <p:spPr bwMode="auto">
          <a:xfrm>
            <a:off x="381000" y="1828800"/>
            <a:ext cx="3886200" cy="1269851"/>
          </a:xfrm>
          <a:prstGeom prst="rect">
            <a:avLst/>
          </a:prstGeom>
          <a:noFill/>
          <a:ln w="12700" cmpd="dbl">
            <a:noFill/>
            <a:miter lim="800000"/>
            <a:headEnd/>
            <a:tailEnd/>
          </a:ln>
        </p:spPr>
        <p:txBody>
          <a:bodyPr wrap="square" lIns="85593" tIns="42045" rIns="85593" bIns="42045">
            <a:spAutoFit/>
          </a:bodyPr>
          <a:lstStyle/>
          <a:p>
            <a:pPr>
              <a:spcBef>
                <a:spcPct val="50000"/>
              </a:spcBef>
              <a:buFont typeface="Wingdings" pitchFamily="2" charset="2"/>
              <a:buNone/>
            </a:pPr>
            <a:r>
              <a:rPr lang="en-GB" sz="2800" b="1" dirty="0">
                <a:solidFill>
                  <a:srgbClr val="0070C0"/>
                </a:solidFill>
              </a:rPr>
              <a:t> </a:t>
            </a:r>
            <a:r>
              <a:rPr lang="en-GB" sz="3200" b="1" dirty="0">
                <a:solidFill>
                  <a:srgbClr val="0070C0"/>
                </a:solidFill>
              </a:rPr>
              <a:t>Ethics </a:t>
            </a:r>
          </a:p>
          <a:p>
            <a:pPr>
              <a:spcBef>
                <a:spcPct val="50000"/>
              </a:spcBef>
              <a:buSzPct val="75000"/>
              <a:buFont typeface="Wingdings" pitchFamily="2" charset="2"/>
              <a:buChar char="l"/>
            </a:pPr>
            <a:r>
              <a:rPr lang="en-GB" sz="2600" b="1" dirty="0">
                <a:solidFill>
                  <a:srgbClr val="CC0000"/>
                </a:solidFill>
              </a:rPr>
              <a:t> </a:t>
            </a:r>
            <a:r>
              <a:rPr lang="en-GB" sz="3000" b="1" dirty="0"/>
              <a:t>Standards of conduct</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686800" cy="1752600"/>
          </a:xfrm>
        </p:spPr>
        <p:txBody>
          <a:bodyPr>
            <a:normAutofit fontScale="90000"/>
          </a:bodyPr>
          <a:lstStyle/>
          <a:p>
            <a:r>
              <a:rPr lang="en-US" b="1" dirty="0" smtClean="0">
                <a:solidFill>
                  <a:srgbClr val="0070C0"/>
                </a:solidFill>
              </a:rPr>
              <a:t>Generally Accepted Accounting Principles</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3" name="Subtitle 2"/>
          <p:cNvSpPr>
            <a:spLocks noGrp="1"/>
          </p:cNvSpPr>
          <p:nvPr>
            <p:ph type="subTitle" idx="1"/>
          </p:nvPr>
        </p:nvSpPr>
        <p:spPr>
          <a:xfrm>
            <a:off x="228600" y="2286000"/>
            <a:ext cx="8686800" cy="4343400"/>
          </a:xfrm>
        </p:spPr>
        <p:txBody>
          <a:bodyPr>
            <a:normAutofit/>
          </a:bodyPr>
          <a:lstStyle/>
          <a:p>
            <a:pPr algn="l"/>
            <a:r>
              <a:rPr lang="en-US" dirty="0" smtClean="0">
                <a:solidFill>
                  <a:schemeClr val="tx1">
                    <a:lumMod val="85000"/>
                    <a:lumOff val="15000"/>
                  </a:schemeClr>
                </a:solidFill>
              </a:rPr>
              <a:t>The accounting profession has developed a common set of standards that are generally accepted and universally practiced. This standards is called </a:t>
            </a:r>
            <a:r>
              <a:rPr lang="en-US" b="1" dirty="0" smtClean="0">
                <a:solidFill>
                  <a:schemeClr val="tx1">
                    <a:lumMod val="85000"/>
                    <a:lumOff val="15000"/>
                  </a:schemeClr>
                </a:solidFill>
              </a:rPr>
              <a:t>generally accepted accounting principles (GAAP)</a:t>
            </a:r>
            <a:r>
              <a:rPr lang="en-US" dirty="0" smtClean="0">
                <a:solidFill>
                  <a:schemeClr val="tx1">
                    <a:lumMod val="85000"/>
                    <a:lumOff val="15000"/>
                  </a:schemeClr>
                </a:solidFill>
              </a:rPr>
              <a:t>. </a:t>
            </a:r>
          </a:p>
          <a:p>
            <a:pPr algn="l">
              <a:lnSpc>
                <a:spcPct val="110000"/>
              </a:lnSpc>
            </a:pPr>
            <a:endParaRPr lang="en-US"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638800"/>
          </a:xfrm>
        </p:spPr>
        <p:txBody>
          <a:bodyPr>
            <a:normAutofit/>
          </a:bodyPr>
          <a:lstStyle/>
          <a:p>
            <a:r>
              <a:rPr lang="en-US" b="1" dirty="0" smtClean="0">
                <a:solidFill>
                  <a:srgbClr val="0070C0"/>
                </a:solidFill>
              </a:rPr>
              <a:t>Principles</a:t>
            </a:r>
            <a:br>
              <a:rPr lang="en-US" b="1" dirty="0" smtClean="0">
                <a:solidFill>
                  <a:srgbClr val="0070C0"/>
                </a:solidFill>
              </a:rPr>
            </a:br>
            <a:r>
              <a:rPr lang="en-US" b="1" dirty="0" smtClean="0">
                <a:solidFill>
                  <a:srgbClr val="0070C0"/>
                </a:solidFill>
              </a:rPr>
              <a:t/>
            </a:r>
            <a:br>
              <a:rPr lang="en-US" b="1" dirty="0" smtClean="0">
                <a:solidFill>
                  <a:srgbClr val="0070C0"/>
                </a:solidFill>
              </a:rPr>
            </a:br>
            <a:r>
              <a:rPr lang="en-US" dirty="0" smtClean="0"/>
              <a:t> </a:t>
            </a:r>
            <a:r>
              <a:rPr lang="en-US" sz="3600" dirty="0" smtClean="0"/>
              <a:t>Cost/ Historical Cost Principle </a:t>
            </a:r>
            <a:br>
              <a:rPr lang="en-US" sz="3600" dirty="0" smtClean="0"/>
            </a:br>
            <a:r>
              <a:rPr lang="en-US" sz="3600" dirty="0" smtClean="0"/>
              <a:t>Fair Value Principle </a:t>
            </a:r>
            <a:r>
              <a:rPr lang="en-US" b="1" dirty="0" smtClean="0">
                <a:solidFill>
                  <a:srgbClr val="0070C0"/>
                </a:solidFill>
              </a:rPr>
              <a:t> </a:t>
            </a:r>
            <a:br>
              <a:rPr lang="en-US" b="1" dirty="0" smtClean="0">
                <a:solidFill>
                  <a:srgbClr val="0070C0"/>
                </a:solidFill>
              </a:rPr>
            </a:br>
            <a:r>
              <a:rPr lang="en-US" b="1" dirty="0" smtClean="0">
                <a:solidFill>
                  <a:srgbClr val="0070C0"/>
                </a:solidFill>
              </a:rPr>
              <a:t> </a:t>
            </a:r>
            <a:r>
              <a:rPr lang="en-US" sz="3600" dirty="0" smtClean="0"/>
              <a:t>Matching principle </a:t>
            </a:r>
            <a:br>
              <a:rPr lang="en-US" sz="3600" dirty="0" smtClean="0"/>
            </a:br>
            <a:r>
              <a:rPr lang="en-US" sz="3600" dirty="0" smtClean="0"/>
              <a:t> The Full Disclosure Principle</a:t>
            </a:r>
            <a:br>
              <a:rPr lang="en-US" sz="3600" dirty="0" smtClean="0"/>
            </a:br>
            <a:r>
              <a:rPr lang="en-US" sz="3600" dirty="0" smtClean="0"/>
              <a:t> The Revenue Principle</a:t>
            </a:r>
            <a:r>
              <a:rPr lang="en-US" dirty="0" smtClean="0">
                <a:solidFill>
                  <a:srgbClr val="0070C0"/>
                </a:solidFill>
              </a:rPr>
              <a:t/>
            </a:r>
            <a:br>
              <a:rPr lang="en-US" dirty="0" smtClean="0">
                <a:solidFill>
                  <a:srgbClr val="0070C0"/>
                </a:solidFill>
              </a:rPr>
            </a:br>
            <a:endParaRPr lang="en-US" dirty="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a:bodyPr>
          <a:lstStyle/>
          <a:p>
            <a:r>
              <a:rPr lang="en-US" sz="4800" b="1" dirty="0" smtClean="0"/>
              <a:t>Accounting</a:t>
            </a:r>
            <a:endParaRPr lang="en-US" sz="48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95399"/>
          </a:xfrm>
        </p:spPr>
        <p:txBody>
          <a:bodyPr>
            <a:normAutofit/>
          </a:bodyPr>
          <a:lstStyle/>
          <a:p>
            <a:r>
              <a:rPr lang="en-US" sz="4000" b="1" dirty="0" smtClean="0">
                <a:solidFill>
                  <a:srgbClr val="0070C0"/>
                </a:solidFill>
              </a:rPr>
              <a:t> Cost/ Historical Cost Principle </a:t>
            </a:r>
            <a:endParaRPr lang="en-US" sz="4000" b="1" dirty="0">
              <a:solidFill>
                <a:srgbClr val="0070C0"/>
              </a:solidFill>
            </a:endParaRPr>
          </a:p>
        </p:txBody>
      </p:sp>
      <p:sp>
        <p:nvSpPr>
          <p:cNvPr id="3" name="Subtitle 2"/>
          <p:cNvSpPr>
            <a:spLocks noGrp="1"/>
          </p:cNvSpPr>
          <p:nvPr>
            <p:ph type="subTitle" idx="1"/>
          </p:nvPr>
        </p:nvSpPr>
        <p:spPr>
          <a:xfrm>
            <a:off x="457200" y="1905000"/>
            <a:ext cx="8305800" cy="4572000"/>
          </a:xfrm>
        </p:spPr>
        <p:txBody>
          <a:bodyPr/>
          <a:lstStyle/>
          <a:p>
            <a:pPr algn="l"/>
            <a:r>
              <a:rPr lang="en-US" dirty="0" smtClean="0">
                <a:solidFill>
                  <a:schemeClr val="tx1">
                    <a:lumMod val="85000"/>
                    <a:lumOff val="15000"/>
                  </a:schemeClr>
                </a:solidFill>
              </a:rPr>
              <a:t>The </a:t>
            </a:r>
            <a:r>
              <a:rPr lang="en-US" b="1" dirty="0" smtClean="0">
                <a:solidFill>
                  <a:schemeClr val="tx1">
                    <a:lumMod val="85000"/>
                    <a:lumOff val="15000"/>
                  </a:schemeClr>
                </a:solidFill>
              </a:rPr>
              <a:t>cost principle</a:t>
            </a:r>
            <a:r>
              <a:rPr lang="en-US" dirty="0" smtClean="0">
                <a:solidFill>
                  <a:schemeClr val="tx1">
                    <a:lumMod val="85000"/>
                    <a:lumOff val="15000"/>
                  </a:schemeClr>
                </a:solidFill>
              </a:rPr>
              <a:t> is one of the basic underlying guidelines in accounting. It is also known as the historical </a:t>
            </a:r>
            <a:r>
              <a:rPr lang="en-US" b="1" dirty="0" smtClean="0">
                <a:solidFill>
                  <a:schemeClr val="tx1">
                    <a:lumMod val="85000"/>
                    <a:lumOff val="15000"/>
                  </a:schemeClr>
                </a:solidFill>
              </a:rPr>
              <a:t>cost principle</a:t>
            </a:r>
            <a:r>
              <a:rPr lang="en-US" dirty="0" smtClean="0">
                <a:solidFill>
                  <a:schemeClr val="tx1">
                    <a:lumMod val="85000"/>
                    <a:lumOff val="15000"/>
                  </a:schemeClr>
                </a:solidFill>
              </a:rPr>
              <a:t>. The </a:t>
            </a:r>
            <a:r>
              <a:rPr lang="en-US" b="1" dirty="0" smtClean="0">
                <a:solidFill>
                  <a:schemeClr val="tx1">
                    <a:lumMod val="85000"/>
                    <a:lumOff val="15000"/>
                  </a:schemeClr>
                </a:solidFill>
              </a:rPr>
              <a:t>cost principle</a:t>
            </a:r>
            <a:r>
              <a:rPr lang="en-US" dirty="0" smtClean="0">
                <a:solidFill>
                  <a:schemeClr val="tx1">
                    <a:lumMod val="85000"/>
                    <a:lumOff val="15000"/>
                  </a:schemeClr>
                </a:solidFill>
              </a:rPr>
              <a:t> requires that assets be recorded at the cash amount (or its equivalent) at the time that an asset is acquired.</a:t>
            </a:r>
            <a:endParaRPr lang="en-US"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371599"/>
          </a:xfrm>
        </p:spPr>
        <p:txBody>
          <a:bodyPr>
            <a:normAutofit fontScale="90000"/>
          </a:bodyPr>
          <a:lstStyle/>
          <a:p>
            <a:r>
              <a:rPr lang="en-US" b="1" dirty="0" smtClean="0">
                <a:solidFill>
                  <a:srgbClr val="0070C0"/>
                </a:solidFill>
              </a:rPr>
              <a:t/>
            </a:r>
            <a:br>
              <a:rPr lang="en-US" b="1" dirty="0" smtClean="0">
                <a:solidFill>
                  <a:srgbClr val="0070C0"/>
                </a:solidFill>
              </a:rPr>
            </a:br>
            <a:r>
              <a:rPr lang="en-US" b="1" dirty="0" smtClean="0">
                <a:solidFill>
                  <a:srgbClr val="0070C0"/>
                </a:solidFill>
              </a:rPr>
              <a:t>Fair value principle</a:t>
            </a:r>
            <a:br>
              <a:rPr lang="en-US" b="1" dirty="0" smtClean="0">
                <a:solidFill>
                  <a:srgbClr val="0070C0"/>
                </a:solidFill>
              </a:rPr>
            </a:br>
            <a:endParaRPr lang="en-US" b="1" dirty="0">
              <a:solidFill>
                <a:srgbClr val="0070C0"/>
              </a:solidFill>
            </a:endParaRPr>
          </a:p>
        </p:txBody>
      </p:sp>
      <p:sp>
        <p:nvSpPr>
          <p:cNvPr id="3" name="Subtitle 2"/>
          <p:cNvSpPr>
            <a:spLocks noGrp="1"/>
          </p:cNvSpPr>
          <p:nvPr>
            <p:ph type="subTitle" idx="1"/>
          </p:nvPr>
        </p:nvSpPr>
        <p:spPr>
          <a:xfrm>
            <a:off x="304800" y="1676400"/>
            <a:ext cx="8534400" cy="4953000"/>
          </a:xfrm>
        </p:spPr>
        <p:txBody>
          <a:bodyPr/>
          <a:lstStyle/>
          <a:p>
            <a:pPr algn="l"/>
            <a:r>
              <a:rPr lang="en-US" b="1" dirty="0" smtClean="0">
                <a:solidFill>
                  <a:schemeClr val="tx1">
                    <a:lumMod val="85000"/>
                    <a:lumOff val="15000"/>
                  </a:schemeClr>
                </a:solidFill>
              </a:rPr>
              <a:t>Fair value</a:t>
            </a:r>
            <a:r>
              <a:rPr lang="en-US" dirty="0" smtClean="0">
                <a:solidFill>
                  <a:schemeClr val="tx1">
                    <a:lumMod val="85000"/>
                    <a:lumOff val="15000"/>
                  </a:schemeClr>
                </a:solidFill>
              </a:rPr>
              <a:t> is a rational and unbiased estimate of the potential market price of a good, service, or asset.</a:t>
            </a:r>
          </a:p>
          <a:p>
            <a:pPr algn="l"/>
            <a:r>
              <a:rPr lang="en-US" dirty="0" smtClean="0">
                <a:solidFill>
                  <a:schemeClr val="tx1">
                    <a:lumMod val="85000"/>
                    <a:lumOff val="15000"/>
                  </a:schemeClr>
                </a:solidFill>
              </a:rPr>
              <a:t>Fair value principles states that assets and liabilities should be reported in fair value or market value.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pPr algn="l"/>
            <a:r>
              <a:rPr lang="en-US" sz="4000" dirty="0" smtClean="0"/>
              <a:t>Why cost? or</a:t>
            </a:r>
            <a:br>
              <a:rPr lang="en-US" sz="4000" dirty="0" smtClean="0"/>
            </a:br>
            <a:r>
              <a:rPr lang="en-US" sz="4000" dirty="0" smtClean="0"/>
              <a:t>Why fair value?</a:t>
            </a:r>
            <a:br>
              <a:rPr lang="en-US" sz="4000" dirty="0" smtClean="0"/>
            </a:br>
            <a:r>
              <a:rPr lang="en-US" dirty="0" smtClean="0"/>
              <a:t/>
            </a:r>
            <a:br>
              <a:rPr lang="en-US" dirty="0" smtClean="0"/>
            </a:br>
            <a:r>
              <a:rPr lang="en-US" sz="3600" dirty="0" smtClean="0"/>
              <a:t>FASB (Financial </a:t>
            </a:r>
            <a:r>
              <a:rPr lang="en-US" sz="3600" smtClean="0"/>
              <a:t>Accounting Standard Board) </a:t>
            </a:r>
            <a:r>
              <a:rPr lang="en-US" sz="3600" dirty="0" smtClean="0"/>
              <a:t>used two qualities that make accounting information useful for decision</a:t>
            </a:r>
            <a:br>
              <a:rPr lang="en-US" sz="3600" dirty="0" smtClean="0"/>
            </a:br>
            <a:r>
              <a:rPr lang="en-US" sz="3600" dirty="0" smtClean="0"/>
              <a:t>making—</a:t>
            </a:r>
            <a:br>
              <a:rPr lang="en-US" sz="3600" dirty="0" smtClean="0"/>
            </a:br>
            <a:r>
              <a:rPr lang="en-US" sz="3600" dirty="0" smtClean="0"/>
              <a:t>Reliability</a:t>
            </a:r>
            <a:br>
              <a:rPr lang="en-US" sz="3600" dirty="0" smtClean="0"/>
            </a:br>
            <a:r>
              <a:rPr lang="en-US" sz="3600" dirty="0" smtClean="0"/>
              <a:t>Relevance</a:t>
            </a:r>
            <a:endParaRPr lang="en-US" sz="3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371599"/>
          </a:xfrm>
        </p:spPr>
        <p:txBody>
          <a:bodyPr>
            <a:normAutofit fontScale="90000"/>
          </a:bodyPr>
          <a:lstStyle/>
          <a:p>
            <a:r>
              <a:rPr lang="en-US" b="1" dirty="0" smtClean="0">
                <a:solidFill>
                  <a:srgbClr val="0070C0"/>
                </a:solidFill>
              </a:rPr>
              <a:t/>
            </a:r>
            <a:br>
              <a:rPr lang="en-US" b="1" dirty="0" smtClean="0">
                <a:solidFill>
                  <a:srgbClr val="0070C0"/>
                </a:solidFill>
              </a:rPr>
            </a:br>
            <a:r>
              <a:rPr lang="en-US" b="1" dirty="0" smtClean="0">
                <a:solidFill>
                  <a:srgbClr val="0070C0"/>
                </a:solidFill>
              </a:rPr>
              <a:t> Matching principle</a:t>
            </a:r>
            <a:br>
              <a:rPr lang="en-US" b="1" dirty="0" smtClean="0">
                <a:solidFill>
                  <a:srgbClr val="0070C0"/>
                </a:solidFill>
              </a:rPr>
            </a:br>
            <a:endParaRPr lang="en-US" b="1" dirty="0">
              <a:solidFill>
                <a:srgbClr val="0070C0"/>
              </a:solidFill>
            </a:endParaRPr>
          </a:p>
        </p:txBody>
      </p:sp>
      <p:sp>
        <p:nvSpPr>
          <p:cNvPr id="3" name="Subtitle 2"/>
          <p:cNvSpPr>
            <a:spLocks noGrp="1"/>
          </p:cNvSpPr>
          <p:nvPr>
            <p:ph type="subTitle" idx="1"/>
          </p:nvPr>
        </p:nvSpPr>
        <p:spPr>
          <a:xfrm>
            <a:off x="304800" y="1676400"/>
            <a:ext cx="8534400" cy="4953000"/>
          </a:xfrm>
        </p:spPr>
        <p:txBody>
          <a:bodyPr/>
          <a:lstStyle/>
          <a:p>
            <a:pPr algn="l"/>
            <a:r>
              <a:rPr lang="en-US" dirty="0" smtClean="0">
                <a:solidFill>
                  <a:schemeClr val="tx1"/>
                </a:solidFill>
              </a:rPr>
              <a:t>The matching principles states that all of the expenses incurred in generating revenue should be identified or matched with the revenue generated for that period.</a:t>
            </a:r>
          </a:p>
          <a:p>
            <a:pPr algn="l"/>
            <a:endParaRPr lang="en-US" dirty="0" smtClean="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990599"/>
          </a:xfrm>
        </p:spPr>
        <p:txBody>
          <a:bodyPr>
            <a:normAutofit fontScale="90000"/>
          </a:bodyPr>
          <a:lstStyle/>
          <a:p>
            <a:r>
              <a:rPr lang="en-US" dirty="0"/>
              <a:t/>
            </a:r>
            <a:br>
              <a:rPr lang="en-US" dirty="0"/>
            </a:br>
            <a:r>
              <a:rPr lang="en-US" dirty="0">
                <a:solidFill>
                  <a:srgbClr val="0070C0"/>
                </a:solidFill>
              </a:rPr>
              <a:t>The Full Disclosure Principles</a:t>
            </a:r>
            <a:r>
              <a:rPr lang="en-US" dirty="0"/>
              <a:t/>
            </a:r>
            <a:br>
              <a:rPr lang="en-US" dirty="0"/>
            </a:br>
            <a:endParaRPr lang="en-US" dirty="0"/>
          </a:p>
        </p:txBody>
      </p:sp>
      <p:sp>
        <p:nvSpPr>
          <p:cNvPr id="3" name="Subtitle 2"/>
          <p:cNvSpPr>
            <a:spLocks noGrp="1"/>
          </p:cNvSpPr>
          <p:nvPr>
            <p:ph type="subTitle" idx="1"/>
          </p:nvPr>
        </p:nvSpPr>
        <p:spPr>
          <a:xfrm>
            <a:off x="152400" y="1295400"/>
            <a:ext cx="8839200" cy="5334000"/>
          </a:xfrm>
        </p:spPr>
        <p:txBody>
          <a:bodyPr/>
          <a:lstStyle/>
          <a:p>
            <a:pPr algn="l"/>
            <a:r>
              <a:rPr lang="en-US" b="0" i="0" dirty="0">
                <a:solidFill>
                  <a:srgbClr val="333333"/>
                </a:solidFill>
                <a:effectLst/>
                <a:latin typeface="+mj-lt"/>
              </a:rPr>
              <a:t>If certain information is important to an investor or lender using the financial statements, that information should be disclosed within the statement or in the notes to the statement. It is because of this basic accounting principle that numerous pages of "footnotes" are often attached to financial statements.</a:t>
            </a:r>
            <a:endParaRPr lang="en-US" dirty="0">
              <a:solidFill>
                <a:schemeClr val="tx1"/>
              </a:solidFill>
              <a:latin typeface="+mj-lt"/>
            </a:endParaRPr>
          </a:p>
        </p:txBody>
      </p:sp>
    </p:spTree>
    <p:extLst>
      <p:ext uri="{BB962C8B-B14F-4D97-AF65-F5344CB8AC3E}">
        <p14:creationId xmlns:p14="http://schemas.microsoft.com/office/powerpoint/2010/main" val="3176651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914399"/>
          </a:xfrm>
        </p:spPr>
        <p:txBody>
          <a:bodyPr>
            <a:normAutofit fontScale="90000"/>
          </a:bodyPr>
          <a:lstStyle/>
          <a:p>
            <a:r>
              <a:rPr lang="en-US" dirty="0"/>
              <a:t/>
            </a:r>
            <a:br>
              <a:rPr lang="en-US" dirty="0"/>
            </a:br>
            <a:r>
              <a:rPr lang="en-US" dirty="0"/>
              <a:t/>
            </a:r>
            <a:br>
              <a:rPr lang="en-US" dirty="0"/>
            </a:br>
            <a:r>
              <a:rPr lang="en-US" dirty="0">
                <a:solidFill>
                  <a:srgbClr val="0070C0"/>
                </a:solidFill>
              </a:rPr>
              <a:t>The Revenue Principles</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a:xfrm>
            <a:off x="381000" y="1600200"/>
            <a:ext cx="8305800" cy="4876800"/>
          </a:xfrm>
        </p:spPr>
        <p:txBody>
          <a:bodyPr>
            <a:normAutofit/>
          </a:bodyPr>
          <a:lstStyle/>
          <a:p>
            <a:pPr algn="l"/>
            <a:r>
              <a:rPr lang="en-US" dirty="0">
                <a:solidFill>
                  <a:schemeClr val="tx1"/>
                </a:solidFill>
              </a:rPr>
              <a:t>This principles states that revenue should be recognized in the period when the sale is made, and specifies that revenues should be measured as the cash or cash equivalent received or to be receivable.</a:t>
            </a:r>
          </a:p>
          <a:p>
            <a:pPr algn="l"/>
            <a:r>
              <a:rPr lang="en-US" dirty="0">
                <a:solidFill>
                  <a:schemeClr val="tx1"/>
                </a:solidFill>
              </a:rPr>
              <a:t>Revenues are recognized when they are- </a:t>
            </a:r>
          </a:p>
          <a:p>
            <a:pPr marL="457200" indent="-457200" algn="l">
              <a:buFont typeface="Arial" panose="020B0604020202020204" pitchFamily="34" charset="0"/>
              <a:buChar char="•"/>
            </a:pPr>
            <a:r>
              <a:rPr lang="en-US" dirty="0">
                <a:solidFill>
                  <a:schemeClr val="tx1"/>
                </a:solidFill>
              </a:rPr>
              <a:t>Realized or earned</a:t>
            </a:r>
          </a:p>
          <a:p>
            <a:pPr marL="457200" indent="-457200" algn="l">
              <a:buFont typeface="Arial" panose="020B0604020202020204" pitchFamily="34" charset="0"/>
              <a:buChar char="•"/>
            </a:pPr>
            <a:r>
              <a:rPr lang="en-US" dirty="0">
                <a:solidFill>
                  <a:schemeClr val="tx1"/>
                </a:solidFill>
              </a:rPr>
              <a:t>realizable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219200"/>
          </a:xfrm>
        </p:spPr>
        <p:txBody>
          <a:bodyPr>
            <a:normAutofit fontScale="90000"/>
          </a:bodyPr>
          <a:lstStyle/>
          <a:p>
            <a:r>
              <a:rPr lang="en-US" b="1" dirty="0" smtClean="0">
                <a:solidFill>
                  <a:srgbClr val="0070C0"/>
                </a:solidFill>
              </a:rPr>
              <a:t>Assumptions</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3" name="Subtitle 2"/>
          <p:cNvSpPr>
            <a:spLocks noGrp="1"/>
          </p:cNvSpPr>
          <p:nvPr>
            <p:ph type="subTitle" idx="1"/>
          </p:nvPr>
        </p:nvSpPr>
        <p:spPr>
          <a:xfrm>
            <a:off x="228600" y="2133600"/>
            <a:ext cx="8686800" cy="4572000"/>
          </a:xfrm>
        </p:spPr>
        <p:txBody>
          <a:bodyPr>
            <a:normAutofit lnSpcReduction="10000"/>
          </a:bodyPr>
          <a:lstStyle/>
          <a:p>
            <a:pPr algn="l"/>
            <a:r>
              <a:rPr lang="en-US" dirty="0" smtClean="0">
                <a:solidFill>
                  <a:schemeClr val="tx1">
                    <a:lumMod val="85000"/>
                    <a:lumOff val="15000"/>
                  </a:schemeClr>
                </a:solidFill>
              </a:rPr>
              <a:t>Assumptions provide a foundation for the accounting process.</a:t>
            </a:r>
          </a:p>
          <a:p>
            <a:pPr algn="l"/>
            <a:r>
              <a:rPr lang="en-US" dirty="0" smtClean="0">
                <a:solidFill>
                  <a:schemeClr val="tx1">
                    <a:lumMod val="85000"/>
                    <a:lumOff val="15000"/>
                  </a:schemeClr>
                </a:solidFill>
              </a:rPr>
              <a:t>Two main assumptions are:</a:t>
            </a:r>
          </a:p>
          <a:p>
            <a:pPr algn="l">
              <a:buFont typeface="Arial" pitchFamily="34" charset="0"/>
              <a:buChar char="•"/>
            </a:pPr>
            <a:r>
              <a:rPr lang="en-US" dirty="0" smtClean="0">
                <a:solidFill>
                  <a:schemeClr val="tx1">
                    <a:lumMod val="85000"/>
                    <a:lumOff val="15000"/>
                  </a:schemeClr>
                </a:solidFill>
              </a:rPr>
              <a:t>the monetary unit assumption </a:t>
            </a:r>
          </a:p>
          <a:p>
            <a:pPr algn="l">
              <a:buFont typeface="Arial" pitchFamily="34" charset="0"/>
              <a:buChar char="•"/>
            </a:pPr>
            <a:r>
              <a:rPr lang="en-US" dirty="0" smtClean="0">
                <a:solidFill>
                  <a:schemeClr val="tx1">
                    <a:lumMod val="85000"/>
                    <a:lumOff val="15000"/>
                  </a:schemeClr>
                </a:solidFill>
              </a:rPr>
              <a:t>the economic entity assumption</a:t>
            </a:r>
          </a:p>
          <a:p>
            <a:pPr algn="l">
              <a:buFont typeface="Arial" pitchFamily="34" charset="0"/>
              <a:buChar char="•"/>
            </a:pPr>
            <a:r>
              <a:rPr lang="en-US" dirty="0" smtClean="0">
                <a:solidFill>
                  <a:schemeClr val="tx1">
                    <a:lumMod val="85000"/>
                    <a:lumOff val="15000"/>
                  </a:schemeClr>
                </a:solidFill>
              </a:rPr>
              <a:t> The Going Concern Postulates</a:t>
            </a:r>
          </a:p>
          <a:p>
            <a:pPr algn="l">
              <a:buFont typeface="Arial" pitchFamily="34" charset="0"/>
              <a:buChar char="•"/>
            </a:pPr>
            <a:r>
              <a:rPr lang="en-US" dirty="0" smtClean="0">
                <a:solidFill>
                  <a:schemeClr val="tx1">
                    <a:lumMod val="85000"/>
                    <a:lumOff val="15000"/>
                  </a:schemeClr>
                </a:solidFill>
              </a:rPr>
              <a:t>The Accounting Period Postulates</a:t>
            </a:r>
          </a:p>
          <a:p>
            <a:r>
              <a:rPr lang="en-US" dirty="0" smtClean="0">
                <a:solidFill>
                  <a:schemeClr val="tx1">
                    <a:lumMod val="85000"/>
                    <a:lumOff val="15000"/>
                  </a:schemeClr>
                </a:solidFill>
              </a:rPr>
              <a:t> </a:t>
            </a:r>
          </a:p>
          <a:p>
            <a:endParaRPr lang="en-US"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066800"/>
          </a:xfrm>
        </p:spPr>
        <p:txBody>
          <a:bodyPr>
            <a:normAutofit fontScale="90000"/>
          </a:bodyPr>
          <a:lstStyle/>
          <a:p>
            <a:r>
              <a:rPr lang="en-US" b="1" dirty="0" smtClean="0">
                <a:solidFill>
                  <a:srgbClr val="0070C0"/>
                </a:solidFill>
              </a:rPr>
              <a:t>The</a:t>
            </a:r>
            <a:r>
              <a:rPr lang="en-US" dirty="0" smtClean="0">
                <a:solidFill>
                  <a:srgbClr val="0070C0"/>
                </a:solidFill>
              </a:rPr>
              <a:t> </a:t>
            </a:r>
            <a:r>
              <a:rPr lang="en-US" b="1" dirty="0" smtClean="0">
                <a:solidFill>
                  <a:srgbClr val="0070C0"/>
                </a:solidFill>
              </a:rPr>
              <a:t>monetary unit assumption </a:t>
            </a:r>
            <a:r>
              <a:rPr lang="en-US" b="1" dirty="0" smtClean="0">
                <a:solidFill>
                  <a:schemeClr val="tx1">
                    <a:lumMod val="85000"/>
                    <a:lumOff val="15000"/>
                  </a:schemeClr>
                </a:solidFill>
              </a:rPr>
              <a:t/>
            </a:r>
            <a:br>
              <a:rPr lang="en-US" b="1" dirty="0" smtClean="0">
                <a:solidFill>
                  <a:schemeClr val="tx1">
                    <a:lumMod val="85000"/>
                    <a:lumOff val="15000"/>
                  </a:schemeClr>
                </a:solidFill>
              </a:rPr>
            </a:br>
            <a:endParaRPr lang="en-US" dirty="0"/>
          </a:p>
        </p:txBody>
      </p:sp>
      <p:sp>
        <p:nvSpPr>
          <p:cNvPr id="3" name="Subtitle 2"/>
          <p:cNvSpPr>
            <a:spLocks noGrp="1"/>
          </p:cNvSpPr>
          <p:nvPr>
            <p:ph type="subTitle" idx="1"/>
          </p:nvPr>
        </p:nvSpPr>
        <p:spPr>
          <a:xfrm>
            <a:off x="304800" y="1524000"/>
            <a:ext cx="8610600" cy="5029200"/>
          </a:xfrm>
        </p:spPr>
        <p:txBody>
          <a:bodyPr/>
          <a:lstStyle/>
          <a:p>
            <a:pPr algn="l"/>
            <a:r>
              <a:rPr lang="en-US" dirty="0" smtClean="0">
                <a:solidFill>
                  <a:schemeClr val="tx1">
                    <a:lumMod val="85000"/>
                    <a:lumOff val="15000"/>
                  </a:schemeClr>
                </a:solidFill>
              </a:rPr>
              <a:t>The </a:t>
            </a:r>
            <a:r>
              <a:rPr lang="en-US" b="1" dirty="0" smtClean="0">
                <a:solidFill>
                  <a:schemeClr val="tx1">
                    <a:lumMod val="85000"/>
                    <a:lumOff val="15000"/>
                  </a:schemeClr>
                </a:solidFill>
              </a:rPr>
              <a:t>monetary unit assumption requires that companies include in the accounting </a:t>
            </a:r>
            <a:r>
              <a:rPr lang="en-US" dirty="0" smtClean="0">
                <a:solidFill>
                  <a:schemeClr val="tx1">
                    <a:lumMod val="85000"/>
                    <a:lumOff val="15000"/>
                  </a:schemeClr>
                </a:solidFill>
              </a:rPr>
              <a:t>records only transaction data that can be expressed in money terms.</a:t>
            </a:r>
          </a:p>
          <a:p>
            <a:pPr algn="l">
              <a:buFont typeface="Arial" pitchFamily="34" charset="0"/>
              <a:buChar char="•"/>
            </a:pPr>
            <a:r>
              <a:rPr lang="en-US" dirty="0" smtClean="0">
                <a:solidFill>
                  <a:schemeClr val="tx1">
                    <a:lumMod val="85000"/>
                    <a:lumOff val="15000"/>
                  </a:schemeClr>
                </a:solidFill>
              </a:rPr>
              <a:t>It enables accounting to quantify (measure) economic events.</a:t>
            </a:r>
          </a:p>
          <a:p>
            <a:pPr algn="l">
              <a:buFont typeface="Arial" pitchFamily="34" charset="0"/>
              <a:buChar char="•"/>
            </a:pPr>
            <a:r>
              <a:rPr lang="en-US" dirty="0" smtClean="0">
                <a:solidFill>
                  <a:schemeClr val="tx1">
                    <a:lumMod val="85000"/>
                    <a:lumOff val="15000"/>
                  </a:schemeClr>
                </a:solidFill>
              </a:rPr>
              <a:t>prevents the inclusion of some irrelevant information in the accounting records.</a:t>
            </a:r>
            <a:endParaRPr lang="en-US"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599"/>
            <a:ext cx="7772400" cy="1143001"/>
          </a:xfrm>
        </p:spPr>
        <p:txBody>
          <a:bodyPr>
            <a:normAutofit/>
          </a:bodyPr>
          <a:lstStyle/>
          <a:p>
            <a:r>
              <a:rPr lang="en-US" sz="4000" b="1" dirty="0" smtClean="0">
                <a:solidFill>
                  <a:srgbClr val="0070C0"/>
                </a:solidFill>
              </a:rPr>
              <a:t>Economic Entity Assumption</a:t>
            </a:r>
            <a:endParaRPr lang="en-US" sz="4000" b="1" dirty="0">
              <a:solidFill>
                <a:srgbClr val="0070C0"/>
              </a:solidFill>
            </a:endParaRPr>
          </a:p>
        </p:txBody>
      </p:sp>
      <p:sp>
        <p:nvSpPr>
          <p:cNvPr id="3" name="Subtitle 2"/>
          <p:cNvSpPr>
            <a:spLocks noGrp="1"/>
          </p:cNvSpPr>
          <p:nvPr>
            <p:ph type="subTitle" idx="1"/>
          </p:nvPr>
        </p:nvSpPr>
        <p:spPr>
          <a:xfrm>
            <a:off x="152400" y="1600200"/>
            <a:ext cx="8763000" cy="5029200"/>
          </a:xfrm>
        </p:spPr>
        <p:txBody>
          <a:bodyPr/>
          <a:lstStyle/>
          <a:p>
            <a:pPr algn="l"/>
            <a:r>
              <a:rPr lang="en-US" dirty="0" smtClean="0"/>
              <a:t>The </a:t>
            </a:r>
            <a:r>
              <a:rPr lang="en-US" b="1" dirty="0" smtClean="0"/>
              <a:t>economic entity assumption requires that the activities </a:t>
            </a:r>
            <a:r>
              <a:rPr lang="en-US" dirty="0" smtClean="0"/>
              <a:t>of the entity be kept separate and distinct from the activities of its owner and all other economic entities.</a:t>
            </a:r>
          </a:p>
          <a:p>
            <a:pPr algn="l"/>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pPr algn="l"/>
            <a:r>
              <a:rPr lang="en-US" sz="3200" b="1" dirty="0" smtClean="0"/>
              <a:t>Economic Entity</a:t>
            </a:r>
            <a:br>
              <a:rPr lang="en-US" sz="3200" b="1" dirty="0" smtClean="0"/>
            </a:br>
            <a:r>
              <a:rPr lang="en-US" sz="3200" dirty="0" smtClean="0"/>
              <a:t>An economic entity can be any organization or unit in society. </a:t>
            </a:r>
            <a:br>
              <a:rPr lang="en-US" sz="3200" dirty="0" smtClean="0"/>
            </a:br>
            <a:r>
              <a:rPr lang="en-US" sz="3200" dirty="0" smtClean="0"/>
              <a:t>Example: </a:t>
            </a:r>
            <a:br>
              <a:rPr lang="en-US" sz="3200" dirty="0" smtClean="0"/>
            </a:br>
            <a:r>
              <a:rPr lang="en-US" sz="3200" dirty="0" smtClean="0"/>
              <a:t>a company </a:t>
            </a:r>
            <a:br>
              <a:rPr lang="en-US" sz="3200" dirty="0" smtClean="0"/>
            </a:br>
            <a:r>
              <a:rPr lang="en-US" sz="3200" dirty="0" smtClean="0"/>
              <a:t>a governmental unit</a:t>
            </a:r>
            <a:br>
              <a:rPr lang="en-US" sz="3200" dirty="0" smtClean="0"/>
            </a:br>
            <a:r>
              <a:rPr lang="en-US" sz="3200" dirty="0" smtClean="0"/>
              <a:t>a municipality</a:t>
            </a:r>
            <a:br>
              <a:rPr lang="en-US" sz="3200" dirty="0" smtClean="0"/>
            </a:br>
            <a:r>
              <a:rPr lang="en-US" sz="3200" dirty="0" smtClean="0"/>
              <a:t>a school district, or</a:t>
            </a:r>
            <a:br>
              <a:rPr lang="en-US" sz="3200" dirty="0" smtClean="0"/>
            </a:br>
            <a:r>
              <a:rPr lang="en-US" sz="3200" dirty="0" smtClean="0"/>
              <a:t>a church</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990600"/>
            <a:ext cx="7772400" cy="990600"/>
          </a:xfrm>
        </p:spPr>
        <p:txBody>
          <a:bodyPr>
            <a:normAutofit fontScale="90000"/>
          </a:bodyPr>
          <a:lstStyle/>
          <a:p>
            <a:r>
              <a:rPr lang="en-US" b="1" dirty="0" smtClean="0"/>
              <a:t>What is accounting?</a:t>
            </a:r>
            <a:r>
              <a:rPr lang="en-US" dirty="0" smtClean="0"/>
              <a:t/>
            </a:r>
            <a:br>
              <a:rPr lang="en-US" dirty="0" smtClean="0"/>
            </a:br>
            <a:endParaRPr lang="en-US" dirty="0"/>
          </a:p>
        </p:txBody>
      </p:sp>
      <p:sp>
        <p:nvSpPr>
          <p:cNvPr id="4" name="Subtitle 3"/>
          <p:cNvSpPr>
            <a:spLocks noGrp="1"/>
          </p:cNvSpPr>
          <p:nvPr>
            <p:ph type="subTitle" idx="1"/>
          </p:nvPr>
        </p:nvSpPr>
        <p:spPr>
          <a:xfrm>
            <a:off x="609600" y="2286000"/>
            <a:ext cx="7772400" cy="3352800"/>
          </a:xfrm>
        </p:spPr>
        <p:txBody>
          <a:bodyPr>
            <a:normAutofit/>
          </a:bodyPr>
          <a:lstStyle/>
          <a:p>
            <a:pPr algn="l">
              <a:lnSpc>
                <a:spcPct val="120000"/>
              </a:lnSpc>
            </a:pPr>
            <a:r>
              <a:rPr lang="en-US" dirty="0" smtClean="0">
                <a:solidFill>
                  <a:schemeClr val="tx1">
                    <a:lumMod val="95000"/>
                    <a:lumOff val="5000"/>
                  </a:schemeClr>
                </a:solidFill>
              </a:rPr>
              <a:t>Accounting</a:t>
            </a:r>
            <a:r>
              <a:rPr lang="en-US" sz="3600" dirty="0" smtClean="0">
                <a:solidFill>
                  <a:schemeClr val="tx1">
                    <a:lumMod val="95000"/>
                    <a:lumOff val="5000"/>
                  </a:schemeClr>
                </a:solidFill>
              </a:rPr>
              <a:t> is an information system that identifies records and communicates economic events to the interested users.</a:t>
            </a:r>
          </a:p>
          <a:p>
            <a:endParaRPr lang="en-US" sz="36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914399"/>
          </a:xfrm>
        </p:spPr>
        <p:txBody>
          <a:bodyPr>
            <a:normAutofit fontScale="90000"/>
          </a:bodyPr>
          <a:lstStyle/>
          <a:p>
            <a:r>
              <a:rPr lang="en-US" dirty="0" smtClean="0"/>
              <a:t/>
            </a:r>
            <a:br>
              <a:rPr lang="en-US" dirty="0" smtClean="0"/>
            </a:br>
            <a:r>
              <a:rPr lang="en-US" dirty="0" smtClean="0"/>
              <a:t/>
            </a:r>
            <a:br>
              <a:rPr lang="en-US" dirty="0" smtClean="0"/>
            </a:br>
            <a:r>
              <a:rPr lang="en-US" dirty="0" smtClean="0">
                <a:solidFill>
                  <a:srgbClr val="00B050"/>
                </a:solidFill>
              </a:rPr>
              <a:t>The Going Concern Postulates</a:t>
            </a: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381000" y="1600200"/>
            <a:ext cx="8305800" cy="4343400"/>
          </a:xfrm>
        </p:spPr>
        <p:txBody>
          <a:bodyPr>
            <a:normAutofit/>
          </a:bodyPr>
          <a:lstStyle/>
          <a:p>
            <a:pPr algn="l"/>
            <a:r>
              <a:rPr lang="en-US" dirty="0" smtClean="0">
                <a:solidFill>
                  <a:schemeClr val="tx1"/>
                </a:solidFill>
              </a:rPr>
              <a:t>The going concern postulates assumes that during and beyond the next fiscal period a company will complete its current plans, use its existing assets and continue to meet its financial obligations.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914399"/>
          </a:xfrm>
        </p:spPr>
        <p:txBody>
          <a:bodyPr>
            <a:normAutofit fontScale="90000"/>
          </a:bodyPr>
          <a:lstStyle/>
          <a:p>
            <a:r>
              <a:rPr lang="en-US" dirty="0" smtClean="0"/>
              <a:t/>
            </a:r>
            <a:br>
              <a:rPr lang="en-US" dirty="0" smtClean="0"/>
            </a:br>
            <a:r>
              <a:rPr lang="en-US" dirty="0" smtClean="0">
                <a:solidFill>
                  <a:srgbClr val="00B050"/>
                </a:solidFill>
              </a:rPr>
              <a:t>The Accounting Period Postulates</a:t>
            </a:r>
            <a:r>
              <a:rPr lang="en-US" dirty="0" smtClean="0"/>
              <a:t/>
            </a:r>
            <a:br>
              <a:rPr lang="en-US" dirty="0" smtClean="0"/>
            </a:br>
            <a:endParaRPr lang="en-US" dirty="0"/>
          </a:p>
        </p:txBody>
      </p:sp>
      <p:sp>
        <p:nvSpPr>
          <p:cNvPr id="3" name="Subtitle 2"/>
          <p:cNvSpPr>
            <a:spLocks noGrp="1"/>
          </p:cNvSpPr>
          <p:nvPr>
            <p:ph type="subTitle" idx="1"/>
          </p:nvPr>
        </p:nvSpPr>
        <p:spPr>
          <a:xfrm>
            <a:off x="381000" y="1600200"/>
            <a:ext cx="8305800" cy="4343400"/>
          </a:xfrm>
        </p:spPr>
        <p:txBody>
          <a:bodyPr/>
          <a:lstStyle/>
          <a:p>
            <a:pPr algn="l"/>
            <a:r>
              <a:rPr lang="en-US" dirty="0" smtClean="0">
                <a:solidFill>
                  <a:schemeClr val="tx1"/>
                </a:solidFill>
              </a:rPr>
              <a:t>A cut-off date is fixed that enables interested users to assess the financial performance and other results about operation and flows of funds at regular intervals for short-term decision making.</a:t>
            </a:r>
            <a:endParaRPr lang="en-US"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51203" name="Rectangle 3"/>
          <p:cNvSpPr>
            <a:spLocks noChangeArrowheads="1"/>
          </p:cNvSpPr>
          <p:nvPr/>
        </p:nvSpPr>
        <p:spPr bwMode="auto">
          <a:xfrm>
            <a:off x="1179286" y="457200"/>
            <a:ext cx="6808108" cy="700464"/>
          </a:xfrm>
          <a:prstGeom prst="rect">
            <a:avLst/>
          </a:prstGeom>
          <a:noFill/>
          <a:ln w="12700" cmpd="dbl">
            <a:noFill/>
            <a:miter lim="800000"/>
            <a:headEnd/>
            <a:tailEnd/>
          </a:ln>
          <a:effectLst/>
        </p:spPr>
        <p:txBody>
          <a:bodyPr wrap="square" lIns="85593" tIns="42045" rIns="85593" bIns="42045">
            <a:spAutoFit/>
          </a:bodyPr>
          <a:lstStyle/>
          <a:p>
            <a:pPr algn="ctr">
              <a:defRPr/>
            </a:pPr>
            <a:r>
              <a:rPr lang="en-GB" sz="4000" b="1" dirty="0">
                <a:solidFill>
                  <a:srgbClr val="0070C0"/>
                </a:solidFill>
                <a:effectLst>
                  <a:outerShdw blurRad="38100" dist="38100" dir="2700000" algn="tl">
                    <a:srgbClr val="FFFFFF"/>
                  </a:outerShdw>
                </a:effectLst>
                <a:latin typeface="Arial" charset="0"/>
              </a:rPr>
              <a:t>BUSINESS ENTERPRISES</a:t>
            </a:r>
          </a:p>
        </p:txBody>
      </p:sp>
      <p:sp>
        <p:nvSpPr>
          <p:cNvPr id="51205" name="Rectangle 5"/>
          <p:cNvSpPr>
            <a:spLocks noGrp="1" noChangeArrowheads="1"/>
          </p:cNvSpPr>
          <p:nvPr>
            <p:ph type="body" idx="1"/>
          </p:nvPr>
        </p:nvSpPr>
        <p:spPr>
          <a:xfrm>
            <a:off x="181429" y="1828800"/>
            <a:ext cx="8781143" cy="4648200"/>
          </a:xfrm>
          <a:noFill/>
        </p:spPr>
        <p:txBody>
          <a:bodyPr>
            <a:normAutofit lnSpcReduction="10000"/>
          </a:bodyPr>
          <a:lstStyle/>
          <a:p>
            <a:pPr>
              <a:buClr>
                <a:schemeClr val="hlink"/>
              </a:buClr>
              <a:buFont typeface="Wingdings" pitchFamily="2" charset="2"/>
              <a:buChar char="l"/>
            </a:pPr>
            <a:r>
              <a:rPr lang="en-GB" dirty="0" smtClean="0"/>
              <a:t>A business owned by one person is generally a </a:t>
            </a:r>
            <a:r>
              <a:rPr lang="en-GB" dirty="0" smtClean="0">
                <a:solidFill>
                  <a:srgbClr val="CC0000"/>
                </a:solidFill>
              </a:rPr>
              <a:t>proprietorship</a:t>
            </a:r>
            <a:r>
              <a:rPr lang="en-GB" dirty="0" smtClean="0"/>
              <a:t> (owner’s equity).</a:t>
            </a:r>
          </a:p>
          <a:p>
            <a:pPr>
              <a:buClr>
                <a:schemeClr val="hlink"/>
              </a:buClr>
              <a:buFont typeface="Wingdings" pitchFamily="2" charset="2"/>
              <a:buChar char="l"/>
            </a:pPr>
            <a:r>
              <a:rPr lang="en-GB" dirty="0" smtClean="0"/>
              <a:t>A business owned by two or more persons associated as partners is a </a:t>
            </a:r>
            <a:r>
              <a:rPr lang="en-GB" dirty="0" smtClean="0">
                <a:solidFill>
                  <a:srgbClr val="CC0000"/>
                </a:solidFill>
              </a:rPr>
              <a:t>partnership</a:t>
            </a:r>
            <a:r>
              <a:rPr lang="en-GB" dirty="0" smtClean="0"/>
              <a:t> (partners’ equity).</a:t>
            </a:r>
          </a:p>
          <a:p>
            <a:pPr>
              <a:buClr>
                <a:schemeClr val="hlink"/>
              </a:buClr>
              <a:buFont typeface="Wingdings" pitchFamily="2" charset="2"/>
              <a:buChar char="l"/>
            </a:pPr>
            <a:r>
              <a:rPr lang="en-GB" dirty="0" smtClean="0"/>
              <a:t>A business organized as a separate legal entity under corporation law and having ownership divided into transferable shares is called a </a:t>
            </a:r>
            <a:r>
              <a:rPr lang="en-GB" dirty="0" smtClean="0">
                <a:solidFill>
                  <a:srgbClr val="CC0000"/>
                </a:solidFill>
              </a:rPr>
              <a:t>corporation</a:t>
            </a:r>
            <a:r>
              <a:rPr lang="en-GB" dirty="0" smtClean="0"/>
              <a:t> (shareholders’ equity).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5">
                                            <p:txEl>
                                              <p:pRg st="0" end="0"/>
                                            </p:txEl>
                                          </p:spTgt>
                                        </p:tgtEl>
                                        <p:attrNameLst>
                                          <p:attrName>style.visibility</p:attrName>
                                        </p:attrNameLst>
                                      </p:cBhvr>
                                      <p:to>
                                        <p:strVal val="visible"/>
                                      </p:to>
                                    </p:set>
                                    <p:anim calcmode="lin" valueType="num">
                                      <p:cBhvr additive="base">
                                        <p:cTn id="7" dur="500" fill="hold"/>
                                        <p:tgtEl>
                                          <p:spTgt spid="5120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5">
                                            <p:txEl>
                                              <p:pRg st="1" end="1"/>
                                            </p:txEl>
                                          </p:spTgt>
                                        </p:tgtEl>
                                        <p:attrNameLst>
                                          <p:attrName>style.visibility</p:attrName>
                                        </p:attrNameLst>
                                      </p:cBhvr>
                                      <p:to>
                                        <p:strVal val="visible"/>
                                      </p:to>
                                    </p:set>
                                    <p:anim calcmode="lin" valueType="num">
                                      <p:cBhvr additive="base">
                                        <p:cTn id="13" dur="500" fill="hold"/>
                                        <p:tgtEl>
                                          <p:spTgt spid="5120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05">
                                            <p:txEl>
                                              <p:pRg st="2" end="2"/>
                                            </p:txEl>
                                          </p:spTgt>
                                        </p:tgtEl>
                                        <p:attrNameLst>
                                          <p:attrName>style.visibility</p:attrName>
                                        </p:attrNameLst>
                                      </p:cBhvr>
                                      <p:to>
                                        <p:strVal val="visible"/>
                                      </p:to>
                                    </p:set>
                                    <p:anim calcmode="lin" valueType="num">
                                      <p:cBhvr additive="base">
                                        <p:cTn id="19" dur="500" fill="hold"/>
                                        <p:tgtEl>
                                          <p:spTgt spid="5120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026"/>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59395" name="Rectangle 1027"/>
          <p:cNvSpPr>
            <a:spLocks noChangeArrowheads="1"/>
          </p:cNvSpPr>
          <p:nvPr/>
        </p:nvSpPr>
        <p:spPr bwMode="auto">
          <a:xfrm>
            <a:off x="6172200" y="3577828"/>
            <a:ext cx="2602895" cy="916781"/>
          </a:xfrm>
          <a:prstGeom prst="rect">
            <a:avLst/>
          </a:prstGeom>
          <a:solidFill>
            <a:schemeClr val="accent1"/>
          </a:solidFill>
          <a:ln w="12700">
            <a:solidFill>
              <a:schemeClr val="tx1"/>
            </a:solidFill>
            <a:miter lim="800000"/>
            <a:headEnd/>
            <a:tailEnd/>
          </a:ln>
          <a:effectLst>
            <a:outerShdw dist="107763" dir="2700000" algn="ctr" rotWithShape="0">
              <a:srgbClr val="00279F"/>
            </a:outerShdw>
          </a:effectLst>
        </p:spPr>
        <p:txBody>
          <a:bodyPr wrap="none" lIns="86493" tIns="43247" rIns="86493" bIns="43247" anchor="ctr"/>
          <a:lstStyle/>
          <a:p>
            <a:pPr>
              <a:defRPr/>
            </a:pPr>
            <a:endParaRPr lang="en-US">
              <a:latin typeface="Times New Roman" charset="0"/>
            </a:endParaRPr>
          </a:p>
        </p:txBody>
      </p:sp>
      <p:sp>
        <p:nvSpPr>
          <p:cNvPr id="59396" name="Rectangle 1028"/>
          <p:cNvSpPr>
            <a:spLocks noChangeArrowheads="1"/>
          </p:cNvSpPr>
          <p:nvPr/>
        </p:nvSpPr>
        <p:spPr bwMode="auto">
          <a:xfrm>
            <a:off x="3380619" y="3577828"/>
            <a:ext cx="2181981" cy="916781"/>
          </a:xfrm>
          <a:prstGeom prst="rect">
            <a:avLst/>
          </a:prstGeom>
          <a:solidFill>
            <a:schemeClr val="accent1"/>
          </a:solidFill>
          <a:ln w="12700">
            <a:solidFill>
              <a:schemeClr val="tx1"/>
            </a:solidFill>
            <a:miter lim="800000"/>
            <a:headEnd/>
            <a:tailEnd/>
          </a:ln>
          <a:effectLst>
            <a:outerShdw dist="107763" dir="2700000" algn="ctr" rotWithShape="0">
              <a:srgbClr val="00279F"/>
            </a:outerShdw>
          </a:effectLst>
        </p:spPr>
        <p:txBody>
          <a:bodyPr wrap="none" lIns="86493" tIns="43247" rIns="86493" bIns="43247" anchor="ctr"/>
          <a:lstStyle/>
          <a:p>
            <a:pPr>
              <a:defRPr/>
            </a:pPr>
            <a:endParaRPr lang="en-US">
              <a:latin typeface="Times New Roman" charset="0"/>
            </a:endParaRPr>
          </a:p>
        </p:txBody>
      </p:sp>
      <p:sp>
        <p:nvSpPr>
          <p:cNvPr id="59397" name="Rectangle 1029"/>
          <p:cNvSpPr>
            <a:spLocks noChangeArrowheads="1"/>
          </p:cNvSpPr>
          <p:nvPr/>
        </p:nvSpPr>
        <p:spPr bwMode="auto">
          <a:xfrm>
            <a:off x="368905" y="3577828"/>
            <a:ext cx="2382762" cy="916781"/>
          </a:xfrm>
          <a:prstGeom prst="rect">
            <a:avLst/>
          </a:prstGeom>
          <a:solidFill>
            <a:srgbClr val="A3F25F"/>
          </a:solidFill>
          <a:ln w="12700">
            <a:solidFill>
              <a:schemeClr val="tx1"/>
            </a:solidFill>
            <a:miter lim="800000"/>
            <a:headEnd/>
            <a:tailEnd/>
          </a:ln>
          <a:effectLst>
            <a:outerShdw dist="107763" dir="2700000" algn="ctr" rotWithShape="0">
              <a:srgbClr val="004E47"/>
            </a:outerShdw>
          </a:effectLst>
        </p:spPr>
        <p:txBody>
          <a:bodyPr wrap="none" lIns="86493" tIns="43247" rIns="86493" bIns="43247" anchor="ctr"/>
          <a:lstStyle/>
          <a:p>
            <a:pPr>
              <a:defRPr/>
            </a:pPr>
            <a:endParaRPr lang="en-US">
              <a:latin typeface="Times New Roman" charset="0"/>
            </a:endParaRPr>
          </a:p>
        </p:txBody>
      </p:sp>
      <p:sp>
        <p:nvSpPr>
          <p:cNvPr id="59398" name="Rectangle 1030"/>
          <p:cNvSpPr>
            <a:spLocks noGrp="1" noChangeArrowheads="1"/>
          </p:cNvSpPr>
          <p:nvPr>
            <p:ph type="body" idx="1"/>
          </p:nvPr>
        </p:nvSpPr>
        <p:spPr>
          <a:xfrm>
            <a:off x="1034143" y="3733800"/>
            <a:ext cx="7892143" cy="695325"/>
          </a:xfrm>
          <a:noFill/>
        </p:spPr>
        <p:txBody>
          <a:bodyPr/>
          <a:lstStyle/>
          <a:p>
            <a:pPr marL="0" indent="0">
              <a:buNone/>
            </a:pPr>
            <a:r>
              <a:rPr lang="en-GB" sz="2400" b="1" dirty="0" smtClean="0"/>
              <a:t>Assets              =           </a:t>
            </a:r>
            <a:r>
              <a:rPr lang="en-GB" sz="2400" b="1" dirty="0" smtClean="0">
                <a:solidFill>
                  <a:schemeClr val="tx1">
                    <a:lumMod val="95000"/>
                    <a:lumOff val="5000"/>
                  </a:schemeClr>
                </a:solidFill>
              </a:rPr>
              <a:t>Liabilities</a:t>
            </a:r>
            <a:r>
              <a:rPr lang="en-GB" sz="2400" b="1" dirty="0" smtClean="0"/>
              <a:t>           +       Owner’s Equity</a:t>
            </a:r>
          </a:p>
        </p:txBody>
      </p:sp>
      <p:sp>
        <p:nvSpPr>
          <p:cNvPr id="59399" name="Rectangle 1031"/>
          <p:cNvSpPr>
            <a:spLocks noChangeArrowheads="1"/>
          </p:cNvSpPr>
          <p:nvPr/>
        </p:nvSpPr>
        <p:spPr bwMode="auto">
          <a:xfrm>
            <a:off x="975180" y="349747"/>
            <a:ext cx="7175500" cy="608131"/>
          </a:xfrm>
          <a:prstGeom prst="rect">
            <a:avLst/>
          </a:prstGeom>
          <a:noFill/>
          <a:ln w="12700" cmpd="dbl">
            <a:noFill/>
            <a:miter lim="800000"/>
            <a:headEnd/>
            <a:tailEnd/>
          </a:ln>
          <a:effectLst/>
        </p:spPr>
        <p:txBody>
          <a:bodyPr lIns="85593" tIns="42045" rIns="85593" bIns="42045">
            <a:spAutoFit/>
          </a:bodyPr>
          <a:lstStyle/>
          <a:p>
            <a:pPr algn="ctr">
              <a:spcBef>
                <a:spcPct val="50000"/>
              </a:spcBef>
              <a:defRPr/>
            </a:pPr>
            <a:r>
              <a:rPr lang="en-GB" sz="3400" b="1" dirty="0" smtClean="0">
                <a:effectLst>
                  <a:outerShdw blurRad="38100" dist="38100" dir="2700000" algn="tl">
                    <a:srgbClr val="FFFFFF"/>
                  </a:outerShdw>
                </a:effectLst>
              </a:rPr>
              <a:t>BASIC </a:t>
            </a:r>
            <a:r>
              <a:rPr lang="en-GB" sz="3400" b="1" dirty="0">
                <a:effectLst>
                  <a:outerShdw blurRad="38100" dist="38100" dir="2700000" algn="tl">
                    <a:srgbClr val="FFFFFF"/>
                  </a:outerShdw>
                </a:effectLst>
              </a:rPr>
              <a:t>ACCOUNTING EQUATION</a:t>
            </a:r>
            <a:endParaRPr lang="en-GB" sz="3000" b="1" dirty="0">
              <a:effectLst>
                <a:outerShdw blurRad="38100" dist="38100" dir="2700000" algn="tl">
                  <a:srgbClr val="FFFFFF"/>
                </a:outerShdw>
              </a:effectLst>
            </a:endParaRPr>
          </a:p>
        </p:txBody>
      </p:sp>
      <p:sp>
        <p:nvSpPr>
          <p:cNvPr id="29704" name="Rectangle 1032"/>
          <p:cNvSpPr>
            <a:spLocks noChangeArrowheads="1"/>
          </p:cNvSpPr>
          <p:nvPr/>
        </p:nvSpPr>
        <p:spPr bwMode="auto">
          <a:xfrm>
            <a:off x="982738" y="1894582"/>
            <a:ext cx="6531429" cy="607219"/>
          </a:xfrm>
          <a:prstGeom prst="rect">
            <a:avLst/>
          </a:prstGeom>
          <a:noFill/>
          <a:ln w="12700" cmpd="dbl">
            <a:noFill/>
            <a:miter lim="800000"/>
            <a:headEnd/>
            <a:tailEnd/>
          </a:ln>
        </p:spPr>
        <p:txBody>
          <a:bodyPr lIns="91599" tIns="45048" rIns="91599" bIns="45048"/>
          <a:lstStyle/>
          <a:p>
            <a:pPr algn="ctr" defTabSz="953527">
              <a:spcBef>
                <a:spcPct val="20000"/>
              </a:spcBef>
            </a:pPr>
            <a:r>
              <a:rPr lang="en-GB" sz="3200" b="1" dirty="0">
                <a:solidFill>
                  <a:srgbClr val="CC0000"/>
                </a:solidFill>
              </a:rPr>
              <a:t>The Basic Accounting Equation</a:t>
            </a:r>
            <a:endParaRPr lang="en-GB" sz="3200" b="1" dirty="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8">
                                            <p:txEl>
                                              <p:pRg st="0" end="0"/>
                                            </p:txEl>
                                          </p:spTgt>
                                        </p:tgtEl>
                                        <p:attrNameLst>
                                          <p:attrName>style.visibility</p:attrName>
                                        </p:attrNameLst>
                                      </p:cBhvr>
                                      <p:to>
                                        <p:strVal val="visible"/>
                                      </p:to>
                                    </p:set>
                                    <p:anim calcmode="lin" valueType="num">
                                      <p:cBhvr additive="base">
                                        <p:cTn id="7" dur="500" fill="hold"/>
                                        <p:tgtEl>
                                          <p:spTgt spid="593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61443" name="Rectangle 3"/>
          <p:cNvSpPr>
            <a:spLocks noChangeArrowheads="1"/>
          </p:cNvSpPr>
          <p:nvPr/>
        </p:nvSpPr>
        <p:spPr bwMode="auto">
          <a:xfrm>
            <a:off x="940405" y="381000"/>
            <a:ext cx="7287381" cy="700464"/>
          </a:xfrm>
          <a:prstGeom prst="rect">
            <a:avLst/>
          </a:prstGeom>
          <a:noFill/>
          <a:ln w="12700" cmpd="dbl">
            <a:noFill/>
            <a:miter lim="800000"/>
            <a:headEnd/>
            <a:tailEnd/>
          </a:ln>
          <a:effectLst/>
        </p:spPr>
        <p:txBody>
          <a:bodyPr wrap="square" lIns="85593" tIns="42045" rIns="85593" bIns="42045">
            <a:spAutoFit/>
          </a:bodyPr>
          <a:lstStyle/>
          <a:p>
            <a:pPr algn="ctr">
              <a:defRPr/>
            </a:pPr>
            <a:r>
              <a:rPr lang="en-GB" sz="4000" b="1" dirty="0" smtClean="0">
                <a:solidFill>
                  <a:srgbClr val="0070C0"/>
                </a:solidFill>
                <a:effectLst>
                  <a:outerShdw blurRad="38100" dist="38100" dir="2700000" algn="tl">
                    <a:srgbClr val="FFFFFF"/>
                  </a:outerShdw>
                </a:effectLst>
                <a:latin typeface="Arial" charset="0"/>
              </a:rPr>
              <a:t>ASSETS</a:t>
            </a:r>
            <a:endParaRPr lang="en-GB" sz="4000" b="1" dirty="0">
              <a:solidFill>
                <a:srgbClr val="0070C0"/>
              </a:solidFill>
              <a:effectLst>
                <a:outerShdw blurRad="38100" dist="38100" dir="2700000" algn="tl">
                  <a:srgbClr val="FFFFFF"/>
                </a:outerShdw>
              </a:effectLst>
              <a:latin typeface="Arial" charset="0"/>
            </a:endParaRPr>
          </a:p>
        </p:txBody>
      </p:sp>
      <p:sp>
        <p:nvSpPr>
          <p:cNvPr id="4101" name="Rectangle 4"/>
          <p:cNvSpPr>
            <a:spLocks noChangeArrowheads="1"/>
          </p:cNvSpPr>
          <p:nvPr/>
        </p:nvSpPr>
        <p:spPr bwMode="auto">
          <a:xfrm>
            <a:off x="304800" y="1805286"/>
            <a:ext cx="8610600" cy="4595514"/>
          </a:xfrm>
          <a:prstGeom prst="rect">
            <a:avLst/>
          </a:prstGeom>
          <a:noFill/>
          <a:ln w="12700" cmpd="dbl">
            <a:noFill/>
            <a:miter lim="800000"/>
            <a:headEnd/>
            <a:tailEnd/>
          </a:ln>
        </p:spPr>
        <p:txBody>
          <a:bodyPr lIns="85593" tIns="42045" rIns="85593" bIns="42045"/>
          <a:lstStyle/>
          <a:p>
            <a:pPr marL="324349" indent="-324349">
              <a:spcBef>
                <a:spcPct val="20000"/>
              </a:spcBef>
              <a:buSzPct val="75000"/>
              <a:buFont typeface="Wingdings" pitchFamily="2" charset="2"/>
              <a:buChar char="l"/>
            </a:pPr>
            <a:r>
              <a:rPr lang="en-GB" sz="3200" dirty="0">
                <a:solidFill>
                  <a:srgbClr val="CC0000"/>
                </a:solidFill>
              </a:rPr>
              <a:t>Assets</a:t>
            </a:r>
            <a:r>
              <a:rPr lang="en-GB" sz="3200" dirty="0"/>
              <a:t> are resources owned by a business</a:t>
            </a:r>
            <a:r>
              <a:rPr lang="en-GB" sz="3200" dirty="0" smtClean="0"/>
              <a:t>.</a:t>
            </a:r>
          </a:p>
          <a:p>
            <a:pPr marL="324349" indent="-324349">
              <a:spcBef>
                <a:spcPct val="20000"/>
              </a:spcBef>
              <a:buSzPct val="75000"/>
              <a:buFont typeface="Wingdings" pitchFamily="2" charset="2"/>
              <a:buChar char="l"/>
            </a:pPr>
            <a:r>
              <a:rPr lang="en-US" sz="3200" dirty="0" smtClean="0">
                <a:solidFill>
                  <a:srgbClr val="CC0000"/>
                </a:solidFill>
              </a:rPr>
              <a:t>Assets</a:t>
            </a:r>
            <a:r>
              <a:rPr lang="en-US" sz="3200" dirty="0" smtClean="0"/>
              <a:t> has the capacity to provide future services or benefits</a:t>
            </a:r>
            <a:endParaRPr lang="en-GB" sz="3200" dirty="0">
              <a:solidFill>
                <a:srgbClr val="FF0000"/>
              </a:solidFill>
            </a:endParaRPr>
          </a:p>
          <a:p>
            <a:pPr marL="324349" indent="-324349">
              <a:spcBef>
                <a:spcPct val="20000"/>
              </a:spcBef>
              <a:buClr>
                <a:srgbClr val="CC0000"/>
              </a:buClr>
              <a:buSzPct val="75000"/>
              <a:buFont typeface="Wingdings" pitchFamily="2" charset="2"/>
              <a:buChar char="l"/>
            </a:pPr>
            <a:r>
              <a:rPr lang="en-GB" sz="3200" dirty="0"/>
              <a:t>They are things of value used in carrying out such activities as production and exchange</a:t>
            </a:r>
            <a:r>
              <a:rPr lang="en-GB" sz="3200" dirty="0" smtClean="0"/>
              <a:t>.</a:t>
            </a:r>
          </a:p>
          <a:p>
            <a:r>
              <a:rPr lang="en-US" sz="3200" dirty="0" smtClean="0"/>
              <a:t>These service potential or future economic benefit eventually results in cash inflows.</a:t>
            </a:r>
            <a:endParaRPr lang="en-GB" sz="3200" b="1"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63491" name="Rectangle 3"/>
          <p:cNvSpPr>
            <a:spLocks noChangeArrowheads="1"/>
          </p:cNvSpPr>
          <p:nvPr/>
        </p:nvSpPr>
        <p:spPr bwMode="auto">
          <a:xfrm>
            <a:off x="0" y="558106"/>
            <a:ext cx="9144000" cy="700464"/>
          </a:xfrm>
          <a:prstGeom prst="rect">
            <a:avLst/>
          </a:prstGeom>
          <a:noFill/>
          <a:ln w="12700" cmpd="dbl">
            <a:noFill/>
            <a:miter lim="800000"/>
            <a:headEnd/>
            <a:tailEnd/>
          </a:ln>
          <a:effectLst/>
        </p:spPr>
        <p:txBody>
          <a:bodyPr lIns="85593" tIns="42045" rIns="85593" bIns="42045">
            <a:spAutoFit/>
          </a:bodyPr>
          <a:lstStyle/>
          <a:p>
            <a:pPr algn="ctr">
              <a:defRPr/>
            </a:pPr>
            <a:r>
              <a:rPr lang="en-GB" sz="4000" b="1" dirty="0" smtClean="0">
                <a:solidFill>
                  <a:srgbClr val="0070C0"/>
                </a:solidFill>
                <a:effectLst>
                  <a:outerShdw blurRad="38100" dist="38100" dir="2700000" algn="tl">
                    <a:srgbClr val="FFFFFF"/>
                  </a:outerShdw>
                </a:effectLst>
              </a:rPr>
              <a:t>LIABILITIES</a:t>
            </a:r>
            <a:endParaRPr lang="en-GB" sz="4000" b="1" dirty="0">
              <a:solidFill>
                <a:srgbClr val="0070C0"/>
              </a:solidFill>
              <a:effectLst>
                <a:outerShdw blurRad="38100" dist="38100" dir="2700000" algn="tl">
                  <a:srgbClr val="FFFFFF"/>
                </a:outerShdw>
              </a:effectLst>
            </a:endParaRPr>
          </a:p>
        </p:txBody>
      </p:sp>
      <p:sp>
        <p:nvSpPr>
          <p:cNvPr id="30724" name="Rectangle 4"/>
          <p:cNvSpPr>
            <a:spLocks noGrp="1" noChangeArrowheads="1"/>
          </p:cNvSpPr>
          <p:nvPr>
            <p:ph type="body" idx="1"/>
          </p:nvPr>
        </p:nvSpPr>
        <p:spPr>
          <a:xfrm>
            <a:off x="304800" y="1971972"/>
            <a:ext cx="8610599" cy="4505028"/>
          </a:xfrm>
          <a:noFill/>
        </p:spPr>
        <p:txBody>
          <a:bodyPr lIns="85593" tIns="42045" rIns="85593" bIns="42045">
            <a:normAutofit/>
          </a:bodyPr>
          <a:lstStyle/>
          <a:p>
            <a:pPr marL="324349" indent="-324349" defTabSz="864931">
              <a:buFont typeface="Wingdings" pitchFamily="2" charset="2"/>
              <a:buChar char="l"/>
            </a:pPr>
            <a:r>
              <a:rPr lang="en-GB" dirty="0" smtClean="0">
                <a:solidFill>
                  <a:schemeClr val="tx1">
                    <a:lumMod val="85000"/>
                    <a:lumOff val="15000"/>
                  </a:schemeClr>
                </a:solidFill>
              </a:rPr>
              <a:t>Liabilities</a:t>
            </a:r>
            <a:r>
              <a:rPr lang="en-GB" dirty="0" smtClean="0">
                <a:solidFill>
                  <a:schemeClr val="hlink"/>
                </a:solidFill>
              </a:rPr>
              <a:t> </a:t>
            </a:r>
            <a:r>
              <a:rPr lang="en-GB" dirty="0" smtClean="0"/>
              <a:t>are claims against assets.</a:t>
            </a:r>
          </a:p>
          <a:p>
            <a:pPr marL="324349" indent="-324349" defTabSz="864931">
              <a:buFont typeface="Wingdings" pitchFamily="2" charset="2"/>
              <a:buChar char="l"/>
            </a:pPr>
            <a:r>
              <a:rPr lang="en-GB" dirty="0" smtClean="0"/>
              <a:t>They are existing debts and obligations.</a:t>
            </a:r>
          </a:p>
          <a:p>
            <a:pPr marL="324349" indent="-324349" defTabSz="864931">
              <a:buNone/>
            </a:pPr>
            <a:endParaRPr lang="en-GB" b="1" dirty="0" smtClean="0"/>
          </a:p>
          <a:p>
            <a:pPr marL="324349" indent="-324349" defTabSz="864931">
              <a:buNone/>
            </a:pPr>
            <a:r>
              <a:rPr lang="en-US" dirty="0" smtClean="0"/>
              <a:t>These economic activities result in payables</a:t>
            </a:r>
            <a:endParaRPr lang="en-GB" b="1"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31747" name="Rectangle 3"/>
          <p:cNvSpPr>
            <a:spLocks noGrp="1" noChangeArrowheads="1"/>
          </p:cNvSpPr>
          <p:nvPr>
            <p:ph type="body" idx="1"/>
          </p:nvPr>
        </p:nvSpPr>
        <p:spPr>
          <a:xfrm>
            <a:off x="228600" y="1524000"/>
            <a:ext cx="8686800" cy="5105400"/>
          </a:xfrm>
          <a:noFill/>
        </p:spPr>
        <p:txBody>
          <a:bodyPr>
            <a:normAutofit/>
          </a:bodyPr>
          <a:lstStyle/>
          <a:p>
            <a:pPr marL="0" indent="0">
              <a:buFont typeface="Wingdings" pitchFamily="2" charset="2"/>
              <a:buChar char="l"/>
              <a:tabLst>
                <a:tab pos="271793" algn="l"/>
              </a:tabLst>
            </a:pPr>
            <a:r>
              <a:rPr lang="en-GB" dirty="0" smtClean="0">
                <a:solidFill>
                  <a:schemeClr val="tx1">
                    <a:lumMod val="85000"/>
                    <a:lumOff val="15000"/>
                  </a:schemeClr>
                </a:solidFill>
              </a:rPr>
              <a:t> Owner’s Equity </a:t>
            </a:r>
            <a:r>
              <a:rPr lang="en-GB" dirty="0" smtClean="0"/>
              <a:t>is equal to total assets minus 	total liabilities.</a:t>
            </a:r>
          </a:p>
          <a:p>
            <a:pPr marL="0" indent="0">
              <a:buFont typeface="Wingdings" pitchFamily="2" charset="2"/>
              <a:buChar char="l"/>
              <a:tabLst>
                <a:tab pos="271793" algn="l"/>
              </a:tabLst>
            </a:pPr>
            <a:r>
              <a:rPr lang="en-GB" dirty="0" smtClean="0"/>
              <a:t> Owner’s Equity represents the ownership claim 	on total assets.</a:t>
            </a:r>
          </a:p>
          <a:p>
            <a:pPr marL="0" indent="0">
              <a:buFont typeface="Wingdings" pitchFamily="2" charset="2"/>
              <a:buChar char="l"/>
              <a:tabLst>
                <a:tab pos="271793" algn="l"/>
              </a:tabLst>
            </a:pPr>
            <a:r>
              <a:rPr lang="en-GB" dirty="0" smtClean="0"/>
              <a:t> Subdivisions of Owner’s Equity:</a:t>
            </a:r>
          </a:p>
          <a:p>
            <a:pPr marL="258278" lvl="1" indent="-150162">
              <a:buClr>
                <a:srgbClr val="CC0000"/>
              </a:buClr>
              <a:buNone/>
              <a:tabLst>
                <a:tab pos="271793" algn="l"/>
              </a:tabLst>
            </a:pPr>
            <a:r>
              <a:rPr lang="en-GB" sz="3200" dirty="0" smtClean="0">
                <a:solidFill>
                  <a:schemeClr val="hlink"/>
                </a:solidFill>
              </a:rPr>
              <a:t>	</a:t>
            </a:r>
            <a:r>
              <a:rPr lang="en-GB" sz="3200" dirty="0" smtClean="0">
                <a:solidFill>
                  <a:srgbClr val="CC0000"/>
                </a:solidFill>
              </a:rPr>
              <a:t>1.</a:t>
            </a:r>
            <a:r>
              <a:rPr lang="en-GB" sz="3200" dirty="0" smtClean="0">
                <a:solidFill>
                  <a:schemeClr val="hlink"/>
                </a:solidFill>
              </a:rPr>
              <a:t> </a:t>
            </a:r>
            <a:r>
              <a:rPr lang="en-GB" sz="3200" dirty="0" smtClean="0"/>
              <a:t>Capital- </a:t>
            </a:r>
            <a:r>
              <a:rPr lang="en-GB" dirty="0" smtClean="0"/>
              <a:t>(Increase)</a:t>
            </a:r>
          </a:p>
          <a:p>
            <a:pPr marL="258278" lvl="1" indent="-150162">
              <a:buClr>
                <a:srgbClr val="CC0000"/>
              </a:buClr>
              <a:buNone/>
              <a:tabLst>
                <a:tab pos="271793" algn="l"/>
              </a:tabLst>
            </a:pPr>
            <a:r>
              <a:rPr lang="en-GB" sz="3200" dirty="0" smtClean="0">
                <a:solidFill>
                  <a:schemeClr val="hlink"/>
                </a:solidFill>
              </a:rPr>
              <a:t>	</a:t>
            </a:r>
            <a:r>
              <a:rPr lang="en-GB" sz="3200" dirty="0" smtClean="0">
                <a:solidFill>
                  <a:srgbClr val="CC0000"/>
                </a:solidFill>
              </a:rPr>
              <a:t>2.</a:t>
            </a:r>
            <a:r>
              <a:rPr lang="en-GB" sz="3200" dirty="0" smtClean="0"/>
              <a:t> Drawings- </a:t>
            </a:r>
            <a:r>
              <a:rPr lang="en-GB" dirty="0" smtClean="0"/>
              <a:t>(decrease)</a:t>
            </a:r>
          </a:p>
          <a:p>
            <a:pPr marL="258278" lvl="1" indent="-150162">
              <a:buClr>
                <a:srgbClr val="CC0000"/>
              </a:buClr>
              <a:buNone/>
              <a:tabLst>
                <a:tab pos="271793" algn="l"/>
              </a:tabLst>
            </a:pPr>
            <a:r>
              <a:rPr lang="en-GB" sz="3200" dirty="0" smtClean="0">
                <a:solidFill>
                  <a:schemeClr val="hlink"/>
                </a:solidFill>
              </a:rPr>
              <a:t>	</a:t>
            </a:r>
            <a:r>
              <a:rPr lang="en-GB" sz="3200" dirty="0" smtClean="0">
                <a:solidFill>
                  <a:srgbClr val="CC0000"/>
                </a:solidFill>
              </a:rPr>
              <a:t>3.</a:t>
            </a:r>
            <a:r>
              <a:rPr lang="en-GB" sz="3200" dirty="0" smtClean="0"/>
              <a:t> Revenues- </a:t>
            </a:r>
            <a:r>
              <a:rPr lang="en-GB" dirty="0" smtClean="0"/>
              <a:t>(Increase)</a:t>
            </a:r>
          </a:p>
          <a:p>
            <a:pPr marL="258278" lvl="1" indent="-150162">
              <a:buClr>
                <a:srgbClr val="CC0000"/>
              </a:buClr>
              <a:buNone/>
              <a:tabLst>
                <a:tab pos="271793" algn="l"/>
              </a:tabLst>
            </a:pPr>
            <a:r>
              <a:rPr lang="en-GB" sz="3200" dirty="0" smtClean="0">
                <a:solidFill>
                  <a:schemeClr val="hlink"/>
                </a:solidFill>
              </a:rPr>
              <a:t>	</a:t>
            </a:r>
            <a:r>
              <a:rPr lang="en-GB" sz="3200" dirty="0" smtClean="0">
                <a:solidFill>
                  <a:srgbClr val="CC0000"/>
                </a:solidFill>
              </a:rPr>
              <a:t>4.</a:t>
            </a:r>
            <a:r>
              <a:rPr lang="en-GB" sz="3200" dirty="0" smtClean="0"/>
              <a:t> Expenses- </a:t>
            </a:r>
            <a:r>
              <a:rPr lang="en-GB" dirty="0" smtClean="0"/>
              <a:t>(decrease</a:t>
            </a:r>
            <a:r>
              <a:rPr lang="en-GB" sz="3200" dirty="0" smtClean="0"/>
              <a:t>)</a:t>
            </a:r>
          </a:p>
        </p:txBody>
      </p:sp>
      <p:sp>
        <p:nvSpPr>
          <p:cNvPr id="65540" name="Rectangle 4"/>
          <p:cNvSpPr>
            <a:spLocks noChangeArrowheads="1"/>
          </p:cNvSpPr>
          <p:nvPr/>
        </p:nvSpPr>
        <p:spPr bwMode="auto">
          <a:xfrm>
            <a:off x="0" y="293192"/>
            <a:ext cx="9144000" cy="700464"/>
          </a:xfrm>
          <a:prstGeom prst="rect">
            <a:avLst/>
          </a:prstGeom>
          <a:noFill/>
          <a:ln w="12700" cmpd="dbl">
            <a:noFill/>
            <a:miter lim="800000"/>
            <a:headEnd/>
            <a:tailEnd/>
          </a:ln>
          <a:effectLst/>
        </p:spPr>
        <p:txBody>
          <a:bodyPr lIns="85593" tIns="42045" rIns="85593" bIns="42045">
            <a:spAutoFit/>
          </a:bodyPr>
          <a:lstStyle/>
          <a:p>
            <a:pPr algn="ctr">
              <a:defRPr/>
            </a:pPr>
            <a:r>
              <a:rPr lang="en-GB" sz="4000" b="1" dirty="0">
                <a:solidFill>
                  <a:srgbClr val="0070C0"/>
                </a:solidFill>
                <a:effectLst>
                  <a:outerShdw blurRad="38100" dist="38100" dir="2700000" algn="tl">
                    <a:srgbClr val="FFFFFF"/>
                  </a:outerShdw>
                </a:effectLst>
              </a:rPr>
              <a:t>OWNER’S </a:t>
            </a:r>
            <a:r>
              <a:rPr lang="en-GB" sz="4000" b="1" dirty="0" smtClean="0">
                <a:solidFill>
                  <a:srgbClr val="0070C0"/>
                </a:solidFill>
                <a:effectLst>
                  <a:outerShdw blurRad="38100" dist="38100" dir="2700000" algn="tl">
                    <a:srgbClr val="FFFFFF"/>
                  </a:outerShdw>
                </a:effectLst>
              </a:rPr>
              <a:t>EQUITY</a:t>
            </a:r>
            <a:endParaRPr lang="en-GB" sz="4000" b="1" dirty="0">
              <a:solidFill>
                <a:srgbClr val="0070C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67587" name="Rectangle 3"/>
          <p:cNvSpPr>
            <a:spLocks noChangeArrowheads="1"/>
          </p:cNvSpPr>
          <p:nvPr/>
        </p:nvSpPr>
        <p:spPr bwMode="auto">
          <a:xfrm>
            <a:off x="1289656" y="838200"/>
            <a:ext cx="6551083" cy="700464"/>
          </a:xfrm>
          <a:prstGeom prst="rect">
            <a:avLst/>
          </a:prstGeom>
          <a:noFill/>
          <a:ln w="12700" cmpd="dbl">
            <a:noFill/>
            <a:miter lim="800000"/>
            <a:headEnd/>
            <a:tailEnd/>
          </a:ln>
          <a:effectLst/>
        </p:spPr>
        <p:txBody>
          <a:bodyPr wrap="square" lIns="85593" tIns="42045" rIns="85593" bIns="42045">
            <a:spAutoFit/>
          </a:bodyPr>
          <a:lstStyle/>
          <a:p>
            <a:pPr algn="ctr">
              <a:defRPr/>
            </a:pPr>
            <a:r>
              <a:rPr lang="en-GB" sz="4000" b="1" dirty="0">
                <a:solidFill>
                  <a:srgbClr val="0070C0"/>
                </a:solidFill>
                <a:effectLst>
                  <a:outerShdw blurRad="38100" dist="38100" dir="2700000" algn="tl">
                    <a:srgbClr val="FFFFFF"/>
                  </a:outerShdw>
                </a:effectLst>
              </a:rPr>
              <a:t>INVESTMENTS BY </a:t>
            </a:r>
            <a:r>
              <a:rPr lang="en-GB" sz="4000" b="1" dirty="0" smtClean="0">
                <a:solidFill>
                  <a:srgbClr val="0070C0"/>
                </a:solidFill>
                <a:effectLst>
                  <a:outerShdw blurRad="38100" dist="38100" dir="2700000" algn="tl">
                    <a:srgbClr val="FFFFFF"/>
                  </a:outerShdw>
                </a:effectLst>
              </a:rPr>
              <a:t>OWNERS</a:t>
            </a:r>
            <a:endParaRPr lang="en-GB" sz="4000" b="1" dirty="0">
              <a:solidFill>
                <a:srgbClr val="0070C0"/>
              </a:solidFill>
              <a:effectLst>
                <a:outerShdw blurRad="38100" dist="38100" dir="2700000" algn="tl">
                  <a:srgbClr val="FFFFFF"/>
                </a:outerShdw>
              </a:effectLst>
            </a:endParaRPr>
          </a:p>
        </p:txBody>
      </p:sp>
      <p:sp>
        <p:nvSpPr>
          <p:cNvPr id="32772" name="Rectangle 4"/>
          <p:cNvSpPr>
            <a:spLocks noGrp="1" noChangeArrowheads="1"/>
          </p:cNvSpPr>
          <p:nvPr>
            <p:ph type="body" idx="1"/>
          </p:nvPr>
        </p:nvSpPr>
        <p:spPr>
          <a:xfrm>
            <a:off x="653143" y="2362200"/>
            <a:ext cx="7837714" cy="4114800"/>
          </a:xfrm>
          <a:noFill/>
        </p:spPr>
        <p:txBody>
          <a:bodyPr lIns="85593" tIns="42045" rIns="85593" bIns="42045">
            <a:normAutofit/>
          </a:bodyPr>
          <a:lstStyle/>
          <a:p>
            <a:pPr marL="324349" indent="-324349" defTabSz="864931">
              <a:buFont typeface="Wingdings" pitchFamily="2" charset="2"/>
              <a:buChar char="l"/>
            </a:pPr>
            <a:r>
              <a:rPr lang="en-GB" dirty="0" smtClean="0">
                <a:solidFill>
                  <a:schemeClr val="tx1">
                    <a:lumMod val="85000"/>
                    <a:lumOff val="15000"/>
                  </a:schemeClr>
                </a:solidFill>
              </a:rPr>
              <a:t>Investments by owner are the assets put into the business by the owner.</a:t>
            </a:r>
          </a:p>
          <a:p>
            <a:pPr marL="324349" indent="-324349" defTabSz="864931">
              <a:buFont typeface="Wingdings" pitchFamily="2" charset="2"/>
              <a:buChar char="l"/>
            </a:pPr>
            <a:r>
              <a:rPr lang="en-GB" dirty="0" smtClean="0">
                <a:solidFill>
                  <a:schemeClr val="tx1">
                    <a:lumMod val="85000"/>
                    <a:lumOff val="15000"/>
                  </a:schemeClr>
                </a:solidFill>
              </a:rPr>
              <a:t>These investments in the business increase owner’s equity.</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33795" name="Rectangle 3"/>
          <p:cNvSpPr>
            <a:spLocks noGrp="1" noChangeArrowheads="1"/>
          </p:cNvSpPr>
          <p:nvPr>
            <p:ph type="body" idx="1"/>
          </p:nvPr>
        </p:nvSpPr>
        <p:spPr>
          <a:xfrm>
            <a:off x="651631" y="2209800"/>
            <a:ext cx="7620000" cy="2590800"/>
          </a:xfrm>
          <a:noFill/>
        </p:spPr>
        <p:txBody>
          <a:bodyPr lIns="85593" tIns="42045" rIns="85593" bIns="42045">
            <a:normAutofit/>
          </a:bodyPr>
          <a:lstStyle/>
          <a:p>
            <a:pPr marL="324349" indent="-324349" defTabSz="864931">
              <a:buFont typeface="Wingdings" pitchFamily="2" charset="2"/>
              <a:buChar char="l"/>
            </a:pPr>
            <a:r>
              <a:rPr lang="en-GB" dirty="0" smtClean="0">
                <a:solidFill>
                  <a:schemeClr val="tx1">
                    <a:lumMod val="85000"/>
                    <a:lumOff val="15000"/>
                  </a:schemeClr>
                </a:solidFill>
              </a:rPr>
              <a:t>Drawings are withdrawals of cash or other assets by the owner for personal use.</a:t>
            </a:r>
          </a:p>
          <a:p>
            <a:pPr marL="324349" indent="-324349" defTabSz="864931">
              <a:buFont typeface="Wingdings" pitchFamily="2" charset="2"/>
              <a:buChar char="l"/>
            </a:pPr>
            <a:r>
              <a:rPr lang="en-GB" dirty="0" smtClean="0">
                <a:solidFill>
                  <a:schemeClr val="tx1">
                    <a:lumMod val="85000"/>
                    <a:lumOff val="15000"/>
                  </a:schemeClr>
                </a:solidFill>
              </a:rPr>
              <a:t>Drawings decrease total owner’s equity.</a:t>
            </a:r>
          </a:p>
        </p:txBody>
      </p:sp>
      <p:sp>
        <p:nvSpPr>
          <p:cNvPr id="69638" name="Rectangle 6"/>
          <p:cNvSpPr>
            <a:spLocks noChangeArrowheads="1"/>
          </p:cNvSpPr>
          <p:nvPr/>
        </p:nvSpPr>
        <p:spPr bwMode="auto">
          <a:xfrm>
            <a:off x="2335894" y="685800"/>
            <a:ext cx="4454071" cy="700464"/>
          </a:xfrm>
          <a:prstGeom prst="rect">
            <a:avLst/>
          </a:prstGeom>
          <a:noFill/>
          <a:ln w="12700" cmpd="dbl">
            <a:noFill/>
            <a:miter lim="800000"/>
            <a:headEnd/>
            <a:tailEnd/>
          </a:ln>
          <a:effectLst/>
        </p:spPr>
        <p:txBody>
          <a:bodyPr wrap="square" lIns="85593" tIns="42045" rIns="85593" bIns="42045">
            <a:spAutoFit/>
          </a:bodyPr>
          <a:lstStyle/>
          <a:p>
            <a:pPr algn="ctr">
              <a:defRPr/>
            </a:pPr>
            <a:r>
              <a:rPr lang="en-GB" sz="4000" b="1" dirty="0" smtClean="0">
                <a:solidFill>
                  <a:srgbClr val="0070C0"/>
                </a:solidFill>
                <a:effectLst>
                  <a:outerShdw blurRad="38100" dist="38100" dir="2700000" algn="tl">
                    <a:srgbClr val="FFFFFF"/>
                  </a:outerShdw>
                </a:effectLst>
              </a:rPr>
              <a:t>DRAWINGS</a:t>
            </a:r>
            <a:endParaRPr lang="en-GB" sz="4000" b="1" dirty="0">
              <a:solidFill>
                <a:srgbClr val="0070C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71683" name="Rectangle 3"/>
          <p:cNvSpPr>
            <a:spLocks noChangeArrowheads="1"/>
          </p:cNvSpPr>
          <p:nvPr/>
        </p:nvSpPr>
        <p:spPr bwMode="auto">
          <a:xfrm>
            <a:off x="2390322" y="533400"/>
            <a:ext cx="4363357" cy="700464"/>
          </a:xfrm>
          <a:prstGeom prst="rect">
            <a:avLst/>
          </a:prstGeom>
          <a:noFill/>
          <a:ln w="12700" cmpd="dbl">
            <a:noFill/>
            <a:miter lim="800000"/>
            <a:headEnd/>
            <a:tailEnd/>
          </a:ln>
          <a:effectLst/>
        </p:spPr>
        <p:txBody>
          <a:bodyPr wrap="square" lIns="85593" tIns="42045" rIns="85593" bIns="42045">
            <a:spAutoFit/>
          </a:bodyPr>
          <a:lstStyle/>
          <a:p>
            <a:pPr algn="ctr">
              <a:defRPr/>
            </a:pPr>
            <a:r>
              <a:rPr lang="en-GB" sz="4000" b="1" dirty="0" smtClean="0">
                <a:solidFill>
                  <a:srgbClr val="0070C0"/>
                </a:solidFill>
                <a:effectLst>
                  <a:outerShdw blurRad="38100" dist="38100" dir="2700000" algn="tl">
                    <a:srgbClr val="FFFFFF"/>
                  </a:outerShdw>
                </a:effectLst>
              </a:rPr>
              <a:t>REVENUES</a:t>
            </a:r>
            <a:endParaRPr lang="en-GB" sz="4000" b="1" dirty="0">
              <a:solidFill>
                <a:srgbClr val="0070C0"/>
              </a:solidFill>
              <a:effectLst>
                <a:outerShdw blurRad="38100" dist="38100" dir="2700000" algn="tl">
                  <a:srgbClr val="FFFFFF"/>
                </a:outerShdw>
              </a:effectLst>
            </a:endParaRPr>
          </a:p>
        </p:txBody>
      </p:sp>
      <p:sp>
        <p:nvSpPr>
          <p:cNvPr id="34820" name="Rectangle 4"/>
          <p:cNvSpPr>
            <a:spLocks noGrp="1" noChangeArrowheads="1"/>
          </p:cNvSpPr>
          <p:nvPr>
            <p:ph type="body" idx="1"/>
          </p:nvPr>
        </p:nvSpPr>
        <p:spPr>
          <a:xfrm>
            <a:off x="223762" y="1736825"/>
            <a:ext cx="8817429" cy="4889003"/>
          </a:xfrm>
          <a:noFill/>
        </p:spPr>
        <p:txBody>
          <a:bodyPr lIns="85593" tIns="42045" rIns="85593" bIns="42045">
            <a:normAutofit/>
          </a:bodyPr>
          <a:lstStyle/>
          <a:p>
            <a:pPr marL="324349" indent="-324349" defTabSz="864931">
              <a:buFont typeface="Wingdings" pitchFamily="2" charset="2"/>
              <a:buChar char="l"/>
            </a:pPr>
            <a:r>
              <a:rPr lang="en-GB" dirty="0" smtClean="0">
                <a:solidFill>
                  <a:schemeClr val="tx1">
                    <a:lumMod val="85000"/>
                    <a:lumOff val="15000"/>
                  </a:schemeClr>
                </a:solidFill>
              </a:rPr>
              <a:t>Revenues are the gross increases in owner’s equity resulting from business activities entered into for the purpose of earning income.</a:t>
            </a:r>
          </a:p>
          <a:p>
            <a:pPr marL="324349" indent="-324349" defTabSz="864931">
              <a:buFont typeface="Wingdings" pitchFamily="2" charset="2"/>
              <a:buChar char="l"/>
            </a:pPr>
            <a:r>
              <a:rPr lang="en-GB" dirty="0" smtClean="0">
                <a:solidFill>
                  <a:schemeClr val="tx1">
                    <a:lumMod val="85000"/>
                    <a:lumOff val="15000"/>
                  </a:schemeClr>
                </a:solidFill>
              </a:rPr>
              <a:t>Revenues may result from sale of merchandise, performance of services, rental of property, or lending of money.</a:t>
            </a:r>
          </a:p>
          <a:p>
            <a:pPr marL="324349" indent="-324349" defTabSz="864931">
              <a:buFont typeface="Wingdings" pitchFamily="2" charset="2"/>
              <a:buChar char="l"/>
            </a:pPr>
            <a:r>
              <a:rPr lang="en-GB" dirty="0" smtClean="0">
                <a:solidFill>
                  <a:schemeClr val="tx1">
                    <a:lumMod val="85000"/>
                    <a:lumOff val="15000"/>
                  </a:schemeClr>
                </a:solidFill>
              </a:rPr>
              <a:t>Revenues usually result in an increase in an asset.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95399"/>
          </a:xfrm>
        </p:spPr>
        <p:txBody>
          <a:bodyPr/>
          <a:lstStyle/>
          <a:p>
            <a:r>
              <a:rPr lang="en-US" b="1" dirty="0" smtClean="0"/>
              <a:t>History of Accounting </a:t>
            </a:r>
            <a:endParaRPr lang="en-US" dirty="0"/>
          </a:p>
        </p:txBody>
      </p:sp>
      <p:sp>
        <p:nvSpPr>
          <p:cNvPr id="3" name="Subtitle 2"/>
          <p:cNvSpPr>
            <a:spLocks noGrp="1"/>
          </p:cNvSpPr>
          <p:nvPr>
            <p:ph type="subTitle" idx="1"/>
          </p:nvPr>
        </p:nvSpPr>
        <p:spPr>
          <a:xfrm>
            <a:off x="304800" y="1600200"/>
            <a:ext cx="8610600" cy="4724400"/>
          </a:xfrm>
        </p:spPr>
        <p:txBody>
          <a:bodyPr/>
          <a:lstStyle/>
          <a:p>
            <a:pPr fontAlgn="base"/>
            <a:endParaRPr lang="en-US" b="1" dirty="0" smtClean="0">
              <a:solidFill>
                <a:schemeClr val="tx1">
                  <a:lumMod val="95000"/>
                  <a:lumOff val="5000"/>
                </a:schemeClr>
              </a:solidFill>
            </a:endParaRPr>
          </a:p>
          <a:p>
            <a:pPr fontAlgn="base"/>
            <a:r>
              <a:rPr lang="en-US" b="1" dirty="0" smtClean="0">
                <a:solidFill>
                  <a:schemeClr val="tx1">
                    <a:lumMod val="95000"/>
                    <a:lumOff val="5000"/>
                  </a:schemeClr>
                </a:solidFill>
              </a:rPr>
              <a:t>2500 B.C.</a:t>
            </a:r>
            <a:endParaRPr lang="en-US" dirty="0" smtClean="0">
              <a:solidFill>
                <a:schemeClr val="tx1">
                  <a:lumMod val="95000"/>
                  <a:lumOff val="5000"/>
                </a:schemeClr>
              </a:solidFill>
            </a:endParaRPr>
          </a:p>
          <a:p>
            <a:pPr algn="l" fontAlgn="base"/>
            <a:r>
              <a:rPr lang="en-US" dirty="0" smtClean="0">
                <a:solidFill>
                  <a:schemeClr val="tx1">
                    <a:lumMod val="95000"/>
                    <a:lumOff val="5000"/>
                  </a:schemeClr>
                </a:solidFill>
              </a:rPr>
              <a:t>Historical </a:t>
            </a:r>
            <a:r>
              <a:rPr lang="en-US" dirty="0" smtClean="0">
                <a:solidFill>
                  <a:schemeClr val="tx1">
                    <a:lumMod val="95000"/>
                    <a:lumOff val="5000"/>
                  </a:schemeClr>
                </a:solidFill>
                <a:hlinkClick r:id="rId2"/>
              </a:rPr>
              <a:t>accounting</a:t>
            </a:r>
            <a:r>
              <a:rPr lang="en-US" dirty="0" smtClean="0">
                <a:solidFill>
                  <a:schemeClr val="tx1">
                    <a:lumMod val="95000"/>
                    <a:lumOff val="5000"/>
                  </a:schemeClr>
                </a:solidFill>
              </a:rPr>
              <a:t> records have been found in ancient civilizations like the Egyptian, Roman, and Greek Empires as well as ancient Arabia. Back then, rulers kept accounting </a:t>
            </a:r>
            <a:r>
              <a:rPr lang="en-US" dirty="0" smtClean="0">
                <a:solidFill>
                  <a:schemeClr val="tx1">
                    <a:lumMod val="95000"/>
                    <a:lumOff val="5000"/>
                  </a:schemeClr>
                </a:solidFill>
                <a:hlinkClick r:id="rId3"/>
              </a:rPr>
              <a:t>records</a:t>
            </a:r>
            <a:r>
              <a:rPr lang="en-US" dirty="0" smtClean="0">
                <a:solidFill>
                  <a:schemeClr val="tx1">
                    <a:lumMod val="95000"/>
                    <a:lumOff val="5000"/>
                  </a:schemeClr>
                </a:solidFill>
              </a:rPr>
              <a:t> for taxing and spending on public works.</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73731" name="Rectangle 3"/>
          <p:cNvSpPr>
            <a:spLocks noChangeArrowheads="1"/>
          </p:cNvSpPr>
          <p:nvPr/>
        </p:nvSpPr>
        <p:spPr bwMode="auto">
          <a:xfrm>
            <a:off x="2408465" y="533400"/>
            <a:ext cx="4327071" cy="700464"/>
          </a:xfrm>
          <a:prstGeom prst="rect">
            <a:avLst/>
          </a:prstGeom>
          <a:noFill/>
          <a:ln w="12700" cmpd="dbl">
            <a:noFill/>
            <a:miter lim="800000"/>
            <a:headEnd/>
            <a:tailEnd/>
          </a:ln>
          <a:effectLst/>
        </p:spPr>
        <p:txBody>
          <a:bodyPr wrap="square" lIns="85593" tIns="42045" rIns="85593" bIns="42045">
            <a:spAutoFit/>
          </a:bodyPr>
          <a:lstStyle/>
          <a:p>
            <a:pPr algn="ctr">
              <a:defRPr/>
            </a:pPr>
            <a:r>
              <a:rPr lang="en-GB" sz="4000" b="1" dirty="0" smtClean="0">
                <a:solidFill>
                  <a:srgbClr val="0070C0"/>
                </a:solidFill>
                <a:effectLst>
                  <a:outerShdw blurRad="38100" dist="38100" dir="2700000" algn="tl">
                    <a:srgbClr val="FFFFFF"/>
                  </a:outerShdw>
                </a:effectLst>
              </a:rPr>
              <a:t>EXPENSES</a:t>
            </a:r>
            <a:endParaRPr lang="en-GB" sz="4000" b="1" dirty="0">
              <a:solidFill>
                <a:srgbClr val="0070C0"/>
              </a:solidFill>
              <a:effectLst>
                <a:outerShdw blurRad="38100" dist="38100" dir="2700000" algn="tl">
                  <a:srgbClr val="FFFFFF"/>
                </a:outerShdw>
              </a:effectLst>
            </a:endParaRPr>
          </a:p>
        </p:txBody>
      </p:sp>
      <p:sp>
        <p:nvSpPr>
          <p:cNvPr id="35844" name="Rectangle 4"/>
          <p:cNvSpPr>
            <a:spLocks noGrp="1" noChangeArrowheads="1"/>
          </p:cNvSpPr>
          <p:nvPr>
            <p:ph type="body" idx="1"/>
          </p:nvPr>
        </p:nvSpPr>
        <p:spPr>
          <a:xfrm>
            <a:off x="231322" y="1768078"/>
            <a:ext cx="8817429" cy="4304109"/>
          </a:xfrm>
          <a:noFill/>
        </p:spPr>
        <p:txBody>
          <a:bodyPr lIns="85593" tIns="42045" rIns="85593" bIns="42045">
            <a:normAutofit/>
          </a:bodyPr>
          <a:lstStyle/>
          <a:p>
            <a:pPr marL="324349" indent="-324349" defTabSz="864931">
              <a:buFont typeface="Wingdings" pitchFamily="2" charset="2"/>
              <a:buChar char="l"/>
            </a:pPr>
            <a:r>
              <a:rPr lang="en-GB" dirty="0" smtClean="0">
                <a:solidFill>
                  <a:schemeClr val="tx1">
                    <a:lumMod val="85000"/>
                    <a:lumOff val="15000"/>
                  </a:schemeClr>
                </a:solidFill>
              </a:rPr>
              <a:t>Expenses are the decreases in owner’s equity that result from operating the business.</a:t>
            </a:r>
          </a:p>
          <a:p>
            <a:pPr marL="324349" indent="-324349" defTabSz="864931">
              <a:buFont typeface="Wingdings" pitchFamily="2" charset="2"/>
              <a:buChar char="l"/>
            </a:pPr>
            <a:r>
              <a:rPr lang="en-GB" dirty="0" smtClean="0">
                <a:solidFill>
                  <a:schemeClr val="tx1">
                    <a:lumMod val="85000"/>
                    <a:lumOff val="15000"/>
                  </a:schemeClr>
                </a:solidFill>
              </a:rPr>
              <a:t>Expenses are the cost of assets consumed or services used in the process of earning revenue.</a:t>
            </a:r>
          </a:p>
          <a:p>
            <a:pPr marL="324349" indent="-324349" defTabSz="864931">
              <a:buFont typeface="Wingdings" pitchFamily="2" charset="2"/>
              <a:buChar char="l"/>
            </a:pPr>
            <a:r>
              <a:rPr lang="en-GB" dirty="0" smtClean="0">
                <a:solidFill>
                  <a:schemeClr val="tx1">
                    <a:lumMod val="85000"/>
                    <a:lumOff val="15000"/>
                  </a:schemeClr>
                </a:solidFill>
              </a:rPr>
              <a:t>Examples of expenses include utility expense, rent expense, and supplies expense.</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ujahid-ali-chapter-1-accounting-in-business-28-728.jpg"/>
          <p:cNvPicPr>
            <a:picLocks noChangeAspect="1"/>
          </p:cNvPicPr>
          <p:nvPr/>
        </p:nvPicPr>
        <p:blipFill>
          <a:blip r:embed="rId2"/>
          <a:stretch>
            <a:fillRect/>
          </a:stretch>
        </p:blipFill>
        <p:spPr>
          <a:xfrm>
            <a:off x="381000" y="381000"/>
            <a:ext cx="8458200" cy="609600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066799"/>
          </a:xfrm>
        </p:spPr>
        <p:txBody>
          <a:bodyPr>
            <a:normAutofit fontScale="90000"/>
          </a:bodyPr>
          <a:lstStyle/>
          <a:p>
            <a:r>
              <a:rPr lang="en-US" b="1" dirty="0" smtClean="0">
                <a:solidFill>
                  <a:srgbClr val="00B0F0"/>
                </a:solidFill>
              </a:rPr>
              <a:t/>
            </a:r>
            <a:br>
              <a:rPr lang="en-US" b="1" dirty="0" smtClean="0">
                <a:solidFill>
                  <a:srgbClr val="00B0F0"/>
                </a:solidFill>
              </a:rPr>
            </a:br>
            <a:r>
              <a:rPr lang="en-US" b="1" dirty="0" smtClean="0">
                <a:solidFill>
                  <a:srgbClr val="00B0F0"/>
                </a:solidFill>
              </a:rPr>
              <a:t>What is a 'Transaction'</a:t>
            </a:r>
            <a:br>
              <a:rPr lang="en-US" b="1" dirty="0" smtClean="0">
                <a:solidFill>
                  <a:srgbClr val="00B0F0"/>
                </a:solidFill>
              </a:rPr>
            </a:br>
            <a:endParaRPr lang="en-US" b="1" dirty="0">
              <a:solidFill>
                <a:srgbClr val="00B0F0"/>
              </a:solidFill>
            </a:endParaRPr>
          </a:p>
        </p:txBody>
      </p:sp>
      <p:sp>
        <p:nvSpPr>
          <p:cNvPr id="3" name="Subtitle 2"/>
          <p:cNvSpPr>
            <a:spLocks noGrp="1"/>
          </p:cNvSpPr>
          <p:nvPr>
            <p:ph type="subTitle" idx="1"/>
          </p:nvPr>
        </p:nvSpPr>
        <p:spPr>
          <a:xfrm>
            <a:off x="304800" y="1371600"/>
            <a:ext cx="8534400" cy="5181600"/>
          </a:xfrm>
        </p:spPr>
        <p:txBody>
          <a:bodyPr>
            <a:normAutofit/>
          </a:bodyPr>
          <a:lstStyle/>
          <a:p>
            <a:pPr algn="l"/>
            <a:r>
              <a:rPr lang="en-US" dirty="0" smtClean="0">
                <a:solidFill>
                  <a:schemeClr val="tx1">
                    <a:lumMod val="85000"/>
                    <a:lumOff val="15000"/>
                  </a:schemeClr>
                </a:solidFill>
              </a:rPr>
              <a:t>The term financial transaction is viewed as a business dealing, which involves the exchange of goods or services for value between two or more parties, firms or account.</a:t>
            </a:r>
          </a:p>
          <a:p>
            <a:pPr algn="l"/>
            <a:r>
              <a:rPr lang="en-US" dirty="0" smtClean="0">
                <a:solidFill>
                  <a:schemeClr val="tx1">
                    <a:lumMod val="85000"/>
                    <a:lumOff val="15000"/>
                  </a:schemeClr>
                </a:solidFill>
              </a:rPr>
              <a:t>Any event which has some monetary impact on the financial statement of the business is called as a transaction. It may result in it in the movement of value from one person to another.</a:t>
            </a:r>
          </a:p>
          <a:p>
            <a:pPr algn="l"/>
            <a:r>
              <a:rPr lang="en-US" dirty="0" smtClean="0">
                <a:solidFill>
                  <a:schemeClr val="tx1">
                    <a:lumMod val="85000"/>
                    <a:lumOff val="15000"/>
                  </a:schemeClr>
                </a:solidFill>
              </a:rPr>
              <a:t>Example, </a:t>
            </a:r>
            <a:r>
              <a:rPr lang="en-US" dirty="0" err="1" smtClean="0">
                <a:solidFill>
                  <a:schemeClr val="tx1">
                    <a:lumMod val="85000"/>
                    <a:lumOff val="15000"/>
                  </a:schemeClr>
                </a:solidFill>
              </a:rPr>
              <a:t>Softbyte</a:t>
            </a:r>
            <a:r>
              <a:rPr lang="en-US" dirty="0" smtClean="0">
                <a:solidFill>
                  <a:schemeClr val="tx1">
                    <a:lumMod val="85000"/>
                    <a:lumOff val="15000"/>
                  </a:schemeClr>
                </a:solidFill>
              </a:rPr>
              <a:t> purchases computer equipment for $7,000 cash.</a:t>
            </a:r>
          </a:p>
          <a:p>
            <a:pPr algn="l"/>
            <a:endParaRPr lang="en-US" b="1" dirty="0" smtClean="0">
              <a:solidFill>
                <a:schemeClr val="tx1">
                  <a:lumMod val="85000"/>
                  <a:lumOff val="15000"/>
                </a:schemeClr>
              </a:solidFill>
            </a:endParaRPr>
          </a:p>
          <a:p>
            <a:pPr algn="l"/>
            <a:endParaRPr lang="en-US" dirty="0" smtClean="0">
              <a:solidFill>
                <a:schemeClr val="tx1">
                  <a:lumMod val="95000"/>
                  <a:lumOff val="5000"/>
                </a:schemeClr>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1"/>
            <a:ext cx="8839200" cy="761999"/>
          </a:xfrm>
        </p:spPr>
        <p:txBody>
          <a:bodyPr>
            <a:normAutofit fontScale="90000"/>
          </a:bodyPr>
          <a:lstStyle/>
          <a:p>
            <a:r>
              <a:rPr lang="en-US" b="1" dirty="0" smtClean="0"/>
              <a:t/>
            </a:r>
            <a:br>
              <a:rPr lang="en-US" b="1" dirty="0" smtClean="0"/>
            </a:br>
            <a:r>
              <a:rPr lang="en-US" b="1" dirty="0" smtClean="0"/>
              <a:t>Transaction Vs Event</a:t>
            </a:r>
            <a:br>
              <a:rPr lang="en-US" b="1" dirty="0" smtClean="0"/>
            </a:br>
            <a:endParaRPr lang="en-US" b="1" dirty="0"/>
          </a:p>
        </p:txBody>
      </p:sp>
      <p:sp>
        <p:nvSpPr>
          <p:cNvPr id="3" name="Subtitle 2"/>
          <p:cNvSpPr>
            <a:spLocks noGrp="1"/>
          </p:cNvSpPr>
          <p:nvPr>
            <p:ph type="subTitle" idx="1"/>
          </p:nvPr>
        </p:nvSpPr>
        <p:spPr>
          <a:xfrm>
            <a:off x="152400" y="1295400"/>
            <a:ext cx="8839200" cy="5410200"/>
          </a:xfrm>
        </p:spPr>
        <p:txBody>
          <a:bodyPr/>
          <a:lstStyle/>
          <a:p>
            <a:endParaRPr lang="en-US" dirty="0"/>
          </a:p>
        </p:txBody>
      </p:sp>
      <p:graphicFrame>
        <p:nvGraphicFramePr>
          <p:cNvPr id="4" name="Table 3"/>
          <p:cNvGraphicFramePr>
            <a:graphicFrameLocks noGrp="1"/>
          </p:cNvGraphicFramePr>
          <p:nvPr/>
        </p:nvGraphicFramePr>
        <p:xfrm>
          <a:off x="-1" y="1295400"/>
          <a:ext cx="9144001" cy="5970270"/>
        </p:xfrm>
        <a:graphic>
          <a:graphicData uri="http://schemas.openxmlformats.org/drawingml/2006/table">
            <a:tbl>
              <a:tblPr firstCol="1">
                <a:tableStyleId>{5C22544A-7EE6-4342-B048-85BDC9FD1C3A}</a:tableStyleId>
              </a:tblPr>
              <a:tblGrid>
                <a:gridCol w="2014780"/>
                <a:gridCol w="3487119"/>
                <a:gridCol w="3642102"/>
              </a:tblGrid>
              <a:tr h="1112520">
                <a:tc>
                  <a:txBody>
                    <a:bodyPr/>
                    <a:lstStyle/>
                    <a:p>
                      <a:r>
                        <a:rPr lang="en-US" sz="2400" b="1" dirty="0" smtClean="0">
                          <a:solidFill>
                            <a:schemeClr val="tx1">
                              <a:lumMod val="95000"/>
                              <a:lumOff val="5000"/>
                            </a:schemeClr>
                          </a:solidFill>
                        </a:rPr>
                        <a:t>Definition</a:t>
                      </a:r>
                      <a:endParaRPr lang="en-US" sz="2400" b="1" dirty="0">
                        <a:solidFill>
                          <a:schemeClr val="tx1">
                            <a:lumMod val="95000"/>
                            <a:lumOff val="5000"/>
                          </a:schemeClr>
                        </a:solidFill>
                      </a:endParaRPr>
                    </a:p>
                  </a:txBody>
                  <a:tcP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lumMod val="95000"/>
                              <a:lumOff val="5000"/>
                            </a:schemeClr>
                          </a:solidFill>
                        </a:rPr>
                        <a:t>A transaction is an agreement between a buyer and a seller to exchange goods, services or financial instruments.</a:t>
                      </a:r>
                    </a:p>
                    <a:p>
                      <a:endParaRPr lang="en-US" sz="2000" b="0" dirty="0"/>
                    </a:p>
                  </a:txBody>
                  <a:tcPr>
                    <a:solidFill>
                      <a:schemeClr val="bg1">
                        <a:lumMod val="85000"/>
                      </a:schemeClr>
                    </a:solidFill>
                  </a:tcPr>
                </a:tc>
                <a:tc>
                  <a:txBody>
                    <a:bodyPr/>
                    <a:lstStyle/>
                    <a:p>
                      <a:r>
                        <a:rPr lang="en-US" sz="2000" b="0" dirty="0" smtClean="0"/>
                        <a:t>The</a:t>
                      </a:r>
                      <a:r>
                        <a:rPr lang="en-US" sz="2000" b="0" baseline="0" dirty="0" smtClean="0"/>
                        <a:t> normal life occurrences or series of activities happening in every stage of our life</a:t>
                      </a:r>
                      <a:endParaRPr lang="en-US" sz="2000" b="0" dirty="0"/>
                    </a:p>
                  </a:txBody>
                  <a:tcPr>
                    <a:solidFill>
                      <a:schemeClr val="tx2">
                        <a:lumMod val="20000"/>
                        <a:lumOff val="80000"/>
                      </a:schemeClr>
                    </a:solidFill>
                  </a:tcPr>
                </a:tc>
              </a:tr>
              <a:tr h="1112520">
                <a:tc>
                  <a:txBody>
                    <a:bodyPr/>
                    <a:lstStyle/>
                    <a:p>
                      <a:r>
                        <a:rPr lang="en-US" sz="2400" b="1" i="0" kern="1200" dirty="0" smtClean="0">
                          <a:solidFill>
                            <a:schemeClr val="tx1">
                              <a:lumMod val="95000"/>
                              <a:lumOff val="5000"/>
                            </a:schemeClr>
                          </a:solidFill>
                          <a:latin typeface="+mn-lt"/>
                          <a:ea typeface="+mn-ea"/>
                          <a:cs typeface="+mn-cs"/>
                        </a:rPr>
                        <a:t>Change in financial position</a:t>
                      </a:r>
                      <a:endParaRPr lang="en-US" sz="2400" b="1" dirty="0">
                        <a:solidFill>
                          <a:schemeClr val="tx1">
                            <a:lumMod val="95000"/>
                            <a:lumOff val="5000"/>
                          </a:schemeClr>
                        </a:solidFill>
                      </a:endParaRPr>
                    </a:p>
                  </a:txBody>
                  <a:tcPr>
                    <a:solidFill>
                      <a:schemeClr val="accent2">
                        <a:lumMod val="40000"/>
                        <a:lumOff val="60000"/>
                      </a:schemeClr>
                    </a:solidFill>
                  </a:tcPr>
                </a:tc>
                <a:tc>
                  <a:txBody>
                    <a:bodyPr/>
                    <a:lstStyle/>
                    <a:p>
                      <a:r>
                        <a:rPr lang="en-US" sz="2000" b="0" i="0" kern="1200" dirty="0" smtClean="0">
                          <a:solidFill>
                            <a:schemeClr val="dk1"/>
                          </a:solidFill>
                          <a:latin typeface="+mn-lt"/>
                          <a:ea typeface="+mn-ea"/>
                          <a:cs typeface="+mn-cs"/>
                        </a:rPr>
                        <a:t>Results in change in the financial position of the company.</a:t>
                      </a:r>
                      <a:endParaRPr lang="en-US" sz="2000" b="0" dirty="0"/>
                    </a:p>
                  </a:txBody>
                  <a:tcPr>
                    <a:solidFill>
                      <a:schemeClr val="bg1">
                        <a:lumMod val="85000"/>
                      </a:schemeClr>
                    </a:solidFill>
                  </a:tcPr>
                </a:tc>
                <a:tc>
                  <a:txBody>
                    <a:bodyPr/>
                    <a:lstStyle/>
                    <a:p>
                      <a:r>
                        <a:rPr lang="en-US" sz="2000" b="0" i="0" kern="1200" dirty="0" smtClean="0">
                          <a:solidFill>
                            <a:schemeClr val="dk1"/>
                          </a:solidFill>
                          <a:latin typeface="+mn-lt"/>
                          <a:ea typeface="+mn-ea"/>
                          <a:cs typeface="+mn-cs"/>
                        </a:rPr>
                        <a:t>May or may not result in change in financial position of the company.</a:t>
                      </a:r>
                      <a:endParaRPr lang="en-US" sz="2000" b="0" dirty="0"/>
                    </a:p>
                  </a:txBody>
                  <a:tcPr>
                    <a:solidFill>
                      <a:schemeClr val="tx2">
                        <a:lumMod val="20000"/>
                        <a:lumOff val="80000"/>
                      </a:schemeClr>
                    </a:solidFill>
                  </a:tcPr>
                </a:tc>
              </a:tr>
              <a:tr h="701040">
                <a:tc>
                  <a:txBody>
                    <a:bodyPr/>
                    <a:lstStyle/>
                    <a:p>
                      <a:r>
                        <a:rPr lang="en-US" sz="2400" b="1" i="0" kern="1200" dirty="0" smtClean="0">
                          <a:solidFill>
                            <a:schemeClr val="tx1">
                              <a:lumMod val="95000"/>
                              <a:lumOff val="5000"/>
                            </a:schemeClr>
                          </a:solidFill>
                          <a:latin typeface="+mn-lt"/>
                          <a:ea typeface="+mn-ea"/>
                          <a:cs typeface="+mn-cs"/>
                        </a:rPr>
                        <a:t>Scope</a:t>
                      </a:r>
                      <a:endParaRPr lang="en-US" sz="2400" b="1" dirty="0">
                        <a:solidFill>
                          <a:schemeClr val="tx1">
                            <a:lumMod val="95000"/>
                            <a:lumOff val="5000"/>
                          </a:schemeClr>
                        </a:solidFill>
                      </a:endParaRPr>
                    </a:p>
                  </a:txBody>
                  <a:tcPr>
                    <a:solidFill>
                      <a:schemeClr val="accent2">
                        <a:lumMod val="40000"/>
                        <a:lumOff val="60000"/>
                      </a:schemeClr>
                    </a:solidFill>
                  </a:tcPr>
                </a:tc>
                <a:tc>
                  <a:txBody>
                    <a:bodyPr/>
                    <a:lstStyle/>
                    <a:p>
                      <a:pPr algn="l" fontAlgn="t"/>
                      <a:r>
                        <a:rPr lang="en-US" sz="2000" b="0" dirty="0"/>
                        <a:t>Narrow</a:t>
                      </a:r>
                    </a:p>
                  </a:txBody>
                  <a:tcPr marL="76200" marR="76200" marT="76200" marB="76200">
                    <a:solidFill>
                      <a:schemeClr val="bg1">
                        <a:lumMod val="85000"/>
                      </a:schemeClr>
                    </a:solidFill>
                  </a:tcPr>
                </a:tc>
                <a:tc>
                  <a:txBody>
                    <a:bodyPr/>
                    <a:lstStyle/>
                    <a:p>
                      <a:pPr algn="l" fontAlgn="t"/>
                      <a:r>
                        <a:rPr lang="en-US" sz="2000" b="0" dirty="0"/>
                        <a:t>Wide</a:t>
                      </a:r>
                    </a:p>
                  </a:txBody>
                  <a:tcPr marL="76200" marR="76200" marT="76200" marB="76200">
                    <a:solidFill>
                      <a:schemeClr val="tx2">
                        <a:lumMod val="20000"/>
                        <a:lumOff val="80000"/>
                      </a:schemeClr>
                    </a:solidFill>
                  </a:tcPr>
                </a:tc>
              </a:tr>
              <a:tr h="1112520">
                <a:tc>
                  <a:txBody>
                    <a:bodyPr/>
                    <a:lstStyle/>
                    <a:p>
                      <a:r>
                        <a:rPr lang="en-US" sz="2400" b="1" dirty="0" smtClean="0">
                          <a:solidFill>
                            <a:schemeClr val="tx1">
                              <a:lumMod val="95000"/>
                              <a:lumOff val="5000"/>
                            </a:schemeClr>
                          </a:solidFill>
                        </a:rPr>
                        <a:t>Money</a:t>
                      </a:r>
                      <a:r>
                        <a:rPr lang="en-US" sz="2400" b="1" baseline="0" dirty="0" smtClean="0">
                          <a:solidFill>
                            <a:schemeClr val="tx1">
                              <a:lumMod val="95000"/>
                              <a:lumOff val="5000"/>
                            </a:schemeClr>
                          </a:solidFill>
                        </a:rPr>
                        <a:t> measurement</a:t>
                      </a:r>
                      <a:endParaRPr lang="en-US" sz="2400" b="1" dirty="0">
                        <a:solidFill>
                          <a:schemeClr val="tx1">
                            <a:lumMod val="95000"/>
                            <a:lumOff val="5000"/>
                          </a:schemeClr>
                        </a:solidFill>
                      </a:endParaRPr>
                    </a:p>
                  </a:txBody>
                  <a:tcPr>
                    <a:solidFill>
                      <a:schemeClr val="accent2">
                        <a:lumMod val="40000"/>
                        <a:lumOff val="60000"/>
                      </a:schemeClr>
                    </a:solidFill>
                  </a:tcPr>
                </a:tc>
                <a:tc>
                  <a:txBody>
                    <a:bodyPr/>
                    <a:lstStyle/>
                    <a:p>
                      <a:r>
                        <a:rPr lang="en-US" sz="2000" b="0" dirty="0" smtClean="0"/>
                        <a:t>The financial changes caused by transactions must be measurable in terms of money.</a:t>
                      </a:r>
                    </a:p>
                  </a:txBody>
                  <a:tcPr marL="66675" marR="66675" marT="66675" marB="66675">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Financial changes caused by events may or may not be measurable in terms of money.</a:t>
                      </a:r>
                    </a:p>
                    <a:p>
                      <a:endParaRPr lang="en-US" sz="2000" b="0" dirty="0"/>
                    </a:p>
                  </a:txBody>
                  <a:tcPr marL="66675" marR="66675" marT="66675" marB="66675">
                    <a:solidFill>
                      <a:schemeClr val="tx2">
                        <a:lumMod val="20000"/>
                        <a:lumOff val="80000"/>
                      </a:schemeClr>
                    </a:solidFill>
                  </a:tcPr>
                </a:tc>
              </a:tr>
              <a:tr h="1112520">
                <a:tc>
                  <a:txBody>
                    <a:bodyPr/>
                    <a:lstStyle/>
                    <a:p>
                      <a:r>
                        <a:rPr lang="en-US" sz="2400" b="1" dirty="0" smtClean="0">
                          <a:solidFill>
                            <a:schemeClr val="tx1">
                              <a:lumMod val="95000"/>
                              <a:lumOff val="5000"/>
                            </a:schemeClr>
                          </a:solidFill>
                        </a:rPr>
                        <a:t>Transfer</a:t>
                      </a:r>
                      <a:r>
                        <a:rPr lang="en-US" sz="2400" b="1" baseline="0" dirty="0" smtClean="0">
                          <a:solidFill>
                            <a:schemeClr val="tx1">
                              <a:lumMod val="95000"/>
                              <a:lumOff val="5000"/>
                            </a:schemeClr>
                          </a:solidFill>
                        </a:rPr>
                        <a:t> of substances</a:t>
                      </a:r>
                      <a:endParaRPr lang="en-US" sz="2400" b="1" dirty="0">
                        <a:solidFill>
                          <a:schemeClr val="tx1">
                            <a:lumMod val="95000"/>
                            <a:lumOff val="5000"/>
                          </a:schemeClr>
                        </a:solidFill>
                      </a:endParaRPr>
                    </a:p>
                  </a:txBody>
                  <a:tcPr>
                    <a:solidFill>
                      <a:schemeClr val="accent2">
                        <a:lumMod val="40000"/>
                        <a:lumOff val="60000"/>
                      </a:schemeClr>
                    </a:solidFill>
                  </a:tcPr>
                </a:tc>
                <a:tc>
                  <a:txBody>
                    <a:bodyPr/>
                    <a:lstStyle/>
                    <a:p>
                      <a:r>
                        <a:rPr lang="en-US" sz="2000" b="0" i="0" kern="1200" dirty="0" smtClean="0">
                          <a:solidFill>
                            <a:schemeClr val="dk1"/>
                          </a:solidFill>
                          <a:latin typeface="+mn-lt"/>
                          <a:ea typeface="+mn-ea"/>
                          <a:cs typeface="+mn-cs"/>
                        </a:rPr>
                        <a:t>As a consequence of transactions transfer of goods or service is a must.</a:t>
                      </a:r>
                      <a:endParaRPr lang="en-US" sz="2000" b="0" dirty="0"/>
                    </a:p>
                  </a:txBody>
                  <a:tcPr>
                    <a:solidFill>
                      <a:schemeClr val="bg1">
                        <a:lumMod val="85000"/>
                      </a:schemeClr>
                    </a:solidFill>
                  </a:tcPr>
                </a:tc>
                <a:tc>
                  <a:txBody>
                    <a:bodyPr/>
                    <a:lstStyle/>
                    <a:p>
                      <a:r>
                        <a:rPr lang="en-US" sz="2000" b="0" i="0" kern="1200" dirty="0" smtClean="0">
                          <a:solidFill>
                            <a:schemeClr val="dk1"/>
                          </a:solidFill>
                          <a:latin typeface="+mn-lt"/>
                          <a:ea typeface="+mn-ea"/>
                          <a:cs typeface="+mn-cs"/>
                        </a:rPr>
                        <a:t>Transfer of goods or services may or may not occur for an event.</a:t>
                      </a:r>
                      <a:endParaRPr lang="en-US" sz="2000" b="0" dirty="0"/>
                    </a:p>
                  </a:txBody>
                  <a:tcPr>
                    <a:solidFill>
                      <a:schemeClr val="tx2">
                        <a:lumMod val="20000"/>
                        <a:lumOff val="80000"/>
                      </a:schemeClr>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Transaction Vs Event</a:t>
            </a:r>
            <a:br>
              <a:rPr lang="en-US" b="1" dirty="0" smtClean="0"/>
            </a:br>
            <a:endParaRPr lang="en-US" dirty="0"/>
          </a:p>
        </p:txBody>
      </p:sp>
      <p:graphicFrame>
        <p:nvGraphicFramePr>
          <p:cNvPr id="4" name="Content Placeholder 3"/>
          <p:cNvGraphicFramePr>
            <a:graphicFrameLocks noGrp="1"/>
          </p:cNvGraphicFramePr>
          <p:nvPr>
            <p:ph idx="1"/>
          </p:nvPr>
        </p:nvGraphicFramePr>
        <p:xfrm>
          <a:off x="0" y="1371601"/>
          <a:ext cx="9144000" cy="6116127"/>
        </p:xfrm>
        <a:graphic>
          <a:graphicData uri="http://schemas.openxmlformats.org/drawingml/2006/table">
            <a:tbl>
              <a:tblPr firstCol="1">
                <a:tableStyleId>{5C22544A-7EE6-4342-B048-85BDC9FD1C3A}</a:tableStyleId>
              </a:tblPr>
              <a:tblGrid>
                <a:gridCol w="1981200"/>
                <a:gridCol w="3657600"/>
                <a:gridCol w="3505200"/>
              </a:tblGrid>
              <a:tr h="1656272">
                <a:tc>
                  <a:txBody>
                    <a:bodyPr/>
                    <a:lstStyle/>
                    <a:p>
                      <a:r>
                        <a:rPr lang="en-US" sz="2800" dirty="0" smtClean="0">
                          <a:solidFill>
                            <a:schemeClr val="tx1">
                              <a:lumMod val="95000"/>
                              <a:lumOff val="5000"/>
                            </a:schemeClr>
                          </a:solidFill>
                        </a:rPr>
                        <a:t>Record</a:t>
                      </a:r>
                      <a:endParaRPr lang="en-US" sz="2800" dirty="0">
                        <a:solidFill>
                          <a:schemeClr val="tx1">
                            <a:lumMod val="95000"/>
                            <a:lumOff val="5000"/>
                          </a:schemeClr>
                        </a:solidFill>
                      </a:endParaRPr>
                    </a:p>
                  </a:txBody>
                  <a:tcPr>
                    <a:solidFill>
                      <a:schemeClr val="accent3">
                        <a:lumMod val="60000"/>
                        <a:lumOff val="40000"/>
                      </a:schemeClr>
                    </a:solidFill>
                  </a:tcPr>
                </a:tc>
                <a:tc>
                  <a:txBody>
                    <a:bodyPr/>
                    <a:lstStyle/>
                    <a:p>
                      <a:r>
                        <a:rPr lang="en-US" sz="2400" b="0" i="0" kern="1200" dirty="0" smtClean="0">
                          <a:solidFill>
                            <a:schemeClr val="dk1"/>
                          </a:solidFill>
                          <a:latin typeface="+mn-lt"/>
                          <a:ea typeface="+mn-ea"/>
                          <a:cs typeface="+mn-cs"/>
                        </a:rPr>
                        <a:t>Every transaction must be recorded in the books of accounts; otherwise accurate results cannot be ascertained from the books of accounts.</a:t>
                      </a:r>
                      <a:endParaRPr lang="en-US" sz="2400" dirty="0"/>
                    </a:p>
                  </a:txBody>
                  <a:tcPr>
                    <a:solidFill>
                      <a:schemeClr val="accent5">
                        <a:lumMod val="40000"/>
                        <a:lumOff val="60000"/>
                      </a:schemeClr>
                    </a:solidFill>
                  </a:tcPr>
                </a:tc>
                <a:tc>
                  <a:txBody>
                    <a:bodyPr/>
                    <a:lstStyle/>
                    <a:p>
                      <a:r>
                        <a:rPr lang="en-US" sz="2400" b="0" i="0" kern="1200" dirty="0" smtClean="0">
                          <a:solidFill>
                            <a:schemeClr val="dk1"/>
                          </a:solidFill>
                          <a:latin typeface="+mn-lt"/>
                          <a:ea typeface="+mn-ea"/>
                          <a:cs typeface="+mn-cs"/>
                        </a:rPr>
                        <a:t>It is</a:t>
                      </a:r>
                      <a:r>
                        <a:rPr lang="en-US" sz="2400" b="0" i="0" kern="1200" baseline="0" dirty="0" smtClean="0">
                          <a:solidFill>
                            <a:schemeClr val="dk1"/>
                          </a:solidFill>
                          <a:latin typeface="+mn-lt"/>
                          <a:ea typeface="+mn-ea"/>
                          <a:cs typeface="+mn-cs"/>
                        </a:rPr>
                        <a:t> </a:t>
                      </a:r>
                      <a:r>
                        <a:rPr lang="en-US" sz="2400" b="0" i="0" kern="1200" dirty="0" smtClean="0">
                          <a:solidFill>
                            <a:schemeClr val="dk1"/>
                          </a:solidFill>
                          <a:latin typeface="+mn-lt"/>
                          <a:ea typeface="+mn-ea"/>
                          <a:cs typeface="+mn-cs"/>
                        </a:rPr>
                        <a:t>not necessary that every event will be recorded in the books of accounts.</a:t>
                      </a:r>
                      <a:endParaRPr lang="en-US" sz="2400" dirty="0"/>
                    </a:p>
                  </a:txBody>
                  <a:tcPr>
                    <a:solidFill>
                      <a:schemeClr val="accent4">
                        <a:lumMod val="40000"/>
                        <a:lumOff val="60000"/>
                      </a:schemeClr>
                    </a:solidFill>
                  </a:tcPr>
                </a:tc>
              </a:tr>
              <a:tr h="1276709">
                <a:tc>
                  <a:txBody>
                    <a:bodyPr/>
                    <a:lstStyle/>
                    <a:p>
                      <a:r>
                        <a:rPr lang="en-US" sz="2800" dirty="0" smtClean="0">
                          <a:solidFill>
                            <a:schemeClr val="tx1">
                              <a:lumMod val="95000"/>
                              <a:lumOff val="5000"/>
                            </a:schemeClr>
                          </a:solidFill>
                        </a:rPr>
                        <a:t>Evidence</a:t>
                      </a:r>
                      <a:endParaRPr lang="en-US" sz="2800" dirty="0">
                        <a:solidFill>
                          <a:schemeClr val="tx1">
                            <a:lumMod val="95000"/>
                            <a:lumOff val="5000"/>
                          </a:schemeClr>
                        </a:solidFill>
                      </a:endParaRPr>
                    </a:p>
                  </a:txBody>
                  <a:tcPr>
                    <a:solidFill>
                      <a:schemeClr val="accent3">
                        <a:lumMod val="60000"/>
                        <a:lumOff val="40000"/>
                      </a:schemeClr>
                    </a:solidFill>
                  </a:tcPr>
                </a:tc>
                <a:tc>
                  <a:txBody>
                    <a:bodyPr/>
                    <a:lstStyle/>
                    <a:p>
                      <a:r>
                        <a:rPr lang="en-US" sz="2400" b="0" i="0" kern="1200" dirty="0" smtClean="0">
                          <a:solidFill>
                            <a:schemeClr val="dk1"/>
                          </a:solidFill>
                          <a:latin typeface="+mn-lt"/>
                          <a:ea typeface="+mn-ea"/>
                          <a:cs typeface="+mn-cs"/>
                        </a:rPr>
                        <a:t>Business transactions must be supported by evidence.</a:t>
                      </a:r>
                      <a:endParaRPr lang="en-US" sz="2400" dirty="0"/>
                    </a:p>
                  </a:txBody>
                  <a:tcPr>
                    <a:solidFill>
                      <a:schemeClr val="accent5">
                        <a:lumMod val="40000"/>
                        <a:lumOff val="60000"/>
                      </a:schemeClr>
                    </a:solidFill>
                  </a:tcPr>
                </a:tc>
                <a:tc>
                  <a:txBody>
                    <a:bodyPr/>
                    <a:lstStyle/>
                    <a:p>
                      <a:r>
                        <a:rPr lang="en-US" sz="2400" b="0" i="0" kern="1200" dirty="0" smtClean="0">
                          <a:solidFill>
                            <a:schemeClr val="dk1"/>
                          </a:solidFill>
                          <a:latin typeface="+mn-lt"/>
                          <a:ea typeface="+mn-ea"/>
                          <a:cs typeface="+mn-cs"/>
                        </a:rPr>
                        <a:t>Transactions related to events are not always supported by evidence.</a:t>
                      </a:r>
                      <a:endParaRPr lang="en-US" sz="2400" dirty="0"/>
                    </a:p>
                  </a:txBody>
                  <a:tcPr>
                    <a:solidFill>
                      <a:schemeClr val="accent4">
                        <a:lumMod val="40000"/>
                        <a:lumOff val="60000"/>
                      </a:schemeClr>
                    </a:solidFill>
                  </a:tcPr>
                </a:tc>
              </a:tr>
              <a:tr h="1276709">
                <a:tc>
                  <a:txBody>
                    <a:bodyPr/>
                    <a:lstStyle/>
                    <a:p>
                      <a:r>
                        <a:rPr lang="en-US" sz="2800" dirty="0" smtClean="0">
                          <a:solidFill>
                            <a:schemeClr val="tx1">
                              <a:lumMod val="95000"/>
                              <a:lumOff val="5000"/>
                            </a:schemeClr>
                          </a:solidFill>
                        </a:rPr>
                        <a:t>Relation</a:t>
                      </a:r>
                      <a:endParaRPr lang="en-US" sz="2800" dirty="0">
                        <a:solidFill>
                          <a:schemeClr val="tx1">
                            <a:lumMod val="95000"/>
                            <a:lumOff val="5000"/>
                          </a:schemeClr>
                        </a:solidFill>
                      </a:endParaRPr>
                    </a:p>
                  </a:txBody>
                  <a:tcPr>
                    <a:solidFill>
                      <a:schemeClr val="accent3">
                        <a:lumMod val="60000"/>
                        <a:lumOff val="40000"/>
                      </a:schemeClr>
                    </a:solidFill>
                  </a:tcPr>
                </a:tc>
                <a:tc>
                  <a:txBody>
                    <a:bodyPr/>
                    <a:lstStyle/>
                    <a:p>
                      <a:r>
                        <a:rPr lang="en-US" sz="2400" dirty="0" smtClean="0"/>
                        <a:t>All transactions are events.</a:t>
                      </a:r>
                      <a:endParaRPr lang="en-US" sz="2400" dirty="0"/>
                    </a:p>
                  </a:txBody>
                  <a:tcPr marL="66675" marR="66675" marT="66675" marB="66675">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All events are not transactions.</a:t>
                      </a:r>
                    </a:p>
                    <a:p>
                      <a:endParaRPr lang="en-US" sz="2400" dirty="0"/>
                    </a:p>
                  </a:txBody>
                  <a:tcPr marL="66675" marR="66675" marT="66675" marB="66675">
                    <a:solidFill>
                      <a:schemeClr val="accent4">
                        <a:lumMod val="40000"/>
                        <a:lumOff val="60000"/>
                      </a:schemeClr>
                    </a:solidFill>
                  </a:tcPr>
                </a:tc>
              </a:tr>
              <a:tr h="1276709">
                <a:tc>
                  <a:txBody>
                    <a:bodyPr/>
                    <a:lstStyle/>
                    <a:p>
                      <a:r>
                        <a:rPr lang="en-US" sz="2800" dirty="0" smtClean="0">
                          <a:solidFill>
                            <a:schemeClr val="tx1">
                              <a:lumMod val="95000"/>
                              <a:lumOff val="5000"/>
                            </a:schemeClr>
                          </a:solidFill>
                        </a:rPr>
                        <a:t>parties</a:t>
                      </a:r>
                      <a:endParaRPr lang="en-US" sz="2800" dirty="0">
                        <a:solidFill>
                          <a:schemeClr val="tx1">
                            <a:lumMod val="95000"/>
                            <a:lumOff val="5000"/>
                          </a:schemeClr>
                        </a:solidFill>
                      </a:endParaRPr>
                    </a:p>
                  </a:txBody>
                  <a:tcPr>
                    <a:solidFill>
                      <a:schemeClr val="accent3">
                        <a:lumMod val="60000"/>
                        <a:lumOff val="40000"/>
                      </a:schemeClr>
                    </a:solidFill>
                  </a:tcPr>
                </a:tc>
                <a:tc>
                  <a:txBody>
                    <a:bodyPr/>
                    <a:lstStyle/>
                    <a:p>
                      <a:r>
                        <a:rPr lang="en-US" sz="2400" dirty="0"/>
                        <a:t>In the case of transaction two parties are must.</a:t>
                      </a:r>
                    </a:p>
                  </a:txBody>
                  <a:tcPr marL="66675" marR="66675" marT="66675" marB="66675">
                    <a:solidFill>
                      <a:schemeClr val="accent5">
                        <a:lumMod val="40000"/>
                        <a:lumOff val="60000"/>
                      </a:schemeClr>
                    </a:solidFill>
                  </a:tcPr>
                </a:tc>
                <a:tc>
                  <a:txBody>
                    <a:bodyPr/>
                    <a:lstStyle/>
                    <a:p>
                      <a:r>
                        <a:rPr lang="en-US" sz="2400" b="0" i="0" kern="1200" dirty="0" smtClean="0">
                          <a:solidFill>
                            <a:schemeClr val="dk1"/>
                          </a:solidFill>
                          <a:latin typeface="+mn-lt"/>
                          <a:ea typeface="+mn-ea"/>
                          <a:cs typeface="+mn-cs"/>
                        </a:rPr>
                        <a:t>It may or may not require two parties for the occurrence of an event.</a:t>
                      </a:r>
                      <a:endParaRPr lang="en-US" sz="2400" dirty="0"/>
                    </a:p>
                  </a:txBody>
                  <a:tcPr>
                    <a:solidFill>
                      <a:schemeClr val="accent4">
                        <a:lumMod val="40000"/>
                        <a:lumOff val="60000"/>
                      </a:schemeClr>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r>
              <a:rPr lang="en-US" b="1" dirty="0" smtClean="0">
                <a:solidFill>
                  <a:srgbClr val="0070C0"/>
                </a:solidFill>
              </a:rPr>
              <a:t>What are the characteristics </a:t>
            </a:r>
            <a:r>
              <a:rPr lang="en-US" b="1" smtClean="0">
                <a:solidFill>
                  <a:srgbClr val="0070C0"/>
                </a:solidFill>
              </a:rPr>
              <a:t>of Transaction?</a:t>
            </a:r>
            <a:r>
              <a:rPr lang="en-US" b="1" dirty="0" smtClean="0">
                <a:solidFill>
                  <a:srgbClr val="0070C0"/>
                </a:solidFill>
              </a:rPr>
              <a:t> </a:t>
            </a:r>
            <a:r>
              <a:rPr lang="en-US" b="1" dirty="0" smtClean="0"/>
              <a:t/>
            </a:r>
            <a:br>
              <a:rPr lang="en-US" b="1" dirty="0" smtClean="0"/>
            </a:b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8686800" cy="1447799"/>
          </a:xfrm>
        </p:spPr>
        <p:txBody>
          <a:bodyPr>
            <a:normAutofit fontScale="90000"/>
          </a:bodyPr>
          <a:lstStyle/>
          <a:p>
            <a:r>
              <a:rPr lang="en-US" b="1" dirty="0" smtClean="0"/>
              <a:t>Nature and Features of Accounting Transactions</a:t>
            </a:r>
            <a:br>
              <a:rPr lang="en-US" b="1" dirty="0" smtClean="0"/>
            </a:br>
            <a:endParaRPr lang="en-US" dirty="0"/>
          </a:p>
        </p:txBody>
      </p:sp>
      <p:sp>
        <p:nvSpPr>
          <p:cNvPr id="3" name="Subtitle 2"/>
          <p:cNvSpPr>
            <a:spLocks noGrp="1"/>
          </p:cNvSpPr>
          <p:nvPr>
            <p:ph type="subTitle" idx="1"/>
          </p:nvPr>
        </p:nvSpPr>
        <p:spPr>
          <a:xfrm>
            <a:off x="228600" y="1752600"/>
            <a:ext cx="8686800" cy="4876800"/>
          </a:xfrm>
        </p:spPr>
        <p:txBody>
          <a:bodyPr/>
          <a:lstStyle/>
          <a:p>
            <a:pPr marL="514350" indent="-514350" algn="l">
              <a:buFont typeface="+mj-lt"/>
              <a:buAutoNum type="arabicPeriod"/>
            </a:pPr>
            <a:r>
              <a:rPr lang="en-US" dirty="0" smtClean="0">
                <a:solidFill>
                  <a:schemeClr val="tx1">
                    <a:lumMod val="95000"/>
                    <a:lumOff val="5000"/>
                  </a:schemeClr>
                </a:solidFill>
              </a:rPr>
              <a:t>Change in financial position</a:t>
            </a:r>
          </a:p>
          <a:p>
            <a:pPr marL="514350" indent="-514350" algn="l">
              <a:buFont typeface="+mj-lt"/>
              <a:buAutoNum type="arabicPeriod"/>
            </a:pPr>
            <a:r>
              <a:rPr lang="en-US" dirty="0" smtClean="0">
                <a:solidFill>
                  <a:schemeClr val="tx1">
                    <a:lumMod val="95000"/>
                    <a:lumOff val="5000"/>
                  </a:schemeClr>
                </a:solidFill>
              </a:rPr>
              <a:t>Measurable in terms of money</a:t>
            </a:r>
          </a:p>
          <a:p>
            <a:pPr marL="514350" indent="-514350" algn="l">
              <a:buFont typeface="+mj-lt"/>
              <a:buAutoNum type="arabicPeriod"/>
            </a:pPr>
            <a:r>
              <a:rPr lang="en-US" dirty="0" smtClean="0">
                <a:solidFill>
                  <a:schemeClr val="tx1">
                    <a:lumMod val="95000"/>
                    <a:lumOff val="5000"/>
                  </a:schemeClr>
                </a:solidFill>
              </a:rPr>
              <a:t>Dual aspect</a:t>
            </a:r>
          </a:p>
          <a:p>
            <a:pPr marL="514350" indent="-514350" algn="l">
              <a:buFont typeface="+mj-lt"/>
              <a:buAutoNum type="arabicPeriod"/>
            </a:pPr>
            <a:r>
              <a:rPr lang="en-US" dirty="0" smtClean="0">
                <a:solidFill>
                  <a:schemeClr val="tx1">
                    <a:lumMod val="95000"/>
                    <a:lumOff val="5000"/>
                  </a:schemeClr>
                </a:solidFill>
              </a:rPr>
              <a:t>Invisible transactions</a:t>
            </a:r>
          </a:p>
          <a:p>
            <a:pPr marL="514350" indent="-514350" algn="l">
              <a:buFont typeface="+mj-lt"/>
              <a:buAutoNum type="arabicPeriod"/>
            </a:pPr>
            <a:r>
              <a:rPr lang="en-US" dirty="0" smtClean="0">
                <a:solidFill>
                  <a:schemeClr val="tx1">
                    <a:lumMod val="95000"/>
                    <a:lumOff val="5000"/>
                  </a:schemeClr>
                </a:solidFill>
              </a:rPr>
              <a:t>Historical events</a:t>
            </a:r>
          </a:p>
          <a:p>
            <a:pPr marL="514350" indent="-514350" algn="l">
              <a:buFont typeface="+mj-lt"/>
              <a:buAutoNum type="arabicPeriod"/>
            </a:pPr>
            <a:r>
              <a:rPr lang="en-US" dirty="0" smtClean="0">
                <a:solidFill>
                  <a:schemeClr val="tx1">
                    <a:lumMod val="95000"/>
                    <a:lumOff val="5000"/>
                  </a:schemeClr>
                </a:solidFill>
              </a:rPr>
              <a:t>Evidence</a:t>
            </a:r>
          </a:p>
          <a:p>
            <a:pPr marL="514350" indent="-514350" algn="l"/>
            <a:endParaRPr lang="en-US" dirty="0">
              <a:solidFill>
                <a:schemeClr val="tx1">
                  <a:lumMod val="95000"/>
                  <a:lumOff val="5000"/>
                </a:scheme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0"/>
            <a:ext cx="8839200" cy="1447800"/>
          </a:xfrm>
        </p:spPr>
        <p:txBody>
          <a:bodyPr>
            <a:normAutofit fontScale="90000"/>
          </a:bodyPr>
          <a:lstStyle/>
          <a:p>
            <a:r>
              <a:rPr lang="en-US" b="1" dirty="0" smtClean="0"/>
              <a:t>Types / Classification of Accounting Transactions</a:t>
            </a:r>
            <a:r>
              <a:rPr lang="en-US" dirty="0" smtClean="0"/>
              <a:t/>
            </a:r>
            <a:br>
              <a:rPr lang="en-US" dirty="0" smtClean="0"/>
            </a:br>
            <a:endParaRPr lang="en-US" dirty="0"/>
          </a:p>
        </p:txBody>
      </p:sp>
      <p:sp>
        <p:nvSpPr>
          <p:cNvPr id="3" name="Subtitle 2"/>
          <p:cNvSpPr>
            <a:spLocks noGrp="1"/>
          </p:cNvSpPr>
          <p:nvPr>
            <p:ph type="subTitle" idx="1"/>
          </p:nvPr>
        </p:nvSpPr>
        <p:spPr>
          <a:xfrm>
            <a:off x="152400" y="1676400"/>
            <a:ext cx="8839200" cy="5029200"/>
          </a:xfrm>
        </p:spPr>
        <p:txBody>
          <a:bodyPr>
            <a:normAutofit/>
          </a:bodyPr>
          <a:lstStyle/>
          <a:p>
            <a:pPr marL="514350" indent="-514350" algn="l"/>
            <a:r>
              <a:rPr lang="en-US" dirty="0" smtClean="0">
                <a:solidFill>
                  <a:schemeClr val="tx1">
                    <a:lumMod val="95000"/>
                    <a:lumOff val="5000"/>
                  </a:schemeClr>
                </a:solidFill>
              </a:rPr>
              <a:t>On the basis of exchange of cash</a:t>
            </a:r>
          </a:p>
          <a:p>
            <a:pPr marL="514350" indent="-514350" algn="l">
              <a:buFont typeface="Arial" pitchFamily="34" charset="0"/>
              <a:buChar char="•"/>
            </a:pPr>
            <a:r>
              <a:rPr lang="en-US" dirty="0" smtClean="0">
                <a:solidFill>
                  <a:schemeClr val="tx1">
                    <a:lumMod val="95000"/>
                    <a:lumOff val="5000"/>
                  </a:schemeClr>
                </a:solidFill>
              </a:rPr>
              <a:t>(a) Cash transactions.</a:t>
            </a:r>
            <a:br>
              <a:rPr lang="en-US" dirty="0" smtClean="0">
                <a:solidFill>
                  <a:schemeClr val="tx1">
                    <a:lumMod val="95000"/>
                    <a:lumOff val="5000"/>
                  </a:schemeClr>
                </a:solidFill>
              </a:rPr>
            </a:br>
            <a:r>
              <a:rPr lang="en-US" dirty="0" smtClean="0">
                <a:solidFill>
                  <a:schemeClr val="tx1">
                    <a:lumMod val="95000"/>
                    <a:lumOff val="5000"/>
                  </a:schemeClr>
                </a:solidFill>
              </a:rPr>
              <a:t>(b) Credit transactions.</a:t>
            </a:r>
            <a:br>
              <a:rPr lang="en-US" dirty="0" smtClean="0">
                <a:solidFill>
                  <a:schemeClr val="tx1">
                    <a:lumMod val="95000"/>
                    <a:lumOff val="5000"/>
                  </a:schemeClr>
                </a:solidFill>
              </a:rPr>
            </a:br>
            <a:r>
              <a:rPr lang="en-US" dirty="0" smtClean="0">
                <a:solidFill>
                  <a:schemeClr val="tx1">
                    <a:lumMod val="95000"/>
                    <a:lumOff val="5000"/>
                  </a:schemeClr>
                </a:solidFill>
              </a:rPr>
              <a:t>(c) Noncash transactions.</a:t>
            </a:r>
          </a:p>
          <a:p>
            <a:pPr marL="514350" indent="-514350" algn="l"/>
            <a:r>
              <a:rPr lang="en-US" dirty="0" smtClean="0">
                <a:solidFill>
                  <a:schemeClr val="tx1">
                    <a:lumMod val="95000"/>
                    <a:lumOff val="5000"/>
                  </a:schemeClr>
                </a:solidFill>
              </a:rPr>
              <a:t>On the basis of institutional relationship</a:t>
            </a:r>
          </a:p>
          <a:p>
            <a:pPr marL="514350" indent="-514350" algn="l">
              <a:buAutoNum type="alphaLcParenBoth"/>
            </a:pPr>
            <a:r>
              <a:rPr lang="en-US" dirty="0" smtClean="0">
                <a:solidFill>
                  <a:schemeClr val="tx1">
                    <a:lumMod val="95000"/>
                    <a:lumOff val="5000"/>
                  </a:schemeClr>
                </a:solidFill>
              </a:rPr>
              <a:t>External transactions</a:t>
            </a:r>
          </a:p>
          <a:p>
            <a:pPr marL="514350" indent="-514350" algn="l">
              <a:buAutoNum type="alphaLcParenBoth"/>
            </a:pPr>
            <a:r>
              <a:rPr lang="en-US" dirty="0" smtClean="0">
                <a:solidFill>
                  <a:schemeClr val="tx1">
                    <a:lumMod val="95000"/>
                    <a:lumOff val="5000"/>
                  </a:schemeClr>
                </a:solidFill>
              </a:rPr>
              <a:t>Internal transactions.</a:t>
            </a:r>
          </a:p>
          <a:p>
            <a:pPr marL="514350" indent="-514350" algn="l"/>
            <a:endParaRPr lang="en-US" dirty="0" smtClean="0">
              <a:solidFill>
                <a:schemeClr val="tx1">
                  <a:lumMod val="95000"/>
                  <a:lumOff val="5000"/>
                </a:schemeClr>
              </a:solidFill>
            </a:endParaRPr>
          </a:p>
          <a:p>
            <a:pPr marL="514350" indent="-514350" algn="l">
              <a:buFont typeface="+mj-lt"/>
              <a:buAutoNum type="arabicPeriod"/>
            </a:pPr>
            <a:endParaRPr lang="en-US" dirty="0">
              <a:solidFill>
                <a:schemeClr val="tx1">
                  <a:lumMod val="95000"/>
                  <a:lumOff val="5000"/>
                </a:scheme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610600" cy="1219200"/>
          </a:xfrm>
        </p:spPr>
        <p:txBody>
          <a:bodyPr>
            <a:normAutofit fontScale="90000"/>
          </a:bodyPr>
          <a:lstStyle/>
          <a:p>
            <a:r>
              <a:rPr lang="en-US" b="1" dirty="0" smtClean="0"/>
              <a:t>Types / Classification of Accounting Transactions</a:t>
            </a:r>
            <a:r>
              <a:rPr lang="en-US" dirty="0" smtClean="0"/>
              <a:t/>
            </a:r>
            <a:br>
              <a:rPr lang="en-US" dirty="0" smtClean="0"/>
            </a:br>
            <a:endParaRPr lang="en-US" dirty="0"/>
          </a:p>
        </p:txBody>
      </p:sp>
      <p:sp>
        <p:nvSpPr>
          <p:cNvPr id="3" name="Subtitle 2"/>
          <p:cNvSpPr>
            <a:spLocks noGrp="1"/>
          </p:cNvSpPr>
          <p:nvPr>
            <p:ph type="subTitle" idx="1"/>
          </p:nvPr>
        </p:nvSpPr>
        <p:spPr>
          <a:xfrm>
            <a:off x="152400" y="1676400"/>
            <a:ext cx="8763000" cy="5029200"/>
          </a:xfrm>
        </p:spPr>
        <p:txBody>
          <a:bodyPr/>
          <a:lstStyle/>
          <a:p>
            <a:pPr marL="514350" indent="-514350" algn="l"/>
            <a:r>
              <a:rPr lang="en-US" dirty="0" smtClean="0">
                <a:solidFill>
                  <a:schemeClr val="tx1">
                    <a:lumMod val="95000"/>
                    <a:lumOff val="5000"/>
                  </a:schemeClr>
                </a:solidFill>
              </a:rPr>
              <a:t>On the basis of visibility</a:t>
            </a:r>
          </a:p>
          <a:p>
            <a:pPr marL="514350" indent="-514350" algn="l">
              <a:buFont typeface="+mj-lt"/>
              <a:buAutoNum type="alphaLcParenR"/>
            </a:pPr>
            <a:r>
              <a:rPr lang="en-US" dirty="0" smtClean="0">
                <a:solidFill>
                  <a:schemeClr val="tx1">
                    <a:lumMod val="95000"/>
                    <a:lumOff val="5000"/>
                  </a:schemeClr>
                </a:solidFill>
              </a:rPr>
              <a:t>Visible transactions </a:t>
            </a:r>
          </a:p>
          <a:p>
            <a:pPr marL="514350" indent="-514350" algn="l">
              <a:buFont typeface="+mj-lt"/>
              <a:buAutoNum type="alphaLcParenR"/>
            </a:pPr>
            <a:r>
              <a:rPr lang="en-US" dirty="0" smtClean="0">
                <a:solidFill>
                  <a:schemeClr val="tx1">
                    <a:lumMod val="95000"/>
                    <a:lumOff val="5000"/>
                  </a:schemeClr>
                </a:solidFill>
              </a:rPr>
              <a:t>Invisible transactions.</a:t>
            </a:r>
          </a:p>
          <a:p>
            <a:pPr marL="514350" indent="-514350" algn="l"/>
            <a:r>
              <a:rPr lang="en-US" dirty="0" smtClean="0">
                <a:solidFill>
                  <a:schemeClr val="tx1">
                    <a:lumMod val="95000"/>
                    <a:lumOff val="5000"/>
                  </a:schemeClr>
                </a:solidFill>
              </a:rPr>
              <a:t>On the basis of objectivity</a:t>
            </a:r>
          </a:p>
          <a:p>
            <a:pPr marL="514350" indent="-514350" algn="l">
              <a:buFont typeface="Arial" pitchFamily="34" charset="0"/>
              <a:buChar char="•"/>
            </a:pPr>
            <a:r>
              <a:rPr lang="en-US" dirty="0" smtClean="0">
                <a:solidFill>
                  <a:schemeClr val="tx1">
                    <a:lumMod val="95000"/>
                    <a:lumOff val="5000"/>
                  </a:schemeClr>
                </a:solidFill>
              </a:rPr>
              <a:t>Business transactions.</a:t>
            </a:r>
          </a:p>
          <a:p>
            <a:pPr marL="514350" indent="-514350" algn="l">
              <a:buFont typeface="Arial" pitchFamily="34" charset="0"/>
              <a:buChar char="•"/>
            </a:pPr>
            <a:r>
              <a:rPr lang="en-US" dirty="0" smtClean="0">
                <a:solidFill>
                  <a:schemeClr val="tx1">
                    <a:lumMod val="95000"/>
                    <a:lumOff val="5000"/>
                  </a:schemeClr>
                </a:solidFill>
              </a:rPr>
              <a:t>Non-business or non-trading transactions.</a:t>
            </a:r>
          </a:p>
          <a:p>
            <a:pPr marL="514350" indent="-514350" algn="l">
              <a:buFont typeface="Arial" pitchFamily="34" charset="0"/>
              <a:buChar char="•"/>
            </a:pPr>
            <a:r>
              <a:rPr lang="en-US" smtClean="0">
                <a:solidFill>
                  <a:schemeClr val="tx1">
                    <a:lumMod val="95000"/>
                    <a:lumOff val="5000"/>
                  </a:schemeClr>
                </a:solidFill>
              </a:rPr>
              <a:t>Personal </a:t>
            </a:r>
            <a:r>
              <a:rPr lang="en-US" dirty="0" smtClean="0">
                <a:solidFill>
                  <a:schemeClr val="tx1">
                    <a:lumMod val="95000"/>
                    <a:lumOff val="5000"/>
                  </a:schemeClr>
                </a:solidFill>
              </a:rPr>
              <a:t>transactions.</a:t>
            </a:r>
          </a:p>
          <a:p>
            <a:endParaRPr lang="en-US"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r>
              <a:rPr lang="en-GB" b="1" dirty="0" smtClean="0">
                <a:solidFill>
                  <a:schemeClr val="accent6">
                    <a:lumMod val="50000"/>
                  </a:schemeClr>
                </a:solidFill>
                <a:effectLst>
                  <a:outerShdw blurRad="38100" dist="38100" dir="2700000" algn="tl">
                    <a:srgbClr val="FFFFFF"/>
                  </a:outerShdw>
                </a:effectLst>
              </a:rPr>
              <a:t>TRANSACTION ANALYSIS</a:t>
            </a:r>
            <a:br>
              <a:rPr lang="en-GB" b="1" dirty="0" smtClean="0">
                <a:solidFill>
                  <a:schemeClr val="accent6">
                    <a:lumMod val="50000"/>
                  </a:schemeClr>
                </a:solidFill>
                <a:effectLst>
                  <a:outerShdw blurRad="38100" dist="38100" dir="2700000" algn="tl">
                    <a:srgbClr val="FFFFFF"/>
                  </a:outerShdw>
                </a:effectLst>
              </a:rPr>
            </a:br>
            <a:endParaRPr lang="en-US"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74638"/>
            <a:ext cx="8534400" cy="6278562"/>
          </a:xfrm>
        </p:spPr>
        <p:txBody>
          <a:bodyPr>
            <a:normAutofit/>
          </a:bodyPr>
          <a:lstStyle/>
          <a:p>
            <a:pPr algn="l" fontAlgn="base"/>
            <a:r>
              <a:rPr lang="en-US" b="1" dirty="0" smtClean="0"/>
              <a:t>1000 B.C.</a:t>
            </a:r>
            <a:r>
              <a:rPr lang="en-US" dirty="0" smtClean="0"/>
              <a:t/>
            </a:r>
            <a:br>
              <a:rPr lang="en-US" dirty="0" smtClean="0"/>
            </a:br>
            <a:r>
              <a:rPr lang="en-US" sz="3200" dirty="0" smtClean="0"/>
              <a:t>The Phoenicians created an alphabet with </a:t>
            </a:r>
            <a:r>
              <a:rPr lang="en-US" sz="3200" dirty="0" smtClean="0">
                <a:hlinkClick r:id="rId2"/>
              </a:rPr>
              <a:t>accounting</a:t>
            </a:r>
            <a:r>
              <a:rPr lang="en-US" sz="3200" dirty="0" smtClean="0"/>
              <a:t> so that they were not cheated through </a:t>
            </a:r>
            <a:r>
              <a:rPr lang="en-US" sz="3200" dirty="0" smtClean="0">
                <a:hlinkClick r:id="rId3"/>
              </a:rPr>
              <a:t>trades</a:t>
            </a:r>
            <a:r>
              <a:rPr lang="en-US" sz="3200" dirty="0" smtClean="0"/>
              <a:t> with ancient Egyptians.</a:t>
            </a:r>
            <a:br>
              <a:rPr lang="en-US" sz="3200" dirty="0" smtClean="0"/>
            </a:br>
            <a:r>
              <a:rPr lang="en-US" dirty="0" smtClean="0"/>
              <a:t/>
            </a:r>
            <a:br>
              <a:rPr lang="en-US" dirty="0" smtClean="0"/>
            </a:br>
            <a:r>
              <a:rPr lang="en-US" b="1" dirty="0" smtClean="0"/>
              <a:t>500 B.C.</a:t>
            </a:r>
            <a:r>
              <a:rPr lang="en-US" dirty="0" smtClean="0"/>
              <a:t/>
            </a:r>
            <a:br>
              <a:rPr lang="en-US" dirty="0" smtClean="0"/>
            </a:br>
            <a:r>
              <a:rPr lang="en-US" sz="3200" dirty="0" smtClean="0"/>
              <a:t>Egyptians carried on with accounting records. They even invented the first bead and wire abacus.</a:t>
            </a:r>
            <a:r>
              <a:rPr lang="en-US" sz="3600" dirty="0" smtClean="0"/>
              <a:t/>
            </a:r>
            <a:br>
              <a:rPr lang="en-US" sz="3600" dirty="0" smtClean="0"/>
            </a:br>
            <a:endParaRPr lang="en-US" sz="36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Rectangle 3"/>
          <p:cNvSpPr>
            <a:spLocks noGrp="1" noChangeArrowheads="1"/>
          </p:cNvSpPr>
          <p:nvPr>
            <p:ph type="title"/>
          </p:nvPr>
        </p:nvSpPr>
        <p:spPr>
          <a:xfrm>
            <a:off x="653143" y="357187"/>
            <a:ext cx="7771190" cy="1143000"/>
          </a:xfrm>
        </p:spPr>
        <p:txBody>
          <a:bodyPr>
            <a:noAutofit/>
          </a:bodyPr>
          <a:lstStyle/>
          <a:p>
            <a:pPr>
              <a:defRPr/>
            </a:pPr>
            <a:r>
              <a:rPr lang="en-GB" sz="4000" b="1" dirty="0" smtClean="0">
                <a:solidFill>
                  <a:srgbClr val="0000CC"/>
                </a:solidFill>
                <a:effectLst>
                  <a:outerShdw blurRad="38100" dist="38100" dir="2700000" algn="tl">
                    <a:srgbClr val="FFFFFF"/>
                  </a:outerShdw>
                </a:effectLst>
              </a:rPr>
              <a:t>TRANSACTION </a:t>
            </a:r>
            <a:r>
              <a:rPr lang="en-GB" sz="4000" b="1" dirty="0" smtClean="0">
                <a:solidFill>
                  <a:srgbClr val="0000CC"/>
                </a:solidFill>
                <a:effectLst>
                  <a:outerShdw blurRad="38100" dist="38100" dir="2700000" algn="tl">
                    <a:srgbClr val="000000"/>
                  </a:outerShdw>
                </a:effectLst>
              </a:rPr>
              <a:t>1</a:t>
            </a:r>
            <a:endParaRPr lang="en-GB" sz="4000" b="1" dirty="0" smtClean="0">
              <a:solidFill>
                <a:srgbClr val="0000CC"/>
              </a:solidFill>
              <a:effectLst>
                <a:outerShdw blurRad="38100" dist="38100" dir="2700000" algn="tl">
                  <a:srgbClr val="FFFFFF"/>
                </a:outerShdw>
              </a:effectLst>
            </a:endParaRPr>
          </a:p>
        </p:txBody>
      </p:sp>
      <p:sp>
        <p:nvSpPr>
          <p:cNvPr id="5124" name="Text Box 4"/>
          <p:cNvSpPr txBox="1">
            <a:spLocks noChangeArrowheads="1"/>
          </p:cNvSpPr>
          <p:nvPr/>
        </p:nvSpPr>
        <p:spPr bwMode="auto">
          <a:xfrm>
            <a:off x="228600" y="1600200"/>
            <a:ext cx="8534400" cy="1072224"/>
          </a:xfrm>
          <a:prstGeom prst="rect">
            <a:avLst/>
          </a:prstGeom>
          <a:solidFill>
            <a:srgbClr val="C0FEF9"/>
          </a:solidFill>
          <a:ln w="38100" cmpd="dbl">
            <a:noFill/>
            <a:miter lim="800000"/>
            <a:headEnd/>
            <a:tailEnd/>
          </a:ln>
        </p:spPr>
        <p:txBody>
          <a:bodyPr wrap="square" lIns="86493" tIns="43247" rIns="86493" bIns="43247">
            <a:spAutoFit/>
          </a:bodyPr>
          <a:lstStyle/>
          <a:p>
            <a:pPr>
              <a:spcBef>
                <a:spcPct val="50000"/>
              </a:spcBef>
            </a:pPr>
            <a:r>
              <a:rPr lang="en-GB" sz="3200" dirty="0">
                <a:solidFill>
                  <a:schemeClr val="tx1">
                    <a:lumMod val="95000"/>
                    <a:lumOff val="5000"/>
                  </a:schemeClr>
                </a:solidFill>
              </a:rPr>
              <a:t>On September 1, </a:t>
            </a:r>
            <a:r>
              <a:rPr lang="en-GB" sz="3200" dirty="0" smtClean="0">
                <a:solidFill>
                  <a:schemeClr val="tx1">
                    <a:lumMod val="95000"/>
                    <a:lumOff val="5000"/>
                  </a:schemeClr>
                </a:solidFill>
              </a:rPr>
              <a:t>he </a:t>
            </a:r>
            <a:r>
              <a:rPr lang="en-GB" sz="3200" dirty="0">
                <a:solidFill>
                  <a:schemeClr val="tx1">
                    <a:lumMod val="95000"/>
                    <a:lumOff val="5000"/>
                  </a:schemeClr>
                </a:solidFill>
              </a:rPr>
              <a:t>invests $15,000 cash in the business, which he names </a:t>
            </a:r>
            <a:r>
              <a:rPr lang="en-GB" sz="3200" dirty="0" err="1">
                <a:solidFill>
                  <a:schemeClr val="tx1">
                    <a:lumMod val="95000"/>
                    <a:lumOff val="5000"/>
                  </a:schemeClr>
                </a:solidFill>
              </a:rPr>
              <a:t>Softbyte</a:t>
            </a:r>
            <a:r>
              <a:rPr lang="en-GB" sz="3200" dirty="0">
                <a:solidFill>
                  <a:schemeClr val="tx1">
                    <a:lumMod val="95000"/>
                    <a:lumOff val="5000"/>
                  </a:schemeClr>
                </a:solidFill>
              </a:rPr>
              <a:t>.</a:t>
            </a:r>
            <a:endParaRPr lang="en-US" sz="3200" dirty="0">
              <a:solidFill>
                <a:schemeClr val="tx1">
                  <a:lumMod val="95000"/>
                  <a:lumOff val="5000"/>
                </a:schemeClr>
              </a:solidFill>
            </a:endParaRPr>
          </a:p>
        </p:txBody>
      </p:sp>
      <p:graphicFrame>
        <p:nvGraphicFramePr>
          <p:cNvPr id="5122" name="Object 10"/>
          <p:cNvGraphicFramePr>
            <a:graphicFrameLocks noChangeAspect="1"/>
          </p:cNvGraphicFramePr>
          <p:nvPr/>
        </p:nvGraphicFramePr>
        <p:xfrm>
          <a:off x="0" y="3200400"/>
          <a:ext cx="9143999" cy="2667000"/>
        </p:xfrm>
        <a:graphic>
          <a:graphicData uri="http://schemas.openxmlformats.org/presentationml/2006/ole">
            <mc:AlternateContent xmlns:mc="http://schemas.openxmlformats.org/markup-compatibility/2006">
              <mc:Choice xmlns:v="urn:schemas-microsoft-com:vml" Requires="v">
                <p:oleObj spid="_x0000_s47110" name="Worksheet" r:id="rId4" imgW="5410440" imgH="656640" progId="Excel.Sheet.8">
                  <p:embed/>
                </p:oleObj>
              </mc:Choice>
              <mc:Fallback>
                <p:oleObj name="Worksheet" r:id="rId4" imgW="5410440" imgH="656640" progId="Excel.Shee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200400"/>
                        <a:ext cx="9143999" cy="2667000"/>
                      </a:xfrm>
                      <a:prstGeom prst="rect">
                        <a:avLst/>
                      </a:prstGeom>
                      <a:solidFill>
                        <a:srgbClr val="C0FEF9"/>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Rectangle 3"/>
          <p:cNvSpPr>
            <a:spLocks noGrp="1" noChangeArrowheads="1"/>
          </p:cNvSpPr>
          <p:nvPr>
            <p:ph type="title"/>
          </p:nvPr>
        </p:nvSpPr>
        <p:spPr>
          <a:xfrm>
            <a:off x="653143" y="357187"/>
            <a:ext cx="7771190" cy="1143000"/>
          </a:xfrm>
        </p:spPr>
        <p:txBody>
          <a:bodyPr>
            <a:noAutofit/>
          </a:bodyPr>
          <a:lstStyle/>
          <a:p>
            <a:pPr>
              <a:defRPr/>
            </a:pPr>
            <a:r>
              <a:rPr lang="en-GB" sz="4000" b="1" dirty="0" smtClean="0">
                <a:solidFill>
                  <a:srgbClr val="0000CC"/>
                </a:solidFill>
                <a:effectLst>
                  <a:outerShdw blurRad="38100" dist="38100" dir="2700000" algn="tl">
                    <a:srgbClr val="FFFFFF"/>
                  </a:outerShdw>
                </a:effectLst>
              </a:rPr>
              <a:t>TRANSACTION </a:t>
            </a:r>
            <a:r>
              <a:rPr lang="en-GB" sz="4000" b="1" dirty="0" smtClean="0">
                <a:solidFill>
                  <a:srgbClr val="0000CC"/>
                </a:solidFill>
                <a:effectLst>
                  <a:outerShdw blurRad="38100" dist="38100" dir="2700000" algn="tl">
                    <a:srgbClr val="000000"/>
                  </a:outerShdw>
                </a:effectLst>
              </a:rPr>
              <a:t>2</a:t>
            </a:r>
            <a:endParaRPr lang="en-GB" sz="4000" b="1" dirty="0" smtClean="0">
              <a:solidFill>
                <a:srgbClr val="0000CC"/>
              </a:solidFill>
              <a:effectLst>
                <a:outerShdw blurRad="38100" dist="38100" dir="2700000" algn="tl">
                  <a:srgbClr val="FFFFFF"/>
                </a:outerShdw>
              </a:effectLst>
            </a:endParaRPr>
          </a:p>
        </p:txBody>
      </p:sp>
      <p:sp>
        <p:nvSpPr>
          <p:cNvPr id="5124" name="Text Box 4"/>
          <p:cNvSpPr txBox="1">
            <a:spLocks noChangeArrowheads="1"/>
          </p:cNvSpPr>
          <p:nvPr/>
        </p:nvSpPr>
        <p:spPr bwMode="auto">
          <a:xfrm>
            <a:off x="228600" y="1714500"/>
            <a:ext cx="8686800" cy="1104900"/>
          </a:xfrm>
          <a:prstGeom prst="rect">
            <a:avLst/>
          </a:prstGeom>
          <a:solidFill>
            <a:srgbClr val="C0FEF9"/>
          </a:solidFill>
          <a:ln w="38100" cmpd="dbl">
            <a:noFill/>
            <a:miter lim="800000"/>
            <a:headEnd/>
            <a:tailEnd/>
          </a:ln>
        </p:spPr>
        <p:txBody>
          <a:bodyPr wrap="square" lIns="86493" tIns="43247" rIns="86493" bIns="43247">
            <a:spAutoFit/>
          </a:bodyPr>
          <a:lstStyle/>
          <a:p>
            <a:pPr>
              <a:spcBef>
                <a:spcPct val="50000"/>
              </a:spcBef>
            </a:pPr>
            <a:r>
              <a:rPr lang="en-US" sz="3200" dirty="0" err="1" smtClean="0"/>
              <a:t>Softbyte</a:t>
            </a:r>
            <a:r>
              <a:rPr lang="en-US" sz="3200" dirty="0" smtClean="0"/>
              <a:t> purchases computer equipment for $7,000 cash.</a:t>
            </a:r>
            <a:endParaRPr lang="en-US" sz="3200" b="1" dirty="0"/>
          </a:p>
        </p:txBody>
      </p:sp>
      <p:graphicFrame>
        <p:nvGraphicFramePr>
          <p:cNvPr id="145417" name="Object 9"/>
          <p:cNvGraphicFramePr>
            <a:graphicFrameLocks noChangeAspect="1"/>
          </p:cNvGraphicFramePr>
          <p:nvPr/>
        </p:nvGraphicFramePr>
        <p:xfrm>
          <a:off x="0" y="3429000"/>
          <a:ext cx="9144000" cy="2901950"/>
        </p:xfrm>
        <a:graphic>
          <a:graphicData uri="http://schemas.openxmlformats.org/presentationml/2006/ole">
            <mc:AlternateContent xmlns:mc="http://schemas.openxmlformats.org/markup-compatibility/2006">
              <mc:Choice xmlns:v="urn:schemas-microsoft-com:vml" Requires="v">
                <p:oleObj spid="_x0000_s83975" name="Worksheet" r:id="rId4" imgW="5524610" imgH="981209" progId="Excel.Sheet.8">
                  <p:embed/>
                </p:oleObj>
              </mc:Choice>
              <mc:Fallback>
                <p:oleObj name="Worksheet" r:id="rId4" imgW="5524610" imgH="981209" progId="Excel.Shee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29000"/>
                        <a:ext cx="9144000" cy="2901950"/>
                      </a:xfrm>
                      <a:prstGeom prst="rect">
                        <a:avLst/>
                      </a:prstGeom>
                      <a:solidFill>
                        <a:srgbClr val="C0FEF9"/>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5417"/>
                                        </p:tgtEl>
                                        <p:attrNameLst>
                                          <p:attrName>style.visibility</p:attrName>
                                        </p:attrNameLst>
                                      </p:cBhvr>
                                      <p:to>
                                        <p:strVal val="visible"/>
                                      </p:to>
                                    </p:set>
                                    <p:animEffect transition="in" filter="wipe(left)">
                                      <p:cBhvr>
                                        <p:cTn id="7" dur="500"/>
                                        <p:tgtEl>
                                          <p:spTgt spid="145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Rectangle 3"/>
          <p:cNvSpPr>
            <a:spLocks noGrp="1" noChangeArrowheads="1"/>
          </p:cNvSpPr>
          <p:nvPr>
            <p:ph type="title"/>
          </p:nvPr>
        </p:nvSpPr>
        <p:spPr>
          <a:xfrm>
            <a:off x="653143" y="357187"/>
            <a:ext cx="7771190" cy="1143000"/>
          </a:xfrm>
        </p:spPr>
        <p:txBody>
          <a:bodyPr>
            <a:noAutofit/>
          </a:bodyPr>
          <a:lstStyle/>
          <a:p>
            <a:pPr>
              <a:defRPr/>
            </a:pPr>
            <a:r>
              <a:rPr lang="en-GB" sz="4000" b="1" dirty="0" smtClean="0">
                <a:solidFill>
                  <a:srgbClr val="0000CC"/>
                </a:solidFill>
                <a:effectLst>
                  <a:outerShdw blurRad="38100" dist="38100" dir="2700000" algn="tl">
                    <a:srgbClr val="FFFFFF"/>
                  </a:outerShdw>
                </a:effectLst>
              </a:rPr>
              <a:t>TRANSACTION </a:t>
            </a:r>
            <a:r>
              <a:rPr lang="en-GB" sz="4000" b="1" dirty="0" smtClean="0">
                <a:solidFill>
                  <a:srgbClr val="0000CC"/>
                </a:solidFill>
                <a:effectLst>
                  <a:outerShdw blurRad="38100" dist="38100" dir="2700000" algn="tl">
                    <a:srgbClr val="000000"/>
                  </a:outerShdw>
                </a:effectLst>
              </a:rPr>
              <a:t>3</a:t>
            </a:r>
            <a:endParaRPr lang="en-GB" sz="4000" b="1" dirty="0" smtClean="0">
              <a:solidFill>
                <a:srgbClr val="0000CC"/>
              </a:solidFill>
              <a:effectLst>
                <a:outerShdw blurRad="38100" dist="38100" dir="2700000" algn="tl">
                  <a:srgbClr val="FFFFFF"/>
                </a:outerShdw>
              </a:effectLst>
            </a:endParaRPr>
          </a:p>
        </p:txBody>
      </p:sp>
      <p:sp>
        <p:nvSpPr>
          <p:cNvPr id="5124" name="Text Box 4"/>
          <p:cNvSpPr txBox="1">
            <a:spLocks noChangeArrowheads="1"/>
          </p:cNvSpPr>
          <p:nvPr/>
        </p:nvSpPr>
        <p:spPr bwMode="auto">
          <a:xfrm>
            <a:off x="228600" y="1714500"/>
            <a:ext cx="8686800" cy="1564666"/>
          </a:xfrm>
          <a:prstGeom prst="rect">
            <a:avLst/>
          </a:prstGeom>
          <a:solidFill>
            <a:srgbClr val="C0FEF9"/>
          </a:solidFill>
          <a:ln w="38100" cmpd="dbl">
            <a:noFill/>
            <a:miter lim="800000"/>
            <a:headEnd/>
            <a:tailEnd/>
          </a:ln>
        </p:spPr>
        <p:txBody>
          <a:bodyPr wrap="square" lIns="86493" tIns="43247" rIns="86493" bIns="43247">
            <a:spAutoFit/>
          </a:bodyPr>
          <a:lstStyle/>
          <a:p>
            <a:pPr>
              <a:spcBef>
                <a:spcPct val="50000"/>
              </a:spcBef>
            </a:pPr>
            <a:r>
              <a:rPr lang="en-GB" sz="3200" dirty="0" err="1" smtClean="0">
                <a:solidFill>
                  <a:schemeClr val="tx1">
                    <a:lumMod val="75000"/>
                    <a:lumOff val="25000"/>
                  </a:schemeClr>
                </a:solidFill>
              </a:rPr>
              <a:t>Softbyte</a:t>
            </a:r>
            <a:r>
              <a:rPr lang="en-GB" sz="3200" dirty="0" smtClean="0">
                <a:solidFill>
                  <a:schemeClr val="tx1">
                    <a:lumMod val="75000"/>
                    <a:lumOff val="25000"/>
                  </a:schemeClr>
                </a:solidFill>
              </a:rPr>
              <a:t> purchases computer paper and supplies expected to last several months from Acme Supply Company for $1,600 on account.</a:t>
            </a:r>
            <a:endParaRPr lang="en-US" sz="3200" b="1" dirty="0"/>
          </a:p>
        </p:txBody>
      </p:sp>
      <p:graphicFrame>
        <p:nvGraphicFramePr>
          <p:cNvPr id="146442" name="Object 10"/>
          <p:cNvGraphicFramePr>
            <a:graphicFrameLocks noChangeAspect="1"/>
          </p:cNvGraphicFramePr>
          <p:nvPr/>
        </p:nvGraphicFramePr>
        <p:xfrm>
          <a:off x="0" y="3505200"/>
          <a:ext cx="9144000" cy="2901950"/>
        </p:xfrm>
        <a:graphic>
          <a:graphicData uri="http://schemas.openxmlformats.org/presentationml/2006/ole">
            <mc:AlternateContent xmlns:mc="http://schemas.openxmlformats.org/markup-compatibility/2006">
              <mc:Choice xmlns:v="urn:schemas-microsoft-com:vml" Requires="v">
                <p:oleObj spid="_x0000_s86023" name="Worksheet" r:id="rId4" imgW="5382000" imgH="980280" progId="Excel.Sheet.8">
                  <p:embed/>
                </p:oleObj>
              </mc:Choice>
              <mc:Fallback>
                <p:oleObj name="Worksheet" r:id="rId4" imgW="5382000" imgH="980280" progId="Excel.Shee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5200"/>
                        <a:ext cx="9144000" cy="2901950"/>
                      </a:xfrm>
                      <a:prstGeom prst="rect">
                        <a:avLst/>
                      </a:prstGeom>
                      <a:solidFill>
                        <a:srgbClr val="C0FEF9"/>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6442"/>
                                        </p:tgtEl>
                                        <p:attrNameLst>
                                          <p:attrName>style.visibility</p:attrName>
                                        </p:attrNameLst>
                                      </p:cBhvr>
                                      <p:to>
                                        <p:strVal val="visible"/>
                                      </p:to>
                                    </p:set>
                                    <p:animEffect transition="in" filter="wipe(left)">
                                      <p:cBhvr>
                                        <p:cTn id="7" dur="500"/>
                                        <p:tgtEl>
                                          <p:spTgt spid="146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53143" y="357187"/>
            <a:ext cx="7771190" cy="1143000"/>
          </a:xfrm>
        </p:spPr>
        <p:txBody>
          <a:bodyPr>
            <a:normAutofit/>
          </a:bodyPr>
          <a:lstStyle/>
          <a:p>
            <a:pPr>
              <a:defRPr/>
            </a:pPr>
            <a:r>
              <a:rPr lang="en-GB" sz="4000" b="1" dirty="0" smtClean="0">
                <a:solidFill>
                  <a:srgbClr val="0000CC"/>
                </a:solidFill>
                <a:effectLst>
                  <a:outerShdw blurRad="38100" dist="38100" dir="2700000" algn="tl">
                    <a:srgbClr val="FFFFFF"/>
                  </a:outerShdw>
                </a:effectLst>
              </a:rPr>
              <a:t>TRANSACTION</a:t>
            </a:r>
            <a:r>
              <a:rPr lang="en-GB" sz="4000" b="1" dirty="0" smtClean="0">
                <a:solidFill>
                  <a:srgbClr val="0000CC"/>
                </a:solidFill>
                <a:effectLst>
                  <a:outerShdw blurRad="38100" dist="38100" dir="2700000" algn="tl">
                    <a:srgbClr val="FFFFFF"/>
                  </a:outerShdw>
                </a:effectLst>
                <a:latin typeface="Arial" charset="0"/>
              </a:rPr>
              <a:t> </a:t>
            </a:r>
            <a:r>
              <a:rPr lang="en-GB" sz="4000" b="1" dirty="0" smtClean="0">
                <a:solidFill>
                  <a:srgbClr val="0000CC"/>
                </a:solidFill>
                <a:effectLst>
                  <a:outerShdw blurRad="38100" dist="38100" dir="2700000" algn="tl">
                    <a:srgbClr val="000000"/>
                  </a:outerShdw>
                </a:effectLst>
                <a:latin typeface="Arial" charset="0"/>
              </a:rPr>
              <a:t>4</a:t>
            </a:r>
            <a:endParaRPr lang="en-GB" sz="4000" b="1" dirty="0" smtClean="0">
              <a:solidFill>
                <a:srgbClr val="0000CC"/>
              </a:solidFill>
              <a:effectLst>
                <a:outerShdw blurRad="38100" dist="38100" dir="2700000" algn="tl">
                  <a:srgbClr val="FFFFFF"/>
                </a:outerShdw>
              </a:effectLst>
              <a:latin typeface="Arial" charset="0"/>
            </a:endParaRPr>
          </a:p>
        </p:txBody>
      </p:sp>
      <p:sp>
        <p:nvSpPr>
          <p:cNvPr id="8197" name="Text Box 7"/>
          <p:cNvSpPr txBox="1">
            <a:spLocks noChangeArrowheads="1"/>
          </p:cNvSpPr>
          <p:nvPr/>
        </p:nvSpPr>
        <p:spPr bwMode="auto">
          <a:xfrm>
            <a:off x="228600" y="1905000"/>
            <a:ext cx="8763000" cy="1072224"/>
          </a:xfrm>
          <a:prstGeom prst="rect">
            <a:avLst/>
          </a:prstGeom>
          <a:solidFill>
            <a:srgbClr val="C0FEF9"/>
          </a:solidFill>
          <a:ln w="38100" cmpd="dbl">
            <a:noFill/>
            <a:miter lim="800000"/>
            <a:headEnd/>
            <a:tailEnd/>
          </a:ln>
        </p:spPr>
        <p:txBody>
          <a:bodyPr wrap="square" lIns="86493" tIns="43247" rIns="86493" bIns="43247">
            <a:spAutoFit/>
          </a:bodyPr>
          <a:lstStyle/>
          <a:p>
            <a:pPr>
              <a:spcBef>
                <a:spcPct val="50000"/>
              </a:spcBef>
            </a:pPr>
            <a:r>
              <a:rPr lang="en-GB" sz="3200" dirty="0" err="1">
                <a:solidFill>
                  <a:schemeClr val="tx1">
                    <a:lumMod val="75000"/>
                    <a:lumOff val="25000"/>
                  </a:schemeClr>
                </a:solidFill>
              </a:rPr>
              <a:t>Softbyte</a:t>
            </a:r>
            <a:r>
              <a:rPr lang="en-GB" sz="3200" dirty="0">
                <a:solidFill>
                  <a:schemeClr val="tx1">
                    <a:lumMod val="75000"/>
                    <a:lumOff val="25000"/>
                  </a:schemeClr>
                </a:solidFill>
              </a:rPr>
              <a:t> receives $1,200 cash from customers for programming services it has provided.</a:t>
            </a:r>
            <a:endParaRPr lang="en-US" sz="3200" dirty="0">
              <a:solidFill>
                <a:schemeClr val="tx1">
                  <a:lumMod val="75000"/>
                  <a:lumOff val="25000"/>
                </a:schemeClr>
              </a:solidFill>
            </a:endParaRPr>
          </a:p>
        </p:txBody>
      </p:sp>
      <p:graphicFrame>
        <p:nvGraphicFramePr>
          <p:cNvPr id="147466" name="Object 10"/>
          <p:cNvGraphicFramePr>
            <a:graphicFrameLocks noChangeAspect="1"/>
          </p:cNvGraphicFramePr>
          <p:nvPr/>
        </p:nvGraphicFramePr>
        <p:xfrm>
          <a:off x="0" y="3733800"/>
          <a:ext cx="9144000" cy="2667000"/>
        </p:xfrm>
        <a:graphic>
          <a:graphicData uri="http://schemas.openxmlformats.org/presentationml/2006/ole">
            <mc:AlternateContent xmlns:mc="http://schemas.openxmlformats.org/markup-compatibility/2006">
              <mc:Choice xmlns:v="urn:schemas-microsoft-com:vml" Requires="v">
                <p:oleObj spid="_x0000_s87047" name="Worksheet" r:id="rId4" imgW="5438880" imgH="980280" progId="Excel.Sheet.8">
                  <p:embed/>
                </p:oleObj>
              </mc:Choice>
              <mc:Fallback>
                <p:oleObj name="Worksheet" r:id="rId4" imgW="5438880" imgH="980280" progId="Excel.Shee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733800"/>
                        <a:ext cx="9144000" cy="2667000"/>
                      </a:xfrm>
                      <a:prstGeom prst="rect">
                        <a:avLst/>
                      </a:prstGeom>
                      <a:solidFill>
                        <a:srgbClr val="C0FEF9"/>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7466"/>
                                        </p:tgtEl>
                                        <p:attrNameLst>
                                          <p:attrName>style.visibility</p:attrName>
                                        </p:attrNameLst>
                                      </p:cBhvr>
                                      <p:to>
                                        <p:strVal val="visible"/>
                                      </p:to>
                                    </p:set>
                                    <p:anim calcmode="lin" valueType="num">
                                      <p:cBhvr additive="base">
                                        <p:cTn id="7" dur="500" fill="hold"/>
                                        <p:tgtEl>
                                          <p:spTgt spid="147466"/>
                                        </p:tgtEl>
                                        <p:attrNameLst>
                                          <p:attrName>ppt_x</p:attrName>
                                        </p:attrNameLst>
                                      </p:cBhvr>
                                      <p:tavLst>
                                        <p:tav tm="0">
                                          <p:val>
                                            <p:strVal val="0-#ppt_w/2"/>
                                          </p:val>
                                        </p:tav>
                                        <p:tav tm="100000">
                                          <p:val>
                                            <p:strVal val="#ppt_x"/>
                                          </p:val>
                                        </p:tav>
                                      </p:tavLst>
                                    </p:anim>
                                    <p:anim calcmode="lin" valueType="num">
                                      <p:cBhvr additive="base">
                                        <p:cTn id="8" dur="500" fill="hold"/>
                                        <p:tgtEl>
                                          <p:spTgt spid="1474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53143" y="357187"/>
            <a:ext cx="7771190" cy="1143000"/>
          </a:xfrm>
        </p:spPr>
        <p:txBody>
          <a:bodyPr>
            <a:normAutofit/>
          </a:bodyPr>
          <a:lstStyle/>
          <a:p>
            <a:pPr>
              <a:defRPr/>
            </a:pPr>
            <a:r>
              <a:rPr lang="en-GB" sz="4000" b="1" dirty="0" smtClean="0">
                <a:solidFill>
                  <a:srgbClr val="0000CC"/>
                </a:solidFill>
                <a:effectLst>
                  <a:outerShdw blurRad="38100" dist="38100" dir="2700000" algn="tl">
                    <a:srgbClr val="FFFFFF"/>
                  </a:outerShdw>
                </a:effectLst>
              </a:rPr>
              <a:t>TRANSACTION </a:t>
            </a:r>
            <a:r>
              <a:rPr lang="en-GB" sz="4000" b="1" dirty="0" smtClean="0">
                <a:solidFill>
                  <a:srgbClr val="0000CC"/>
                </a:solidFill>
                <a:effectLst>
                  <a:outerShdw blurRad="38100" dist="38100" dir="2700000" algn="tl">
                    <a:srgbClr val="000000"/>
                  </a:outerShdw>
                </a:effectLst>
              </a:rPr>
              <a:t>5</a:t>
            </a:r>
            <a:endParaRPr lang="en-GB" sz="4000" b="1" dirty="0" smtClean="0">
              <a:solidFill>
                <a:srgbClr val="0000CC"/>
              </a:solidFill>
              <a:effectLst>
                <a:outerShdw blurRad="38100" dist="38100" dir="2700000" algn="tl">
                  <a:srgbClr val="FFFFFF"/>
                </a:outerShdw>
              </a:effectLst>
            </a:endParaRPr>
          </a:p>
        </p:txBody>
      </p:sp>
      <p:sp>
        <p:nvSpPr>
          <p:cNvPr id="148487" name="Rectangle 7"/>
          <p:cNvSpPr>
            <a:spLocks noChangeArrowheads="1"/>
          </p:cNvSpPr>
          <p:nvPr/>
        </p:nvSpPr>
        <p:spPr bwMode="auto">
          <a:xfrm>
            <a:off x="228600" y="1643063"/>
            <a:ext cx="8697686" cy="1176337"/>
          </a:xfrm>
          <a:prstGeom prst="rect">
            <a:avLst/>
          </a:prstGeom>
          <a:solidFill>
            <a:srgbClr val="C0FEF9"/>
          </a:solidFill>
          <a:ln w="12700" cmpd="dbl">
            <a:noFill/>
            <a:miter lim="800000"/>
            <a:headEnd/>
            <a:tailEnd/>
          </a:ln>
          <a:effectLst>
            <a:outerShdw dist="35921" dir="2700000" algn="ctr" rotWithShape="0">
              <a:schemeClr val="bg2"/>
            </a:outerShdw>
          </a:effectLst>
        </p:spPr>
        <p:txBody>
          <a:bodyPr lIns="85593" tIns="42045" rIns="85593" bIns="42045"/>
          <a:lstStyle/>
          <a:p>
            <a:pPr defTabSz="756815">
              <a:spcBef>
                <a:spcPct val="20000"/>
              </a:spcBef>
              <a:defRPr/>
            </a:pPr>
            <a:r>
              <a:rPr lang="en-GB" sz="3200" dirty="0" err="1">
                <a:solidFill>
                  <a:schemeClr val="tx1">
                    <a:lumMod val="95000"/>
                    <a:lumOff val="5000"/>
                  </a:schemeClr>
                </a:solidFill>
                <a:latin typeface="Times New Roman" charset="0"/>
              </a:rPr>
              <a:t>Softbyte</a:t>
            </a:r>
            <a:r>
              <a:rPr lang="en-GB" sz="3200" dirty="0">
                <a:solidFill>
                  <a:schemeClr val="tx1">
                    <a:lumMod val="95000"/>
                    <a:lumOff val="5000"/>
                  </a:schemeClr>
                </a:solidFill>
                <a:latin typeface="Times New Roman" charset="0"/>
              </a:rPr>
              <a:t> receives a bill for $250 for advertising its business but pays the bill on a later date.</a:t>
            </a:r>
          </a:p>
        </p:txBody>
      </p:sp>
      <p:graphicFrame>
        <p:nvGraphicFramePr>
          <p:cNvPr id="148490" name="Object 10"/>
          <p:cNvGraphicFramePr>
            <a:graphicFrameLocks/>
          </p:cNvGraphicFramePr>
          <p:nvPr/>
        </p:nvGraphicFramePr>
        <p:xfrm>
          <a:off x="0" y="3886200"/>
          <a:ext cx="9144000" cy="2286000"/>
        </p:xfrm>
        <a:graphic>
          <a:graphicData uri="http://schemas.openxmlformats.org/presentationml/2006/ole">
            <mc:AlternateContent xmlns:mc="http://schemas.openxmlformats.org/markup-compatibility/2006">
              <mc:Choice xmlns:v="urn:schemas-microsoft-com:vml" Requires="v">
                <p:oleObj spid="_x0000_s88071" name="Worksheet" r:id="rId4" imgW="5382000" imgH="989640" progId="Excel.Sheet.8">
                  <p:embed/>
                </p:oleObj>
              </mc:Choice>
              <mc:Fallback>
                <p:oleObj name="Worksheet" r:id="rId4" imgW="5382000" imgH="989640" progId="Excel.Sheet.8">
                  <p:embed/>
                  <p:pic>
                    <p:nvPicPr>
                      <p:cNvPr id="0" name="Object 10"/>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86200"/>
                        <a:ext cx="9144000" cy="2286000"/>
                      </a:xfrm>
                      <a:prstGeom prst="rect">
                        <a:avLst/>
                      </a:prstGeom>
                      <a:solidFill>
                        <a:srgbClr val="C0FEF9"/>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8490"/>
                                        </p:tgtEl>
                                        <p:attrNameLst>
                                          <p:attrName>style.visibility</p:attrName>
                                        </p:attrNameLst>
                                      </p:cBhvr>
                                      <p:to>
                                        <p:strVal val="visible"/>
                                      </p:to>
                                    </p:set>
                                    <p:animEffect transition="in" filter="wipe(left)">
                                      <p:cBhvr>
                                        <p:cTn id="7" dur="500"/>
                                        <p:tgtEl>
                                          <p:spTgt spid="14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53143" y="357187"/>
            <a:ext cx="7771190" cy="1143000"/>
          </a:xfrm>
        </p:spPr>
        <p:txBody>
          <a:bodyPr>
            <a:normAutofit/>
          </a:bodyPr>
          <a:lstStyle/>
          <a:p>
            <a:pPr>
              <a:defRPr/>
            </a:pPr>
            <a:r>
              <a:rPr lang="en-GB" sz="4000" b="1" dirty="0" smtClean="0">
                <a:solidFill>
                  <a:srgbClr val="0000CC"/>
                </a:solidFill>
                <a:effectLst>
                  <a:outerShdw blurRad="38100" dist="38100" dir="2700000" algn="tl">
                    <a:srgbClr val="FFFFFF"/>
                  </a:outerShdw>
                </a:effectLst>
              </a:rPr>
              <a:t>TRANSACTION </a:t>
            </a:r>
            <a:r>
              <a:rPr lang="en-GB" sz="4000" b="1" dirty="0" smtClean="0">
                <a:solidFill>
                  <a:srgbClr val="0000CC"/>
                </a:solidFill>
                <a:effectLst>
                  <a:outerShdw blurRad="38100" dist="38100" dir="2700000" algn="tl">
                    <a:srgbClr val="000000"/>
                  </a:outerShdw>
                </a:effectLst>
              </a:rPr>
              <a:t>6</a:t>
            </a:r>
            <a:endParaRPr lang="en-GB" sz="4000" b="1" dirty="0" smtClean="0">
              <a:solidFill>
                <a:srgbClr val="0000CC"/>
              </a:solidFill>
              <a:effectLst>
                <a:outerShdw blurRad="38100" dist="38100" dir="2700000" algn="tl">
                  <a:srgbClr val="FFFFFF"/>
                </a:outerShdw>
              </a:effectLst>
            </a:endParaRPr>
          </a:p>
        </p:txBody>
      </p:sp>
      <p:sp>
        <p:nvSpPr>
          <p:cNvPr id="10245" name="Rectangle 7"/>
          <p:cNvSpPr>
            <a:spLocks noChangeArrowheads="1"/>
          </p:cNvSpPr>
          <p:nvPr/>
        </p:nvSpPr>
        <p:spPr bwMode="auto">
          <a:xfrm>
            <a:off x="152400" y="1752600"/>
            <a:ext cx="8763000" cy="1471613"/>
          </a:xfrm>
          <a:prstGeom prst="rect">
            <a:avLst/>
          </a:prstGeom>
          <a:solidFill>
            <a:srgbClr val="C0FEF9"/>
          </a:solidFill>
          <a:ln w="12700" cmpd="dbl">
            <a:noFill/>
            <a:miter lim="800000"/>
            <a:headEnd/>
            <a:tailEnd/>
          </a:ln>
        </p:spPr>
        <p:txBody>
          <a:bodyPr lIns="85593" tIns="42045" rIns="85593" bIns="42045"/>
          <a:lstStyle/>
          <a:p>
            <a:pPr defTabSz="756815">
              <a:spcBef>
                <a:spcPct val="20000"/>
              </a:spcBef>
              <a:tabLst>
                <a:tab pos="0" algn="l"/>
              </a:tabLst>
            </a:pPr>
            <a:r>
              <a:rPr lang="en-GB" sz="3200" dirty="0" err="1">
                <a:solidFill>
                  <a:schemeClr val="tx1">
                    <a:lumMod val="95000"/>
                    <a:lumOff val="5000"/>
                  </a:schemeClr>
                </a:solidFill>
              </a:rPr>
              <a:t>Softbyte</a:t>
            </a:r>
            <a:r>
              <a:rPr lang="en-GB" sz="3200" dirty="0">
                <a:solidFill>
                  <a:schemeClr val="tx1">
                    <a:lumMod val="95000"/>
                    <a:lumOff val="5000"/>
                  </a:schemeClr>
                </a:solidFill>
              </a:rPr>
              <a:t> provides programming services of $3,500 for customers and receives cash of $1,500, with the balance payable on account.</a:t>
            </a:r>
          </a:p>
        </p:txBody>
      </p:sp>
      <p:graphicFrame>
        <p:nvGraphicFramePr>
          <p:cNvPr id="149516" name="Object 12"/>
          <p:cNvGraphicFramePr>
            <a:graphicFrameLocks noChangeAspect="1"/>
          </p:cNvGraphicFramePr>
          <p:nvPr/>
        </p:nvGraphicFramePr>
        <p:xfrm>
          <a:off x="0" y="3733800"/>
          <a:ext cx="9144000" cy="2362200"/>
        </p:xfrm>
        <a:graphic>
          <a:graphicData uri="http://schemas.openxmlformats.org/presentationml/2006/ole">
            <mc:AlternateContent xmlns:mc="http://schemas.openxmlformats.org/markup-compatibility/2006">
              <mc:Choice xmlns:v="urn:schemas-microsoft-com:vml" Requires="v">
                <p:oleObj spid="_x0000_s89095" name="Worksheet" r:id="rId4" imgW="5923080" imgH="1008720" progId="Excel.Sheet.8">
                  <p:embed/>
                </p:oleObj>
              </mc:Choice>
              <mc:Fallback>
                <p:oleObj name="Worksheet" r:id="rId4" imgW="5923080" imgH="1008720" progId="Excel.Sheet.8">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733800"/>
                        <a:ext cx="9144000" cy="2362200"/>
                      </a:xfrm>
                      <a:prstGeom prst="rect">
                        <a:avLst/>
                      </a:prstGeom>
                      <a:solidFill>
                        <a:srgbClr val="C0FEF9"/>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9516"/>
                                        </p:tgtEl>
                                        <p:attrNameLst>
                                          <p:attrName>style.visibility</p:attrName>
                                        </p:attrNameLst>
                                      </p:cBhvr>
                                      <p:to>
                                        <p:strVal val="visible"/>
                                      </p:to>
                                    </p:set>
                                    <p:animEffect transition="in" filter="wipe(up)">
                                      <p:cBhvr>
                                        <p:cTn id="7" dur="500"/>
                                        <p:tgtEl>
                                          <p:spTgt spid="149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53143" y="357187"/>
            <a:ext cx="7771190" cy="1143000"/>
          </a:xfrm>
        </p:spPr>
        <p:txBody>
          <a:bodyPr>
            <a:normAutofit/>
          </a:bodyPr>
          <a:lstStyle/>
          <a:p>
            <a:pPr>
              <a:defRPr/>
            </a:pPr>
            <a:r>
              <a:rPr lang="en-GB" sz="4000" b="1" dirty="0" smtClean="0">
                <a:solidFill>
                  <a:srgbClr val="0000CC"/>
                </a:solidFill>
                <a:effectLst>
                  <a:outerShdw blurRad="38100" dist="38100" dir="2700000" algn="tl">
                    <a:srgbClr val="FFFFFF"/>
                  </a:outerShdw>
                </a:effectLst>
              </a:rPr>
              <a:t>TRANSACTION </a:t>
            </a:r>
            <a:r>
              <a:rPr lang="en-GB" sz="4000" b="1" dirty="0" smtClean="0">
                <a:solidFill>
                  <a:srgbClr val="0000CC"/>
                </a:solidFill>
                <a:effectLst>
                  <a:outerShdw blurRad="38100" dist="38100" dir="2700000" algn="tl">
                    <a:srgbClr val="000000"/>
                  </a:outerShdw>
                </a:effectLst>
              </a:rPr>
              <a:t>7</a:t>
            </a:r>
            <a:endParaRPr lang="en-GB" sz="4000" b="1" dirty="0" smtClean="0">
              <a:solidFill>
                <a:srgbClr val="0000CC"/>
              </a:solidFill>
              <a:effectLst>
                <a:outerShdw blurRad="38100" dist="38100" dir="2700000" algn="tl">
                  <a:srgbClr val="FFFFFF"/>
                </a:outerShdw>
              </a:effectLst>
            </a:endParaRPr>
          </a:p>
        </p:txBody>
      </p:sp>
      <p:sp>
        <p:nvSpPr>
          <p:cNvPr id="150536" name="Rectangle 8"/>
          <p:cNvSpPr>
            <a:spLocks noChangeArrowheads="1"/>
          </p:cNvSpPr>
          <p:nvPr/>
        </p:nvSpPr>
        <p:spPr bwMode="auto">
          <a:xfrm>
            <a:off x="228600" y="1643062"/>
            <a:ext cx="8686799" cy="1481138"/>
          </a:xfrm>
          <a:prstGeom prst="rect">
            <a:avLst/>
          </a:prstGeom>
          <a:solidFill>
            <a:srgbClr val="C0FEF9"/>
          </a:solidFill>
          <a:ln w="12700" cmpd="dbl">
            <a:noFill/>
            <a:miter lim="800000"/>
            <a:headEnd/>
            <a:tailEnd/>
          </a:ln>
          <a:effectLst>
            <a:outerShdw dist="35921" dir="2700000" algn="ctr" rotWithShape="0">
              <a:schemeClr val="bg2"/>
            </a:outerShdw>
          </a:effectLst>
        </p:spPr>
        <p:txBody>
          <a:bodyPr lIns="85593" tIns="42045" rIns="85593" bIns="42045"/>
          <a:lstStyle/>
          <a:p>
            <a:pPr defTabSz="756815">
              <a:spcBef>
                <a:spcPct val="20000"/>
              </a:spcBef>
              <a:defRPr/>
            </a:pPr>
            <a:r>
              <a:rPr lang="en-GB" sz="3200" dirty="0">
                <a:solidFill>
                  <a:schemeClr val="tx1">
                    <a:lumMod val="95000"/>
                    <a:lumOff val="5000"/>
                  </a:schemeClr>
                </a:solidFill>
                <a:latin typeface="+mj-lt"/>
              </a:rPr>
              <a:t>Expenses paid in cash for September are store rent, $600, salaries of employees, $900, and utilities, $200.</a:t>
            </a:r>
          </a:p>
        </p:txBody>
      </p:sp>
      <p:graphicFrame>
        <p:nvGraphicFramePr>
          <p:cNvPr id="150539" name="Object 11"/>
          <p:cNvGraphicFramePr>
            <a:graphicFrameLocks noChangeAspect="1"/>
          </p:cNvGraphicFramePr>
          <p:nvPr/>
        </p:nvGraphicFramePr>
        <p:xfrm>
          <a:off x="0" y="3505200"/>
          <a:ext cx="9144000" cy="2971800"/>
        </p:xfrm>
        <a:graphic>
          <a:graphicData uri="http://schemas.openxmlformats.org/presentationml/2006/ole">
            <mc:AlternateContent xmlns:mc="http://schemas.openxmlformats.org/markup-compatibility/2006">
              <mc:Choice xmlns:v="urn:schemas-microsoft-com:vml" Requires="v">
                <p:oleObj spid="_x0000_s90120" name="Worksheet" r:id="rId4" imgW="6065640" imgH="1322640" progId="Excel.Sheet.8">
                  <p:embed/>
                </p:oleObj>
              </mc:Choice>
              <mc:Fallback>
                <p:oleObj name="Worksheet" r:id="rId4" imgW="6065640" imgH="1322640" progId="Excel.Shee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5200"/>
                        <a:ext cx="9144000" cy="2971800"/>
                      </a:xfrm>
                      <a:prstGeom prst="rect">
                        <a:avLst/>
                      </a:prstGeom>
                      <a:solidFill>
                        <a:srgbClr val="C0FEF9"/>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0539"/>
                                        </p:tgtEl>
                                        <p:attrNameLst>
                                          <p:attrName>style.visibility</p:attrName>
                                        </p:attrNameLst>
                                      </p:cBhvr>
                                      <p:to>
                                        <p:strVal val="visible"/>
                                      </p:to>
                                    </p:set>
                                    <p:animEffect transition="in" filter="wipe(up)">
                                      <p:cBhvr>
                                        <p:cTn id="7" dur="500"/>
                                        <p:tgtEl>
                                          <p:spTgt spid="150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53143" y="357187"/>
            <a:ext cx="7771190" cy="1143000"/>
          </a:xfrm>
        </p:spPr>
        <p:txBody>
          <a:bodyPr>
            <a:normAutofit/>
          </a:bodyPr>
          <a:lstStyle/>
          <a:p>
            <a:pPr>
              <a:defRPr/>
            </a:pPr>
            <a:r>
              <a:rPr lang="en-GB" sz="4000" b="1" dirty="0" smtClean="0">
                <a:solidFill>
                  <a:srgbClr val="0000CC"/>
                </a:solidFill>
                <a:effectLst>
                  <a:outerShdw blurRad="38100" dist="38100" dir="2700000" algn="tl">
                    <a:srgbClr val="FFFFFF"/>
                  </a:outerShdw>
                </a:effectLst>
              </a:rPr>
              <a:t>TRANSACTION </a:t>
            </a:r>
            <a:r>
              <a:rPr lang="en-GB" sz="4000" b="1" dirty="0" smtClean="0">
                <a:solidFill>
                  <a:srgbClr val="0000CC"/>
                </a:solidFill>
                <a:effectLst>
                  <a:outerShdw blurRad="38100" dist="38100" dir="2700000" algn="tl">
                    <a:srgbClr val="000000"/>
                  </a:outerShdw>
                </a:effectLst>
              </a:rPr>
              <a:t>8</a:t>
            </a:r>
            <a:endParaRPr lang="en-GB" sz="4000" b="1" dirty="0" smtClean="0">
              <a:solidFill>
                <a:srgbClr val="0000CC"/>
              </a:solidFill>
              <a:effectLst>
                <a:outerShdw blurRad="38100" dist="38100" dir="2700000" algn="tl">
                  <a:srgbClr val="FFFFFF"/>
                </a:outerShdw>
              </a:effectLst>
            </a:endParaRPr>
          </a:p>
        </p:txBody>
      </p:sp>
      <p:sp>
        <p:nvSpPr>
          <p:cNvPr id="151558" name="Rectangle 6"/>
          <p:cNvSpPr>
            <a:spLocks noChangeArrowheads="1"/>
          </p:cNvSpPr>
          <p:nvPr/>
        </p:nvSpPr>
        <p:spPr bwMode="auto">
          <a:xfrm>
            <a:off x="152400" y="1752600"/>
            <a:ext cx="8763000" cy="838200"/>
          </a:xfrm>
          <a:prstGeom prst="rect">
            <a:avLst/>
          </a:prstGeom>
          <a:solidFill>
            <a:srgbClr val="C0FEF9"/>
          </a:solidFill>
          <a:ln w="12700" cmpd="dbl">
            <a:noFill/>
            <a:miter lim="800000"/>
            <a:headEnd/>
            <a:tailEnd/>
          </a:ln>
          <a:effectLst>
            <a:outerShdw dist="35921" dir="2700000" algn="ctr" rotWithShape="0">
              <a:schemeClr val="bg2"/>
            </a:outerShdw>
          </a:effectLst>
        </p:spPr>
        <p:txBody>
          <a:bodyPr lIns="85593" tIns="42045" rIns="85593" bIns="42045"/>
          <a:lstStyle/>
          <a:p>
            <a:pPr defTabSz="756815">
              <a:spcBef>
                <a:spcPct val="20000"/>
              </a:spcBef>
              <a:defRPr/>
            </a:pPr>
            <a:r>
              <a:rPr lang="en-GB" sz="3200" dirty="0" err="1">
                <a:solidFill>
                  <a:schemeClr val="tx1">
                    <a:lumMod val="95000"/>
                    <a:lumOff val="5000"/>
                  </a:schemeClr>
                </a:solidFill>
              </a:rPr>
              <a:t>Softbyte</a:t>
            </a:r>
            <a:r>
              <a:rPr lang="en-GB" sz="3200" dirty="0">
                <a:solidFill>
                  <a:schemeClr val="tx1">
                    <a:lumMod val="95000"/>
                    <a:lumOff val="5000"/>
                  </a:schemeClr>
                </a:solidFill>
              </a:rPr>
              <a:t> pays its advertising bill of $250 in cash.</a:t>
            </a:r>
          </a:p>
        </p:txBody>
      </p:sp>
      <p:graphicFrame>
        <p:nvGraphicFramePr>
          <p:cNvPr id="151561" name="Object 9"/>
          <p:cNvGraphicFramePr>
            <a:graphicFrameLocks noChangeAspect="1"/>
          </p:cNvGraphicFramePr>
          <p:nvPr/>
        </p:nvGraphicFramePr>
        <p:xfrm>
          <a:off x="0" y="3657600"/>
          <a:ext cx="9144000" cy="2582168"/>
        </p:xfrm>
        <a:graphic>
          <a:graphicData uri="http://schemas.openxmlformats.org/presentationml/2006/ole">
            <mc:AlternateContent xmlns:mc="http://schemas.openxmlformats.org/markup-compatibility/2006">
              <mc:Choice xmlns:v="urn:schemas-microsoft-com:vml" Requires="v">
                <p:oleObj spid="_x0000_s91143" name="Worksheet" r:id="rId4" imgW="5923080" imgH="980280" progId="Excel.Sheet.8">
                  <p:embed/>
                </p:oleObj>
              </mc:Choice>
              <mc:Fallback>
                <p:oleObj name="Worksheet" r:id="rId4" imgW="5923080" imgH="980280" progId="Excel.Shee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657600"/>
                        <a:ext cx="9144000" cy="2582168"/>
                      </a:xfrm>
                      <a:prstGeom prst="rect">
                        <a:avLst/>
                      </a:prstGeom>
                      <a:solidFill>
                        <a:srgbClr val="C0FEF9"/>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1561"/>
                                        </p:tgtEl>
                                        <p:attrNameLst>
                                          <p:attrName>style.visibility</p:attrName>
                                        </p:attrNameLst>
                                      </p:cBhvr>
                                      <p:to>
                                        <p:strVal val="visible"/>
                                      </p:to>
                                    </p:set>
                                    <p:animEffect transition="in" filter="wipe(up)">
                                      <p:cBhvr>
                                        <p:cTn id="7" dur="500"/>
                                        <p:tgtEl>
                                          <p:spTgt spid="151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53143" y="357187"/>
            <a:ext cx="7771190" cy="1143000"/>
          </a:xfrm>
        </p:spPr>
        <p:txBody>
          <a:bodyPr>
            <a:normAutofit/>
          </a:bodyPr>
          <a:lstStyle/>
          <a:p>
            <a:pPr>
              <a:defRPr/>
            </a:pPr>
            <a:r>
              <a:rPr lang="en-GB" sz="4000" b="1" dirty="0" smtClean="0">
                <a:solidFill>
                  <a:srgbClr val="0000CC"/>
                </a:solidFill>
                <a:effectLst>
                  <a:outerShdw blurRad="38100" dist="38100" dir="2700000" algn="tl">
                    <a:srgbClr val="FFFFFF"/>
                  </a:outerShdw>
                </a:effectLst>
              </a:rPr>
              <a:t>TRANSACTION </a:t>
            </a:r>
            <a:r>
              <a:rPr lang="en-GB" sz="4000" b="1" dirty="0" smtClean="0">
                <a:solidFill>
                  <a:srgbClr val="0000CC"/>
                </a:solidFill>
                <a:effectLst>
                  <a:outerShdw blurRad="38100" dist="38100" dir="2700000" algn="tl">
                    <a:srgbClr val="000000"/>
                  </a:outerShdw>
                </a:effectLst>
              </a:rPr>
              <a:t>9</a:t>
            </a:r>
            <a:endParaRPr lang="en-GB" sz="4000" b="1" dirty="0" smtClean="0">
              <a:solidFill>
                <a:srgbClr val="0000CC"/>
              </a:solidFill>
              <a:effectLst>
                <a:outerShdw blurRad="38100" dist="38100" dir="2700000" algn="tl">
                  <a:srgbClr val="FFFFFF"/>
                </a:outerShdw>
              </a:effectLst>
            </a:endParaRPr>
          </a:p>
        </p:txBody>
      </p:sp>
      <p:sp>
        <p:nvSpPr>
          <p:cNvPr id="152583" name="Rectangle 7"/>
          <p:cNvSpPr>
            <a:spLocks noChangeArrowheads="1"/>
          </p:cNvSpPr>
          <p:nvPr/>
        </p:nvSpPr>
        <p:spPr bwMode="auto">
          <a:xfrm>
            <a:off x="152400" y="1714500"/>
            <a:ext cx="8839199" cy="1485900"/>
          </a:xfrm>
          <a:prstGeom prst="rect">
            <a:avLst/>
          </a:prstGeom>
          <a:solidFill>
            <a:srgbClr val="C0FEF9"/>
          </a:solidFill>
          <a:ln w="12700" cmpd="dbl">
            <a:noFill/>
            <a:miter lim="800000"/>
            <a:headEnd/>
            <a:tailEnd/>
          </a:ln>
          <a:effectLst>
            <a:outerShdw dist="35921" dir="2700000" algn="ctr" rotWithShape="0">
              <a:schemeClr val="bg2"/>
            </a:outerShdw>
          </a:effectLst>
        </p:spPr>
        <p:txBody>
          <a:bodyPr lIns="85593" tIns="42045" rIns="85593" bIns="42045"/>
          <a:lstStyle/>
          <a:p>
            <a:pPr defTabSz="756815">
              <a:spcBef>
                <a:spcPct val="20000"/>
              </a:spcBef>
              <a:defRPr/>
            </a:pPr>
            <a:r>
              <a:rPr lang="en-GB" sz="3200" dirty="0">
                <a:solidFill>
                  <a:schemeClr val="tx1">
                    <a:lumMod val="95000"/>
                    <a:lumOff val="5000"/>
                  </a:schemeClr>
                </a:solidFill>
              </a:rPr>
              <a:t>The sum of $600 in cash is received from customers who have previously been billed for services in Transaction 6.</a:t>
            </a:r>
          </a:p>
        </p:txBody>
      </p:sp>
      <p:graphicFrame>
        <p:nvGraphicFramePr>
          <p:cNvPr id="152586" name="Object 10"/>
          <p:cNvGraphicFramePr>
            <a:graphicFrameLocks noChangeAspect="1"/>
          </p:cNvGraphicFramePr>
          <p:nvPr/>
        </p:nvGraphicFramePr>
        <p:xfrm>
          <a:off x="0" y="3581400"/>
          <a:ext cx="9144000" cy="2819400"/>
        </p:xfrm>
        <a:graphic>
          <a:graphicData uri="http://schemas.openxmlformats.org/presentationml/2006/ole">
            <mc:AlternateContent xmlns:mc="http://schemas.openxmlformats.org/markup-compatibility/2006">
              <mc:Choice xmlns:v="urn:schemas-microsoft-com:vml" Requires="v">
                <p:oleObj spid="_x0000_s92167" name="Worksheet" r:id="rId4" imgW="6065640" imgH="980280" progId="Excel.Sheet.8">
                  <p:embed/>
                </p:oleObj>
              </mc:Choice>
              <mc:Fallback>
                <p:oleObj name="Worksheet" r:id="rId4" imgW="6065640" imgH="980280" progId="Excel.Shee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81400"/>
                        <a:ext cx="9144000" cy="2819400"/>
                      </a:xfrm>
                      <a:prstGeom prst="rect">
                        <a:avLst/>
                      </a:prstGeom>
                      <a:solidFill>
                        <a:srgbClr val="C0FEF9"/>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2586"/>
                                        </p:tgtEl>
                                        <p:attrNameLst>
                                          <p:attrName>style.visibility</p:attrName>
                                        </p:attrNameLst>
                                      </p:cBhvr>
                                      <p:to>
                                        <p:strVal val="visible"/>
                                      </p:to>
                                    </p:set>
                                    <p:animEffect transition="in" filter="wipe(left)">
                                      <p:cBhvr>
                                        <p:cTn id="7" dur="500"/>
                                        <p:tgtEl>
                                          <p:spTgt spid="152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53143" y="357187"/>
            <a:ext cx="7771190" cy="1143000"/>
          </a:xfrm>
        </p:spPr>
        <p:txBody>
          <a:bodyPr>
            <a:normAutofit/>
          </a:bodyPr>
          <a:lstStyle/>
          <a:p>
            <a:pPr>
              <a:defRPr/>
            </a:pPr>
            <a:r>
              <a:rPr lang="en-GB" sz="4000" b="1" dirty="0" smtClean="0">
                <a:solidFill>
                  <a:srgbClr val="0000CC"/>
                </a:solidFill>
                <a:effectLst>
                  <a:outerShdw blurRad="38100" dist="38100" dir="2700000" algn="tl">
                    <a:srgbClr val="FFFFFF"/>
                  </a:outerShdw>
                </a:effectLst>
              </a:rPr>
              <a:t>TRANSACTION </a:t>
            </a:r>
            <a:r>
              <a:rPr lang="en-GB" sz="4000" b="1" dirty="0" smtClean="0">
                <a:solidFill>
                  <a:srgbClr val="0000CC"/>
                </a:solidFill>
                <a:effectLst>
                  <a:outerShdw blurRad="38100" dist="38100" dir="2700000" algn="tl">
                    <a:srgbClr val="000000"/>
                  </a:outerShdw>
                </a:effectLst>
              </a:rPr>
              <a:t>10</a:t>
            </a:r>
            <a:endParaRPr lang="en-GB" sz="4000" b="1" dirty="0" smtClean="0">
              <a:solidFill>
                <a:srgbClr val="0000CC"/>
              </a:solidFill>
              <a:effectLst>
                <a:outerShdw blurRad="38100" dist="38100" dir="2700000" algn="tl">
                  <a:srgbClr val="FFFFFF"/>
                </a:outerShdw>
              </a:effectLst>
            </a:endParaRPr>
          </a:p>
        </p:txBody>
      </p:sp>
      <p:sp>
        <p:nvSpPr>
          <p:cNvPr id="153607" name="Rectangle 7"/>
          <p:cNvSpPr>
            <a:spLocks noChangeArrowheads="1"/>
          </p:cNvSpPr>
          <p:nvPr/>
        </p:nvSpPr>
        <p:spPr bwMode="auto">
          <a:xfrm>
            <a:off x="228600" y="1714500"/>
            <a:ext cx="8686800" cy="1028700"/>
          </a:xfrm>
          <a:prstGeom prst="rect">
            <a:avLst/>
          </a:prstGeom>
          <a:solidFill>
            <a:srgbClr val="C0FEF9"/>
          </a:solidFill>
          <a:ln w="12700" cmpd="dbl">
            <a:noFill/>
            <a:miter lim="800000"/>
            <a:headEnd/>
            <a:tailEnd/>
          </a:ln>
          <a:effectLst>
            <a:outerShdw dist="35921" dir="2700000" algn="ctr" rotWithShape="0">
              <a:schemeClr val="bg2"/>
            </a:outerShdw>
          </a:effectLst>
        </p:spPr>
        <p:txBody>
          <a:bodyPr lIns="85593" tIns="42045" rIns="85593" bIns="42045"/>
          <a:lstStyle/>
          <a:p>
            <a:pPr defTabSz="756815">
              <a:spcBef>
                <a:spcPct val="20000"/>
              </a:spcBef>
              <a:defRPr/>
            </a:pPr>
            <a:r>
              <a:rPr lang="en-GB" sz="3200" dirty="0">
                <a:solidFill>
                  <a:schemeClr val="tx1">
                    <a:lumMod val="95000"/>
                    <a:lumOff val="5000"/>
                  </a:schemeClr>
                </a:solidFill>
                <a:latin typeface="+mj-lt"/>
              </a:rPr>
              <a:t>Marc </a:t>
            </a:r>
            <a:r>
              <a:rPr lang="en-GB" sz="3200" dirty="0" err="1">
                <a:solidFill>
                  <a:schemeClr val="tx1">
                    <a:lumMod val="95000"/>
                    <a:lumOff val="5000"/>
                  </a:schemeClr>
                </a:solidFill>
                <a:latin typeface="+mj-lt"/>
              </a:rPr>
              <a:t>Doucet</a:t>
            </a:r>
            <a:r>
              <a:rPr lang="en-GB" sz="3200" dirty="0">
                <a:solidFill>
                  <a:schemeClr val="tx1">
                    <a:lumMod val="95000"/>
                    <a:lumOff val="5000"/>
                  </a:schemeClr>
                </a:solidFill>
                <a:latin typeface="+mj-lt"/>
              </a:rPr>
              <a:t> withdraws $1,300 in cash from the business for his personal use.</a:t>
            </a:r>
          </a:p>
        </p:txBody>
      </p:sp>
      <p:graphicFrame>
        <p:nvGraphicFramePr>
          <p:cNvPr id="153610" name="Object 10"/>
          <p:cNvGraphicFramePr>
            <a:graphicFrameLocks noChangeAspect="1"/>
          </p:cNvGraphicFramePr>
          <p:nvPr/>
        </p:nvGraphicFramePr>
        <p:xfrm>
          <a:off x="0" y="3505200"/>
          <a:ext cx="9144000" cy="2667000"/>
        </p:xfrm>
        <a:graphic>
          <a:graphicData uri="http://schemas.openxmlformats.org/presentationml/2006/ole">
            <mc:AlternateContent xmlns:mc="http://schemas.openxmlformats.org/markup-compatibility/2006">
              <mc:Choice xmlns:v="urn:schemas-microsoft-com:vml" Requires="v">
                <p:oleObj spid="_x0000_s93191" name="Worksheet" r:id="rId4" imgW="5989680" imgH="980280" progId="Excel.Sheet.8">
                  <p:embed/>
                </p:oleObj>
              </mc:Choice>
              <mc:Fallback>
                <p:oleObj name="Worksheet" r:id="rId4" imgW="5989680" imgH="980280" progId="Excel.Shee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5200"/>
                        <a:ext cx="9144000" cy="2667000"/>
                      </a:xfrm>
                      <a:prstGeom prst="rect">
                        <a:avLst/>
                      </a:prstGeom>
                      <a:solidFill>
                        <a:srgbClr val="C0FEF9"/>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53610"/>
                                        </p:tgtEl>
                                        <p:attrNameLst>
                                          <p:attrName>style.visibility</p:attrName>
                                        </p:attrNameLst>
                                      </p:cBhvr>
                                      <p:to>
                                        <p:strVal val="visible"/>
                                      </p:to>
                                    </p:set>
                                    <p:animEffect transition="in" filter="wipe(right)">
                                      <p:cBhvr>
                                        <p:cTn id="7" dur="500"/>
                                        <p:tgtEl>
                                          <p:spTgt spid="15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6354762"/>
          </a:xfrm>
        </p:spPr>
        <p:txBody>
          <a:bodyPr>
            <a:normAutofit fontScale="90000"/>
          </a:bodyPr>
          <a:lstStyle/>
          <a:p>
            <a:pPr algn="l" fontAlgn="base"/>
            <a:r>
              <a:rPr lang="en-US" b="1" dirty="0" smtClean="0"/>
              <a:t>423 B.C.</a:t>
            </a:r>
            <a:r>
              <a:rPr lang="en-US" dirty="0" smtClean="0"/>
              <a:t/>
            </a:r>
            <a:br>
              <a:rPr lang="en-US" dirty="0" smtClean="0"/>
            </a:br>
            <a:r>
              <a:rPr lang="en-US" sz="3600" dirty="0" smtClean="0"/>
              <a:t>The </a:t>
            </a:r>
            <a:r>
              <a:rPr lang="en-US" sz="3600" dirty="0" smtClean="0">
                <a:hlinkClick r:id="rId2"/>
              </a:rPr>
              <a:t>auditing profession</a:t>
            </a:r>
            <a:r>
              <a:rPr lang="en-US" sz="3600" dirty="0" smtClean="0"/>
              <a:t> was born to double check storehouses as to what came in and out the door. The </a:t>
            </a:r>
            <a:r>
              <a:rPr lang="en-US" sz="3600" dirty="0" smtClean="0">
                <a:hlinkClick r:id="rId3"/>
              </a:rPr>
              <a:t>reports</a:t>
            </a:r>
            <a:r>
              <a:rPr lang="en-US" sz="3600" dirty="0" smtClean="0"/>
              <a:t> accountants took were given orally, hence the name “</a:t>
            </a:r>
            <a:r>
              <a:rPr lang="en-US" sz="3600" dirty="0" smtClean="0">
                <a:hlinkClick r:id="rId4"/>
              </a:rPr>
              <a:t>auditor</a:t>
            </a:r>
            <a:r>
              <a:rPr lang="en-US" sz="3600" dirty="0" smtClean="0"/>
              <a:t>.”</a:t>
            </a:r>
            <a:br>
              <a:rPr lang="en-US" sz="3600" dirty="0" smtClean="0"/>
            </a:br>
            <a:r>
              <a:rPr lang="en-US" dirty="0" smtClean="0"/>
              <a:t/>
            </a:r>
            <a:br>
              <a:rPr lang="en-US" dirty="0" smtClean="0"/>
            </a:br>
            <a:r>
              <a:rPr lang="en-US" b="1" dirty="0" smtClean="0"/>
              <a:t>1200 – 1493</a:t>
            </a:r>
            <a:r>
              <a:rPr lang="en-US" dirty="0" smtClean="0"/>
              <a:t/>
            </a:r>
            <a:br>
              <a:rPr lang="en-US" dirty="0" smtClean="0"/>
            </a:br>
            <a:r>
              <a:rPr lang="en-US" sz="3600" dirty="0" smtClean="0"/>
              <a:t>The first requirement for </a:t>
            </a:r>
            <a:r>
              <a:rPr lang="en-US" sz="3600" dirty="0" smtClean="0">
                <a:hlinkClick r:id="rId5"/>
              </a:rPr>
              <a:t>businesses</a:t>
            </a:r>
            <a:r>
              <a:rPr lang="en-US" sz="3600" dirty="0" smtClean="0"/>
              <a:t> to keep accounting records spread across many of the Italian Republics in the 13th century. </a:t>
            </a:r>
            <a:br>
              <a:rPr lang="en-US" sz="3600" dirty="0" smtClean="0"/>
            </a:br>
            <a:endParaRPr lang="en-US" sz="36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124931" name="Rectangle 3"/>
          <p:cNvSpPr>
            <a:spLocks noChangeArrowheads="1"/>
          </p:cNvSpPr>
          <p:nvPr/>
        </p:nvSpPr>
        <p:spPr bwMode="auto">
          <a:xfrm>
            <a:off x="1700894" y="584896"/>
            <a:ext cx="5851071" cy="700464"/>
          </a:xfrm>
          <a:prstGeom prst="rect">
            <a:avLst/>
          </a:prstGeom>
          <a:noFill/>
          <a:ln w="12700" cmpd="dbl">
            <a:noFill/>
            <a:miter lim="800000"/>
            <a:headEnd/>
            <a:tailEnd/>
          </a:ln>
          <a:effectLst/>
        </p:spPr>
        <p:txBody>
          <a:bodyPr lIns="85593" tIns="42045" rIns="85593" bIns="42045">
            <a:spAutoFit/>
          </a:bodyPr>
          <a:lstStyle/>
          <a:p>
            <a:pPr algn="ctr">
              <a:defRPr/>
            </a:pPr>
            <a:r>
              <a:rPr lang="en-GB" sz="4000" b="1" dirty="0" smtClean="0">
                <a:solidFill>
                  <a:srgbClr val="0070C0"/>
                </a:solidFill>
                <a:effectLst>
                  <a:outerShdw blurRad="38100" dist="38100" dir="2700000" algn="tl">
                    <a:srgbClr val="FFFFFF"/>
                  </a:outerShdw>
                </a:effectLst>
              </a:rPr>
              <a:t>FINANCIAL STATEMENTS</a:t>
            </a:r>
            <a:endParaRPr lang="en-GB" sz="4000" b="1" dirty="0">
              <a:solidFill>
                <a:srgbClr val="0070C0"/>
              </a:solidFill>
              <a:effectLst>
                <a:outerShdw blurRad="38100" dist="38100" dir="2700000" algn="tl">
                  <a:srgbClr val="FFFFFF"/>
                </a:outerShdw>
              </a:effectLst>
            </a:endParaRPr>
          </a:p>
        </p:txBody>
      </p:sp>
      <p:sp>
        <p:nvSpPr>
          <p:cNvPr id="124932" name="Rectangle 4"/>
          <p:cNvSpPr>
            <a:spLocks noGrp="1" noChangeArrowheads="1"/>
          </p:cNvSpPr>
          <p:nvPr>
            <p:ph type="body" idx="1"/>
          </p:nvPr>
        </p:nvSpPr>
        <p:spPr>
          <a:xfrm>
            <a:off x="332620" y="1577579"/>
            <a:ext cx="8487833" cy="5142012"/>
          </a:xfrm>
          <a:noFill/>
        </p:spPr>
        <p:txBody>
          <a:bodyPr>
            <a:noAutofit/>
          </a:bodyPr>
          <a:lstStyle/>
          <a:p>
            <a:pPr marL="0" indent="0" defTabSz="270291">
              <a:buNone/>
              <a:tabLst>
                <a:tab pos="0" algn="l"/>
              </a:tabLst>
            </a:pPr>
            <a:r>
              <a:rPr lang="en-GB" dirty="0" smtClean="0">
                <a:solidFill>
                  <a:schemeClr val="tx1">
                    <a:lumMod val="85000"/>
                    <a:lumOff val="15000"/>
                  </a:schemeClr>
                </a:solidFill>
              </a:rPr>
              <a:t>After transactions are identified, recorded, and summarized, five financial statements are prepared from the summarized accounting data:</a:t>
            </a:r>
          </a:p>
          <a:p>
            <a:pPr>
              <a:buNone/>
            </a:pPr>
            <a:r>
              <a:rPr lang="en-US" b="1" dirty="0" smtClean="0"/>
              <a:t>1. An income statement </a:t>
            </a:r>
            <a:r>
              <a:rPr lang="en-US" dirty="0" smtClean="0"/>
              <a:t>presents the revenues and expenses and resulting net income or net loss for a specific period of time.</a:t>
            </a:r>
          </a:p>
          <a:p>
            <a:pPr>
              <a:buNone/>
            </a:pPr>
            <a:r>
              <a:rPr lang="en-US" dirty="0" smtClean="0"/>
              <a:t>2. </a:t>
            </a:r>
            <a:r>
              <a:rPr lang="en-US" b="1" dirty="0" smtClean="0"/>
              <a:t>An owner’s equity statement </a:t>
            </a:r>
            <a:r>
              <a:rPr lang="en-US" dirty="0" smtClean="0"/>
              <a:t>summarizes the changes in owner’s equity for a specific period of time.</a:t>
            </a:r>
          </a:p>
          <a:p>
            <a:endParaRPr lang="en-GB" dirty="0" smtClean="0">
              <a:solidFill>
                <a:schemeClr val="tx1">
                  <a:lumMod val="85000"/>
                  <a:lumOff val="1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anim calcmode="lin" valueType="num">
                                      <p:cBhvr additive="base">
                                        <p:cTn id="7" dur="500" fill="hold"/>
                                        <p:tgtEl>
                                          <p:spTgt spid="1249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2">
                                            <p:txEl>
                                              <p:pRg st="1" end="1"/>
                                            </p:txEl>
                                          </p:spTgt>
                                        </p:tgtEl>
                                        <p:attrNameLst>
                                          <p:attrName>style.visibility</p:attrName>
                                        </p:attrNameLst>
                                      </p:cBhvr>
                                      <p:to>
                                        <p:strVal val="visible"/>
                                      </p:to>
                                    </p:set>
                                    <p:anim calcmode="lin" valueType="num">
                                      <p:cBhvr additive="base">
                                        <p:cTn id="13" dur="500" fill="hold"/>
                                        <p:tgtEl>
                                          <p:spTgt spid="1249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2">
                                            <p:txEl>
                                              <p:pRg st="2" end="2"/>
                                            </p:txEl>
                                          </p:spTgt>
                                        </p:tgtEl>
                                        <p:attrNameLst>
                                          <p:attrName>style.visibility</p:attrName>
                                        </p:attrNameLst>
                                      </p:cBhvr>
                                      <p:to>
                                        <p:strVal val="visible"/>
                                      </p:to>
                                    </p:set>
                                    <p:anim calcmode="lin" valueType="num">
                                      <p:cBhvr additive="base">
                                        <p:cTn id="19" dur="500" fill="hold"/>
                                        <p:tgtEl>
                                          <p:spTgt spid="1249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493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124931" name="Rectangle 3"/>
          <p:cNvSpPr>
            <a:spLocks noChangeArrowheads="1"/>
          </p:cNvSpPr>
          <p:nvPr/>
        </p:nvSpPr>
        <p:spPr bwMode="auto">
          <a:xfrm>
            <a:off x="1700894" y="584896"/>
            <a:ext cx="5851071" cy="700464"/>
          </a:xfrm>
          <a:prstGeom prst="rect">
            <a:avLst/>
          </a:prstGeom>
          <a:noFill/>
          <a:ln w="12700" cmpd="dbl">
            <a:noFill/>
            <a:miter lim="800000"/>
            <a:headEnd/>
            <a:tailEnd/>
          </a:ln>
          <a:effectLst/>
        </p:spPr>
        <p:txBody>
          <a:bodyPr lIns="85593" tIns="42045" rIns="85593" bIns="42045">
            <a:spAutoFit/>
          </a:bodyPr>
          <a:lstStyle/>
          <a:p>
            <a:pPr algn="ctr">
              <a:defRPr/>
            </a:pPr>
            <a:r>
              <a:rPr lang="en-GB" sz="4000" b="1" dirty="0" smtClean="0">
                <a:solidFill>
                  <a:srgbClr val="0070C0"/>
                </a:solidFill>
                <a:effectLst>
                  <a:outerShdw blurRad="38100" dist="38100" dir="2700000" algn="tl">
                    <a:srgbClr val="FFFFFF"/>
                  </a:outerShdw>
                </a:effectLst>
              </a:rPr>
              <a:t>FINANCIAL STATEMENTS</a:t>
            </a:r>
            <a:endParaRPr lang="en-GB" sz="4000" b="1" dirty="0">
              <a:solidFill>
                <a:srgbClr val="0070C0"/>
              </a:solidFill>
              <a:effectLst>
                <a:outerShdw blurRad="38100" dist="38100" dir="2700000" algn="tl">
                  <a:srgbClr val="FFFFFF"/>
                </a:outerShdw>
              </a:effectLst>
            </a:endParaRPr>
          </a:p>
        </p:txBody>
      </p:sp>
      <p:sp>
        <p:nvSpPr>
          <p:cNvPr id="124932" name="Rectangle 4"/>
          <p:cNvSpPr>
            <a:spLocks noGrp="1" noChangeArrowheads="1"/>
          </p:cNvSpPr>
          <p:nvPr>
            <p:ph type="body" idx="1"/>
          </p:nvPr>
        </p:nvSpPr>
        <p:spPr>
          <a:xfrm>
            <a:off x="332620" y="1577579"/>
            <a:ext cx="8487833" cy="5142012"/>
          </a:xfrm>
          <a:noFill/>
        </p:spPr>
        <p:txBody>
          <a:bodyPr>
            <a:noAutofit/>
          </a:bodyPr>
          <a:lstStyle/>
          <a:p>
            <a:pPr>
              <a:buNone/>
            </a:pPr>
            <a:r>
              <a:rPr lang="en-US" dirty="0" smtClean="0"/>
              <a:t>3. </a:t>
            </a:r>
            <a:r>
              <a:rPr lang="en-US" b="1" dirty="0" smtClean="0"/>
              <a:t>A balance sheet </a:t>
            </a:r>
            <a:r>
              <a:rPr lang="en-US" dirty="0" smtClean="0"/>
              <a:t>reports the assets, liabilities, and owner’s equity at a specific date.</a:t>
            </a:r>
          </a:p>
          <a:p>
            <a:pPr>
              <a:buNone/>
            </a:pPr>
            <a:r>
              <a:rPr lang="en-US" dirty="0" smtClean="0"/>
              <a:t>4. </a:t>
            </a:r>
            <a:r>
              <a:rPr lang="en-US" b="1" dirty="0" smtClean="0"/>
              <a:t>A statement of cash flows </a:t>
            </a:r>
            <a:r>
              <a:rPr lang="en-US" dirty="0" smtClean="0"/>
              <a:t>summarizes information about the cash inflows (receipts) and outflows (payments) for a specific period of time.</a:t>
            </a:r>
          </a:p>
          <a:p>
            <a:pPr>
              <a:buNone/>
            </a:pPr>
            <a:r>
              <a:rPr lang="en-US" dirty="0" smtClean="0">
                <a:solidFill>
                  <a:schemeClr val="tx1">
                    <a:lumMod val="85000"/>
                    <a:lumOff val="15000"/>
                  </a:schemeClr>
                </a:solidFill>
              </a:rPr>
              <a:t>5. </a:t>
            </a:r>
            <a:r>
              <a:rPr lang="en-US" b="1" dirty="0" smtClean="0"/>
              <a:t>Notes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anim calcmode="lin" valueType="num">
                                      <p:cBhvr additive="base">
                                        <p:cTn id="7" dur="500" fill="hold"/>
                                        <p:tgtEl>
                                          <p:spTgt spid="1249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2">
                                            <p:txEl>
                                              <p:pRg st="1" end="1"/>
                                            </p:txEl>
                                          </p:spTgt>
                                        </p:tgtEl>
                                        <p:attrNameLst>
                                          <p:attrName>style.visibility</p:attrName>
                                        </p:attrNameLst>
                                      </p:cBhvr>
                                      <p:to>
                                        <p:strVal val="visible"/>
                                      </p:to>
                                    </p:set>
                                    <p:anim calcmode="lin" valueType="num">
                                      <p:cBhvr additive="base">
                                        <p:cTn id="13" dur="500" fill="hold"/>
                                        <p:tgtEl>
                                          <p:spTgt spid="1249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2">
                                            <p:txEl>
                                              <p:pRg st="2" end="2"/>
                                            </p:txEl>
                                          </p:spTgt>
                                        </p:tgtEl>
                                        <p:attrNameLst>
                                          <p:attrName>style.visibility</p:attrName>
                                        </p:attrNameLst>
                                      </p:cBhvr>
                                      <p:to>
                                        <p:strVal val="visible"/>
                                      </p:to>
                                    </p:set>
                                    <p:anim calcmode="lin" valueType="num">
                                      <p:cBhvr additive="base">
                                        <p:cTn id="19" dur="500" fill="hold"/>
                                        <p:tgtEl>
                                          <p:spTgt spid="1249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493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124931" name="Rectangle 3"/>
          <p:cNvSpPr>
            <a:spLocks noChangeArrowheads="1"/>
          </p:cNvSpPr>
          <p:nvPr/>
        </p:nvSpPr>
        <p:spPr bwMode="auto">
          <a:xfrm>
            <a:off x="1676400" y="304800"/>
            <a:ext cx="5851071" cy="700464"/>
          </a:xfrm>
          <a:prstGeom prst="rect">
            <a:avLst/>
          </a:prstGeom>
          <a:noFill/>
          <a:ln w="12700" cmpd="dbl">
            <a:noFill/>
            <a:miter lim="800000"/>
            <a:headEnd/>
            <a:tailEnd/>
          </a:ln>
          <a:effectLst/>
        </p:spPr>
        <p:txBody>
          <a:bodyPr lIns="85593" tIns="42045" rIns="85593" bIns="42045">
            <a:spAutoFit/>
          </a:bodyPr>
          <a:lstStyle/>
          <a:p>
            <a:pPr algn="ctr">
              <a:defRPr/>
            </a:pPr>
            <a:r>
              <a:rPr lang="en-US" sz="4000" b="1" dirty="0" err="1" smtClean="0">
                <a:solidFill>
                  <a:srgbClr val="0070C0"/>
                </a:solidFill>
              </a:rPr>
              <a:t>Softbyte’s</a:t>
            </a:r>
            <a:r>
              <a:rPr lang="en-US" sz="4000" b="1" dirty="0" smtClean="0">
                <a:solidFill>
                  <a:srgbClr val="0070C0"/>
                </a:solidFill>
              </a:rPr>
              <a:t> Transactions</a:t>
            </a:r>
            <a:endParaRPr lang="en-GB" sz="4000" b="1" dirty="0">
              <a:solidFill>
                <a:srgbClr val="0070C0"/>
              </a:solidFill>
              <a:effectLst>
                <a:outerShdw blurRad="38100" dist="38100" dir="2700000" algn="tl">
                  <a:srgbClr val="FFFFFF"/>
                </a:outerShdw>
              </a:effectLst>
            </a:endParaRPr>
          </a:p>
        </p:txBody>
      </p:sp>
      <p:sp>
        <p:nvSpPr>
          <p:cNvPr id="124932" name="Rectangle 4"/>
          <p:cNvSpPr>
            <a:spLocks noGrp="1" noChangeArrowheads="1"/>
          </p:cNvSpPr>
          <p:nvPr>
            <p:ph type="body" idx="1"/>
          </p:nvPr>
        </p:nvSpPr>
        <p:spPr>
          <a:xfrm>
            <a:off x="0" y="1295400"/>
            <a:ext cx="9144000" cy="5424191"/>
          </a:xfrm>
          <a:noFill/>
        </p:spPr>
        <p:txBody>
          <a:bodyPr>
            <a:noAutofit/>
          </a:bodyPr>
          <a:lstStyle/>
          <a:p>
            <a:pPr marL="514350" indent="-514350">
              <a:buFont typeface="+mj-lt"/>
              <a:buAutoNum type="arabicPeriod"/>
            </a:pPr>
            <a:r>
              <a:rPr lang="en-GB" sz="3000" dirty="0" smtClean="0"/>
              <a:t>On September 1, he invests $15,000 cash in the business, which he names </a:t>
            </a:r>
            <a:r>
              <a:rPr lang="en-GB" sz="3000" dirty="0" err="1" smtClean="0"/>
              <a:t>Softbyte</a:t>
            </a:r>
            <a:r>
              <a:rPr lang="en-GB" sz="3000" dirty="0" smtClean="0"/>
              <a:t>.</a:t>
            </a:r>
          </a:p>
          <a:p>
            <a:pPr marL="514350" indent="-514350">
              <a:buFont typeface="+mj-lt"/>
              <a:buAutoNum type="arabicPeriod"/>
            </a:pPr>
            <a:r>
              <a:rPr lang="en-US" sz="3000" dirty="0" err="1" smtClean="0"/>
              <a:t>Softbyte</a:t>
            </a:r>
            <a:r>
              <a:rPr lang="en-US" sz="3000" dirty="0" smtClean="0"/>
              <a:t> purchases computer equipment for $7,000 cash.</a:t>
            </a:r>
          </a:p>
          <a:p>
            <a:pPr marL="514350" indent="-514350">
              <a:buFont typeface="+mj-lt"/>
              <a:buAutoNum type="arabicPeriod"/>
            </a:pPr>
            <a:r>
              <a:rPr lang="en-GB" sz="3000" dirty="0" err="1" smtClean="0"/>
              <a:t>Softbyte</a:t>
            </a:r>
            <a:r>
              <a:rPr lang="en-GB" sz="3000" dirty="0" smtClean="0"/>
              <a:t> purchases computer paper and supplies expected to last several months from Acme Supply Company for $1,600 on account.</a:t>
            </a:r>
          </a:p>
          <a:p>
            <a:pPr marL="514350" indent="-514350">
              <a:buFont typeface="+mj-lt"/>
              <a:buAutoNum type="arabicPeriod"/>
            </a:pPr>
            <a:r>
              <a:rPr lang="en-GB" sz="3000" dirty="0" err="1" smtClean="0"/>
              <a:t>Softbyte</a:t>
            </a:r>
            <a:r>
              <a:rPr lang="en-GB" sz="3000" dirty="0" smtClean="0"/>
              <a:t> receives $1,200 cash from customers for programming services it has provided.</a:t>
            </a:r>
          </a:p>
          <a:p>
            <a:pPr marL="514350" indent="-514350">
              <a:buFont typeface="+mj-lt"/>
              <a:buAutoNum type="arabicPeriod"/>
            </a:pPr>
            <a:r>
              <a:rPr lang="en-GB" sz="3000" dirty="0" err="1" smtClean="0">
                <a:latin typeface="Times New Roman" charset="0"/>
              </a:rPr>
              <a:t>Softbyte</a:t>
            </a:r>
            <a:r>
              <a:rPr lang="en-GB" sz="3000" dirty="0" smtClean="0">
                <a:latin typeface="Times New Roman" charset="0"/>
              </a:rPr>
              <a:t> receives a bill for $250 for advertising its business but pays the bill on a later date.......................................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anim calcmode="lin" valueType="num">
                                      <p:cBhvr additive="base">
                                        <p:cTn id="7" dur="500" fill="hold"/>
                                        <p:tgtEl>
                                          <p:spTgt spid="1249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2">
                                            <p:txEl>
                                              <p:pRg st="1" end="1"/>
                                            </p:txEl>
                                          </p:spTgt>
                                        </p:tgtEl>
                                        <p:attrNameLst>
                                          <p:attrName>style.visibility</p:attrName>
                                        </p:attrNameLst>
                                      </p:cBhvr>
                                      <p:to>
                                        <p:strVal val="visible"/>
                                      </p:to>
                                    </p:set>
                                    <p:anim calcmode="lin" valueType="num">
                                      <p:cBhvr additive="base">
                                        <p:cTn id="13" dur="500" fill="hold"/>
                                        <p:tgtEl>
                                          <p:spTgt spid="1249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2">
                                            <p:txEl>
                                              <p:pRg st="2" end="2"/>
                                            </p:txEl>
                                          </p:spTgt>
                                        </p:tgtEl>
                                        <p:attrNameLst>
                                          <p:attrName>style.visibility</p:attrName>
                                        </p:attrNameLst>
                                      </p:cBhvr>
                                      <p:to>
                                        <p:strVal val="visible"/>
                                      </p:to>
                                    </p:set>
                                    <p:anim calcmode="lin" valueType="num">
                                      <p:cBhvr additive="base">
                                        <p:cTn id="19" dur="500" fill="hold"/>
                                        <p:tgtEl>
                                          <p:spTgt spid="1249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49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4932">
                                            <p:txEl>
                                              <p:pRg st="3" end="3"/>
                                            </p:txEl>
                                          </p:spTgt>
                                        </p:tgtEl>
                                        <p:attrNameLst>
                                          <p:attrName>style.visibility</p:attrName>
                                        </p:attrNameLst>
                                      </p:cBhvr>
                                      <p:to>
                                        <p:strVal val="visible"/>
                                      </p:to>
                                    </p:set>
                                    <p:anim calcmode="lin" valueType="num">
                                      <p:cBhvr additive="base">
                                        <p:cTn id="25" dur="500" fill="hold"/>
                                        <p:tgtEl>
                                          <p:spTgt spid="12493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49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4932">
                                            <p:txEl>
                                              <p:pRg st="4" end="4"/>
                                            </p:txEl>
                                          </p:spTgt>
                                        </p:tgtEl>
                                        <p:attrNameLst>
                                          <p:attrName>style.visibility</p:attrName>
                                        </p:attrNameLst>
                                      </p:cBhvr>
                                      <p:to>
                                        <p:strVal val="visible"/>
                                      </p:to>
                                    </p:set>
                                    <p:anim calcmode="lin" valueType="num">
                                      <p:cBhvr additive="base">
                                        <p:cTn id="31" dur="500" fill="hold"/>
                                        <p:tgtEl>
                                          <p:spTgt spid="12493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493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959429" y="6357937"/>
            <a:ext cx="5297714" cy="500063"/>
          </a:xfrm>
          <a:prstGeom prst="rect">
            <a:avLst/>
          </a:prstGeom>
          <a:noFill/>
          <a:ln w="12700" cmpd="dbl">
            <a:noFill/>
            <a:miter lim="800000"/>
            <a:headEnd/>
            <a:tailEnd/>
          </a:ln>
        </p:spPr>
        <p:txBody>
          <a:bodyPr wrap="none" lIns="86493" tIns="43247" rIns="86493" bIns="43247" anchor="ctr"/>
          <a:lstStyle/>
          <a:p>
            <a:endParaRPr lang="en-US"/>
          </a:p>
        </p:txBody>
      </p:sp>
      <p:sp>
        <p:nvSpPr>
          <p:cNvPr id="124931" name="Rectangle 3"/>
          <p:cNvSpPr>
            <a:spLocks noChangeArrowheads="1"/>
          </p:cNvSpPr>
          <p:nvPr/>
        </p:nvSpPr>
        <p:spPr bwMode="auto">
          <a:xfrm>
            <a:off x="1676400" y="228601"/>
            <a:ext cx="5851071" cy="1316017"/>
          </a:xfrm>
          <a:prstGeom prst="rect">
            <a:avLst/>
          </a:prstGeom>
          <a:noFill/>
          <a:ln w="12700" cmpd="dbl">
            <a:noFill/>
            <a:miter lim="800000"/>
            <a:headEnd/>
            <a:tailEnd/>
          </a:ln>
          <a:effectLst/>
        </p:spPr>
        <p:txBody>
          <a:bodyPr wrap="square" lIns="85593" tIns="42045" rIns="85593" bIns="42045">
            <a:spAutoFit/>
          </a:bodyPr>
          <a:lstStyle/>
          <a:p>
            <a:pPr algn="ctr">
              <a:defRPr/>
            </a:pPr>
            <a:r>
              <a:rPr lang="en-US" sz="4000" b="1" dirty="0" err="1" smtClean="0">
                <a:solidFill>
                  <a:srgbClr val="0070C0"/>
                </a:solidFill>
              </a:rPr>
              <a:t>Softbyte’s</a:t>
            </a:r>
            <a:r>
              <a:rPr lang="en-US" sz="4000" b="1" dirty="0" smtClean="0">
                <a:solidFill>
                  <a:srgbClr val="0070C0"/>
                </a:solidFill>
              </a:rPr>
              <a:t> Transactions</a:t>
            </a:r>
            <a:endParaRPr lang="en-GB" sz="4000" b="1" dirty="0" smtClean="0">
              <a:solidFill>
                <a:srgbClr val="0070C0"/>
              </a:solidFill>
              <a:effectLst>
                <a:outerShdw blurRad="38100" dist="38100" dir="2700000" algn="tl">
                  <a:srgbClr val="FFFFFF"/>
                </a:outerShdw>
              </a:effectLst>
            </a:endParaRPr>
          </a:p>
          <a:p>
            <a:pPr algn="ctr">
              <a:defRPr/>
            </a:pPr>
            <a:endParaRPr lang="en-GB" sz="4000" b="1" dirty="0">
              <a:solidFill>
                <a:srgbClr val="0070C0"/>
              </a:solidFill>
              <a:effectLst>
                <a:outerShdw blurRad="38100" dist="38100" dir="2700000" algn="tl">
                  <a:srgbClr val="FFFFFF"/>
                </a:outerShdw>
              </a:effectLst>
            </a:endParaRPr>
          </a:p>
        </p:txBody>
      </p:sp>
      <p:sp>
        <p:nvSpPr>
          <p:cNvPr id="124932" name="Rectangle 4"/>
          <p:cNvSpPr>
            <a:spLocks noGrp="1" noChangeArrowheads="1"/>
          </p:cNvSpPr>
          <p:nvPr>
            <p:ph type="body" idx="1"/>
          </p:nvPr>
        </p:nvSpPr>
        <p:spPr>
          <a:xfrm>
            <a:off x="0" y="1143000"/>
            <a:ext cx="9144000" cy="5576591"/>
          </a:xfrm>
          <a:noFill/>
        </p:spPr>
        <p:txBody>
          <a:bodyPr>
            <a:noAutofit/>
          </a:bodyPr>
          <a:lstStyle/>
          <a:p>
            <a:pPr marL="514350" indent="-514350">
              <a:buFont typeface="+mj-lt"/>
              <a:buAutoNum type="arabicPeriod" startAt="6"/>
            </a:pPr>
            <a:r>
              <a:rPr lang="en-GB" sz="3000" dirty="0" err="1" smtClean="0"/>
              <a:t>Softbyte</a:t>
            </a:r>
            <a:r>
              <a:rPr lang="en-GB" sz="3000" dirty="0" smtClean="0"/>
              <a:t> provides programming services of $3,500 for customers and receives cash of $1,500, with the balance payable on account.</a:t>
            </a:r>
          </a:p>
          <a:p>
            <a:pPr marL="514350" indent="-514350">
              <a:buFont typeface="+mj-lt"/>
              <a:buAutoNum type="arabicPeriod" startAt="6"/>
            </a:pPr>
            <a:r>
              <a:rPr lang="en-GB" sz="3000" dirty="0" smtClean="0"/>
              <a:t>Expenses paid in cash for September are store rent, $600, salaries of employees, $900, and utilities, $200.</a:t>
            </a:r>
          </a:p>
          <a:p>
            <a:pPr marL="514350" indent="-514350">
              <a:buFont typeface="+mj-lt"/>
              <a:buAutoNum type="arabicPeriod" startAt="6"/>
            </a:pPr>
            <a:r>
              <a:rPr lang="en-GB" sz="3000" dirty="0" err="1" smtClean="0"/>
              <a:t>Softbyte</a:t>
            </a:r>
            <a:r>
              <a:rPr lang="en-GB" sz="3000" dirty="0" smtClean="0"/>
              <a:t> pays its advertising bill of $250 in cash.</a:t>
            </a:r>
          </a:p>
          <a:p>
            <a:pPr marL="514350" indent="-514350">
              <a:buFont typeface="+mj-lt"/>
              <a:buAutoNum type="arabicPeriod" startAt="6"/>
            </a:pPr>
            <a:r>
              <a:rPr lang="en-GB" sz="3000" dirty="0" smtClean="0"/>
              <a:t>The sum of $600 in cash is received from customers who have previously been billed for services in Transaction 6.</a:t>
            </a:r>
          </a:p>
          <a:p>
            <a:pPr marL="514350" indent="-514350">
              <a:buFont typeface="+mj-lt"/>
              <a:buAutoNum type="arabicPeriod" startAt="6"/>
            </a:pPr>
            <a:r>
              <a:rPr lang="en-GB" sz="3000" dirty="0" smtClean="0"/>
              <a:t>Marc </a:t>
            </a:r>
            <a:r>
              <a:rPr lang="en-GB" sz="3000" dirty="0" err="1" smtClean="0"/>
              <a:t>Doucet</a:t>
            </a:r>
            <a:r>
              <a:rPr lang="en-GB" sz="3000" dirty="0" smtClean="0"/>
              <a:t> withdraws $1,300 in cash from the business for his personal use.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anim calcmode="lin" valueType="num">
                                      <p:cBhvr additive="base">
                                        <p:cTn id="7" dur="500" fill="hold"/>
                                        <p:tgtEl>
                                          <p:spTgt spid="1249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2">
                                            <p:txEl>
                                              <p:pRg st="1" end="1"/>
                                            </p:txEl>
                                          </p:spTgt>
                                        </p:tgtEl>
                                        <p:attrNameLst>
                                          <p:attrName>style.visibility</p:attrName>
                                        </p:attrNameLst>
                                      </p:cBhvr>
                                      <p:to>
                                        <p:strVal val="visible"/>
                                      </p:to>
                                    </p:set>
                                    <p:anim calcmode="lin" valueType="num">
                                      <p:cBhvr additive="base">
                                        <p:cTn id="13" dur="500" fill="hold"/>
                                        <p:tgtEl>
                                          <p:spTgt spid="1249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2">
                                            <p:txEl>
                                              <p:pRg st="2" end="2"/>
                                            </p:txEl>
                                          </p:spTgt>
                                        </p:tgtEl>
                                        <p:attrNameLst>
                                          <p:attrName>style.visibility</p:attrName>
                                        </p:attrNameLst>
                                      </p:cBhvr>
                                      <p:to>
                                        <p:strVal val="visible"/>
                                      </p:to>
                                    </p:set>
                                    <p:anim calcmode="lin" valueType="num">
                                      <p:cBhvr additive="base">
                                        <p:cTn id="19" dur="500" fill="hold"/>
                                        <p:tgtEl>
                                          <p:spTgt spid="1249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49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4932">
                                            <p:txEl>
                                              <p:pRg st="3" end="3"/>
                                            </p:txEl>
                                          </p:spTgt>
                                        </p:tgtEl>
                                        <p:attrNameLst>
                                          <p:attrName>style.visibility</p:attrName>
                                        </p:attrNameLst>
                                      </p:cBhvr>
                                      <p:to>
                                        <p:strVal val="visible"/>
                                      </p:to>
                                    </p:set>
                                    <p:anim calcmode="lin" valueType="num">
                                      <p:cBhvr additive="base">
                                        <p:cTn id="25" dur="500" fill="hold"/>
                                        <p:tgtEl>
                                          <p:spTgt spid="12493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49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4932">
                                            <p:txEl>
                                              <p:pRg st="4" end="4"/>
                                            </p:txEl>
                                          </p:spTgt>
                                        </p:tgtEl>
                                        <p:attrNameLst>
                                          <p:attrName>style.visibility</p:attrName>
                                        </p:attrNameLst>
                                      </p:cBhvr>
                                      <p:to>
                                        <p:strVal val="visible"/>
                                      </p:to>
                                    </p:set>
                                    <p:anim calcmode="lin" valueType="num">
                                      <p:cBhvr additive="base">
                                        <p:cTn id="31" dur="500" fill="hold"/>
                                        <p:tgtEl>
                                          <p:spTgt spid="12493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493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 y="0"/>
          <a:ext cx="9143992" cy="7559040"/>
        </p:xfrm>
        <a:graphic>
          <a:graphicData uri="http://schemas.openxmlformats.org/drawingml/2006/table">
            <a:tbl>
              <a:tblPr>
                <a:tableStyleId>{5C22544A-7EE6-4342-B048-85BDC9FD1C3A}</a:tableStyleId>
              </a:tblPr>
              <a:tblGrid>
                <a:gridCol w="533395"/>
                <a:gridCol w="990600"/>
                <a:gridCol w="990600"/>
                <a:gridCol w="914400"/>
                <a:gridCol w="914400"/>
                <a:gridCol w="304800"/>
                <a:gridCol w="838200"/>
                <a:gridCol w="990600"/>
                <a:gridCol w="914400"/>
                <a:gridCol w="838200"/>
                <a:gridCol w="914397"/>
              </a:tblGrid>
              <a:tr h="405145">
                <a:tc>
                  <a:txBody>
                    <a:bodyPr/>
                    <a:lstStyle/>
                    <a:p>
                      <a:pPr algn="ctr"/>
                      <a:r>
                        <a:rPr lang="en-US" sz="2000" b="1" dirty="0" smtClean="0"/>
                        <a:t>No</a:t>
                      </a:r>
                      <a:endParaRPr lang="en-US" sz="2000" b="1" dirty="0"/>
                    </a:p>
                  </a:txBody>
                  <a:tcPr>
                    <a:solidFill>
                      <a:schemeClr val="accent3">
                        <a:lumMod val="40000"/>
                        <a:lumOff val="60000"/>
                      </a:schemeClr>
                    </a:solidFill>
                  </a:tcPr>
                </a:tc>
                <a:tc gridSpan="4">
                  <a:txBody>
                    <a:bodyPr/>
                    <a:lstStyle/>
                    <a:p>
                      <a:pPr algn="ctr"/>
                      <a:r>
                        <a:rPr lang="en-US" sz="2000" b="1" dirty="0" smtClean="0"/>
                        <a:t>Assets</a:t>
                      </a:r>
                      <a:endParaRPr lang="en-US" sz="2000" b="1" dirty="0"/>
                    </a:p>
                  </a:txBody>
                  <a:tcPr>
                    <a:solidFill>
                      <a:schemeClr val="accent3">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endParaRPr lang="en-US" sz="2000" b="1" dirty="0"/>
                    </a:p>
                  </a:txBody>
                  <a:tcPr>
                    <a:solidFill>
                      <a:schemeClr val="accent3">
                        <a:lumMod val="40000"/>
                        <a:lumOff val="60000"/>
                      </a:schemeClr>
                    </a:solidFill>
                  </a:tcPr>
                </a:tc>
                <a:tc>
                  <a:txBody>
                    <a:bodyPr/>
                    <a:lstStyle/>
                    <a:p>
                      <a:pPr algn="ctr"/>
                      <a:r>
                        <a:rPr lang="en-US" sz="2000" b="1" dirty="0" smtClean="0"/>
                        <a:t>Liability</a:t>
                      </a:r>
                      <a:endParaRPr lang="en-US" sz="2000" b="1" dirty="0"/>
                    </a:p>
                  </a:txBody>
                  <a:tcPr>
                    <a:solidFill>
                      <a:schemeClr val="accent3">
                        <a:lumMod val="40000"/>
                        <a:lumOff val="60000"/>
                      </a:schemeClr>
                    </a:solidFill>
                  </a:tcPr>
                </a:tc>
                <a:tc gridSpan="4">
                  <a:txBody>
                    <a:bodyPr/>
                    <a:lstStyle/>
                    <a:p>
                      <a:pPr algn="ctr"/>
                      <a:r>
                        <a:rPr lang="en-US" sz="2000" b="1" dirty="0" smtClean="0"/>
                        <a:t>Owner’s Equity</a:t>
                      </a:r>
                      <a:endParaRPr lang="en-US" sz="2000" b="1" dirty="0"/>
                    </a:p>
                  </a:txBody>
                  <a:tcPr>
                    <a:solidFill>
                      <a:schemeClr val="accent3">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86174">
                <a:tc>
                  <a:txBody>
                    <a:bodyPr/>
                    <a:lstStyle/>
                    <a:p>
                      <a:pPr algn="ctr"/>
                      <a:endParaRPr lang="en-US" sz="2000" b="1" dirty="0"/>
                    </a:p>
                  </a:txBody>
                  <a:tcPr>
                    <a:solidFill>
                      <a:schemeClr val="accent3">
                        <a:lumMod val="40000"/>
                        <a:lumOff val="60000"/>
                      </a:schemeClr>
                    </a:solidFill>
                  </a:tcPr>
                </a:tc>
                <a:tc>
                  <a:txBody>
                    <a:bodyPr/>
                    <a:lstStyle/>
                    <a:p>
                      <a:pPr algn="ctr"/>
                      <a:r>
                        <a:rPr lang="en-US" sz="2000" b="1" dirty="0" smtClean="0"/>
                        <a:t>Cash</a:t>
                      </a:r>
                      <a:endParaRPr lang="en-US" sz="2000" b="1" dirty="0"/>
                    </a:p>
                  </a:txBody>
                  <a:tcPr>
                    <a:solidFill>
                      <a:schemeClr val="accent3">
                        <a:lumMod val="40000"/>
                        <a:lumOff val="60000"/>
                      </a:schemeClr>
                    </a:solidFill>
                  </a:tcPr>
                </a:tc>
                <a:tc>
                  <a:txBody>
                    <a:bodyPr/>
                    <a:lstStyle/>
                    <a:p>
                      <a:pPr algn="ctr"/>
                      <a:r>
                        <a:rPr lang="en-US" sz="2000" b="1" dirty="0" smtClean="0"/>
                        <a:t>A/R</a:t>
                      </a:r>
                      <a:endParaRPr lang="en-US" sz="2000" b="1" dirty="0"/>
                    </a:p>
                  </a:txBody>
                  <a:tcPr>
                    <a:solidFill>
                      <a:schemeClr val="accent3">
                        <a:lumMod val="40000"/>
                        <a:lumOff val="60000"/>
                      </a:schemeClr>
                    </a:solidFill>
                  </a:tcPr>
                </a:tc>
                <a:tc>
                  <a:txBody>
                    <a:bodyPr/>
                    <a:lstStyle/>
                    <a:p>
                      <a:pPr algn="ctr"/>
                      <a:r>
                        <a:rPr lang="en-US" sz="2000" b="1" dirty="0" err="1" smtClean="0"/>
                        <a:t>Equi</a:t>
                      </a:r>
                      <a:endParaRPr lang="en-US" sz="2000" b="1" dirty="0"/>
                    </a:p>
                  </a:txBody>
                  <a:tcPr>
                    <a:solidFill>
                      <a:schemeClr val="accent3">
                        <a:lumMod val="40000"/>
                        <a:lumOff val="60000"/>
                      </a:schemeClr>
                    </a:solidFill>
                  </a:tcPr>
                </a:tc>
                <a:tc>
                  <a:txBody>
                    <a:bodyPr/>
                    <a:lstStyle/>
                    <a:p>
                      <a:pPr algn="ctr"/>
                      <a:r>
                        <a:rPr lang="en-US" sz="2000" b="1" dirty="0" smtClean="0"/>
                        <a:t>Supp</a:t>
                      </a:r>
                      <a:endParaRPr lang="en-US" sz="2000" b="1" dirty="0"/>
                    </a:p>
                  </a:txBody>
                  <a:tcPr>
                    <a:solidFill>
                      <a:schemeClr val="accent3">
                        <a:lumMod val="40000"/>
                        <a:lumOff val="60000"/>
                      </a:schemeClr>
                    </a:solidFill>
                  </a:tcPr>
                </a:tc>
                <a:tc>
                  <a:txBody>
                    <a:bodyPr/>
                    <a:lstStyle/>
                    <a:p>
                      <a:pPr algn="ctr"/>
                      <a:r>
                        <a:rPr lang="en-US" sz="2000" b="1" dirty="0" smtClean="0"/>
                        <a:t>=</a:t>
                      </a:r>
                      <a:endParaRPr lang="en-US" sz="2000" b="1" dirty="0"/>
                    </a:p>
                  </a:txBody>
                  <a:tcPr>
                    <a:solidFill>
                      <a:schemeClr val="accent3">
                        <a:lumMod val="40000"/>
                        <a:lumOff val="60000"/>
                      </a:schemeClr>
                    </a:solidFill>
                  </a:tcPr>
                </a:tc>
                <a:tc>
                  <a:txBody>
                    <a:bodyPr/>
                    <a:lstStyle/>
                    <a:p>
                      <a:pPr algn="ctr"/>
                      <a:r>
                        <a:rPr lang="en-US" sz="2000" b="1" dirty="0" smtClean="0"/>
                        <a:t>A/p</a:t>
                      </a:r>
                      <a:endParaRPr lang="en-US" sz="2000" b="1" dirty="0"/>
                    </a:p>
                  </a:txBody>
                  <a:tcPr>
                    <a:solidFill>
                      <a:schemeClr val="accent3">
                        <a:lumMod val="40000"/>
                        <a:lumOff val="60000"/>
                      </a:schemeClr>
                    </a:solidFill>
                  </a:tcPr>
                </a:tc>
                <a:tc>
                  <a:txBody>
                    <a:bodyPr/>
                    <a:lstStyle/>
                    <a:p>
                      <a:pPr algn="ctr"/>
                      <a:r>
                        <a:rPr lang="en-US" sz="2000" b="1" dirty="0" smtClean="0"/>
                        <a:t>Cap</a:t>
                      </a:r>
                      <a:endParaRPr lang="en-US" sz="2000" b="1" dirty="0"/>
                    </a:p>
                  </a:txBody>
                  <a:tcPr>
                    <a:solidFill>
                      <a:schemeClr val="accent3">
                        <a:lumMod val="40000"/>
                        <a:lumOff val="60000"/>
                      </a:schemeClr>
                    </a:solidFill>
                  </a:tcPr>
                </a:tc>
                <a:tc>
                  <a:txBody>
                    <a:bodyPr/>
                    <a:lstStyle/>
                    <a:p>
                      <a:pPr algn="ctr"/>
                      <a:r>
                        <a:rPr lang="en-US" sz="2000" b="1" dirty="0" smtClean="0"/>
                        <a:t>+ Rev</a:t>
                      </a:r>
                      <a:endParaRPr lang="en-US" sz="2000" b="1" dirty="0"/>
                    </a:p>
                  </a:txBody>
                  <a:tcPr>
                    <a:solidFill>
                      <a:schemeClr val="accent3">
                        <a:lumMod val="40000"/>
                        <a:lumOff val="60000"/>
                      </a:schemeClr>
                    </a:solidFill>
                  </a:tcPr>
                </a:tc>
                <a:tc>
                  <a:txBody>
                    <a:bodyPr/>
                    <a:lstStyle/>
                    <a:p>
                      <a:pPr algn="ctr"/>
                      <a:r>
                        <a:rPr lang="en-US" sz="2000" b="1" dirty="0" smtClean="0"/>
                        <a:t>- Exp</a:t>
                      </a:r>
                      <a:endParaRPr lang="en-US" sz="2000" b="1" dirty="0"/>
                    </a:p>
                  </a:txBody>
                  <a:tcPr>
                    <a:solidFill>
                      <a:schemeClr val="accent3">
                        <a:lumMod val="40000"/>
                        <a:lumOff val="60000"/>
                      </a:schemeClr>
                    </a:solidFill>
                  </a:tcPr>
                </a:tc>
                <a:tc>
                  <a:txBody>
                    <a:bodyPr/>
                    <a:lstStyle/>
                    <a:p>
                      <a:pPr algn="ctr"/>
                      <a:r>
                        <a:rPr lang="en-US" sz="2000" b="1" dirty="0" smtClean="0"/>
                        <a:t>- Draw</a:t>
                      </a:r>
                      <a:endParaRPr lang="en-US" sz="2000" b="1" dirty="0"/>
                    </a:p>
                  </a:txBody>
                  <a:tcPr>
                    <a:solidFill>
                      <a:schemeClr val="accent3">
                        <a:lumMod val="40000"/>
                        <a:lumOff val="60000"/>
                      </a:schemeClr>
                    </a:solidFill>
                  </a:tcPr>
                </a:tc>
              </a:tr>
              <a:tr h="480281">
                <a:tc>
                  <a:txBody>
                    <a:bodyPr/>
                    <a:lstStyle/>
                    <a:p>
                      <a:pPr algn="ctr"/>
                      <a:r>
                        <a:rPr lang="en-US" sz="2000" b="1" dirty="0" smtClean="0"/>
                        <a:t>1</a:t>
                      </a:r>
                      <a:endParaRPr lang="en-US" sz="2000" b="1" dirty="0"/>
                    </a:p>
                  </a:txBody>
                  <a:tcPr>
                    <a:solidFill>
                      <a:schemeClr val="accent5">
                        <a:lumMod val="40000"/>
                        <a:lumOff val="60000"/>
                      </a:schemeClr>
                    </a:solidFill>
                  </a:tcPr>
                </a:tc>
                <a:tc>
                  <a:txBody>
                    <a:bodyPr/>
                    <a:lstStyle/>
                    <a:p>
                      <a:pPr algn="ctr"/>
                      <a:r>
                        <a:rPr lang="en-US" sz="2000" b="1" dirty="0" smtClean="0"/>
                        <a:t>+15000</a:t>
                      </a: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r>
                        <a:rPr lang="en-US" sz="2000" b="1" dirty="0" smtClean="0"/>
                        <a:t>+15000</a:t>
                      </a: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r>
              <a:tr h="533400">
                <a:tc>
                  <a:txBody>
                    <a:bodyPr/>
                    <a:lstStyle/>
                    <a:p>
                      <a:pPr algn="ctr"/>
                      <a:r>
                        <a:rPr lang="en-US" sz="2000" b="1" dirty="0" smtClean="0"/>
                        <a:t>2</a:t>
                      </a:r>
                      <a:endParaRPr lang="en-US" sz="2000" b="1" dirty="0"/>
                    </a:p>
                  </a:txBody>
                  <a:tcPr>
                    <a:solidFill>
                      <a:schemeClr val="accent6">
                        <a:lumMod val="20000"/>
                        <a:lumOff val="80000"/>
                      </a:schemeClr>
                    </a:solidFill>
                  </a:tcPr>
                </a:tc>
                <a:tc>
                  <a:txBody>
                    <a:bodyPr/>
                    <a:lstStyle/>
                    <a:p>
                      <a:pPr algn="ctr"/>
                      <a:r>
                        <a:rPr lang="en-US" sz="2000" b="1" dirty="0" smtClean="0"/>
                        <a:t>-7000</a:t>
                      </a: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r>
                        <a:rPr lang="en-US" sz="2000" b="1" dirty="0" smtClean="0"/>
                        <a:t>+7000</a:t>
                      </a: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r>
              <a:tr h="533400">
                <a:tc>
                  <a:txBody>
                    <a:bodyPr/>
                    <a:lstStyle/>
                    <a:p>
                      <a:pPr algn="ctr"/>
                      <a:r>
                        <a:rPr lang="en-US" sz="2000" b="1" dirty="0" smtClean="0"/>
                        <a:t>3</a:t>
                      </a: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r>
                        <a:rPr lang="en-US" sz="2000" b="1" dirty="0" smtClean="0"/>
                        <a:t>+1600</a:t>
                      </a: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r>
                        <a:rPr lang="en-US" sz="2000" b="1" dirty="0" smtClean="0"/>
                        <a:t>+1600</a:t>
                      </a: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r>
              <a:tr h="457200">
                <a:tc>
                  <a:txBody>
                    <a:bodyPr/>
                    <a:lstStyle/>
                    <a:p>
                      <a:pPr algn="ctr"/>
                      <a:r>
                        <a:rPr lang="en-US" sz="2000" b="1" dirty="0" smtClean="0"/>
                        <a:t>4</a:t>
                      </a:r>
                      <a:endParaRPr lang="en-US" sz="2000" b="1" dirty="0"/>
                    </a:p>
                  </a:txBody>
                  <a:tcPr>
                    <a:solidFill>
                      <a:schemeClr val="accent6">
                        <a:lumMod val="20000"/>
                        <a:lumOff val="80000"/>
                      </a:schemeClr>
                    </a:solidFill>
                  </a:tcPr>
                </a:tc>
                <a:tc>
                  <a:txBody>
                    <a:bodyPr/>
                    <a:lstStyle/>
                    <a:p>
                      <a:pPr algn="ctr"/>
                      <a:r>
                        <a:rPr lang="en-US" sz="2000" b="1" dirty="0" smtClean="0"/>
                        <a:t>+1200</a:t>
                      </a: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r>
                        <a:rPr lang="en-US" sz="2000" b="1" dirty="0" smtClean="0"/>
                        <a:t>+1200</a:t>
                      </a: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r>
              <a:tr h="457200">
                <a:tc>
                  <a:txBody>
                    <a:bodyPr/>
                    <a:lstStyle/>
                    <a:p>
                      <a:pPr algn="ctr"/>
                      <a:r>
                        <a:rPr lang="en-US" sz="2000" b="1" dirty="0" smtClean="0"/>
                        <a:t>5</a:t>
                      </a: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r>
                        <a:rPr lang="en-US" sz="2000" b="1" dirty="0" smtClean="0"/>
                        <a:t>+250</a:t>
                      </a: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r>
                        <a:rPr lang="en-US" sz="2000" b="1" dirty="0" smtClean="0"/>
                        <a:t>-250</a:t>
                      </a: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r>
              <a:tr h="457200">
                <a:tc>
                  <a:txBody>
                    <a:bodyPr/>
                    <a:lstStyle/>
                    <a:p>
                      <a:pPr algn="ctr"/>
                      <a:r>
                        <a:rPr lang="en-US" sz="2000" b="1" dirty="0" smtClean="0"/>
                        <a:t>6</a:t>
                      </a:r>
                      <a:endParaRPr lang="en-US" sz="2000" b="1" dirty="0"/>
                    </a:p>
                  </a:txBody>
                  <a:tcPr>
                    <a:solidFill>
                      <a:schemeClr val="accent6">
                        <a:lumMod val="20000"/>
                        <a:lumOff val="80000"/>
                      </a:schemeClr>
                    </a:solidFill>
                  </a:tcPr>
                </a:tc>
                <a:tc>
                  <a:txBody>
                    <a:bodyPr/>
                    <a:lstStyle/>
                    <a:p>
                      <a:pPr algn="ctr"/>
                      <a:r>
                        <a:rPr lang="en-US" sz="2000" b="1" dirty="0" smtClean="0"/>
                        <a:t>+1500</a:t>
                      </a:r>
                      <a:endParaRPr lang="en-US" sz="2000" b="1" dirty="0"/>
                    </a:p>
                  </a:txBody>
                  <a:tcPr>
                    <a:solidFill>
                      <a:schemeClr val="accent6">
                        <a:lumMod val="20000"/>
                        <a:lumOff val="80000"/>
                      </a:schemeClr>
                    </a:solidFill>
                  </a:tcPr>
                </a:tc>
                <a:tc>
                  <a:txBody>
                    <a:bodyPr/>
                    <a:lstStyle/>
                    <a:p>
                      <a:pPr algn="ctr"/>
                      <a:r>
                        <a:rPr lang="en-US" sz="2000" b="1" dirty="0" smtClean="0"/>
                        <a:t>+2000</a:t>
                      </a: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r>
                        <a:rPr lang="en-US" sz="2000" b="1" dirty="0" smtClean="0"/>
                        <a:t>+3500</a:t>
                      </a: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r>
              <a:tr h="914400">
                <a:tc>
                  <a:txBody>
                    <a:bodyPr/>
                    <a:lstStyle/>
                    <a:p>
                      <a:pPr algn="ctr"/>
                      <a:r>
                        <a:rPr lang="en-US" sz="2000" b="1" dirty="0" smtClean="0"/>
                        <a:t>7</a:t>
                      </a:r>
                      <a:endParaRPr lang="en-US" sz="2000" b="1" dirty="0"/>
                    </a:p>
                  </a:txBody>
                  <a:tcPr>
                    <a:solidFill>
                      <a:schemeClr val="accent5">
                        <a:lumMod val="40000"/>
                        <a:lumOff val="60000"/>
                      </a:schemeClr>
                    </a:solidFill>
                  </a:tcPr>
                </a:tc>
                <a:tc>
                  <a:txBody>
                    <a:bodyPr/>
                    <a:lstStyle/>
                    <a:p>
                      <a:pPr algn="ctr"/>
                      <a:r>
                        <a:rPr lang="en-US" sz="2000" b="1" dirty="0" smtClean="0"/>
                        <a:t>-600</a:t>
                      </a:r>
                    </a:p>
                    <a:p>
                      <a:pPr algn="ctr"/>
                      <a:r>
                        <a:rPr lang="en-US" sz="2000" b="1" dirty="0" smtClean="0"/>
                        <a:t>-900</a:t>
                      </a:r>
                    </a:p>
                    <a:p>
                      <a:pPr algn="ctr"/>
                      <a:r>
                        <a:rPr lang="en-US" sz="2000" b="1" dirty="0" smtClean="0"/>
                        <a:t>-200</a:t>
                      </a: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r>
                        <a:rPr lang="en-US" sz="2000" b="1" dirty="0" smtClean="0"/>
                        <a:t>-600</a:t>
                      </a:r>
                    </a:p>
                    <a:p>
                      <a:pPr algn="ctr"/>
                      <a:r>
                        <a:rPr lang="en-US" sz="2000" b="1" dirty="0" smtClean="0"/>
                        <a:t>-900</a:t>
                      </a:r>
                    </a:p>
                    <a:p>
                      <a:pPr algn="ctr"/>
                      <a:r>
                        <a:rPr lang="en-US" sz="2000" b="1" dirty="0" smtClean="0"/>
                        <a:t>-200</a:t>
                      </a:r>
                    </a:p>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r>
              <a:tr h="457200">
                <a:tc>
                  <a:txBody>
                    <a:bodyPr/>
                    <a:lstStyle/>
                    <a:p>
                      <a:pPr algn="ctr"/>
                      <a:r>
                        <a:rPr lang="en-US" sz="2000" b="1" dirty="0" smtClean="0"/>
                        <a:t>8</a:t>
                      </a:r>
                      <a:endParaRPr lang="en-US" sz="2000" b="1" dirty="0"/>
                    </a:p>
                  </a:txBody>
                  <a:tcPr>
                    <a:solidFill>
                      <a:schemeClr val="accent6">
                        <a:lumMod val="20000"/>
                        <a:lumOff val="80000"/>
                      </a:schemeClr>
                    </a:solidFill>
                  </a:tcPr>
                </a:tc>
                <a:tc>
                  <a:txBody>
                    <a:bodyPr/>
                    <a:lstStyle/>
                    <a:p>
                      <a:pPr algn="ctr"/>
                      <a:r>
                        <a:rPr lang="en-US" sz="2000" b="1" dirty="0" smtClean="0"/>
                        <a:t>-250</a:t>
                      </a: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a:p>
                  </a:txBody>
                  <a:tcPr>
                    <a:solidFill>
                      <a:schemeClr val="accent6">
                        <a:lumMod val="20000"/>
                        <a:lumOff val="80000"/>
                      </a:schemeClr>
                    </a:solidFill>
                  </a:tcPr>
                </a:tc>
                <a:tc>
                  <a:txBody>
                    <a:bodyPr/>
                    <a:lstStyle/>
                    <a:p>
                      <a:pPr algn="ctr"/>
                      <a:r>
                        <a:rPr lang="en-US" sz="2000" b="1" dirty="0" smtClean="0"/>
                        <a:t>-250</a:t>
                      </a: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r>
              <a:tr h="457200">
                <a:tc>
                  <a:txBody>
                    <a:bodyPr/>
                    <a:lstStyle/>
                    <a:p>
                      <a:pPr algn="ctr"/>
                      <a:r>
                        <a:rPr lang="en-US" sz="2000" b="1" dirty="0" smtClean="0"/>
                        <a:t>9</a:t>
                      </a:r>
                      <a:endParaRPr lang="en-US" sz="2000" b="1" dirty="0"/>
                    </a:p>
                  </a:txBody>
                  <a:tcPr>
                    <a:solidFill>
                      <a:schemeClr val="accent5">
                        <a:lumMod val="40000"/>
                        <a:lumOff val="60000"/>
                      </a:schemeClr>
                    </a:solidFill>
                  </a:tcPr>
                </a:tc>
                <a:tc>
                  <a:txBody>
                    <a:bodyPr/>
                    <a:lstStyle/>
                    <a:p>
                      <a:pPr algn="ctr"/>
                      <a:r>
                        <a:rPr lang="en-US" sz="2000" b="1" dirty="0" smtClean="0"/>
                        <a:t>+600</a:t>
                      </a:r>
                      <a:endParaRPr lang="en-US" sz="2000" b="1" dirty="0"/>
                    </a:p>
                  </a:txBody>
                  <a:tcPr>
                    <a:solidFill>
                      <a:schemeClr val="accent5">
                        <a:lumMod val="40000"/>
                        <a:lumOff val="60000"/>
                      </a:schemeClr>
                    </a:solidFill>
                  </a:tcPr>
                </a:tc>
                <a:tc>
                  <a:txBody>
                    <a:bodyPr/>
                    <a:lstStyle/>
                    <a:p>
                      <a:pPr algn="ctr"/>
                      <a:r>
                        <a:rPr lang="en-US" sz="2000" b="1" dirty="0" smtClean="0"/>
                        <a:t>-600</a:t>
                      </a: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c>
                  <a:txBody>
                    <a:bodyPr/>
                    <a:lstStyle/>
                    <a:p>
                      <a:pPr algn="ctr"/>
                      <a:endParaRPr lang="en-US" sz="2000" b="1" dirty="0"/>
                    </a:p>
                  </a:txBody>
                  <a:tcPr>
                    <a:solidFill>
                      <a:schemeClr val="accent5">
                        <a:lumMod val="40000"/>
                        <a:lumOff val="60000"/>
                      </a:schemeClr>
                    </a:solidFill>
                  </a:tcPr>
                </a:tc>
              </a:tr>
              <a:tr h="527065">
                <a:tc>
                  <a:txBody>
                    <a:bodyPr/>
                    <a:lstStyle/>
                    <a:p>
                      <a:pPr algn="ctr"/>
                      <a:r>
                        <a:rPr lang="en-US" sz="2000" b="1" dirty="0" smtClean="0"/>
                        <a:t>10</a:t>
                      </a:r>
                      <a:endParaRPr lang="en-US" sz="2000" b="1" dirty="0"/>
                    </a:p>
                  </a:txBody>
                  <a:tcPr>
                    <a:solidFill>
                      <a:schemeClr val="accent6">
                        <a:lumMod val="20000"/>
                        <a:lumOff val="80000"/>
                      </a:schemeClr>
                    </a:solidFill>
                  </a:tcPr>
                </a:tc>
                <a:tc>
                  <a:txBody>
                    <a:bodyPr/>
                    <a:lstStyle/>
                    <a:p>
                      <a:pPr algn="ctr"/>
                      <a:r>
                        <a:rPr lang="en-US" sz="2000" b="1" dirty="0" smtClean="0"/>
                        <a:t>-1300</a:t>
                      </a: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endParaRPr lang="en-US" sz="2000" b="1" dirty="0"/>
                    </a:p>
                  </a:txBody>
                  <a:tcPr>
                    <a:solidFill>
                      <a:schemeClr val="accent6">
                        <a:lumMod val="20000"/>
                        <a:lumOff val="80000"/>
                      </a:schemeClr>
                    </a:solidFill>
                  </a:tcPr>
                </a:tc>
                <a:tc>
                  <a:txBody>
                    <a:bodyPr/>
                    <a:lstStyle/>
                    <a:p>
                      <a:pPr algn="ctr"/>
                      <a:r>
                        <a:rPr lang="en-US" sz="2000" b="1" dirty="0" smtClean="0"/>
                        <a:t>-1300</a:t>
                      </a:r>
                      <a:endParaRPr lang="en-US" sz="2000" b="1" dirty="0"/>
                    </a:p>
                  </a:txBody>
                  <a:tcPr>
                    <a:solidFill>
                      <a:schemeClr val="accent6">
                        <a:lumMod val="20000"/>
                        <a:lumOff val="80000"/>
                      </a:schemeClr>
                    </a:solidFill>
                  </a:tcPr>
                </a:tc>
              </a:tr>
              <a:tr h="662965">
                <a:tc>
                  <a:txBody>
                    <a:bodyPr/>
                    <a:lstStyle/>
                    <a:p>
                      <a:pPr algn="ctr"/>
                      <a:r>
                        <a:rPr lang="en-US" sz="2000" b="1" dirty="0" smtClean="0"/>
                        <a:t>Total</a:t>
                      </a:r>
                      <a:endParaRPr lang="en-US" sz="2000" b="1" dirty="0"/>
                    </a:p>
                  </a:txBody>
                  <a:tcPr>
                    <a:solidFill>
                      <a:schemeClr val="accent3">
                        <a:lumMod val="40000"/>
                        <a:lumOff val="60000"/>
                      </a:schemeClr>
                    </a:solidFill>
                  </a:tcPr>
                </a:tc>
                <a:tc>
                  <a:txBody>
                    <a:bodyPr/>
                    <a:lstStyle/>
                    <a:p>
                      <a:pPr algn="ctr"/>
                      <a:r>
                        <a:rPr lang="en-US" sz="2000" b="1" dirty="0" smtClean="0"/>
                        <a:t>$8050</a:t>
                      </a:r>
                      <a:endParaRPr lang="en-US" sz="2000" b="1" dirty="0"/>
                    </a:p>
                  </a:txBody>
                  <a:tcPr>
                    <a:solidFill>
                      <a:schemeClr val="accent3">
                        <a:lumMod val="40000"/>
                        <a:lumOff val="60000"/>
                      </a:schemeClr>
                    </a:solidFill>
                  </a:tcPr>
                </a:tc>
                <a:tc>
                  <a:txBody>
                    <a:bodyPr/>
                    <a:lstStyle/>
                    <a:p>
                      <a:pPr algn="ctr"/>
                      <a:r>
                        <a:rPr lang="en-US" sz="2000" b="1" dirty="0" smtClean="0"/>
                        <a:t>$1400</a:t>
                      </a:r>
                      <a:endParaRPr lang="en-US" sz="2000" b="1" dirty="0"/>
                    </a:p>
                  </a:txBody>
                  <a:tcPr>
                    <a:solidFill>
                      <a:schemeClr val="accent3">
                        <a:lumMod val="40000"/>
                        <a:lumOff val="60000"/>
                      </a:schemeClr>
                    </a:solidFill>
                  </a:tcPr>
                </a:tc>
                <a:tc>
                  <a:txBody>
                    <a:bodyPr/>
                    <a:lstStyle/>
                    <a:p>
                      <a:pPr algn="ctr"/>
                      <a:r>
                        <a:rPr lang="en-US" sz="2000" b="1" dirty="0" smtClean="0"/>
                        <a:t>$7000</a:t>
                      </a:r>
                      <a:endParaRPr lang="en-US" sz="2000" b="1" dirty="0"/>
                    </a:p>
                  </a:txBody>
                  <a:tcPr>
                    <a:solidFill>
                      <a:schemeClr val="accent3">
                        <a:lumMod val="40000"/>
                        <a:lumOff val="60000"/>
                      </a:schemeClr>
                    </a:solidFill>
                  </a:tcPr>
                </a:tc>
                <a:tc>
                  <a:txBody>
                    <a:bodyPr/>
                    <a:lstStyle/>
                    <a:p>
                      <a:pPr algn="ctr"/>
                      <a:r>
                        <a:rPr lang="en-US" sz="2000" b="1" dirty="0" smtClean="0"/>
                        <a:t>$1600</a:t>
                      </a:r>
                      <a:endParaRPr lang="en-US" sz="2000" b="1" dirty="0"/>
                    </a:p>
                  </a:txBody>
                  <a:tcPr>
                    <a:solidFill>
                      <a:schemeClr val="accent3">
                        <a:lumMod val="40000"/>
                        <a:lumOff val="60000"/>
                      </a:schemeClr>
                    </a:solidFill>
                  </a:tcPr>
                </a:tc>
                <a:tc>
                  <a:txBody>
                    <a:bodyPr/>
                    <a:lstStyle/>
                    <a:p>
                      <a:pPr algn="ctr"/>
                      <a:r>
                        <a:rPr lang="en-US" sz="2000" b="1" dirty="0" smtClean="0"/>
                        <a:t>=</a:t>
                      </a:r>
                      <a:endParaRPr lang="en-US" sz="2000" b="1" dirty="0"/>
                    </a:p>
                  </a:txBody>
                  <a:tcPr>
                    <a:solidFill>
                      <a:schemeClr val="accent3">
                        <a:lumMod val="40000"/>
                        <a:lumOff val="60000"/>
                      </a:schemeClr>
                    </a:solidFill>
                  </a:tcPr>
                </a:tc>
                <a:tc>
                  <a:txBody>
                    <a:bodyPr/>
                    <a:lstStyle/>
                    <a:p>
                      <a:pPr algn="ctr"/>
                      <a:r>
                        <a:rPr lang="en-US" sz="2000" b="1" dirty="0" smtClean="0"/>
                        <a:t>$1600</a:t>
                      </a:r>
                      <a:endParaRPr lang="en-US" sz="2000" b="1" dirty="0"/>
                    </a:p>
                  </a:txBody>
                  <a:tcPr>
                    <a:solidFill>
                      <a:schemeClr val="accent3">
                        <a:lumMod val="40000"/>
                        <a:lumOff val="60000"/>
                      </a:schemeClr>
                    </a:solidFill>
                  </a:tcPr>
                </a:tc>
                <a:tc>
                  <a:txBody>
                    <a:bodyPr/>
                    <a:lstStyle/>
                    <a:p>
                      <a:pPr algn="ctr"/>
                      <a:r>
                        <a:rPr lang="en-US" sz="2000" b="1" dirty="0" smtClean="0"/>
                        <a:t>$15000</a:t>
                      </a:r>
                      <a:endParaRPr lang="en-US" sz="2000" b="1" dirty="0"/>
                    </a:p>
                  </a:txBody>
                  <a:tcPr>
                    <a:solidFill>
                      <a:schemeClr val="accent3">
                        <a:lumMod val="40000"/>
                        <a:lumOff val="60000"/>
                      </a:schemeClr>
                    </a:solidFill>
                  </a:tcPr>
                </a:tc>
                <a:tc>
                  <a:txBody>
                    <a:bodyPr/>
                    <a:lstStyle/>
                    <a:p>
                      <a:pPr algn="ctr"/>
                      <a:r>
                        <a:rPr lang="en-US" sz="2000" b="1" dirty="0" smtClean="0"/>
                        <a:t>$4700</a:t>
                      </a:r>
                      <a:endParaRPr lang="en-US" sz="2000" b="1" dirty="0"/>
                    </a:p>
                  </a:txBody>
                  <a:tcPr>
                    <a:solidFill>
                      <a:schemeClr val="accent3">
                        <a:lumMod val="40000"/>
                        <a:lumOff val="60000"/>
                      </a:schemeClr>
                    </a:solidFill>
                  </a:tcPr>
                </a:tc>
                <a:tc>
                  <a:txBody>
                    <a:bodyPr/>
                    <a:lstStyle/>
                    <a:p>
                      <a:pPr algn="ctr"/>
                      <a:r>
                        <a:rPr lang="en-US" sz="2000" b="1" dirty="0" smtClean="0"/>
                        <a:t>$1950</a:t>
                      </a:r>
                      <a:endParaRPr lang="en-US" sz="2000" b="1" dirty="0"/>
                    </a:p>
                  </a:txBody>
                  <a:tcPr>
                    <a:solidFill>
                      <a:schemeClr val="accent3">
                        <a:lumMod val="40000"/>
                        <a:lumOff val="60000"/>
                      </a:schemeClr>
                    </a:solidFill>
                  </a:tcPr>
                </a:tc>
                <a:tc>
                  <a:txBody>
                    <a:bodyPr/>
                    <a:lstStyle/>
                    <a:p>
                      <a:pPr algn="ctr"/>
                      <a:r>
                        <a:rPr lang="en-US" sz="2000" b="1" dirty="0" smtClean="0"/>
                        <a:t>$1300</a:t>
                      </a:r>
                      <a:endParaRPr lang="en-US" sz="2000" b="1" dirty="0"/>
                    </a:p>
                  </a:txBody>
                  <a:tcPr>
                    <a:solidFill>
                      <a:schemeClr val="accent3">
                        <a:lumMod val="40000"/>
                        <a:lumOff val="60000"/>
                      </a:schemeClr>
                    </a:solid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solidFill>
                  <a:srgbClr val="0070C0"/>
                </a:solidFill>
              </a:rPr>
              <a:t>Financial Statements of </a:t>
            </a:r>
            <a:r>
              <a:rPr lang="en-US" sz="4000" b="1" dirty="0" err="1" smtClean="0">
                <a:solidFill>
                  <a:srgbClr val="0070C0"/>
                </a:solidFill>
              </a:rPr>
              <a:t>Softbyte</a:t>
            </a:r>
            <a:endParaRPr lang="en-US" sz="4000" b="1" dirty="0">
              <a:solidFill>
                <a:srgbClr val="0070C0"/>
              </a:solidFill>
            </a:endParaRPr>
          </a:p>
        </p:txBody>
      </p:sp>
      <p:graphicFrame>
        <p:nvGraphicFramePr>
          <p:cNvPr id="105474" name="Object 11"/>
          <p:cNvGraphicFramePr>
            <a:graphicFrameLocks noGrp="1" noChangeAspect="1"/>
          </p:cNvGraphicFramePr>
          <p:nvPr>
            <p:ph idx="1"/>
          </p:nvPr>
        </p:nvGraphicFramePr>
        <p:xfrm>
          <a:off x="381000" y="1143000"/>
          <a:ext cx="8458199" cy="5562600"/>
        </p:xfrm>
        <a:graphic>
          <a:graphicData uri="http://schemas.openxmlformats.org/presentationml/2006/ole">
            <mc:AlternateContent xmlns:mc="http://schemas.openxmlformats.org/markup-compatibility/2006">
              <mc:Choice xmlns:v="urn:schemas-microsoft-com:vml" Requires="v">
                <p:oleObj spid="_x0000_s105478" name="Worksheet" r:id="rId4" imgW="3198960" imgH="2131560" progId="Excel.Sheet.8">
                  <p:embed/>
                </p:oleObj>
              </mc:Choice>
              <mc:Fallback>
                <p:oleObj name="Worksheet" r:id="rId4" imgW="3198960" imgH="2131560" progId="Excel.Shee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143000"/>
                        <a:ext cx="8458199"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solidFill>
                  <a:srgbClr val="0070C0"/>
                </a:solidFill>
              </a:rPr>
              <a:t>Financial Statements of </a:t>
            </a:r>
            <a:r>
              <a:rPr lang="en-US" sz="4000" b="1" dirty="0" err="1" smtClean="0">
                <a:solidFill>
                  <a:srgbClr val="0070C0"/>
                </a:solidFill>
              </a:rPr>
              <a:t>Softbyte</a:t>
            </a:r>
            <a:endParaRPr lang="en-US" sz="4000" b="1" dirty="0">
              <a:solidFill>
                <a:srgbClr val="0070C0"/>
              </a:solidFill>
            </a:endParaRPr>
          </a:p>
        </p:txBody>
      </p:sp>
      <p:graphicFrame>
        <p:nvGraphicFramePr>
          <p:cNvPr id="106499" name="Object 5"/>
          <p:cNvGraphicFramePr>
            <a:graphicFrameLocks noGrp="1" noChangeAspect="1"/>
          </p:cNvGraphicFramePr>
          <p:nvPr>
            <p:ph idx="1"/>
          </p:nvPr>
        </p:nvGraphicFramePr>
        <p:xfrm>
          <a:off x="228600" y="1295399"/>
          <a:ext cx="8686800" cy="5410201"/>
        </p:xfrm>
        <a:graphic>
          <a:graphicData uri="http://schemas.openxmlformats.org/presentationml/2006/ole">
            <mc:AlternateContent xmlns:mc="http://schemas.openxmlformats.org/markup-compatibility/2006">
              <mc:Choice xmlns:v="urn:schemas-microsoft-com:vml" Requires="v">
                <p:oleObj spid="_x0000_s106503" name="Worksheet" r:id="rId4" imgW="3476568" imgH="1809635" progId="Excel.Sheet.8">
                  <p:embed/>
                </p:oleObj>
              </mc:Choice>
              <mc:Fallback>
                <p:oleObj name="Worksheet" r:id="rId4" imgW="3476568" imgH="1809635"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399"/>
                        <a:ext cx="8686800" cy="5410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solidFill>
                  <a:srgbClr val="0070C0"/>
                </a:solidFill>
              </a:rPr>
              <a:t>Financial Statements of </a:t>
            </a:r>
            <a:r>
              <a:rPr lang="en-US" sz="4000" b="1" dirty="0" err="1" smtClean="0">
                <a:solidFill>
                  <a:srgbClr val="0070C0"/>
                </a:solidFill>
              </a:rPr>
              <a:t>Softbyte</a:t>
            </a:r>
            <a:endParaRPr lang="en-US" sz="4000" b="1" dirty="0">
              <a:solidFill>
                <a:srgbClr val="0070C0"/>
              </a:solidFill>
            </a:endParaRPr>
          </a:p>
        </p:txBody>
      </p:sp>
      <p:sp>
        <p:nvSpPr>
          <p:cNvPr id="4" name="Content Placeholder 3"/>
          <p:cNvSpPr>
            <a:spLocks noGrp="1"/>
          </p:cNvSpPr>
          <p:nvPr>
            <p:ph idx="1"/>
          </p:nvPr>
        </p:nvSpPr>
        <p:spPr/>
        <p:txBody>
          <a:bodyPr/>
          <a:lstStyle/>
          <a:p>
            <a:endParaRPr lang="en-US"/>
          </a:p>
        </p:txBody>
      </p:sp>
      <p:graphicFrame>
        <p:nvGraphicFramePr>
          <p:cNvPr id="108547" name="Object 5"/>
          <p:cNvGraphicFramePr>
            <a:graphicFrameLocks noChangeAspect="1"/>
          </p:cNvGraphicFramePr>
          <p:nvPr/>
        </p:nvGraphicFramePr>
        <p:xfrm>
          <a:off x="228600" y="1143000"/>
          <a:ext cx="8686800" cy="5559425"/>
        </p:xfrm>
        <a:graphic>
          <a:graphicData uri="http://schemas.openxmlformats.org/presentationml/2006/ole">
            <mc:AlternateContent xmlns:mc="http://schemas.openxmlformats.org/markup-compatibility/2006">
              <mc:Choice xmlns:v="urn:schemas-microsoft-com:vml" Requires="v">
                <p:oleObj spid="_x0000_s108551" name="Worksheet" r:id="rId4" imgW="3426840" imgH="2816640" progId="Excel.Sheet.8">
                  <p:embed/>
                </p:oleObj>
              </mc:Choice>
              <mc:Fallback>
                <p:oleObj name="Worksheet" r:id="rId4" imgW="3426840" imgH="2816640"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143000"/>
                        <a:ext cx="8686800" cy="555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solidFill>
                  <a:srgbClr val="0070C0"/>
                </a:solidFill>
              </a:rPr>
              <a:t>Financial Statements of </a:t>
            </a:r>
            <a:r>
              <a:rPr lang="en-US" sz="4000" b="1" dirty="0" err="1" smtClean="0">
                <a:solidFill>
                  <a:srgbClr val="0070C0"/>
                </a:solidFill>
              </a:rPr>
              <a:t>Softbyte</a:t>
            </a:r>
            <a:endParaRPr lang="en-US" sz="4000" b="1" dirty="0">
              <a:solidFill>
                <a:srgbClr val="0070C0"/>
              </a:solidFill>
            </a:endParaRPr>
          </a:p>
        </p:txBody>
      </p:sp>
      <p:sp>
        <p:nvSpPr>
          <p:cNvPr id="4" name="Content Placeholder 3"/>
          <p:cNvSpPr>
            <a:spLocks noGrp="1"/>
          </p:cNvSpPr>
          <p:nvPr>
            <p:ph idx="1"/>
          </p:nvPr>
        </p:nvSpPr>
        <p:spPr/>
        <p:txBody>
          <a:bodyPr/>
          <a:lstStyle/>
          <a:p>
            <a:endParaRPr lang="en-US"/>
          </a:p>
        </p:txBody>
      </p:sp>
      <p:graphicFrame>
        <p:nvGraphicFramePr>
          <p:cNvPr id="109571" name="Object 5"/>
          <p:cNvGraphicFramePr>
            <a:graphicFrameLocks noChangeAspect="1"/>
          </p:cNvGraphicFramePr>
          <p:nvPr/>
        </p:nvGraphicFramePr>
        <p:xfrm>
          <a:off x="228600" y="1295400"/>
          <a:ext cx="8686800" cy="5562600"/>
        </p:xfrm>
        <a:graphic>
          <a:graphicData uri="http://schemas.openxmlformats.org/presentationml/2006/ole">
            <mc:AlternateContent xmlns:mc="http://schemas.openxmlformats.org/markup-compatibility/2006">
              <mc:Choice xmlns:v="urn:schemas-microsoft-com:vml" Requires="v">
                <p:oleObj spid="_x0000_s109575" name="Worksheet" r:id="rId4" imgW="4081680" imgH="2978280" progId="Excel.Sheet.8">
                  <p:embed/>
                </p:oleObj>
              </mc:Choice>
              <mc:Fallback>
                <p:oleObj name="Worksheet" r:id="rId4" imgW="4081680" imgH="2978280"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95400"/>
                        <a:ext cx="86868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6278562"/>
          </a:xfrm>
        </p:spPr>
        <p:txBody>
          <a:bodyPr/>
          <a:lstStyle/>
          <a:p>
            <a:pPr algn="l" fontAlgn="base"/>
            <a:r>
              <a:rPr lang="en-US" b="1" dirty="0" smtClean="0"/>
              <a:t>1494</a:t>
            </a:r>
            <a:br>
              <a:rPr lang="en-US" b="1" dirty="0" smtClean="0"/>
            </a:br>
            <a:r>
              <a:rPr lang="en-US" dirty="0" smtClean="0"/>
              <a:t/>
            </a:r>
            <a:br>
              <a:rPr lang="en-US" dirty="0" smtClean="0"/>
            </a:br>
            <a:r>
              <a:rPr lang="en-US" sz="3200" dirty="0" smtClean="0"/>
              <a:t>Luca </a:t>
            </a:r>
            <a:r>
              <a:rPr lang="en-US" sz="3200" dirty="0" err="1" smtClean="0"/>
              <a:t>Pacioli</a:t>
            </a:r>
            <a:r>
              <a:rPr lang="en-US" sz="3200" dirty="0" smtClean="0"/>
              <a:t>, the father of </a:t>
            </a:r>
            <a:r>
              <a:rPr lang="en-US" sz="3200" dirty="0" smtClean="0">
                <a:hlinkClick r:id="rId2"/>
              </a:rPr>
              <a:t>accounting</a:t>
            </a:r>
            <a:r>
              <a:rPr lang="en-US" sz="3200" dirty="0" smtClean="0"/>
              <a:t>, writes his famous paper “Summa de </a:t>
            </a:r>
            <a:r>
              <a:rPr lang="en-US" sz="3200" dirty="0" err="1" smtClean="0"/>
              <a:t>Arithmetica</a:t>
            </a:r>
            <a:r>
              <a:rPr lang="en-US" sz="3200" dirty="0" smtClean="0"/>
              <a:t>, </a:t>
            </a:r>
            <a:r>
              <a:rPr lang="en-US" sz="3200" dirty="0" err="1" smtClean="0"/>
              <a:t>Geometria</a:t>
            </a:r>
            <a:r>
              <a:rPr lang="en-US" sz="3200" dirty="0" smtClean="0"/>
              <a:t>, </a:t>
            </a:r>
            <a:r>
              <a:rPr lang="en-US" sz="3200" dirty="0" err="1" smtClean="0"/>
              <a:t>Proportioni</a:t>
            </a:r>
            <a:r>
              <a:rPr lang="en-US" sz="3200" dirty="0" smtClean="0"/>
              <a:t> et </a:t>
            </a:r>
            <a:r>
              <a:rPr lang="en-US" sz="3200" dirty="0" err="1" smtClean="0"/>
              <a:t>Proportionalita</a:t>
            </a:r>
            <a:r>
              <a:rPr lang="en-US" sz="3200" dirty="0" smtClean="0"/>
              <a:t>.” i.e.</a:t>
            </a:r>
            <a:br>
              <a:rPr lang="en-US" sz="3200" dirty="0" smtClean="0"/>
            </a:br>
            <a:r>
              <a:rPr lang="en-US" sz="3200" dirty="0" smtClean="0"/>
              <a:t>“Everything about Arithmetic, Geometry, and Proportion.” </a:t>
            </a:r>
            <a:br>
              <a:rPr lang="en-US" sz="3200" dirty="0" smtClean="0"/>
            </a:br>
            <a:r>
              <a:rPr lang="en-US" sz="3200" dirty="0" smtClean="0"/>
              <a:t>The first person to publish a work on </a:t>
            </a:r>
            <a:r>
              <a:rPr lang="en-US" sz="3200" dirty="0" smtClean="0">
                <a:hlinkClick r:id="rId3" tooltip="Double-entry bookkeeping"/>
              </a:rPr>
              <a:t>double-entry bookkeeping</a:t>
            </a:r>
            <a:r>
              <a:rPr lang="en-US" sz="3200" dirty="0" smtClean="0"/>
              <a:t>, and introduced the field in Italy.</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6354762"/>
          </a:xfrm>
        </p:spPr>
        <p:txBody>
          <a:bodyPr>
            <a:normAutofit/>
          </a:bodyPr>
          <a:lstStyle/>
          <a:p>
            <a:pPr algn="l" fontAlgn="base"/>
            <a:r>
              <a:rPr lang="en-US" sz="4000" b="1" dirty="0" smtClean="0"/>
              <a:t>1500 – 1700</a:t>
            </a:r>
            <a:r>
              <a:rPr lang="en-US" dirty="0" smtClean="0"/>
              <a:t/>
            </a:r>
            <a:br>
              <a:rPr lang="en-US" dirty="0" smtClean="0"/>
            </a:br>
            <a:r>
              <a:rPr lang="en-US" sz="3400" dirty="0" smtClean="0"/>
              <a:t>Double entry records had large and small innovations added. New terms  like</a:t>
            </a:r>
            <a:br>
              <a:rPr lang="en-US" sz="3400" dirty="0" smtClean="0"/>
            </a:br>
            <a:r>
              <a:rPr lang="en-US" sz="3400" dirty="0" smtClean="0"/>
              <a:t>-invested </a:t>
            </a:r>
            <a:r>
              <a:rPr lang="en-US" sz="3400" dirty="0" smtClean="0">
                <a:hlinkClick r:id="rId2"/>
              </a:rPr>
              <a:t>capital</a:t>
            </a:r>
            <a:r>
              <a:rPr lang="en-US" sz="3400" dirty="0" smtClean="0"/>
              <a:t> </a:t>
            </a:r>
            <a:br>
              <a:rPr lang="en-US" sz="3400" dirty="0" smtClean="0"/>
            </a:br>
            <a:r>
              <a:rPr lang="en-US" sz="3400" dirty="0" smtClean="0"/>
              <a:t>-</a:t>
            </a:r>
            <a:r>
              <a:rPr lang="en-US" sz="3400" dirty="0" smtClean="0">
                <a:hlinkClick r:id="rId3"/>
              </a:rPr>
              <a:t>dividend</a:t>
            </a:r>
            <a:r>
              <a:rPr lang="en-US" sz="3400" dirty="0" smtClean="0"/>
              <a:t> distribution </a:t>
            </a:r>
            <a:br>
              <a:rPr lang="en-US" sz="3400" dirty="0" smtClean="0"/>
            </a:br>
            <a:r>
              <a:rPr lang="en-US" sz="3400" dirty="0" smtClean="0"/>
              <a:t>-</a:t>
            </a:r>
            <a:r>
              <a:rPr lang="en-US" sz="3400" dirty="0" smtClean="0">
                <a:hlinkClick r:id="rId4"/>
              </a:rPr>
              <a:t>managerial accounting</a:t>
            </a:r>
            <a:r>
              <a:rPr lang="en-US" sz="3400" dirty="0" smtClean="0"/>
              <a:t>, etc. came to light</a:t>
            </a:r>
            <a:r>
              <a:rPr lang="en-US" sz="3600" dirty="0" smtClean="0"/>
              <a:t/>
            </a:r>
            <a:br>
              <a:rPr lang="en-US" sz="3600" dirty="0" smtClean="0"/>
            </a:br>
            <a:r>
              <a:rPr lang="en-US" sz="4000" b="1" dirty="0" smtClean="0"/>
              <a:t>1700 – 1900</a:t>
            </a:r>
            <a:r>
              <a:rPr lang="en-US" sz="3600" dirty="0" smtClean="0"/>
              <a:t/>
            </a:r>
            <a:br>
              <a:rPr lang="en-US" sz="3600" dirty="0" smtClean="0"/>
            </a:br>
            <a:r>
              <a:rPr lang="en-US" sz="3400" dirty="0" smtClean="0"/>
              <a:t>During the Industrial Revolution, </a:t>
            </a:r>
            <a:r>
              <a:rPr lang="en-US" sz="3400" dirty="0" smtClean="0">
                <a:hlinkClick r:id="rId5"/>
              </a:rPr>
              <a:t>accounting</a:t>
            </a:r>
            <a:r>
              <a:rPr lang="en-US" sz="3400" dirty="0" smtClean="0"/>
              <a:t> really took a new form to be used in industrial companies.</a:t>
            </a:r>
            <a:endParaRPr lang="en-US" sz="3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TotalTime>
  <Words>2224</Words>
  <Application>Microsoft Office PowerPoint</Application>
  <PresentationFormat>On-screen Show (4:3)</PresentationFormat>
  <Paragraphs>344</Paragraphs>
  <Slides>78</Slides>
  <Notes>18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78</vt:i4>
      </vt:variant>
    </vt:vector>
  </HeadingPairs>
  <TitlesOfParts>
    <vt:vector size="81" baseType="lpstr">
      <vt:lpstr>Office Theme</vt:lpstr>
      <vt:lpstr>Clip</vt:lpstr>
      <vt:lpstr>Worksheet</vt:lpstr>
      <vt:lpstr>Course coordinator</vt:lpstr>
      <vt:lpstr>Book</vt:lpstr>
      <vt:lpstr>Accounting</vt:lpstr>
      <vt:lpstr>What is accounting? </vt:lpstr>
      <vt:lpstr>History of Accounting </vt:lpstr>
      <vt:lpstr>1000 B.C. The Phoenicians created an alphabet with accounting so that they were not cheated through trades with ancient Egyptians.  500 B.C. Egyptians carried on with accounting records. They even invented the first bead and wire abacus. </vt:lpstr>
      <vt:lpstr>423 B.C. The auditing profession was born to double check storehouses as to what came in and out the door. The reports accountants took were given orally, hence the name “auditor.”  1200 – 1493 The first requirement for businesses to keep accounting records spread across many of the Italian Republics in the 13th century.  </vt:lpstr>
      <vt:lpstr>1494  Luca Pacioli, the father of accounting, writes his famous paper “Summa de Arithmetica, Geometria, Proportioni et Proportionalita.” i.e. “Everything about Arithmetic, Geometry, and Proportion.”  The first person to publish a work on double-entry bookkeeping, and introduced the field in Italy.</vt:lpstr>
      <vt:lpstr>1500 – 1700 Double entry records had large and small innovations added. New terms  like -invested capital  -dividend distribution  -managerial accounting, etc. came to light 1700 – 1900 During the Industrial Revolution, accounting really took a new form to be used in industrial companies.</vt:lpstr>
      <vt:lpstr>1920 – 1940  The 20s accounting really became important to reduce the amount of fraud and scandals that were performed in businesses around the country. U.S. GAAP was developed shortly after by the American Institute of Certified Public Accountants (AICPA) and the Financial Accounting Standards Board (FASB) in the year 1939.</vt:lpstr>
      <vt:lpstr>1940 – Present  Since this time the AICPA and FASB have been working together with the Securities Exchange Commission (SEC) to develop accounting standards for business.</vt:lpstr>
      <vt:lpstr>PowerPoint Presentation</vt:lpstr>
      <vt:lpstr>What is accounting? </vt:lpstr>
      <vt:lpstr>Three Activities of Accounting</vt:lpstr>
      <vt:lpstr>Identification </vt:lpstr>
      <vt:lpstr>Recording, classifying and Summarizing</vt:lpstr>
      <vt:lpstr>Communication</vt:lpstr>
      <vt:lpstr>PowerPoint Presentation</vt:lpstr>
      <vt:lpstr>Interested users of accounting information </vt:lpstr>
      <vt:lpstr>Internal Users </vt:lpstr>
      <vt:lpstr>PowerPoint Presentation</vt:lpstr>
      <vt:lpstr>External Users </vt:lpstr>
      <vt:lpstr>Moreover the external seekers of accounting information are-  Taxing authority Regulatory agencies Customer labor unions etc.</vt:lpstr>
      <vt:lpstr>PowerPoint Presentation</vt:lpstr>
      <vt:lpstr>Explaining the building blocks of accounting</vt:lpstr>
      <vt:lpstr>Ethics </vt:lpstr>
      <vt:lpstr>ETHICS</vt:lpstr>
      <vt:lpstr>Generally Accepted Accounting Principles </vt:lpstr>
      <vt:lpstr>Principles   Cost/ Historical Cost Principle  Fair Value Principle    Matching principle   The Full Disclosure Principle  The Revenue Principle </vt:lpstr>
      <vt:lpstr> Cost/ Historical Cost Principle </vt:lpstr>
      <vt:lpstr> Fair value principle </vt:lpstr>
      <vt:lpstr>Why cost? or Why fair value?  FASB (Financial Accounting Standard Board) used two qualities that make accounting information useful for decision making— Reliability Relevance</vt:lpstr>
      <vt:lpstr>  Matching principle </vt:lpstr>
      <vt:lpstr> The Full Disclosure Principles </vt:lpstr>
      <vt:lpstr>  The Revenue Principles  </vt:lpstr>
      <vt:lpstr>Assumptions </vt:lpstr>
      <vt:lpstr>The monetary unit assumption  </vt:lpstr>
      <vt:lpstr>Economic Entity Assumption</vt:lpstr>
      <vt:lpstr>Economic Entity An economic entity can be any organization or unit in society.  Example:  a company  a governmental unit a municipality a school district, or a church </vt:lpstr>
      <vt:lpstr>  The Going Concern Postulates  </vt:lpstr>
      <vt:lpstr> The Accounting Period Postulates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What is a 'Transaction' </vt:lpstr>
      <vt:lpstr> Transaction Vs Event </vt:lpstr>
      <vt:lpstr> Transaction Vs Event </vt:lpstr>
      <vt:lpstr>What are the characteristics of Transaction?  </vt:lpstr>
      <vt:lpstr>Nature and Features of Accounting Transactions </vt:lpstr>
      <vt:lpstr>Types / Classification of Accounting Transactions </vt:lpstr>
      <vt:lpstr>Types / Classification of Accounting Transactions </vt:lpstr>
      <vt:lpstr>TRANSACTION ANALYSIS </vt:lpstr>
      <vt:lpstr>TRANSACTION 1</vt:lpstr>
      <vt:lpstr>TRANSACTION 2</vt:lpstr>
      <vt:lpstr>TRANSACTION 3</vt:lpstr>
      <vt:lpstr>TRANSACTION 4</vt:lpstr>
      <vt:lpstr>TRANSACTION 5</vt:lpstr>
      <vt:lpstr>TRANSACTION 6</vt:lpstr>
      <vt:lpstr>TRANSACTION 7</vt:lpstr>
      <vt:lpstr>TRANSACTION 8</vt:lpstr>
      <vt:lpstr>TRANSACTION 9</vt:lpstr>
      <vt:lpstr>TRANSACTION 10</vt:lpstr>
      <vt:lpstr>PowerPoint Presentation</vt:lpstr>
      <vt:lpstr>PowerPoint Presentation</vt:lpstr>
      <vt:lpstr>PowerPoint Presentation</vt:lpstr>
      <vt:lpstr>PowerPoint Presentation</vt:lpstr>
      <vt:lpstr>PowerPoint Presentation</vt:lpstr>
      <vt:lpstr>Financial Statements of Softbyte</vt:lpstr>
      <vt:lpstr>Financial Statements of Softbyte</vt:lpstr>
      <vt:lpstr>Financial Statements of Softbyte</vt:lpstr>
      <vt:lpstr>Financial Statements of Softbyte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of Social Science</dc:title>
  <dc:creator>user</dc:creator>
  <cp:lastModifiedBy>User</cp:lastModifiedBy>
  <cp:revision>129</cp:revision>
  <dcterms:created xsi:type="dcterms:W3CDTF">2006-08-16T00:00:00Z</dcterms:created>
  <dcterms:modified xsi:type="dcterms:W3CDTF">2022-01-18T13:11:28Z</dcterms:modified>
</cp:coreProperties>
</file>