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ls" ContentType="application/vnd.ms-exce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5" r:id="rId3"/>
    <p:sldId id="266" r:id="rId4"/>
    <p:sldId id="267" r:id="rId5"/>
    <p:sldId id="268" r:id="rId6"/>
    <p:sldId id="275" r:id="rId7"/>
    <p:sldId id="276" r:id="rId8"/>
    <p:sldId id="277" r:id="rId9"/>
    <p:sldId id="278" r:id="rId10"/>
    <p:sldId id="270" r:id="rId11"/>
    <p:sldId id="271" r:id="rId12"/>
    <p:sldId id="272" r:id="rId13"/>
    <p:sldId id="273" r:id="rId14"/>
    <p:sldId id="274" r:id="rId15"/>
    <p:sldId id="264" r:id="rId16"/>
    <p:sldId id="279" r:id="rId17"/>
    <p:sldId id="280" r:id="rId18"/>
    <p:sldId id="281" r:id="rId19"/>
    <p:sldId id="282" r:id="rId20"/>
    <p:sldId id="292" r:id="rId21"/>
    <p:sldId id="293" r:id="rId22"/>
    <p:sldId id="289" r:id="rId23"/>
    <p:sldId id="290" r:id="rId24"/>
    <p:sldId id="291" r:id="rId25"/>
    <p:sldId id="294" r:id="rId26"/>
    <p:sldId id="295" r:id="rId27"/>
    <p:sldId id="297" r:id="rId28"/>
    <p:sldId id="298" r:id="rId29"/>
    <p:sldId id="299" r:id="rId30"/>
    <p:sldId id="300" r:id="rId31"/>
    <p:sldId id="301" r:id="rId32"/>
    <p:sldId id="30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3458A-BE12-4AF7-B240-0168569DE5F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ADC87-DC94-4360-991D-AED697C906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6638" y="539750"/>
            <a:ext cx="4784725" cy="3644900"/>
          </a:xfrm>
          <a:ln cap="flat"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1813"/>
            <a:ext cx="5021262" cy="4102100"/>
          </a:xfrm>
          <a:noFill/>
          <a:ln w="9525"/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539750"/>
            <a:ext cx="4857750" cy="3644900"/>
          </a:xfrm>
          <a:ln cap="flat"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539750"/>
            <a:ext cx="4857750" cy="3644900"/>
          </a:xfrm>
          <a:ln cap="flat"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539750"/>
            <a:ext cx="4857750" cy="3644900"/>
          </a:xfrm>
          <a:ln cap="flat"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539750"/>
            <a:ext cx="4857750" cy="3644900"/>
          </a:xfrm>
          <a:ln cap="flat"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539750"/>
            <a:ext cx="4857750" cy="3644900"/>
          </a:xfrm>
          <a:ln cap="flat"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539750"/>
            <a:ext cx="4857750" cy="3644900"/>
          </a:xfrm>
          <a:ln cap="flat"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539750"/>
            <a:ext cx="4857750" cy="3644900"/>
          </a:xfrm>
          <a:ln cap="flat"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539750"/>
            <a:ext cx="4857750" cy="3644900"/>
          </a:xfrm>
          <a:ln cap="flat"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539750"/>
            <a:ext cx="4857750" cy="3644900"/>
          </a:xfrm>
          <a:ln cap="flat"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000125" y="539750"/>
            <a:ext cx="4857750" cy="3644900"/>
          </a:xfrm>
          <a:ln cap="flat"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539750"/>
            <a:ext cx="4857750" cy="3644900"/>
          </a:xfrm>
          <a:ln cap="flat"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000125" y="539750"/>
            <a:ext cx="4857750" cy="3644900"/>
          </a:xfrm>
          <a:ln cap="flat"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000125" y="539750"/>
            <a:ext cx="4857750" cy="3644900"/>
          </a:xfrm>
          <a:ln cap="flat"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539750"/>
            <a:ext cx="4857750" cy="3644900"/>
          </a:xfrm>
          <a:ln cap="flat"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539750"/>
            <a:ext cx="4857750" cy="3644900"/>
          </a:xfrm>
          <a:ln cap="flat"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539750"/>
            <a:ext cx="4857750" cy="3644900"/>
          </a:xfrm>
          <a:ln cap="flat"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539750"/>
            <a:ext cx="4857750" cy="3644900"/>
          </a:xfrm>
          <a:ln cap="flat"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539750"/>
            <a:ext cx="4857750" cy="3644900"/>
          </a:xfrm>
          <a:ln cap="flat"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539750"/>
            <a:ext cx="4857750" cy="3644900"/>
          </a:xfrm>
          <a:ln cap="flat"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539750"/>
            <a:ext cx="4857750" cy="3644900"/>
          </a:xfrm>
          <a:ln cap="flat"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3.xls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959429" y="6357937"/>
            <a:ext cx="5297714" cy="500063"/>
          </a:xfrm>
          <a:prstGeom prst="rect">
            <a:avLst/>
          </a:prstGeom>
          <a:noFill/>
          <a:ln w="12700" cmpd="dbl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508000" y="4572001"/>
            <a:ext cx="8345714" cy="772418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lIns="86493" tIns="43247" rIns="86493" bIns="43247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GB" sz="45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THE RECORDING PROCESS</a:t>
            </a:r>
            <a:endParaRPr lang="en-US" sz="4500" b="1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2292" name="AutoShape 4" descr="Stationery"/>
          <p:cNvSpPr>
            <a:spLocks noChangeArrowheads="1"/>
          </p:cNvSpPr>
          <p:nvPr/>
        </p:nvSpPr>
        <p:spPr bwMode="auto">
          <a:xfrm rot="10800000">
            <a:off x="2322286" y="857250"/>
            <a:ext cx="4354286" cy="3071813"/>
          </a:xfrm>
          <a:prstGeom prst="triangle">
            <a:avLst>
              <a:gd name="adj" fmla="val 48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2249714" y="1071563"/>
            <a:ext cx="4572000" cy="731242"/>
          </a:xfrm>
          <a:prstGeom prst="rect">
            <a:avLst/>
          </a:prstGeom>
          <a:noFill/>
          <a:ln w="12700" cmpd="dbl">
            <a:noFill/>
            <a:miter lim="800000"/>
            <a:headEnd/>
            <a:tailEnd/>
          </a:ln>
          <a:effectLst/>
        </p:spPr>
        <p:txBody>
          <a:bodyPr lIns="85593" tIns="42045" rIns="85593" bIns="42045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GB" sz="4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CHAPTER</a:t>
            </a: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4136571" y="1714501"/>
            <a:ext cx="716490" cy="125689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86493" tIns="43247" rIns="86493" bIns="43247">
            <a:spAutoFit/>
          </a:bodyPr>
          <a:lstStyle/>
          <a:p>
            <a:pPr eaLnBrk="0" hangingPunct="0">
              <a:defRPr/>
            </a:pPr>
            <a:r>
              <a:rPr lang="en-GB" sz="7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  <a:endParaRPr lang="en-US" sz="68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0632" y="610196"/>
            <a:ext cx="6043083" cy="58638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>
              <a:defRPr/>
            </a:pPr>
            <a:r>
              <a:rPr lang="en-US" sz="3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NORMAL BALANCE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3143" y="1571625"/>
            <a:ext cx="7771190" cy="3238500"/>
          </a:xfrm>
          <a:noFill/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l"/>
            </a:pPr>
            <a:r>
              <a:rPr lang="en-US" dirty="0" smtClean="0"/>
              <a:t>Every account classification has a normal balance, whether it is a debit or credit.</a:t>
            </a:r>
          </a:p>
          <a:p>
            <a:pPr>
              <a:buClr>
                <a:srgbClr val="CC0000"/>
              </a:buClr>
              <a:buNone/>
            </a:pPr>
            <a:endParaRPr lang="en-US" dirty="0" smtClean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357188"/>
            <a:ext cx="9144000" cy="11929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5593" tIns="42045" rIns="85593" bIns="42045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 </a:t>
            </a: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NORMAL BALANCES — ASSETS AND LIABILITIES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032000" y="1753196"/>
            <a:ext cx="5080000" cy="4979789"/>
            <a:chOff x="1344" y="1178"/>
            <a:chExt cx="3360" cy="3346"/>
          </a:xfrm>
        </p:grpSpPr>
        <p:sp>
          <p:nvSpPr>
            <p:cNvPr id="5128" name="Rectangle 3"/>
            <p:cNvSpPr>
              <a:spLocks noChangeArrowheads="1"/>
            </p:cNvSpPr>
            <p:nvPr/>
          </p:nvSpPr>
          <p:spPr bwMode="auto">
            <a:xfrm>
              <a:off x="1344" y="1188"/>
              <a:ext cx="3360" cy="3336"/>
            </a:xfrm>
            <a:prstGeom prst="rect">
              <a:avLst/>
            </a:prstGeom>
            <a:solidFill>
              <a:srgbClr val="C0FEF9"/>
            </a:solidFill>
            <a:ln w="12700">
              <a:noFill/>
              <a:miter lim="800000"/>
              <a:headEnd/>
              <a:tailEnd/>
            </a:ln>
            <a:effectLst>
              <a:prstShdw prst="shdw17" dist="17961" dir="2700000">
                <a:srgbClr val="739895"/>
              </a:prst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1464" y="1178"/>
              <a:ext cx="3136" cy="1534"/>
              <a:chOff x="1464" y="1178"/>
              <a:chExt cx="3136" cy="1534"/>
            </a:xfrm>
          </p:grpSpPr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1969" y="1178"/>
                <a:ext cx="2122" cy="1534"/>
                <a:chOff x="1969" y="1178"/>
                <a:chExt cx="2122" cy="1534"/>
              </a:xfrm>
            </p:grpSpPr>
            <p:sp>
              <p:nvSpPr>
                <p:cNvPr id="5140" name="Line 4"/>
                <p:cNvSpPr>
                  <a:spLocks noChangeShapeType="1"/>
                </p:cNvSpPr>
                <p:nvPr/>
              </p:nvSpPr>
              <p:spPr bwMode="auto">
                <a:xfrm>
                  <a:off x="1973" y="1512"/>
                  <a:ext cx="2103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1" name="Rectangle 5"/>
                <p:cNvSpPr>
                  <a:spLocks noChangeArrowheads="1"/>
                </p:cNvSpPr>
                <p:nvPr/>
              </p:nvSpPr>
              <p:spPr bwMode="auto">
                <a:xfrm>
                  <a:off x="2568" y="1178"/>
                  <a:ext cx="803" cy="37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6838" tIns="47625" rIns="96838" bIns="47625">
                  <a:spAutoFit/>
                </a:bodyPr>
                <a:lstStyle/>
                <a:p>
                  <a:pPr algn="ctr" defTabSz="908478" eaLnBrk="0" hangingPunct="0"/>
                  <a:r>
                    <a:rPr lang="en-US" sz="3000" b="1" dirty="0"/>
                    <a:t>Assets</a:t>
                  </a:r>
                </a:p>
              </p:txBody>
            </p:sp>
            <p:sp>
              <p:nvSpPr>
                <p:cNvPr id="5142" name="Rectangle 6"/>
                <p:cNvSpPr>
                  <a:spLocks noChangeArrowheads="1"/>
                </p:cNvSpPr>
                <p:nvPr/>
              </p:nvSpPr>
              <p:spPr bwMode="auto">
                <a:xfrm>
                  <a:off x="1969" y="1573"/>
                  <a:ext cx="2122" cy="59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90488" tIns="44450" rIns="90488" bIns="44450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2600" b="1" dirty="0"/>
                    <a:t>Increase     Decrease                                                                                                                                                                                                                                             Debit          Credit</a:t>
                  </a:r>
                </a:p>
              </p:txBody>
            </p:sp>
            <p:sp>
              <p:nvSpPr>
                <p:cNvPr id="5143" name="Line 7"/>
                <p:cNvSpPr>
                  <a:spLocks noChangeShapeType="1"/>
                </p:cNvSpPr>
                <p:nvPr/>
              </p:nvSpPr>
              <p:spPr bwMode="auto">
                <a:xfrm>
                  <a:off x="1973" y="2136"/>
                  <a:ext cx="2103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4" name="Line 8"/>
                <p:cNvSpPr>
                  <a:spLocks noChangeShapeType="1"/>
                </p:cNvSpPr>
                <p:nvPr/>
              </p:nvSpPr>
              <p:spPr bwMode="auto">
                <a:xfrm>
                  <a:off x="2987" y="1551"/>
                  <a:ext cx="1" cy="1161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5139" name="Picture 10"/>
              <p:cNvPicPr>
                <a:picLocks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464" y="1672"/>
                <a:ext cx="528" cy="9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graphicFrame>
            <p:nvGraphicFramePr>
              <p:cNvPr id="5123" name="Object 11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4072" y="1672"/>
              <a:ext cx="528" cy="960"/>
            </p:xfrm>
            <a:graphic>
              <a:graphicData uri="http://schemas.openxmlformats.org/presentationml/2006/ole">
                <p:oleObj spid="_x0000_s26627" r:id="rId5" imgW="628560" imgH="1143000" progId="">
                  <p:embed/>
                </p:oleObj>
              </a:graphicData>
            </a:graphic>
          </p:graphicFrame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1456" y="2903"/>
              <a:ext cx="3144" cy="1537"/>
              <a:chOff x="1456" y="2903"/>
              <a:chExt cx="3144" cy="1537"/>
            </a:xfrm>
          </p:grpSpPr>
          <p:grpSp>
            <p:nvGrpSpPr>
              <p:cNvPr id="6" name="Group 18"/>
              <p:cNvGrpSpPr>
                <a:grpSpLocks/>
              </p:cNvGrpSpPr>
              <p:nvPr/>
            </p:nvGrpSpPr>
            <p:grpSpPr bwMode="auto">
              <a:xfrm>
                <a:off x="1969" y="2903"/>
                <a:ext cx="2122" cy="1537"/>
                <a:chOff x="1969" y="2903"/>
                <a:chExt cx="2122" cy="1537"/>
              </a:xfrm>
            </p:grpSpPr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auto">
                <a:xfrm>
                  <a:off x="1973" y="3240"/>
                  <a:ext cx="2103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34" name="Rectangle 14"/>
                <p:cNvSpPr>
                  <a:spLocks noChangeArrowheads="1"/>
                </p:cNvSpPr>
                <p:nvPr/>
              </p:nvSpPr>
              <p:spPr bwMode="auto">
                <a:xfrm>
                  <a:off x="1969" y="3301"/>
                  <a:ext cx="2122" cy="59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90488" tIns="44450" rIns="90488" bIns="44450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2600" b="1" dirty="0"/>
                    <a:t>Decrease     Increase                                                                                                                                                                                                                                            Debit            Credit</a:t>
                  </a:r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auto">
                <a:xfrm>
                  <a:off x="1973" y="3864"/>
                  <a:ext cx="2103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auto">
                <a:xfrm>
                  <a:off x="2987" y="3279"/>
                  <a:ext cx="1" cy="1161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37" name="Rectangle 17"/>
                <p:cNvSpPr>
                  <a:spLocks noChangeArrowheads="1"/>
                </p:cNvSpPr>
                <p:nvPr/>
              </p:nvSpPr>
              <p:spPr bwMode="auto">
                <a:xfrm>
                  <a:off x="2354" y="2903"/>
                  <a:ext cx="1129" cy="37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6838" tIns="47625" rIns="96838" bIns="47625">
                  <a:spAutoFit/>
                </a:bodyPr>
                <a:lstStyle/>
                <a:p>
                  <a:pPr algn="ctr" defTabSz="908478" eaLnBrk="0" hangingPunct="0"/>
                  <a:r>
                    <a:rPr lang="en-US" sz="3000" b="1" dirty="0"/>
                    <a:t>Liabilities</a:t>
                  </a:r>
                </a:p>
              </p:txBody>
            </p:sp>
          </p:grpSp>
          <p:pic>
            <p:nvPicPr>
              <p:cNvPr id="5132" name="Picture 19"/>
              <p:cNvPicPr>
                <a:picLocks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4072" y="3400"/>
                <a:ext cx="528" cy="9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graphicFrame>
            <p:nvGraphicFramePr>
              <p:cNvPr id="5122" name="Object 20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1456" y="3400"/>
              <a:ext cx="528" cy="960"/>
            </p:xfrm>
            <a:graphic>
              <a:graphicData uri="http://schemas.openxmlformats.org/presentationml/2006/ole">
                <p:oleObj spid="_x0000_s26626" r:id="rId7" imgW="628560" imgH="1143000" progId="">
                  <p:embed/>
                </p:oleObj>
              </a:graphicData>
            </a:graphic>
          </p:graphicFrame>
        </p:grpSp>
      </p:grpSp>
      <p:sp>
        <p:nvSpPr>
          <p:cNvPr id="40983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2902857" y="3286125"/>
            <a:ext cx="3265714" cy="1071563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rgbClr val="CC0000"/>
                </a:solidFill>
              </a:rPr>
              <a:t>Normal</a:t>
            </a:r>
            <a:r>
              <a:rPr lang="en-US" sz="2600" b="1" dirty="0" smtClean="0">
                <a:solidFill>
                  <a:schemeClr val="hlink"/>
                </a:solidFill>
              </a:rPr>
              <a:t>                                                     </a:t>
            </a:r>
            <a:r>
              <a:rPr lang="en-US" sz="2600" b="1" dirty="0" smtClean="0">
                <a:solidFill>
                  <a:srgbClr val="CC0000"/>
                </a:solidFill>
              </a:rPr>
              <a:t>Balance</a:t>
            </a:r>
            <a:endParaRPr lang="en-US" sz="2400" b="1" dirty="0" smtClean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40984" name="Rectangle 24"/>
          <p:cNvSpPr>
            <a:spLocks noChangeArrowheads="1"/>
          </p:cNvSpPr>
          <p:nvPr/>
        </p:nvSpPr>
        <p:spPr bwMode="auto">
          <a:xfrm>
            <a:off x="4723191" y="5786437"/>
            <a:ext cx="3265714" cy="1071563"/>
          </a:xfrm>
          <a:prstGeom prst="rect">
            <a:avLst/>
          </a:prstGeom>
          <a:noFill/>
          <a:ln w="12700" cmpd="dbl">
            <a:noFill/>
            <a:miter lim="800000"/>
            <a:headEnd/>
            <a:tailEnd/>
          </a:ln>
        </p:spPr>
        <p:txBody>
          <a:bodyPr lIns="91599" tIns="45048" rIns="91599" bIns="45048"/>
          <a:lstStyle/>
          <a:p>
            <a:pPr defTabSz="908478" eaLnBrk="0" hangingPunct="0">
              <a:lnSpc>
                <a:spcPct val="90000"/>
              </a:lnSpc>
              <a:spcBef>
                <a:spcPct val="20000"/>
              </a:spcBef>
              <a:buSzPct val="75000"/>
            </a:pPr>
            <a:r>
              <a:rPr lang="en-US" sz="2600" b="1" dirty="0">
                <a:solidFill>
                  <a:srgbClr val="CC0000"/>
                </a:solidFill>
              </a:rPr>
              <a:t>Normal</a:t>
            </a:r>
            <a:r>
              <a:rPr lang="en-US" sz="2600" b="1" dirty="0">
                <a:solidFill>
                  <a:schemeClr val="hlink"/>
                </a:solidFill>
              </a:rPr>
              <a:t>                                                     </a:t>
            </a:r>
            <a:r>
              <a:rPr lang="en-US" sz="2600" b="1" dirty="0">
                <a:solidFill>
                  <a:srgbClr val="CC0000"/>
                </a:solidFill>
              </a:rPr>
              <a:t>Balance</a:t>
            </a:r>
            <a:endParaRPr lang="en-US" sz="2400" b="1" dirty="0">
              <a:solidFill>
                <a:schemeClr val="hlink"/>
              </a:solidFill>
              <a:latin typeface="Arial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3" grpId="0" build="p" autoUpdateAnimBg="0"/>
      <p:bldP spid="4098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62857" y="403325"/>
            <a:ext cx="8418286" cy="63890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5593" tIns="42045" rIns="85593" bIns="42045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NORMAL BALANCE — OWNER’S CAPITAL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81000" y="1768078"/>
            <a:ext cx="8382000" cy="2875359"/>
          </a:xfrm>
          <a:prstGeom prst="rect">
            <a:avLst/>
          </a:prstGeom>
          <a:solidFill>
            <a:srgbClr val="C0FEF9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739895"/>
            </a:prstShdw>
          </a:effectLst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6149" name="Line 4"/>
          <p:cNvSpPr>
            <a:spLocks noChangeShapeType="1"/>
          </p:cNvSpPr>
          <p:nvPr/>
        </p:nvSpPr>
        <p:spPr bwMode="auto">
          <a:xfrm>
            <a:off x="4570489" y="2510732"/>
            <a:ext cx="1511" cy="187672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2831799" y="1858864"/>
            <a:ext cx="3462262" cy="5465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5593" tIns="42045" rIns="85593" bIns="42045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000" b="1" dirty="0"/>
              <a:t>Owner’s Capital</a:t>
            </a:r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>
            <a:off x="1368274" y="2464594"/>
            <a:ext cx="64089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2178656" y="2555380"/>
            <a:ext cx="5222119" cy="8840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5593" tIns="42045" rIns="85593" bIns="42045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600" b="1" dirty="0"/>
              <a:t>Decrease                       Increase                                                                                                                                                                                                                          Debit                              Credit</a:t>
            </a:r>
            <a:endParaRPr lang="en-US" sz="2400" b="1" dirty="0">
              <a:latin typeface="Arial" charset="0"/>
            </a:endParaRPr>
          </a:p>
        </p:txBody>
      </p:sp>
      <p:sp>
        <p:nvSpPr>
          <p:cNvPr id="4506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569857" y="3540622"/>
            <a:ext cx="1451429" cy="799207"/>
          </a:xfrm>
          <a:noFill/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rgbClr val="CC0000"/>
                </a:solidFill>
              </a:rPr>
              <a:t>Normal Balance</a:t>
            </a:r>
            <a:endParaRPr lang="en-US" sz="2400" b="1" dirty="0" smtClean="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>
            <a:off x="1368274" y="3393281"/>
            <a:ext cx="64089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lIns="86493" tIns="43247" rIns="86493" bIns="43247"/>
          <a:lstStyle/>
          <a:p>
            <a:endParaRPr lang="en-US"/>
          </a:p>
        </p:txBody>
      </p:sp>
      <p:pic>
        <p:nvPicPr>
          <p:cNvPr id="6155" name="Picture 10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89333" y="2702719"/>
            <a:ext cx="798286" cy="142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aphicFrame>
        <p:nvGraphicFramePr>
          <p:cNvPr id="6146" name="Object 11">
            <a:hlinkClick r:id="" action="ppaction://ole?verb=0"/>
          </p:cNvPr>
          <p:cNvGraphicFramePr>
            <a:graphicFrameLocks/>
          </p:cNvGraphicFramePr>
          <p:nvPr/>
        </p:nvGraphicFramePr>
        <p:xfrm>
          <a:off x="568476" y="2702719"/>
          <a:ext cx="798286" cy="1428750"/>
        </p:xfrm>
        <a:graphic>
          <a:graphicData uri="http://schemas.openxmlformats.org/presentationml/2006/ole">
            <p:oleObj spid="_x0000_s27650" r:id="rId5" imgW="628560" imgH="1143000" progId="">
              <p:embed/>
            </p:oleObj>
          </a:graphicData>
        </a:graphic>
      </p:graphicFrame>
      <p:pic>
        <p:nvPicPr>
          <p:cNvPr id="6156" name="Picture 12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86666" y="5072063"/>
            <a:ext cx="2419048" cy="142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4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62857" y="422672"/>
            <a:ext cx="8418286" cy="11929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5593" tIns="42045" rIns="85593" bIns="42045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NORMAL BALANCE — OWNER’S DRAWINGS</a:t>
            </a:r>
          </a:p>
        </p:txBody>
      </p:sp>
      <p:sp>
        <p:nvSpPr>
          <p:cNvPr id="7172" name="Line 3"/>
          <p:cNvSpPr>
            <a:spLocks noChangeShapeType="1"/>
          </p:cNvSpPr>
          <p:nvPr/>
        </p:nvSpPr>
        <p:spPr bwMode="auto">
          <a:xfrm>
            <a:off x="1368274" y="3393281"/>
            <a:ext cx="64089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381000" y="1768078"/>
            <a:ext cx="8382000" cy="2875359"/>
          </a:xfrm>
          <a:prstGeom prst="rect">
            <a:avLst/>
          </a:prstGeom>
          <a:solidFill>
            <a:srgbClr val="C0FEF9"/>
          </a:solidFill>
          <a:ln w="12700">
            <a:noFill/>
            <a:miter lim="800000"/>
            <a:headEnd/>
            <a:tailEnd/>
          </a:ln>
          <a:effectLst>
            <a:prstShdw prst="shdw17" dist="17961" dir="2700000">
              <a:srgbClr val="739895"/>
            </a:prstShdw>
          </a:effectLst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7174" name="Line 5"/>
          <p:cNvSpPr>
            <a:spLocks noChangeShapeType="1"/>
          </p:cNvSpPr>
          <p:nvPr/>
        </p:nvSpPr>
        <p:spPr bwMode="auto">
          <a:xfrm>
            <a:off x="1368274" y="2464594"/>
            <a:ext cx="64089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2831799" y="1858864"/>
            <a:ext cx="3462262" cy="5465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5593" tIns="42045" rIns="85593" bIns="42045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000" b="1" dirty="0"/>
              <a:t>Owner’s Drawings</a:t>
            </a: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195286" y="3540622"/>
            <a:ext cx="1451429" cy="799207"/>
          </a:xfrm>
          <a:noFill/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rgbClr val="CC0000"/>
                </a:solidFill>
              </a:rPr>
              <a:t>Normal Balance</a:t>
            </a:r>
            <a:endParaRPr lang="en-US" sz="2600" b="1" dirty="0" smtClean="0">
              <a:solidFill>
                <a:schemeClr val="hlink"/>
              </a:solidFill>
            </a:endParaRPr>
          </a:p>
        </p:txBody>
      </p:sp>
      <p:sp>
        <p:nvSpPr>
          <p:cNvPr id="7177" name="Line 8"/>
          <p:cNvSpPr>
            <a:spLocks noChangeShapeType="1"/>
          </p:cNvSpPr>
          <p:nvPr/>
        </p:nvSpPr>
        <p:spPr bwMode="auto">
          <a:xfrm>
            <a:off x="4570489" y="2510732"/>
            <a:ext cx="1511" cy="187672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lIns="86493" tIns="43247" rIns="86493" bIns="43247"/>
          <a:lstStyle/>
          <a:p>
            <a:endParaRPr lang="en-US"/>
          </a:p>
        </p:txBody>
      </p:sp>
      <p:pic>
        <p:nvPicPr>
          <p:cNvPr id="7178" name="Picture 9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8476" y="2702719"/>
            <a:ext cx="798286" cy="142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aphicFrame>
        <p:nvGraphicFramePr>
          <p:cNvPr id="7170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7789333" y="2702719"/>
          <a:ext cx="798286" cy="1428750"/>
        </p:xfrm>
        <a:graphic>
          <a:graphicData uri="http://schemas.openxmlformats.org/presentationml/2006/ole">
            <p:oleObj spid="_x0000_s28674" r:id="rId5" imgW="628560" imgH="1143000" progId="">
              <p:embed/>
            </p:oleObj>
          </a:graphicData>
        </a:graphic>
      </p:graphicFrame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2178656" y="2555380"/>
            <a:ext cx="5222119" cy="8840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5593" tIns="42045" rIns="85593" bIns="42045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600" b="1" dirty="0"/>
              <a:t>Increase                        Decrease                                                                                                                                                                                                                          Debit                              Credit</a:t>
            </a:r>
          </a:p>
        </p:txBody>
      </p:sp>
      <p:pic>
        <p:nvPicPr>
          <p:cNvPr id="7180" name="Picture 12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59238" y="5072062"/>
            <a:ext cx="2346476" cy="1500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1306286" y="3571875"/>
            <a:ext cx="640896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142875"/>
            <a:ext cx="9144000" cy="11652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5593" tIns="42045" rIns="85593" bIns="42045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15000"/>
              </a:spcBef>
              <a:defRPr/>
            </a:pP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NORMAL BALANCES — </a:t>
            </a:r>
          </a:p>
          <a:p>
            <a:pPr algn="ctr" eaLnBrk="0" hangingPunct="0">
              <a:lnSpc>
                <a:spcPct val="90000"/>
              </a:lnSpc>
              <a:spcBef>
                <a:spcPct val="15000"/>
              </a:spcBef>
              <a:defRPr/>
            </a:pP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REVENUES AND EXPENSES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032000" y="1821656"/>
            <a:ext cx="5080000" cy="4964906"/>
            <a:chOff x="1344" y="1188"/>
            <a:chExt cx="3360" cy="3336"/>
          </a:xfrm>
        </p:grpSpPr>
        <p:sp>
          <p:nvSpPr>
            <p:cNvPr id="8207" name="Rectangle 3"/>
            <p:cNvSpPr>
              <a:spLocks noChangeArrowheads="1"/>
            </p:cNvSpPr>
            <p:nvPr/>
          </p:nvSpPr>
          <p:spPr bwMode="auto">
            <a:xfrm>
              <a:off x="1344" y="1188"/>
              <a:ext cx="3360" cy="3336"/>
            </a:xfrm>
            <a:prstGeom prst="rect">
              <a:avLst/>
            </a:prstGeom>
            <a:solidFill>
              <a:srgbClr val="C0FEF9"/>
            </a:solidFill>
            <a:ln w="12700">
              <a:noFill/>
              <a:miter lim="800000"/>
              <a:headEnd/>
              <a:tailEnd/>
            </a:ln>
            <a:effectLst>
              <a:prstShdw prst="shdw17" dist="17961" dir="2700000">
                <a:srgbClr val="739895"/>
              </a:prst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1464" y="2903"/>
              <a:ext cx="3136" cy="1537"/>
              <a:chOff x="1464" y="2903"/>
              <a:chExt cx="3136" cy="1537"/>
            </a:xfrm>
          </p:grpSpPr>
          <p:pic>
            <p:nvPicPr>
              <p:cNvPr id="8209" name="Picture 4"/>
              <p:cNvPicPr>
                <a:picLocks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464" y="3400"/>
                <a:ext cx="528" cy="9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graphicFrame>
            <p:nvGraphicFramePr>
              <p:cNvPr id="8195" name="Object 5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4072" y="3400"/>
              <a:ext cx="528" cy="960"/>
            </p:xfrm>
            <a:graphic>
              <a:graphicData uri="http://schemas.openxmlformats.org/presentationml/2006/ole">
                <p:oleObj spid="_x0000_s29699" r:id="rId5" imgW="628560" imgH="1143000" progId="">
                  <p:embed/>
                </p:oleObj>
              </a:graphicData>
            </a:graphic>
          </p:graphicFrame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1969" y="2903"/>
                <a:ext cx="2122" cy="1537"/>
                <a:chOff x="1969" y="2903"/>
                <a:chExt cx="2122" cy="1537"/>
              </a:xfrm>
            </p:grpSpPr>
            <p:sp>
              <p:nvSpPr>
                <p:cNvPr id="8211" name="Line 6"/>
                <p:cNvSpPr>
                  <a:spLocks noChangeShapeType="1"/>
                </p:cNvSpPr>
                <p:nvPr/>
              </p:nvSpPr>
              <p:spPr bwMode="auto">
                <a:xfrm>
                  <a:off x="1973" y="3240"/>
                  <a:ext cx="2103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12" name="Rectangle 7"/>
                <p:cNvSpPr>
                  <a:spLocks noChangeArrowheads="1"/>
                </p:cNvSpPr>
                <p:nvPr/>
              </p:nvSpPr>
              <p:spPr bwMode="auto">
                <a:xfrm>
                  <a:off x="1969" y="3301"/>
                  <a:ext cx="2122" cy="59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90488" tIns="44450" rIns="90488" bIns="44450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2600" b="1" dirty="0"/>
                    <a:t>Increase     Decrease                                                                                                                                                                                                                                             Debit          Credit</a:t>
                  </a:r>
                </a:p>
              </p:txBody>
            </p:sp>
            <p:sp>
              <p:nvSpPr>
                <p:cNvPr id="8213" name="Line 8"/>
                <p:cNvSpPr>
                  <a:spLocks noChangeShapeType="1"/>
                </p:cNvSpPr>
                <p:nvPr/>
              </p:nvSpPr>
              <p:spPr bwMode="auto">
                <a:xfrm>
                  <a:off x="1973" y="3864"/>
                  <a:ext cx="2103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14" name="Line 9"/>
                <p:cNvSpPr>
                  <a:spLocks noChangeShapeType="1"/>
                </p:cNvSpPr>
                <p:nvPr/>
              </p:nvSpPr>
              <p:spPr bwMode="auto">
                <a:xfrm>
                  <a:off x="2987" y="3279"/>
                  <a:ext cx="1" cy="1161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15" name="Rectangle 10"/>
                <p:cNvSpPr>
                  <a:spLocks noChangeArrowheads="1"/>
                </p:cNvSpPr>
                <p:nvPr/>
              </p:nvSpPr>
              <p:spPr bwMode="auto">
                <a:xfrm>
                  <a:off x="2397" y="2903"/>
                  <a:ext cx="1104" cy="37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6838" tIns="47625" rIns="96838" bIns="47625">
                  <a:spAutoFit/>
                </a:bodyPr>
                <a:lstStyle/>
                <a:p>
                  <a:pPr algn="ctr" defTabSz="908478" eaLnBrk="0" hangingPunct="0"/>
                  <a:r>
                    <a:rPr lang="en-US" sz="3000" b="1" dirty="0"/>
                    <a:t>Expenses</a:t>
                  </a:r>
                </a:p>
              </p:txBody>
            </p:sp>
          </p:grpSp>
        </p:grp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201333" y="1753196"/>
            <a:ext cx="4753429" cy="2283023"/>
            <a:chOff x="1456" y="1178"/>
            <a:chExt cx="3144" cy="1534"/>
          </a:xfrm>
        </p:grpSpPr>
        <p:sp>
          <p:nvSpPr>
            <p:cNvPr id="8201" name="Line 14"/>
            <p:cNvSpPr>
              <a:spLocks noChangeShapeType="1"/>
            </p:cNvSpPr>
            <p:nvPr/>
          </p:nvSpPr>
          <p:spPr bwMode="auto">
            <a:xfrm>
              <a:off x="1973" y="1512"/>
              <a:ext cx="2103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2" name="Rectangle 15"/>
            <p:cNvSpPr>
              <a:spLocks noChangeArrowheads="1"/>
            </p:cNvSpPr>
            <p:nvPr/>
          </p:nvSpPr>
          <p:spPr bwMode="auto">
            <a:xfrm>
              <a:off x="2391" y="1178"/>
              <a:ext cx="1146" cy="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6838" tIns="47625" rIns="96838" bIns="47625">
              <a:spAutoFit/>
            </a:bodyPr>
            <a:lstStyle/>
            <a:p>
              <a:pPr algn="ctr" defTabSz="908478" eaLnBrk="0" hangingPunct="0"/>
              <a:r>
                <a:rPr lang="en-US" sz="3000" b="1" dirty="0"/>
                <a:t>Revenues</a:t>
              </a:r>
              <a:endParaRPr lang="en-US" sz="3000" b="1" dirty="0">
                <a:latin typeface="Arial" charset="0"/>
              </a:endParaRPr>
            </a:p>
          </p:txBody>
        </p:sp>
        <p:sp>
          <p:nvSpPr>
            <p:cNvPr id="8203" name="Rectangle 16"/>
            <p:cNvSpPr>
              <a:spLocks noChangeArrowheads="1"/>
            </p:cNvSpPr>
            <p:nvPr/>
          </p:nvSpPr>
          <p:spPr bwMode="auto">
            <a:xfrm>
              <a:off x="1969" y="1573"/>
              <a:ext cx="2122" cy="5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600" b="1" dirty="0"/>
                <a:t>Decrease    Increase                                                                                                                                                                                                                                             Debit          Credit</a:t>
              </a:r>
              <a:endParaRPr lang="en-US" sz="2400" b="1" dirty="0"/>
            </a:p>
          </p:txBody>
        </p:sp>
        <p:sp>
          <p:nvSpPr>
            <p:cNvPr id="8204" name="Line 17"/>
            <p:cNvSpPr>
              <a:spLocks noChangeShapeType="1"/>
            </p:cNvSpPr>
            <p:nvPr/>
          </p:nvSpPr>
          <p:spPr bwMode="auto">
            <a:xfrm>
              <a:off x="1973" y="2136"/>
              <a:ext cx="2103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Line 18"/>
            <p:cNvSpPr>
              <a:spLocks noChangeShapeType="1"/>
            </p:cNvSpPr>
            <p:nvPr/>
          </p:nvSpPr>
          <p:spPr bwMode="auto">
            <a:xfrm>
              <a:off x="2987" y="1551"/>
              <a:ext cx="1" cy="116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8206" name="Picture 19"/>
            <p:cNvPicPr>
              <a:picLocks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072" y="1672"/>
              <a:ext cx="528" cy="9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graphicFrame>
          <p:nvGraphicFramePr>
            <p:cNvPr id="8194" name="Object 2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456" y="1672"/>
            <a:ext cx="528" cy="960"/>
          </p:xfrm>
          <a:graphic>
            <a:graphicData uri="http://schemas.openxmlformats.org/presentationml/2006/ole">
              <p:oleObj spid="_x0000_s29698" r:id="rId7" imgW="628560" imgH="1143000" progId="">
                <p:embed/>
              </p:oleObj>
            </a:graphicData>
          </a:graphic>
        </p:graphicFrame>
      </p:grpSp>
      <p:sp>
        <p:nvSpPr>
          <p:cNvPr id="53270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4717143" y="3286125"/>
            <a:ext cx="3265714" cy="101352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600" b="1" dirty="0" smtClean="0">
                <a:solidFill>
                  <a:srgbClr val="CC0000"/>
                </a:solidFill>
              </a:rPr>
              <a:t>Normal                                                                                                                                                                                                                                                         Balance</a:t>
            </a:r>
            <a:endParaRPr lang="en-US" sz="2400" b="1" dirty="0" smtClean="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53271" name="Rectangle 23"/>
          <p:cNvSpPr>
            <a:spLocks noChangeArrowheads="1"/>
          </p:cNvSpPr>
          <p:nvPr/>
        </p:nvSpPr>
        <p:spPr bwMode="auto">
          <a:xfrm>
            <a:off x="2978452" y="5844481"/>
            <a:ext cx="2177143" cy="1013519"/>
          </a:xfrm>
          <a:prstGeom prst="rect">
            <a:avLst/>
          </a:prstGeom>
          <a:noFill/>
          <a:ln w="12700" cmpd="dbl">
            <a:noFill/>
            <a:miter lim="800000"/>
            <a:headEnd/>
            <a:tailEnd/>
          </a:ln>
        </p:spPr>
        <p:txBody>
          <a:bodyPr lIns="91599" tIns="45048" rIns="91599" bIns="45048"/>
          <a:lstStyle/>
          <a:p>
            <a:pPr defTabSz="908478" eaLnBrk="0" hangingPunct="0">
              <a:lnSpc>
                <a:spcPct val="90000"/>
              </a:lnSpc>
              <a:spcBef>
                <a:spcPct val="20000"/>
              </a:spcBef>
              <a:buSzPct val="75000"/>
            </a:pPr>
            <a:r>
              <a:rPr lang="en-US" sz="2600" b="1" dirty="0">
                <a:solidFill>
                  <a:srgbClr val="CC0000"/>
                </a:solidFill>
              </a:rPr>
              <a:t>Normal                                                                                                                                                                                                                                                         Balance</a:t>
            </a:r>
            <a:endParaRPr lang="en-US" sz="2400" b="1" dirty="0">
              <a:solidFill>
                <a:srgbClr val="CC0000"/>
              </a:solidFill>
              <a:latin typeface="Arial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0" grpId="0" build="p" autoUpdateAnimBg="0"/>
      <p:bldP spid="5327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435429" y="214313"/>
            <a:ext cx="8345714" cy="11929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5593" tIns="42045" rIns="85593" bIns="42045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EXPANDED BASIC EQUATION AND DEBIT/CREDIT RULES AND EFFECTS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5606143" y="3638848"/>
            <a:ext cx="0" cy="77837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86493" tIns="43247" rIns="86493" bIns="43247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825751" y="1785937"/>
            <a:ext cx="1575405" cy="595313"/>
            <a:chOff x="1869" y="1200"/>
            <a:chExt cx="1042" cy="400"/>
          </a:xfrm>
        </p:grpSpPr>
        <p:sp>
          <p:nvSpPr>
            <p:cNvPr id="55300" name="Rectangle 4"/>
            <p:cNvSpPr>
              <a:spLocks noChangeArrowheads="1"/>
            </p:cNvSpPr>
            <p:nvPr/>
          </p:nvSpPr>
          <p:spPr bwMode="auto">
            <a:xfrm>
              <a:off x="1932" y="1200"/>
              <a:ext cx="976" cy="400"/>
            </a:xfrm>
            <a:prstGeom prst="rect">
              <a:avLst/>
            </a:prstGeom>
            <a:solidFill>
              <a:srgbClr val="FDE3B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7144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05" name="Rectangle 5"/>
            <p:cNvSpPr>
              <a:spLocks noChangeArrowheads="1"/>
            </p:cNvSpPr>
            <p:nvPr/>
          </p:nvSpPr>
          <p:spPr bwMode="auto">
            <a:xfrm>
              <a:off x="1869" y="1245"/>
              <a:ext cx="1042" cy="3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400" b="1" dirty="0"/>
                <a:t>Liabilities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70857" y="1785937"/>
            <a:ext cx="1475619" cy="595313"/>
            <a:chOff x="576" y="1200"/>
            <a:chExt cx="976" cy="400"/>
          </a:xfrm>
        </p:grpSpPr>
        <p:sp>
          <p:nvSpPr>
            <p:cNvPr id="55303" name="Rectangle 7"/>
            <p:cNvSpPr>
              <a:spLocks noChangeArrowheads="1"/>
            </p:cNvSpPr>
            <p:nvPr/>
          </p:nvSpPr>
          <p:spPr bwMode="auto">
            <a:xfrm>
              <a:off x="576" y="1200"/>
              <a:ext cx="976" cy="400"/>
            </a:xfrm>
            <a:prstGeom prst="rect">
              <a:avLst/>
            </a:prstGeom>
            <a:solidFill>
              <a:srgbClr val="A2FFA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4E47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03" name="Rectangle 8"/>
            <p:cNvSpPr>
              <a:spLocks noChangeArrowheads="1"/>
            </p:cNvSpPr>
            <p:nvPr/>
          </p:nvSpPr>
          <p:spPr bwMode="auto">
            <a:xfrm>
              <a:off x="765" y="1247"/>
              <a:ext cx="658" cy="3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 dirty="0"/>
                <a:t>Assets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880428" y="1785938"/>
            <a:ext cx="3435048" cy="577453"/>
            <a:chOff x="3228" y="1200"/>
            <a:chExt cx="2272" cy="388"/>
          </a:xfrm>
        </p:grpSpPr>
        <p:sp>
          <p:nvSpPr>
            <p:cNvPr id="55306" name="Rectangle 10"/>
            <p:cNvSpPr>
              <a:spLocks noChangeArrowheads="1"/>
            </p:cNvSpPr>
            <p:nvPr/>
          </p:nvSpPr>
          <p:spPr bwMode="auto">
            <a:xfrm>
              <a:off x="3228" y="1200"/>
              <a:ext cx="2272" cy="388"/>
            </a:xfrm>
            <a:prstGeom prst="rect">
              <a:avLst/>
            </a:prstGeom>
            <a:solidFill>
              <a:srgbClr val="A2C1FE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279F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01" name="Rectangle 11"/>
            <p:cNvSpPr>
              <a:spLocks noChangeArrowheads="1"/>
            </p:cNvSpPr>
            <p:nvPr/>
          </p:nvSpPr>
          <p:spPr bwMode="auto">
            <a:xfrm>
              <a:off x="3585" y="1257"/>
              <a:ext cx="1582" cy="3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400" b="1" dirty="0"/>
                <a:t>Owner’s Equity</a:t>
              </a:r>
            </a:p>
          </p:txBody>
        </p:sp>
      </p:grpSp>
      <p:sp>
        <p:nvSpPr>
          <p:cNvPr id="18439" name="Rectangle 13"/>
          <p:cNvSpPr>
            <a:spLocks noChangeArrowheads="1"/>
          </p:cNvSpPr>
          <p:nvPr/>
        </p:nvSpPr>
        <p:spPr bwMode="auto">
          <a:xfrm>
            <a:off x="2426608" y="3031630"/>
            <a:ext cx="432405" cy="4542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5593" tIns="42045" rIns="85593" bIns="42045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sz="2400" b="1" dirty="0"/>
              <a:t>=</a:t>
            </a:r>
          </a:p>
        </p:txBody>
      </p:sp>
      <p:sp>
        <p:nvSpPr>
          <p:cNvPr id="18440" name="Rectangle 14"/>
          <p:cNvSpPr>
            <a:spLocks noChangeArrowheads="1"/>
          </p:cNvSpPr>
          <p:nvPr/>
        </p:nvSpPr>
        <p:spPr bwMode="auto">
          <a:xfrm>
            <a:off x="4440465" y="3031630"/>
            <a:ext cx="432405" cy="4542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5593" tIns="42045" rIns="85593" bIns="42045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sz="2400" b="1" dirty="0"/>
              <a:t>+</a:t>
            </a:r>
          </a:p>
        </p:txBody>
      </p:sp>
      <p:sp>
        <p:nvSpPr>
          <p:cNvPr id="18441" name="Rectangle 15"/>
          <p:cNvSpPr>
            <a:spLocks noChangeArrowheads="1"/>
          </p:cNvSpPr>
          <p:nvPr/>
        </p:nvSpPr>
        <p:spPr bwMode="auto">
          <a:xfrm>
            <a:off x="6399894" y="3031630"/>
            <a:ext cx="432405" cy="4542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5593" tIns="42045" rIns="85593" bIns="42045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sz="2400" b="1" dirty="0"/>
              <a:t>-</a:t>
            </a:r>
          </a:p>
        </p:txBody>
      </p:sp>
      <p:sp>
        <p:nvSpPr>
          <p:cNvPr id="18442" name="Rectangle 16"/>
          <p:cNvSpPr>
            <a:spLocks noChangeArrowheads="1"/>
          </p:cNvSpPr>
          <p:nvPr/>
        </p:nvSpPr>
        <p:spPr bwMode="auto">
          <a:xfrm>
            <a:off x="4440465" y="1888630"/>
            <a:ext cx="432405" cy="4542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5593" tIns="42045" rIns="85593" bIns="42045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sz="2400" b="1" dirty="0"/>
              <a:t>+</a:t>
            </a:r>
          </a:p>
        </p:txBody>
      </p:sp>
      <p:sp>
        <p:nvSpPr>
          <p:cNvPr id="18443" name="Rectangle 17"/>
          <p:cNvSpPr>
            <a:spLocks noChangeArrowheads="1"/>
          </p:cNvSpPr>
          <p:nvPr/>
        </p:nvSpPr>
        <p:spPr bwMode="auto">
          <a:xfrm>
            <a:off x="2426608" y="1888630"/>
            <a:ext cx="432405" cy="4542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5593" tIns="42045" rIns="85593" bIns="42045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sz="2400" b="1" dirty="0"/>
              <a:t>=</a:t>
            </a:r>
          </a:p>
        </p:txBody>
      </p:sp>
      <p:sp>
        <p:nvSpPr>
          <p:cNvPr id="18444" name="Rectangle 18"/>
          <p:cNvSpPr>
            <a:spLocks noChangeArrowheads="1"/>
          </p:cNvSpPr>
          <p:nvPr/>
        </p:nvSpPr>
        <p:spPr bwMode="auto">
          <a:xfrm>
            <a:off x="4440465" y="5031880"/>
            <a:ext cx="432405" cy="4542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5593" tIns="42045" rIns="85593" bIns="42045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sz="2400" b="1" dirty="0"/>
              <a:t>+</a:t>
            </a:r>
          </a:p>
        </p:txBody>
      </p:sp>
      <p:sp>
        <p:nvSpPr>
          <p:cNvPr id="18445" name="Rectangle 19"/>
          <p:cNvSpPr>
            <a:spLocks noChangeArrowheads="1"/>
          </p:cNvSpPr>
          <p:nvPr/>
        </p:nvSpPr>
        <p:spPr bwMode="auto">
          <a:xfrm>
            <a:off x="6399894" y="5031880"/>
            <a:ext cx="432405" cy="4542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5593" tIns="42045" rIns="85593" bIns="42045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sz="2400" b="1" dirty="0"/>
              <a:t>-</a:t>
            </a: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870857" y="2857500"/>
            <a:ext cx="1487714" cy="1559719"/>
            <a:chOff x="576" y="1920"/>
            <a:chExt cx="984" cy="1048"/>
          </a:xfrm>
        </p:grpSpPr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576" y="1920"/>
              <a:ext cx="984" cy="1048"/>
              <a:chOff x="576" y="1920"/>
              <a:chExt cx="984" cy="1048"/>
            </a:xfrm>
          </p:grpSpPr>
          <p:sp>
            <p:nvSpPr>
              <p:cNvPr id="55316" name="Rectangle 20"/>
              <p:cNvSpPr>
                <a:spLocks noChangeArrowheads="1"/>
              </p:cNvSpPr>
              <p:nvPr/>
            </p:nvSpPr>
            <p:spPr bwMode="auto">
              <a:xfrm>
                <a:off x="576" y="1920"/>
                <a:ext cx="976" cy="1048"/>
              </a:xfrm>
              <a:prstGeom prst="rect">
                <a:avLst/>
              </a:prstGeom>
              <a:solidFill>
                <a:srgbClr val="A2FFA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004E47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495" name="Rectangle 21"/>
              <p:cNvSpPr>
                <a:spLocks noChangeArrowheads="1"/>
              </p:cNvSpPr>
              <p:nvPr/>
            </p:nvSpPr>
            <p:spPr bwMode="auto">
              <a:xfrm>
                <a:off x="741" y="2039"/>
                <a:ext cx="658" cy="2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100" b="1" dirty="0"/>
                  <a:t>Assets</a:t>
                </a:r>
              </a:p>
            </p:txBody>
          </p:sp>
          <p:sp>
            <p:nvSpPr>
              <p:cNvPr id="18496" name="Line 22"/>
              <p:cNvSpPr>
                <a:spLocks noChangeShapeType="1"/>
              </p:cNvSpPr>
              <p:nvPr/>
            </p:nvSpPr>
            <p:spPr bwMode="auto">
              <a:xfrm>
                <a:off x="581" y="2432"/>
                <a:ext cx="97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7" name="Rectangle 23"/>
              <p:cNvSpPr>
                <a:spLocks noChangeArrowheads="1"/>
              </p:cNvSpPr>
              <p:nvPr/>
            </p:nvSpPr>
            <p:spPr bwMode="auto">
              <a:xfrm>
                <a:off x="597" y="2469"/>
                <a:ext cx="454" cy="2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100" b="1" dirty="0"/>
                  <a:t>Dr.</a:t>
                </a:r>
              </a:p>
            </p:txBody>
          </p:sp>
          <p:sp>
            <p:nvSpPr>
              <p:cNvPr id="18498" name="Rectangle 24"/>
              <p:cNvSpPr>
                <a:spLocks noChangeArrowheads="1"/>
              </p:cNvSpPr>
              <p:nvPr/>
            </p:nvSpPr>
            <p:spPr bwMode="auto">
              <a:xfrm>
                <a:off x="1077" y="2469"/>
                <a:ext cx="454" cy="2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100" b="1" dirty="0"/>
                  <a:t>Cr.</a:t>
                </a:r>
              </a:p>
            </p:txBody>
          </p:sp>
          <p:sp>
            <p:nvSpPr>
              <p:cNvPr id="18499" name="Line 25"/>
              <p:cNvSpPr>
                <a:spLocks noChangeShapeType="1"/>
              </p:cNvSpPr>
              <p:nvPr/>
            </p:nvSpPr>
            <p:spPr bwMode="auto">
              <a:xfrm>
                <a:off x="1076" y="2441"/>
                <a:ext cx="0" cy="52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93" name="Rectangle 27"/>
            <p:cNvSpPr>
              <a:spLocks noChangeArrowheads="1"/>
            </p:cNvSpPr>
            <p:nvPr/>
          </p:nvSpPr>
          <p:spPr bwMode="auto">
            <a:xfrm>
              <a:off x="717" y="2673"/>
              <a:ext cx="718" cy="2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100" b="1" dirty="0"/>
                <a:t>+         -</a:t>
              </a:r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2866572" y="2857500"/>
            <a:ext cx="1487714" cy="1559719"/>
            <a:chOff x="1896" y="1920"/>
            <a:chExt cx="984" cy="1048"/>
          </a:xfrm>
        </p:grpSpPr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1896" y="1920"/>
              <a:ext cx="984" cy="1048"/>
              <a:chOff x="1896" y="1920"/>
              <a:chExt cx="984" cy="1048"/>
            </a:xfrm>
          </p:grpSpPr>
          <p:sp>
            <p:nvSpPr>
              <p:cNvPr id="55325" name="Rectangle 29"/>
              <p:cNvSpPr>
                <a:spLocks noChangeArrowheads="1"/>
              </p:cNvSpPr>
              <p:nvPr/>
            </p:nvSpPr>
            <p:spPr bwMode="auto">
              <a:xfrm>
                <a:off x="1896" y="1920"/>
                <a:ext cx="976" cy="1048"/>
              </a:xfrm>
              <a:prstGeom prst="rect">
                <a:avLst/>
              </a:prstGeom>
              <a:solidFill>
                <a:srgbClr val="FDE3B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7144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487" name="Rectangle 30"/>
              <p:cNvSpPr>
                <a:spLocks noChangeArrowheads="1"/>
              </p:cNvSpPr>
              <p:nvPr/>
            </p:nvSpPr>
            <p:spPr bwMode="auto">
              <a:xfrm>
                <a:off x="1917" y="2039"/>
                <a:ext cx="958" cy="2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100" b="1" dirty="0"/>
                  <a:t>Liabilities</a:t>
                </a:r>
              </a:p>
            </p:txBody>
          </p:sp>
          <p:sp>
            <p:nvSpPr>
              <p:cNvPr id="18488" name="Line 31"/>
              <p:cNvSpPr>
                <a:spLocks noChangeShapeType="1"/>
              </p:cNvSpPr>
              <p:nvPr/>
            </p:nvSpPr>
            <p:spPr bwMode="auto">
              <a:xfrm>
                <a:off x="1901" y="2420"/>
                <a:ext cx="97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9" name="Rectangle 32"/>
              <p:cNvSpPr>
                <a:spLocks noChangeArrowheads="1"/>
              </p:cNvSpPr>
              <p:nvPr/>
            </p:nvSpPr>
            <p:spPr bwMode="auto">
              <a:xfrm>
                <a:off x="1917" y="2457"/>
                <a:ext cx="454" cy="2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100" b="1" dirty="0"/>
                  <a:t>Dr.</a:t>
                </a:r>
              </a:p>
            </p:txBody>
          </p:sp>
          <p:sp>
            <p:nvSpPr>
              <p:cNvPr id="18490" name="Rectangle 33"/>
              <p:cNvSpPr>
                <a:spLocks noChangeArrowheads="1"/>
              </p:cNvSpPr>
              <p:nvPr/>
            </p:nvSpPr>
            <p:spPr bwMode="auto">
              <a:xfrm>
                <a:off x="2397" y="2457"/>
                <a:ext cx="454" cy="2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100" b="1" dirty="0"/>
                  <a:t>Cr.</a:t>
                </a:r>
              </a:p>
            </p:txBody>
          </p:sp>
          <p:sp>
            <p:nvSpPr>
              <p:cNvPr id="18491" name="Line 34"/>
              <p:cNvSpPr>
                <a:spLocks noChangeShapeType="1"/>
              </p:cNvSpPr>
              <p:nvPr/>
            </p:nvSpPr>
            <p:spPr bwMode="auto">
              <a:xfrm>
                <a:off x="2384" y="2441"/>
                <a:ext cx="0" cy="52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85" name="Rectangle 36"/>
            <p:cNvSpPr>
              <a:spLocks noChangeArrowheads="1"/>
            </p:cNvSpPr>
            <p:nvPr/>
          </p:nvSpPr>
          <p:spPr bwMode="auto">
            <a:xfrm>
              <a:off x="2049" y="2673"/>
              <a:ext cx="718" cy="2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100" b="1" dirty="0"/>
                <a:t>-         +</a:t>
              </a:r>
            </a:p>
          </p:txBody>
        </p:sp>
      </p:grp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6821715" y="2857501"/>
            <a:ext cx="1596571" cy="1564184"/>
            <a:chOff x="4512" y="1920"/>
            <a:chExt cx="1056" cy="1051"/>
          </a:xfrm>
        </p:grpSpPr>
        <p:sp>
          <p:nvSpPr>
            <p:cNvPr id="55334" name="Rectangle 38"/>
            <p:cNvSpPr>
              <a:spLocks noChangeArrowheads="1"/>
            </p:cNvSpPr>
            <p:nvPr/>
          </p:nvSpPr>
          <p:spPr bwMode="auto">
            <a:xfrm>
              <a:off x="4512" y="1923"/>
              <a:ext cx="1047" cy="1048"/>
            </a:xfrm>
            <a:prstGeom prst="rect">
              <a:avLst/>
            </a:prstGeom>
            <a:solidFill>
              <a:srgbClr val="A2C1FE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279F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79" name="Line 39"/>
            <p:cNvSpPr>
              <a:spLocks noChangeShapeType="1"/>
            </p:cNvSpPr>
            <p:nvPr/>
          </p:nvSpPr>
          <p:spPr bwMode="auto">
            <a:xfrm>
              <a:off x="4517" y="2423"/>
              <a:ext cx="105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0" name="Rectangle 40"/>
            <p:cNvSpPr>
              <a:spLocks noChangeArrowheads="1"/>
            </p:cNvSpPr>
            <p:nvPr/>
          </p:nvSpPr>
          <p:spPr bwMode="auto">
            <a:xfrm>
              <a:off x="4535" y="2460"/>
              <a:ext cx="487" cy="2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100" b="1" dirty="0"/>
                <a:t>Dr.</a:t>
              </a:r>
            </a:p>
          </p:txBody>
        </p:sp>
        <p:sp>
          <p:nvSpPr>
            <p:cNvPr id="18481" name="Rectangle 41"/>
            <p:cNvSpPr>
              <a:spLocks noChangeArrowheads="1"/>
            </p:cNvSpPr>
            <p:nvPr/>
          </p:nvSpPr>
          <p:spPr bwMode="auto">
            <a:xfrm>
              <a:off x="5050" y="2460"/>
              <a:ext cx="487" cy="2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100" b="1" dirty="0"/>
                <a:t>Cr.</a:t>
              </a:r>
            </a:p>
          </p:txBody>
        </p:sp>
        <p:sp>
          <p:nvSpPr>
            <p:cNvPr id="18482" name="Rectangle 42"/>
            <p:cNvSpPr>
              <a:spLocks noChangeArrowheads="1"/>
            </p:cNvSpPr>
            <p:nvPr/>
          </p:nvSpPr>
          <p:spPr bwMode="auto">
            <a:xfrm>
              <a:off x="4599" y="1920"/>
              <a:ext cx="873" cy="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100" b="1" dirty="0"/>
                <a:t>Owner’s Drawings</a:t>
              </a:r>
            </a:p>
          </p:txBody>
        </p:sp>
        <p:sp>
          <p:nvSpPr>
            <p:cNvPr id="18483" name="Line 43"/>
            <p:cNvSpPr>
              <a:spLocks noChangeShapeType="1"/>
            </p:cNvSpPr>
            <p:nvPr/>
          </p:nvSpPr>
          <p:spPr bwMode="auto">
            <a:xfrm>
              <a:off x="5036" y="2444"/>
              <a:ext cx="0" cy="52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49" name="Rectangle 45"/>
          <p:cNvSpPr>
            <a:spLocks noChangeArrowheads="1"/>
          </p:cNvSpPr>
          <p:nvPr/>
        </p:nvSpPr>
        <p:spPr bwMode="auto">
          <a:xfrm>
            <a:off x="7053036" y="3978176"/>
            <a:ext cx="1085548" cy="4080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5593" tIns="42045" rIns="85593" bIns="42045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100" b="1" dirty="0"/>
              <a:t>+         -</a:t>
            </a:r>
          </a:p>
        </p:txBody>
      </p:sp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4880429" y="4857750"/>
            <a:ext cx="1487714" cy="1559719"/>
            <a:chOff x="3228" y="3264"/>
            <a:chExt cx="984" cy="1048"/>
          </a:xfrm>
        </p:grpSpPr>
        <p:grpSp>
          <p:nvGrpSpPr>
            <p:cNvPr id="11" name="Group 52"/>
            <p:cNvGrpSpPr>
              <a:grpSpLocks/>
            </p:cNvGrpSpPr>
            <p:nvPr/>
          </p:nvGrpSpPr>
          <p:grpSpPr bwMode="auto">
            <a:xfrm>
              <a:off x="3228" y="3264"/>
              <a:ext cx="984" cy="1048"/>
              <a:chOff x="3228" y="3264"/>
              <a:chExt cx="984" cy="1048"/>
            </a:xfrm>
          </p:grpSpPr>
          <p:sp>
            <p:nvSpPr>
              <p:cNvPr id="55342" name="Rectangle 46"/>
              <p:cNvSpPr>
                <a:spLocks noChangeArrowheads="1"/>
              </p:cNvSpPr>
              <p:nvPr/>
            </p:nvSpPr>
            <p:spPr bwMode="auto">
              <a:xfrm>
                <a:off x="3228" y="3264"/>
                <a:ext cx="976" cy="1048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00279F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473" name="Line 47"/>
              <p:cNvSpPr>
                <a:spLocks noChangeShapeType="1"/>
              </p:cNvSpPr>
              <p:nvPr/>
            </p:nvSpPr>
            <p:spPr bwMode="auto">
              <a:xfrm>
                <a:off x="3233" y="3764"/>
                <a:ext cx="97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4" name="Rectangle 48"/>
              <p:cNvSpPr>
                <a:spLocks noChangeArrowheads="1"/>
              </p:cNvSpPr>
              <p:nvPr/>
            </p:nvSpPr>
            <p:spPr bwMode="auto">
              <a:xfrm>
                <a:off x="3249" y="3801"/>
                <a:ext cx="454" cy="2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100" b="1" dirty="0"/>
                  <a:t>Dr.</a:t>
                </a:r>
              </a:p>
            </p:txBody>
          </p:sp>
          <p:sp>
            <p:nvSpPr>
              <p:cNvPr id="18475" name="Rectangle 49"/>
              <p:cNvSpPr>
                <a:spLocks noChangeArrowheads="1"/>
              </p:cNvSpPr>
              <p:nvPr/>
            </p:nvSpPr>
            <p:spPr bwMode="auto">
              <a:xfrm>
                <a:off x="3729" y="3801"/>
                <a:ext cx="454" cy="2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100" b="1" dirty="0"/>
                  <a:t>Cr.</a:t>
                </a:r>
              </a:p>
            </p:txBody>
          </p:sp>
          <p:sp>
            <p:nvSpPr>
              <p:cNvPr id="18476" name="Rectangle 50"/>
              <p:cNvSpPr>
                <a:spLocks noChangeArrowheads="1"/>
              </p:cNvSpPr>
              <p:nvPr/>
            </p:nvSpPr>
            <p:spPr bwMode="auto">
              <a:xfrm>
                <a:off x="3261" y="3381"/>
                <a:ext cx="922" cy="2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100" b="1" dirty="0"/>
                  <a:t>Revenues</a:t>
                </a:r>
              </a:p>
            </p:txBody>
          </p:sp>
          <p:sp>
            <p:nvSpPr>
              <p:cNvPr id="18477" name="Line 51"/>
              <p:cNvSpPr>
                <a:spLocks noChangeShapeType="1"/>
              </p:cNvSpPr>
              <p:nvPr/>
            </p:nvSpPr>
            <p:spPr bwMode="auto">
              <a:xfrm>
                <a:off x="3716" y="3785"/>
                <a:ext cx="0" cy="52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71" name="Rectangle 53"/>
            <p:cNvSpPr>
              <a:spLocks noChangeArrowheads="1"/>
            </p:cNvSpPr>
            <p:nvPr/>
          </p:nvSpPr>
          <p:spPr bwMode="auto">
            <a:xfrm>
              <a:off x="3381" y="4017"/>
              <a:ext cx="718" cy="2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100" b="1" dirty="0"/>
                <a:t>-         +</a:t>
              </a:r>
            </a:p>
          </p:txBody>
        </p:sp>
      </p:grpSp>
      <p:grpSp>
        <p:nvGrpSpPr>
          <p:cNvPr id="12" name="Group 63"/>
          <p:cNvGrpSpPr>
            <a:grpSpLocks/>
          </p:cNvGrpSpPr>
          <p:nvPr/>
        </p:nvGrpSpPr>
        <p:grpSpPr bwMode="auto">
          <a:xfrm>
            <a:off x="6839857" y="4857750"/>
            <a:ext cx="1651000" cy="1559719"/>
            <a:chOff x="4524" y="3264"/>
            <a:chExt cx="1092" cy="1048"/>
          </a:xfrm>
        </p:grpSpPr>
        <p:grpSp>
          <p:nvGrpSpPr>
            <p:cNvPr id="13" name="Group 61"/>
            <p:cNvGrpSpPr>
              <a:grpSpLocks/>
            </p:cNvGrpSpPr>
            <p:nvPr/>
          </p:nvGrpSpPr>
          <p:grpSpPr bwMode="auto">
            <a:xfrm>
              <a:off x="4524" y="3264"/>
              <a:ext cx="1092" cy="1048"/>
              <a:chOff x="4524" y="3264"/>
              <a:chExt cx="1092" cy="1048"/>
            </a:xfrm>
          </p:grpSpPr>
          <p:sp>
            <p:nvSpPr>
              <p:cNvPr id="55351" name="Rectangle 55"/>
              <p:cNvSpPr>
                <a:spLocks noChangeArrowheads="1"/>
              </p:cNvSpPr>
              <p:nvPr/>
            </p:nvSpPr>
            <p:spPr bwMode="auto">
              <a:xfrm>
                <a:off x="4524" y="3264"/>
                <a:ext cx="1083" cy="1048"/>
              </a:xfrm>
              <a:prstGeom prst="rect">
                <a:avLst/>
              </a:prstGeom>
              <a:solidFill>
                <a:srgbClr val="A2C1F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00279F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465" name="Line 56"/>
              <p:cNvSpPr>
                <a:spLocks noChangeShapeType="1"/>
              </p:cNvSpPr>
              <p:nvPr/>
            </p:nvSpPr>
            <p:spPr bwMode="auto">
              <a:xfrm>
                <a:off x="4529" y="3764"/>
                <a:ext cx="108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6" name="Rectangle 57"/>
              <p:cNvSpPr>
                <a:spLocks noChangeArrowheads="1"/>
              </p:cNvSpPr>
              <p:nvPr/>
            </p:nvSpPr>
            <p:spPr bwMode="auto">
              <a:xfrm>
                <a:off x="4547" y="3801"/>
                <a:ext cx="504" cy="2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100" b="1" dirty="0"/>
                  <a:t>Dr.</a:t>
                </a:r>
              </a:p>
            </p:txBody>
          </p:sp>
          <p:sp>
            <p:nvSpPr>
              <p:cNvPr id="18467" name="Rectangle 58"/>
              <p:cNvSpPr>
                <a:spLocks noChangeArrowheads="1"/>
              </p:cNvSpPr>
              <p:nvPr/>
            </p:nvSpPr>
            <p:spPr bwMode="auto">
              <a:xfrm>
                <a:off x="5080" y="3801"/>
                <a:ext cx="504" cy="2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100" b="1" dirty="0"/>
                  <a:t>Cr.</a:t>
                </a:r>
              </a:p>
            </p:txBody>
          </p:sp>
          <p:sp>
            <p:nvSpPr>
              <p:cNvPr id="18468" name="Rectangle 59"/>
              <p:cNvSpPr>
                <a:spLocks noChangeArrowheads="1"/>
              </p:cNvSpPr>
              <p:nvPr/>
            </p:nvSpPr>
            <p:spPr bwMode="auto">
              <a:xfrm>
                <a:off x="4614" y="3381"/>
                <a:ext cx="903" cy="2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100" b="1" dirty="0"/>
                  <a:t>Expenses</a:t>
                </a:r>
              </a:p>
            </p:txBody>
          </p:sp>
          <p:sp>
            <p:nvSpPr>
              <p:cNvPr id="18469" name="Line 60"/>
              <p:cNvSpPr>
                <a:spLocks noChangeShapeType="1"/>
              </p:cNvSpPr>
              <p:nvPr/>
            </p:nvSpPr>
            <p:spPr bwMode="auto">
              <a:xfrm>
                <a:off x="5066" y="3785"/>
                <a:ext cx="0" cy="52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63" name="Rectangle 62"/>
            <p:cNvSpPr>
              <a:spLocks noChangeArrowheads="1"/>
            </p:cNvSpPr>
            <p:nvPr/>
          </p:nvSpPr>
          <p:spPr bwMode="auto">
            <a:xfrm>
              <a:off x="4680" y="4017"/>
              <a:ext cx="797" cy="2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100" b="1" dirty="0"/>
                <a:t>+         -</a:t>
              </a:r>
            </a:p>
          </p:txBody>
        </p:sp>
      </p:grpSp>
      <p:grpSp>
        <p:nvGrpSpPr>
          <p:cNvPr id="14" name="Group 73"/>
          <p:cNvGrpSpPr>
            <a:grpSpLocks/>
          </p:cNvGrpSpPr>
          <p:nvPr/>
        </p:nvGrpSpPr>
        <p:grpSpPr bwMode="auto">
          <a:xfrm>
            <a:off x="4880429" y="2853036"/>
            <a:ext cx="1487714" cy="1564183"/>
            <a:chOff x="3228" y="1917"/>
            <a:chExt cx="984" cy="1051"/>
          </a:xfrm>
        </p:grpSpPr>
        <p:grpSp>
          <p:nvGrpSpPr>
            <p:cNvPr id="15" name="Group 71"/>
            <p:cNvGrpSpPr>
              <a:grpSpLocks/>
            </p:cNvGrpSpPr>
            <p:nvPr/>
          </p:nvGrpSpPr>
          <p:grpSpPr bwMode="auto">
            <a:xfrm>
              <a:off x="3228" y="1917"/>
              <a:ext cx="984" cy="1051"/>
              <a:chOff x="3228" y="1917"/>
              <a:chExt cx="984" cy="1051"/>
            </a:xfrm>
          </p:grpSpPr>
          <p:grpSp>
            <p:nvGrpSpPr>
              <p:cNvPr id="16" name="Group 69"/>
              <p:cNvGrpSpPr>
                <a:grpSpLocks/>
              </p:cNvGrpSpPr>
              <p:nvPr/>
            </p:nvGrpSpPr>
            <p:grpSpPr bwMode="auto">
              <a:xfrm>
                <a:off x="3228" y="1917"/>
                <a:ext cx="984" cy="1051"/>
                <a:chOff x="3228" y="1917"/>
                <a:chExt cx="984" cy="1051"/>
              </a:xfrm>
            </p:grpSpPr>
            <p:sp>
              <p:nvSpPr>
                <p:cNvPr id="55360" name="Rectangle 64"/>
                <p:cNvSpPr>
                  <a:spLocks noChangeArrowheads="1"/>
                </p:cNvSpPr>
                <p:nvPr/>
              </p:nvSpPr>
              <p:spPr bwMode="auto">
                <a:xfrm>
                  <a:off x="3228" y="1920"/>
                  <a:ext cx="976" cy="1048"/>
                </a:xfrm>
                <a:prstGeom prst="rect">
                  <a:avLst/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00279F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8458" name="Line 65"/>
                <p:cNvSpPr>
                  <a:spLocks noChangeShapeType="1"/>
                </p:cNvSpPr>
                <p:nvPr/>
              </p:nvSpPr>
              <p:spPr bwMode="auto">
                <a:xfrm>
                  <a:off x="3233" y="2420"/>
                  <a:ext cx="97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59" name="Rectangle 66"/>
                <p:cNvSpPr>
                  <a:spLocks noChangeArrowheads="1"/>
                </p:cNvSpPr>
                <p:nvPr/>
              </p:nvSpPr>
              <p:spPr bwMode="auto">
                <a:xfrm>
                  <a:off x="3249" y="2457"/>
                  <a:ext cx="454" cy="27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90488" tIns="44450" rIns="90488" bIns="44450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2100" b="1" dirty="0"/>
                    <a:t>Dr.</a:t>
                  </a:r>
                </a:p>
              </p:txBody>
            </p:sp>
            <p:sp>
              <p:nvSpPr>
                <p:cNvPr id="18460" name="Rectangle 67"/>
                <p:cNvSpPr>
                  <a:spLocks noChangeArrowheads="1"/>
                </p:cNvSpPr>
                <p:nvPr/>
              </p:nvSpPr>
              <p:spPr bwMode="auto">
                <a:xfrm>
                  <a:off x="3729" y="2457"/>
                  <a:ext cx="454" cy="27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90488" tIns="44450" rIns="90488" bIns="44450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2100" b="1" dirty="0"/>
                    <a:t>Cr.</a:t>
                  </a:r>
                </a:p>
              </p:txBody>
            </p:sp>
            <p:sp>
              <p:nvSpPr>
                <p:cNvPr id="18461" name="Rectangle 68"/>
                <p:cNvSpPr>
                  <a:spLocks noChangeArrowheads="1"/>
                </p:cNvSpPr>
                <p:nvPr/>
              </p:nvSpPr>
              <p:spPr bwMode="auto">
                <a:xfrm>
                  <a:off x="3309" y="1917"/>
                  <a:ext cx="814" cy="49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90488" tIns="44450" rIns="90488" bIns="44450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2100" b="1" dirty="0"/>
                    <a:t>Owner’s Capital</a:t>
                  </a:r>
                </a:p>
              </p:txBody>
            </p:sp>
          </p:grpSp>
          <p:sp>
            <p:nvSpPr>
              <p:cNvPr id="18456" name="Rectangle 70"/>
              <p:cNvSpPr>
                <a:spLocks noChangeArrowheads="1"/>
              </p:cNvSpPr>
              <p:nvPr/>
            </p:nvSpPr>
            <p:spPr bwMode="auto">
              <a:xfrm>
                <a:off x="3381" y="2673"/>
                <a:ext cx="718" cy="2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100" b="1" dirty="0"/>
                  <a:t>-         +</a:t>
                </a:r>
              </a:p>
            </p:txBody>
          </p:sp>
        </p:grpSp>
        <p:sp>
          <p:nvSpPr>
            <p:cNvPr id="18454" name="Line 72"/>
            <p:cNvSpPr>
              <a:spLocks noChangeShapeType="1"/>
            </p:cNvSpPr>
            <p:nvPr/>
          </p:nvSpPr>
          <p:spPr bwMode="auto">
            <a:xfrm>
              <a:off x="3716" y="2441"/>
              <a:ext cx="0" cy="52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725714" y="372071"/>
            <a:ext cx="7547429" cy="7004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5593" tIns="42045" rIns="85593" bIns="42045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The Recording Process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j-lt"/>
            </a:endParaRPr>
          </a:p>
        </p:txBody>
      </p:sp>
      <p:pic>
        <p:nvPicPr>
          <p:cNvPr id="19459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438400"/>
            <a:ext cx="2335590" cy="19407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2895600"/>
            <a:ext cx="2209800" cy="198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786" y="4876800"/>
            <a:ext cx="8944429" cy="1686521"/>
          </a:xfrm>
          <a:noFill/>
        </p:spPr>
        <p:txBody>
          <a:bodyPr>
            <a:noAutofit/>
          </a:bodyPr>
          <a:lstStyle/>
          <a:p>
            <a:pPr marL="0" indent="0" defTabSz="378407">
              <a:buNone/>
              <a:tabLst>
                <a:tab pos="0" algn="l"/>
              </a:tabLst>
            </a:pPr>
            <a:r>
              <a:rPr lang="en-US" sz="2800" dirty="0" smtClean="0">
                <a:solidFill>
                  <a:srgbClr val="CC0000"/>
                </a:solidFill>
              </a:rPr>
              <a:t>1.</a:t>
            </a:r>
            <a:r>
              <a:rPr lang="en-US" sz="2800" dirty="0" smtClean="0"/>
              <a:t> Analyze each transaction.</a:t>
            </a:r>
          </a:p>
          <a:p>
            <a:pPr marL="0" indent="0" defTabSz="378407">
              <a:buNone/>
              <a:tabLst>
                <a:tab pos="0" algn="l"/>
              </a:tabLst>
            </a:pPr>
            <a:r>
              <a:rPr lang="en-US" sz="2800" dirty="0" smtClean="0">
                <a:solidFill>
                  <a:schemeClr val="hlink"/>
                </a:solidFill>
              </a:rPr>
              <a:t>         </a:t>
            </a:r>
            <a:r>
              <a:rPr lang="en-US" sz="2800" dirty="0" smtClean="0">
                <a:solidFill>
                  <a:srgbClr val="CC0000"/>
                </a:solidFill>
              </a:rPr>
              <a:t>2.</a:t>
            </a:r>
            <a:r>
              <a:rPr lang="en-US" sz="2800" dirty="0" smtClean="0"/>
              <a:t> Enter transaction in a journal.</a:t>
            </a:r>
          </a:p>
          <a:p>
            <a:pPr marL="0" indent="0" defTabSz="378407">
              <a:buNone/>
              <a:tabLst>
                <a:tab pos="0" algn="l"/>
              </a:tabLst>
            </a:pPr>
            <a:r>
              <a:rPr lang="en-US" sz="2800" dirty="0" smtClean="0">
                <a:solidFill>
                  <a:schemeClr val="hlink"/>
                </a:solidFill>
              </a:rPr>
              <a:t>                  </a:t>
            </a:r>
            <a:r>
              <a:rPr lang="en-US" sz="2800" dirty="0" smtClean="0">
                <a:solidFill>
                  <a:srgbClr val="CC0000"/>
                </a:solidFill>
              </a:rPr>
              <a:t>3.</a:t>
            </a:r>
            <a:r>
              <a:rPr lang="en-US" sz="2800" dirty="0" smtClean="0"/>
              <a:t> Transfer journal information to ledger accounts</a:t>
            </a:r>
            <a:r>
              <a:rPr lang="en-US" sz="2600" b="1" dirty="0" smtClean="0"/>
              <a:t>.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556000" y="1219200"/>
            <a:ext cx="1651000" cy="1981200"/>
            <a:chOff x="2316" y="1440"/>
            <a:chExt cx="1128" cy="1188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316" y="1440"/>
              <a:ext cx="1128" cy="1188"/>
              <a:chOff x="2316" y="1440"/>
              <a:chExt cx="1128" cy="1188"/>
            </a:xfrm>
          </p:grpSpPr>
          <p:sp>
            <p:nvSpPr>
              <p:cNvPr id="19483" name="Oval 6"/>
              <p:cNvSpPr>
                <a:spLocks noChangeArrowheads="1"/>
              </p:cNvSpPr>
              <p:nvPr/>
            </p:nvSpPr>
            <p:spPr bwMode="auto">
              <a:xfrm>
                <a:off x="2316" y="1440"/>
                <a:ext cx="1128" cy="909"/>
              </a:xfrm>
              <a:prstGeom prst="ellipse">
                <a:avLst/>
              </a:prstGeom>
              <a:solidFill>
                <a:srgbClr val="FFFFFF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4" name="AutoShape 7"/>
              <p:cNvSpPr>
                <a:spLocks noChangeArrowheads="1"/>
              </p:cNvSpPr>
              <p:nvPr/>
            </p:nvSpPr>
            <p:spPr bwMode="auto">
              <a:xfrm rot="9120000">
                <a:off x="3084" y="2172"/>
                <a:ext cx="156" cy="456"/>
              </a:xfrm>
              <a:prstGeom prst="triangle">
                <a:avLst>
                  <a:gd name="adj" fmla="val 49981"/>
                </a:avLst>
              </a:prstGeom>
              <a:solidFill>
                <a:srgbClr val="FFFF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2385" y="1708"/>
              <a:ext cx="885" cy="424"/>
              <a:chOff x="2385" y="1708"/>
              <a:chExt cx="885" cy="424"/>
            </a:xfrm>
          </p:grpSpPr>
          <p:sp>
            <p:nvSpPr>
              <p:cNvPr id="19479" name="Rectangle 9"/>
              <p:cNvSpPr>
                <a:spLocks noChangeArrowheads="1"/>
              </p:cNvSpPr>
              <p:nvPr/>
            </p:nvSpPr>
            <p:spPr bwMode="auto">
              <a:xfrm>
                <a:off x="2620" y="1708"/>
                <a:ext cx="616" cy="328"/>
              </a:xfrm>
              <a:prstGeom prst="rect">
                <a:avLst/>
              </a:prstGeom>
              <a:solidFill>
                <a:srgbClr val="A3F25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0" name="Rectangle 10"/>
              <p:cNvSpPr>
                <a:spLocks noChangeArrowheads="1"/>
              </p:cNvSpPr>
              <p:nvPr/>
            </p:nvSpPr>
            <p:spPr bwMode="auto">
              <a:xfrm>
                <a:off x="2572" y="1756"/>
                <a:ext cx="616" cy="328"/>
              </a:xfrm>
              <a:prstGeom prst="rect">
                <a:avLst/>
              </a:prstGeom>
              <a:solidFill>
                <a:srgbClr val="A3F25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1" name="Rectangle 11"/>
              <p:cNvSpPr>
                <a:spLocks noChangeArrowheads="1"/>
              </p:cNvSpPr>
              <p:nvPr/>
            </p:nvSpPr>
            <p:spPr bwMode="auto">
              <a:xfrm>
                <a:off x="2385" y="1804"/>
                <a:ext cx="885" cy="328"/>
              </a:xfrm>
              <a:prstGeom prst="rect">
                <a:avLst/>
              </a:prstGeom>
              <a:solidFill>
                <a:srgbClr val="A3F25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2" name="Rectangle 12"/>
              <p:cNvSpPr>
                <a:spLocks noChangeArrowheads="1"/>
              </p:cNvSpPr>
              <p:nvPr/>
            </p:nvSpPr>
            <p:spPr bwMode="auto">
              <a:xfrm>
                <a:off x="2385" y="1802"/>
                <a:ext cx="885" cy="25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200" b="1" dirty="0"/>
                  <a:t>JOURNAL</a:t>
                </a:r>
              </a:p>
            </p:txBody>
          </p:sp>
        </p:grp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5562191" y="1219200"/>
            <a:ext cx="2692810" cy="1999953"/>
            <a:chOff x="3582" y="1164"/>
            <a:chExt cx="1878" cy="1239"/>
          </a:xfrm>
        </p:grpSpPr>
        <p:sp>
          <p:nvSpPr>
            <p:cNvPr id="19465" name="Oval 15"/>
            <p:cNvSpPr>
              <a:spLocks noChangeArrowheads="1"/>
            </p:cNvSpPr>
            <p:nvPr/>
          </p:nvSpPr>
          <p:spPr bwMode="auto">
            <a:xfrm>
              <a:off x="3600" y="1164"/>
              <a:ext cx="1860" cy="1104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AutoShape 16"/>
            <p:cNvSpPr>
              <a:spLocks noChangeArrowheads="1"/>
            </p:cNvSpPr>
            <p:nvPr/>
          </p:nvSpPr>
          <p:spPr bwMode="auto">
            <a:xfrm rot="-7800000">
              <a:off x="4452" y="2097"/>
              <a:ext cx="156" cy="456"/>
            </a:xfrm>
            <a:prstGeom prst="triangle">
              <a:avLst>
                <a:gd name="adj" fmla="val 49981"/>
              </a:avLst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3582" y="1360"/>
              <a:ext cx="962" cy="424"/>
              <a:chOff x="3582" y="1360"/>
              <a:chExt cx="962" cy="424"/>
            </a:xfrm>
          </p:grpSpPr>
          <p:sp>
            <p:nvSpPr>
              <p:cNvPr id="19473" name="Rectangle 17"/>
              <p:cNvSpPr>
                <a:spLocks noChangeArrowheads="1"/>
              </p:cNvSpPr>
              <p:nvPr/>
            </p:nvSpPr>
            <p:spPr bwMode="auto">
              <a:xfrm>
                <a:off x="3928" y="1360"/>
                <a:ext cx="616" cy="328"/>
              </a:xfrm>
              <a:prstGeom prst="rect">
                <a:avLst/>
              </a:prstGeom>
              <a:solidFill>
                <a:srgbClr val="A3F25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4" name="Rectangle 18"/>
              <p:cNvSpPr>
                <a:spLocks noChangeArrowheads="1"/>
              </p:cNvSpPr>
              <p:nvPr/>
            </p:nvSpPr>
            <p:spPr bwMode="auto">
              <a:xfrm>
                <a:off x="3880" y="1408"/>
                <a:ext cx="616" cy="328"/>
              </a:xfrm>
              <a:prstGeom prst="rect">
                <a:avLst/>
              </a:prstGeom>
              <a:solidFill>
                <a:srgbClr val="A3F25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5" name="Rectangle 19"/>
              <p:cNvSpPr>
                <a:spLocks noChangeArrowheads="1"/>
              </p:cNvSpPr>
              <p:nvPr/>
            </p:nvSpPr>
            <p:spPr bwMode="auto">
              <a:xfrm>
                <a:off x="3635" y="1456"/>
                <a:ext cx="813" cy="328"/>
              </a:xfrm>
              <a:prstGeom prst="rect">
                <a:avLst/>
              </a:prstGeom>
              <a:solidFill>
                <a:srgbClr val="A3F25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6" name="Rectangle 20"/>
              <p:cNvSpPr>
                <a:spLocks noChangeArrowheads="1"/>
              </p:cNvSpPr>
              <p:nvPr/>
            </p:nvSpPr>
            <p:spPr bwMode="auto">
              <a:xfrm>
                <a:off x="3582" y="1453"/>
                <a:ext cx="957" cy="26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200" b="1" dirty="0"/>
                  <a:t>JOURNAL</a:t>
                </a:r>
              </a:p>
            </p:txBody>
          </p:sp>
        </p:grpSp>
        <p:grpSp>
          <p:nvGrpSpPr>
            <p:cNvPr id="7" name="Group 24"/>
            <p:cNvGrpSpPr>
              <a:grpSpLocks/>
            </p:cNvGrpSpPr>
            <p:nvPr/>
          </p:nvGrpSpPr>
          <p:grpSpPr bwMode="auto">
            <a:xfrm>
              <a:off x="4621" y="1708"/>
              <a:ext cx="768" cy="447"/>
              <a:chOff x="4621" y="1708"/>
              <a:chExt cx="768" cy="447"/>
            </a:xfrm>
          </p:grpSpPr>
          <p:sp>
            <p:nvSpPr>
              <p:cNvPr id="19471" name="Rectangle 22"/>
              <p:cNvSpPr>
                <a:spLocks noChangeArrowheads="1"/>
              </p:cNvSpPr>
              <p:nvPr/>
            </p:nvSpPr>
            <p:spPr bwMode="auto">
              <a:xfrm>
                <a:off x="4624" y="1708"/>
                <a:ext cx="765" cy="447"/>
              </a:xfrm>
              <a:prstGeom prst="rect">
                <a:avLst/>
              </a:prstGeom>
              <a:solidFill>
                <a:srgbClr val="FDE3B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2" name="Rectangle 23"/>
              <p:cNvSpPr>
                <a:spLocks noChangeArrowheads="1"/>
              </p:cNvSpPr>
              <p:nvPr/>
            </p:nvSpPr>
            <p:spPr bwMode="auto">
              <a:xfrm>
                <a:off x="4621" y="1752"/>
                <a:ext cx="768" cy="24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000" b="1" dirty="0"/>
                  <a:t>LEDGER</a:t>
                </a:r>
              </a:p>
            </p:txBody>
          </p:sp>
        </p:grpSp>
        <p:sp>
          <p:nvSpPr>
            <p:cNvPr id="19469" name="Line 25"/>
            <p:cNvSpPr>
              <a:spLocks noChangeShapeType="1"/>
            </p:cNvSpPr>
            <p:nvPr/>
          </p:nvSpPr>
          <p:spPr bwMode="auto">
            <a:xfrm>
              <a:off x="4613" y="1416"/>
              <a:ext cx="315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Line 26"/>
            <p:cNvSpPr>
              <a:spLocks noChangeShapeType="1"/>
            </p:cNvSpPr>
            <p:nvPr/>
          </p:nvSpPr>
          <p:spPr bwMode="auto">
            <a:xfrm>
              <a:off x="4932" y="1421"/>
              <a:ext cx="0" cy="243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9464" name="Picture 28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5200" y="2971800"/>
            <a:ext cx="2131181" cy="167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48203" y="228600"/>
            <a:ext cx="4647595" cy="83820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Journal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286" y="1371600"/>
            <a:ext cx="8817429" cy="5181600"/>
          </a:xfrm>
          <a:noFill/>
        </p:spPr>
        <p:txBody>
          <a:bodyPr>
            <a:noAutofit/>
          </a:bodyPr>
          <a:lstStyle/>
          <a:p>
            <a:pPr marL="319845" indent="-319845">
              <a:buFont typeface="Wingdings" pitchFamily="2" charset="2"/>
              <a:buChar char="l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Transactions are initially recorded in chronological order in a journal before being transferred to the accounts.</a:t>
            </a:r>
          </a:p>
          <a:p>
            <a:pPr marL="319845" indent="-319845">
              <a:buFont typeface="Wingdings" pitchFamily="2" charset="2"/>
              <a:buChar char="l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Every company has a general journal which contains</a:t>
            </a:r>
          </a:p>
          <a:p>
            <a:pPr marL="319845" indent="-319845">
              <a:buClr>
                <a:srgbClr val="CC0000"/>
              </a:buClr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	1. spaces for dates,</a:t>
            </a:r>
          </a:p>
          <a:p>
            <a:pPr marL="319845" indent="-319845">
              <a:buClr>
                <a:srgbClr val="CC0000"/>
              </a:buClr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	2. account titles and explanations,</a:t>
            </a:r>
          </a:p>
          <a:p>
            <a:pPr marL="319845" indent="-319845">
              <a:buClr>
                <a:srgbClr val="CC0000"/>
              </a:buClr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	3. references, and</a:t>
            </a:r>
          </a:p>
          <a:p>
            <a:pPr marL="319845" indent="-319845">
              <a:buClr>
                <a:srgbClr val="CC0000"/>
              </a:buClr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	4. two money columns.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2357" y="1616274"/>
            <a:ext cx="8799286" cy="5241726"/>
          </a:xfrm>
          <a:noFill/>
        </p:spPr>
        <p:txBody>
          <a:bodyPr>
            <a:noAutofit/>
          </a:bodyPr>
          <a:lstStyle/>
          <a:p>
            <a:pPr marL="0" indent="0" defTabSz="270291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The journal makes several significant contributions to the recording process:</a:t>
            </a:r>
          </a:p>
          <a:p>
            <a:pPr marL="0" indent="0" defTabSz="270291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1. It discloses, in one place, the complete effect of a        transaction.</a:t>
            </a:r>
          </a:p>
          <a:p>
            <a:pPr marL="0" indent="0" defTabSz="270291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2. It provides a chronological record of transactions.</a:t>
            </a:r>
          </a:p>
          <a:p>
            <a:pPr marL="0" indent="0" defTabSz="270291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3. It helps to prevent or locate errors because the debit and credit amounts for each entry can be readily compared.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>
          <a:xfrm>
            <a:off x="2248203" y="304801"/>
            <a:ext cx="4647595" cy="685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Journal</a:t>
            </a:r>
            <a:endParaRPr lang="en-US" b="1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04143" y="538758"/>
            <a:ext cx="4535714" cy="686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rgbClr val="0070C0"/>
                </a:solidFill>
              </a:rPr>
              <a:t>JOURNALIZING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286" y="1600200"/>
            <a:ext cx="8817429" cy="5105400"/>
          </a:xfrm>
          <a:noFill/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l"/>
              <a:tabLst>
                <a:tab pos="0" algn="l"/>
              </a:tabLst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Entering transaction data in the journal is known as journalizing.</a:t>
            </a:r>
          </a:p>
          <a:p>
            <a:pPr>
              <a:buClr>
                <a:schemeClr val="tx1"/>
              </a:buClr>
              <a:buFont typeface="Wingdings" pitchFamily="2" charset="2"/>
              <a:buChar char="l"/>
              <a:tabLst>
                <a:tab pos="0" algn="l"/>
              </a:tabLst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Separate journal entries are made for each transaction.</a:t>
            </a:r>
          </a:p>
          <a:p>
            <a:pPr>
              <a:buFont typeface="Wingdings" pitchFamily="2" charset="2"/>
              <a:buChar char="l"/>
              <a:tabLst>
                <a:tab pos="0" algn="l"/>
              </a:tabLst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 complete entry consists of</a:t>
            </a:r>
          </a:p>
          <a:p>
            <a:pPr>
              <a:buClr>
                <a:srgbClr val="CC0000"/>
              </a:buClr>
              <a:buNone/>
              <a:tabLst>
                <a:tab pos="0" algn="l"/>
              </a:tabLst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	1. the date of the transaction,</a:t>
            </a:r>
          </a:p>
          <a:p>
            <a:pPr>
              <a:buClr>
                <a:srgbClr val="CC0000"/>
              </a:buClr>
              <a:buNone/>
              <a:tabLst>
                <a:tab pos="0" algn="l"/>
              </a:tabLst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	2. the accounts and amounts to be debited and 		credited, and</a:t>
            </a:r>
          </a:p>
          <a:p>
            <a:pPr>
              <a:buClr>
                <a:srgbClr val="CC0000"/>
              </a:buClr>
              <a:buNone/>
              <a:tabLst>
                <a:tab pos="0" algn="l"/>
              </a:tabLst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	3. a brief explanation of the transaction.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5333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The Account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0"/>
            <a:ext cx="8458200" cy="5029200"/>
          </a:xfrm>
        </p:spPr>
        <p:txBody>
          <a:bodyPr/>
          <a:lstStyle/>
          <a:p>
            <a:pPr marL="432465" indent="-432465" algn="l">
              <a:lnSpc>
                <a:spcPct val="90000"/>
              </a:lnSpc>
              <a:buClr>
                <a:srgbClr val="A5002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 account is an individual accounting record of increases and decreases in a specific asset, liability, or owner’s equity item.</a:t>
            </a:r>
          </a:p>
          <a:p>
            <a:pPr marL="432465" indent="-432465" algn="l">
              <a:lnSpc>
                <a:spcPct val="90000"/>
              </a:lnSpc>
              <a:buClr>
                <a:srgbClr val="CC0000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company will have separate accounts for such items as cash, salaries expense, accounts payable, and so on.</a:t>
            </a:r>
          </a:p>
          <a:p>
            <a:pPr algn="l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696200" cy="762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rgbClr val="0070C0"/>
                </a:solidFill>
              </a:rPr>
              <a:t/>
            </a:r>
            <a:br>
              <a:rPr lang="en-US" sz="4000" b="1" dirty="0" smtClean="0">
                <a:solidFill>
                  <a:srgbClr val="0070C0"/>
                </a:solidFill>
              </a:rPr>
            </a:br>
            <a:r>
              <a:rPr lang="en-US" sz="4000" b="1" dirty="0" smtClean="0">
                <a:solidFill>
                  <a:srgbClr val="0070C0"/>
                </a:solidFill>
              </a:rPr>
              <a:t>TECHNIQUE OF JOURNALIZING</a:t>
            </a:r>
            <a:br>
              <a:rPr lang="en-US" sz="4000" b="1" dirty="0" smtClean="0">
                <a:solidFill>
                  <a:srgbClr val="0070C0"/>
                </a:solidFill>
              </a:rPr>
            </a:br>
            <a:endParaRPr lang="en-US" sz="4000" b="1" dirty="0" smtClean="0">
              <a:solidFill>
                <a:srgbClr val="0070C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2285999"/>
          <a:ext cx="8763000" cy="43434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4734"/>
                <a:gridCol w="4260908"/>
                <a:gridCol w="643156"/>
                <a:gridCol w="1527496"/>
                <a:gridCol w="1366706"/>
              </a:tblGrid>
              <a:tr h="808074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+mj-lt"/>
                        </a:rPr>
                        <a:t>GENERAL JOURNAL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174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+mn-lt"/>
                        </a:rPr>
                        <a:t>Date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smtClean="0">
                          <a:solidFill>
                            <a:srgbClr val="000000"/>
                          </a:solidFill>
                          <a:latin typeface="+mn-lt"/>
                        </a:rPr>
                        <a:t>Account Titles and Explanation</a:t>
                      </a:r>
                    </a:p>
                    <a:p>
                      <a:pPr algn="ctr"/>
                      <a:endParaRPr lang="en-US" sz="2200" b="1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000000"/>
                          </a:solidFill>
                          <a:latin typeface="+mn-lt"/>
                        </a:rPr>
                        <a:t>Ref</a:t>
                      </a:r>
                      <a:endParaRPr lang="en-US" sz="2200" b="1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smtClean="0">
                          <a:solidFill>
                            <a:srgbClr val="000000"/>
                          </a:solidFill>
                          <a:latin typeface="+mn-lt"/>
                        </a:rPr>
                        <a:t>Debit</a:t>
                      </a:r>
                    </a:p>
                    <a:p>
                      <a:pPr algn="ctr"/>
                      <a:endParaRPr lang="en-US" sz="2200" b="1" dirty="0"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smtClean="0">
                          <a:solidFill>
                            <a:srgbClr val="000000"/>
                          </a:solidFill>
                          <a:latin typeface="+mn-lt"/>
                        </a:rPr>
                        <a:t>Credit</a:t>
                      </a:r>
                    </a:p>
                    <a:p>
                      <a:pPr algn="ctr"/>
                      <a:endParaRPr lang="en-US" sz="2200" b="1" dirty="0"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69358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+mn-lt"/>
                        </a:rPr>
                        <a:t>2002, Sep 1</a:t>
                      </a:r>
                    </a:p>
                    <a:p>
                      <a:pPr algn="ctr"/>
                      <a:endParaRPr lang="en-US" sz="2200" b="1" dirty="0" smtClean="0">
                        <a:latin typeface="+mn-lt"/>
                      </a:endParaRPr>
                    </a:p>
                    <a:p>
                      <a:pPr algn="ctr"/>
                      <a:endParaRPr lang="en-US" sz="2200" b="1" dirty="0" smtClean="0"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smtClean="0">
                          <a:solidFill>
                            <a:srgbClr val="000000"/>
                          </a:solidFill>
                          <a:latin typeface="+mn-lt"/>
                        </a:rPr>
                        <a:t>Cash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M</a:t>
                      </a:r>
                      <a:r>
                        <a:rPr lang="en-US" sz="2200" b="1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2200" b="1" baseline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Doucet</a:t>
                      </a:r>
                      <a:r>
                        <a:rPr lang="en-US" sz="2200" b="1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capital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(</a:t>
                      </a:r>
                      <a:r>
                        <a:rPr lang="en-US" sz="2200" b="1" dirty="0" smtClean="0">
                          <a:solidFill>
                            <a:srgbClr val="000000"/>
                          </a:solidFill>
                          <a:latin typeface="+mn-lt"/>
                        </a:rPr>
                        <a:t>Invested cash in business)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1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smtClean="0">
                          <a:solidFill>
                            <a:srgbClr val="000000"/>
                          </a:solidFill>
                          <a:latin typeface="+mn-lt"/>
                        </a:rPr>
                        <a:t>Equipment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Cash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 smtClean="0">
                          <a:solidFill>
                            <a:srgbClr val="000000"/>
                          </a:solidFill>
                          <a:latin typeface="+mn-lt"/>
                        </a:rPr>
                        <a:t>(Purchased equipment for cash)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+mn-lt"/>
                        </a:rPr>
                        <a:t>15,000</a:t>
                      </a:r>
                    </a:p>
                    <a:p>
                      <a:pPr algn="ctr"/>
                      <a:endParaRPr lang="en-US" sz="2200" b="1" dirty="0" smtClean="0">
                        <a:latin typeface="+mn-lt"/>
                      </a:endParaRPr>
                    </a:p>
                    <a:p>
                      <a:pPr algn="ctr"/>
                      <a:endParaRPr lang="en-US" sz="2200" b="1" dirty="0" smtClean="0">
                        <a:latin typeface="+mn-lt"/>
                      </a:endParaRPr>
                    </a:p>
                    <a:p>
                      <a:pPr algn="ctr"/>
                      <a:endParaRPr lang="en-US" sz="2200" b="1" dirty="0" smtClean="0">
                        <a:latin typeface="+mn-lt"/>
                      </a:endParaRPr>
                    </a:p>
                    <a:p>
                      <a:pPr algn="ctr"/>
                      <a:r>
                        <a:rPr lang="en-US" sz="2200" b="1" dirty="0" smtClean="0">
                          <a:latin typeface="+mn-lt"/>
                        </a:rPr>
                        <a:t>7,000</a:t>
                      </a:r>
                      <a:endParaRPr lang="en-US" sz="2200" b="1" dirty="0"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 smtClean="0">
                        <a:latin typeface="+mn-lt"/>
                      </a:endParaRPr>
                    </a:p>
                    <a:p>
                      <a:pPr algn="ctr"/>
                      <a:r>
                        <a:rPr lang="en-US" sz="2200" b="1" dirty="0" smtClean="0">
                          <a:latin typeface="+mn-lt"/>
                        </a:rPr>
                        <a:t>15,000</a:t>
                      </a:r>
                    </a:p>
                    <a:p>
                      <a:pPr algn="ctr"/>
                      <a:endParaRPr lang="en-US" sz="2200" b="1" dirty="0" smtClean="0">
                        <a:latin typeface="+mn-lt"/>
                      </a:endParaRPr>
                    </a:p>
                    <a:p>
                      <a:pPr algn="ctr"/>
                      <a:endParaRPr lang="en-US" sz="2200" b="1" dirty="0" smtClean="0">
                        <a:latin typeface="+mn-lt"/>
                      </a:endParaRPr>
                    </a:p>
                    <a:p>
                      <a:pPr algn="ctr"/>
                      <a:endParaRPr lang="en-US" sz="2200" b="1" dirty="0" smtClean="0">
                        <a:latin typeface="+mn-lt"/>
                      </a:endParaRPr>
                    </a:p>
                    <a:p>
                      <a:pPr algn="ctr"/>
                      <a:r>
                        <a:rPr lang="en-US" sz="2200" b="1" dirty="0" smtClean="0">
                          <a:latin typeface="+mn-lt"/>
                        </a:rPr>
                        <a:t>7,000</a:t>
                      </a:r>
                      <a:endParaRPr lang="en-US" sz="2200" b="1" dirty="0"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6248400" cy="609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rgbClr val="0070C0"/>
                </a:solidFill>
              </a:rPr>
              <a:t>Points to be considered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486400"/>
          </a:xfrm>
          <a:noFill/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l"/>
              <a:tabLst>
                <a:tab pos="0" algn="l"/>
              </a:tabLst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date in the date column.</a:t>
            </a:r>
          </a:p>
          <a:p>
            <a:pPr>
              <a:buClr>
                <a:schemeClr val="tx1"/>
              </a:buClr>
              <a:buFont typeface="Wingdings" pitchFamily="2" charset="2"/>
              <a:buChar char="l"/>
              <a:tabLst>
                <a:tab pos="0" algn="l"/>
              </a:tabLst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debit account title at the extreme left margin.  The credit account title is indented on the next line.</a:t>
            </a:r>
          </a:p>
          <a:p>
            <a:pPr>
              <a:buClr>
                <a:schemeClr val="tx1"/>
              </a:buClr>
              <a:buFont typeface="Wingdings" pitchFamily="2" charset="2"/>
              <a:buChar char="l"/>
              <a:tabLst>
                <a:tab pos="0" algn="l"/>
              </a:tabLst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amounts for the debits and credit are recorded in the Debit column and Credit column respectively.</a:t>
            </a:r>
          </a:p>
          <a:p>
            <a:pPr>
              <a:buClr>
                <a:schemeClr val="tx1"/>
              </a:buClr>
              <a:buFont typeface="Wingdings" pitchFamily="2" charset="2"/>
              <a:buChar char="l"/>
              <a:tabLst>
                <a:tab pos="0" algn="l"/>
              </a:tabLst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brief explanation of the transaction is given.</a:t>
            </a:r>
          </a:p>
          <a:p>
            <a:pPr>
              <a:buClr>
                <a:schemeClr val="tx1"/>
              </a:buClr>
              <a:buFont typeface="Wingdings" pitchFamily="2" charset="2"/>
              <a:buChar char="l"/>
              <a:tabLst>
                <a:tab pos="0" algn="l"/>
              </a:tabLst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Ref. column is left blank at the time the journal entry is made and is used later when the journal entries are transferred to the ledger accounts.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2819400" y="3276601"/>
            <a:ext cx="4114799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/>
            <a:r>
              <a:rPr lang="en-US" sz="2500" b="1" dirty="0">
                <a:solidFill>
                  <a:srgbClr val="000000"/>
                </a:solidFill>
                <a:latin typeface="Arial" charset="0"/>
              </a:rPr>
              <a:t>GENERAL JOURNAL</a:t>
            </a:r>
          </a:p>
        </p:txBody>
      </p: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775608" y="3964781"/>
            <a:ext cx="16630" cy="16372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02" name="Rectangle 8"/>
          <p:cNvSpPr>
            <a:spLocks noChangeArrowheads="1"/>
          </p:cNvSpPr>
          <p:nvPr/>
        </p:nvSpPr>
        <p:spPr bwMode="auto">
          <a:xfrm>
            <a:off x="775608" y="3964781"/>
            <a:ext cx="16630" cy="16372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03" name="Rectangle 9"/>
          <p:cNvSpPr>
            <a:spLocks noChangeArrowheads="1"/>
          </p:cNvSpPr>
          <p:nvPr/>
        </p:nvSpPr>
        <p:spPr bwMode="auto">
          <a:xfrm>
            <a:off x="792239" y="3964781"/>
            <a:ext cx="1206500" cy="16372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04" name="Rectangle 10"/>
          <p:cNvSpPr>
            <a:spLocks noChangeArrowheads="1"/>
          </p:cNvSpPr>
          <p:nvPr/>
        </p:nvSpPr>
        <p:spPr bwMode="auto">
          <a:xfrm>
            <a:off x="1998739" y="3964781"/>
            <a:ext cx="15119" cy="16372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05" name="Rectangle 11"/>
          <p:cNvSpPr>
            <a:spLocks noChangeArrowheads="1"/>
          </p:cNvSpPr>
          <p:nvPr/>
        </p:nvSpPr>
        <p:spPr bwMode="auto">
          <a:xfrm>
            <a:off x="2013857" y="3964781"/>
            <a:ext cx="5414131" cy="16372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06" name="Rectangle 12"/>
          <p:cNvSpPr>
            <a:spLocks noChangeArrowheads="1"/>
          </p:cNvSpPr>
          <p:nvPr/>
        </p:nvSpPr>
        <p:spPr bwMode="auto">
          <a:xfrm>
            <a:off x="7427989" y="3964781"/>
            <a:ext cx="16630" cy="16372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07" name="Rectangle 13"/>
          <p:cNvSpPr>
            <a:spLocks noChangeArrowheads="1"/>
          </p:cNvSpPr>
          <p:nvPr/>
        </p:nvSpPr>
        <p:spPr bwMode="auto">
          <a:xfrm>
            <a:off x="7444619" y="3964781"/>
            <a:ext cx="884465" cy="16372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08" name="Rectangle 14"/>
          <p:cNvSpPr>
            <a:spLocks noChangeArrowheads="1"/>
          </p:cNvSpPr>
          <p:nvPr/>
        </p:nvSpPr>
        <p:spPr bwMode="auto">
          <a:xfrm>
            <a:off x="8329084" y="3964781"/>
            <a:ext cx="16630" cy="16372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09" name="Rectangle 15"/>
          <p:cNvSpPr>
            <a:spLocks noChangeArrowheads="1"/>
          </p:cNvSpPr>
          <p:nvPr/>
        </p:nvSpPr>
        <p:spPr bwMode="auto">
          <a:xfrm>
            <a:off x="8329084" y="3964781"/>
            <a:ext cx="16630" cy="16372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10" name="Rectangle 16"/>
          <p:cNvSpPr>
            <a:spLocks noChangeArrowheads="1"/>
          </p:cNvSpPr>
          <p:nvPr/>
        </p:nvSpPr>
        <p:spPr bwMode="auto">
          <a:xfrm>
            <a:off x="775608" y="3981153"/>
            <a:ext cx="16630" cy="361652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11" name="Rectangle 17"/>
          <p:cNvSpPr>
            <a:spLocks noChangeArrowheads="1"/>
          </p:cNvSpPr>
          <p:nvPr/>
        </p:nvSpPr>
        <p:spPr bwMode="auto">
          <a:xfrm>
            <a:off x="8329084" y="3981153"/>
            <a:ext cx="16630" cy="361652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12" name="Rectangle 18"/>
          <p:cNvSpPr>
            <a:spLocks noChangeArrowheads="1"/>
          </p:cNvSpPr>
          <p:nvPr/>
        </p:nvSpPr>
        <p:spPr bwMode="auto">
          <a:xfrm>
            <a:off x="1153584" y="4366617"/>
            <a:ext cx="472886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Date</a:t>
            </a:r>
          </a:p>
        </p:txBody>
      </p:sp>
      <p:sp>
        <p:nvSpPr>
          <p:cNvPr id="29713" name="Rectangle 19"/>
          <p:cNvSpPr>
            <a:spLocks noChangeArrowheads="1"/>
          </p:cNvSpPr>
          <p:nvPr/>
        </p:nvSpPr>
        <p:spPr bwMode="auto">
          <a:xfrm>
            <a:off x="2290536" y="4366617"/>
            <a:ext cx="3246979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Account Titles and Explanation</a:t>
            </a:r>
          </a:p>
        </p:txBody>
      </p:sp>
      <p:sp>
        <p:nvSpPr>
          <p:cNvPr id="29714" name="Rectangle 20"/>
          <p:cNvSpPr>
            <a:spLocks noChangeArrowheads="1"/>
          </p:cNvSpPr>
          <p:nvPr/>
        </p:nvSpPr>
        <p:spPr bwMode="auto">
          <a:xfrm>
            <a:off x="6002262" y="4366617"/>
            <a:ext cx="411972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Ref.</a:t>
            </a:r>
          </a:p>
        </p:txBody>
      </p:sp>
      <p:sp>
        <p:nvSpPr>
          <p:cNvPr id="29715" name="Rectangle 21"/>
          <p:cNvSpPr>
            <a:spLocks noChangeArrowheads="1"/>
          </p:cNvSpPr>
          <p:nvPr/>
        </p:nvSpPr>
        <p:spPr bwMode="auto">
          <a:xfrm>
            <a:off x="6706809" y="4366617"/>
            <a:ext cx="545021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Debit</a:t>
            </a:r>
          </a:p>
        </p:txBody>
      </p:sp>
      <p:sp>
        <p:nvSpPr>
          <p:cNvPr id="29716" name="Rectangle 22"/>
          <p:cNvSpPr>
            <a:spLocks noChangeArrowheads="1"/>
          </p:cNvSpPr>
          <p:nvPr/>
        </p:nvSpPr>
        <p:spPr bwMode="auto">
          <a:xfrm>
            <a:off x="7564060" y="4366617"/>
            <a:ext cx="629981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Credit</a:t>
            </a:r>
          </a:p>
        </p:txBody>
      </p:sp>
      <p:sp>
        <p:nvSpPr>
          <p:cNvPr id="29717" name="Rectangle 23"/>
          <p:cNvSpPr>
            <a:spLocks noChangeArrowheads="1"/>
          </p:cNvSpPr>
          <p:nvPr/>
        </p:nvSpPr>
        <p:spPr bwMode="auto">
          <a:xfrm>
            <a:off x="775608" y="4342805"/>
            <a:ext cx="16630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18" name="Rectangle 24"/>
          <p:cNvSpPr>
            <a:spLocks noChangeArrowheads="1"/>
          </p:cNvSpPr>
          <p:nvPr/>
        </p:nvSpPr>
        <p:spPr bwMode="auto">
          <a:xfrm>
            <a:off x="792239" y="4342805"/>
            <a:ext cx="1206500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19" name="Rectangle 25"/>
          <p:cNvSpPr>
            <a:spLocks noChangeArrowheads="1"/>
          </p:cNvSpPr>
          <p:nvPr/>
        </p:nvSpPr>
        <p:spPr bwMode="auto">
          <a:xfrm>
            <a:off x="1998739" y="4342805"/>
            <a:ext cx="15119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20" name="Rectangle 26"/>
          <p:cNvSpPr>
            <a:spLocks noChangeArrowheads="1"/>
          </p:cNvSpPr>
          <p:nvPr/>
        </p:nvSpPr>
        <p:spPr bwMode="auto">
          <a:xfrm>
            <a:off x="2013858" y="4342805"/>
            <a:ext cx="3867452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21" name="Rectangle 27"/>
          <p:cNvSpPr>
            <a:spLocks noChangeArrowheads="1"/>
          </p:cNvSpPr>
          <p:nvPr/>
        </p:nvSpPr>
        <p:spPr bwMode="auto">
          <a:xfrm>
            <a:off x="5881310" y="4342805"/>
            <a:ext cx="15119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22" name="Rectangle 28"/>
          <p:cNvSpPr>
            <a:spLocks noChangeArrowheads="1"/>
          </p:cNvSpPr>
          <p:nvPr/>
        </p:nvSpPr>
        <p:spPr bwMode="auto">
          <a:xfrm>
            <a:off x="5896428" y="4342805"/>
            <a:ext cx="630465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23" name="Rectangle 29"/>
          <p:cNvSpPr>
            <a:spLocks noChangeArrowheads="1"/>
          </p:cNvSpPr>
          <p:nvPr/>
        </p:nvSpPr>
        <p:spPr bwMode="auto">
          <a:xfrm>
            <a:off x="6526894" y="4342805"/>
            <a:ext cx="16630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24" name="Rectangle 30"/>
          <p:cNvSpPr>
            <a:spLocks noChangeArrowheads="1"/>
          </p:cNvSpPr>
          <p:nvPr/>
        </p:nvSpPr>
        <p:spPr bwMode="auto">
          <a:xfrm>
            <a:off x="6543524" y="4342805"/>
            <a:ext cx="884465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25" name="Rectangle 31"/>
          <p:cNvSpPr>
            <a:spLocks noChangeArrowheads="1"/>
          </p:cNvSpPr>
          <p:nvPr/>
        </p:nvSpPr>
        <p:spPr bwMode="auto">
          <a:xfrm>
            <a:off x="7427989" y="4342805"/>
            <a:ext cx="16630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26" name="Rectangle 32"/>
          <p:cNvSpPr>
            <a:spLocks noChangeArrowheads="1"/>
          </p:cNvSpPr>
          <p:nvPr/>
        </p:nvSpPr>
        <p:spPr bwMode="auto">
          <a:xfrm>
            <a:off x="7444619" y="4342805"/>
            <a:ext cx="884465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27" name="Rectangle 33"/>
          <p:cNvSpPr>
            <a:spLocks noChangeArrowheads="1"/>
          </p:cNvSpPr>
          <p:nvPr/>
        </p:nvSpPr>
        <p:spPr bwMode="auto">
          <a:xfrm>
            <a:off x="8329084" y="4342805"/>
            <a:ext cx="16630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28" name="Rectangle 34"/>
          <p:cNvSpPr>
            <a:spLocks noChangeArrowheads="1"/>
          </p:cNvSpPr>
          <p:nvPr/>
        </p:nvSpPr>
        <p:spPr bwMode="auto">
          <a:xfrm>
            <a:off x="775608" y="4357688"/>
            <a:ext cx="16630" cy="26045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29" name="Rectangle 35"/>
          <p:cNvSpPr>
            <a:spLocks noChangeArrowheads="1"/>
          </p:cNvSpPr>
          <p:nvPr/>
        </p:nvSpPr>
        <p:spPr bwMode="auto">
          <a:xfrm>
            <a:off x="1998739" y="4357688"/>
            <a:ext cx="15119" cy="26045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30" name="Rectangle 36"/>
          <p:cNvSpPr>
            <a:spLocks noChangeArrowheads="1"/>
          </p:cNvSpPr>
          <p:nvPr/>
        </p:nvSpPr>
        <p:spPr bwMode="auto">
          <a:xfrm>
            <a:off x="5881310" y="4357688"/>
            <a:ext cx="15119" cy="26045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31" name="Rectangle 37"/>
          <p:cNvSpPr>
            <a:spLocks noChangeArrowheads="1"/>
          </p:cNvSpPr>
          <p:nvPr/>
        </p:nvSpPr>
        <p:spPr bwMode="auto">
          <a:xfrm>
            <a:off x="6526894" y="4357688"/>
            <a:ext cx="16630" cy="26045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32" name="Rectangle 38"/>
          <p:cNvSpPr>
            <a:spLocks noChangeArrowheads="1"/>
          </p:cNvSpPr>
          <p:nvPr/>
        </p:nvSpPr>
        <p:spPr bwMode="auto">
          <a:xfrm>
            <a:off x="7427989" y="4357688"/>
            <a:ext cx="16630" cy="26045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33" name="Rectangle 39"/>
          <p:cNvSpPr>
            <a:spLocks noChangeArrowheads="1"/>
          </p:cNvSpPr>
          <p:nvPr/>
        </p:nvSpPr>
        <p:spPr bwMode="auto">
          <a:xfrm>
            <a:off x="8329084" y="4357688"/>
            <a:ext cx="16630" cy="26045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34" name="Rectangle 40"/>
          <p:cNvSpPr>
            <a:spLocks noChangeArrowheads="1"/>
          </p:cNvSpPr>
          <p:nvPr/>
        </p:nvSpPr>
        <p:spPr bwMode="auto">
          <a:xfrm>
            <a:off x="1149047" y="4641950"/>
            <a:ext cx="487313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2002</a:t>
            </a:r>
          </a:p>
        </p:txBody>
      </p:sp>
      <p:sp>
        <p:nvSpPr>
          <p:cNvPr id="29735" name="Rectangle 41"/>
          <p:cNvSpPr>
            <a:spLocks noChangeArrowheads="1"/>
          </p:cNvSpPr>
          <p:nvPr/>
        </p:nvSpPr>
        <p:spPr bwMode="auto">
          <a:xfrm>
            <a:off x="775608" y="4618138"/>
            <a:ext cx="16630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36" name="Rectangle 42"/>
          <p:cNvSpPr>
            <a:spLocks noChangeArrowheads="1"/>
          </p:cNvSpPr>
          <p:nvPr/>
        </p:nvSpPr>
        <p:spPr bwMode="auto">
          <a:xfrm>
            <a:off x="792239" y="4618138"/>
            <a:ext cx="1206500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37" name="Rectangle 43"/>
          <p:cNvSpPr>
            <a:spLocks noChangeArrowheads="1"/>
          </p:cNvSpPr>
          <p:nvPr/>
        </p:nvSpPr>
        <p:spPr bwMode="auto">
          <a:xfrm>
            <a:off x="1998739" y="4618138"/>
            <a:ext cx="15119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38" name="Rectangle 44"/>
          <p:cNvSpPr>
            <a:spLocks noChangeArrowheads="1"/>
          </p:cNvSpPr>
          <p:nvPr/>
        </p:nvSpPr>
        <p:spPr bwMode="auto">
          <a:xfrm>
            <a:off x="2013858" y="4618138"/>
            <a:ext cx="3867452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39" name="Rectangle 45"/>
          <p:cNvSpPr>
            <a:spLocks noChangeArrowheads="1"/>
          </p:cNvSpPr>
          <p:nvPr/>
        </p:nvSpPr>
        <p:spPr bwMode="auto">
          <a:xfrm>
            <a:off x="5881310" y="4618138"/>
            <a:ext cx="15119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40" name="Rectangle 46"/>
          <p:cNvSpPr>
            <a:spLocks noChangeArrowheads="1"/>
          </p:cNvSpPr>
          <p:nvPr/>
        </p:nvSpPr>
        <p:spPr bwMode="auto">
          <a:xfrm>
            <a:off x="5896428" y="4618138"/>
            <a:ext cx="630465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41" name="Rectangle 47"/>
          <p:cNvSpPr>
            <a:spLocks noChangeArrowheads="1"/>
          </p:cNvSpPr>
          <p:nvPr/>
        </p:nvSpPr>
        <p:spPr bwMode="auto">
          <a:xfrm>
            <a:off x="6526894" y="4618138"/>
            <a:ext cx="16630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42" name="Rectangle 48"/>
          <p:cNvSpPr>
            <a:spLocks noChangeArrowheads="1"/>
          </p:cNvSpPr>
          <p:nvPr/>
        </p:nvSpPr>
        <p:spPr bwMode="auto">
          <a:xfrm>
            <a:off x="6543524" y="4618138"/>
            <a:ext cx="884465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43" name="Rectangle 49"/>
          <p:cNvSpPr>
            <a:spLocks noChangeArrowheads="1"/>
          </p:cNvSpPr>
          <p:nvPr/>
        </p:nvSpPr>
        <p:spPr bwMode="auto">
          <a:xfrm>
            <a:off x="7427989" y="4618138"/>
            <a:ext cx="16630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44" name="Rectangle 50"/>
          <p:cNvSpPr>
            <a:spLocks noChangeArrowheads="1"/>
          </p:cNvSpPr>
          <p:nvPr/>
        </p:nvSpPr>
        <p:spPr bwMode="auto">
          <a:xfrm>
            <a:off x="7444619" y="4618138"/>
            <a:ext cx="884465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45" name="Rectangle 51"/>
          <p:cNvSpPr>
            <a:spLocks noChangeArrowheads="1"/>
          </p:cNvSpPr>
          <p:nvPr/>
        </p:nvSpPr>
        <p:spPr bwMode="auto">
          <a:xfrm>
            <a:off x="8329084" y="4618138"/>
            <a:ext cx="16630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46" name="Rectangle 52"/>
          <p:cNvSpPr>
            <a:spLocks noChangeArrowheads="1"/>
          </p:cNvSpPr>
          <p:nvPr/>
        </p:nvSpPr>
        <p:spPr bwMode="auto">
          <a:xfrm>
            <a:off x="775608" y="4633020"/>
            <a:ext cx="16630" cy="26044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47" name="Rectangle 53"/>
          <p:cNvSpPr>
            <a:spLocks noChangeArrowheads="1"/>
          </p:cNvSpPr>
          <p:nvPr/>
        </p:nvSpPr>
        <p:spPr bwMode="auto">
          <a:xfrm>
            <a:off x="1998739" y="4633020"/>
            <a:ext cx="15119" cy="26044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48" name="Rectangle 54"/>
          <p:cNvSpPr>
            <a:spLocks noChangeArrowheads="1"/>
          </p:cNvSpPr>
          <p:nvPr/>
        </p:nvSpPr>
        <p:spPr bwMode="auto">
          <a:xfrm>
            <a:off x="5881310" y="4633020"/>
            <a:ext cx="15119" cy="26044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49" name="Rectangle 55"/>
          <p:cNvSpPr>
            <a:spLocks noChangeArrowheads="1"/>
          </p:cNvSpPr>
          <p:nvPr/>
        </p:nvSpPr>
        <p:spPr bwMode="auto">
          <a:xfrm>
            <a:off x="6526894" y="4633020"/>
            <a:ext cx="16630" cy="26044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50" name="Rectangle 56"/>
          <p:cNvSpPr>
            <a:spLocks noChangeArrowheads="1"/>
          </p:cNvSpPr>
          <p:nvPr/>
        </p:nvSpPr>
        <p:spPr bwMode="auto">
          <a:xfrm>
            <a:off x="7427989" y="4633020"/>
            <a:ext cx="16630" cy="26044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51" name="Rectangle 57"/>
          <p:cNvSpPr>
            <a:spLocks noChangeArrowheads="1"/>
          </p:cNvSpPr>
          <p:nvPr/>
        </p:nvSpPr>
        <p:spPr bwMode="auto">
          <a:xfrm>
            <a:off x="8329084" y="4633020"/>
            <a:ext cx="16630" cy="26044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52" name="Rectangle 58"/>
          <p:cNvSpPr>
            <a:spLocks noChangeArrowheads="1"/>
          </p:cNvSpPr>
          <p:nvPr/>
        </p:nvSpPr>
        <p:spPr bwMode="auto">
          <a:xfrm>
            <a:off x="855738" y="4900911"/>
            <a:ext cx="790281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   Oct. 2</a:t>
            </a:r>
          </a:p>
        </p:txBody>
      </p:sp>
      <p:sp>
        <p:nvSpPr>
          <p:cNvPr id="29753" name="Rectangle 59"/>
          <p:cNvSpPr>
            <a:spLocks noChangeArrowheads="1"/>
          </p:cNvSpPr>
          <p:nvPr/>
        </p:nvSpPr>
        <p:spPr bwMode="auto">
          <a:xfrm>
            <a:off x="2078870" y="4900911"/>
            <a:ext cx="2039020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Delivery Equipment</a:t>
            </a:r>
          </a:p>
        </p:txBody>
      </p:sp>
      <p:sp>
        <p:nvSpPr>
          <p:cNvPr id="29754" name="Rectangle 60"/>
          <p:cNvSpPr>
            <a:spLocks noChangeArrowheads="1"/>
          </p:cNvSpPr>
          <p:nvPr/>
        </p:nvSpPr>
        <p:spPr bwMode="auto">
          <a:xfrm>
            <a:off x="6685643" y="4900911"/>
            <a:ext cx="670055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14,000</a:t>
            </a:r>
          </a:p>
        </p:txBody>
      </p:sp>
      <p:sp>
        <p:nvSpPr>
          <p:cNvPr id="29755" name="Rectangle 61"/>
          <p:cNvSpPr>
            <a:spLocks noChangeArrowheads="1"/>
          </p:cNvSpPr>
          <p:nvPr/>
        </p:nvSpPr>
        <p:spPr bwMode="auto">
          <a:xfrm>
            <a:off x="775608" y="4893469"/>
            <a:ext cx="16630" cy="25896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56" name="Rectangle 62"/>
          <p:cNvSpPr>
            <a:spLocks noChangeArrowheads="1"/>
          </p:cNvSpPr>
          <p:nvPr/>
        </p:nvSpPr>
        <p:spPr bwMode="auto">
          <a:xfrm>
            <a:off x="1998739" y="4893469"/>
            <a:ext cx="15119" cy="25896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57" name="Rectangle 63"/>
          <p:cNvSpPr>
            <a:spLocks noChangeArrowheads="1"/>
          </p:cNvSpPr>
          <p:nvPr/>
        </p:nvSpPr>
        <p:spPr bwMode="auto">
          <a:xfrm>
            <a:off x="5881310" y="4893469"/>
            <a:ext cx="15119" cy="25896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58" name="Rectangle 64"/>
          <p:cNvSpPr>
            <a:spLocks noChangeArrowheads="1"/>
          </p:cNvSpPr>
          <p:nvPr/>
        </p:nvSpPr>
        <p:spPr bwMode="auto">
          <a:xfrm>
            <a:off x="6526894" y="4893469"/>
            <a:ext cx="16630" cy="25896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59" name="Rectangle 65"/>
          <p:cNvSpPr>
            <a:spLocks noChangeArrowheads="1"/>
          </p:cNvSpPr>
          <p:nvPr/>
        </p:nvSpPr>
        <p:spPr bwMode="auto">
          <a:xfrm>
            <a:off x="7427989" y="4893469"/>
            <a:ext cx="16630" cy="25896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60" name="Rectangle 66"/>
          <p:cNvSpPr>
            <a:spLocks noChangeArrowheads="1"/>
          </p:cNvSpPr>
          <p:nvPr/>
        </p:nvSpPr>
        <p:spPr bwMode="auto">
          <a:xfrm>
            <a:off x="8329084" y="4893469"/>
            <a:ext cx="16630" cy="25896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61" name="Rectangle 67"/>
          <p:cNvSpPr>
            <a:spLocks noChangeArrowheads="1"/>
          </p:cNvSpPr>
          <p:nvPr/>
        </p:nvSpPr>
        <p:spPr bwMode="auto">
          <a:xfrm>
            <a:off x="2078870" y="5159872"/>
            <a:ext cx="838371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     Cash</a:t>
            </a:r>
          </a:p>
        </p:txBody>
      </p:sp>
      <p:sp>
        <p:nvSpPr>
          <p:cNvPr id="29762" name="Rectangle 68"/>
          <p:cNvSpPr>
            <a:spLocks noChangeArrowheads="1"/>
          </p:cNvSpPr>
          <p:nvPr/>
        </p:nvSpPr>
        <p:spPr bwMode="auto">
          <a:xfrm>
            <a:off x="7586738" y="5159872"/>
            <a:ext cx="670055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14,000</a:t>
            </a:r>
          </a:p>
        </p:txBody>
      </p:sp>
      <p:sp>
        <p:nvSpPr>
          <p:cNvPr id="29763" name="Rectangle 69"/>
          <p:cNvSpPr>
            <a:spLocks noChangeArrowheads="1"/>
          </p:cNvSpPr>
          <p:nvPr/>
        </p:nvSpPr>
        <p:spPr bwMode="auto">
          <a:xfrm>
            <a:off x="775608" y="5152430"/>
            <a:ext cx="16630" cy="26045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64" name="Rectangle 70"/>
          <p:cNvSpPr>
            <a:spLocks noChangeArrowheads="1"/>
          </p:cNvSpPr>
          <p:nvPr/>
        </p:nvSpPr>
        <p:spPr bwMode="auto">
          <a:xfrm>
            <a:off x="1998739" y="5152430"/>
            <a:ext cx="15119" cy="26045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65" name="Rectangle 71"/>
          <p:cNvSpPr>
            <a:spLocks noChangeArrowheads="1"/>
          </p:cNvSpPr>
          <p:nvPr/>
        </p:nvSpPr>
        <p:spPr bwMode="auto">
          <a:xfrm>
            <a:off x="5881310" y="5152430"/>
            <a:ext cx="15119" cy="26045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66" name="Rectangle 72"/>
          <p:cNvSpPr>
            <a:spLocks noChangeArrowheads="1"/>
          </p:cNvSpPr>
          <p:nvPr/>
        </p:nvSpPr>
        <p:spPr bwMode="auto">
          <a:xfrm>
            <a:off x="6526894" y="5152430"/>
            <a:ext cx="16630" cy="26045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67" name="Rectangle 73"/>
          <p:cNvSpPr>
            <a:spLocks noChangeArrowheads="1"/>
          </p:cNvSpPr>
          <p:nvPr/>
        </p:nvSpPr>
        <p:spPr bwMode="auto">
          <a:xfrm>
            <a:off x="7427989" y="5152430"/>
            <a:ext cx="16630" cy="26045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68" name="Rectangle 74"/>
          <p:cNvSpPr>
            <a:spLocks noChangeArrowheads="1"/>
          </p:cNvSpPr>
          <p:nvPr/>
        </p:nvSpPr>
        <p:spPr bwMode="auto">
          <a:xfrm>
            <a:off x="8329084" y="5152430"/>
            <a:ext cx="16630" cy="26045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69" name="Rectangle 75"/>
          <p:cNvSpPr>
            <a:spLocks noChangeArrowheads="1"/>
          </p:cNvSpPr>
          <p:nvPr/>
        </p:nvSpPr>
        <p:spPr bwMode="auto">
          <a:xfrm>
            <a:off x="2078870" y="5420320"/>
            <a:ext cx="2827697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 smtClean="0">
                <a:solidFill>
                  <a:srgbClr val="000000"/>
                </a:solidFill>
                <a:latin typeface="Arial" charset="0"/>
              </a:rPr>
              <a:t>(Purchased </a:t>
            </a:r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truck for cash</a:t>
            </a:r>
            <a:r>
              <a:rPr lang="en-US" sz="1700" b="1" dirty="0" smtClean="0">
                <a:solidFill>
                  <a:srgbClr val="000000"/>
                </a:solidFill>
                <a:latin typeface="Arial" charset="0"/>
              </a:rPr>
              <a:t>.)</a:t>
            </a:r>
            <a:endParaRPr lang="en-US" sz="17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9770" name="Rectangle 76"/>
          <p:cNvSpPr>
            <a:spLocks noChangeArrowheads="1"/>
          </p:cNvSpPr>
          <p:nvPr/>
        </p:nvSpPr>
        <p:spPr bwMode="auto">
          <a:xfrm>
            <a:off x="775608" y="5412880"/>
            <a:ext cx="16630" cy="25896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71" name="Rectangle 77"/>
          <p:cNvSpPr>
            <a:spLocks noChangeArrowheads="1"/>
          </p:cNvSpPr>
          <p:nvPr/>
        </p:nvSpPr>
        <p:spPr bwMode="auto">
          <a:xfrm>
            <a:off x="1998739" y="5412880"/>
            <a:ext cx="15119" cy="25896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72" name="Rectangle 78"/>
          <p:cNvSpPr>
            <a:spLocks noChangeArrowheads="1"/>
          </p:cNvSpPr>
          <p:nvPr/>
        </p:nvSpPr>
        <p:spPr bwMode="auto">
          <a:xfrm>
            <a:off x="5881310" y="5412880"/>
            <a:ext cx="15119" cy="25896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73" name="Rectangle 79"/>
          <p:cNvSpPr>
            <a:spLocks noChangeArrowheads="1"/>
          </p:cNvSpPr>
          <p:nvPr/>
        </p:nvSpPr>
        <p:spPr bwMode="auto">
          <a:xfrm>
            <a:off x="6526894" y="5412880"/>
            <a:ext cx="16630" cy="25896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74" name="Rectangle 80"/>
          <p:cNvSpPr>
            <a:spLocks noChangeArrowheads="1"/>
          </p:cNvSpPr>
          <p:nvPr/>
        </p:nvSpPr>
        <p:spPr bwMode="auto">
          <a:xfrm>
            <a:off x="7427989" y="5412880"/>
            <a:ext cx="16630" cy="25896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75" name="Rectangle 81"/>
          <p:cNvSpPr>
            <a:spLocks noChangeArrowheads="1"/>
          </p:cNvSpPr>
          <p:nvPr/>
        </p:nvSpPr>
        <p:spPr bwMode="auto">
          <a:xfrm>
            <a:off x="8329084" y="5412880"/>
            <a:ext cx="16630" cy="25896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76" name="Rectangle 82"/>
          <p:cNvSpPr>
            <a:spLocks noChangeArrowheads="1"/>
          </p:cNvSpPr>
          <p:nvPr/>
        </p:nvSpPr>
        <p:spPr bwMode="auto">
          <a:xfrm>
            <a:off x="775608" y="5671841"/>
            <a:ext cx="16630" cy="25896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77" name="Rectangle 83"/>
          <p:cNvSpPr>
            <a:spLocks noChangeArrowheads="1"/>
          </p:cNvSpPr>
          <p:nvPr/>
        </p:nvSpPr>
        <p:spPr bwMode="auto">
          <a:xfrm>
            <a:off x="1998739" y="5671841"/>
            <a:ext cx="15119" cy="25896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78" name="Rectangle 84"/>
          <p:cNvSpPr>
            <a:spLocks noChangeArrowheads="1"/>
          </p:cNvSpPr>
          <p:nvPr/>
        </p:nvSpPr>
        <p:spPr bwMode="auto">
          <a:xfrm>
            <a:off x="5881310" y="5671841"/>
            <a:ext cx="15119" cy="25896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79" name="Rectangle 85"/>
          <p:cNvSpPr>
            <a:spLocks noChangeArrowheads="1"/>
          </p:cNvSpPr>
          <p:nvPr/>
        </p:nvSpPr>
        <p:spPr bwMode="auto">
          <a:xfrm>
            <a:off x="6526894" y="5671841"/>
            <a:ext cx="16630" cy="25896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80" name="Rectangle 86"/>
          <p:cNvSpPr>
            <a:spLocks noChangeArrowheads="1"/>
          </p:cNvSpPr>
          <p:nvPr/>
        </p:nvSpPr>
        <p:spPr bwMode="auto">
          <a:xfrm>
            <a:off x="7427989" y="5671841"/>
            <a:ext cx="16630" cy="25896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81" name="Rectangle 87"/>
          <p:cNvSpPr>
            <a:spLocks noChangeArrowheads="1"/>
          </p:cNvSpPr>
          <p:nvPr/>
        </p:nvSpPr>
        <p:spPr bwMode="auto">
          <a:xfrm>
            <a:off x="8329084" y="5671841"/>
            <a:ext cx="16630" cy="25896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82" name="Rectangle 88"/>
          <p:cNvSpPr>
            <a:spLocks noChangeArrowheads="1"/>
          </p:cNvSpPr>
          <p:nvPr/>
        </p:nvSpPr>
        <p:spPr bwMode="auto">
          <a:xfrm>
            <a:off x="775608" y="5930801"/>
            <a:ext cx="16630" cy="26044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83" name="Rectangle 89"/>
          <p:cNvSpPr>
            <a:spLocks noChangeArrowheads="1"/>
          </p:cNvSpPr>
          <p:nvPr/>
        </p:nvSpPr>
        <p:spPr bwMode="auto">
          <a:xfrm>
            <a:off x="775608" y="6191250"/>
            <a:ext cx="16630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84" name="Rectangle 90"/>
          <p:cNvSpPr>
            <a:spLocks noChangeArrowheads="1"/>
          </p:cNvSpPr>
          <p:nvPr/>
        </p:nvSpPr>
        <p:spPr bwMode="auto">
          <a:xfrm>
            <a:off x="775608" y="6191250"/>
            <a:ext cx="16630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85" name="Rectangle 91"/>
          <p:cNvSpPr>
            <a:spLocks noChangeArrowheads="1"/>
          </p:cNvSpPr>
          <p:nvPr/>
        </p:nvSpPr>
        <p:spPr bwMode="auto">
          <a:xfrm>
            <a:off x="792239" y="6191250"/>
            <a:ext cx="1206500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86" name="Rectangle 92"/>
          <p:cNvSpPr>
            <a:spLocks noChangeArrowheads="1"/>
          </p:cNvSpPr>
          <p:nvPr/>
        </p:nvSpPr>
        <p:spPr bwMode="auto">
          <a:xfrm>
            <a:off x="1998739" y="5930801"/>
            <a:ext cx="15119" cy="26044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87" name="Rectangle 93"/>
          <p:cNvSpPr>
            <a:spLocks noChangeArrowheads="1"/>
          </p:cNvSpPr>
          <p:nvPr/>
        </p:nvSpPr>
        <p:spPr bwMode="auto">
          <a:xfrm>
            <a:off x="1998739" y="6191250"/>
            <a:ext cx="15119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88" name="Rectangle 94"/>
          <p:cNvSpPr>
            <a:spLocks noChangeArrowheads="1"/>
          </p:cNvSpPr>
          <p:nvPr/>
        </p:nvSpPr>
        <p:spPr bwMode="auto">
          <a:xfrm>
            <a:off x="2013858" y="6191250"/>
            <a:ext cx="3867452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 dirty="0"/>
          </a:p>
        </p:txBody>
      </p:sp>
      <p:sp>
        <p:nvSpPr>
          <p:cNvPr id="29789" name="Rectangle 95"/>
          <p:cNvSpPr>
            <a:spLocks noChangeArrowheads="1"/>
          </p:cNvSpPr>
          <p:nvPr/>
        </p:nvSpPr>
        <p:spPr bwMode="auto">
          <a:xfrm>
            <a:off x="5881310" y="5930801"/>
            <a:ext cx="15119" cy="26044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90" name="Rectangle 96"/>
          <p:cNvSpPr>
            <a:spLocks noChangeArrowheads="1"/>
          </p:cNvSpPr>
          <p:nvPr/>
        </p:nvSpPr>
        <p:spPr bwMode="auto">
          <a:xfrm>
            <a:off x="5881310" y="6191250"/>
            <a:ext cx="15119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91" name="Rectangle 97"/>
          <p:cNvSpPr>
            <a:spLocks noChangeArrowheads="1"/>
          </p:cNvSpPr>
          <p:nvPr/>
        </p:nvSpPr>
        <p:spPr bwMode="auto">
          <a:xfrm>
            <a:off x="5896428" y="6191250"/>
            <a:ext cx="630465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92" name="Rectangle 98"/>
          <p:cNvSpPr>
            <a:spLocks noChangeArrowheads="1"/>
          </p:cNvSpPr>
          <p:nvPr/>
        </p:nvSpPr>
        <p:spPr bwMode="auto">
          <a:xfrm>
            <a:off x="6526894" y="5930801"/>
            <a:ext cx="16630" cy="26044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93" name="Rectangle 99"/>
          <p:cNvSpPr>
            <a:spLocks noChangeArrowheads="1"/>
          </p:cNvSpPr>
          <p:nvPr/>
        </p:nvSpPr>
        <p:spPr bwMode="auto">
          <a:xfrm>
            <a:off x="6526894" y="6191250"/>
            <a:ext cx="16630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94" name="Rectangle 100"/>
          <p:cNvSpPr>
            <a:spLocks noChangeArrowheads="1"/>
          </p:cNvSpPr>
          <p:nvPr/>
        </p:nvSpPr>
        <p:spPr bwMode="auto">
          <a:xfrm>
            <a:off x="6543524" y="6191250"/>
            <a:ext cx="884465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95" name="Rectangle 101"/>
          <p:cNvSpPr>
            <a:spLocks noChangeArrowheads="1"/>
          </p:cNvSpPr>
          <p:nvPr/>
        </p:nvSpPr>
        <p:spPr bwMode="auto">
          <a:xfrm>
            <a:off x="7427989" y="5930801"/>
            <a:ext cx="16630" cy="26044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96" name="Rectangle 102"/>
          <p:cNvSpPr>
            <a:spLocks noChangeArrowheads="1"/>
          </p:cNvSpPr>
          <p:nvPr/>
        </p:nvSpPr>
        <p:spPr bwMode="auto">
          <a:xfrm>
            <a:off x="7427989" y="6191250"/>
            <a:ext cx="16630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97" name="Rectangle 103"/>
          <p:cNvSpPr>
            <a:spLocks noChangeArrowheads="1"/>
          </p:cNvSpPr>
          <p:nvPr/>
        </p:nvSpPr>
        <p:spPr bwMode="auto">
          <a:xfrm>
            <a:off x="7444619" y="6191250"/>
            <a:ext cx="884465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98" name="Rectangle 104"/>
          <p:cNvSpPr>
            <a:spLocks noChangeArrowheads="1"/>
          </p:cNvSpPr>
          <p:nvPr/>
        </p:nvSpPr>
        <p:spPr bwMode="auto">
          <a:xfrm>
            <a:off x="8329084" y="5930801"/>
            <a:ext cx="16630" cy="26044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799" name="Rectangle 105"/>
          <p:cNvSpPr>
            <a:spLocks noChangeArrowheads="1"/>
          </p:cNvSpPr>
          <p:nvPr/>
        </p:nvSpPr>
        <p:spPr bwMode="auto">
          <a:xfrm>
            <a:off x="8329084" y="6191250"/>
            <a:ext cx="16630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9800" name="Rectangle 106"/>
          <p:cNvSpPr>
            <a:spLocks noChangeArrowheads="1"/>
          </p:cNvSpPr>
          <p:nvPr/>
        </p:nvSpPr>
        <p:spPr bwMode="auto">
          <a:xfrm>
            <a:off x="8329084" y="6191250"/>
            <a:ext cx="16630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84075" name="Rectangle 107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86800" cy="114300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If an entry involves only two accounts, one debit and one credit, it is considered a simple entry.</a:t>
            </a:r>
          </a:p>
        </p:txBody>
      </p:sp>
      <p:sp>
        <p:nvSpPr>
          <p:cNvPr id="84076" name="Rectangle 108"/>
          <p:cNvSpPr>
            <a:spLocks noGrp="1" noChangeArrowheads="1"/>
          </p:cNvSpPr>
          <p:nvPr>
            <p:ph type="title"/>
          </p:nvPr>
        </p:nvSpPr>
        <p:spPr>
          <a:xfrm>
            <a:off x="1270000" y="375047"/>
            <a:ext cx="6585857" cy="110728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en-US" sz="3800" b="1" dirty="0" smtClean="0">
                <a:solidFill>
                  <a:srgbClr val="0070C0"/>
                </a:solidFill>
              </a:rPr>
              <a:t>SIMPLE AND COMPOUND JOURNAL ENTRIES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114300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When three or more accounts are required in one journal entry, the entry is referred to as a compound entry.</a:t>
            </a: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920751" y="372071"/>
            <a:ext cx="7302500" cy="6696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5593" tIns="42045" rIns="85593" bIns="42045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8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COMPOUND JOURNAL ENTRY</a:t>
            </a:r>
          </a:p>
        </p:txBody>
      </p:sp>
      <p:sp>
        <p:nvSpPr>
          <p:cNvPr id="30846" name="Rectangle 8"/>
          <p:cNvSpPr>
            <a:spLocks noChangeArrowheads="1"/>
          </p:cNvSpPr>
          <p:nvPr/>
        </p:nvSpPr>
        <p:spPr bwMode="auto">
          <a:xfrm>
            <a:off x="0" y="2667000"/>
            <a:ext cx="9143999" cy="4190999"/>
          </a:xfrm>
          <a:prstGeom prst="rect">
            <a:avLst/>
          </a:prstGeom>
          <a:solidFill>
            <a:srgbClr val="C0FEF9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10"/>
          <p:cNvSpPr>
            <a:spLocks noChangeArrowheads="1"/>
          </p:cNvSpPr>
          <p:nvPr/>
        </p:nvSpPr>
        <p:spPr bwMode="auto">
          <a:xfrm>
            <a:off x="2209800" y="3124200"/>
            <a:ext cx="518160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/>
            <a:r>
              <a:rPr lang="en-US" sz="2500" b="1" dirty="0">
                <a:solidFill>
                  <a:srgbClr val="000000"/>
                </a:solidFill>
                <a:latin typeface="Arial" charset="0"/>
              </a:rPr>
              <a:t>GENERAL JOURNAL</a:t>
            </a:r>
          </a:p>
        </p:txBody>
      </p:sp>
      <p:sp>
        <p:nvSpPr>
          <p:cNvPr id="30726" name="Rectangle 11"/>
          <p:cNvSpPr>
            <a:spLocks noChangeArrowheads="1"/>
          </p:cNvSpPr>
          <p:nvPr/>
        </p:nvSpPr>
        <p:spPr bwMode="auto">
          <a:xfrm>
            <a:off x="8094738" y="3826372"/>
            <a:ext cx="243656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J1</a:t>
            </a:r>
          </a:p>
        </p:txBody>
      </p:sp>
      <p:sp>
        <p:nvSpPr>
          <p:cNvPr id="30727" name="Rectangle 12"/>
          <p:cNvSpPr>
            <a:spLocks noChangeArrowheads="1"/>
          </p:cNvSpPr>
          <p:nvPr/>
        </p:nvSpPr>
        <p:spPr bwMode="auto">
          <a:xfrm>
            <a:off x="830036" y="3802559"/>
            <a:ext cx="16630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28" name="Rectangle 13"/>
          <p:cNvSpPr>
            <a:spLocks noChangeArrowheads="1"/>
          </p:cNvSpPr>
          <p:nvPr/>
        </p:nvSpPr>
        <p:spPr bwMode="auto">
          <a:xfrm>
            <a:off x="830036" y="3802559"/>
            <a:ext cx="16630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29" name="Rectangle 14"/>
          <p:cNvSpPr>
            <a:spLocks noChangeArrowheads="1"/>
          </p:cNvSpPr>
          <p:nvPr/>
        </p:nvSpPr>
        <p:spPr bwMode="auto">
          <a:xfrm>
            <a:off x="846667" y="3802559"/>
            <a:ext cx="1209524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30" name="Rectangle 15"/>
          <p:cNvSpPr>
            <a:spLocks noChangeArrowheads="1"/>
          </p:cNvSpPr>
          <p:nvPr/>
        </p:nvSpPr>
        <p:spPr bwMode="auto">
          <a:xfrm>
            <a:off x="2056191" y="3802559"/>
            <a:ext cx="16631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31" name="Rectangle 16"/>
          <p:cNvSpPr>
            <a:spLocks noChangeArrowheads="1"/>
          </p:cNvSpPr>
          <p:nvPr/>
        </p:nvSpPr>
        <p:spPr bwMode="auto">
          <a:xfrm>
            <a:off x="2072822" y="3802559"/>
            <a:ext cx="5430762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32" name="Rectangle 17"/>
          <p:cNvSpPr>
            <a:spLocks noChangeArrowheads="1"/>
          </p:cNvSpPr>
          <p:nvPr/>
        </p:nvSpPr>
        <p:spPr bwMode="auto">
          <a:xfrm>
            <a:off x="7503584" y="3802559"/>
            <a:ext cx="15119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33" name="Rectangle 18"/>
          <p:cNvSpPr>
            <a:spLocks noChangeArrowheads="1"/>
          </p:cNvSpPr>
          <p:nvPr/>
        </p:nvSpPr>
        <p:spPr bwMode="auto">
          <a:xfrm>
            <a:off x="7518703" y="3802559"/>
            <a:ext cx="887488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34" name="Rectangle 19"/>
          <p:cNvSpPr>
            <a:spLocks noChangeArrowheads="1"/>
          </p:cNvSpPr>
          <p:nvPr/>
        </p:nvSpPr>
        <p:spPr bwMode="auto">
          <a:xfrm>
            <a:off x="8406191" y="3802559"/>
            <a:ext cx="16631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35" name="Rectangle 20"/>
          <p:cNvSpPr>
            <a:spLocks noChangeArrowheads="1"/>
          </p:cNvSpPr>
          <p:nvPr/>
        </p:nvSpPr>
        <p:spPr bwMode="auto">
          <a:xfrm>
            <a:off x="8406191" y="3802559"/>
            <a:ext cx="16631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36" name="Rectangle 21"/>
          <p:cNvSpPr>
            <a:spLocks noChangeArrowheads="1"/>
          </p:cNvSpPr>
          <p:nvPr/>
        </p:nvSpPr>
        <p:spPr bwMode="auto">
          <a:xfrm>
            <a:off x="830036" y="3818930"/>
            <a:ext cx="16630" cy="36462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37" name="Rectangle 22"/>
          <p:cNvSpPr>
            <a:spLocks noChangeArrowheads="1"/>
          </p:cNvSpPr>
          <p:nvPr/>
        </p:nvSpPr>
        <p:spPr bwMode="auto">
          <a:xfrm>
            <a:off x="8406191" y="3818930"/>
            <a:ext cx="16631" cy="36462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38" name="Rectangle 23"/>
          <p:cNvSpPr>
            <a:spLocks noChangeArrowheads="1"/>
          </p:cNvSpPr>
          <p:nvPr/>
        </p:nvSpPr>
        <p:spPr bwMode="auto">
          <a:xfrm>
            <a:off x="1209524" y="4207372"/>
            <a:ext cx="472886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Date</a:t>
            </a:r>
          </a:p>
        </p:txBody>
      </p:sp>
      <p:sp>
        <p:nvSpPr>
          <p:cNvPr id="30739" name="Rectangle 24"/>
          <p:cNvSpPr>
            <a:spLocks noChangeArrowheads="1"/>
          </p:cNvSpPr>
          <p:nvPr/>
        </p:nvSpPr>
        <p:spPr bwMode="auto">
          <a:xfrm>
            <a:off x="2349500" y="4207372"/>
            <a:ext cx="3246979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Account Titles and Explanation</a:t>
            </a:r>
          </a:p>
        </p:txBody>
      </p:sp>
      <p:sp>
        <p:nvSpPr>
          <p:cNvPr id="30740" name="Rectangle 25"/>
          <p:cNvSpPr>
            <a:spLocks noChangeArrowheads="1"/>
          </p:cNvSpPr>
          <p:nvPr/>
        </p:nvSpPr>
        <p:spPr bwMode="auto">
          <a:xfrm>
            <a:off x="6071810" y="4207372"/>
            <a:ext cx="411972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Ref.</a:t>
            </a:r>
          </a:p>
        </p:txBody>
      </p:sp>
      <p:sp>
        <p:nvSpPr>
          <p:cNvPr id="30741" name="Rectangle 26"/>
          <p:cNvSpPr>
            <a:spLocks noChangeArrowheads="1"/>
          </p:cNvSpPr>
          <p:nvPr/>
        </p:nvSpPr>
        <p:spPr bwMode="auto">
          <a:xfrm>
            <a:off x="6779381" y="4207372"/>
            <a:ext cx="545021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Debit</a:t>
            </a:r>
          </a:p>
        </p:txBody>
      </p:sp>
      <p:sp>
        <p:nvSpPr>
          <p:cNvPr id="30742" name="Rectangle 27"/>
          <p:cNvSpPr>
            <a:spLocks noChangeArrowheads="1"/>
          </p:cNvSpPr>
          <p:nvPr/>
        </p:nvSpPr>
        <p:spPr bwMode="auto">
          <a:xfrm>
            <a:off x="7639655" y="4207372"/>
            <a:ext cx="629981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Credit</a:t>
            </a:r>
          </a:p>
        </p:txBody>
      </p:sp>
      <p:sp>
        <p:nvSpPr>
          <p:cNvPr id="30743" name="Rectangle 28"/>
          <p:cNvSpPr>
            <a:spLocks noChangeArrowheads="1"/>
          </p:cNvSpPr>
          <p:nvPr/>
        </p:nvSpPr>
        <p:spPr bwMode="auto">
          <a:xfrm>
            <a:off x="830036" y="4183559"/>
            <a:ext cx="16630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44" name="Rectangle 29"/>
          <p:cNvSpPr>
            <a:spLocks noChangeArrowheads="1"/>
          </p:cNvSpPr>
          <p:nvPr/>
        </p:nvSpPr>
        <p:spPr bwMode="auto">
          <a:xfrm>
            <a:off x="846667" y="4183559"/>
            <a:ext cx="1209524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45" name="Rectangle 30"/>
          <p:cNvSpPr>
            <a:spLocks noChangeArrowheads="1"/>
          </p:cNvSpPr>
          <p:nvPr/>
        </p:nvSpPr>
        <p:spPr bwMode="auto">
          <a:xfrm>
            <a:off x="2056191" y="4183559"/>
            <a:ext cx="16631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46" name="Rectangle 31"/>
          <p:cNvSpPr>
            <a:spLocks noChangeArrowheads="1"/>
          </p:cNvSpPr>
          <p:nvPr/>
        </p:nvSpPr>
        <p:spPr bwMode="auto">
          <a:xfrm>
            <a:off x="2072823" y="4183559"/>
            <a:ext cx="3878035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47" name="Rectangle 32"/>
          <p:cNvSpPr>
            <a:spLocks noChangeArrowheads="1"/>
          </p:cNvSpPr>
          <p:nvPr/>
        </p:nvSpPr>
        <p:spPr bwMode="auto">
          <a:xfrm>
            <a:off x="5950858" y="4183559"/>
            <a:ext cx="16631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48" name="Rectangle 33"/>
          <p:cNvSpPr>
            <a:spLocks noChangeArrowheads="1"/>
          </p:cNvSpPr>
          <p:nvPr/>
        </p:nvSpPr>
        <p:spPr bwMode="auto">
          <a:xfrm>
            <a:off x="5967489" y="4183559"/>
            <a:ext cx="631976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49" name="Rectangle 34"/>
          <p:cNvSpPr>
            <a:spLocks noChangeArrowheads="1"/>
          </p:cNvSpPr>
          <p:nvPr/>
        </p:nvSpPr>
        <p:spPr bwMode="auto">
          <a:xfrm>
            <a:off x="6599465" y="4183559"/>
            <a:ext cx="16630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50" name="Rectangle 35"/>
          <p:cNvSpPr>
            <a:spLocks noChangeArrowheads="1"/>
          </p:cNvSpPr>
          <p:nvPr/>
        </p:nvSpPr>
        <p:spPr bwMode="auto">
          <a:xfrm>
            <a:off x="6616096" y="4183559"/>
            <a:ext cx="887489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51" name="Rectangle 36"/>
          <p:cNvSpPr>
            <a:spLocks noChangeArrowheads="1"/>
          </p:cNvSpPr>
          <p:nvPr/>
        </p:nvSpPr>
        <p:spPr bwMode="auto">
          <a:xfrm>
            <a:off x="7503584" y="4183559"/>
            <a:ext cx="15119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52" name="Rectangle 37"/>
          <p:cNvSpPr>
            <a:spLocks noChangeArrowheads="1"/>
          </p:cNvSpPr>
          <p:nvPr/>
        </p:nvSpPr>
        <p:spPr bwMode="auto">
          <a:xfrm>
            <a:off x="7518703" y="4183559"/>
            <a:ext cx="887488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53" name="Rectangle 38"/>
          <p:cNvSpPr>
            <a:spLocks noChangeArrowheads="1"/>
          </p:cNvSpPr>
          <p:nvPr/>
        </p:nvSpPr>
        <p:spPr bwMode="auto">
          <a:xfrm>
            <a:off x="8406191" y="4183559"/>
            <a:ext cx="16631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54" name="Rectangle 39"/>
          <p:cNvSpPr>
            <a:spLocks noChangeArrowheads="1"/>
          </p:cNvSpPr>
          <p:nvPr/>
        </p:nvSpPr>
        <p:spPr bwMode="auto">
          <a:xfrm>
            <a:off x="830036" y="4198442"/>
            <a:ext cx="16630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55" name="Rectangle 40"/>
          <p:cNvSpPr>
            <a:spLocks noChangeArrowheads="1"/>
          </p:cNvSpPr>
          <p:nvPr/>
        </p:nvSpPr>
        <p:spPr bwMode="auto">
          <a:xfrm>
            <a:off x="2056191" y="4198442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56" name="Rectangle 41"/>
          <p:cNvSpPr>
            <a:spLocks noChangeArrowheads="1"/>
          </p:cNvSpPr>
          <p:nvPr/>
        </p:nvSpPr>
        <p:spPr bwMode="auto">
          <a:xfrm>
            <a:off x="5950858" y="4198442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57" name="Rectangle 42"/>
          <p:cNvSpPr>
            <a:spLocks noChangeArrowheads="1"/>
          </p:cNvSpPr>
          <p:nvPr/>
        </p:nvSpPr>
        <p:spPr bwMode="auto">
          <a:xfrm>
            <a:off x="6599465" y="4198442"/>
            <a:ext cx="16630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58" name="Rectangle 43"/>
          <p:cNvSpPr>
            <a:spLocks noChangeArrowheads="1"/>
          </p:cNvSpPr>
          <p:nvPr/>
        </p:nvSpPr>
        <p:spPr bwMode="auto">
          <a:xfrm>
            <a:off x="7503584" y="4198442"/>
            <a:ext cx="15119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59" name="Rectangle 44"/>
          <p:cNvSpPr>
            <a:spLocks noChangeArrowheads="1"/>
          </p:cNvSpPr>
          <p:nvPr/>
        </p:nvSpPr>
        <p:spPr bwMode="auto">
          <a:xfrm>
            <a:off x="8406191" y="4198442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60" name="Rectangle 45"/>
          <p:cNvSpPr>
            <a:spLocks noChangeArrowheads="1"/>
          </p:cNvSpPr>
          <p:nvPr/>
        </p:nvSpPr>
        <p:spPr bwMode="auto">
          <a:xfrm>
            <a:off x="1203476" y="4484192"/>
            <a:ext cx="487313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2002</a:t>
            </a:r>
          </a:p>
        </p:txBody>
      </p:sp>
      <p:sp>
        <p:nvSpPr>
          <p:cNvPr id="30761" name="Rectangle 46"/>
          <p:cNvSpPr>
            <a:spLocks noChangeArrowheads="1"/>
          </p:cNvSpPr>
          <p:nvPr/>
        </p:nvSpPr>
        <p:spPr bwMode="auto">
          <a:xfrm>
            <a:off x="830036" y="4460379"/>
            <a:ext cx="16630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62" name="Rectangle 47"/>
          <p:cNvSpPr>
            <a:spLocks noChangeArrowheads="1"/>
          </p:cNvSpPr>
          <p:nvPr/>
        </p:nvSpPr>
        <p:spPr bwMode="auto">
          <a:xfrm>
            <a:off x="846667" y="4460379"/>
            <a:ext cx="1209524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63" name="Rectangle 48"/>
          <p:cNvSpPr>
            <a:spLocks noChangeArrowheads="1"/>
          </p:cNvSpPr>
          <p:nvPr/>
        </p:nvSpPr>
        <p:spPr bwMode="auto">
          <a:xfrm>
            <a:off x="2056191" y="4460379"/>
            <a:ext cx="16631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64" name="Rectangle 49"/>
          <p:cNvSpPr>
            <a:spLocks noChangeArrowheads="1"/>
          </p:cNvSpPr>
          <p:nvPr/>
        </p:nvSpPr>
        <p:spPr bwMode="auto">
          <a:xfrm>
            <a:off x="2072823" y="4460379"/>
            <a:ext cx="3878035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65" name="Rectangle 50"/>
          <p:cNvSpPr>
            <a:spLocks noChangeArrowheads="1"/>
          </p:cNvSpPr>
          <p:nvPr/>
        </p:nvSpPr>
        <p:spPr bwMode="auto">
          <a:xfrm>
            <a:off x="5950858" y="4460379"/>
            <a:ext cx="16631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66" name="Rectangle 51"/>
          <p:cNvSpPr>
            <a:spLocks noChangeArrowheads="1"/>
          </p:cNvSpPr>
          <p:nvPr/>
        </p:nvSpPr>
        <p:spPr bwMode="auto">
          <a:xfrm>
            <a:off x="5967489" y="4460379"/>
            <a:ext cx="631976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67" name="Rectangle 52"/>
          <p:cNvSpPr>
            <a:spLocks noChangeArrowheads="1"/>
          </p:cNvSpPr>
          <p:nvPr/>
        </p:nvSpPr>
        <p:spPr bwMode="auto">
          <a:xfrm>
            <a:off x="6599465" y="4460379"/>
            <a:ext cx="16630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68" name="Rectangle 53"/>
          <p:cNvSpPr>
            <a:spLocks noChangeArrowheads="1"/>
          </p:cNvSpPr>
          <p:nvPr/>
        </p:nvSpPr>
        <p:spPr bwMode="auto">
          <a:xfrm>
            <a:off x="6616096" y="4460379"/>
            <a:ext cx="887489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69" name="Rectangle 54"/>
          <p:cNvSpPr>
            <a:spLocks noChangeArrowheads="1"/>
          </p:cNvSpPr>
          <p:nvPr/>
        </p:nvSpPr>
        <p:spPr bwMode="auto">
          <a:xfrm>
            <a:off x="7503584" y="4460379"/>
            <a:ext cx="15119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70" name="Rectangle 55"/>
          <p:cNvSpPr>
            <a:spLocks noChangeArrowheads="1"/>
          </p:cNvSpPr>
          <p:nvPr/>
        </p:nvSpPr>
        <p:spPr bwMode="auto">
          <a:xfrm>
            <a:off x="7518703" y="4460379"/>
            <a:ext cx="887488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71" name="Rectangle 56"/>
          <p:cNvSpPr>
            <a:spLocks noChangeArrowheads="1"/>
          </p:cNvSpPr>
          <p:nvPr/>
        </p:nvSpPr>
        <p:spPr bwMode="auto">
          <a:xfrm>
            <a:off x="8406191" y="4460379"/>
            <a:ext cx="16631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72" name="Rectangle 57"/>
          <p:cNvSpPr>
            <a:spLocks noChangeArrowheads="1"/>
          </p:cNvSpPr>
          <p:nvPr/>
        </p:nvSpPr>
        <p:spPr bwMode="auto">
          <a:xfrm>
            <a:off x="830036" y="4476750"/>
            <a:ext cx="16630" cy="26045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73" name="Rectangle 58"/>
          <p:cNvSpPr>
            <a:spLocks noChangeArrowheads="1"/>
          </p:cNvSpPr>
          <p:nvPr/>
        </p:nvSpPr>
        <p:spPr bwMode="auto">
          <a:xfrm>
            <a:off x="2056191" y="4476750"/>
            <a:ext cx="16631" cy="26045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74" name="Rectangle 59"/>
          <p:cNvSpPr>
            <a:spLocks noChangeArrowheads="1"/>
          </p:cNvSpPr>
          <p:nvPr/>
        </p:nvSpPr>
        <p:spPr bwMode="auto">
          <a:xfrm>
            <a:off x="5950858" y="4476750"/>
            <a:ext cx="16631" cy="26045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75" name="Rectangle 60"/>
          <p:cNvSpPr>
            <a:spLocks noChangeArrowheads="1"/>
          </p:cNvSpPr>
          <p:nvPr/>
        </p:nvSpPr>
        <p:spPr bwMode="auto">
          <a:xfrm>
            <a:off x="6599465" y="4476750"/>
            <a:ext cx="16630" cy="26045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76" name="Rectangle 61"/>
          <p:cNvSpPr>
            <a:spLocks noChangeArrowheads="1"/>
          </p:cNvSpPr>
          <p:nvPr/>
        </p:nvSpPr>
        <p:spPr bwMode="auto">
          <a:xfrm>
            <a:off x="7503584" y="4476750"/>
            <a:ext cx="15119" cy="26045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77" name="Rectangle 62"/>
          <p:cNvSpPr>
            <a:spLocks noChangeArrowheads="1"/>
          </p:cNvSpPr>
          <p:nvPr/>
        </p:nvSpPr>
        <p:spPr bwMode="auto">
          <a:xfrm>
            <a:off x="8406191" y="4476750"/>
            <a:ext cx="16631" cy="26045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78" name="Rectangle 63"/>
          <p:cNvSpPr>
            <a:spLocks noChangeArrowheads="1"/>
          </p:cNvSpPr>
          <p:nvPr/>
        </p:nvSpPr>
        <p:spPr bwMode="auto">
          <a:xfrm>
            <a:off x="910167" y="4746130"/>
            <a:ext cx="790281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   Oct. 2</a:t>
            </a:r>
          </a:p>
        </p:txBody>
      </p:sp>
      <p:sp>
        <p:nvSpPr>
          <p:cNvPr id="30779" name="Rectangle 64"/>
          <p:cNvSpPr>
            <a:spLocks noChangeArrowheads="1"/>
          </p:cNvSpPr>
          <p:nvPr/>
        </p:nvSpPr>
        <p:spPr bwMode="auto">
          <a:xfrm>
            <a:off x="2137833" y="4746130"/>
            <a:ext cx="2039020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Delivery Equipment</a:t>
            </a:r>
          </a:p>
        </p:txBody>
      </p:sp>
      <p:sp>
        <p:nvSpPr>
          <p:cNvPr id="30780" name="Rectangle 65"/>
          <p:cNvSpPr>
            <a:spLocks noChangeArrowheads="1"/>
          </p:cNvSpPr>
          <p:nvPr/>
        </p:nvSpPr>
        <p:spPr bwMode="auto">
          <a:xfrm>
            <a:off x="6758214" y="4746130"/>
            <a:ext cx="670055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34,000</a:t>
            </a:r>
          </a:p>
        </p:txBody>
      </p:sp>
      <p:sp>
        <p:nvSpPr>
          <p:cNvPr id="30781" name="Rectangle 66"/>
          <p:cNvSpPr>
            <a:spLocks noChangeArrowheads="1"/>
          </p:cNvSpPr>
          <p:nvPr/>
        </p:nvSpPr>
        <p:spPr bwMode="auto">
          <a:xfrm>
            <a:off x="830036" y="4737199"/>
            <a:ext cx="16630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82" name="Rectangle 67"/>
          <p:cNvSpPr>
            <a:spLocks noChangeArrowheads="1"/>
          </p:cNvSpPr>
          <p:nvPr/>
        </p:nvSpPr>
        <p:spPr bwMode="auto">
          <a:xfrm>
            <a:off x="2056191" y="4737199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83" name="Rectangle 68"/>
          <p:cNvSpPr>
            <a:spLocks noChangeArrowheads="1"/>
          </p:cNvSpPr>
          <p:nvPr/>
        </p:nvSpPr>
        <p:spPr bwMode="auto">
          <a:xfrm>
            <a:off x="5950858" y="4737199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84" name="Rectangle 69"/>
          <p:cNvSpPr>
            <a:spLocks noChangeArrowheads="1"/>
          </p:cNvSpPr>
          <p:nvPr/>
        </p:nvSpPr>
        <p:spPr bwMode="auto">
          <a:xfrm>
            <a:off x="6599465" y="4737199"/>
            <a:ext cx="16630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85" name="Rectangle 70"/>
          <p:cNvSpPr>
            <a:spLocks noChangeArrowheads="1"/>
          </p:cNvSpPr>
          <p:nvPr/>
        </p:nvSpPr>
        <p:spPr bwMode="auto">
          <a:xfrm>
            <a:off x="7503584" y="4737199"/>
            <a:ext cx="15119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86" name="Rectangle 71"/>
          <p:cNvSpPr>
            <a:spLocks noChangeArrowheads="1"/>
          </p:cNvSpPr>
          <p:nvPr/>
        </p:nvSpPr>
        <p:spPr bwMode="auto">
          <a:xfrm>
            <a:off x="8406191" y="4737199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87" name="Rectangle 72"/>
          <p:cNvSpPr>
            <a:spLocks noChangeArrowheads="1"/>
          </p:cNvSpPr>
          <p:nvPr/>
        </p:nvSpPr>
        <p:spPr bwMode="auto">
          <a:xfrm>
            <a:off x="2137834" y="5006578"/>
            <a:ext cx="838371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     Cash</a:t>
            </a:r>
          </a:p>
        </p:txBody>
      </p:sp>
      <p:sp>
        <p:nvSpPr>
          <p:cNvPr id="30788" name="Rectangle 73"/>
          <p:cNvSpPr>
            <a:spLocks noChangeArrowheads="1"/>
          </p:cNvSpPr>
          <p:nvPr/>
        </p:nvSpPr>
        <p:spPr bwMode="auto">
          <a:xfrm>
            <a:off x="7784798" y="5006578"/>
            <a:ext cx="548227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8,000</a:t>
            </a:r>
          </a:p>
        </p:txBody>
      </p:sp>
      <p:sp>
        <p:nvSpPr>
          <p:cNvPr id="30789" name="Rectangle 74"/>
          <p:cNvSpPr>
            <a:spLocks noChangeArrowheads="1"/>
          </p:cNvSpPr>
          <p:nvPr/>
        </p:nvSpPr>
        <p:spPr bwMode="auto">
          <a:xfrm>
            <a:off x="830036" y="4999137"/>
            <a:ext cx="16630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90" name="Rectangle 75"/>
          <p:cNvSpPr>
            <a:spLocks noChangeArrowheads="1"/>
          </p:cNvSpPr>
          <p:nvPr/>
        </p:nvSpPr>
        <p:spPr bwMode="auto">
          <a:xfrm>
            <a:off x="2056191" y="4999137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91" name="Rectangle 76"/>
          <p:cNvSpPr>
            <a:spLocks noChangeArrowheads="1"/>
          </p:cNvSpPr>
          <p:nvPr/>
        </p:nvSpPr>
        <p:spPr bwMode="auto">
          <a:xfrm>
            <a:off x="5950858" y="4999137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92" name="Rectangle 77"/>
          <p:cNvSpPr>
            <a:spLocks noChangeArrowheads="1"/>
          </p:cNvSpPr>
          <p:nvPr/>
        </p:nvSpPr>
        <p:spPr bwMode="auto">
          <a:xfrm>
            <a:off x="6599465" y="4999137"/>
            <a:ext cx="16630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93" name="Rectangle 78"/>
          <p:cNvSpPr>
            <a:spLocks noChangeArrowheads="1"/>
          </p:cNvSpPr>
          <p:nvPr/>
        </p:nvSpPr>
        <p:spPr bwMode="auto">
          <a:xfrm>
            <a:off x="7503584" y="4999137"/>
            <a:ext cx="15119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94" name="Rectangle 79"/>
          <p:cNvSpPr>
            <a:spLocks noChangeArrowheads="1"/>
          </p:cNvSpPr>
          <p:nvPr/>
        </p:nvSpPr>
        <p:spPr bwMode="auto">
          <a:xfrm>
            <a:off x="8406191" y="4999137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95" name="Rectangle 80"/>
          <p:cNvSpPr>
            <a:spLocks noChangeArrowheads="1"/>
          </p:cNvSpPr>
          <p:nvPr/>
        </p:nvSpPr>
        <p:spPr bwMode="auto">
          <a:xfrm>
            <a:off x="2137833" y="5268516"/>
            <a:ext cx="1676741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     Note Payable</a:t>
            </a:r>
          </a:p>
        </p:txBody>
      </p:sp>
      <p:sp>
        <p:nvSpPr>
          <p:cNvPr id="30796" name="Rectangle 81"/>
          <p:cNvSpPr>
            <a:spLocks noChangeArrowheads="1"/>
          </p:cNvSpPr>
          <p:nvPr/>
        </p:nvSpPr>
        <p:spPr bwMode="auto">
          <a:xfrm>
            <a:off x="7663846" y="5268516"/>
            <a:ext cx="670055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26,000</a:t>
            </a:r>
          </a:p>
        </p:txBody>
      </p:sp>
      <p:sp>
        <p:nvSpPr>
          <p:cNvPr id="30797" name="Rectangle 82"/>
          <p:cNvSpPr>
            <a:spLocks noChangeArrowheads="1"/>
          </p:cNvSpPr>
          <p:nvPr/>
        </p:nvSpPr>
        <p:spPr bwMode="auto">
          <a:xfrm>
            <a:off x="830036" y="5261075"/>
            <a:ext cx="16630" cy="26044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98" name="Rectangle 83"/>
          <p:cNvSpPr>
            <a:spLocks noChangeArrowheads="1"/>
          </p:cNvSpPr>
          <p:nvPr/>
        </p:nvSpPr>
        <p:spPr bwMode="auto">
          <a:xfrm>
            <a:off x="2056191" y="5261075"/>
            <a:ext cx="16631" cy="26044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99" name="Rectangle 84"/>
          <p:cNvSpPr>
            <a:spLocks noChangeArrowheads="1"/>
          </p:cNvSpPr>
          <p:nvPr/>
        </p:nvSpPr>
        <p:spPr bwMode="auto">
          <a:xfrm>
            <a:off x="5950858" y="5261075"/>
            <a:ext cx="16631" cy="26044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00" name="Rectangle 85"/>
          <p:cNvSpPr>
            <a:spLocks noChangeArrowheads="1"/>
          </p:cNvSpPr>
          <p:nvPr/>
        </p:nvSpPr>
        <p:spPr bwMode="auto">
          <a:xfrm>
            <a:off x="6599465" y="5261075"/>
            <a:ext cx="16630" cy="26044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01" name="Rectangle 86"/>
          <p:cNvSpPr>
            <a:spLocks noChangeArrowheads="1"/>
          </p:cNvSpPr>
          <p:nvPr/>
        </p:nvSpPr>
        <p:spPr bwMode="auto">
          <a:xfrm>
            <a:off x="7503584" y="5261075"/>
            <a:ext cx="15119" cy="26044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02" name="Rectangle 87"/>
          <p:cNvSpPr>
            <a:spLocks noChangeArrowheads="1"/>
          </p:cNvSpPr>
          <p:nvPr/>
        </p:nvSpPr>
        <p:spPr bwMode="auto">
          <a:xfrm>
            <a:off x="8406191" y="5261075"/>
            <a:ext cx="16631" cy="26044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03" name="Rectangle 88"/>
          <p:cNvSpPr>
            <a:spLocks noChangeArrowheads="1"/>
          </p:cNvSpPr>
          <p:nvPr/>
        </p:nvSpPr>
        <p:spPr bwMode="auto">
          <a:xfrm>
            <a:off x="2137834" y="5530453"/>
            <a:ext cx="3231654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          Purchased truck for cash</a:t>
            </a:r>
          </a:p>
        </p:txBody>
      </p:sp>
      <p:sp>
        <p:nvSpPr>
          <p:cNvPr id="30804" name="Rectangle 89"/>
          <p:cNvSpPr>
            <a:spLocks noChangeArrowheads="1"/>
          </p:cNvSpPr>
          <p:nvPr/>
        </p:nvSpPr>
        <p:spPr bwMode="auto">
          <a:xfrm>
            <a:off x="830036" y="5521523"/>
            <a:ext cx="16630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05" name="Rectangle 90"/>
          <p:cNvSpPr>
            <a:spLocks noChangeArrowheads="1"/>
          </p:cNvSpPr>
          <p:nvPr/>
        </p:nvSpPr>
        <p:spPr bwMode="auto">
          <a:xfrm>
            <a:off x="2056191" y="5521523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06" name="Rectangle 91"/>
          <p:cNvSpPr>
            <a:spLocks noChangeArrowheads="1"/>
          </p:cNvSpPr>
          <p:nvPr/>
        </p:nvSpPr>
        <p:spPr bwMode="auto">
          <a:xfrm>
            <a:off x="5950858" y="5521523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07" name="Rectangle 92"/>
          <p:cNvSpPr>
            <a:spLocks noChangeArrowheads="1"/>
          </p:cNvSpPr>
          <p:nvPr/>
        </p:nvSpPr>
        <p:spPr bwMode="auto">
          <a:xfrm>
            <a:off x="6599465" y="5521523"/>
            <a:ext cx="16630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08" name="Rectangle 93"/>
          <p:cNvSpPr>
            <a:spLocks noChangeArrowheads="1"/>
          </p:cNvSpPr>
          <p:nvPr/>
        </p:nvSpPr>
        <p:spPr bwMode="auto">
          <a:xfrm>
            <a:off x="7503584" y="5521523"/>
            <a:ext cx="15119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09" name="Rectangle 94"/>
          <p:cNvSpPr>
            <a:spLocks noChangeArrowheads="1"/>
          </p:cNvSpPr>
          <p:nvPr/>
        </p:nvSpPr>
        <p:spPr bwMode="auto">
          <a:xfrm>
            <a:off x="8406191" y="5521523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10" name="Rectangle 95"/>
          <p:cNvSpPr>
            <a:spLocks noChangeArrowheads="1"/>
          </p:cNvSpPr>
          <p:nvPr/>
        </p:nvSpPr>
        <p:spPr bwMode="auto">
          <a:xfrm>
            <a:off x="2137833" y="5790903"/>
            <a:ext cx="2454198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          and note payable.</a:t>
            </a:r>
          </a:p>
        </p:txBody>
      </p:sp>
      <p:sp>
        <p:nvSpPr>
          <p:cNvPr id="30811" name="Rectangle 96"/>
          <p:cNvSpPr>
            <a:spLocks noChangeArrowheads="1"/>
          </p:cNvSpPr>
          <p:nvPr/>
        </p:nvSpPr>
        <p:spPr bwMode="auto">
          <a:xfrm>
            <a:off x="830036" y="5783461"/>
            <a:ext cx="16630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12" name="Rectangle 97"/>
          <p:cNvSpPr>
            <a:spLocks noChangeArrowheads="1"/>
          </p:cNvSpPr>
          <p:nvPr/>
        </p:nvSpPr>
        <p:spPr bwMode="auto">
          <a:xfrm>
            <a:off x="2056191" y="5783461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13" name="Rectangle 98"/>
          <p:cNvSpPr>
            <a:spLocks noChangeArrowheads="1"/>
          </p:cNvSpPr>
          <p:nvPr/>
        </p:nvSpPr>
        <p:spPr bwMode="auto">
          <a:xfrm>
            <a:off x="5950858" y="5783461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14" name="Rectangle 99"/>
          <p:cNvSpPr>
            <a:spLocks noChangeArrowheads="1"/>
          </p:cNvSpPr>
          <p:nvPr/>
        </p:nvSpPr>
        <p:spPr bwMode="auto">
          <a:xfrm>
            <a:off x="6599465" y="5783461"/>
            <a:ext cx="16630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15" name="Rectangle 100"/>
          <p:cNvSpPr>
            <a:spLocks noChangeArrowheads="1"/>
          </p:cNvSpPr>
          <p:nvPr/>
        </p:nvSpPr>
        <p:spPr bwMode="auto">
          <a:xfrm>
            <a:off x="7503584" y="5783461"/>
            <a:ext cx="15119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16" name="Rectangle 101"/>
          <p:cNvSpPr>
            <a:spLocks noChangeArrowheads="1"/>
          </p:cNvSpPr>
          <p:nvPr/>
        </p:nvSpPr>
        <p:spPr bwMode="auto">
          <a:xfrm>
            <a:off x="8406191" y="5783461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17" name="Rectangle 102"/>
          <p:cNvSpPr>
            <a:spLocks noChangeArrowheads="1"/>
          </p:cNvSpPr>
          <p:nvPr/>
        </p:nvSpPr>
        <p:spPr bwMode="auto">
          <a:xfrm>
            <a:off x="830036" y="6045398"/>
            <a:ext cx="16630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18" name="Rectangle 103"/>
          <p:cNvSpPr>
            <a:spLocks noChangeArrowheads="1"/>
          </p:cNvSpPr>
          <p:nvPr/>
        </p:nvSpPr>
        <p:spPr bwMode="auto">
          <a:xfrm>
            <a:off x="830036" y="6307336"/>
            <a:ext cx="16630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19" name="Rectangle 104"/>
          <p:cNvSpPr>
            <a:spLocks noChangeArrowheads="1"/>
          </p:cNvSpPr>
          <p:nvPr/>
        </p:nvSpPr>
        <p:spPr bwMode="auto">
          <a:xfrm>
            <a:off x="830036" y="6307336"/>
            <a:ext cx="16630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20" name="Rectangle 105"/>
          <p:cNvSpPr>
            <a:spLocks noChangeArrowheads="1"/>
          </p:cNvSpPr>
          <p:nvPr/>
        </p:nvSpPr>
        <p:spPr bwMode="auto">
          <a:xfrm>
            <a:off x="846667" y="6307336"/>
            <a:ext cx="1209524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21" name="Rectangle 106"/>
          <p:cNvSpPr>
            <a:spLocks noChangeArrowheads="1"/>
          </p:cNvSpPr>
          <p:nvPr/>
        </p:nvSpPr>
        <p:spPr bwMode="auto">
          <a:xfrm>
            <a:off x="2056191" y="6045398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22" name="Rectangle 107"/>
          <p:cNvSpPr>
            <a:spLocks noChangeArrowheads="1"/>
          </p:cNvSpPr>
          <p:nvPr/>
        </p:nvSpPr>
        <p:spPr bwMode="auto">
          <a:xfrm>
            <a:off x="2056191" y="6307336"/>
            <a:ext cx="16631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23" name="Rectangle 108"/>
          <p:cNvSpPr>
            <a:spLocks noChangeArrowheads="1"/>
          </p:cNvSpPr>
          <p:nvPr/>
        </p:nvSpPr>
        <p:spPr bwMode="auto">
          <a:xfrm>
            <a:off x="2072823" y="6307336"/>
            <a:ext cx="3878035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24" name="Rectangle 109"/>
          <p:cNvSpPr>
            <a:spLocks noChangeArrowheads="1"/>
          </p:cNvSpPr>
          <p:nvPr/>
        </p:nvSpPr>
        <p:spPr bwMode="auto">
          <a:xfrm>
            <a:off x="5950858" y="6045398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25" name="Rectangle 110"/>
          <p:cNvSpPr>
            <a:spLocks noChangeArrowheads="1"/>
          </p:cNvSpPr>
          <p:nvPr/>
        </p:nvSpPr>
        <p:spPr bwMode="auto">
          <a:xfrm>
            <a:off x="5950858" y="6307336"/>
            <a:ext cx="16631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26" name="Rectangle 111"/>
          <p:cNvSpPr>
            <a:spLocks noChangeArrowheads="1"/>
          </p:cNvSpPr>
          <p:nvPr/>
        </p:nvSpPr>
        <p:spPr bwMode="auto">
          <a:xfrm>
            <a:off x="5967489" y="6307336"/>
            <a:ext cx="631976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27" name="Rectangle 112"/>
          <p:cNvSpPr>
            <a:spLocks noChangeArrowheads="1"/>
          </p:cNvSpPr>
          <p:nvPr/>
        </p:nvSpPr>
        <p:spPr bwMode="auto">
          <a:xfrm>
            <a:off x="6599465" y="6045398"/>
            <a:ext cx="16630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28" name="Rectangle 113"/>
          <p:cNvSpPr>
            <a:spLocks noChangeArrowheads="1"/>
          </p:cNvSpPr>
          <p:nvPr/>
        </p:nvSpPr>
        <p:spPr bwMode="auto">
          <a:xfrm>
            <a:off x="6599465" y="6307336"/>
            <a:ext cx="16630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29" name="Rectangle 114"/>
          <p:cNvSpPr>
            <a:spLocks noChangeArrowheads="1"/>
          </p:cNvSpPr>
          <p:nvPr/>
        </p:nvSpPr>
        <p:spPr bwMode="auto">
          <a:xfrm>
            <a:off x="6616096" y="6307336"/>
            <a:ext cx="887489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30" name="Rectangle 115"/>
          <p:cNvSpPr>
            <a:spLocks noChangeArrowheads="1"/>
          </p:cNvSpPr>
          <p:nvPr/>
        </p:nvSpPr>
        <p:spPr bwMode="auto">
          <a:xfrm>
            <a:off x="7503584" y="6045398"/>
            <a:ext cx="15119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31" name="Rectangle 116"/>
          <p:cNvSpPr>
            <a:spLocks noChangeArrowheads="1"/>
          </p:cNvSpPr>
          <p:nvPr/>
        </p:nvSpPr>
        <p:spPr bwMode="auto">
          <a:xfrm>
            <a:off x="7503584" y="6307336"/>
            <a:ext cx="15119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32" name="Rectangle 117"/>
          <p:cNvSpPr>
            <a:spLocks noChangeArrowheads="1"/>
          </p:cNvSpPr>
          <p:nvPr/>
        </p:nvSpPr>
        <p:spPr bwMode="auto">
          <a:xfrm>
            <a:off x="7518703" y="6307336"/>
            <a:ext cx="887488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33" name="Rectangle 118"/>
          <p:cNvSpPr>
            <a:spLocks noChangeArrowheads="1"/>
          </p:cNvSpPr>
          <p:nvPr/>
        </p:nvSpPr>
        <p:spPr bwMode="auto">
          <a:xfrm>
            <a:off x="8406191" y="6045398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34" name="Rectangle 119"/>
          <p:cNvSpPr>
            <a:spLocks noChangeArrowheads="1"/>
          </p:cNvSpPr>
          <p:nvPr/>
        </p:nvSpPr>
        <p:spPr bwMode="auto">
          <a:xfrm>
            <a:off x="8406191" y="6307336"/>
            <a:ext cx="16631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35" name="Rectangle 120"/>
          <p:cNvSpPr>
            <a:spLocks noChangeArrowheads="1"/>
          </p:cNvSpPr>
          <p:nvPr/>
        </p:nvSpPr>
        <p:spPr bwMode="auto">
          <a:xfrm>
            <a:off x="8406191" y="6307336"/>
            <a:ext cx="16631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grpSp>
        <p:nvGrpSpPr>
          <p:cNvPr id="3" name="Group 124"/>
          <p:cNvGrpSpPr>
            <a:grpSpLocks/>
          </p:cNvGrpSpPr>
          <p:nvPr/>
        </p:nvGrpSpPr>
        <p:grpSpPr bwMode="auto">
          <a:xfrm>
            <a:off x="252489" y="4889004"/>
            <a:ext cx="1791607" cy="500063"/>
            <a:chOff x="167" y="3285"/>
            <a:chExt cx="1185" cy="336"/>
          </a:xfrm>
        </p:grpSpPr>
        <p:sp>
          <p:nvSpPr>
            <p:cNvPr id="30843" name="Rectangle 5"/>
            <p:cNvSpPr>
              <a:spLocks noChangeArrowheads="1"/>
            </p:cNvSpPr>
            <p:nvPr/>
          </p:nvSpPr>
          <p:spPr bwMode="auto">
            <a:xfrm>
              <a:off x="167" y="3357"/>
              <a:ext cx="166" cy="26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900" b="1" dirty="0">
                  <a:solidFill>
                    <a:schemeClr val="hlink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30844" name="Line 121"/>
            <p:cNvSpPr>
              <a:spLocks noChangeShapeType="1"/>
            </p:cNvSpPr>
            <p:nvPr/>
          </p:nvSpPr>
          <p:spPr bwMode="auto">
            <a:xfrm flipV="1">
              <a:off x="365" y="3285"/>
              <a:ext cx="987" cy="235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25"/>
          <p:cNvGrpSpPr>
            <a:grpSpLocks/>
          </p:cNvGrpSpPr>
          <p:nvPr/>
        </p:nvGrpSpPr>
        <p:grpSpPr bwMode="auto">
          <a:xfrm>
            <a:off x="252489" y="5121176"/>
            <a:ext cx="2081892" cy="839391"/>
            <a:chOff x="167" y="3441"/>
            <a:chExt cx="1377" cy="564"/>
          </a:xfrm>
        </p:grpSpPr>
        <p:sp>
          <p:nvSpPr>
            <p:cNvPr id="30841" name="Rectangle 4"/>
            <p:cNvSpPr>
              <a:spLocks noChangeArrowheads="1"/>
            </p:cNvSpPr>
            <p:nvPr/>
          </p:nvSpPr>
          <p:spPr bwMode="auto">
            <a:xfrm>
              <a:off x="167" y="3741"/>
              <a:ext cx="166" cy="26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900" b="1" dirty="0">
                  <a:solidFill>
                    <a:schemeClr val="hlink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30842" name="Line 122"/>
            <p:cNvSpPr>
              <a:spLocks noChangeShapeType="1"/>
            </p:cNvSpPr>
            <p:nvPr/>
          </p:nvSpPr>
          <p:spPr bwMode="auto">
            <a:xfrm flipV="1">
              <a:off x="365" y="3441"/>
              <a:ext cx="1179" cy="451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26"/>
          <p:cNvGrpSpPr>
            <a:grpSpLocks/>
          </p:cNvGrpSpPr>
          <p:nvPr/>
        </p:nvGrpSpPr>
        <p:grpSpPr bwMode="auto">
          <a:xfrm>
            <a:off x="252489" y="5371208"/>
            <a:ext cx="2100035" cy="1160859"/>
            <a:chOff x="167" y="3609"/>
            <a:chExt cx="1389" cy="780"/>
          </a:xfrm>
        </p:grpSpPr>
        <p:sp>
          <p:nvSpPr>
            <p:cNvPr id="30839" name="Rectangle 6"/>
            <p:cNvSpPr>
              <a:spLocks noChangeArrowheads="1"/>
            </p:cNvSpPr>
            <p:nvPr/>
          </p:nvSpPr>
          <p:spPr bwMode="auto">
            <a:xfrm>
              <a:off x="167" y="4125"/>
              <a:ext cx="166" cy="26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900" b="1" dirty="0">
                  <a:solidFill>
                    <a:schemeClr val="hlink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30840" name="Line 123"/>
            <p:cNvSpPr>
              <a:spLocks noChangeShapeType="1"/>
            </p:cNvSpPr>
            <p:nvPr/>
          </p:nvSpPr>
          <p:spPr bwMode="auto">
            <a:xfrm flipV="1">
              <a:off x="365" y="3609"/>
              <a:ext cx="1191" cy="667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780143" y="3750469"/>
            <a:ext cx="7583714" cy="660797"/>
          </a:xfrm>
          <a:prstGeom prst="rect">
            <a:avLst/>
          </a:prstGeom>
          <a:solidFill>
            <a:srgbClr val="FCFEB9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780143" y="4429125"/>
            <a:ext cx="7583714" cy="1839516"/>
          </a:xfrm>
          <a:prstGeom prst="rect">
            <a:avLst/>
          </a:prstGeom>
          <a:solidFill>
            <a:srgbClr val="C0FEF9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3171976" y="3775771"/>
            <a:ext cx="3195427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500" b="1" dirty="0">
                <a:solidFill>
                  <a:srgbClr val="000000"/>
                </a:solidFill>
                <a:latin typeface="Arial" charset="0"/>
              </a:rPr>
              <a:t>GENERAL JOURNAL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8040309" y="3772794"/>
            <a:ext cx="243656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J1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775608" y="3748981"/>
            <a:ext cx="16630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775608" y="3748981"/>
            <a:ext cx="16630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792238" y="3748981"/>
            <a:ext cx="1209524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2001763" y="3748981"/>
            <a:ext cx="16631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018393" y="3748981"/>
            <a:ext cx="5429250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7447644" y="3748981"/>
            <a:ext cx="16631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7464274" y="3748981"/>
            <a:ext cx="887488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8351763" y="3748981"/>
            <a:ext cx="16631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8351763" y="3748981"/>
            <a:ext cx="16631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775608" y="3765352"/>
            <a:ext cx="16630" cy="36462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8351763" y="3765352"/>
            <a:ext cx="16631" cy="36462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1155095" y="4153794"/>
            <a:ext cx="472886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Date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2295071" y="4153794"/>
            <a:ext cx="3246979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Account Titles and Explanation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6017381" y="4153794"/>
            <a:ext cx="411972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Ref.</a:t>
            </a: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6724952" y="4153794"/>
            <a:ext cx="545021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Debit</a:t>
            </a:r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7585227" y="4153794"/>
            <a:ext cx="629981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Credit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775608" y="4129981"/>
            <a:ext cx="16630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792238" y="4129981"/>
            <a:ext cx="1209524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2001763" y="4129981"/>
            <a:ext cx="16631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2018394" y="4129981"/>
            <a:ext cx="3878035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5896429" y="4129981"/>
            <a:ext cx="16631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5913061" y="4129981"/>
            <a:ext cx="631976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6545037" y="4129981"/>
            <a:ext cx="15119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73" name="Rectangle 29"/>
          <p:cNvSpPr>
            <a:spLocks noChangeArrowheads="1"/>
          </p:cNvSpPr>
          <p:nvPr/>
        </p:nvSpPr>
        <p:spPr bwMode="auto">
          <a:xfrm>
            <a:off x="6560155" y="4129981"/>
            <a:ext cx="887488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74" name="Rectangle 30"/>
          <p:cNvSpPr>
            <a:spLocks noChangeArrowheads="1"/>
          </p:cNvSpPr>
          <p:nvPr/>
        </p:nvSpPr>
        <p:spPr bwMode="auto">
          <a:xfrm>
            <a:off x="7447644" y="4129981"/>
            <a:ext cx="16631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75" name="Rectangle 31"/>
          <p:cNvSpPr>
            <a:spLocks noChangeArrowheads="1"/>
          </p:cNvSpPr>
          <p:nvPr/>
        </p:nvSpPr>
        <p:spPr bwMode="auto">
          <a:xfrm>
            <a:off x="7464274" y="4129981"/>
            <a:ext cx="887488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76" name="Rectangle 32"/>
          <p:cNvSpPr>
            <a:spLocks noChangeArrowheads="1"/>
          </p:cNvSpPr>
          <p:nvPr/>
        </p:nvSpPr>
        <p:spPr bwMode="auto">
          <a:xfrm>
            <a:off x="8351763" y="4129981"/>
            <a:ext cx="16631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77" name="Rectangle 33"/>
          <p:cNvSpPr>
            <a:spLocks noChangeArrowheads="1"/>
          </p:cNvSpPr>
          <p:nvPr/>
        </p:nvSpPr>
        <p:spPr bwMode="auto">
          <a:xfrm>
            <a:off x="775608" y="4144864"/>
            <a:ext cx="16630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78" name="Rectangle 34"/>
          <p:cNvSpPr>
            <a:spLocks noChangeArrowheads="1"/>
          </p:cNvSpPr>
          <p:nvPr/>
        </p:nvSpPr>
        <p:spPr bwMode="auto">
          <a:xfrm>
            <a:off x="2001763" y="4144864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79" name="Rectangle 35"/>
          <p:cNvSpPr>
            <a:spLocks noChangeArrowheads="1"/>
          </p:cNvSpPr>
          <p:nvPr/>
        </p:nvSpPr>
        <p:spPr bwMode="auto">
          <a:xfrm>
            <a:off x="5896429" y="4144864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80" name="Rectangle 36"/>
          <p:cNvSpPr>
            <a:spLocks noChangeArrowheads="1"/>
          </p:cNvSpPr>
          <p:nvPr/>
        </p:nvSpPr>
        <p:spPr bwMode="auto">
          <a:xfrm>
            <a:off x="6545037" y="4144864"/>
            <a:ext cx="15119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81" name="Rectangle 37"/>
          <p:cNvSpPr>
            <a:spLocks noChangeArrowheads="1"/>
          </p:cNvSpPr>
          <p:nvPr/>
        </p:nvSpPr>
        <p:spPr bwMode="auto">
          <a:xfrm>
            <a:off x="7447644" y="4144864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82" name="Rectangle 38"/>
          <p:cNvSpPr>
            <a:spLocks noChangeArrowheads="1"/>
          </p:cNvSpPr>
          <p:nvPr/>
        </p:nvSpPr>
        <p:spPr bwMode="auto">
          <a:xfrm>
            <a:off x="8351763" y="4144864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83" name="Rectangle 39"/>
          <p:cNvSpPr>
            <a:spLocks noChangeArrowheads="1"/>
          </p:cNvSpPr>
          <p:nvPr/>
        </p:nvSpPr>
        <p:spPr bwMode="auto">
          <a:xfrm>
            <a:off x="1149047" y="4430614"/>
            <a:ext cx="487313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2002</a:t>
            </a:r>
          </a:p>
        </p:txBody>
      </p:sp>
      <p:sp>
        <p:nvSpPr>
          <p:cNvPr id="31784" name="Rectangle 40"/>
          <p:cNvSpPr>
            <a:spLocks noChangeArrowheads="1"/>
          </p:cNvSpPr>
          <p:nvPr/>
        </p:nvSpPr>
        <p:spPr bwMode="auto">
          <a:xfrm>
            <a:off x="775608" y="4406801"/>
            <a:ext cx="16630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85" name="Rectangle 41"/>
          <p:cNvSpPr>
            <a:spLocks noChangeArrowheads="1"/>
          </p:cNvSpPr>
          <p:nvPr/>
        </p:nvSpPr>
        <p:spPr bwMode="auto">
          <a:xfrm>
            <a:off x="792238" y="4406801"/>
            <a:ext cx="1209524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86" name="Rectangle 42"/>
          <p:cNvSpPr>
            <a:spLocks noChangeArrowheads="1"/>
          </p:cNvSpPr>
          <p:nvPr/>
        </p:nvSpPr>
        <p:spPr bwMode="auto">
          <a:xfrm>
            <a:off x="2001763" y="4406801"/>
            <a:ext cx="16631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87" name="Rectangle 43"/>
          <p:cNvSpPr>
            <a:spLocks noChangeArrowheads="1"/>
          </p:cNvSpPr>
          <p:nvPr/>
        </p:nvSpPr>
        <p:spPr bwMode="auto">
          <a:xfrm>
            <a:off x="2018394" y="4406801"/>
            <a:ext cx="3878035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88" name="Rectangle 44"/>
          <p:cNvSpPr>
            <a:spLocks noChangeArrowheads="1"/>
          </p:cNvSpPr>
          <p:nvPr/>
        </p:nvSpPr>
        <p:spPr bwMode="auto">
          <a:xfrm>
            <a:off x="5896429" y="4406801"/>
            <a:ext cx="16631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89" name="Rectangle 45"/>
          <p:cNvSpPr>
            <a:spLocks noChangeArrowheads="1"/>
          </p:cNvSpPr>
          <p:nvPr/>
        </p:nvSpPr>
        <p:spPr bwMode="auto">
          <a:xfrm>
            <a:off x="5913061" y="4406801"/>
            <a:ext cx="631976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90" name="Rectangle 46"/>
          <p:cNvSpPr>
            <a:spLocks noChangeArrowheads="1"/>
          </p:cNvSpPr>
          <p:nvPr/>
        </p:nvSpPr>
        <p:spPr bwMode="auto">
          <a:xfrm>
            <a:off x="6545037" y="4406801"/>
            <a:ext cx="15119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91" name="Rectangle 47"/>
          <p:cNvSpPr>
            <a:spLocks noChangeArrowheads="1"/>
          </p:cNvSpPr>
          <p:nvPr/>
        </p:nvSpPr>
        <p:spPr bwMode="auto">
          <a:xfrm>
            <a:off x="6560155" y="4406801"/>
            <a:ext cx="887488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92" name="Rectangle 48"/>
          <p:cNvSpPr>
            <a:spLocks noChangeArrowheads="1"/>
          </p:cNvSpPr>
          <p:nvPr/>
        </p:nvSpPr>
        <p:spPr bwMode="auto">
          <a:xfrm>
            <a:off x="7447644" y="4406801"/>
            <a:ext cx="16631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93" name="Rectangle 49"/>
          <p:cNvSpPr>
            <a:spLocks noChangeArrowheads="1"/>
          </p:cNvSpPr>
          <p:nvPr/>
        </p:nvSpPr>
        <p:spPr bwMode="auto">
          <a:xfrm>
            <a:off x="7464274" y="4406801"/>
            <a:ext cx="887488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94" name="Rectangle 50"/>
          <p:cNvSpPr>
            <a:spLocks noChangeArrowheads="1"/>
          </p:cNvSpPr>
          <p:nvPr/>
        </p:nvSpPr>
        <p:spPr bwMode="auto">
          <a:xfrm>
            <a:off x="8351763" y="4406801"/>
            <a:ext cx="16631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95" name="Rectangle 51"/>
          <p:cNvSpPr>
            <a:spLocks noChangeArrowheads="1"/>
          </p:cNvSpPr>
          <p:nvPr/>
        </p:nvSpPr>
        <p:spPr bwMode="auto">
          <a:xfrm>
            <a:off x="775608" y="4423172"/>
            <a:ext cx="16630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96" name="Rectangle 52"/>
          <p:cNvSpPr>
            <a:spLocks noChangeArrowheads="1"/>
          </p:cNvSpPr>
          <p:nvPr/>
        </p:nvSpPr>
        <p:spPr bwMode="auto">
          <a:xfrm>
            <a:off x="2001763" y="4423172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97" name="Rectangle 53"/>
          <p:cNvSpPr>
            <a:spLocks noChangeArrowheads="1"/>
          </p:cNvSpPr>
          <p:nvPr/>
        </p:nvSpPr>
        <p:spPr bwMode="auto">
          <a:xfrm>
            <a:off x="5896429" y="4423172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98" name="Rectangle 54"/>
          <p:cNvSpPr>
            <a:spLocks noChangeArrowheads="1"/>
          </p:cNvSpPr>
          <p:nvPr/>
        </p:nvSpPr>
        <p:spPr bwMode="auto">
          <a:xfrm>
            <a:off x="6545037" y="4423172"/>
            <a:ext cx="15119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799" name="Rectangle 55"/>
          <p:cNvSpPr>
            <a:spLocks noChangeArrowheads="1"/>
          </p:cNvSpPr>
          <p:nvPr/>
        </p:nvSpPr>
        <p:spPr bwMode="auto">
          <a:xfrm>
            <a:off x="7447644" y="4423172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00" name="Rectangle 56"/>
          <p:cNvSpPr>
            <a:spLocks noChangeArrowheads="1"/>
          </p:cNvSpPr>
          <p:nvPr/>
        </p:nvSpPr>
        <p:spPr bwMode="auto">
          <a:xfrm>
            <a:off x="8351763" y="4423172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01" name="Rectangle 57"/>
          <p:cNvSpPr>
            <a:spLocks noChangeArrowheads="1"/>
          </p:cNvSpPr>
          <p:nvPr/>
        </p:nvSpPr>
        <p:spPr bwMode="auto">
          <a:xfrm>
            <a:off x="855738" y="4692552"/>
            <a:ext cx="790281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   Oct. 2</a:t>
            </a:r>
          </a:p>
        </p:txBody>
      </p:sp>
      <p:sp>
        <p:nvSpPr>
          <p:cNvPr id="31802" name="Rectangle 58"/>
          <p:cNvSpPr>
            <a:spLocks noChangeArrowheads="1"/>
          </p:cNvSpPr>
          <p:nvPr/>
        </p:nvSpPr>
        <p:spPr bwMode="auto">
          <a:xfrm>
            <a:off x="2083405" y="4692552"/>
            <a:ext cx="838371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     Cash</a:t>
            </a:r>
          </a:p>
        </p:txBody>
      </p:sp>
      <p:sp>
        <p:nvSpPr>
          <p:cNvPr id="31803" name="Rectangle 59"/>
          <p:cNvSpPr>
            <a:spLocks noChangeArrowheads="1"/>
          </p:cNvSpPr>
          <p:nvPr/>
        </p:nvSpPr>
        <p:spPr bwMode="auto">
          <a:xfrm>
            <a:off x="7730369" y="4692552"/>
            <a:ext cx="548227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8,000</a:t>
            </a:r>
          </a:p>
        </p:txBody>
      </p:sp>
      <p:sp>
        <p:nvSpPr>
          <p:cNvPr id="31804" name="Rectangle 60"/>
          <p:cNvSpPr>
            <a:spLocks noChangeArrowheads="1"/>
          </p:cNvSpPr>
          <p:nvPr/>
        </p:nvSpPr>
        <p:spPr bwMode="auto">
          <a:xfrm>
            <a:off x="775608" y="4685110"/>
            <a:ext cx="16630" cy="26045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05" name="Rectangle 61"/>
          <p:cNvSpPr>
            <a:spLocks noChangeArrowheads="1"/>
          </p:cNvSpPr>
          <p:nvPr/>
        </p:nvSpPr>
        <p:spPr bwMode="auto">
          <a:xfrm>
            <a:off x="2001763" y="4685110"/>
            <a:ext cx="16631" cy="26045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06" name="Rectangle 62"/>
          <p:cNvSpPr>
            <a:spLocks noChangeArrowheads="1"/>
          </p:cNvSpPr>
          <p:nvPr/>
        </p:nvSpPr>
        <p:spPr bwMode="auto">
          <a:xfrm>
            <a:off x="5896429" y="4685110"/>
            <a:ext cx="16631" cy="26045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07" name="Rectangle 63"/>
          <p:cNvSpPr>
            <a:spLocks noChangeArrowheads="1"/>
          </p:cNvSpPr>
          <p:nvPr/>
        </p:nvSpPr>
        <p:spPr bwMode="auto">
          <a:xfrm>
            <a:off x="6545037" y="4685110"/>
            <a:ext cx="15119" cy="26045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08" name="Rectangle 64"/>
          <p:cNvSpPr>
            <a:spLocks noChangeArrowheads="1"/>
          </p:cNvSpPr>
          <p:nvPr/>
        </p:nvSpPr>
        <p:spPr bwMode="auto">
          <a:xfrm>
            <a:off x="7447644" y="4685110"/>
            <a:ext cx="16631" cy="26045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09" name="Rectangle 65"/>
          <p:cNvSpPr>
            <a:spLocks noChangeArrowheads="1"/>
          </p:cNvSpPr>
          <p:nvPr/>
        </p:nvSpPr>
        <p:spPr bwMode="auto">
          <a:xfrm>
            <a:off x="8351763" y="4685110"/>
            <a:ext cx="16631" cy="26045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10" name="Rectangle 66"/>
          <p:cNvSpPr>
            <a:spLocks noChangeArrowheads="1"/>
          </p:cNvSpPr>
          <p:nvPr/>
        </p:nvSpPr>
        <p:spPr bwMode="auto">
          <a:xfrm>
            <a:off x="2083405" y="4954489"/>
            <a:ext cx="2039020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Delivery Equipment</a:t>
            </a:r>
          </a:p>
        </p:txBody>
      </p:sp>
      <p:sp>
        <p:nvSpPr>
          <p:cNvPr id="31811" name="Rectangle 67"/>
          <p:cNvSpPr>
            <a:spLocks noChangeArrowheads="1"/>
          </p:cNvSpPr>
          <p:nvPr/>
        </p:nvSpPr>
        <p:spPr bwMode="auto">
          <a:xfrm>
            <a:off x="6703786" y="4954489"/>
            <a:ext cx="670055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34,000</a:t>
            </a:r>
          </a:p>
        </p:txBody>
      </p:sp>
      <p:sp>
        <p:nvSpPr>
          <p:cNvPr id="31812" name="Rectangle 68"/>
          <p:cNvSpPr>
            <a:spLocks noChangeArrowheads="1"/>
          </p:cNvSpPr>
          <p:nvPr/>
        </p:nvSpPr>
        <p:spPr bwMode="auto">
          <a:xfrm>
            <a:off x="775608" y="4945559"/>
            <a:ext cx="16630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13" name="Rectangle 69"/>
          <p:cNvSpPr>
            <a:spLocks noChangeArrowheads="1"/>
          </p:cNvSpPr>
          <p:nvPr/>
        </p:nvSpPr>
        <p:spPr bwMode="auto">
          <a:xfrm>
            <a:off x="2001763" y="4945559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14" name="Rectangle 70"/>
          <p:cNvSpPr>
            <a:spLocks noChangeArrowheads="1"/>
          </p:cNvSpPr>
          <p:nvPr/>
        </p:nvSpPr>
        <p:spPr bwMode="auto">
          <a:xfrm>
            <a:off x="5896429" y="4945559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15" name="Rectangle 71"/>
          <p:cNvSpPr>
            <a:spLocks noChangeArrowheads="1"/>
          </p:cNvSpPr>
          <p:nvPr/>
        </p:nvSpPr>
        <p:spPr bwMode="auto">
          <a:xfrm>
            <a:off x="6545037" y="4945559"/>
            <a:ext cx="15119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16" name="Rectangle 72"/>
          <p:cNvSpPr>
            <a:spLocks noChangeArrowheads="1"/>
          </p:cNvSpPr>
          <p:nvPr/>
        </p:nvSpPr>
        <p:spPr bwMode="auto">
          <a:xfrm>
            <a:off x="7447644" y="4945559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17" name="Rectangle 73"/>
          <p:cNvSpPr>
            <a:spLocks noChangeArrowheads="1"/>
          </p:cNvSpPr>
          <p:nvPr/>
        </p:nvSpPr>
        <p:spPr bwMode="auto">
          <a:xfrm>
            <a:off x="8351763" y="4945559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18" name="Rectangle 74"/>
          <p:cNvSpPr>
            <a:spLocks noChangeArrowheads="1"/>
          </p:cNvSpPr>
          <p:nvPr/>
        </p:nvSpPr>
        <p:spPr bwMode="auto">
          <a:xfrm>
            <a:off x="2083405" y="5216427"/>
            <a:ext cx="1676741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     Note Payable</a:t>
            </a:r>
          </a:p>
        </p:txBody>
      </p:sp>
      <p:sp>
        <p:nvSpPr>
          <p:cNvPr id="31819" name="Rectangle 75"/>
          <p:cNvSpPr>
            <a:spLocks noChangeArrowheads="1"/>
          </p:cNvSpPr>
          <p:nvPr/>
        </p:nvSpPr>
        <p:spPr bwMode="auto">
          <a:xfrm>
            <a:off x="7624536" y="5216427"/>
            <a:ext cx="670055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26,000</a:t>
            </a:r>
          </a:p>
        </p:txBody>
      </p:sp>
      <p:sp>
        <p:nvSpPr>
          <p:cNvPr id="31820" name="Rectangle 76"/>
          <p:cNvSpPr>
            <a:spLocks noChangeArrowheads="1"/>
          </p:cNvSpPr>
          <p:nvPr/>
        </p:nvSpPr>
        <p:spPr bwMode="auto">
          <a:xfrm>
            <a:off x="775608" y="5207496"/>
            <a:ext cx="16630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21" name="Rectangle 77"/>
          <p:cNvSpPr>
            <a:spLocks noChangeArrowheads="1"/>
          </p:cNvSpPr>
          <p:nvPr/>
        </p:nvSpPr>
        <p:spPr bwMode="auto">
          <a:xfrm>
            <a:off x="2001763" y="5207496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22" name="Rectangle 78"/>
          <p:cNvSpPr>
            <a:spLocks noChangeArrowheads="1"/>
          </p:cNvSpPr>
          <p:nvPr/>
        </p:nvSpPr>
        <p:spPr bwMode="auto">
          <a:xfrm>
            <a:off x="5896429" y="5207496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23" name="Rectangle 79"/>
          <p:cNvSpPr>
            <a:spLocks noChangeArrowheads="1"/>
          </p:cNvSpPr>
          <p:nvPr/>
        </p:nvSpPr>
        <p:spPr bwMode="auto">
          <a:xfrm>
            <a:off x="6545037" y="5207496"/>
            <a:ext cx="15119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24" name="Rectangle 80"/>
          <p:cNvSpPr>
            <a:spLocks noChangeArrowheads="1"/>
          </p:cNvSpPr>
          <p:nvPr/>
        </p:nvSpPr>
        <p:spPr bwMode="auto">
          <a:xfrm>
            <a:off x="7447644" y="5207496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25" name="Rectangle 81"/>
          <p:cNvSpPr>
            <a:spLocks noChangeArrowheads="1"/>
          </p:cNvSpPr>
          <p:nvPr/>
        </p:nvSpPr>
        <p:spPr bwMode="auto">
          <a:xfrm>
            <a:off x="8351763" y="5207496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26" name="Rectangle 82"/>
          <p:cNvSpPr>
            <a:spLocks noChangeArrowheads="1"/>
          </p:cNvSpPr>
          <p:nvPr/>
        </p:nvSpPr>
        <p:spPr bwMode="auto">
          <a:xfrm>
            <a:off x="2083405" y="5476875"/>
            <a:ext cx="3231654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          Purchased truck for cash</a:t>
            </a:r>
          </a:p>
        </p:txBody>
      </p:sp>
      <p:sp>
        <p:nvSpPr>
          <p:cNvPr id="31827" name="Rectangle 83"/>
          <p:cNvSpPr>
            <a:spLocks noChangeArrowheads="1"/>
          </p:cNvSpPr>
          <p:nvPr/>
        </p:nvSpPr>
        <p:spPr bwMode="auto">
          <a:xfrm>
            <a:off x="775608" y="5469434"/>
            <a:ext cx="16630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28" name="Rectangle 84"/>
          <p:cNvSpPr>
            <a:spLocks noChangeArrowheads="1"/>
          </p:cNvSpPr>
          <p:nvPr/>
        </p:nvSpPr>
        <p:spPr bwMode="auto">
          <a:xfrm>
            <a:off x="2001763" y="5469434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29" name="Rectangle 85"/>
          <p:cNvSpPr>
            <a:spLocks noChangeArrowheads="1"/>
          </p:cNvSpPr>
          <p:nvPr/>
        </p:nvSpPr>
        <p:spPr bwMode="auto">
          <a:xfrm>
            <a:off x="5896429" y="5469434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30" name="Rectangle 86"/>
          <p:cNvSpPr>
            <a:spLocks noChangeArrowheads="1"/>
          </p:cNvSpPr>
          <p:nvPr/>
        </p:nvSpPr>
        <p:spPr bwMode="auto">
          <a:xfrm>
            <a:off x="6545037" y="5469434"/>
            <a:ext cx="15119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31" name="Rectangle 87"/>
          <p:cNvSpPr>
            <a:spLocks noChangeArrowheads="1"/>
          </p:cNvSpPr>
          <p:nvPr/>
        </p:nvSpPr>
        <p:spPr bwMode="auto">
          <a:xfrm>
            <a:off x="7447644" y="5469434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32" name="Rectangle 88"/>
          <p:cNvSpPr>
            <a:spLocks noChangeArrowheads="1"/>
          </p:cNvSpPr>
          <p:nvPr/>
        </p:nvSpPr>
        <p:spPr bwMode="auto">
          <a:xfrm>
            <a:off x="8351763" y="5469434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33" name="Rectangle 89"/>
          <p:cNvSpPr>
            <a:spLocks noChangeArrowheads="1"/>
          </p:cNvSpPr>
          <p:nvPr/>
        </p:nvSpPr>
        <p:spPr bwMode="auto">
          <a:xfrm>
            <a:off x="2083405" y="5738813"/>
            <a:ext cx="2454198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          and note payable.</a:t>
            </a:r>
          </a:p>
        </p:txBody>
      </p:sp>
      <p:sp>
        <p:nvSpPr>
          <p:cNvPr id="31834" name="Rectangle 90"/>
          <p:cNvSpPr>
            <a:spLocks noChangeArrowheads="1"/>
          </p:cNvSpPr>
          <p:nvPr/>
        </p:nvSpPr>
        <p:spPr bwMode="auto">
          <a:xfrm>
            <a:off x="775608" y="5731371"/>
            <a:ext cx="16630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35" name="Rectangle 91"/>
          <p:cNvSpPr>
            <a:spLocks noChangeArrowheads="1"/>
          </p:cNvSpPr>
          <p:nvPr/>
        </p:nvSpPr>
        <p:spPr bwMode="auto">
          <a:xfrm>
            <a:off x="2001763" y="5731371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36" name="Rectangle 92"/>
          <p:cNvSpPr>
            <a:spLocks noChangeArrowheads="1"/>
          </p:cNvSpPr>
          <p:nvPr/>
        </p:nvSpPr>
        <p:spPr bwMode="auto">
          <a:xfrm>
            <a:off x="5896429" y="5731371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37" name="Rectangle 93"/>
          <p:cNvSpPr>
            <a:spLocks noChangeArrowheads="1"/>
          </p:cNvSpPr>
          <p:nvPr/>
        </p:nvSpPr>
        <p:spPr bwMode="auto">
          <a:xfrm>
            <a:off x="6545037" y="5731371"/>
            <a:ext cx="15119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38" name="Rectangle 94"/>
          <p:cNvSpPr>
            <a:spLocks noChangeArrowheads="1"/>
          </p:cNvSpPr>
          <p:nvPr/>
        </p:nvSpPr>
        <p:spPr bwMode="auto">
          <a:xfrm>
            <a:off x="7447644" y="5731371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39" name="Rectangle 95"/>
          <p:cNvSpPr>
            <a:spLocks noChangeArrowheads="1"/>
          </p:cNvSpPr>
          <p:nvPr/>
        </p:nvSpPr>
        <p:spPr bwMode="auto">
          <a:xfrm>
            <a:off x="8351763" y="5731371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40" name="Rectangle 96"/>
          <p:cNvSpPr>
            <a:spLocks noChangeArrowheads="1"/>
          </p:cNvSpPr>
          <p:nvPr/>
        </p:nvSpPr>
        <p:spPr bwMode="auto">
          <a:xfrm>
            <a:off x="775608" y="5993309"/>
            <a:ext cx="16630" cy="26044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41" name="Rectangle 97"/>
          <p:cNvSpPr>
            <a:spLocks noChangeArrowheads="1"/>
          </p:cNvSpPr>
          <p:nvPr/>
        </p:nvSpPr>
        <p:spPr bwMode="auto">
          <a:xfrm>
            <a:off x="775608" y="6253758"/>
            <a:ext cx="16630" cy="16372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42" name="Rectangle 98"/>
          <p:cNvSpPr>
            <a:spLocks noChangeArrowheads="1"/>
          </p:cNvSpPr>
          <p:nvPr/>
        </p:nvSpPr>
        <p:spPr bwMode="auto">
          <a:xfrm>
            <a:off x="775608" y="6253758"/>
            <a:ext cx="16630" cy="16372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43" name="Rectangle 99"/>
          <p:cNvSpPr>
            <a:spLocks noChangeArrowheads="1"/>
          </p:cNvSpPr>
          <p:nvPr/>
        </p:nvSpPr>
        <p:spPr bwMode="auto">
          <a:xfrm>
            <a:off x="792238" y="6253758"/>
            <a:ext cx="1209524" cy="16372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44" name="Rectangle 100"/>
          <p:cNvSpPr>
            <a:spLocks noChangeArrowheads="1"/>
          </p:cNvSpPr>
          <p:nvPr/>
        </p:nvSpPr>
        <p:spPr bwMode="auto">
          <a:xfrm>
            <a:off x="2001763" y="5993309"/>
            <a:ext cx="16631" cy="26044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45" name="Rectangle 101"/>
          <p:cNvSpPr>
            <a:spLocks noChangeArrowheads="1"/>
          </p:cNvSpPr>
          <p:nvPr/>
        </p:nvSpPr>
        <p:spPr bwMode="auto">
          <a:xfrm>
            <a:off x="2001763" y="6253758"/>
            <a:ext cx="16631" cy="16372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46" name="Rectangle 102"/>
          <p:cNvSpPr>
            <a:spLocks noChangeArrowheads="1"/>
          </p:cNvSpPr>
          <p:nvPr/>
        </p:nvSpPr>
        <p:spPr bwMode="auto">
          <a:xfrm>
            <a:off x="2018394" y="6253758"/>
            <a:ext cx="3878035" cy="16372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47" name="Rectangle 103"/>
          <p:cNvSpPr>
            <a:spLocks noChangeArrowheads="1"/>
          </p:cNvSpPr>
          <p:nvPr/>
        </p:nvSpPr>
        <p:spPr bwMode="auto">
          <a:xfrm>
            <a:off x="5896429" y="5993309"/>
            <a:ext cx="16631" cy="26044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48" name="Rectangle 104"/>
          <p:cNvSpPr>
            <a:spLocks noChangeArrowheads="1"/>
          </p:cNvSpPr>
          <p:nvPr/>
        </p:nvSpPr>
        <p:spPr bwMode="auto">
          <a:xfrm>
            <a:off x="5896429" y="6253758"/>
            <a:ext cx="16631" cy="16372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49" name="Rectangle 105"/>
          <p:cNvSpPr>
            <a:spLocks noChangeArrowheads="1"/>
          </p:cNvSpPr>
          <p:nvPr/>
        </p:nvSpPr>
        <p:spPr bwMode="auto">
          <a:xfrm>
            <a:off x="5913061" y="6253758"/>
            <a:ext cx="631976" cy="16372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50" name="Rectangle 106"/>
          <p:cNvSpPr>
            <a:spLocks noChangeArrowheads="1"/>
          </p:cNvSpPr>
          <p:nvPr/>
        </p:nvSpPr>
        <p:spPr bwMode="auto">
          <a:xfrm>
            <a:off x="6545037" y="5993309"/>
            <a:ext cx="15119" cy="26044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51" name="Rectangle 107"/>
          <p:cNvSpPr>
            <a:spLocks noChangeArrowheads="1"/>
          </p:cNvSpPr>
          <p:nvPr/>
        </p:nvSpPr>
        <p:spPr bwMode="auto">
          <a:xfrm>
            <a:off x="6545037" y="6253758"/>
            <a:ext cx="15119" cy="16372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52" name="Rectangle 108"/>
          <p:cNvSpPr>
            <a:spLocks noChangeArrowheads="1"/>
          </p:cNvSpPr>
          <p:nvPr/>
        </p:nvSpPr>
        <p:spPr bwMode="auto">
          <a:xfrm>
            <a:off x="6560155" y="6253758"/>
            <a:ext cx="887488" cy="16372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53" name="Rectangle 109"/>
          <p:cNvSpPr>
            <a:spLocks noChangeArrowheads="1"/>
          </p:cNvSpPr>
          <p:nvPr/>
        </p:nvSpPr>
        <p:spPr bwMode="auto">
          <a:xfrm>
            <a:off x="7447644" y="5993309"/>
            <a:ext cx="16631" cy="26044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54" name="Rectangle 110"/>
          <p:cNvSpPr>
            <a:spLocks noChangeArrowheads="1"/>
          </p:cNvSpPr>
          <p:nvPr/>
        </p:nvSpPr>
        <p:spPr bwMode="auto">
          <a:xfrm>
            <a:off x="7447644" y="6253758"/>
            <a:ext cx="16631" cy="16372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55" name="Rectangle 111"/>
          <p:cNvSpPr>
            <a:spLocks noChangeArrowheads="1"/>
          </p:cNvSpPr>
          <p:nvPr/>
        </p:nvSpPr>
        <p:spPr bwMode="auto">
          <a:xfrm>
            <a:off x="7464274" y="6253758"/>
            <a:ext cx="887488" cy="16372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56" name="Rectangle 112"/>
          <p:cNvSpPr>
            <a:spLocks noChangeArrowheads="1"/>
          </p:cNvSpPr>
          <p:nvPr/>
        </p:nvSpPr>
        <p:spPr bwMode="auto">
          <a:xfrm>
            <a:off x="8351763" y="5993309"/>
            <a:ext cx="16631" cy="26044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57" name="Rectangle 113"/>
          <p:cNvSpPr>
            <a:spLocks noChangeArrowheads="1"/>
          </p:cNvSpPr>
          <p:nvPr/>
        </p:nvSpPr>
        <p:spPr bwMode="auto">
          <a:xfrm>
            <a:off x="8351763" y="6253758"/>
            <a:ext cx="16631" cy="16372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1858" name="Rectangle 114"/>
          <p:cNvSpPr>
            <a:spLocks noChangeArrowheads="1"/>
          </p:cNvSpPr>
          <p:nvPr/>
        </p:nvSpPr>
        <p:spPr bwMode="auto">
          <a:xfrm>
            <a:off x="8351763" y="6253758"/>
            <a:ext cx="16631" cy="16372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88179" name="Oval 115"/>
          <p:cNvSpPr>
            <a:spLocks noChangeArrowheads="1"/>
          </p:cNvSpPr>
          <p:nvPr/>
        </p:nvSpPr>
        <p:spPr bwMode="auto">
          <a:xfrm>
            <a:off x="6646334" y="4524375"/>
            <a:ext cx="1929190" cy="1113234"/>
          </a:xfrm>
          <a:prstGeom prst="ellips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88180" name="Rectangle 116"/>
          <p:cNvSpPr>
            <a:spLocks noChangeArrowheads="1"/>
          </p:cNvSpPr>
          <p:nvPr/>
        </p:nvSpPr>
        <p:spPr bwMode="auto">
          <a:xfrm>
            <a:off x="757465" y="622102"/>
            <a:ext cx="7629071" cy="6696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5593" tIns="42045" rIns="85593" bIns="42045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8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COMPOUND JOURNAL ENTRY</a:t>
            </a:r>
          </a:p>
        </p:txBody>
      </p:sp>
      <p:sp>
        <p:nvSpPr>
          <p:cNvPr id="88181" name="Rectangle 117"/>
          <p:cNvSpPr>
            <a:spLocks noGrp="1" noChangeArrowheads="1"/>
          </p:cNvSpPr>
          <p:nvPr>
            <p:ph type="body" idx="1"/>
          </p:nvPr>
        </p:nvSpPr>
        <p:spPr>
          <a:xfrm>
            <a:off x="0" y="1676399"/>
            <a:ext cx="9144000" cy="1219201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None/>
              <a:defRPr/>
            </a:pPr>
            <a:r>
              <a:rPr lang="en-US" dirty="0" smtClean="0"/>
              <a:t>This is the wrong format; all debits must be listed before the credits are listed.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7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5714" y="1447800"/>
            <a:ext cx="7765143" cy="1752599"/>
          </a:xfrm>
          <a:solidFill>
            <a:schemeClr val="bg1"/>
          </a:solidFill>
          <a:ln cap="flat" cmpd="sng">
            <a:solidFill>
              <a:schemeClr val="tx1"/>
            </a:solidFill>
          </a:ln>
          <a:effectLst>
            <a:outerShdw dist="107763" dir="2700000" algn="ctr" rotWithShape="0">
              <a:schemeClr val="tx1"/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When three or more accounts are required in one journal entry, the entry is referred to as a compound entry.</a:t>
            </a: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920751" y="372071"/>
            <a:ext cx="7302500" cy="60424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5593" tIns="42045" rIns="85593" bIns="42045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4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COMPOUND JOURNAL ENTRY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34571" y="3429001"/>
            <a:ext cx="7547429" cy="2875360"/>
            <a:chOff x="552" y="2556"/>
            <a:chExt cx="4992" cy="1680"/>
          </a:xfrm>
        </p:grpSpPr>
        <p:sp>
          <p:nvSpPr>
            <p:cNvPr id="30845" name="Rectangle 7"/>
            <p:cNvSpPr>
              <a:spLocks noChangeArrowheads="1"/>
            </p:cNvSpPr>
            <p:nvPr/>
          </p:nvSpPr>
          <p:spPr bwMode="auto">
            <a:xfrm>
              <a:off x="552" y="2556"/>
              <a:ext cx="4992" cy="444"/>
            </a:xfrm>
            <a:prstGeom prst="rect">
              <a:avLst/>
            </a:prstGeom>
            <a:solidFill>
              <a:srgbClr val="FCFEB9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6" name="Rectangle 8"/>
            <p:cNvSpPr>
              <a:spLocks noChangeArrowheads="1"/>
            </p:cNvSpPr>
            <p:nvPr/>
          </p:nvSpPr>
          <p:spPr bwMode="auto">
            <a:xfrm>
              <a:off x="552" y="3012"/>
              <a:ext cx="4992" cy="1224"/>
            </a:xfrm>
            <a:prstGeom prst="rect">
              <a:avLst/>
            </a:prstGeom>
            <a:solidFill>
              <a:srgbClr val="C0FEF9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25" name="Rectangle 10"/>
          <p:cNvSpPr>
            <a:spLocks noChangeArrowheads="1"/>
          </p:cNvSpPr>
          <p:nvPr/>
        </p:nvSpPr>
        <p:spPr bwMode="auto">
          <a:xfrm>
            <a:off x="3226405" y="3829349"/>
            <a:ext cx="3195427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500" b="1" dirty="0" smtClean="0">
                <a:solidFill>
                  <a:srgbClr val="000000"/>
                </a:solidFill>
                <a:latin typeface="Arial" charset="0"/>
              </a:rPr>
              <a:t>GENERAL JOURNAL</a:t>
            </a:r>
            <a:endParaRPr lang="en-US" sz="25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26" name="Rectangle 11"/>
          <p:cNvSpPr>
            <a:spLocks noChangeArrowheads="1"/>
          </p:cNvSpPr>
          <p:nvPr/>
        </p:nvSpPr>
        <p:spPr bwMode="auto">
          <a:xfrm>
            <a:off x="8094738" y="3826372"/>
            <a:ext cx="243656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J1</a:t>
            </a:r>
          </a:p>
        </p:txBody>
      </p:sp>
      <p:sp>
        <p:nvSpPr>
          <p:cNvPr id="30727" name="Rectangle 12"/>
          <p:cNvSpPr>
            <a:spLocks noChangeArrowheads="1"/>
          </p:cNvSpPr>
          <p:nvPr/>
        </p:nvSpPr>
        <p:spPr bwMode="auto">
          <a:xfrm>
            <a:off x="830036" y="3802559"/>
            <a:ext cx="16630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28" name="Rectangle 13"/>
          <p:cNvSpPr>
            <a:spLocks noChangeArrowheads="1"/>
          </p:cNvSpPr>
          <p:nvPr/>
        </p:nvSpPr>
        <p:spPr bwMode="auto">
          <a:xfrm>
            <a:off x="830036" y="3802559"/>
            <a:ext cx="16630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29" name="Rectangle 14"/>
          <p:cNvSpPr>
            <a:spLocks noChangeArrowheads="1"/>
          </p:cNvSpPr>
          <p:nvPr/>
        </p:nvSpPr>
        <p:spPr bwMode="auto">
          <a:xfrm>
            <a:off x="846667" y="3802559"/>
            <a:ext cx="1209524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30" name="Rectangle 15"/>
          <p:cNvSpPr>
            <a:spLocks noChangeArrowheads="1"/>
          </p:cNvSpPr>
          <p:nvPr/>
        </p:nvSpPr>
        <p:spPr bwMode="auto">
          <a:xfrm>
            <a:off x="2056191" y="3802559"/>
            <a:ext cx="16631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31" name="Rectangle 16"/>
          <p:cNvSpPr>
            <a:spLocks noChangeArrowheads="1"/>
          </p:cNvSpPr>
          <p:nvPr/>
        </p:nvSpPr>
        <p:spPr bwMode="auto">
          <a:xfrm>
            <a:off x="2072822" y="3802559"/>
            <a:ext cx="5430762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32" name="Rectangle 17"/>
          <p:cNvSpPr>
            <a:spLocks noChangeArrowheads="1"/>
          </p:cNvSpPr>
          <p:nvPr/>
        </p:nvSpPr>
        <p:spPr bwMode="auto">
          <a:xfrm>
            <a:off x="7503584" y="3802559"/>
            <a:ext cx="15119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33" name="Rectangle 18"/>
          <p:cNvSpPr>
            <a:spLocks noChangeArrowheads="1"/>
          </p:cNvSpPr>
          <p:nvPr/>
        </p:nvSpPr>
        <p:spPr bwMode="auto">
          <a:xfrm>
            <a:off x="7518703" y="3802559"/>
            <a:ext cx="887488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34" name="Rectangle 19"/>
          <p:cNvSpPr>
            <a:spLocks noChangeArrowheads="1"/>
          </p:cNvSpPr>
          <p:nvPr/>
        </p:nvSpPr>
        <p:spPr bwMode="auto">
          <a:xfrm>
            <a:off x="8406191" y="3802559"/>
            <a:ext cx="16631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35" name="Rectangle 20"/>
          <p:cNvSpPr>
            <a:spLocks noChangeArrowheads="1"/>
          </p:cNvSpPr>
          <p:nvPr/>
        </p:nvSpPr>
        <p:spPr bwMode="auto">
          <a:xfrm>
            <a:off x="8406191" y="3802559"/>
            <a:ext cx="16631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36" name="Rectangle 21"/>
          <p:cNvSpPr>
            <a:spLocks noChangeArrowheads="1"/>
          </p:cNvSpPr>
          <p:nvPr/>
        </p:nvSpPr>
        <p:spPr bwMode="auto">
          <a:xfrm>
            <a:off x="830036" y="3818930"/>
            <a:ext cx="16630" cy="36462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37" name="Rectangle 22"/>
          <p:cNvSpPr>
            <a:spLocks noChangeArrowheads="1"/>
          </p:cNvSpPr>
          <p:nvPr/>
        </p:nvSpPr>
        <p:spPr bwMode="auto">
          <a:xfrm>
            <a:off x="8406191" y="3818930"/>
            <a:ext cx="16631" cy="36462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38" name="Rectangle 23"/>
          <p:cNvSpPr>
            <a:spLocks noChangeArrowheads="1"/>
          </p:cNvSpPr>
          <p:nvPr/>
        </p:nvSpPr>
        <p:spPr bwMode="auto">
          <a:xfrm>
            <a:off x="1209524" y="4207372"/>
            <a:ext cx="472886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Date</a:t>
            </a:r>
          </a:p>
        </p:txBody>
      </p:sp>
      <p:sp>
        <p:nvSpPr>
          <p:cNvPr id="30739" name="Rectangle 24"/>
          <p:cNvSpPr>
            <a:spLocks noChangeArrowheads="1"/>
          </p:cNvSpPr>
          <p:nvPr/>
        </p:nvSpPr>
        <p:spPr bwMode="auto">
          <a:xfrm>
            <a:off x="2349500" y="4207372"/>
            <a:ext cx="3246979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Account Titles and Explanation</a:t>
            </a:r>
          </a:p>
        </p:txBody>
      </p:sp>
      <p:sp>
        <p:nvSpPr>
          <p:cNvPr id="30740" name="Rectangle 25"/>
          <p:cNvSpPr>
            <a:spLocks noChangeArrowheads="1"/>
          </p:cNvSpPr>
          <p:nvPr/>
        </p:nvSpPr>
        <p:spPr bwMode="auto">
          <a:xfrm>
            <a:off x="6071810" y="4207372"/>
            <a:ext cx="411972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Ref.</a:t>
            </a:r>
          </a:p>
        </p:txBody>
      </p:sp>
      <p:sp>
        <p:nvSpPr>
          <p:cNvPr id="30741" name="Rectangle 26"/>
          <p:cNvSpPr>
            <a:spLocks noChangeArrowheads="1"/>
          </p:cNvSpPr>
          <p:nvPr/>
        </p:nvSpPr>
        <p:spPr bwMode="auto">
          <a:xfrm>
            <a:off x="6779381" y="4207372"/>
            <a:ext cx="545021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Debit</a:t>
            </a:r>
          </a:p>
        </p:txBody>
      </p:sp>
      <p:sp>
        <p:nvSpPr>
          <p:cNvPr id="30742" name="Rectangle 27"/>
          <p:cNvSpPr>
            <a:spLocks noChangeArrowheads="1"/>
          </p:cNvSpPr>
          <p:nvPr/>
        </p:nvSpPr>
        <p:spPr bwMode="auto">
          <a:xfrm>
            <a:off x="7639655" y="4207372"/>
            <a:ext cx="629981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Credit</a:t>
            </a:r>
          </a:p>
        </p:txBody>
      </p:sp>
      <p:sp>
        <p:nvSpPr>
          <p:cNvPr id="30743" name="Rectangle 28"/>
          <p:cNvSpPr>
            <a:spLocks noChangeArrowheads="1"/>
          </p:cNvSpPr>
          <p:nvPr/>
        </p:nvSpPr>
        <p:spPr bwMode="auto">
          <a:xfrm>
            <a:off x="830036" y="4183559"/>
            <a:ext cx="16630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44" name="Rectangle 29"/>
          <p:cNvSpPr>
            <a:spLocks noChangeArrowheads="1"/>
          </p:cNvSpPr>
          <p:nvPr/>
        </p:nvSpPr>
        <p:spPr bwMode="auto">
          <a:xfrm>
            <a:off x="846667" y="4183559"/>
            <a:ext cx="1209524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45" name="Rectangle 30"/>
          <p:cNvSpPr>
            <a:spLocks noChangeArrowheads="1"/>
          </p:cNvSpPr>
          <p:nvPr/>
        </p:nvSpPr>
        <p:spPr bwMode="auto">
          <a:xfrm>
            <a:off x="2056191" y="4183559"/>
            <a:ext cx="16631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46" name="Rectangle 31"/>
          <p:cNvSpPr>
            <a:spLocks noChangeArrowheads="1"/>
          </p:cNvSpPr>
          <p:nvPr/>
        </p:nvSpPr>
        <p:spPr bwMode="auto">
          <a:xfrm>
            <a:off x="2072823" y="4183559"/>
            <a:ext cx="3878035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47" name="Rectangle 32"/>
          <p:cNvSpPr>
            <a:spLocks noChangeArrowheads="1"/>
          </p:cNvSpPr>
          <p:nvPr/>
        </p:nvSpPr>
        <p:spPr bwMode="auto">
          <a:xfrm>
            <a:off x="5950858" y="4183559"/>
            <a:ext cx="16631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48" name="Rectangle 33"/>
          <p:cNvSpPr>
            <a:spLocks noChangeArrowheads="1"/>
          </p:cNvSpPr>
          <p:nvPr/>
        </p:nvSpPr>
        <p:spPr bwMode="auto">
          <a:xfrm>
            <a:off x="5967489" y="4183559"/>
            <a:ext cx="631976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49" name="Rectangle 34"/>
          <p:cNvSpPr>
            <a:spLocks noChangeArrowheads="1"/>
          </p:cNvSpPr>
          <p:nvPr/>
        </p:nvSpPr>
        <p:spPr bwMode="auto">
          <a:xfrm>
            <a:off x="6599465" y="4183559"/>
            <a:ext cx="16630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50" name="Rectangle 35"/>
          <p:cNvSpPr>
            <a:spLocks noChangeArrowheads="1"/>
          </p:cNvSpPr>
          <p:nvPr/>
        </p:nvSpPr>
        <p:spPr bwMode="auto">
          <a:xfrm>
            <a:off x="6616096" y="4183559"/>
            <a:ext cx="887489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51" name="Rectangle 36"/>
          <p:cNvSpPr>
            <a:spLocks noChangeArrowheads="1"/>
          </p:cNvSpPr>
          <p:nvPr/>
        </p:nvSpPr>
        <p:spPr bwMode="auto">
          <a:xfrm>
            <a:off x="7503584" y="4183559"/>
            <a:ext cx="15119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52" name="Rectangle 37"/>
          <p:cNvSpPr>
            <a:spLocks noChangeArrowheads="1"/>
          </p:cNvSpPr>
          <p:nvPr/>
        </p:nvSpPr>
        <p:spPr bwMode="auto">
          <a:xfrm>
            <a:off x="7518703" y="4183559"/>
            <a:ext cx="887488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53" name="Rectangle 38"/>
          <p:cNvSpPr>
            <a:spLocks noChangeArrowheads="1"/>
          </p:cNvSpPr>
          <p:nvPr/>
        </p:nvSpPr>
        <p:spPr bwMode="auto">
          <a:xfrm>
            <a:off x="8406191" y="4183559"/>
            <a:ext cx="16631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54" name="Rectangle 39"/>
          <p:cNvSpPr>
            <a:spLocks noChangeArrowheads="1"/>
          </p:cNvSpPr>
          <p:nvPr/>
        </p:nvSpPr>
        <p:spPr bwMode="auto">
          <a:xfrm>
            <a:off x="830036" y="4198442"/>
            <a:ext cx="16630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55" name="Rectangle 40"/>
          <p:cNvSpPr>
            <a:spLocks noChangeArrowheads="1"/>
          </p:cNvSpPr>
          <p:nvPr/>
        </p:nvSpPr>
        <p:spPr bwMode="auto">
          <a:xfrm>
            <a:off x="2056191" y="4198442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56" name="Rectangle 41"/>
          <p:cNvSpPr>
            <a:spLocks noChangeArrowheads="1"/>
          </p:cNvSpPr>
          <p:nvPr/>
        </p:nvSpPr>
        <p:spPr bwMode="auto">
          <a:xfrm>
            <a:off x="5950858" y="4198442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57" name="Rectangle 42"/>
          <p:cNvSpPr>
            <a:spLocks noChangeArrowheads="1"/>
          </p:cNvSpPr>
          <p:nvPr/>
        </p:nvSpPr>
        <p:spPr bwMode="auto">
          <a:xfrm>
            <a:off x="6599465" y="4198442"/>
            <a:ext cx="16630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58" name="Rectangle 43"/>
          <p:cNvSpPr>
            <a:spLocks noChangeArrowheads="1"/>
          </p:cNvSpPr>
          <p:nvPr/>
        </p:nvSpPr>
        <p:spPr bwMode="auto">
          <a:xfrm>
            <a:off x="7503584" y="4198442"/>
            <a:ext cx="15119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59" name="Rectangle 44"/>
          <p:cNvSpPr>
            <a:spLocks noChangeArrowheads="1"/>
          </p:cNvSpPr>
          <p:nvPr/>
        </p:nvSpPr>
        <p:spPr bwMode="auto">
          <a:xfrm>
            <a:off x="8406191" y="4198442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60" name="Rectangle 45"/>
          <p:cNvSpPr>
            <a:spLocks noChangeArrowheads="1"/>
          </p:cNvSpPr>
          <p:nvPr/>
        </p:nvSpPr>
        <p:spPr bwMode="auto">
          <a:xfrm>
            <a:off x="1203476" y="4484192"/>
            <a:ext cx="487313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2002</a:t>
            </a:r>
          </a:p>
        </p:txBody>
      </p:sp>
      <p:sp>
        <p:nvSpPr>
          <p:cNvPr id="30761" name="Rectangle 46"/>
          <p:cNvSpPr>
            <a:spLocks noChangeArrowheads="1"/>
          </p:cNvSpPr>
          <p:nvPr/>
        </p:nvSpPr>
        <p:spPr bwMode="auto">
          <a:xfrm>
            <a:off x="830036" y="4460379"/>
            <a:ext cx="16630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62" name="Rectangle 47"/>
          <p:cNvSpPr>
            <a:spLocks noChangeArrowheads="1"/>
          </p:cNvSpPr>
          <p:nvPr/>
        </p:nvSpPr>
        <p:spPr bwMode="auto">
          <a:xfrm>
            <a:off x="846667" y="4460379"/>
            <a:ext cx="1209524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63" name="Rectangle 48"/>
          <p:cNvSpPr>
            <a:spLocks noChangeArrowheads="1"/>
          </p:cNvSpPr>
          <p:nvPr/>
        </p:nvSpPr>
        <p:spPr bwMode="auto">
          <a:xfrm>
            <a:off x="2056191" y="4460379"/>
            <a:ext cx="16631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64" name="Rectangle 49"/>
          <p:cNvSpPr>
            <a:spLocks noChangeArrowheads="1"/>
          </p:cNvSpPr>
          <p:nvPr/>
        </p:nvSpPr>
        <p:spPr bwMode="auto">
          <a:xfrm>
            <a:off x="2072823" y="4460379"/>
            <a:ext cx="3878035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65" name="Rectangle 50"/>
          <p:cNvSpPr>
            <a:spLocks noChangeArrowheads="1"/>
          </p:cNvSpPr>
          <p:nvPr/>
        </p:nvSpPr>
        <p:spPr bwMode="auto">
          <a:xfrm>
            <a:off x="5950858" y="4460379"/>
            <a:ext cx="16631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66" name="Rectangle 51"/>
          <p:cNvSpPr>
            <a:spLocks noChangeArrowheads="1"/>
          </p:cNvSpPr>
          <p:nvPr/>
        </p:nvSpPr>
        <p:spPr bwMode="auto">
          <a:xfrm>
            <a:off x="5967489" y="4460379"/>
            <a:ext cx="631976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67" name="Rectangle 52"/>
          <p:cNvSpPr>
            <a:spLocks noChangeArrowheads="1"/>
          </p:cNvSpPr>
          <p:nvPr/>
        </p:nvSpPr>
        <p:spPr bwMode="auto">
          <a:xfrm>
            <a:off x="6599465" y="4460379"/>
            <a:ext cx="16630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68" name="Rectangle 53"/>
          <p:cNvSpPr>
            <a:spLocks noChangeArrowheads="1"/>
          </p:cNvSpPr>
          <p:nvPr/>
        </p:nvSpPr>
        <p:spPr bwMode="auto">
          <a:xfrm>
            <a:off x="6616096" y="4460379"/>
            <a:ext cx="887489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69" name="Rectangle 54"/>
          <p:cNvSpPr>
            <a:spLocks noChangeArrowheads="1"/>
          </p:cNvSpPr>
          <p:nvPr/>
        </p:nvSpPr>
        <p:spPr bwMode="auto">
          <a:xfrm>
            <a:off x="7503584" y="4460379"/>
            <a:ext cx="15119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70" name="Rectangle 55"/>
          <p:cNvSpPr>
            <a:spLocks noChangeArrowheads="1"/>
          </p:cNvSpPr>
          <p:nvPr/>
        </p:nvSpPr>
        <p:spPr bwMode="auto">
          <a:xfrm>
            <a:off x="7518703" y="4460379"/>
            <a:ext cx="887488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71" name="Rectangle 56"/>
          <p:cNvSpPr>
            <a:spLocks noChangeArrowheads="1"/>
          </p:cNvSpPr>
          <p:nvPr/>
        </p:nvSpPr>
        <p:spPr bwMode="auto">
          <a:xfrm>
            <a:off x="8406191" y="4460379"/>
            <a:ext cx="16631" cy="16371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72" name="Rectangle 57"/>
          <p:cNvSpPr>
            <a:spLocks noChangeArrowheads="1"/>
          </p:cNvSpPr>
          <p:nvPr/>
        </p:nvSpPr>
        <p:spPr bwMode="auto">
          <a:xfrm>
            <a:off x="830036" y="4476750"/>
            <a:ext cx="16630" cy="26045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73" name="Rectangle 58"/>
          <p:cNvSpPr>
            <a:spLocks noChangeArrowheads="1"/>
          </p:cNvSpPr>
          <p:nvPr/>
        </p:nvSpPr>
        <p:spPr bwMode="auto">
          <a:xfrm>
            <a:off x="2056191" y="4476750"/>
            <a:ext cx="16631" cy="26045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74" name="Rectangle 59"/>
          <p:cNvSpPr>
            <a:spLocks noChangeArrowheads="1"/>
          </p:cNvSpPr>
          <p:nvPr/>
        </p:nvSpPr>
        <p:spPr bwMode="auto">
          <a:xfrm>
            <a:off x="5950858" y="4476750"/>
            <a:ext cx="16631" cy="26045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75" name="Rectangle 60"/>
          <p:cNvSpPr>
            <a:spLocks noChangeArrowheads="1"/>
          </p:cNvSpPr>
          <p:nvPr/>
        </p:nvSpPr>
        <p:spPr bwMode="auto">
          <a:xfrm>
            <a:off x="6599465" y="4476750"/>
            <a:ext cx="16630" cy="26045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76" name="Rectangle 61"/>
          <p:cNvSpPr>
            <a:spLocks noChangeArrowheads="1"/>
          </p:cNvSpPr>
          <p:nvPr/>
        </p:nvSpPr>
        <p:spPr bwMode="auto">
          <a:xfrm>
            <a:off x="7503584" y="4476750"/>
            <a:ext cx="15119" cy="26045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77" name="Rectangle 62"/>
          <p:cNvSpPr>
            <a:spLocks noChangeArrowheads="1"/>
          </p:cNvSpPr>
          <p:nvPr/>
        </p:nvSpPr>
        <p:spPr bwMode="auto">
          <a:xfrm>
            <a:off x="8406191" y="4476750"/>
            <a:ext cx="16631" cy="26045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78" name="Rectangle 63"/>
          <p:cNvSpPr>
            <a:spLocks noChangeArrowheads="1"/>
          </p:cNvSpPr>
          <p:nvPr/>
        </p:nvSpPr>
        <p:spPr bwMode="auto">
          <a:xfrm>
            <a:off x="910167" y="4746130"/>
            <a:ext cx="790281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   Oct. 2</a:t>
            </a:r>
          </a:p>
        </p:txBody>
      </p:sp>
      <p:sp>
        <p:nvSpPr>
          <p:cNvPr id="30779" name="Rectangle 64"/>
          <p:cNvSpPr>
            <a:spLocks noChangeArrowheads="1"/>
          </p:cNvSpPr>
          <p:nvPr/>
        </p:nvSpPr>
        <p:spPr bwMode="auto">
          <a:xfrm>
            <a:off x="2137833" y="4746130"/>
            <a:ext cx="2039020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Delivery Equipment</a:t>
            </a:r>
          </a:p>
        </p:txBody>
      </p:sp>
      <p:sp>
        <p:nvSpPr>
          <p:cNvPr id="30780" name="Rectangle 65"/>
          <p:cNvSpPr>
            <a:spLocks noChangeArrowheads="1"/>
          </p:cNvSpPr>
          <p:nvPr/>
        </p:nvSpPr>
        <p:spPr bwMode="auto">
          <a:xfrm>
            <a:off x="6758214" y="4746130"/>
            <a:ext cx="670055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34,000</a:t>
            </a:r>
          </a:p>
        </p:txBody>
      </p:sp>
      <p:sp>
        <p:nvSpPr>
          <p:cNvPr id="30781" name="Rectangle 66"/>
          <p:cNvSpPr>
            <a:spLocks noChangeArrowheads="1"/>
          </p:cNvSpPr>
          <p:nvPr/>
        </p:nvSpPr>
        <p:spPr bwMode="auto">
          <a:xfrm>
            <a:off x="830036" y="4737199"/>
            <a:ext cx="16630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82" name="Rectangle 67"/>
          <p:cNvSpPr>
            <a:spLocks noChangeArrowheads="1"/>
          </p:cNvSpPr>
          <p:nvPr/>
        </p:nvSpPr>
        <p:spPr bwMode="auto">
          <a:xfrm>
            <a:off x="2056191" y="4737199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83" name="Rectangle 68"/>
          <p:cNvSpPr>
            <a:spLocks noChangeArrowheads="1"/>
          </p:cNvSpPr>
          <p:nvPr/>
        </p:nvSpPr>
        <p:spPr bwMode="auto">
          <a:xfrm>
            <a:off x="5950858" y="4737199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84" name="Rectangle 69"/>
          <p:cNvSpPr>
            <a:spLocks noChangeArrowheads="1"/>
          </p:cNvSpPr>
          <p:nvPr/>
        </p:nvSpPr>
        <p:spPr bwMode="auto">
          <a:xfrm>
            <a:off x="6599465" y="4737199"/>
            <a:ext cx="16630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85" name="Rectangle 70"/>
          <p:cNvSpPr>
            <a:spLocks noChangeArrowheads="1"/>
          </p:cNvSpPr>
          <p:nvPr/>
        </p:nvSpPr>
        <p:spPr bwMode="auto">
          <a:xfrm>
            <a:off x="7503584" y="4737199"/>
            <a:ext cx="15119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86" name="Rectangle 71"/>
          <p:cNvSpPr>
            <a:spLocks noChangeArrowheads="1"/>
          </p:cNvSpPr>
          <p:nvPr/>
        </p:nvSpPr>
        <p:spPr bwMode="auto">
          <a:xfrm>
            <a:off x="8406191" y="4737199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87" name="Rectangle 72"/>
          <p:cNvSpPr>
            <a:spLocks noChangeArrowheads="1"/>
          </p:cNvSpPr>
          <p:nvPr/>
        </p:nvSpPr>
        <p:spPr bwMode="auto">
          <a:xfrm>
            <a:off x="2137834" y="5006578"/>
            <a:ext cx="838371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     Cash</a:t>
            </a:r>
          </a:p>
        </p:txBody>
      </p:sp>
      <p:sp>
        <p:nvSpPr>
          <p:cNvPr id="30788" name="Rectangle 73"/>
          <p:cNvSpPr>
            <a:spLocks noChangeArrowheads="1"/>
          </p:cNvSpPr>
          <p:nvPr/>
        </p:nvSpPr>
        <p:spPr bwMode="auto">
          <a:xfrm>
            <a:off x="7784798" y="5006578"/>
            <a:ext cx="548227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8,000</a:t>
            </a:r>
          </a:p>
        </p:txBody>
      </p:sp>
      <p:sp>
        <p:nvSpPr>
          <p:cNvPr id="30789" name="Rectangle 74"/>
          <p:cNvSpPr>
            <a:spLocks noChangeArrowheads="1"/>
          </p:cNvSpPr>
          <p:nvPr/>
        </p:nvSpPr>
        <p:spPr bwMode="auto">
          <a:xfrm>
            <a:off x="830036" y="4999137"/>
            <a:ext cx="16630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90" name="Rectangle 75"/>
          <p:cNvSpPr>
            <a:spLocks noChangeArrowheads="1"/>
          </p:cNvSpPr>
          <p:nvPr/>
        </p:nvSpPr>
        <p:spPr bwMode="auto">
          <a:xfrm>
            <a:off x="2056191" y="4999137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91" name="Rectangle 76"/>
          <p:cNvSpPr>
            <a:spLocks noChangeArrowheads="1"/>
          </p:cNvSpPr>
          <p:nvPr/>
        </p:nvSpPr>
        <p:spPr bwMode="auto">
          <a:xfrm>
            <a:off x="5950858" y="4999137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92" name="Rectangle 77"/>
          <p:cNvSpPr>
            <a:spLocks noChangeArrowheads="1"/>
          </p:cNvSpPr>
          <p:nvPr/>
        </p:nvSpPr>
        <p:spPr bwMode="auto">
          <a:xfrm>
            <a:off x="6599465" y="4999137"/>
            <a:ext cx="16630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93" name="Rectangle 78"/>
          <p:cNvSpPr>
            <a:spLocks noChangeArrowheads="1"/>
          </p:cNvSpPr>
          <p:nvPr/>
        </p:nvSpPr>
        <p:spPr bwMode="auto">
          <a:xfrm>
            <a:off x="7503584" y="4999137"/>
            <a:ext cx="15119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94" name="Rectangle 79"/>
          <p:cNvSpPr>
            <a:spLocks noChangeArrowheads="1"/>
          </p:cNvSpPr>
          <p:nvPr/>
        </p:nvSpPr>
        <p:spPr bwMode="auto">
          <a:xfrm>
            <a:off x="8406191" y="4999137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95" name="Rectangle 80"/>
          <p:cNvSpPr>
            <a:spLocks noChangeArrowheads="1"/>
          </p:cNvSpPr>
          <p:nvPr/>
        </p:nvSpPr>
        <p:spPr bwMode="auto">
          <a:xfrm>
            <a:off x="2137833" y="5268516"/>
            <a:ext cx="1676741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     Note Payable</a:t>
            </a:r>
          </a:p>
        </p:txBody>
      </p:sp>
      <p:sp>
        <p:nvSpPr>
          <p:cNvPr id="30796" name="Rectangle 81"/>
          <p:cNvSpPr>
            <a:spLocks noChangeArrowheads="1"/>
          </p:cNvSpPr>
          <p:nvPr/>
        </p:nvSpPr>
        <p:spPr bwMode="auto">
          <a:xfrm>
            <a:off x="7663846" y="5268516"/>
            <a:ext cx="670055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26,000</a:t>
            </a:r>
          </a:p>
        </p:txBody>
      </p:sp>
      <p:sp>
        <p:nvSpPr>
          <p:cNvPr id="30797" name="Rectangle 82"/>
          <p:cNvSpPr>
            <a:spLocks noChangeArrowheads="1"/>
          </p:cNvSpPr>
          <p:nvPr/>
        </p:nvSpPr>
        <p:spPr bwMode="auto">
          <a:xfrm>
            <a:off x="830036" y="5261075"/>
            <a:ext cx="16630" cy="26044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98" name="Rectangle 83"/>
          <p:cNvSpPr>
            <a:spLocks noChangeArrowheads="1"/>
          </p:cNvSpPr>
          <p:nvPr/>
        </p:nvSpPr>
        <p:spPr bwMode="auto">
          <a:xfrm>
            <a:off x="2056191" y="5261075"/>
            <a:ext cx="16631" cy="26044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99" name="Rectangle 84"/>
          <p:cNvSpPr>
            <a:spLocks noChangeArrowheads="1"/>
          </p:cNvSpPr>
          <p:nvPr/>
        </p:nvSpPr>
        <p:spPr bwMode="auto">
          <a:xfrm>
            <a:off x="5950858" y="5261075"/>
            <a:ext cx="16631" cy="26044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00" name="Rectangle 85"/>
          <p:cNvSpPr>
            <a:spLocks noChangeArrowheads="1"/>
          </p:cNvSpPr>
          <p:nvPr/>
        </p:nvSpPr>
        <p:spPr bwMode="auto">
          <a:xfrm>
            <a:off x="6599465" y="5261075"/>
            <a:ext cx="16630" cy="26044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01" name="Rectangle 86"/>
          <p:cNvSpPr>
            <a:spLocks noChangeArrowheads="1"/>
          </p:cNvSpPr>
          <p:nvPr/>
        </p:nvSpPr>
        <p:spPr bwMode="auto">
          <a:xfrm>
            <a:off x="7503584" y="5261075"/>
            <a:ext cx="15119" cy="26044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02" name="Rectangle 87"/>
          <p:cNvSpPr>
            <a:spLocks noChangeArrowheads="1"/>
          </p:cNvSpPr>
          <p:nvPr/>
        </p:nvSpPr>
        <p:spPr bwMode="auto">
          <a:xfrm>
            <a:off x="8406191" y="5261075"/>
            <a:ext cx="16631" cy="26044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03" name="Rectangle 88"/>
          <p:cNvSpPr>
            <a:spLocks noChangeArrowheads="1"/>
          </p:cNvSpPr>
          <p:nvPr/>
        </p:nvSpPr>
        <p:spPr bwMode="auto">
          <a:xfrm>
            <a:off x="2137834" y="5530453"/>
            <a:ext cx="3231654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          Purchased truck for cash</a:t>
            </a:r>
          </a:p>
        </p:txBody>
      </p:sp>
      <p:sp>
        <p:nvSpPr>
          <p:cNvPr id="30804" name="Rectangle 89"/>
          <p:cNvSpPr>
            <a:spLocks noChangeArrowheads="1"/>
          </p:cNvSpPr>
          <p:nvPr/>
        </p:nvSpPr>
        <p:spPr bwMode="auto">
          <a:xfrm>
            <a:off x="830036" y="5521523"/>
            <a:ext cx="16630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05" name="Rectangle 90"/>
          <p:cNvSpPr>
            <a:spLocks noChangeArrowheads="1"/>
          </p:cNvSpPr>
          <p:nvPr/>
        </p:nvSpPr>
        <p:spPr bwMode="auto">
          <a:xfrm>
            <a:off x="2056191" y="5521523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06" name="Rectangle 91"/>
          <p:cNvSpPr>
            <a:spLocks noChangeArrowheads="1"/>
          </p:cNvSpPr>
          <p:nvPr/>
        </p:nvSpPr>
        <p:spPr bwMode="auto">
          <a:xfrm>
            <a:off x="5950858" y="5521523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07" name="Rectangle 92"/>
          <p:cNvSpPr>
            <a:spLocks noChangeArrowheads="1"/>
          </p:cNvSpPr>
          <p:nvPr/>
        </p:nvSpPr>
        <p:spPr bwMode="auto">
          <a:xfrm>
            <a:off x="6599465" y="5521523"/>
            <a:ext cx="16630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08" name="Rectangle 93"/>
          <p:cNvSpPr>
            <a:spLocks noChangeArrowheads="1"/>
          </p:cNvSpPr>
          <p:nvPr/>
        </p:nvSpPr>
        <p:spPr bwMode="auto">
          <a:xfrm>
            <a:off x="7503584" y="5521523"/>
            <a:ext cx="15119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09" name="Rectangle 94"/>
          <p:cNvSpPr>
            <a:spLocks noChangeArrowheads="1"/>
          </p:cNvSpPr>
          <p:nvPr/>
        </p:nvSpPr>
        <p:spPr bwMode="auto">
          <a:xfrm>
            <a:off x="8406191" y="5521523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10" name="Rectangle 95"/>
          <p:cNvSpPr>
            <a:spLocks noChangeArrowheads="1"/>
          </p:cNvSpPr>
          <p:nvPr/>
        </p:nvSpPr>
        <p:spPr bwMode="auto">
          <a:xfrm>
            <a:off x="2137833" y="5790903"/>
            <a:ext cx="2454198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          and note payable.</a:t>
            </a:r>
          </a:p>
        </p:txBody>
      </p:sp>
      <p:sp>
        <p:nvSpPr>
          <p:cNvPr id="30811" name="Rectangle 96"/>
          <p:cNvSpPr>
            <a:spLocks noChangeArrowheads="1"/>
          </p:cNvSpPr>
          <p:nvPr/>
        </p:nvSpPr>
        <p:spPr bwMode="auto">
          <a:xfrm>
            <a:off x="830036" y="5783461"/>
            <a:ext cx="16630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12" name="Rectangle 97"/>
          <p:cNvSpPr>
            <a:spLocks noChangeArrowheads="1"/>
          </p:cNvSpPr>
          <p:nvPr/>
        </p:nvSpPr>
        <p:spPr bwMode="auto">
          <a:xfrm>
            <a:off x="2056191" y="5783461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13" name="Rectangle 98"/>
          <p:cNvSpPr>
            <a:spLocks noChangeArrowheads="1"/>
          </p:cNvSpPr>
          <p:nvPr/>
        </p:nvSpPr>
        <p:spPr bwMode="auto">
          <a:xfrm>
            <a:off x="5950858" y="5783461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14" name="Rectangle 99"/>
          <p:cNvSpPr>
            <a:spLocks noChangeArrowheads="1"/>
          </p:cNvSpPr>
          <p:nvPr/>
        </p:nvSpPr>
        <p:spPr bwMode="auto">
          <a:xfrm>
            <a:off x="6599465" y="5783461"/>
            <a:ext cx="16630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15" name="Rectangle 100"/>
          <p:cNvSpPr>
            <a:spLocks noChangeArrowheads="1"/>
          </p:cNvSpPr>
          <p:nvPr/>
        </p:nvSpPr>
        <p:spPr bwMode="auto">
          <a:xfrm>
            <a:off x="7503584" y="5783461"/>
            <a:ext cx="15119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16" name="Rectangle 101"/>
          <p:cNvSpPr>
            <a:spLocks noChangeArrowheads="1"/>
          </p:cNvSpPr>
          <p:nvPr/>
        </p:nvSpPr>
        <p:spPr bwMode="auto">
          <a:xfrm>
            <a:off x="8406191" y="5783461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17" name="Rectangle 102"/>
          <p:cNvSpPr>
            <a:spLocks noChangeArrowheads="1"/>
          </p:cNvSpPr>
          <p:nvPr/>
        </p:nvSpPr>
        <p:spPr bwMode="auto">
          <a:xfrm>
            <a:off x="830036" y="6045398"/>
            <a:ext cx="16630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18" name="Rectangle 103"/>
          <p:cNvSpPr>
            <a:spLocks noChangeArrowheads="1"/>
          </p:cNvSpPr>
          <p:nvPr/>
        </p:nvSpPr>
        <p:spPr bwMode="auto">
          <a:xfrm>
            <a:off x="830036" y="6307336"/>
            <a:ext cx="16630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19" name="Rectangle 104"/>
          <p:cNvSpPr>
            <a:spLocks noChangeArrowheads="1"/>
          </p:cNvSpPr>
          <p:nvPr/>
        </p:nvSpPr>
        <p:spPr bwMode="auto">
          <a:xfrm>
            <a:off x="830036" y="6307336"/>
            <a:ext cx="16630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20" name="Rectangle 105"/>
          <p:cNvSpPr>
            <a:spLocks noChangeArrowheads="1"/>
          </p:cNvSpPr>
          <p:nvPr/>
        </p:nvSpPr>
        <p:spPr bwMode="auto">
          <a:xfrm>
            <a:off x="846667" y="6307336"/>
            <a:ext cx="1209524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21" name="Rectangle 106"/>
          <p:cNvSpPr>
            <a:spLocks noChangeArrowheads="1"/>
          </p:cNvSpPr>
          <p:nvPr/>
        </p:nvSpPr>
        <p:spPr bwMode="auto">
          <a:xfrm>
            <a:off x="2056191" y="6045398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22" name="Rectangle 107"/>
          <p:cNvSpPr>
            <a:spLocks noChangeArrowheads="1"/>
          </p:cNvSpPr>
          <p:nvPr/>
        </p:nvSpPr>
        <p:spPr bwMode="auto">
          <a:xfrm>
            <a:off x="2056191" y="6307336"/>
            <a:ext cx="16631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23" name="Rectangle 108"/>
          <p:cNvSpPr>
            <a:spLocks noChangeArrowheads="1"/>
          </p:cNvSpPr>
          <p:nvPr/>
        </p:nvSpPr>
        <p:spPr bwMode="auto">
          <a:xfrm>
            <a:off x="2072823" y="6307336"/>
            <a:ext cx="3878035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24" name="Rectangle 109"/>
          <p:cNvSpPr>
            <a:spLocks noChangeArrowheads="1"/>
          </p:cNvSpPr>
          <p:nvPr/>
        </p:nvSpPr>
        <p:spPr bwMode="auto">
          <a:xfrm>
            <a:off x="5950858" y="6045398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25" name="Rectangle 110"/>
          <p:cNvSpPr>
            <a:spLocks noChangeArrowheads="1"/>
          </p:cNvSpPr>
          <p:nvPr/>
        </p:nvSpPr>
        <p:spPr bwMode="auto">
          <a:xfrm>
            <a:off x="5950858" y="6307336"/>
            <a:ext cx="16631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26" name="Rectangle 111"/>
          <p:cNvSpPr>
            <a:spLocks noChangeArrowheads="1"/>
          </p:cNvSpPr>
          <p:nvPr/>
        </p:nvSpPr>
        <p:spPr bwMode="auto">
          <a:xfrm>
            <a:off x="5967489" y="6307336"/>
            <a:ext cx="631976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27" name="Rectangle 112"/>
          <p:cNvSpPr>
            <a:spLocks noChangeArrowheads="1"/>
          </p:cNvSpPr>
          <p:nvPr/>
        </p:nvSpPr>
        <p:spPr bwMode="auto">
          <a:xfrm>
            <a:off x="6599465" y="6045398"/>
            <a:ext cx="16630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28" name="Rectangle 113"/>
          <p:cNvSpPr>
            <a:spLocks noChangeArrowheads="1"/>
          </p:cNvSpPr>
          <p:nvPr/>
        </p:nvSpPr>
        <p:spPr bwMode="auto">
          <a:xfrm>
            <a:off x="6599465" y="6307336"/>
            <a:ext cx="16630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29" name="Rectangle 114"/>
          <p:cNvSpPr>
            <a:spLocks noChangeArrowheads="1"/>
          </p:cNvSpPr>
          <p:nvPr/>
        </p:nvSpPr>
        <p:spPr bwMode="auto">
          <a:xfrm>
            <a:off x="6616096" y="6307336"/>
            <a:ext cx="887489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30" name="Rectangle 115"/>
          <p:cNvSpPr>
            <a:spLocks noChangeArrowheads="1"/>
          </p:cNvSpPr>
          <p:nvPr/>
        </p:nvSpPr>
        <p:spPr bwMode="auto">
          <a:xfrm>
            <a:off x="7503584" y="6045398"/>
            <a:ext cx="15119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31" name="Rectangle 116"/>
          <p:cNvSpPr>
            <a:spLocks noChangeArrowheads="1"/>
          </p:cNvSpPr>
          <p:nvPr/>
        </p:nvSpPr>
        <p:spPr bwMode="auto">
          <a:xfrm>
            <a:off x="7503584" y="6307336"/>
            <a:ext cx="15119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32" name="Rectangle 117"/>
          <p:cNvSpPr>
            <a:spLocks noChangeArrowheads="1"/>
          </p:cNvSpPr>
          <p:nvPr/>
        </p:nvSpPr>
        <p:spPr bwMode="auto">
          <a:xfrm>
            <a:off x="7518703" y="6307336"/>
            <a:ext cx="887488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33" name="Rectangle 118"/>
          <p:cNvSpPr>
            <a:spLocks noChangeArrowheads="1"/>
          </p:cNvSpPr>
          <p:nvPr/>
        </p:nvSpPr>
        <p:spPr bwMode="auto">
          <a:xfrm>
            <a:off x="8406191" y="6045398"/>
            <a:ext cx="16631" cy="261938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34" name="Rectangle 119"/>
          <p:cNvSpPr>
            <a:spLocks noChangeArrowheads="1"/>
          </p:cNvSpPr>
          <p:nvPr/>
        </p:nvSpPr>
        <p:spPr bwMode="auto">
          <a:xfrm>
            <a:off x="8406191" y="6307336"/>
            <a:ext cx="16631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835" name="Rectangle 120"/>
          <p:cNvSpPr>
            <a:spLocks noChangeArrowheads="1"/>
          </p:cNvSpPr>
          <p:nvPr/>
        </p:nvSpPr>
        <p:spPr bwMode="auto">
          <a:xfrm>
            <a:off x="8406191" y="6307336"/>
            <a:ext cx="16631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grpSp>
        <p:nvGrpSpPr>
          <p:cNvPr id="3" name="Group 124"/>
          <p:cNvGrpSpPr>
            <a:grpSpLocks/>
          </p:cNvGrpSpPr>
          <p:nvPr/>
        </p:nvGrpSpPr>
        <p:grpSpPr bwMode="auto">
          <a:xfrm>
            <a:off x="252489" y="4889004"/>
            <a:ext cx="1791607" cy="500063"/>
            <a:chOff x="167" y="3285"/>
            <a:chExt cx="1185" cy="336"/>
          </a:xfrm>
        </p:grpSpPr>
        <p:sp>
          <p:nvSpPr>
            <p:cNvPr id="30843" name="Rectangle 5"/>
            <p:cNvSpPr>
              <a:spLocks noChangeArrowheads="1"/>
            </p:cNvSpPr>
            <p:nvPr/>
          </p:nvSpPr>
          <p:spPr bwMode="auto">
            <a:xfrm>
              <a:off x="167" y="3357"/>
              <a:ext cx="166" cy="26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900" b="1" dirty="0">
                  <a:solidFill>
                    <a:schemeClr val="hlink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30844" name="Line 121"/>
            <p:cNvSpPr>
              <a:spLocks noChangeShapeType="1"/>
            </p:cNvSpPr>
            <p:nvPr/>
          </p:nvSpPr>
          <p:spPr bwMode="auto">
            <a:xfrm flipV="1">
              <a:off x="365" y="3285"/>
              <a:ext cx="987" cy="235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25"/>
          <p:cNvGrpSpPr>
            <a:grpSpLocks/>
          </p:cNvGrpSpPr>
          <p:nvPr/>
        </p:nvGrpSpPr>
        <p:grpSpPr bwMode="auto">
          <a:xfrm>
            <a:off x="252489" y="5121176"/>
            <a:ext cx="2081892" cy="839391"/>
            <a:chOff x="167" y="3441"/>
            <a:chExt cx="1377" cy="564"/>
          </a:xfrm>
        </p:grpSpPr>
        <p:sp>
          <p:nvSpPr>
            <p:cNvPr id="30841" name="Rectangle 4"/>
            <p:cNvSpPr>
              <a:spLocks noChangeArrowheads="1"/>
            </p:cNvSpPr>
            <p:nvPr/>
          </p:nvSpPr>
          <p:spPr bwMode="auto">
            <a:xfrm>
              <a:off x="167" y="3741"/>
              <a:ext cx="166" cy="26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900" b="1" dirty="0">
                  <a:solidFill>
                    <a:schemeClr val="hlink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30842" name="Line 122"/>
            <p:cNvSpPr>
              <a:spLocks noChangeShapeType="1"/>
            </p:cNvSpPr>
            <p:nvPr/>
          </p:nvSpPr>
          <p:spPr bwMode="auto">
            <a:xfrm flipV="1">
              <a:off x="365" y="3441"/>
              <a:ext cx="1179" cy="451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26"/>
          <p:cNvGrpSpPr>
            <a:grpSpLocks/>
          </p:cNvGrpSpPr>
          <p:nvPr/>
        </p:nvGrpSpPr>
        <p:grpSpPr bwMode="auto">
          <a:xfrm>
            <a:off x="252489" y="5371208"/>
            <a:ext cx="2100035" cy="1160859"/>
            <a:chOff x="167" y="3609"/>
            <a:chExt cx="1389" cy="780"/>
          </a:xfrm>
        </p:grpSpPr>
        <p:sp>
          <p:nvSpPr>
            <p:cNvPr id="30839" name="Rectangle 6"/>
            <p:cNvSpPr>
              <a:spLocks noChangeArrowheads="1"/>
            </p:cNvSpPr>
            <p:nvPr/>
          </p:nvSpPr>
          <p:spPr bwMode="auto">
            <a:xfrm>
              <a:off x="167" y="4125"/>
              <a:ext cx="166" cy="26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900" b="1" dirty="0">
                  <a:solidFill>
                    <a:schemeClr val="hlink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30840" name="Line 123"/>
            <p:cNvSpPr>
              <a:spLocks noChangeShapeType="1"/>
            </p:cNvSpPr>
            <p:nvPr/>
          </p:nvSpPr>
          <p:spPr bwMode="auto">
            <a:xfrm flipV="1">
              <a:off x="365" y="3609"/>
              <a:ext cx="1191" cy="667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2572" y="556617"/>
            <a:ext cx="3918857" cy="686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</a:t>
            </a:r>
            <a:r>
              <a:rPr lang="en-US" sz="40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LEDGER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63286" y="1909466"/>
            <a:ext cx="8817429" cy="21267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81429" y="1696640"/>
            <a:ext cx="8781143" cy="1982391"/>
          </a:xfrm>
          <a:noFill/>
        </p:spPr>
        <p:txBody>
          <a:bodyPr lIns="85593" tIns="42045" rIns="85593" bIns="42045">
            <a:normAutofit/>
          </a:bodyPr>
          <a:lstStyle/>
          <a:p>
            <a:pPr marL="324349" indent="-324349" defTabSz="756815">
              <a:lnSpc>
                <a:spcPct val="90000"/>
              </a:lnSpc>
              <a:buClr>
                <a:srgbClr val="CC0000"/>
              </a:buClr>
              <a:buFont typeface="Wingdings" pitchFamily="2" charset="2"/>
              <a:buChar char="l"/>
              <a:tabLst>
                <a:tab pos="0" algn="l"/>
              </a:tabLst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entire group of accounts maintained by a company is referred to collectively as the ledger.</a:t>
            </a:r>
          </a:p>
          <a:p>
            <a:pPr marL="324349" indent="-324349" defTabSz="756815">
              <a:lnSpc>
                <a:spcPct val="90000"/>
              </a:lnSpc>
              <a:buClr>
                <a:srgbClr val="CC0000"/>
              </a:buClr>
              <a:buFont typeface="Wingdings" pitchFamily="2" charset="2"/>
              <a:buChar char="l"/>
              <a:tabLst>
                <a:tab pos="0" algn="l"/>
              </a:tabLst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general ledger contains all the assets, liabilities, and owner’s equity accounts.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410857" y="3929063"/>
            <a:ext cx="2284489" cy="2713137"/>
            <a:chOff x="2292" y="2566"/>
            <a:chExt cx="1475" cy="1897"/>
          </a:xfrm>
        </p:grpSpPr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2292" y="2566"/>
              <a:ext cx="1475" cy="1897"/>
              <a:chOff x="2292" y="2566"/>
              <a:chExt cx="1475" cy="1897"/>
            </a:xfrm>
          </p:grpSpPr>
          <p:sp>
            <p:nvSpPr>
              <p:cNvPr id="32776" name="Freeform 5"/>
              <p:cNvSpPr>
                <a:spLocks/>
              </p:cNvSpPr>
              <p:nvPr/>
            </p:nvSpPr>
            <p:spPr bwMode="auto">
              <a:xfrm>
                <a:off x="2294" y="2710"/>
                <a:ext cx="1473" cy="1753"/>
              </a:xfrm>
              <a:custGeom>
                <a:avLst/>
                <a:gdLst>
                  <a:gd name="T0" fmla="*/ 0 w 1473"/>
                  <a:gd name="T1" fmla="*/ 0 h 1753"/>
                  <a:gd name="T2" fmla="*/ 0 w 1473"/>
                  <a:gd name="T3" fmla="*/ 1737 h 1753"/>
                  <a:gd name="T4" fmla="*/ 15 w 1473"/>
                  <a:gd name="T5" fmla="*/ 1747 h 1753"/>
                  <a:gd name="T6" fmla="*/ 31 w 1473"/>
                  <a:gd name="T7" fmla="*/ 1752 h 1753"/>
                  <a:gd name="T8" fmla="*/ 1262 w 1473"/>
                  <a:gd name="T9" fmla="*/ 1749 h 1753"/>
                  <a:gd name="T10" fmla="*/ 1280 w 1473"/>
                  <a:gd name="T11" fmla="*/ 1749 h 1753"/>
                  <a:gd name="T12" fmla="*/ 1310 w 1473"/>
                  <a:gd name="T13" fmla="*/ 1747 h 1753"/>
                  <a:gd name="T14" fmla="*/ 1338 w 1473"/>
                  <a:gd name="T15" fmla="*/ 1742 h 1753"/>
                  <a:gd name="T16" fmla="*/ 1363 w 1473"/>
                  <a:gd name="T17" fmla="*/ 1737 h 1753"/>
                  <a:gd name="T18" fmla="*/ 1383 w 1473"/>
                  <a:gd name="T19" fmla="*/ 1729 h 1753"/>
                  <a:gd name="T20" fmla="*/ 1401 w 1473"/>
                  <a:gd name="T21" fmla="*/ 1724 h 1753"/>
                  <a:gd name="T22" fmla="*/ 1426 w 1473"/>
                  <a:gd name="T23" fmla="*/ 1706 h 1753"/>
                  <a:gd name="T24" fmla="*/ 1444 w 1473"/>
                  <a:gd name="T25" fmla="*/ 1686 h 1753"/>
                  <a:gd name="T26" fmla="*/ 1457 w 1473"/>
                  <a:gd name="T27" fmla="*/ 1661 h 1753"/>
                  <a:gd name="T28" fmla="*/ 1464 w 1473"/>
                  <a:gd name="T29" fmla="*/ 1633 h 1753"/>
                  <a:gd name="T30" fmla="*/ 1467 w 1473"/>
                  <a:gd name="T31" fmla="*/ 1620 h 1753"/>
                  <a:gd name="T32" fmla="*/ 1472 w 1473"/>
                  <a:gd name="T33" fmla="*/ 1595 h 1753"/>
                  <a:gd name="T34" fmla="*/ 1472 w 1473"/>
                  <a:gd name="T35" fmla="*/ 197 h 1753"/>
                  <a:gd name="T36" fmla="*/ 1469 w 1473"/>
                  <a:gd name="T37" fmla="*/ 162 h 1753"/>
                  <a:gd name="T38" fmla="*/ 1467 w 1473"/>
                  <a:gd name="T39" fmla="*/ 139 h 1753"/>
                  <a:gd name="T40" fmla="*/ 1464 w 1473"/>
                  <a:gd name="T41" fmla="*/ 122 h 1753"/>
                  <a:gd name="T42" fmla="*/ 1459 w 1473"/>
                  <a:gd name="T43" fmla="*/ 104 h 1753"/>
                  <a:gd name="T44" fmla="*/ 1452 w 1473"/>
                  <a:gd name="T45" fmla="*/ 89 h 1753"/>
                  <a:gd name="T46" fmla="*/ 1431 w 1473"/>
                  <a:gd name="T47" fmla="*/ 63 h 1753"/>
                  <a:gd name="T48" fmla="*/ 1404 w 1473"/>
                  <a:gd name="T49" fmla="*/ 46 h 1753"/>
                  <a:gd name="T50" fmla="*/ 1383 w 1473"/>
                  <a:gd name="T51" fmla="*/ 38 h 1753"/>
                  <a:gd name="T52" fmla="*/ 1363 w 1473"/>
                  <a:gd name="T53" fmla="*/ 31 h 1753"/>
                  <a:gd name="T54" fmla="*/ 1340 w 1473"/>
                  <a:gd name="T55" fmla="*/ 28 h 1753"/>
                  <a:gd name="T56" fmla="*/ 1315 w 1473"/>
                  <a:gd name="T57" fmla="*/ 23 h 1753"/>
                  <a:gd name="T58" fmla="*/ 1285 w 1473"/>
                  <a:gd name="T59" fmla="*/ 21 h 1753"/>
                  <a:gd name="T60" fmla="*/ 1234 w 1473"/>
                  <a:gd name="T61" fmla="*/ 18 h 1753"/>
                  <a:gd name="T62" fmla="*/ 31 w 1473"/>
                  <a:gd name="T63" fmla="*/ 18 h 1753"/>
                  <a:gd name="T64" fmla="*/ 13 w 1473"/>
                  <a:gd name="T65" fmla="*/ 13 h 1753"/>
                  <a:gd name="T66" fmla="*/ 0 w 1473"/>
                  <a:gd name="T67" fmla="*/ 0 h 175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473"/>
                  <a:gd name="T103" fmla="*/ 0 h 1753"/>
                  <a:gd name="T104" fmla="*/ 1473 w 1473"/>
                  <a:gd name="T105" fmla="*/ 1753 h 175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473" h="1753">
                    <a:moveTo>
                      <a:pt x="0" y="0"/>
                    </a:moveTo>
                    <a:lnTo>
                      <a:pt x="0" y="1737"/>
                    </a:lnTo>
                    <a:lnTo>
                      <a:pt x="15" y="1747"/>
                    </a:lnTo>
                    <a:lnTo>
                      <a:pt x="31" y="1752"/>
                    </a:lnTo>
                    <a:lnTo>
                      <a:pt x="1262" y="1749"/>
                    </a:lnTo>
                    <a:lnTo>
                      <a:pt x="1280" y="1749"/>
                    </a:lnTo>
                    <a:lnTo>
                      <a:pt x="1310" y="1747"/>
                    </a:lnTo>
                    <a:lnTo>
                      <a:pt x="1338" y="1742"/>
                    </a:lnTo>
                    <a:lnTo>
                      <a:pt x="1363" y="1737"/>
                    </a:lnTo>
                    <a:lnTo>
                      <a:pt x="1383" y="1729"/>
                    </a:lnTo>
                    <a:lnTo>
                      <a:pt x="1401" y="1724"/>
                    </a:lnTo>
                    <a:lnTo>
                      <a:pt x="1426" y="1706"/>
                    </a:lnTo>
                    <a:lnTo>
                      <a:pt x="1444" y="1686"/>
                    </a:lnTo>
                    <a:lnTo>
                      <a:pt x="1457" y="1661"/>
                    </a:lnTo>
                    <a:lnTo>
                      <a:pt x="1464" y="1633"/>
                    </a:lnTo>
                    <a:lnTo>
                      <a:pt x="1467" y="1620"/>
                    </a:lnTo>
                    <a:lnTo>
                      <a:pt x="1472" y="1595"/>
                    </a:lnTo>
                    <a:lnTo>
                      <a:pt x="1472" y="197"/>
                    </a:lnTo>
                    <a:lnTo>
                      <a:pt x="1469" y="162"/>
                    </a:lnTo>
                    <a:lnTo>
                      <a:pt x="1467" y="139"/>
                    </a:lnTo>
                    <a:lnTo>
                      <a:pt x="1464" y="122"/>
                    </a:lnTo>
                    <a:lnTo>
                      <a:pt x="1459" y="104"/>
                    </a:lnTo>
                    <a:lnTo>
                      <a:pt x="1452" y="89"/>
                    </a:lnTo>
                    <a:lnTo>
                      <a:pt x="1431" y="63"/>
                    </a:lnTo>
                    <a:lnTo>
                      <a:pt x="1404" y="46"/>
                    </a:lnTo>
                    <a:lnTo>
                      <a:pt x="1383" y="38"/>
                    </a:lnTo>
                    <a:lnTo>
                      <a:pt x="1363" y="31"/>
                    </a:lnTo>
                    <a:lnTo>
                      <a:pt x="1340" y="28"/>
                    </a:lnTo>
                    <a:lnTo>
                      <a:pt x="1315" y="23"/>
                    </a:lnTo>
                    <a:lnTo>
                      <a:pt x="1285" y="21"/>
                    </a:lnTo>
                    <a:lnTo>
                      <a:pt x="1234" y="18"/>
                    </a:lnTo>
                    <a:lnTo>
                      <a:pt x="31" y="18"/>
                    </a:lnTo>
                    <a:lnTo>
                      <a:pt x="13" y="1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F0E3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77" name="Freeform 6"/>
              <p:cNvSpPr>
                <a:spLocks/>
              </p:cNvSpPr>
              <p:nvPr/>
            </p:nvSpPr>
            <p:spPr bwMode="auto">
              <a:xfrm>
                <a:off x="2292" y="2566"/>
                <a:ext cx="1305" cy="201"/>
              </a:xfrm>
              <a:custGeom>
                <a:avLst/>
                <a:gdLst>
                  <a:gd name="T0" fmla="*/ 0 w 1305"/>
                  <a:gd name="T1" fmla="*/ 144 h 201"/>
                  <a:gd name="T2" fmla="*/ 1218 w 1305"/>
                  <a:gd name="T3" fmla="*/ 0 h 201"/>
                  <a:gd name="T4" fmla="*/ 1234 w 1305"/>
                  <a:gd name="T5" fmla="*/ 0 h 201"/>
                  <a:gd name="T6" fmla="*/ 1254 w 1305"/>
                  <a:gd name="T7" fmla="*/ 3 h 201"/>
                  <a:gd name="T8" fmla="*/ 1269 w 1305"/>
                  <a:gd name="T9" fmla="*/ 10 h 201"/>
                  <a:gd name="T10" fmla="*/ 1287 w 1305"/>
                  <a:gd name="T11" fmla="*/ 25 h 201"/>
                  <a:gd name="T12" fmla="*/ 1294 w 1305"/>
                  <a:gd name="T13" fmla="*/ 43 h 201"/>
                  <a:gd name="T14" fmla="*/ 1302 w 1305"/>
                  <a:gd name="T15" fmla="*/ 61 h 201"/>
                  <a:gd name="T16" fmla="*/ 1304 w 1305"/>
                  <a:gd name="T17" fmla="*/ 79 h 201"/>
                  <a:gd name="T18" fmla="*/ 1304 w 1305"/>
                  <a:gd name="T19" fmla="*/ 94 h 201"/>
                  <a:gd name="T20" fmla="*/ 1304 w 1305"/>
                  <a:gd name="T21" fmla="*/ 200 h 201"/>
                  <a:gd name="T22" fmla="*/ 33 w 1305"/>
                  <a:gd name="T23" fmla="*/ 200 h 201"/>
                  <a:gd name="T24" fmla="*/ 0 w 1305"/>
                  <a:gd name="T25" fmla="*/ 144 h 20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05"/>
                  <a:gd name="T40" fmla="*/ 0 h 201"/>
                  <a:gd name="T41" fmla="*/ 1305 w 1305"/>
                  <a:gd name="T42" fmla="*/ 201 h 20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05" h="201">
                    <a:moveTo>
                      <a:pt x="0" y="144"/>
                    </a:moveTo>
                    <a:lnTo>
                      <a:pt x="1218" y="0"/>
                    </a:lnTo>
                    <a:lnTo>
                      <a:pt x="1234" y="0"/>
                    </a:lnTo>
                    <a:lnTo>
                      <a:pt x="1254" y="3"/>
                    </a:lnTo>
                    <a:lnTo>
                      <a:pt x="1269" y="10"/>
                    </a:lnTo>
                    <a:lnTo>
                      <a:pt x="1287" y="25"/>
                    </a:lnTo>
                    <a:lnTo>
                      <a:pt x="1294" y="43"/>
                    </a:lnTo>
                    <a:lnTo>
                      <a:pt x="1302" y="61"/>
                    </a:lnTo>
                    <a:lnTo>
                      <a:pt x="1304" y="79"/>
                    </a:lnTo>
                    <a:lnTo>
                      <a:pt x="1304" y="94"/>
                    </a:lnTo>
                    <a:lnTo>
                      <a:pt x="1304" y="200"/>
                    </a:lnTo>
                    <a:lnTo>
                      <a:pt x="33" y="200"/>
                    </a:lnTo>
                    <a:lnTo>
                      <a:pt x="0" y="144"/>
                    </a:lnTo>
                  </a:path>
                </a:pathLst>
              </a:custGeom>
              <a:solidFill>
                <a:srgbClr val="006532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78" name="Freeform 7"/>
              <p:cNvSpPr>
                <a:spLocks/>
              </p:cNvSpPr>
              <p:nvPr/>
            </p:nvSpPr>
            <p:spPr bwMode="auto">
              <a:xfrm>
                <a:off x="2304" y="2607"/>
                <a:ext cx="1200" cy="145"/>
              </a:xfrm>
              <a:custGeom>
                <a:avLst/>
                <a:gdLst>
                  <a:gd name="T0" fmla="*/ 0 w 1200"/>
                  <a:gd name="T1" fmla="*/ 116 h 145"/>
                  <a:gd name="T2" fmla="*/ 1199 w 1200"/>
                  <a:gd name="T3" fmla="*/ 0 h 145"/>
                  <a:gd name="T4" fmla="*/ 1199 w 1200"/>
                  <a:gd name="T5" fmla="*/ 144 h 145"/>
                  <a:gd name="T6" fmla="*/ 36 w 1200"/>
                  <a:gd name="T7" fmla="*/ 144 h 145"/>
                  <a:gd name="T8" fmla="*/ 0 w 1200"/>
                  <a:gd name="T9" fmla="*/ 116 h 1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0"/>
                  <a:gd name="T16" fmla="*/ 0 h 145"/>
                  <a:gd name="T17" fmla="*/ 1200 w 1200"/>
                  <a:gd name="T18" fmla="*/ 145 h 1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0" h="145">
                    <a:moveTo>
                      <a:pt x="0" y="116"/>
                    </a:moveTo>
                    <a:lnTo>
                      <a:pt x="1199" y="0"/>
                    </a:lnTo>
                    <a:lnTo>
                      <a:pt x="1199" y="144"/>
                    </a:lnTo>
                    <a:lnTo>
                      <a:pt x="36" y="144"/>
                    </a:lnTo>
                    <a:lnTo>
                      <a:pt x="0" y="116"/>
                    </a:lnTo>
                  </a:path>
                </a:pathLst>
              </a:custGeom>
              <a:solidFill>
                <a:srgbClr val="FFF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79" name="Freeform 8"/>
              <p:cNvSpPr>
                <a:spLocks/>
              </p:cNvSpPr>
              <p:nvPr/>
            </p:nvSpPr>
            <p:spPr bwMode="auto">
              <a:xfrm>
                <a:off x="2312" y="2634"/>
                <a:ext cx="1252" cy="115"/>
              </a:xfrm>
              <a:custGeom>
                <a:avLst/>
                <a:gdLst>
                  <a:gd name="T0" fmla="*/ 0 w 1252"/>
                  <a:gd name="T1" fmla="*/ 99 h 115"/>
                  <a:gd name="T2" fmla="*/ 1251 w 1252"/>
                  <a:gd name="T3" fmla="*/ 0 h 115"/>
                  <a:gd name="T4" fmla="*/ 1251 w 1252"/>
                  <a:gd name="T5" fmla="*/ 112 h 115"/>
                  <a:gd name="T6" fmla="*/ 13 w 1252"/>
                  <a:gd name="T7" fmla="*/ 114 h 115"/>
                  <a:gd name="T8" fmla="*/ 0 w 1252"/>
                  <a:gd name="T9" fmla="*/ 99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2"/>
                  <a:gd name="T16" fmla="*/ 0 h 115"/>
                  <a:gd name="T17" fmla="*/ 1252 w 1252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2" h="115">
                    <a:moveTo>
                      <a:pt x="0" y="99"/>
                    </a:moveTo>
                    <a:lnTo>
                      <a:pt x="1251" y="0"/>
                    </a:lnTo>
                    <a:lnTo>
                      <a:pt x="1251" y="112"/>
                    </a:lnTo>
                    <a:lnTo>
                      <a:pt x="13" y="114"/>
                    </a:lnTo>
                    <a:lnTo>
                      <a:pt x="0" y="99"/>
                    </a:lnTo>
                  </a:path>
                </a:pathLst>
              </a:custGeom>
              <a:solidFill>
                <a:srgbClr val="FFF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0" name="Freeform 9"/>
              <p:cNvSpPr>
                <a:spLocks/>
              </p:cNvSpPr>
              <p:nvPr/>
            </p:nvSpPr>
            <p:spPr bwMode="auto">
              <a:xfrm>
                <a:off x="2327" y="2675"/>
                <a:ext cx="1293" cy="94"/>
              </a:xfrm>
              <a:custGeom>
                <a:avLst/>
                <a:gdLst>
                  <a:gd name="T0" fmla="*/ 0 w 1293"/>
                  <a:gd name="T1" fmla="*/ 68 h 94"/>
                  <a:gd name="T2" fmla="*/ 1292 w 1293"/>
                  <a:gd name="T3" fmla="*/ 0 h 94"/>
                  <a:gd name="T4" fmla="*/ 1292 w 1293"/>
                  <a:gd name="T5" fmla="*/ 93 h 94"/>
                  <a:gd name="T6" fmla="*/ 10 w 1293"/>
                  <a:gd name="T7" fmla="*/ 91 h 94"/>
                  <a:gd name="T8" fmla="*/ 0 w 1293"/>
                  <a:gd name="T9" fmla="*/ 68 h 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93"/>
                  <a:gd name="T16" fmla="*/ 0 h 94"/>
                  <a:gd name="T17" fmla="*/ 1293 w 1293"/>
                  <a:gd name="T18" fmla="*/ 94 h 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93" h="94">
                    <a:moveTo>
                      <a:pt x="0" y="68"/>
                    </a:moveTo>
                    <a:lnTo>
                      <a:pt x="1292" y="0"/>
                    </a:lnTo>
                    <a:lnTo>
                      <a:pt x="1292" y="93"/>
                    </a:lnTo>
                    <a:lnTo>
                      <a:pt x="10" y="91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FFF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1" name="Line 10"/>
              <p:cNvSpPr>
                <a:spLocks noChangeShapeType="1"/>
              </p:cNvSpPr>
              <p:nvPr/>
            </p:nvSpPr>
            <p:spPr bwMode="auto">
              <a:xfrm>
                <a:off x="2325" y="2733"/>
                <a:ext cx="0" cy="17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2" name="Line 11"/>
              <p:cNvSpPr>
                <a:spLocks noChangeShapeType="1"/>
              </p:cNvSpPr>
              <p:nvPr/>
            </p:nvSpPr>
            <p:spPr bwMode="auto">
              <a:xfrm>
                <a:off x="2342" y="2733"/>
                <a:ext cx="0" cy="17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75" name="Rectangle 13"/>
            <p:cNvSpPr>
              <a:spLocks noChangeArrowheads="1"/>
            </p:cNvSpPr>
            <p:nvPr/>
          </p:nvSpPr>
          <p:spPr bwMode="auto">
            <a:xfrm>
              <a:off x="2473" y="2929"/>
              <a:ext cx="1103" cy="579"/>
            </a:xfrm>
            <a:prstGeom prst="rect">
              <a:avLst/>
            </a:prstGeom>
            <a:solidFill>
              <a:srgbClr val="CF0E30"/>
            </a:solidFill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 dirty="0">
                  <a:latin typeface="Arial" charset="0"/>
                </a:rPr>
                <a:t>GENERAL LEDGER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838199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Forms of Account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686800" cy="5715000"/>
          </a:xfrm>
        </p:spPr>
        <p:txBody>
          <a:bodyPr>
            <a:normAutofit/>
          </a:bodyPr>
          <a:lstStyle/>
          <a:p>
            <a:pPr marL="514350" indent="-514350" algn="l">
              <a:buAutoNum type="arabicParenR"/>
            </a:pP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Simple 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T-Account</a:t>
            </a: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form:</a:t>
            </a:r>
          </a:p>
          <a:p>
            <a:pPr marL="514350" indent="-514350" algn="l">
              <a:buAutoNum type="arabicParenR"/>
            </a:pPr>
            <a:endParaRPr lang="en-US" sz="3000" dirty="0" smtClean="0"/>
          </a:p>
          <a:p>
            <a:pPr marL="514350" indent="-514350" algn="l">
              <a:buAutoNum type="arabicParenR"/>
            </a:pPr>
            <a:endParaRPr lang="en-US" sz="3000" dirty="0" smtClean="0"/>
          </a:p>
          <a:p>
            <a:pPr marL="514350" indent="-514350" algn="l">
              <a:buAutoNum type="arabicParenR"/>
            </a:pPr>
            <a:endParaRPr lang="en-US" sz="3000" dirty="0" smtClean="0"/>
          </a:p>
          <a:p>
            <a:pPr marL="514350" indent="-514350" algn="l">
              <a:buAutoNum type="arabicParenR"/>
            </a:pPr>
            <a:endParaRPr lang="en-US" sz="3000" dirty="0" smtClean="0"/>
          </a:p>
          <a:p>
            <a:pPr marL="514350" indent="-514350" algn="l">
              <a:buAutoNum type="arabicParenR"/>
            </a:pP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Three-column</a:t>
            </a: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form: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914400" y="1676400"/>
            <a:ext cx="7474857" cy="1981200"/>
            <a:chOff x="605" y="3219"/>
            <a:chExt cx="4944" cy="1105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605" y="3219"/>
              <a:ext cx="4944" cy="1105"/>
            </a:xfrm>
            <a:prstGeom prst="rect">
              <a:avLst/>
            </a:prstGeom>
            <a:solidFill>
              <a:srgbClr val="C0FEF9"/>
            </a:solidFill>
            <a:ln w="12700">
              <a:noFill/>
              <a:miter lim="800000"/>
              <a:headEnd/>
              <a:tailEnd/>
            </a:ln>
            <a:effectLst>
              <a:prstShdw prst="shdw17" dist="17961" dir="2700000">
                <a:srgbClr val="739895"/>
              </a:prst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224" y="3591"/>
              <a:ext cx="171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6838" tIns="47625" rIns="96838" bIns="47625">
              <a:spAutoFit/>
            </a:bodyPr>
            <a:lstStyle/>
            <a:p>
              <a:pPr algn="ctr" defTabSz="908478" eaLnBrk="0" hangingPunct="0"/>
              <a:r>
                <a:rPr lang="en-US" sz="2400" b="1" dirty="0"/>
                <a:t>Left or debit side</a:t>
              </a: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085" y="3492"/>
              <a:ext cx="389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109" y="4029"/>
              <a:ext cx="389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239" y="3230"/>
              <a:ext cx="1457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6838" tIns="47625" rIns="96838" bIns="47625">
              <a:spAutoFit/>
            </a:bodyPr>
            <a:lstStyle/>
            <a:p>
              <a:pPr algn="ctr" defTabSz="908478" eaLnBrk="0" hangingPunct="0"/>
              <a:r>
                <a:rPr lang="en-US" sz="2400" b="1" dirty="0"/>
                <a:t>Title of Account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3023" y="3503"/>
              <a:ext cx="1" cy="77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108" y="3591"/>
              <a:ext cx="1884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6838" tIns="47625" rIns="96838" bIns="47625">
              <a:spAutoFit/>
            </a:bodyPr>
            <a:lstStyle/>
            <a:p>
              <a:pPr algn="ctr" defTabSz="908478" eaLnBrk="0" hangingPunct="0"/>
              <a:r>
                <a:rPr lang="en-US" sz="2400" b="1" dirty="0"/>
                <a:t>Right or credit side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224" y="4023"/>
              <a:ext cx="171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6838" tIns="47625" rIns="96838" bIns="47625">
              <a:spAutoFit/>
            </a:bodyPr>
            <a:lstStyle/>
            <a:p>
              <a:pPr algn="ctr" defTabSz="908478" eaLnBrk="0" hangingPunct="0"/>
              <a:r>
                <a:rPr lang="en-US" sz="2400" b="1" dirty="0"/>
                <a:t>Debit balance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192" y="4023"/>
              <a:ext cx="171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6838" tIns="47625" rIns="96838" bIns="47625">
              <a:spAutoFit/>
            </a:bodyPr>
            <a:lstStyle/>
            <a:p>
              <a:pPr algn="ctr" defTabSz="908478" eaLnBrk="0" hangingPunct="0"/>
              <a:r>
                <a:rPr lang="en-US" sz="2400" b="1" dirty="0"/>
                <a:t>Credit balance</a:t>
              </a:r>
            </a:p>
          </p:txBody>
        </p: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52399" y="4953001"/>
          <a:ext cx="8839202" cy="1586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8"/>
                <a:gridCol w="2841172"/>
                <a:gridCol w="868136"/>
                <a:gridCol w="1499508"/>
                <a:gridCol w="1420586"/>
                <a:gridCol w="1262742"/>
              </a:tblGrid>
              <a:tr h="609599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en-US" sz="2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Explanation</a:t>
                      </a:r>
                      <a:endParaRPr lang="en-US" sz="2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Ref</a:t>
                      </a:r>
                      <a:endParaRPr lang="en-US" sz="2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Debit</a:t>
                      </a:r>
                      <a:endParaRPr lang="en-US" sz="2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Credit</a:t>
                      </a:r>
                      <a:endParaRPr lang="en-US" sz="2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Balance</a:t>
                      </a:r>
                      <a:endParaRPr lang="en-US" sz="2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9772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3429000" y="4343400"/>
            <a:ext cx="2202845" cy="403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6838" tIns="47625" rIns="96838" bIns="47625">
            <a:spAutoFit/>
          </a:bodyPr>
          <a:lstStyle/>
          <a:p>
            <a:pPr algn="ctr" defTabSz="908478" eaLnBrk="0" hangingPunct="0"/>
            <a:r>
              <a:rPr lang="en-US" sz="2400" b="1" dirty="0"/>
              <a:t>Title of Account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838199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Posting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686800" cy="5715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Transferring journal entries to the ledger accounts is called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posting.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Posting involves the following steps.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 the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ledger, in the appropriate columns of the account(s) debited or credited,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enter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date, journal page, and debit or credit amount shown in the journal.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 the reference column of the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journal, write the account number to which the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debit or credit amount was posted.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6059714" cy="686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3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TRIAL BALANCE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286" y="1219200"/>
            <a:ext cx="8817429" cy="5486399"/>
          </a:xfrm>
          <a:noFill/>
        </p:spPr>
        <p:txBody>
          <a:bodyPr>
            <a:noAutofit/>
          </a:bodyPr>
          <a:lstStyle/>
          <a:p>
            <a:pPr defTabSz="594640">
              <a:buClr>
                <a:srgbClr val="CC0000"/>
              </a:buClr>
              <a:buFont typeface="Wingdings" pitchFamily="2" charset="2"/>
              <a:buChar char="l"/>
            </a:pPr>
            <a:r>
              <a:rPr lang="en-US" sz="2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trial balance is a list of accounts and their balances at a given time.</a:t>
            </a:r>
          </a:p>
          <a:p>
            <a:pPr defTabSz="594640">
              <a:buClr>
                <a:srgbClr val="CC0000"/>
              </a:buClr>
              <a:buFont typeface="Wingdings" pitchFamily="2" charset="2"/>
              <a:buChar char="l"/>
            </a:pPr>
            <a:r>
              <a:rPr lang="en-US" sz="2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primary purpose of a trial balance is to prove the mathematical equality of debits and credits after posting.</a:t>
            </a:r>
          </a:p>
          <a:p>
            <a:pPr defTabSz="594640">
              <a:buClr>
                <a:srgbClr val="CC0000"/>
              </a:buClr>
              <a:buFont typeface="Wingdings" pitchFamily="2" charset="2"/>
              <a:buChar char="l"/>
            </a:pPr>
            <a:r>
              <a:rPr lang="en-US" sz="2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trial balance also uncovers errors in journalizing and posting.</a:t>
            </a:r>
          </a:p>
          <a:p>
            <a:pPr defTabSz="594640">
              <a:buClr>
                <a:srgbClr val="CC0000"/>
              </a:buClr>
              <a:buFont typeface="Wingdings" pitchFamily="2" charset="2"/>
              <a:buChar char="l"/>
            </a:pPr>
            <a:r>
              <a:rPr lang="en-US" sz="2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procedures for preparing a trial balance consist of</a:t>
            </a:r>
          </a:p>
          <a:p>
            <a:pPr defTabSz="594640">
              <a:buNone/>
            </a:pPr>
            <a:r>
              <a:rPr lang="en-US" sz="2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1. listing the account titles and their balances,</a:t>
            </a:r>
          </a:p>
          <a:p>
            <a:pPr defTabSz="594640">
              <a:buNone/>
            </a:pPr>
            <a:r>
              <a:rPr lang="en-US" sz="2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2. totaling the debit and credit columns, and</a:t>
            </a:r>
          </a:p>
          <a:p>
            <a:pPr defTabSz="594640">
              <a:buNone/>
            </a:pPr>
            <a:r>
              <a:rPr lang="en-US" sz="2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3. proving the equality of the two columns.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5333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Debit and Credit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600200"/>
            <a:ext cx="8458200" cy="4953000"/>
          </a:xfrm>
        </p:spPr>
        <p:txBody>
          <a:bodyPr/>
          <a:lstStyle/>
          <a:p>
            <a:pPr algn="l">
              <a:lnSpc>
                <a:spcPct val="90000"/>
              </a:lnSpc>
              <a:buClr>
                <a:srgbClr val="CC0000"/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terms debit and credit mean left and right, respectively.</a:t>
            </a:r>
          </a:p>
          <a:p>
            <a:pPr algn="l">
              <a:lnSpc>
                <a:spcPct val="90000"/>
              </a:lnSpc>
              <a:buClr>
                <a:srgbClr val="A50021"/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act of entering an amount on the left side of an account is called debiting the account and making an entry on the right side is crediting the account.</a:t>
            </a:r>
          </a:p>
          <a:p>
            <a:pPr algn="l">
              <a:lnSpc>
                <a:spcPct val="90000"/>
              </a:lnSpc>
              <a:buClr>
                <a:srgbClr val="A50021"/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When the debit amounts exceed the credits, an account has a debit balance; when the reverse is true, the account has a credit balance.</a:t>
            </a:r>
          </a:p>
          <a:p>
            <a:pPr algn="l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834571" y="1803797"/>
            <a:ext cx="7493000" cy="1125141"/>
          </a:xfrm>
          <a:prstGeom prst="rect">
            <a:avLst/>
          </a:prstGeom>
          <a:solidFill>
            <a:srgbClr val="FCFEB9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834571" y="2928937"/>
            <a:ext cx="7493000" cy="3786188"/>
          </a:xfrm>
          <a:prstGeom prst="rect">
            <a:avLst/>
          </a:prstGeom>
          <a:solidFill>
            <a:srgbClr val="C0FEF9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541512" y="1827610"/>
            <a:ext cx="3385735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000000"/>
                </a:solidFill>
              </a:rPr>
              <a:t>PIONEER ADVERTISING AGENCY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843643" y="1803797"/>
            <a:ext cx="15119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843643" y="1803797"/>
            <a:ext cx="15119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858762" y="1803797"/>
            <a:ext cx="7452179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8310941" y="1803797"/>
            <a:ext cx="15119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8310941" y="1803797"/>
            <a:ext cx="15119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843643" y="1818680"/>
            <a:ext cx="15119" cy="288727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8310941" y="1818680"/>
            <a:ext cx="15119" cy="288727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3859894" y="2117825"/>
            <a:ext cx="1349408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000000"/>
                </a:solidFill>
              </a:rPr>
              <a:t>Trial Balance</a:t>
            </a:r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843643" y="2107407"/>
            <a:ext cx="15119" cy="288727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8310941" y="2107407"/>
            <a:ext cx="15119" cy="288727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3683001" y="2406552"/>
            <a:ext cx="182332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000000"/>
                </a:solidFill>
              </a:rPr>
              <a:t>October 31, 2002</a:t>
            </a: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843643" y="2396133"/>
            <a:ext cx="15119" cy="288727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8310941" y="2396133"/>
            <a:ext cx="15119" cy="288727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843643" y="2684859"/>
            <a:ext cx="15119" cy="238125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8310941" y="2684859"/>
            <a:ext cx="15119" cy="238125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6492119" y="2945309"/>
            <a:ext cx="512961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Debit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6262310" y="3199805"/>
            <a:ext cx="976690" cy="13395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7497537" y="2945309"/>
            <a:ext cx="593111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Credit</a:t>
            </a:r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7308548" y="3199805"/>
            <a:ext cx="975179" cy="13395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843643" y="2922985"/>
            <a:ext cx="15119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858763" y="2922985"/>
            <a:ext cx="5361214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6219977" y="2922985"/>
            <a:ext cx="15119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6235096" y="2922985"/>
            <a:ext cx="1031119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7266215" y="2922985"/>
            <a:ext cx="15119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7281333" y="2922985"/>
            <a:ext cx="1029608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8310941" y="2922985"/>
            <a:ext cx="15119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843643" y="2937867"/>
            <a:ext cx="15119" cy="27533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8310941" y="2937867"/>
            <a:ext cx="15119" cy="27533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916214" y="3220641"/>
            <a:ext cx="500137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Cash</a:t>
            </a:r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6407453" y="3220641"/>
            <a:ext cx="798295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$ 15,200</a:t>
            </a:r>
          </a:p>
        </p:txBody>
      </p:sp>
      <p:sp>
        <p:nvSpPr>
          <p:cNvPr id="35875" name="Rectangle 35"/>
          <p:cNvSpPr>
            <a:spLocks noChangeArrowheads="1"/>
          </p:cNvSpPr>
          <p:nvPr/>
        </p:nvSpPr>
        <p:spPr bwMode="auto">
          <a:xfrm>
            <a:off x="843643" y="3213200"/>
            <a:ext cx="15119" cy="24258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8310941" y="3213200"/>
            <a:ext cx="15119" cy="24258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877" name="Rectangle 37"/>
          <p:cNvSpPr>
            <a:spLocks noChangeArrowheads="1"/>
          </p:cNvSpPr>
          <p:nvPr/>
        </p:nvSpPr>
        <p:spPr bwMode="auto">
          <a:xfrm>
            <a:off x="916215" y="3463231"/>
            <a:ext cx="2040623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Advertising Supplies</a:t>
            </a:r>
          </a:p>
        </p:txBody>
      </p:sp>
      <p:sp>
        <p:nvSpPr>
          <p:cNvPr id="35878" name="Rectangle 38"/>
          <p:cNvSpPr>
            <a:spLocks noChangeArrowheads="1"/>
          </p:cNvSpPr>
          <p:nvPr/>
        </p:nvSpPr>
        <p:spPr bwMode="auto">
          <a:xfrm>
            <a:off x="6693204" y="3463231"/>
            <a:ext cx="512961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2,500</a:t>
            </a:r>
          </a:p>
        </p:txBody>
      </p:sp>
      <p:sp>
        <p:nvSpPr>
          <p:cNvPr id="35879" name="Rectangle 39"/>
          <p:cNvSpPr>
            <a:spLocks noChangeArrowheads="1"/>
          </p:cNvSpPr>
          <p:nvPr/>
        </p:nvSpPr>
        <p:spPr bwMode="auto">
          <a:xfrm>
            <a:off x="843643" y="3455790"/>
            <a:ext cx="15119" cy="24259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880" name="Rectangle 40"/>
          <p:cNvSpPr>
            <a:spLocks noChangeArrowheads="1"/>
          </p:cNvSpPr>
          <p:nvPr/>
        </p:nvSpPr>
        <p:spPr bwMode="auto">
          <a:xfrm>
            <a:off x="8310941" y="3455790"/>
            <a:ext cx="15119" cy="24259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881" name="Rectangle 41"/>
          <p:cNvSpPr>
            <a:spLocks noChangeArrowheads="1"/>
          </p:cNvSpPr>
          <p:nvPr/>
        </p:nvSpPr>
        <p:spPr bwMode="auto">
          <a:xfrm>
            <a:off x="916215" y="3705821"/>
            <a:ext cx="1777731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Prepaid Insurance</a:t>
            </a:r>
          </a:p>
        </p:txBody>
      </p: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6865560" y="3705821"/>
            <a:ext cx="34144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600</a:t>
            </a:r>
          </a:p>
        </p:txBody>
      </p:sp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843643" y="3698380"/>
            <a:ext cx="15119" cy="24258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884" name="Rectangle 44"/>
          <p:cNvSpPr>
            <a:spLocks noChangeArrowheads="1"/>
          </p:cNvSpPr>
          <p:nvPr/>
        </p:nvSpPr>
        <p:spPr bwMode="auto">
          <a:xfrm>
            <a:off x="8310941" y="3698380"/>
            <a:ext cx="15119" cy="24258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885" name="Rectangle 45"/>
          <p:cNvSpPr>
            <a:spLocks noChangeArrowheads="1"/>
          </p:cNvSpPr>
          <p:nvPr/>
        </p:nvSpPr>
        <p:spPr bwMode="auto">
          <a:xfrm>
            <a:off x="916215" y="3948411"/>
            <a:ext cx="1700787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Office Equipment</a:t>
            </a:r>
          </a:p>
        </p:txBody>
      </p:sp>
      <p:sp>
        <p:nvSpPr>
          <p:cNvPr id="35886" name="Rectangle 46"/>
          <p:cNvSpPr>
            <a:spLocks noChangeArrowheads="1"/>
          </p:cNvSpPr>
          <p:nvPr/>
        </p:nvSpPr>
        <p:spPr bwMode="auto">
          <a:xfrm>
            <a:off x="6693204" y="3948411"/>
            <a:ext cx="512961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5,000</a:t>
            </a:r>
          </a:p>
        </p:txBody>
      </p:sp>
      <p:sp>
        <p:nvSpPr>
          <p:cNvPr id="35887" name="Rectangle 47"/>
          <p:cNvSpPr>
            <a:spLocks noChangeArrowheads="1"/>
          </p:cNvSpPr>
          <p:nvPr/>
        </p:nvSpPr>
        <p:spPr bwMode="auto">
          <a:xfrm>
            <a:off x="843643" y="3940969"/>
            <a:ext cx="15119" cy="24259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888" name="Rectangle 48"/>
          <p:cNvSpPr>
            <a:spLocks noChangeArrowheads="1"/>
          </p:cNvSpPr>
          <p:nvPr/>
        </p:nvSpPr>
        <p:spPr bwMode="auto">
          <a:xfrm>
            <a:off x="8310941" y="3940969"/>
            <a:ext cx="15119" cy="24259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889" name="Rectangle 49"/>
          <p:cNvSpPr>
            <a:spLocks noChangeArrowheads="1"/>
          </p:cNvSpPr>
          <p:nvPr/>
        </p:nvSpPr>
        <p:spPr bwMode="auto">
          <a:xfrm>
            <a:off x="916214" y="4191001"/>
            <a:ext cx="1401025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Notes Payable</a:t>
            </a:r>
          </a:p>
        </p:txBody>
      </p:sp>
      <p:sp>
        <p:nvSpPr>
          <p:cNvPr id="35890" name="Rectangle 50"/>
          <p:cNvSpPr>
            <a:spLocks noChangeArrowheads="1"/>
          </p:cNvSpPr>
          <p:nvPr/>
        </p:nvSpPr>
        <p:spPr bwMode="auto">
          <a:xfrm>
            <a:off x="7452179" y="4191001"/>
            <a:ext cx="799899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$   5,000</a:t>
            </a:r>
          </a:p>
        </p:txBody>
      </p:sp>
      <p:sp>
        <p:nvSpPr>
          <p:cNvPr id="35891" name="Rectangle 51"/>
          <p:cNvSpPr>
            <a:spLocks noChangeArrowheads="1"/>
          </p:cNvSpPr>
          <p:nvPr/>
        </p:nvSpPr>
        <p:spPr bwMode="auto">
          <a:xfrm>
            <a:off x="843643" y="4183559"/>
            <a:ext cx="15119" cy="24258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892" name="Rectangle 52"/>
          <p:cNvSpPr>
            <a:spLocks noChangeArrowheads="1"/>
          </p:cNvSpPr>
          <p:nvPr/>
        </p:nvSpPr>
        <p:spPr bwMode="auto">
          <a:xfrm>
            <a:off x="8310941" y="4183559"/>
            <a:ext cx="15119" cy="24258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893" name="Rectangle 53"/>
          <p:cNvSpPr>
            <a:spLocks noChangeArrowheads="1"/>
          </p:cNvSpPr>
          <p:nvPr/>
        </p:nvSpPr>
        <p:spPr bwMode="auto">
          <a:xfrm>
            <a:off x="916215" y="4433591"/>
            <a:ext cx="1764907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Accounts Payable</a:t>
            </a:r>
          </a:p>
        </p:txBody>
      </p:sp>
      <p:sp>
        <p:nvSpPr>
          <p:cNvPr id="35894" name="Rectangle 54"/>
          <p:cNvSpPr>
            <a:spLocks noChangeArrowheads="1"/>
          </p:cNvSpPr>
          <p:nvPr/>
        </p:nvSpPr>
        <p:spPr bwMode="auto">
          <a:xfrm>
            <a:off x="7739442" y="4433591"/>
            <a:ext cx="512961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2,500</a:t>
            </a:r>
          </a:p>
        </p:txBody>
      </p:sp>
      <p:sp>
        <p:nvSpPr>
          <p:cNvPr id="35895" name="Rectangle 55"/>
          <p:cNvSpPr>
            <a:spLocks noChangeArrowheads="1"/>
          </p:cNvSpPr>
          <p:nvPr/>
        </p:nvSpPr>
        <p:spPr bwMode="auto">
          <a:xfrm>
            <a:off x="843643" y="4426149"/>
            <a:ext cx="15119" cy="24259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896" name="Rectangle 56"/>
          <p:cNvSpPr>
            <a:spLocks noChangeArrowheads="1"/>
          </p:cNvSpPr>
          <p:nvPr/>
        </p:nvSpPr>
        <p:spPr bwMode="auto">
          <a:xfrm>
            <a:off x="8310941" y="4426149"/>
            <a:ext cx="15119" cy="24259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897" name="Rectangle 57"/>
          <p:cNvSpPr>
            <a:spLocks noChangeArrowheads="1"/>
          </p:cNvSpPr>
          <p:nvPr/>
        </p:nvSpPr>
        <p:spPr bwMode="auto">
          <a:xfrm>
            <a:off x="916215" y="4676180"/>
            <a:ext cx="1854675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Unearned Revenue</a:t>
            </a:r>
          </a:p>
        </p:txBody>
      </p:sp>
      <p:sp>
        <p:nvSpPr>
          <p:cNvPr id="35898" name="Rectangle 58"/>
          <p:cNvSpPr>
            <a:spLocks noChangeArrowheads="1"/>
          </p:cNvSpPr>
          <p:nvPr/>
        </p:nvSpPr>
        <p:spPr bwMode="auto">
          <a:xfrm>
            <a:off x="7739442" y="4676180"/>
            <a:ext cx="512961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1,200</a:t>
            </a:r>
          </a:p>
        </p:txBody>
      </p:sp>
      <p:sp>
        <p:nvSpPr>
          <p:cNvPr id="35899" name="Rectangle 59"/>
          <p:cNvSpPr>
            <a:spLocks noChangeArrowheads="1"/>
          </p:cNvSpPr>
          <p:nvPr/>
        </p:nvSpPr>
        <p:spPr bwMode="auto">
          <a:xfrm>
            <a:off x="843643" y="4668739"/>
            <a:ext cx="15119" cy="241102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900" name="Rectangle 60"/>
          <p:cNvSpPr>
            <a:spLocks noChangeArrowheads="1"/>
          </p:cNvSpPr>
          <p:nvPr/>
        </p:nvSpPr>
        <p:spPr bwMode="auto">
          <a:xfrm>
            <a:off x="8310941" y="4668739"/>
            <a:ext cx="15119" cy="241102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901" name="Rectangle 61"/>
          <p:cNvSpPr>
            <a:spLocks noChangeArrowheads="1"/>
          </p:cNvSpPr>
          <p:nvPr/>
        </p:nvSpPr>
        <p:spPr bwMode="auto">
          <a:xfrm>
            <a:off x="916214" y="4917282"/>
            <a:ext cx="1792157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C. R. Byrd, Capital</a:t>
            </a:r>
          </a:p>
        </p:txBody>
      </p:sp>
      <p:sp>
        <p:nvSpPr>
          <p:cNvPr id="35902" name="Rectangle 62"/>
          <p:cNvSpPr>
            <a:spLocks noChangeArrowheads="1"/>
          </p:cNvSpPr>
          <p:nvPr/>
        </p:nvSpPr>
        <p:spPr bwMode="auto">
          <a:xfrm>
            <a:off x="7624537" y="4917282"/>
            <a:ext cx="626775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10,000</a:t>
            </a:r>
          </a:p>
        </p:txBody>
      </p:sp>
      <p:sp>
        <p:nvSpPr>
          <p:cNvPr id="35903" name="Rectangle 63"/>
          <p:cNvSpPr>
            <a:spLocks noChangeArrowheads="1"/>
          </p:cNvSpPr>
          <p:nvPr/>
        </p:nvSpPr>
        <p:spPr bwMode="auto">
          <a:xfrm>
            <a:off x="843643" y="4909841"/>
            <a:ext cx="15119" cy="24258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904" name="Rectangle 64"/>
          <p:cNvSpPr>
            <a:spLocks noChangeArrowheads="1"/>
          </p:cNvSpPr>
          <p:nvPr/>
        </p:nvSpPr>
        <p:spPr bwMode="auto">
          <a:xfrm>
            <a:off x="8310941" y="4909841"/>
            <a:ext cx="15119" cy="24258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905" name="Rectangle 65"/>
          <p:cNvSpPr>
            <a:spLocks noChangeArrowheads="1"/>
          </p:cNvSpPr>
          <p:nvPr/>
        </p:nvSpPr>
        <p:spPr bwMode="auto">
          <a:xfrm>
            <a:off x="916215" y="5159872"/>
            <a:ext cx="2031005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C. R. Byrd, Drawings</a:t>
            </a:r>
          </a:p>
        </p:txBody>
      </p:sp>
      <p:sp>
        <p:nvSpPr>
          <p:cNvPr id="35906" name="Rectangle 66"/>
          <p:cNvSpPr>
            <a:spLocks noChangeArrowheads="1"/>
          </p:cNvSpPr>
          <p:nvPr/>
        </p:nvSpPr>
        <p:spPr bwMode="auto">
          <a:xfrm>
            <a:off x="6865560" y="5159872"/>
            <a:ext cx="34144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500</a:t>
            </a:r>
          </a:p>
        </p:txBody>
      </p:sp>
      <p:sp>
        <p:nvSpPr>
          <p:cNvPr id="35907" name="Rectangle 67"/>
          <p:cNvSpPr>
            <a:spLocks noChangeArrowheads="1"/>
          </p:cNvSpPr>
          <p:nvPr/>
        </p:nvSpPr>
        <p:spPr bwMode="auto">
          <a:xfrm>
            <a:off x="843643" y="5152430"/>
            <a:ext cx="15119" cy="24259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908" name="Rectangle 68"/>
          <p:cNvSpPr>
            <a:spLocks noChangeArrowheads="1"/>
          </p:cNvSpPr>
          <p:nvPr/>
        </p:nvSpPr>
        <p:spPr bwMode="auto">
          <a:xfrm>
            <a:off x="8310941" y="5152430"/>
            <a:ext cx="15119" cy="24259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909" name="Rectangle 69"/>
          <p:cNvSpPr>
            <a:spLocks noChangeArrowheads="1"/>
          </p:cNvSpPr>
          <p:nvPr/>
        </p:nvSpPr>
        <p:spPr bwMode="auto">
          <a:xfrm>
            <a:off x="916214" y="5402462"/>
            <a:ext cx="1639873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Service Revenue</a:t>
            </a:r>
          </a:p>
        </p:txBody>
      </p:sp>
      <p:sp>
        <p:nvSpPr>
          <p:cNvPr id="35910" name="Rectangle 70"/>
          <p:cNvSpPr>
            <a:spLocks noChangeArrowheads="1"/>
          </p:cNvSpPr>
          <p:nvPr/>
        </p:nvSpPr>
        <p:spPr bwMode="auto">
          <a:xfrm>
            <a:off x="7624537" y="5402462"/>
            <a:ext cx="626775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10,000</a:t>
            </a:r>
          </a:p>
        </p:txBody>
      </p:sp>
      <p:sp>
        <p:nvSpPr>
          <p:cNvPr id="35911" name="Rectangle 71"/>
          <p:cNvSpPr>
            <a:spLocks noChangeArrowheads="1"/>
          </p:cNvSpPr>
          <p:nvPr/>
        </p:nvSpPr>
        <p:spPr bwMode="auto">
          <a:xfrm>
            <a:off x="843643" y="5395020"/>
            <a:ext cx="15119" cy="24258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912" name="Rectangle 72"/>
          <p:cNvSpPr>
            <a:spLocks noChangeArrowheads="1"/>
          </p:cNvSpPr>
          <p:nvPr/>
        </p:nvSpPr>
        <p:spPr bwMode="auto">
          <a:xfrm>
            <a:off x="8310941" y="5395020"/>
            <a:ext cx="15119" cy="242589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913" name="Rectangle 73"/>
          <p:cNvSpPr>
            <a:spLocks noChangeArrowheads="1"/>
          </p:cNvSpPr>
          <p:nvPr/>
        </p:nvSpPr>
        <p:spPr bwMode="auto">
          <a:xfrm>
            <a:off x="843643" y="5637610"/>
            <a:ext cx="15119" cy="24259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914" name="Rectangle 74"/>
          <p:cNvSpPr>
            <a:spLocks noChangeArrowheads="1"/>
          </p:cNvSpPr>
          <p:nvPr/>
        </p:nvSpPr>
        <p:spPr bwMode="auto">
          <a:xfrm>
            <a:off x="8310941" y="5637610"/>
            <a:ext cx="15119" cy="24259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915" name="Rectangle 75"/>
          <p:cNvSpPr>
            <a:spLocks noChangeArrowheads="1"/>
          </p:cNvSpPr>
          <p:nvPr/>
        </p:nvSpPr>
        <p:spPr bwMode="auto">
          <a:xfrm>
            <a:off x="913191" y="5637610"/>
            <a:ext cx="1686359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Salaries Expense</a:t>
            </a:r>
          </a:p>
        </p:txBody>
      </p:sp>
      <p:sp>
        <p:nvSpPr>
          <p:cNvPr id="35916" name="Rectangle 76"/>
          <p:cNvSpPr>
            <a:spLocks noChangeArrowheads="1"/>
          </p:cNvSpPr>
          <p:nvPr/>
        </p:nvSpPr>
        <p:spPr bwMode="auto">
          <a:xfrm>
            <a:off x="6868584" y="5878712"/>
            <a:ext cx="34144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900</a:t>
            </a:r>
          </a:p>
        </p:txBody>
      </p:sp>
      <p:sp>
        <p:nvSpPr>
          <p:cNvPr id="35917" name="Rectangle 77"/>
          <p:cNvSpPr>
            <a:spLocks noChangeArrowheads="1"/>
          </p:cNvSpPr>
          <p:nvPr/>
        </p:nvSpPr>
        <p:spPr bwMode="auto">
          <a:xfrm>
            <a:off x="6262310" y="6142138"/>
            <a:ext cx="976690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918" name="Rectangle 78"/>
          <p:cNvSpPr>
            <a:spLocks noChangeArrowheads="1"/>
          </p:cNvSpPr>
          <p:nvPr/>
        </p:nvSpPr>
        <p:spPr bwMode="auto">
          <a:xfrm>
            <a:off x="7308548" y="6142138"/>
            <a:ext cx="975179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919" name="Rectangle 79"/>
          <p:cNvSpPr>
            <a:spLocks noChangeArrowheads="1"/>
          </p:cNvSpPr>
          <p:nvPr/>
        </p:nvSpPr>
        <p:spPr bwMode="auto">
          <a:xfrm>
            <a:off x="843643" y="5880200"/>
            <a:ext cx="15119" cy="27682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920" name="Rectangle 80"/>
          <p:cNvSpPr>
            <a:spLocks noChangeArrowheads="1"/>
          </p:cNvSpPr>
          <p:nvPr/>
        </p:nvSpPr>
        <p:spPr bwMode="auto">
          <a:xfrm>
            <a:off x="8310941" y="5880200"/>
            <a:ext cx="15119" cy="27682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921" name="Rectangle 81"/>
          <p:cNvSpPr>
            <a:spLocks noChangeArrowheads="1"/>
          </p:cNvSpPr>
          <p:nvPr/>
        </p:nvSpPr>
        <p:spPr bwMode="auto">
          <a:xfrm>
            <a:off x="6386286" y="6143626"/>
            <a:ext cx="798295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FF0000"/>
                </a:solidFill>
                <a:latin typeface="Arial" charset="0"/>
              </a:rPr>
              <a:t>$ 28,700</a:t>
            </a:r>
          </a:p>
        </p:txBody>
      </p:sp>
      <p:sp>
        <p:nvSpPr>
          <p:cNvPr id="35922" name="Rectangle 82"/>
          <p:cNvSpPr>
            <a:spLocks noChangeArrowheads="1"/>
          </p:cNvSpPr>
          <p:nvPr/>
        </p:nvSpPr>
        <p:spPr bwMode="auto">
          <a:xfrm>
            <a:off x="6262310" y="6418958"/>
            <a:ext cx="976690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923" name="Rectangle 83"/>
          <p:cNvSpPr>
            <a:spLocks noChangeArrowheads="1"/>
          </p:cNvSpPr>
          <p:nvPr/>
        </p:nvSpPr>
        <p:spPr bwMode="auto">
          <a:xfrm>
            <a:off x="6262310" y="6447235"/>
            <a:ext cx="976690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924" name="Rectangle 84"/>
          <p:cNvSpPr>
            <a:spLocks noChangeArrowheads="1"/>
          </p:cNvSpPr>
          <p:nvPr/>
        </p:nvSpPr>
        <p:spPr bwMode="auto">
          <a:xfrm>
            <a:off x="7474857" y="6143626"/>
            <a:ext cx="798295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FF0000"/>
                </a:solidFill>
                <a:latin typeface="Arial" charset="0"/>
              </a:rPr>
              <a:t>$ 28,700</a:t>
            </a:r>
          </a:p>
        </p:txBody>
      </p:sp>
      <p:sp>
        <p:nvSpPr>
          <p:cNvPr id="35925" name="Rectangle 85"/>
          <p:cNvSpPr>
            <a:spLocks noChangeArrowheads="1"/>
          </p:cNvSpPr>
          <p:nvPr/>
        </p:nvSpPr>
        <p:spPr bwMode="auto">
          <a:xfrm>
            <a:off x="7308548" y="6418958"/>
            <a:ext cx="975179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926" name="Rectangle 86"/>
          <p:cNvSpPr>
            <a:spLocks noChangeArrowheads="1"/>
          </p:cNvSpPr>
          <p:nvPr/>
        </p:nvSpPr>
        <p:spPr bwMode="auto">
          <a:xfrm>
            <a:off x="7308548" y="6447235"/>
            <a:ext cx="975179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927" name="Rectangle 87"/>
          <p:cNvSpPr>
            <a:spLocks noChangeArrowheads="1"/>
          </p:cNvSpPr>
          <p:nvPr/>
        </p:nvSpPr>
        <p:spPr bwMode="auto">
          <a:xfrm>
            <a:off x="843643" y="6157021"/>
            <a:ext cx="15119" cy="305097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928" name="Rectangle 88"/>
          <p:cNvSpPr>
            <a:spLocks noChangeArrowheads="1"/>
          </p:cNvSpPr>
          <p:nvPr/>
        </p:nvSpPr>
        <p:spPr bwMode="auto">
          <a:xfrm>
            <a:off x="8310941" y="6157021"/>
            <a:ext cx="15119" cy="305097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929" name="Rectangle 89"/>
          <p:cNvSpPr>
            <a:spLocks noChangeArrowheads="1"/>
          </p:cNvSpPr>
          <p:nvPr/>
        </p:nvSpPr>
        <p:spPr bwMode="auto">
          <a:xfrm>
            <a:off x="843643" y="6462117"/>
            <a:ext cx="15119" cy="238125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930" name="Rectangle 90"/>
          <p:cNvSpPr>
            <a:spLocks noChangeArrowheads="1"/>
          </p:cNvSpPr>
          <p:nvPr/>
        </p:nvSpPr>
        <p:spPr bwMode="auto">
          <a:xfrm>
            <a:off x="843643" y="6700243"/>
            <a:ext cx="15119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931" name="Rectangle 91"/>
          <p:cNvSpPr>
            <a:spLocks noChangeArrowheads="1"/>
          </p:cNvSpPr>
          <p:nvPr/>
        </p:nvSpPr>
        <p:spPr bwMode="auto">
          <a:xfrm>
            <a:off x="843643" y="6700243"/>
            <a:ext cx="15119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932" name="Rectangle 92"/>
          <p:cNvSpPr>
            <a:spLocks noChangeArrowheads="1"/>
          </p:cNvSpPr>
          <p:nvPr/>
        </p:nvSpPr>
        <p:spPr bwMode="auto">
          <a:xfrm>
            <a:off x="858763" y="6700243"/>
            <a:ext cx="5361214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933" name="Rectangle 93"/>
          <p:cNvSpPr>
            <a:spLocks noChangeArrowheads="1"/>
          </p:cNvSpPr>
          <p:nvPr/>
        </p:nvSpPr>
        <p:spPr bwMode="auto">
          <a:xfrm>
            <a:off x="6219977" y="6700243"/>
            <a:ext cx="15119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934" name="Rectangle 94"/>
          <p:cNvSpPr>
            <a:spLocks noChangeArrowheads="1"/>
          </p:cNvSpPr>
          <p:nvPr/>
        </p:nvSpPr>
        <p:spPr bwMode="auto">
          <a:xfrm>
            <a:off x="6235096" y="6700243"/>
            <a:ext cx="1031119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935" name="Rectangle 95"/>
          <p:cNvSpPr>
            <a:spLocks noChangeArrowheads="1"/>
          </p:cNvSpPr>
          <p:nvPr/>
        </p:nvSpPr>
        <p:spPr bwMode="auto">
          <a:xfrm>
            <a:off x="7266215" y="6700243"/>
            <a:ext cx="15119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936" name="Rectangle 96"/>
          <p:cNvSpPr>
            <a:spLocks noChangeArrowheads="1"/>
          </p:cNvSpPr>
          <p:nvPr/>
        </p:nvSpPr>
        <p:spPr bwMode="auto">
          <a:xfrm>
            <a:off x="7281333" y="6700243"/>
            <a:ext cx="1029608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937" name="Rectangle 97"/>
          <p:cNvSpPr>
            <a:spLocks noChangeArrowheads="1"/>
          </p:cNvSpPr>
          <p:nvPr/>
        </p:nvSpPr>
        <p:spPr bwMode="auto">
          <a:xfrm>
            <a:off x="8310941" y="6462117"/>
            <a:ext cx="15119" cy="238125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938" name="Rectangle 98"/>
          <p:cNvSpPr>
            <a:spLocks noChangeArrowheads="1"/>
          </p:cNvSpPr>
          <p:nvPr/>
        </p:nvSpPr>
        <p:spPr bwMode="auto">
          <a:xfrm>
            <a:off x="8310941" y="6700243"/>
            <a:ext cx="15119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5939" name="Rectangle 99"/>
          <p:cNvSpPr>
            <a:spLocks noChangeArrowheads="1"/>
          </p:cNvSpPr>
          <p:nvPr/>
        </p:nvSpPr>
        <p:spPr bwMode="auto">
          <a:xfrm>
            <a:off x="8310941" y="6700243"/>
            <a:ext cx="15119" cy="14883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147556" name="Rectangle 100"/>
          <p:cNvSpPr>
            <a:spLocks noGrp="1" noChangeArrowheads="1"/>
          </p:cNvSpPr>
          <p:nvPr>
            <p:ph type="body" idx="1"/>
          </p:nvPr>
        </p:nvSpPr>
        <p:spPr>
          <a:xfrm>
            <a:off x="3338286" y="3786188"/>
            <a:ext cx="2467429" cy="1250156"/>
          </a:xfrm>
          <a:solidFill>
            <a:srgbClr val="FDE3BA"/>
          </a:solidFill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marL="0" indent="0" defTabSz="594640">
              <a:lnSpc>
                <a:spcPct val="90000"/>
              </a:lnSpc>
              <a:buNone/>
              <a:defRPr/>
            </a:pPr>
            <a:r>
              <a:rPr lang="en-US" sz="2600" b="1" dirty="0" smtClean="0"/>
              <a:t>The total debits </a:t>
            </a:r>
            <a:r>
              <a:rPr lang="en-US" sz="2600" b="1" dirty="0" smtClean="0">
                <a:solidFill>
                  <a:srgbClr val="CC0000"/>
                </a:solidFill>
              </a:rPr>
              <a:t>must</a:t>
            </a:r>
            <a:r>
              <a:rPr lang="en-US" sz="2600" b="1" dirty="0" smtClean="0"/>
              <a:t> equal the total credits.</a:t>
            </a:r>
          </a:p>
        </p:txBody>
      </p:sp>
      <p:sp>
        <p:nvSpPr>
          <p:cNvPr id="147557" name="Rectangle 101"/>
          <p:cNvSpPr>
            <a:spLocks noChangeArrowheads="1"/>
          </p:cNvSpPr>
          <p:nvPr/>
        </p:nvSpPr>
        <p:spPr bwMode="auto">
          <a:xfrm>
            <a:off x="838200" y="152400"/>
            <a:ext cx="7520214" cy="7004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5593" tIns="42045" rIns="85593" bIns="42045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TRIAL BALANCE</a:t>
            </a:r>
          </a:p>
        </p:txBody>
      </p:sp>
      <p:sp>
        <p:nvSpPr>
          <p:cNvPr id="35942" name="Rectangle 102"/>
          <p:cNvSpPr>
            <a:spLocks noChangeArrowheads="1"/>
          </p:cNvSpPr>
          <p:nvPr/>
        </p:nvSpPr>
        <p:spPr bwMode="auto">
          <a:xfrm>
            <a:off x="913190" y="5878712"/>
            <a:ext cx="1354538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Rent Expense</a:t>
            </a:r>
          </a:p>
        </p:txBody>
      </p:sp>
      <p:sp>
        <p:nvSpPr>
          <p:cNvPr id="35943" name="Rectangle 103"/>
          <p:cNvSpPr>
            <a:spLocks noChangeArrowheads="1"/>
          </p:cNvSpPr>
          <p:nvPr/>
        </p:nvSpPr>
        <p:spPr bwMode="auto">
          <a:xfrm>
            <a:off x="6694715" y="5637610"/>
            <a:ext cx="512961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00"/>
                </a:solidFill>
                <a:latin typeface="Arial" charset="0"/>
              </a:rPr>
              <a:t>4,000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86857" y="250031"/>
            <a:ext cx="5370286" cy="132159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34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LIMITATIONS OF A TRIAL BALANCE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29" y="1713013"/>
            <a:ext cx="8781143" cy="4930675"/>
          </a:xfrm>
          <a:noFill/>
        </p:spPr>
        <p:txBody>
          <a:bodyPr/>
          <a:lstStyle/>
          <a:p>
            <a:pPr defTabSz="594640">
              <a:lnSpc>
                <a:spcPct val="90000"/>
              </a:lnSpc>
              <a:buClr>
                <a:srgbClr val="CC0000"/>
              </a:buClr>
              <a:buFont typeface="Wingdings" pitchFamily="2" charset="2"/>
              <a:buChar char="l"/>
            </a:pPr>
            <a:r>
              <a:rPr lang="en-US" sz="2600" b="1" dirty="0" smtClean="0"/>
              <a:t>A trial balance does not prove that all transactions have been recorded or that the ledger is correct.</a:t>
            </a:r>
          </a:p>
          <a:p>
            <a:pPr defTabSz="594640">
              <a:lnSpc>
                <a:spcPct val="90000"/>
              </a:lnSpc>
              <a:buClr>
                <a:srgbClr val="CC0000"/>
              </a:buClr>
              <a:buFont typeface="Wingdings" pitchFamily="2" charset="2"/>
              <a:buChar char="l"/>
            </a:pPr>
            <a:r>
              <a:rPr lang="en-US" sz="2600" b="1" dirty="0" smtClean="0"/>
              <a:t>Numerous errors may exist even though the trial balance columns agree.</a:t>
            </a:r>
          </a:p>
          <a:p>
            <a:pPr defTabSz="594640">
              <a:lnSpc>
                <a:spcPct val="90000"/>
              </a:lnSpc>
              <a:buClr>
                <a:srgbClr val="CC0000"/>
              </a:buClr>
              <a:buFont typeface="Wingdings" pitchFamily="2" charset="2"/>
              <a:buChar char="l"/>
            </a:pPr>
            <a:r>
              <a:rPr lang="en-US" sz="2600" b="1" dirty="0" smtClean="0"/>
              <a:t>The trial balance may balance even when</a:t>
            </a:r>
          </a:p>
          <a:p>
            <a:pPr defTabSz="594640">
              <a:lnSpc>
                <a:spcPct val="90000"/>
              </a:lnSpc>
              <a:buNone/>
            </a:pPr>
            <a:r>
              <a:rPr lang="en-US" sz="2600" b="1" dirty="0" smtClean="0"/>
              <a:t>	</a:t>
            </a:r>
            <a:r>
              <a:rPr lang="en-US" sz="2600" b="1" dirty="0" smtClean="0">
                <a:solidFill>
                  <a:srgbClr val="CC0000"/>
                </a:solidFill>
                <a:latin typeface="Arial" charset="0"/>
              </a:rPr>
              <a:t>1.</a:t>
            </a:r>
            <a:r>
              <a:rPr lang="en-US" sz="2600" b="1" dirty="0" smtClean="0"/>
              <a:t> a transaction is not journalized,</a:t>
            </a:r>
          </a:p>
          <a:p>
            <a:pPr defTabSz="594640">
              <a:lnSpc>
                <a:spcPct val="90000"/>
              </a:lnSpc>
              <a:buNone/>
            </a:pPr>
            <a:r>
              <a:rPr lang="en-US" sz="2600" b="1" dirty="0" smtClean="0"/>
              <a:t>	</a:t>
            </a:r>
            <a:r>
              <a:rPr lang="en-US" sz="2600" b="1" dirty="0" smtClean="0">
                <a:solidFill>
                  <a:srgbClr val="CC0000"/>
                </a:solidFill>
                <a:latin typeface="Arial" charset="0"/>
              </a:rPr>
              <a:t>2.</a:t>
            </a:r>
            <a:r>
              <a:rPr lang="en-US" sz="2600" b="1" dirty="0" smtClean="0"/>
              <a:t> a correct journal entry is not posted,</a:t>
            </a:r>
          </a:p>
          <a:p>
            <a:pPr defTabSz="594640">
              <a:lnSpc>
                <a:spcPct val="90000"/>
              </a:lnSpc>
              <a:buNone/>
            </a:pPr>
            <a:r>
              <a:rPr lang="en-US" sz="2600" b="1" dirty="0" smtClean="0"/>
              <a:t>	</a:t>
            </a:r>
            <a:r>
              <a:rPr lang="en-US" sz="2600" b="1" dirty="0" smtClean="0">
                <a:solidFill>
                  <a:srgbClr val="CC0000"/>
                </a:solidFill>
                <a:latin typeface="Arial" charset="0"/>
              </a:rPr>
              <a:t>3.</a:t>
            </a:r>
            <a:r>
              <a:rPr lang="en-US" sz="2600" b="1" dirty="0" smtClean="0"/>
              <a:t> a journal entry is posted twice,</a:t>
            </a:r>
          </a:p>
          <a:p>
            <a:pPr defTabSz="594640">
              <a:lnSpc>
                <a:spcPct val="90000"/>
              </a:lnSpc>
              <a:buNone/>
            </a:pPr>
            <a:r>
              <a:rPr lang="en-US" sz="2600" b="1" dirty="0" smtClean="0"/>
              <a:t>	</a:t>
            </a:r>
            <a:r>
              <a:rPr lang="en-US" sz="2600" b="1" dirty="0" smtClean="0">
                <a:solidFill>
                  <a:srgbClr val="CC0000"/>
                </a:solidFill>
                <a:latin typeface="Arial" charset="0"/>
              </a:rPr>
              <a:t>4.</a:t>
            </a:r>
            <a:r>
              <a:rPr lang="en-US" sz="2600" b="1" dirty="0" smtClean="0"/>
              <a:t> incorrect accounts are used in journalizing or posting,</a:t>
            </a:r>
          </a:p>
          <a:p>
            <a:pPr defTabSz="594640">
              <a:lnSpc>
                <a:spcPct val="90000"/>
              </a:lnSpc>
              <a:buNone/>
            </a:pPr>
            <a:r>
              <a:rPr lang="en-US" sz="2600" b="1" dirty="0" smtClean="0"/>
              <a:t>    </a:t>
            </a:r>
            <a:r>
              <a:rPr lang="en-US" sz="2600" b="1" dirty="0" smtClean="0">
                <a:solidFill>
                  <a:srgbClr val="CC0000"/>
                </a:solidFill>
                <a:latin typeface="Arial" charset="0"/>
              </a:rPr>
              <a:t>5.</a:t>
            </a:r>
            <a:r>
              <a:rPr lang="en-US" sz="2600" b="1" dirty="0" smtClean="0"/>
              <a:t> offsetting errors are made in recording the amount of 		the transaction. 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END……..</a:t>
            </a:r>
          </a:p>
        </p:txBody>
      </p:sp>
      <p:sp>
        <p:nvSpPr>
          <p:cNvPr id="3789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5333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Basic Form of Account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90600"/>
            <a:ext cx="8991600" cy="5715000"/>
          </a:xfrm>
        </p:spPr>
        <p:txBody>
          <a:bodyPr/>
          <a:lstStyle/>
          <a:p>
            <a:pPr algn="l">
              <a:buClr>
                <a:srgbClr val="CC0000"/>
              </a:buClr>
              <a:buFont typeface="Wingdings" pitchFamily="2" charset="2"/>
              <a:buChar char="l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 its simplest form, an account consists of</a:t>
            </a:r>
          </a:p>
          <a:p>
            <a:pPr algn="l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1. the title of the account,</a:t>
            </a:r>
          </a:p>
          <a:p>
            <a:pPr algn="l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2. a left or debit side, and</a:t>
            </a:r>
          </a:p>
          <a:p>
            <a:pPr algn="l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3. a right or credit side. </a:t>
            </a:r>
          </a:p>
          <a:p>
            <a:pPr algn="l">
              <a:buClr>
                <a:srgbClr val="CC0000"/>
              </a:buClr>
              <a:buFont typeface="Wingdings" pitchFamily="2" charset="2"/>
              <a:buChar char="l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alignment of these parts resembles the letter T, and therefore the account form is called a T account.</a:t>
            </a:r>
          </a:p>
          <a:p>
            <a:pPr algn="l">
              <a:buClr>
                <a:srgbClr val="CC0000"/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834572" y="4876800"/>
            <a:ext cx="7474857" cy="1981200"/>
            <a:chOff x="552" y="3219"/>
            <a:chExt cx="4944" cy="1105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552" y="3219"/>
              <a:ext cx="4944" cy="1105"/>
            </a:xfrm>
            <a:prstGeom prst="rect">
              <a:avLst/>
            </a:prstGeom>
            <a:solidFill>
              <a:srgbClr val="C0FEF9"/>
            </a:solidFill>
            <a:ln w="12700">
              <a:noFill/>
              <a:miter lim="800000"/>
              <a:headEnd/>
              <a:tailEnd/>
            </a:ln>
            <a:effectLst>
              <a:prstShdw prst="shdw17" dist="17961" dir="2700000">
                <a:srgbClr val="739895"/>
              </a:prst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224" y="3591"/>
              <a:ext cx="1716" cy="2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6838" tIns="47625" rIns="96838" bIns="47625">
              <a:spAutoFit/>
            </a:bodyPr>
            <a:lstStyle/>
            <a:p>
              <a:pPr algn="ctr" defTabSz="908478" eaLnBrk="0" hangingPunct="0"/>
              <a:r>
                <a:rPr lang="en-US" b="1" dirty="0">
                  <a:latin typeface="Arial" charset="0"/>
                </a:rPr>
                <a:t>Left or debit side</a:t>
              </a: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085" y="3492"/>
              <a:ext cx="389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085" y="3972"/>
              <a:ext cx="389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239" y="3230"/>
              <a:ext cx="1274" cy="2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6838" tIns="47625" rIns="96838" bIns="47625">
              <a:spAutoFit/>
            </a:bodyPr>
            <a:lstStyle/>
            <a:p>
              <a:pPr algn="ctr" defTabSz="908478" eaLnBrk="0" hangingPunct="0"/>
              <a:r>
                <a:rPr lang="en-US" b="1" dirty="0">
                  <a:latin typeface="Arial" charset="0"/>
                </a:rPr>
                <a:t>Title of Account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3023" y="3503"/>
              <a:ext cx="1" cy="77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108" y="3591"/>
              <a:ext cx="1884" cy="2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6838" tIns="47625" rIns="96838" bIns="47625">
              <a:spAutoFit/>
            </a:bodyPr>
            <a:lstStyle/>
            <a:p>
              <a:pPr algn="ctr" defTabSz="908478" eaLnBrk="0" hangingPunct="0"/>
              <a:r>
                <a:rPr lang="en-US" b="1" dirty="0">
                  <a:latin typeface="Arial" charset="0"/>
                </a:rPr>
                <a:t>Right or credit side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224" y="4023"/>
              <a:ext cx="1716" cy="2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6838" tIns="47625" rIns="96838" bIns="47625">
              <a:spAutoFit/>
            </a:bodyPr>
            <a:lstStyle/>
            <a:p>
              <a:pPr algn="ctr" defTabSz="908478" eaLnBrk="0" hangingPunct="0"/>
              <a:r>
                <a:rPr lang="en-US" b="1" dirty="0">
                  <a:latin typeface="Arial" charset="0"/>
                </a:rPr>
                <a:t>Debit balance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192" y="4023"/>
              <a:ext cx="1716" cy="2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6838" tIns="47625" rIns="96838" bIns="47625">
              <a:spAutoFit/>
            </a:bodyPr>
            <a:lstStyle/>
            <a:p>
              <a:pPr algn="ctr" defTabSz="908478" eaLnBrk="0" hangingPunct="0"/>
              <a:r>
                <a:rPr lang="en-US" b="1" dirty="0">
                  <a:latin typeface="Arial" charset="0"/>
                </a:rPr>
                <a:t>Credit balance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Tabular Summary Compared To Account Form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52400" y="1447800"/>
            <a:ext cx="220980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Tabular Summary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228600" y="1828799"/>
          <a:ext cx="1524000" cy="49360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4000"/>
              </a:tblGrid>
              <a:tr h="44873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Cash</a:t>
                      </a:r>
                      <a:endParaRPr lang="en-US" sz="2000" dirty="0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$15,000</a:t>
                      </a:r>
                      <a:endParaRPr lang="en-US" sz="2000" dirty="0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-7,000</a:t>
                      </a:r>
                      <a:endParaRPr lang="en-US" sz="2000" dirty="0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1,200</a:t>
                      </a:r>
                      <a:endParaRPr lang="en-US" sz="2000" dirty="0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1,500</a:t>
                      </a:r>
                      <a:endParaRPr lang="en-US" sz="2000" dirty="0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-600</a:t>
                      </a:r>
                      <a:endParaRPr lang="en-US" sz="2000" dirty="0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-900</a:t>
                      </a:r>
                      <a:endParaRPr lang="en-US" sz="2000" dirty="0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-200</a:t>
                      </a:r>
                      <a:endParaRPr lang="en-US" sz="2000" dirty="0"/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-250</a:t>
                      </a:r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  600</a:t>
                      </a:r>
                    </a:p>
                  </a:txBody>
                  <a:tcPr/>
                </a:tc>
              </a:tr>
              <a:tr h="44873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-1,300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2" name="Group 51"/>
          <p:cNvGrpSpPr>
            <a:grpSpLocks/>
          </p:cNvGrpSpPr>
          <p:nvPr/>
        </p:nvGrpSpPr>
        <p:grpSpPr bwMode="auto">
          <a:xfrm>
            <a:off x="1981200" y="1676400"/>
            <a:ext cx="6657033" cy="4785569"/>
            <a:chOff x="1923" y="1141"/>
            <a:chExt cx="3975" cy="2547"/>
          </a:xfrm>
        </p:grpSpPr>
        <p:sp>
          <p:nvSpPr>
            <p:cNvPr id="33" name="Rectangle 19"/>
            <p:cNvSpPr>
              <a:spLocks noChangeArrowheads="1"/>
            </p:cNvSpPr>
            <p:nvPr/>
          </p:nvSpPr>
          <p:spPr bwMode="auto">
            <a:xfrm>
              <a:off x="1923" y="1384"/>
              <a:ext cx="3960" cy="2304"/>
            </a:xfrm>
            <a:prstGeom prst="rect">
              <a:avLst/>
            </a:prstGeom>
            <a:solidFill>
              <a:srgbClr val="C0FEFA"/>
            </a:solidFill>
            <a:ln w="12700">
              <a:noFill/>
              <a:miter lim="800000"/>
              <a:headEnd/>
              <a:tailEnd/>
            </a:ln>
            <a:effectLst>
              <a:prstShdw prst="shdw17" dist="17961" dir="2700000">
                <a:srgbClr val="739896"/>
              </a:prst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20"/>
            <p:cNvSpPr>
              <a:spLocks noChangeArrowheads="1"/>
            </p:cNvSpPr>
            <p:nvPr/>
          </p:nvSpPr>
          <p:spPr bwMode="auto">
            <a:xfrm>
              <a:off x="3681" y="1466"/>
              <a:ext cx="642" cy="2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6838" tIns="47625" rIns="96838" bIns="47625">
              <a:spAutoFit/>
            </a:bodyPr>
            <a:lstStyle/>
            <a:p>
              <a:pPr algn="ctr" defTabSz="908478" eaLnBrk="0" hangingPunct="0"/>
              <a:r>
                <a:rPr lang="en-US" sz="2800" b="1" dirty="0">
                  <a:latin typeface="Arial" charset="0"/>
                </a:rPr>
                <a:t>Cash</a:t>
              </a:r>
            </a:p>
          </p:txBody>
        </p:sp>
        <p:sp>
          <p:nvSpPr>
            <p:cNvPr id="35" name="Rectangle 21"/>
            <p:cNvSpPr>
              <a:spLocks noChangeArrowheads="1"/>
            </p:cNvSpPr>
            <p:nvPr/>
          </p:nvSpPr>
          <p:spPr bwMode="auto">
            <a:xfrm>
              <a:off x="2558" y="1731"/>
              <a:ext cx="758" cy="2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6838" tIns="47625" rIns="96838" bIns="47625">
              <a:spAutoFit/>
            </a:bodyPr>
            <a:lstStyle/>
            <a:p>
              <a:pPr algn="ctr" defTabSz="908478" eaLnBrk="0" hangingPunct="0"/>
              <a:r>
                <a:rPr lang="en-US" sz="2400" dirty="0">
                  <a:latin typeface="Arial" charset="0"/>
                </a:rPr>
                <a:t>Debit</a:t>
              </a:r>
            </a:p>
          </p:txBody>
        </p:sp>
        <p:sp>
          <p:nvSpPr>
            <p:cNvPr id="36" name="Rectangle 22"/>
            <p:cNvSpPr>
              <a:spLocks noChangeArrowheads="1"/>
            </p:cNvSpPr>
            <p:nvPr/>
          </p:nvSpPr>
          <p:spPr bwMode="auto">
            <a:xfrm>
              <a:off x="4568" y="1731"/>
              <a:ext cx="794" cy="2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6838" tIns="47625" rIns="96838" bIns="47625">
              <a:spAutoFit/>
            </a:bodyPr>
            <a:lstStyle/>
            <a:p>
              <a:pPr algn="ctr" defTabSz="908478" eaLnBrk="0" hangingPunct="0"/>
              <a:r>
                <a:rPr lang="en-US" sz="2400" dirty="0">
                  <a:latin typeface="Arial" charset="0"/>
                </a:rPr>
                <a:t>Credit</a:t>
              </a:r>
            </a:p>
          </p:txBody>
        </p:sp>
        <p:sp>
          <p:nvSpPr>
            <p:cNvPr id="37" name="Rectangle 23"/>
            <p:cNvSpPr>
              <a:spLocks noChangeArrowheads="1"/>
            </p:cNvSpPr>
            <p:nvPr/>
          </p:nvSpPr>
          <p:spPr bwMode="auto">
            <a:xfrm>
              <a:off x="3039" y="2019"/>
              <a:ext cx="758" cy="2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6838" tIns="47625" rIns="96838" bIns="47625">
              <a:spAutoFit/>
            </a:bodyPr>
            <a:lstStyle/>
            <a:p>
              <a:pPr algn="ctr" defTabSz="908478" eaLnBrk="0" hangingPunct="0"/>
              <a:r>
                <a:rPr lang="en-US" b="1" dirty="0">
                  <a:latin typeface="Arial" charset="0"/>
                </a:rPr>
                <a:t>15,000</a:t>
              </a:r>
            </a:p>
          </p:txBody>
        </p:sp>
        <p:sp>
          <p:nvSpPr>
            <p:cNvPr id="38" name="Rectangle 24"/>
            <p:cNvSpPr>
              <a:spLocks noChangeArrowheads="1"/>
            </p:cNvSpPr>
            <p:nvPr/>
          </p:nvSpPr>
          <p:spPr bwMode="auto">
            <a:xfrm>
              <a:off x="3099" y="2211"/>
              <a:ext cx="759" cy="2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6838" tIns="47625" rIns="96838" bIns="47625">
              <a:spAutoFit/>
            </a:bodyPr>
            <a:lstStyle/>
            <a:p>
              <a:pPr algn="ctr" defTabSz="908478" eaLnBrk="0" hangingPunct="0"/>
              <a:r>
                <a:rPr lang="en-US" b="1" dirty="0">
                  <a:latin typeface="Arial" charset="0"/>
                </a:rPr>
                <a:t>1,200</a:t>
              </a:r>
            </a:p>
          </p:txBody>
        </p:sp>
        <p:sp>
          <p:nvSpPr>
            <p:cNvPr id="39" name="Rectangle 25"/>
            <p:cNvSpPr>
              <a:spLocks noChangeArrowheads="1"/>
            </p:cNvSpPr>
            <p:nvPr/>
          </p:nvSpPr>
          <p:spPr bwMode="auto">
            <a:xfrm>
              <a:off x="3099" y="2403"/>
              <a:ext cx="759" cy="2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6838" tIns="47625" rIns="96838" bIns="47625">
              <a:spAutoFit/>
            </a:bodyPr>
            <a:lstStyle/>
            <a:p>
              <a:pPr algn="ctr" defTabSz="908478" eaLnBrk="0" hangingPunct="0"/>
              <a:r>
                <a:rPr lang="en-US" b="1" dirty="0">
                  <a:latin typeface="Arial" charset="0"/>
                </a:rPr>
                <a:t>1,500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>
              <a:off x="3172" y="2595"/>
              <a:ext cx="758" cy="1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6838" tIns="47625" rIns="96838" bIns="47625">
              <a:spAutoFit/>
            </a:bodyPr>
            <a:lstStyle/>
            <a:p>
              <a:pPr algn="ctr" defTabSz="908478" eaLnBrk="0" hangingPunct="0"/>
              <a:r>
                <a:rPr lang="en-US" b="1" dirty="0" smtClean="0">
                  <a:latin typeface="Arial" charset="0"/>
                </a:rPr>
                <a:t>600</a:t>
              </a:r>
              <a:endParaRPr lang="en-US" b="1" dirty="0">
                <a:latin typeface="Arial" charset="0"/>
              </a:endParaRPr>
            </a:p>
          </p:txBody>
        </p:sp>
        <p:sp>
          <p:nvSpPr>
            <p:cNvPr id="41" name="Line 27"/>
            <p:cNvSpPr>
              <a:spLocks noChangeShapeType="1"/>
            </p:cNvSpPr>
            <p:nvPr/>
          </p:nvSpPr>
          <p:spPr bwMode="auto">
            <a:xfrm>
              <a:off x="1985" y="1728"/>
              <a:ext cx="3903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28"/>
            <p:cNvSpPr>
              <a:spLocks noChangeShapeType="1"/>
            </p:cNvSpPr>
            <p:nvPr/>
          </p:nvSpPr>
          <p:spPr bwMode="auto">
            <a:xfrm>
              <a:off x="1995" y="1992"/>
              <a:ext cx="3903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1"/>
            <p:cNvSpPr>
              <a:spLocks noChangeShapeType="1"/>
            </p:cNvSpPr>
            <p:nvPr/>
          </p:nvSpPr>
          <p:spPr bwMode="auto">
            <a:xfrm>
              <a:off x="1978" y="3266"/>
              <a:ext cx="3903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32"/>
            <p:cNvSpPr>
              <a:spLocks noChangeArrowheads="1"/>
            </p:cNvSpPr>
            <p:nvPr/>
          </p:nvSpPr>
          <p:spPr bwMode="auto">
            <a:xfrm>
              <a:off x="5121" y="2019"/>
              <a:ext cx="759" cy="2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6838" tIns="47625" rIns="96838" bIns="47625">
              <a:spAutoFit/>
            </a:bodyPr>
            <a:lstStyle/>
            <a:p>
              <a:pPr algn="ctr" defTabSz="908478" eaLnBrk="0" hangingPunct="0"/>
              <a:r>
                <a:rPr lang="en-US" b="1" dirty="0">
                  <a:latin typeface="Arial" charset="0"/>
                </a:rPr>
                <a:t>7,000</a:t>
              </a:r>
            </a:p>
          </p:txBody>
        </p:sp>
        <p:sp>
          <p:nvSpPr>
            <p:cNvPr id="45" name="Rectangle 33"/>
            <p:cNvSpPr>
              <a:spLocks noChangeArrowheads="1"/>
            </p:cNvSpPr>
            <p:nvPr/>
          </p:nvSpPr>
          <p:spPr bwMode="auto">
            <a:xfrm>
              <a:off x="5041" y="2211"/>
              <a:ext cx="658" cy="1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6838" tIns="47625" rIns="96838" bIns="47625">
              <a:spAutoFit/>
            </a:bodyPr>
            <a:lstStyle/>
            <a:p>
              <a:pPr algn="r" defTabSz="908478" eaLnBrk="0" hangingPunct="0"/>
              <a:r>
                <a:rPr lang="en-US" b="1" dirty="0" smtClean="0">
                  <a:latin typeface="Arial" charset="0"/>
                </a:rPr>
                <a:t>600</a:t>
              </a:r>
              <a:endParaRPr lang="en-US" b="1" dirty="0">
                <a:latin typeface="Arial" charset="0"/>
              </a:endParaRPr>
            </a:p>
          </p:txBody>
        </p:sp>
        <p:sp>
          <p:nvSpPr>
            <p:cNvPr id="46" name="Rectangle 34"/>
            <p:cNvSpPr>
              <a:spLocks noChangeArrowheads="1"/>
            </p:cNvSpPr>
            <p:nvPr/>
          </p:nvSpPr>
          <p:spPr bwMode="auto">
            <a:xfrm>
              <a:off x="5041" y="2595"/>
              <a:ext cx="658" cy="1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6838" tIns="47625" rIns="96838" bIns="47625">
              <a:spAutoFit/>
            </a:bodyPr>
            <a:lstStyle/>
            <a:p>
              <a:pPr algn="r" defTabSz="908478" eaLnBrk="0" hangingPunct="0"/>
              <a:r>
                <a:rPr lang="en-US" b="1" dirty="0">
                  <a:latin typeface="Arial" charset="0"/>
                </a:rPr>
                <a:t>200</a:t>
              </a:r>
            </a:p>
          </p:txBody>
        </p:sp>
        <p:sp>
          <p:nvSpPr>
            <p:cNvPr id="47" name="Rectangle 35"/>
            <p:cNvSpPr>
              <a:spLocks noChangeArrowheads="1"/>
            </p:cNvSpPr>
            <p:nvPr/>
          </p:nvSpPr>
          <p:spPr bwMode="auto">
            <a:xfrm>
              <a:off x="5244" y="2403"/>
              <a:ext cx="591" cy="1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6838" tIns="47625" rIns="96838" bIns="47625">
              <a:spAutoFit/>
            </a:bodyPr>
            <a:lstStyle/>
            <a:p>
              <a:pPr algn="ctr" defTabSz="908478" eaLnBrk="0" hangingPunct="0"/>
              <a:r>
                <a:rPr lang="en-US" b="1" dirty="0">
                  <a:latin typeface="Arial" charset="0"/>
                </a:rPr>
                <a:t>900</a:t>
              </a:r>
            </a:p>
          </p:txBody>
        </p:sp>
        <p:sp>
          <p:nvSpPr>
            <p:cNvPr id="48" name="Rectangle 36"/>
            <p:cNvSpPr>
              <a:spLocks noChangeArrowheads="1"/>
            </p:cNvSpPr>
            <p:nvPr/>
          </p:nvSpPr>
          <p:spPr bwMode="auto">
            <a:xfrm>
              <a:off x="2105" y="3412"/>
              <a:ext cx="915" cy="2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6838" tIns="47625" rIns="96838" bIns="47625">
              <a:spAutoFit/>
            </a:bodyPr>
            <a:lstStyle/>
            <a:p>
              <a:pPr defTabSz="908478" eaLnBrk="0" hangingPunct="0"/>
              <a:r>
                <a:rPr lang="en-US" b="1" dirty="0">
                  <a:latin typeface="Arial" charset="0"/>
                </a:rPr>
                <a:t>Balance</a:t>
              </a:r>
            </a:p>
          </p:txBody>
        </p:sp>
        <p:sp>
          <p:nvSpPr>
            <p:cNvPr id="49" name="Rectangle 37"/>
            <p:cNvSpPr>
              <a:spLocks noChangeArrowheads="1"/>
            </p:cNvSpPr>
            <p:nvPr/>
          </p:nvSpPr>
          <p:spPr bwMode="auto">
            <a:xfrm>
              <a:off x="3148" y="1141"/>
              <a:ext cx="1696" cy="3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500" b="1" dirty="0">
                  <a:solidFill>
                    <a:srgbClr val="CC0000"/>
                  </a:solidFill>
                </a:rPr>
                <a:t>Account Form</a:t>
              </a:r>
              <a:endParaRPr lang="en-US" sz="2500" b="1" dirty="0">
                <a:solidFill>
                  <a:srgbClr val="CF0E30"/>
                </a:solidFill>
                <a:latin typeface="Arial" charset="0"/>
              </a:endParaRPr>
            </a:p>
          </p:txBody>
        </p:sp>
        <p:sp>
          <p:nvSpPr>
            <p:cNvPr id="50" name="Line 38"/>
            <p:cNvSpPr>
              <a:spLocks noChangeShapeType="1"/>
            </p:cNvSpPr>
            <p:nvPr/>
          </p:nvSpPr>
          <p:spPr bwMode="auto">
            <a:xfrm flipH="1">
              <a:off x="4032" y="1726"/>
              <a:ext cx="6" cy="195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" name="Rectangle 40"/>
          <p:cNvSpPr txBox="1">
            <a:spLocks noChangeArrowheads="1"/>
          </p:cNvSpPr>
          <p:nvPr/>
        </p:nvSpPr>
        <p:spPr>
          <a:xfrm>
            <a:off x="4038600" y="5943600"/>
            <a:ext cx="1233714" cy="5000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8,050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7543800" y="5105400"/>
            <a:ext cx="1040842" cy="3731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6838" tIns="47625" rIns="96838" bIns="47625">
            <a:spAutoFit/>
          </a:bodyPr>
          <a:lstStyle/>
          <a:p>
            <a:pPr algn="ctr" defTabSz="908478" eaLnBrk="0" hangingPunct="0"/>
            <a:r>
              <a:rPr lang="en-US" b="1" dirty="0" smtClean="0">
                <a:latin typeface="Arial" charset="0"/>
              </a:rPr>
              <a:t>1,300</a:t>
            </a:r>
            <a:endParaRPr lang="en-US" b="1" dirty="0">
              <a:latin typeface="Arial" charset="0"/>
            </a:endParaRP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7543800" y="4724400"/>
            <a:ext cx="1040842" cy="3731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6838" tIns="47625" rIns="96838" bIns="47625">
            <a:spAutoFit/>
          </a:bodyPr>
          <a:lstStyle/>
          <a:p>
            <a:pPr algn="ctr" defTabSz="908478" eaLnBrk="0" hangingPunct="0"/>
            <a:r>
              <a:rPr lang="en-US" b="1" dirty="0" smtClean="0">
                <a:latin typeface="Arial" charset="0"/>
              </a:rPr>
              <a:t>250</a:t>
            </a:r>
            <a:endParaRPr lang="en-US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Debiting an Account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30722" name="Object 20"/>
          <p:cNvGraphicFramePr>
            <a:graphicFrameLocks noChangeAspect="1"/>
          </p:cNvGraphicFramePr>
          <p:nvPr/>
        </p:nvGraphicFramePr>
        <p:xfrm>
          <a:off x="2176463" y="1714500"/>
          <a:ext cx="5334000" cy="2644775"/>
        </p:xfrm>
        <a:graphic>
          <a:graphicData uri="http://schemas.openxmlformats.org/presentationml/2006/ole">
            <p:oleObj spid="_x0000_s30722" name="Worksheet" r:id="rId3" imgW="1300320" imgH="656640" progId="Excel.Sheet.8">
              <p:embed/>
            </p:oleObj>
          </a:graphicData>
        </a:graphic>
      </p:graphicFrame>
      <p:sp>
        <p:nvSpPr>
          <p:cNvPr id="26" name="Rectangle 15"/>
          <p:cNvSpPr txBox="1">
            <a:spLocks noChangeArrowheads="1"/>
          </p:cNvSpPr>
          <p:nvPr/>
        </p:nvSpPr>
        <p:spPr>
          <a:xfrm>
            <a:off x="381000" y="4648201"/>
            <a:ext cx="8534399" cy="1882378"/>
          </a:xfrm>
          <a:prstGeom prst="rect">
            <a:avLst/>
          </a:prstGeom>
          <a:solidFill>
            <a:srgbClr val="FDE3BA"/>
          </a:solidFill>
          <a:ln cap="flat" cmpd="sng">
            <a:solidFill>
              <a:schemeClr val="tx1"/>
            </a:solidFill>
          </a:ln>
          <a:effectLst>
            <a:outerShdw dist="107763" dir="2700000" algn="ctr" rotWithShape="0">
              <a:schemeClr val="tx2"/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1351455" marR="0" lvl="0" indent="-1351455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Example:  The owner makes an initial investment     of $15,000 to start the business. Cash is debited and the owner’s Capital account is credited.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Crediting an Account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31747" name="Object 17"/>
          <p:cNvGraphicFramePr>
            <a:graphicFrameLocks noChangeAspect="1"/>
          </p:cNvGraphicFramePr>
          <p:nvPr/>
        </p:nvGraphicFramePr>
        <p:xfrm>
          <a:off x="2212975" y="1820863"/>
          <a:ext cx="4826000" cy="2393950"/>
        </p:xfrm>
        <a:graphic>
          <a:graphicData uri="http://schemas.openxmlformats.org/presentationml/2006/ole">
            <p:oleObj spid="_x0000_s31747" name="Worksheet" r:id="rId3" imgW="1300320" imgH="656640" progId="Excel.Sheet.8">
              <p:embed/>
            </p:oleObj>
          </a:graphicData>
        </a:graphic>
      </p:graphicFrame>
      <p:sp>
        <p:nvSpPr>
          <p:cNvPr id="7" name="Rectangle 15"/>
          <p:cNvSpPr txBox="1">
            <a:spLocks noChangeArrowheads="1"/>
          </p:cNvSpPr>
          <p:nvPr/>
        </p:nvSpPr>
        <p:spPr>
          <a:xfrm>
            <a:off x="381000" y="4876799"/>
            <a:ext cx="8534399" cy="1653779"/>
          </a:xfrm>
          <a:prstGeom prst="rect">
            <a:avLst/>
          </a:prstGeom>
          <a:solidFill>
            <a:srgbClr val="FDE3BA"/>
          </a:solidFill>
          <a:ln cap="flat" cmpd="sng">
            <a:solidFill>
              <a:schemeClr val="tx1"/>
            </a:solidFill>
          </a:ln>
          <a:effectLst>
            <a:outerShdw dist="107763" dir="2700000" algn="ctr" rotWithShape="0">
              <a:schemeClr val="tx2"/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1351455" lvl="0" indent="-1351455">
              <a:lnSpc>
                <a:spcPct val="90000"/>
              </a:lnSpc>
              <a:spcBef>
                <a:spcPct val="50000"/>
              </a:spcBef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Example: Monthly rent of</a:t>
            </a:r>
            <a:r>
              <a:rPr kumimoji="0" lang="en-US" sz="32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$7,000 is paid</a:t>
            </a:r>
            <a:r>
              <a:rPr lang="en-US" sz="3200" dirty="0" smtClean="0"/>
              <a:t>. 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Cash</a:t>
            </a:r>
            <a:r>
              <a:rPr kumimoji="0" lang="en-US" sz="32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is credited and 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Rent Expense </a:t>
            </a:r>
            <a:r>
              <a:rPr kumimoji="0" lang="en-US" sz="32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is debited</a:t>
            </a:r>
            <a:r>
              <a:rPr lang="en-US" sz="3200" dirty="0" smtClean="0"/>
              <a:t>.</a:t>
            </a: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Debiting and crediting an Account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32771" name="Object 20"/>
          <p:cNvGraphicFramePr>
            <a:graphicFrameLocks noChangeAspect="1"/>
          </p:cNvGraphicFramePr>
          <p:nvPr/>
        </p:nvGraphicFramePr>
        <p:xfrm>
          <a:off x="2030413" y="1857375"/>
          <a:ext cx="5081587" cy="2519363"/>
        </p:xfrm>
        <a:graphic>
          <a:graphicData uri="http://schemas.openxmlformats.org/presentationml/2006/ole">
            <p:oleObj spid="_x0000_s32771" name="Worksheet" r:id="rId3" imgW="1300320" imgH="656640" progId="Excel.Sheet.8">
              <p:embed/>
            </p:oleObj>
          </a:graphicData>
        </a:graphic>
      </p:graphicFrame>
      <p:sp>
        <p:nvSpPr>
          <p:cNvPr id="6" name="Rectangle 16"/>
          <p:cNvSpPr txBox="1">
            <a:spLocks noChangeArrowheads="1"/>
          </p:cNvSpPr>
          <p:nvPr/>
        </p:nvSpPr>
        <p:spPr>
          <a:xfrm>
            <a:off x="228600" y="4970859"/>
            <a:ext cx="8610600" cy="1506141"/>
          </a:xfrm>
          <a:prstGeom prst="rect">
            <a:avLst/>
          </a:prstGeom>
          <a:solidFill>
            <a:srgbClr val="FDE3BA"/>
          </a:solidFill>
          <a:ln cap="flat" cmpd="sng">
            <a:solidFill>
              <a:schemeClr val="tx1"/>
            </a:solidFill>
          </a:ln>
          <a:effectLst>
            <a:outerShdw dist="107763" dir="2700000" algn="ctr" rotWithShape="0">
              <a:schemeClr val="tx2"/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 marL="1351455" marR="0" lvl="0" indent="-1351455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Example: Cash is debited for $15,000 and credited for $7,000, leaving a debit balance of $8,000.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Double-Entry System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pPr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In a double-entry system, equal debits and credits are made in the accounts for each transaction.  </a:t>
            </a:r>
          </a:p>
          <a:p>
            <a:pPr algn="l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Thus, the total debits will always equal the total credits and the accounting equation will always stay in balance.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25929" y="4724400"/>
            <a:ext cx="7913310" cy="1630561"/>
            <a:chOff x="414" y="3407"/>
            <a:chExt cx="5234" cy="86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14" y="3407"/>
              <a:ext cx="5234" cy="863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6" name="Picture 5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88" y="3552"/>
              <a:ext cx="648" cy="5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7" name="Picture 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84" y="3504"/>
              <a:ext cx="712" cy="6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10" y="3589"/>
              <a:ext cx="1018" cy="396"/>
            </a:xfrm>
            <a:prstGeom prst="rect">
              <a:avLst/>
            </a:prstGeom>
            <a:solidFill>
              <a:srgbClr val="C0FEF9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6838" tIns="47625" rIns="96838" bIns="47625">
              <a:spAutoFit/>
            </a:bodyPr>
            <a:lstStyle/>
            <a:p>
              <a:pPr algn="ctr" defTabSz="908478" eaLnBrk="0" hangingPunct="0"/>
              <a:r>
                <a:rPr lang="en-US" sz="3200" b="1" dirty="0">
                  <a:latin typeface="Arial" charset="0"/>
                </a:rPr>
                <a:t>Assets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394" y="3589"/>
              <a:ext cx="1378" cy="396"/>
            </a:xfrm>
            <a:prstGeom prst="rect">
              <a:avLst/>
            </a:prstGeom>
            <a:solidFill>
              <a:srgbClr val="C0FEF9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6838" tIns="47625" rIns="96838" bIns="47625">
              <a:spAutoFit/>
            </a:bodyPr>
            <a:lstStyle/>
            <a:p>
              <a:pPr algn="ctr" defTabSz="908478" eaLnBrk="0" hangingPunct="0"/>
              <a:r>
                <a:rPr lang="en-US" sz="3200" b="1" dirty="0">
                  <a:latin typeface="Arial" charset="0"/>
                </a:rPr>
                <a:t>Liabilities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673" y="3589"/>
              <a:ext cx="957" cy="396"/>
            </a:xfrm>
            <a:prstGeom prst="rect">
              <a:avLst/>
            </a:prstGeom>
            <a:solidFill>
              <a:srgbClr val="C0FEF9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6838" tIns="47625" rIns="96838" bIns="47625">
              <a:spAutoFit/>
            </a:bodyPr>
            <a:lstStyle/>
            <a:p>
              <a:pPr algn="ctr" defTabSz="908478" eaLnBrk="0" hangingPunct="0"/>
              <a:r>
                <a:rPr lang="en-US" sz="3200" b="1" dirty="0">
                  <a:latin typeface="Arial" charset="0"/>
                </a:rPr>
                <a:t>Equity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1309</Words>
  <Application>Microsoft Office PowerPoint</Application>
  <PresentationFormat>On-screen Show (4:3)</PresentationFormat>
  <Paragraphs>337</Paragraphs>
  <Slides>32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Worksheet</vt:lpstr>
      <vt:lpstr>Slide 1</vt:lpstr>
      <vt:lpstr>The Account</vt:lpstr>
      <vt:lpstr>Debit and Credit</vt:lpstr>
      <vt:lpstr>Basic Form of Account</vt:lpstr>
      <vt:lpstr>Tabular Summary Compared To Account Form</vt:lpstr>
      <vt:lpstr>Debiting an Account</vt:lpstr>
      <vt:lpstr>Crediting an Account</vt:lpstr>
      <vt:lpstr>Debiting and crediting an Account</vt:lpstr>
      <vt:lpstr>Double-Entry System</vt:lpstr>
      <vt:lpstr>NORMAL BALANCE</vt:lpstr>
      <vt:lpstr>Slide 11</vt:lpstr>
      <vt:lpstr>Slide 12</vt:lpstr>
      <vt:lpstr>Slide 13</vt:lpstr>
      <vt:lpstr>Slide 14</vt:lpstr>
      <vt:lpstr>Slide 15</vt:lpstr>
      <vt:lpstr>Slide 16</vt:lpstr>
      <vt:lpstr>The Journal</vt:lpstr>
      <vt:lpstr>The Journal</vt:lpstr>
      <vt:lpstr>JOURNALIZING</vt:lpstr>
      <vt:lpstr> TECHNIQUE OF JOURNALIZING </vt:lpstr>
      <vt:lpstr>Points to be considered</vt:lpstr>
      <vt:lpstr>SIMPLE AND COMPOUND JOURNAL ENTRIES</vt:lpstr>
      <vt:lpstr>Slide 23</vt:lpstr>
      <vt:lpstr>Slide 24</vt:lpstr>
      <vt:lpstr>Slide 25</vt:lpstr>
      <vt:lpstr>THE LEDGER</vt:lpstr>
      <vt:lpstr>Forms of Account</vt:lpstr>
      <vt:lpstr>Posting</vt:lpstr>
      <vt:lpstr>THE TRIAL BALANCE</vt:lpstr>
      <vt:lpstr>Slide 30</vt:lpstr>
      <vt:lpstr>LIMITATIONS OF A TRIAL BALANCE</vt:lpstr>
      <vt:lpstr>THE END……..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34</cp:revision>
  <dcterms:created xsi:type="dcterms:W3CDTF">2006-08-16T00:00:00Z</dcterms:created>
  <dcterms:modified xsi:type="dcterms:W3CDTF">2018-09-04T02:10:26Z</dcterms:modified>
</cp:coreProperties>
</file>