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65" d="100"/>
          <a:sy n="65" d="100"/>
        </p:scale>
        <p:origin x="153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16" y="175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9" Type="http://schemas.openxmlformats.org/officeDocument/2006/relationships/image" Target="../media/image12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5" Type="http://schemas.openxmlformats.org/officeDocument/2006/relationships/image" Target="../media/image9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05E493-4A76-457F-AEA6-C7988A318F40}" type="datetimeFigureOut">
              <a:rPr lang="en-US" smtClean="0"/>
              <a:t>9/19/2021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DBE80-2B44-424C-9230-01957D55B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589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50CF-1B04-4896-8B8B-EAE3D5112E9C}" type="datetimeFigureOut">
              <a:rPr lang="en-US" smtClean="0"/>
              <a:pPr/>
              <a:t>9/19/2021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51F6-DC53-4CB2-A5A2-BAE39154B7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4700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4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961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464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72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Introduction to Algorithms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C5251F6-DC53-4CB2-A5A2-BAE39154B746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598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9EC60-86EF-4534-A948-F27A9F17A21F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55A2B-C1B3-4EA8-B73B-E88F37388DE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869C1-59AF-4B69-A4DF-28CD4C63293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2DF90-E63B-4572-8A4B-60BA45DB065D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58A-A105-4F93-BD8D-C83C0DABCC2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FBD2E-EDB2-4183-AA1B-82F9C2E04DD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69A-9AD4-49A3-943C-DCDAE38E5B1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978D0-80E4-4E78-B718-7CB26E1C3DE5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C91C-734B-4178-93FB-2D529D94F5B0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F830-CC04-48B1-97B1-C6AED4B7E7D8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C0432-2462-4FBC-8B7A-4D14DC3B40AC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20E37-6EB9-48E9-80E0-2DDAF0FC139B}" type="datetime1">
              <a:rPr lang="en-US" smtClean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5C551-BE60-46CD-A054-EDA58EEE81A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20.bin"/><Relationship Id="rId3" Type="http://schemas.openxmlformats.org/officeDocument/2006/relationships/notesSlide" Target="../notesSlides/notesSlide5.xml"/><Relationship Id="rId21" Type="http://schemas.openxmlformats.org/officeDocument/2006/relationships/image" Target="../media/image13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5" Type="http://schemas.openxmlformats.org/officeDocument/2006/relationships/image" Target="../media/image10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12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26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9.bin"/><Relationship Id="rId18" Type="http://schemas.openxmlformats.org/officeDocument/2006/relationships/image" Target="../media/image11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12" Type="http://schemas.openxmlformats.org/officeDocument/2006/relationships/image" Target="../media/image8.wmf"/><Relationship Id="rId1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.wmf"/><Relationship Id="rId20" Type="http://schemas.openxmlformats.org/officeDocument/2006/relationships/image" Target="../media/image12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10" Type="http://schemas.openxmlformats.org/officeDocument/2006/relationships/image" Target="../media/image7.wmf"/><Relationship Id="rId19" Type="http://schemas.openxmlformats.org/officeDocument/2006/relationships/oleObject" Target="../embeddings/oleObject12.bin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Relationship Id="rId1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Algorithm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 smtClean="0"/>
              <a:t>Lecture 01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."/>
              </a:rPr>
              <a:t>Ω</a:t>
            </a:r>
            <a:r>
              <a:rPr lang="en-US" dirty="0" smtClean="0"/>
              <a:t>-notation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Text Box 3"/>
              <p:cNvSpPr txBox="1">
                <a:spLocks noChangeArrowheads="1"/>
              </p:cNvSpPr>
              <p:nvPr/>
            </p:nvSpPr>
            <p:spPr bwMode="auto">
              <a:xfrm>
                <a:off x="381000" y="4114800"/>
                <a:ext cx="5407891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marL="227013" indent="-227013" algn="l">
                  <a:buClr>
                    <a:schemeClr val="accent2"/>
                  </a:buClr>
                  <a:buFontTx/>
                  <a:buChar char="•"/>
                </a:pPr>
                <a:r>
                  <a:rPr lang="en-US" sz="2000" dirty="0"/>
                  <a:t>Drop low-order terms; ignore leading constants.</a:t>
                </a:r>
              </a:p>
              <a:p>
                <a:pPr marL="227013" indent="-227013" algn="l">
                  <a:buClr>
                    <a:schemeClr val="accent2"/>
                  </a:buClr>
                  <a:buFontTx/>
                  <a:buChar char="•"/>
                </a:pPr>
                <a:r>
                  <a:rPr lang="en-US" sz="2000" dirty="0"/>
                  <a:t>Example: </a:t>
                </a:r>
                <a:r>
                  <a:rPr lang="en-US" sz="2000" dirty="0">
                    <a:solidFill>
                      <a:srgbClr val="008080"/>
                    </a:solidFill>
                  </a:rPr>
                  <a:t>3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baseline="30000" dirty="0">
                    <a:solidFill>
                      <a:srgbClr val="008080"/>
                    </a:solidFill>
                  </a:rPr>
                  <a:t>3 </a:t>
                </a:r>
                <a:r>
                  <a:rPr lang="en-US" sz="2000" dirty="0">
                    <a:solidFill>
                      <a:srgbClr val="008080"/>
                    </a:solidFill>
                  </a:rPr>
                  <a:t>+ </a:t>
                </a:r>
                <a:r>
                  <a:rPr lang="en-US" sz="2000" dirty="0" smtClean="0">
                    <a:solidFill>
                      <a:srgbClr val="008080"/>
                    </a:solidFill>
                  </a:rPr>
                  <a:t>10</a:t>
                </a:r>
                <a:r>
                  <a:rPr lang="en-US" sz="2000" i="1" dirty="0" smtClean="0">
                    <a:solidFill>
                      <a:srgbClr val="008080"/>
                    </a:solidFill>
                  </a:rPr>
                  <a:t>n</a:t>
                </a:r>
                <a:r>
                  <a:rPr lang="en-US" sz="2000" i="1" baseline="30000" dirty="0" smtClean="0">
                    <a:solidFill>
                      <a:srgbClr val="008080"/>
                    </a:solidFill>
                  </a:rPr>
                  <a:t>2</a:t>
                </a:r>
                <a:r>
                  <a:rPr lang="en-US" sz="2000" i="1" dirty="0" smtClean="0">
                    <a:solidFill>
                      <a:srgbClr val="008080"/>
                    </a:solidFill>
                  </a:rPr>
                  <a:t> </a:t>
                </a:r>
                <a:r>
                  <a:rPr lang="en-US" sz="2000" dirty="0">
                    <a:solidFill>
                      <a:srgbClr val="008080"/>
                    </a:solidFill>
                  </a:rPr>
                  <a:t>– 5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dirty="0">
                    <a:solidFill>
                      <a:srgbClr val="008080"/>
                    </a:solidFill>
                  </a:rPr>
                  <a:t> + 1</a:t>
                </a:r>
                <a:r>
                  <a:rPr lang="en-US" sz="2000" dirty="0" smtClean="0">
                    <a:solidFill>
                      <a:srgbClr val="008080"/>
                    </a:solidFill>
                  </a:rPr>
                  <a:t> </a:t>
                </a:r>
                <a:r>
                  <a:rPr lang="en-US" sz="2000" dirty="0">
                    <a:solidFill>
                      <a:srgbClr val="008080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rgbClr val="00808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2000" dirty="0" smtClean="0">
                    <a:solidFill>
                      <a:srgbClr val="008080"/>
                    </a:solidFill>
                  </a:rPr>
                  <a:t>(</a:t>
                </a:r>
                <a:r>
                  <a:rPr lang="en-US" sz="2000" i="1" dirty="0">
                    <a:solidFill>
                      <a:srgbClr val="008080"/>
                    </a:solidFill>
                  </a:rPr>
                  <a:t>n</a:t>
                </a:r>
                <a:r>
                  <a:rPr lang="en-US" sz="2000" baseline="30000" dirty="0">
                    <a:solidFill>
                      <a:srgbClr val="008080"/>
                    </a:solidFill>
                  </a:rPr>
                  <a:t>3</a:t>
                </a:r>
                <a:r>
                  <a:rPr lang="en-US" sz="2000" dirty="0">
                    <a:solidFill>
                      <a:srgbClr val="00808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945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4114800"/>
                <a:ext cx="5407891" cy="707886"/>
              </a:xfrm>
              <a:prstGeom prst="rect">
                <a:avLst/>
              </a:prstGeom>
              <a:blipFill rotWithShape="0">
                <a:blip r:embed="rId2"/>
                <a:stretch>
                  <a:fillRect l="-1240" t="-6034" r="-225" b="-1465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l-GR" sz="2800" dirty="0" smtClean="0">
                <a:solidFill>
                  <a:srgbClr val="008080"/>
                </a:solidFill>
                <a:latin typeface="Constantia"/>
              </a:rPr>
              <a:t>Ω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 </a:t>
            </a:r>
            <a:r>
              <a:rPr lang="en-US" dirty="0">
                <a:solidFill>
                  <a:srgbClr val="008080"/>
                </a:solidFill>
              </a:rPr>
              <a:t>{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 smtClean="0">
                <a:solidFill>
                  <a:srgbClr val="008080"/>
                </a:solidFill>
              </a:rPr>
              <a:t>c </a:t>
            </a:r>
            <a:r>
              <a:rPr lang="en-US" sz="2800" dirty="0" smtClean="0"/>
              <a:t>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c</a:t>
            </a:r>
            <a:r>
              <a:rPr lang="en-US" sz="2800" baseline="-25000" dirty="0" smtClean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 smtClean="0"/>
              <a:t> </a:t>
            </a:r>
            <a:r>
              <a:rPr lang="en-US" sz="2800" dirty="0"/>
              <a:t>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84945" y="6493692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3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11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Symbol" pitchFamily="18" charset="2"/>
              </a:rPr>
              <a:t>Q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540789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Drop low-order terms; ignore leading constants.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008080"/>
                </a:solidFill>
              </a:rPr>
              <a:t>3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 </a:t>
            </a:r>
            <a:r>
              <a:rPr lang="en-US" sz="2000" dirty="0">
                <a:solidFill>
                  <a:srgbClr val="008080"/>
                </a:solidFill>
              </a:rPr>
              <a:t>+ </a:t>
            </a:r>
            <a:r>
              <a:rPr lang="en-US" sz="2000" dirty="0" smtClean="0">
                <a:solidFill>
                  <a:srgbClr val="008080"/>
                </a:solidFill>
              </a:rPr>
              <a:t>10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i="1" baseline="30000" dirty="0" smtClean="0">
                <a:solidFill>
                  <a:srgbClr val="008080"/>
                </a:solidFill>
              </a:rPr>
              <a:t>2</a:t>
            </a:r>
            <a:r>
              <a:rPr lang="en-US" sz="2000" i="1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– 5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dirty="0">
                <a:solidFill>
                  <a:srgbClr val="008080"/>
                </a:solidFill>
              </a:rPr>
              <a:t> + 1</a:t>
            </a:r>
            <a:r>
              <a:rPr lang="en-US" sz="2000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= </a:t>
            </a:r>
            <a:r>
              <a:rPr lang="en-US" sz="20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sz="2000" dirty="0">
                <a:solidFill>
                  <a:srgbClr val="008080"/>
                </a:solidFill>
              </a:rPr>
              <a:t>(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</a:t>
            </a:r>
            <a:r>
              <a:rPr lang="en-US" sz="2000" dirty="0">
                <a:solidFill>
                  <a:srgbClr val="008080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Q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 </a:t>
            </a:r>
            <a:r>
              <a:rPr lang="en-US" dirty="0">
                <a:solidFill>
                  <a:srgbClr val="008080"/>
                </a:solidFill>
              </a:rPr>
              <a:t>{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1</a:t>
            </a:r>
            <a:r>
              <a:rPr lang="en-US" sz="2800" dirty="0"/>
              <a:t>,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2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1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c</a:t>
            </a:r>
            <a:r>
              <a:rPr lang="en-US" sz="2800" baseline="-25000" dirty="0">
                <a:solidFill>
                  <a:srgbClr val="008080"/>
                </a:solidFill>
              </a:rPr>
              <a:t>2 </a:t>
            </a:r>
            <a:r>
              <a:rPr lang="en-US" sz="2800" i="1" dirty="0">
                <a:solidFill>
                  <a:srgbClr val="008080"/>
                </a:solidFill>
              </a:rPr>
              <a:t>g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err="1" smtClean="0"/>
              <a:t>Faruk</a:t>
            </a:r>
            <a:r>
              <a:rPr lang="en-US" dirty="0" smtClean="0"/>
              <a:t> </a:t>
            </a:r>
            <a:r>
              <a:rPr lang="en-US" dirty="0" err="1" smtClean="0"/>
              <a:t>Hossen</a:t>
            </a:r>
            <a:r>
              <a:rPr lang="en-US" dirty="0" smtClean="0"/>
              <a:t>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3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Asymptotic Notation(Example)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func>
                  </m:oMath>
                </a14:m>
                <a:endParaRPr lang="en-US" b="0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>
                  <a:buFont typeface="Wingdings" panose="05000000000000000000" pitchFamily="2" charset="2"/>
                  <a:buChar char="ü"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8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90" y="-7507"/>
            <a:ext cx="8229600" cy="944562"/>
          </a:xfrm>
        </p:spPr>
        <p:txBody>
          <a:bodyPr/>
          <a:lstStyle/>
          <a:p>
            <a:r>
              <a:rPr lang="en-US" dirty="0"/>
              <a:t>Analysis of Insertion Sort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00803"/>
              </p:ext>
            </p:extLst>
          </p:nvPr>
        </p:nvGraphicFramePr>
        <p:xfrm>
          <a:off x="456282" y="1143000"/>
          <a:ext cx="86868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c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</a:t>
                      </a:r>
                      <a:r>
                        <a:rPr lang="en-US" sz="2200" b="0" dirty="0" smtClean="0"/>
                        <a:t>//Inset A[j]</a:t>
                      </a:r>
                      <a:r>
                        <a:rPr lang="en-US" sz="2200" b="0" baseline="0" dirty="0" smtClean="0"/>
                        <a:t> into the sorted sequence A[1 … j-1]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i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8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094332"/>
              </p:ext>
            </p:extLst>
          </p:nvPr>
        </p:nvGraphicFramePr>
        <p:xfrm>
          <a:off x="8217130" y="1676400"/>
          <a:ext cx="343053" cy="279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9" name="Equation" r:id="rId4" imgW="139680" imgH="152280" progId="Equation.3">
                  <p:embed/>
                </p:oleObj>
              </mc:Choice>
              <mc:Fallback>
                <p:oleObj name="Equation" r:id="rId4" imgW="13968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17130" y="1676400"/>
                        <a:ext cx="343053" cy="2790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994703"/>
              </p:ext>
            </p:extLst>
          </p:nvPr>
        </p:nvGraphicFramePr>
        <p:xfrm>
          <a:off x="8154318" y="2140562"/>
          <a:ext cx="488415" cy="354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0" name="Equation" r:id="rId6" imgW="304560" imgH="177480" progId="Equation.3">
                  <p:embed/>
                </p:oleObj>
              </mc:Choice>
              <mc:Fallback>
                <p:oleObj name="Equation" r:id="rId6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318" y="2140562"/>
                        <a:ext cx="488415" cy="35468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8842457"/>
              </p:ext>
            </p:extLst>
          </p:nvPr>
        </p:nvGraphicFramePr>
        <p:xfrm>
          <a:off x="8164417" y="2673426"/>
          <a:ext cx="598060" cy="348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1" name="Equation" r:id="rId8" imgW="304560" imgH="177480" progId="Equation.3">
                  <p:embed/>
                </p:oleObj>
              </mc:Choice>
              <mc:Fallback>
                <p:oleObj name="Equation" r:id="rId8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4417" y="2673426"/>
                        <a:ext cx="598060" cy="34886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880212"/>
              </p:ext>
            </p:extLst>
          </p:nvPr>
        </p:nvGraphicFramePr>
        <p:xfrm>
          <a:off x="8167171" y="3208433"/>
          <a:ext cx="627963" cy="36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2" name="Equation" r:id="rId10" imgW="304560" imgH="177480" progId="Equation.3">
                  <p:embed/>
                </p:oleObj>
              </mc:Choice>
              <mc:Fallback>
                <p:oleObj name="Equation" r:id="rId10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71" y="3208433"/>
                        <a:ext cx="627963" cy="3663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214"/>
              </p:ext>
            </p:extLst>
          </p:nvPr>
        </p:nvGraphicFramePr>
        <p:xfrm>
          <a:off x="8043290" y="3683306"/>
          <a:ext cx="937581" cy="5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3" name="Equation" r:id="rId12" imgW="482400" imgH="304560" progId="Equation.3">
                  <p:embed/>
                </p:oleObj>
              </mc:Choice>
              <mc:Fallback>
                <p:oleObj name="Equation" r:id="rId12" imgW="48240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3290" y="3683306"/>
                        <a:ext cx="937581" cy="55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053296"/>
              </p:ext>
            </p:extLst>
          </p:nvPr>
        </p:nvGraphicFramePr>
        <p:xfrm>
          <a:off x="8059758" y="4215978"/>
          <a:ext cx="1116375" cy="55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4" name="Equation" r:id="rId14" imgW="672840" imgH="304560" progId="Equation.3">
                  <p:embed/>
                </p:oleObj>
              </mc:Choice>
              <mc:Fallback>
                <p:oleObj name="Equation" r:id="rId14" imgW="672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58" y="4215978"/>
                        <a:ext cx="1116375" cy="550289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041719"/>
              </p:ext>
            </p:extLst>
          </p:nvPr>
        </p:nvGraphicFramePr>
        <p:xfrm>
          <a:off x="8053330" y="4750106"/>
          <a:ext cx="1046603" cy="55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5" name="Equation" r:id="rId16" imgW="672840" imgH="304560" progId="Equation.3">
                  <p:embed/>
                </p:oleObj>
              </mc:Choice>
              <mc:Fallback>
                <p:oleObj name="Equation" r:id="rId16" imgW="67284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3330" y="4750106"/>
                        <a:ext cx="1046603" cy="55818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6291051"/>
              </p:ext>
            </p:extLst>
          </p:nvPr>
        </p:nvGraphicFramePr>
        <p:xfrm>
          <a:off x="8097398" y="5421982"/>
          <a:ext cx="697735" cy="40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6" name="Equation" r:id="rId18" imgW="304560" imgH="177480" progId="Equation.3">
                  <p:embed/>
                </p:oleObj>
              </mc:Choice>
              <mc:Fallback>
                <p:oleObj name="Equation" r:id="rId18" imgW="3045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7398" y="5421982"/>
                        <a:ext cx="697735" cy="40701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183229"/>
              </p:ext>
            </p:extLst>
          </p:nvPr>
        </p:nvGraphicFramePr>
        <p:xfrm>
          <a:off x="119829" y="5867400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67" name="Equation" r:id="rId20" imgW="4724280" imgH="444240" progId="Equation.3">
                  <p:embed/>
                </p:oleObj>
              </mc:Choice>
              <mc:Fallback>
                <p:oleObj name="Equation" r:id="rId20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29" y="5867400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1369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dirty="0"/>
              <a:t>Best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88308"/>
            <a:ext cx="8229600" cy="41910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array is already sorted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A[i] ≤ key </a:t>
            </a:r>
            <a:r>
              <a:rPr lang="en-US" dirty="0"/>
              <a:t>upon the first time the </a:t>
            </a:r>
            <a:r>
              <a:rPr lang="en-US" b="1" dirty="0"/>
              <a:t>while </a:t>
            </a:r>
            <a:r>
              <a:rPr lang="en-US" dirty="0"/>
              <a:t>loop test is run (when </a:t>
            </a:r>
            <a:r>
              <a:rPr lang="en-US" i="1" dirty="0"/>
              <a:t>i </a:t>
            </a:r>
            <a:r>
              <a:rPr lang="en-US" dirty="0"/>
              <a:t>= </a:t>
            </a:r>
            <a:r>
              <a:rPr lang="en-US" i="1" dirty="0"/>
              <a:t>j </a:t>
            </a:r>
            <a:r>
              <a:rPr lang="en-US" dirty="0"/>
              <a:t>-1)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</a:t>
            </a:r>
            <a:r>
              <a:rPr lang="en-US" baseline="-25000" dirty="0" err="1">
                <a:latin typeface="Comic Sans MS" panose="030F0702030302020204" pitchFamily="66" charset="0"/>
              </a:rPr>
              <a:t>j</a:t>
            </a:r>
            <a:r>
              <a:rPr lang="en-US" i="1" dirty="0"/>
              <a:t> </a:t>
            </a:r>
            <a:r>
              <a:rPr lang="en-US" dirty="0"/>
              <a:t>= 1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Comic Sans MS" panose="030F0702030302020204" pitchFamily="66" charset="0"/>
              </a:rPr>
              <a:t>T(n) = c</a:t>
            </a:r>
            <a:r>
              <a:rPr lang="en-US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n + 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(n -1)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(n-1) = (c</a:t>
            </a:r>
            <a:r>
              <a:rPr lang="en-US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)n + (c</a:t>
            </a:r>
            <a:r>
              <a:rPr lang="en-US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4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5</a:t>
            </a:r>
            <a:r>
              <a:rPr lang="en-US" dirty="0">
                <a:latin typeface="Comic Sans MS" panose="030F0702030302020204" pitchFamily="66" charset="0"/>
              </a:rPr>
              <a:t> + c</a:t>
            </a:r>
            <a:r>
              <a:rPr lang="en-US" baseline="-25000" dirty="0">
                <a:latin typeface="Comic Sans MS" panose="030F0702030302020204" pitchFamily="66" charset="0"/>
              </a:rPr>
              <a:t>8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dirty="0"/>
              <a:t>	</a:t>
            </a:r>
            <a:r>
              <a:rPr lang="en-US" dirty="0">
                <a:latin typeface="Comic Sans MS" panose="030F0702030302020204" pitchFamily="66" charset="0"/>
              </a:rPr>
              <a:t>= an + b = </a:t>
            </a:r>
            <a:r>
              <a:rPr lang="en-US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dirty="0">
                <a:latin typeface="Comic Sans MS" panose="030F0702030302020204" pitchFamily="66" charset="0"/>
              </a:rPr>
              <a:t>(n)	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72857"/>
              </p:ext>
            </p:extLst>
          </p:nvPr>
        </p:nvGraphicFramePr>
        <p:xfrm>
          <a:off x="294481" y="5410200"/>
          <a:ext cx="8707438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0" name="Equation" r:id="rId3" imgW="4724280" imgH="444240" progId="Equation.3">
                  <p:embed/>
                </p:oleObj>
              </mc:Choice>
              <mc:Fallback>
                <p:oleObj name="Equation" r:id="rId3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481" y="5410200"/>
                        <a:ext cx="8707438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71882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Worst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dirty="0"/>
              <a:t>The array is in reverse sorted order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Always </a:t>
            </a:r>
            <a:r>
              <a:rPr lang="en-US" sz="2000" dirty="0">
                <a:latin typeface="Comic Sans MS" panose="030F0702030302020204" pitchFamily="66" charset="0"/>
              </a:rPr>
              <a:t>A[i] &gt; key</a:t>
            </a:r>
            <a:r>
              <a:rPr lang="en-US" sz="2000" dirty="0"/>
              <a:t> in </a:t>
            </a:r>
            <a:r>
              <a:rPr lang="en-US" sz="2000" b="1" dirty="0"/>
              <a:t>while</a:t>
            </a:r>
            <a:r>
              <a:rPr lang="en-US" sz="2000" dirty="0"/>
              <a:t> loop test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Have to compare </a:t>
            </a:r>
            <a:r>
              <a:rPr lang="en-US" sz="2000" dirty="0">
                <a:latin typeface="Comic Sans MS" panose="030F0702030302020204" pitchFamily="66" charset="0"/>
              </a:rPr>
              <a:t>key</a:t>
            </a:r>
            <a:r>
              <a:rPr lang="en-US" sz="2000" i="1" dirty="0"/>
              <a:t> </a:t>
            </a:r>
            <a:r>
              <a:rPr lang="en-US" sz="2000" dirty="0"/>
              <a:t>with all elements to the left of the </a:t>
            </a:r>
            <a:r>
              <a:rPr lang="en-US" sz="2000" dirty="0">
                <a:latin typeface="Comic Sans MS" panose="030F0702030302020204" pitchFamily="66" charset="0"/>
              </a:rPr>
              <a:t>j</a:t>
            </a:r>
            <a:r>
              <a:rPr lang="en-US" sz="2000" i="1" dirty="0"/>
              <a:t>-</a:t>
            </a:r>
            <a:r>
              <a:rPr lang="en-US" sz="2000" dirty="0" err="1"/>
              <a:t>th</a:t>
            </a:r>
            <a:r>
              <a:rPr lang="en-US" sz="2000" dirty="0"/>
              <a:t> position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/>
              <a:t>compare with</a:t>
            </a:r>
            <a:r>
              <a:rPr lang="en-US" sz="2000" dirty="0">
                <a:latin typeface="Comic Sans MS" panose="030F0702030302020204" pitchFamily="66" charset="0"/>
              </a:rPr>
              <a:t> j-1</a:t>
            </a:r>
            <a:r>
              <a:rPr lang="en-US" sz="2000" dirty="0"/>
              <a:t> elements </a:t>
            </a:r>
            <a:r>
              <a:rPr lang="en-US" sz="2000" dirty="0">
                <a:sym typeface="Symbol" panose="05050102010706020507" pitchFamily="18" charset="2"/>
              </a:rPr>
              <a:t> </a:t>
            </a:r>
            <a:r>
              <a:rPr lang="en-US" sz="2000" dirty="0" err="1"/>
              <a:t>t</a:t>
            </a:r>
            <a:r>
              <a:rPr lang="en-US" sz="2000" baseline="-25000" dirty="0" err="1">
                <a:latin typeface="Comic Sans MS" panose="030F0702030302020204" pitchFamily="66" charset="0"/>
              </a:rPr>
              <a:t>j</a:t>
            </a:r>
            <a:r>
              <a:rPr lang="en-US" sz="2000" dirty="0">
                <a:latin typeface="Comic Sans MS" panose="030F0702030302020204" pitchFamily="66" charset="0"/>
              </a:rPr>
              <a:t> = j</a:t>
            </a:r>
            <a:r>
              <a:rPr lang="en-US" sz="2000" i="1" dirty="0"/>
              <a:t> </a:t>
            </a:r>
            <a:endParaRPr lang="en-US" sz="2000" i="1" dirty="0" smtClean="0"/>
          </a:p>
          <a:p>
            <a:pPr marL="457200" lvl="1" indent="0">
              <a:lnSpc>
                <a:spcPct val="120000"/>
              </a:lnSpc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878013" y="3160713"/>
          <a:ext cx="4549775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0" name="Equation" r:id="rId3" imgW="3898800" imgH="444240" progId="Equation.DSMT4">
                  <p:embed/>
                </p:oleObj>
              </mc:Choice>
              <mc:Fallback>
                <p:oleObj name="Equation" r:id="rId3" imgW="38988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3160713"/>
                        <a:ext cx="4549775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601663" y="3886200"/>
          <a:ext cx="7986712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1" name="Equation" r:id="rId5" imgW="5232240" imgH="431640" progId="Equation.3">
                  <p:embed/>
                </p:oleObj>
              </mc:Choice>
              <mc:Fallback>
                <p:oleObj name="Equation" r:id="rId5" imgW="5232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63" y="3886200"/>
                        <a:ext cx="7986712" cy="658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1139825" y="4702175"/>
          <a:ext cx="1897063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2" name="Equation" r:id="rId7" imgW="901440" imgH="203040" progId="Equation.3">
                  <p:embed/>
                </p:oleObj>
              </mc:Choice>
              <mc:Fallback>
                <p:oleObj name="Equation" r:id="rId7" imgW="901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702175"/>
                        <a:ext cx="1897063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28675" y="3150395"/>
            <a:ext cx="730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using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6800850" y="3209925"/>
            <a:ext cx="1098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we have:</a:t>
            </a:r>
          </a:p>
        </p:txBody>
      </p:sp>
      <p:sp>
        <p:nvSpPr>
          <p:cNvPr id="19" name="Line 11"/>
          <p:cNvSpPr>
            <a:spLocks noChangeShapeType="1"/>
          </p:cNvSpPr>
          <p:nvPr/>
        </p:nvSpPr>
        <p:spPr bwMode="auto">
          <a:xfrm>
            <a:off x="3735388" y="3570288"/>
            <a:ext cx="506412" cy="28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12"/>
          <p:cNvSpPr>
            <a:spLocks noChangeShapeType="1"/>
          </p:cNvSpPr>
          <p:nvPr/>
        </p:nvSpPr>
        <p:spPr bwMode="auto">
          <a:xfrm flipH="1">
            <a:off x="5808663" y="3587750"/>
            <a:ext cx="130175" cy="331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13"/>
          <p:cNvSpPr>
            <a:spLocks noChangeShapeType="1"/>
          </p:cNvSpPr>
          <p:nvPr/>
        </p:nvSpPr>
        <p:spPr bwMode="auto">
          <a:xfrm>
            <a:off x="6313488" y="3570288"/>
            <a:ext cx="81915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901582" y="4730690"/>
            <a:ext cx="30271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FontTx/>
              <a:buNone/>
            </a:pPr>
            <a:r>
              <a:rPr lang="en-US" sz="2000" dirty="0"/>
              <a:t>quadratic function of 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702594" y="5469084"/>
            <a:ext cx="4572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T(n) = </a:t>
            </a:r>
            <a:r>
              <a:rPr lang="en-US" sz="2000" dirty="0">
                <a:latin typeface="Comic Sans MS" panose="030F0702030302020204" pitchFamily="66" charset="0"/>
                <a:sym typeface="Symbol" panose="05050102010706020507" pitchFamily="18" charset="2"/>
              </a:rPr>
              <a:t></a:t>
            </a:r>
            <a:r>
              <a:rPr lang="en-US" sz="2000" dirty="0">
                <a:latin typeface="Comic Sans MS" panose="030F0702030302020204" pitchFamily="66" charset="0"/>
              </a:rPr>
              <a:t>(</a:t>
            </a:r>
            <a:r>
              <a:rPr lang="en-US" sz="2000" dirty="0" smtClean="0">
                <a:latin typeface="Comic Sans MS" panose="030F0702030302020204" pitchFamily="66" charset="0"/>
              </a:rPr>
              <a:t>n</a:t>
            </a:r>
            <a:r>
              <a:rPr lang="en-US" sz="2000" baseline="30000" dirty="0" smtClean="0">
                <a:latin typeface="Comic Sans MS" panose="030F0702030302020204" pitchFamily="66" charset="0"/>
              </a:rPr>
              <a:t>2</a:t>
            </a:r>
            <a:r>
              <a:rPr lang="en-US" sz="2000" dirty="0" smtClean="0">
                <a:latin typeface="Comic Sans MS" panose="030F0702030302020204" pitchFamily="66" charset="0"/>
              </a:rPr>
              <a:t>)</a:t>
            </a:r>
            <a:r>
              <a:rPr lang="en-US" sz="2000" dirty="0" smtClean="0"/>
              <a:t>    order </a:t>
            </a:r>
            <a:r>
              <a:rPr lang="en-US" sz="2000" dirty="0"/>
              <a:t>of growth in </a:t>
            </a:r>
            <a:r>
              <a:rPr lang="en-US" sz="2000" dirty="0">
                <a:latin typeface="Comic Sans MS" panose="030F0702030302020204" pitchFamily="66" charset="0"/>
              </a:rPr>
              <a:t>n</a:t>
            </a:r>
            <a:r>
              <a:rPr lang="en-US" sz="2000" baseline="30000" dirty="0">
                <a:latin typeface="Comic Sans MS" panose="030F0702030302020204" pitchFamily="66" charset="0"/>
              </a:rPr>
              <a:t>2</a:t>
            </a:r>
            <a:endParaRPr lang="en-US" sz="2000" dirty="0"/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827529"/>
              </p:ext>
            </p:extLst>
          </p:nvPr>
        </p:nvGraphicFramePr>
        <p:xfrm>
          <a:off x="211138" y="5819775"/>
          <a:ext cx="8707437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3" name="Equation" r:id="rId9" imgW="4724280" imgH="444240" progId="Equation.3">
                  <p:embed/>
                </p:oleObj>
              </mc:Choice>
              <mc:Fallback>
                <p:oleObj name="Equation" r:id="rId9" imgW="4724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38" y="5819775"/>
                        <a:ext cx="8707437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138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Insertion Sort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Good running time for “almost sorted” arrays </a:t>
            </a:r>
            <a:r>
              <a:rPr lang="en-US" dirty="0">
                <a:sym typeface="Symbol" panose="05050102010706020507" pitchFamily="18" charset="2"/>
              </a:rPr>
              <a:t>(n)</a:t>
            </a:r>
          </a:p>
          <a:p>
            <a:r>
              <a:rPr lang="en-US" dirty="0">
                <a:sym typeface="Symbol" panose="05050102010706020507" pitchFamily="18" charset="2"/>
              </a:rPr>
              <a:t>Disadvantages</a:t>
            </a:r>
          </a:p>
          <a:p>
            <a:pPr lvl="1"/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(n</a:t>
            </a:r>
            <a:r>
              <a:rPr lang="en-US" baseline="30000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latin typeface="Comic Sans MS" panose="030F0702030302020204" pitchFamily="66" charset="0"/>
                <a:sym typeface="Symbol" panose="05050102010706020507" pitchFamily="18" charset="2"/>
              </a:rPr>
              <a:t>)</a:t>
            </a:r>
            <a:r>
              <a:rPr lang="en-US" dirty="0">
                <a:sym typeface="Symbol" panose="05050102010706020507" pitchFamily="18" charset="2"/>
              </a:rPr>
              <a:t> running time in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worst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average</a:t>
            </a:r>
            <a:r>
              <a:rPr lang="en-US" dirty="0">
                <a:sym typeface="Symbol" panose="05050102010706020507" pitchFamily="18" charset="2"/>
              </a:rPr>
              <a:t> case</a:t>
            </a:r>
          </a:p>
          <a:p>
            <a:pPr lvl="1"/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 n</a:t>
            </a:r>
            <a:r>
              <a:rPr lang="en-US" baseline="30000" dirty="0">
                <a:solidFill>
                  <a:srgbClr val="CC0000"/>
                </a:solidFill>
                <a:sym typeface="Symbol" panose="05050102010706020507" pitchFamily="18" charset="2"/>
              </a:rPr>
              <a:t>2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/2</a:t>
            </a:r>
            <a:r>
              <a:rPr lang="en-US" dirty="0">
                <a:sym typeface="Symbol" panose="05050102010706020507" pitchFamily="18" charset="2"/>
              </a:rPr>
              <a:t>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comparisons</a:t>
            </a:r>
            <a:r>
              <a:rPr lang="en-US" dirty="0">
                <a:sym typeface="Symbol" panose="05050102010706020507" pitchFamily="18" charset="2"/>
              </a:rPr>
              <a:t> and </a:t>
            </a:r>
            <a:r>
              <a:rPr lang="en-US" dirty="0">
                <a:solidFill>
                  <a:srgbClr val="CC0000"/>
                </a:solidFill>
                <a:sym typeface="Symbol" panose="05050102010706020507" pitchFamily="18" charset="2"/>
              </a:rPr>
              <a:t>exchanges</a:t>
            </a:r>
            <a:endParaRPr lang="en-US" baseline="30000" dirty="0">
              <a:solidFill>
                <a:srgbClr val="CC0000"/>
              </a:solidFill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47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 smtClean="0">
                <a:solidFill>
                  <a:srgbClr val="002060"/>
                </a:solidFill>
              </a:rPr>
              <a:t>THANKS</a:t>
            </a:r>
            <a:endParaRPr lang="en-US" sz="4400" dirty="0">
              <a:solidFill>
                <a:srgbClr val="00206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6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 Algorithm is any well-defined computational procedure 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It takes some value, or set of values as input and produces some values or set of values as output.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It is a tool for solving computation problem.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Example: Sorting algorithm for sorting problem.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Insertion sort is a sorting algorithm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Input: a sequence of n numbers- 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Output: Reordering of input sequences                                    	                         such that 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987467"/>
              </p:ext>
            </p:extLst>
          </p:nvPr>
        </p:nvGraphicFramePr>
        <p:xfrm>
          <a:off x="6248400" y="2819400"/>
          <a:ext cx="19854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Equation" r:id="rId3" imgW="850680" imgH="228600" progId="Equation.3">
                  <p:embed/>
                </p:oleObj>
              </mc:Choice>
              <mc:Fallback>
                <p:oleObj name="Equation" r:id="rId3" imgW="850680" imgH="2286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2819400"/>
                        <a:ext cx="198543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80623"/>
              </p:ext>
            </p:extLst>
          </p:nvPr>
        </p:nvGraphicFramePr>
        <p:xfrm>
          <a:off x="990600" y="4419600"/>
          <a:ext cx="2438400" cy="62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Equation" r:id="rId5" imgW="939600" imgH="241200" progId="Equation.3">
                  <p:embed/>
                </p:oleObj>
              </mc:Choice>
              <mc:Fallback>
                <p:oleObj name="Equation" r:id="rId5" imgW="939600" imgH="241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419600"/>
                        <a:ext cx="2438400" cy="626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647557"/>
              </p:ext>
            </p:extLst>
          </p:nvPr>
        </p:nvGraphicFramePr>
        <p:xfrm>
          <a:off x="5562600" y="4495800"/>
          <a:ext cx="2743201" cy="592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" name="Equation" r:id="rId7" imgW="1117440" imgH="241200" progId="Equation.3">
                  <p:embed/>
                </p:oleObj>
              </mc:Choice>
              <mc:Fallback>
                <p:oleObj name="Equation" r:id="rId7" imgW="1117440" imgH="2412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495800"/>
                        <a:ext cx="2743201" cy="59228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48000" y="6483844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/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8950516"/>
              </p:ext>
            </p:extLst>
          </p:nvPr>
        </p:nvGraphicFramePr>
        <p:xfrm>
          <a:off x="457200" y="1935159"/>
          <a:ext cx="83820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3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38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//Inset A[j]</a:t>
                      </a:r>
                      <a:r>
                        <a:rPr lang="en-US" sz="2400" baseline="0" dirty="0" smtClean="0"/>
                        <a:t> into the sorted sequence A[1 … j-1]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</a:t>
                      </a:r>
                      <a:r>
                        <a:rPr lang="en-US" sz="2400" baseline="0" dirty="0" err="1" smtClean="0"/>
                        <a:t>i</a:t>
                      </a:r>
                      <a:r>
                        <a:rPr lang="en-US" sz="2400" baseline="0" dirty="0" smtClean="0"/>
                        <a:t> </a:t>
                      </a:r>
                      <a:r>
                        <a:rPr lang="en-US" sz="2400" baseline="0" dirty="0" smtClean="0"/>
                        <a:t>-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480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3" y="0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Insertion Sort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9163181"/>
              </p:ext>
            </p:extLst>
          </p:nvPr>
        </p:nvGraphicFramePr>
        <p:xfrm>
          <a:off x="609600" y="99060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0931159"/>
              </p:ext>
            </p:extLst>
          </p:nvPr>
        </p:nvGraphicFramePr>
        <p:xfrm>
          <a:off x="609600" y="181356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7476280"/>
              </p:ext>
            </p:extLst>
          </p:nvPr>
        </p:nvGraphicFramePr>
        <p:xfrm>
          <a:off x="609600" y="2727960"/>
          <a:ext cx="54102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5948720"/>
              </p:ext>
            </p:extLst>
          </p:nvPr>
        </p:nvGraphicFramePr>
        <p:xfrm>
          <a:off x="609600" y="3642360"/>
          <a:ext cx="5486400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2030739"/>
              </p:ext>
            </p:extLst>
          </p:nvPr>
        </p:nvGraphicFramePr>
        <p:xfrm>
          <a:off x="609600" y="4556760"/>
          <a:ext cx="54864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774979"/>
              </p:ext>
            </p:extLst>
          </p:nvPr>
        </p:nvGraphicFramePr>
        <p:xfrm>
          <a:off x="609600" y="5394960"/>
          <a:ext cx="5486401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8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83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46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6481558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Insertion Sort (Running Time)</a:t>
            </a:r>
            <a:endParaRPr lang="en-US" dirty="0"/>
          </a:p>
        </p:txBody>
      </p:sp>
      <p:graphicFrame>
        <p:nvGraphicFramePr>
          <p:cNvPr id="7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686800" cy="4755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8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0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3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INSERTION-SORT(A)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baseline="0" dirty="0" smtClean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Times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for </a:t>
                      </a:r>
                      <a:r>
                        <a:rPr lang="en-US" sz="2400" baseline="0" dirty="0" smtClean="0"/>
                        <a:t> j = 2 to A.length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/>
                        <a:t>c</a:t>
                      </a:r>
                      <a:r>
                        <a:rPr lang="en-US" sz="2400" baseline="-250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key = A[j]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</a:t>
                      </a:r>
                      <a:r>
                        <a:rPr lang="en-US" sz="2200" b="0" dirty="0" smtClean="0"/>
                        <a:t>//Inset A[j]</a:t>
                      </a:r>
                      <a:r>
                        <a:rPr lang="en-US" sz="2200" b="0" baseline="0" dirty="0" smtClean="0"/>
                        <a:t> into the sorted sequence A[1 … j-1]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i</a:t>
                      </a:r>
                      <a:r>
                        <a:rPr lang="en-US" sz="2400" baseline="0" dirty="0" smtClean="0"/>
                        <a:t> = j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4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while i</a:t>
                      </a:r>
                      <a:r>
                        <a:rPr lang="en-US" sz="2400" baseline="0" dirty="0" smtClean="0"/>
                        <a:t> &gt; 0 and A[i] &gt;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5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aseline="0" dirty="0" smtClean="0"/>
                        <a:t>        A[i+1] = A[i]</a:t>
                      </a:r>
                      <a:r>
                        <a:rPr lang="en-US" sz="2400" dirty="0" smtClean="0"/>
                        <a:t>       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6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    i</a:t>
                      </a:r>
                      <a:r>
                        <a:rPr lang="en-US" sz="2400" baseline="0" dirty="0" smtClean="0"/>
                        <a:t> = i - 1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7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86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    A[i+1] = key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8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49" name="Equation" r:id="rId3" imgW="126720" imgH="139680" progId="Equation.3">
                  <p:embed/>
                </p:oleObj>
              </mc:Choice>
              <mc:Fallback>
                <p:oleObj name="Equation" r:id="rId3" imgW="126720" imgH="1396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8153400" y="2133600"/>
          <a:ext cx="374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5" imgW="139680" imgH="152280" progId="Equation.3">
                  <p:embed/>
                </p:oleObj>
              </mc:Choice>
              <mc:Fallback>
                <p:oleObj name="Equation" r:id="rId5" imgW="139680" imgH="1522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2133600"/>
                        <a:ext cx="37465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8077200" y="2590800"/>
          <a:ext cx="5334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1" name="Equation" r:id="rId7" imgW="304560" imgH="177480" progId="Equation.3">
                  <p:embed/>
                </p:oleObj>
              </mc:Choice>
              <mc:Fallback>
                <p:oleObj name="Equation" r:id="rId7" imgW="30456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2590800"/>
                        <a:ext cx="533400" cy="387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8077200" y="3124200"/>
          <a:ext cx="65314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2" name="Equation" r:id="rId9" imgW="304560" imgH="177480" progId="Equation.3">
                  <p:embed/>
                </p:oleObj>
              </mc:Choice>
              <mc:Fallback>
                <p:oleObj name="Equation" r:id="rId9" imgW="304560" imgH="177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124200"/>
                        <a:ext cx="65314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/>
        </p:nvGraphicFramePr>
        <p:xfrm>
          <a:off x="8077199" y="3657600"/>
          <a:ext cx="685801" cy="400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3" name="Equation" r:id="rId11" imgW="304560" imgH="177480" progId="Equation.3">
                  <p:embed/>
                </p:oleObj>
              </mc:Choice>
              <mc:Fallback>
                <p:oleObj name="Equation" r:id="rId11" imgW="304560" imgH="177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199" y="3657600"/>
                        <a:ext cx="685801" cy="400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7924800" y="4114800"/>
          <a:ext cx="1023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4" name="Equation" r:id="rId13" imgW="482400" imgH="304560" progId="Equation.3">
                  <p:embed/>
                </p:oleObj>
              </mc:Choice>
              <mc:Fallback>
                <p:oleObj name="Equation" r:id="rId13" imgW="482400" imgH="30456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114800"/>
                        <a:ext cx="102393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/>
        </p:nvGraphicFramePr>
        <p:xfrm>
          <a:off x="7924800" y="4648200"/>
          <a:ext cx="1219200" cy="60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5" name="Equation" r:id="rId15" imgW="672840" imgH="304560" progId="Equation.3">
                  <p:embed/>
                </p:oleObj>
              </mc:Choice>
              <mc:Fallback>
                <p:oleObj name="Equation" r:id="rId15" imgW="672840" imgH="30456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4648200"/>
                        <a:ext cx="1219200" cy="600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/>
        </p:nvGraphicFramePr>
        <p:xfrm>
          <a:off x="7924800" y="5181600"/>
          <a:ext cx="1143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" name="Equation" r:id="rId17" imgW="672840" imgH="304560" progId="Equation.3">
                  <p:embed/>
                </p:oleObj>
              </mc:Choice>
              <mc:Fallback>
                <p:oleObj name="Equation" r:id="rId17" imgW="672840" imgH="30456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5181600"/>
                        <a:ext cx="1143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/>
        </p:nvGraphicFramePr>
        <p:xfrm>
          <a:off x="8001000" y="5867400"/>
          <a:ext cx="762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7" name="Equation" r:id="rId19" imgW="304560" imgH="177480" progId="Equation.3">
                  <p:embed/>
                </p:oleObj>
              </mc:Choice>
              <mc:Fallback>
                <p:oleObj name="Equation" r:id="rId19" imgW="304560" imgH="177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5867400"/>
                        <a:ext cx="7620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60700" y="6493692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dirty="0" smtClean="0"/>
              <a:t>Running Time &amp; Space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305800" cy="49530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ü"/>
            </a:pPr>
            <a:r>
              <a:rPr lang="en-US" dirty="0" smtClean="0"/>
              <a:t>Computer is fast but It is not infinitely fast.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If computer  were infinitely fast any correct algorithm would do.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As computer is not infinitely fast, so algorithm should be designed to finish within expected time.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Memory of computer is not unlimited and not free rather computer memory is fast, limited and costly.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Algorithm should be designed that should use expected extra memory.</a:t>
            </a:r>
          </a:p>
          <a:p>
            <a:pPr>
              <a:buFont typeface="Wingdings" pitchFamily="2" charset="2"/>
              <a:buChar char="ü"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62300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Kinds of Runtime Analysis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1447800"/>
            <a:ext cx="85344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Worst-case: </a:t>
            </a:r>
            <a:r>
              <a:rPr lang="en-US" sz="2500" dirty="0" smtClean="0"/>
              <a:t>(usually)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Font typeface="Courier New" pitchFamily="49" charset="0"/>
              <a:buChar char="o"/>
            </a:pPr>
            <a:r>
              <a:rPr lang="en-US" sz="2500" i="1" dirty="0" smtClean="0"/>
              <a:t>T</a:t>
            </a:r>
            <a:r>
              <a:rPr lang="en-US" sz="2500" dirty="0" smtClean="0"/>
              <a:t>(</a:t>
            </a:r>
            <a:r>
              <a:rPr lang="en-US" sz="2500" i="1" dirty="0" smtClean="0"/>
              <a:t>n</a:t>
            </a:r>
            <a:r>
              <a:rPr lang="en-US" sz="2500" dirty="0" smtClean="0"/>
              <a:t>) = maximum time of algorithm on any input of size </a:t>
            </a:r>
            <a:r>
              <a:rPr lang="en-US" sz="2500" i="1" dirty="0" smtClean="0"/>
              <a:t>n</a:t>
            </a:r>
            <a:r>
              <a:rPr lang="en-US" sz="2500" dirty="0" smtClean="0"/>
              <a:t>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</a:pPr>
            <a:endParaRPr lang="en-US" sz="2500" dirty="0" smtClean="0"/>
          </a:p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Average-case: </a:t>
            </a:r>
            <a:r>
              <a:rPr lang="en-US" sz="2500" dirty="0" smtClean="0"/>
              <a:t>(sometimes)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500" i="1" dirty="0" smtClean="0"/>
              <a:t>T</a:t>
            </a:r>
            <a:r>
              <a:rPr lang="en-US" sz="2500" dirty="0" smtClean="0"/>
              <a:t>(</a:t>
            </a:r>
            <a:r>
              <a:rPr lang="en-US" sz="2500" i="1" dirty="0" smtClean="0"/>
              <a:t>n</a:t>
            </a:r>
            <a:r>
              <a:rPr lang="en-US" sz="2500" dirty="0" smtClean="0"/>
              <a:t>) = expected time of algorithm over all inputs of size </a:t>
            </a:r>
            <a:r>
              <a:rPr lang="en-US" sz="2500" i="1" dirty="0" smtClean="0"/>
              <a:t>n</a:t>
            </a:r>
            <a:r>
              <a:rPr lang="en-US" sz="2500" dirty="0" smtClean="0"/>
              <a:t>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endParaRPr lang="en-US" sz="2500" dirty="0" smtClean="0"/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500" dirty="0" smtClean="0"/>
              <a:t>Need assumption of statistical distribution of inputs.</a:t>
            </a:r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Clr>
                <a:schemeClr val="accent2"/>
              </a:buClr>
              <a:buFont typeface="Wingdings" pitchFamily="2" charset="2"/>
              <a:buChar char="Ø"/>
            </a:pPr>
            <a:endParaRPr lang="en-US" sz="2500" dirty="0" smtClean="0"/>
          </a:p>
          <a:p>
            <a:pPr marL="231775" indent="-231775">
              <a:lnSpc>
                <a:spcPct val="85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lang="en-US" sz="2500" b="1" dirty="0" smtClean="0"/>
              <a:t>Best-case: </a:t>
            </a:r>
            <a:endParaRPr lang="en-US" sz="2500" dirty="0" smtClean="0"/>
          </a:p>
          <a:p>
            <a:pPr marL="690563" lvl="1" indent="-238125">
              <a:lnSpc>
                <a:spcPct val="85000"/>
              </a:lnSpc>
              <a:spcBef>
                <a:spcPct val="10000"/>
              </a:spcBef>
              <a:buFont typeface="Courier New" pitchFamily="49" charset="0"/>
              <a:buChar char="o"/>
            </a:pPr>
            <a:r>
              <a:rPr lang="en-US" sz="2500" dirty="0" smtClean="0"/>
              <a:t>Cheat with a slow algorithm that works fast on </a:t>
            </a:r>
            <a:r>
              <a:rPr lang="en-US" sz="2500" i="1" dirty="0" smtClean="0"/>
              <a:t>some</a:t>
            </a:r>
            <a:r>
              <a:rPr lang="en-US" sz="2500" dirty="0" smtClean="0"/>
              <a:t> input.</a:t>
            </a:r>
            <a:endParaRPr lang="en-US" sz="25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9595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5C551-BE60-46CD-A054-EDA58EEE81AC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L1.</a:t>
            </a:r>
            <a:fld id="{78F564FC-D676-476E-A10E-06C7CAECEC1F}" type="slidenum">
              <a:rPr lang="en-US"/>
              <a:pPr/>
              <a:t>9</a:t>
            </a:fld>
            <a:endParaRPr lang="en-US"/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75566"/>
          </a:xfrm>
        </p:spPr>
        <p:txBody>
          <a:bodyPr/>
          <a:lstStyle/>
          <a:p>
            <a:r>
              <a:rPr lang="en-US" dirty="0" smtClean="0">
                <a:latin typeface="+mn-lt"/>
              </a:rPr>
              <a:t>Asymptotic Notation - </a:t>
            </a:r>
            <a:r>
              <a:rPr lang="en-US" dirty="0" smtClean="0">
                <a:latin typeface="Symbol" pitchFamily="18" charset="2"/>
              </a:rPr>
              <a:t>O</a:t>
            </a:r>
            <a:r>
              <a:rPr lang="en-US" dirty="0" smtClean="0"/>
              <a:t>-notation</a:t>
            </a:r>
            <a:endParaRPr lang="en-US" dirty="0"/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381000" y="4114800"/>
            <a:ext cx="540789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Drop low-order terms; ignore leading constants.</a:t>
            </a:r>
          </a:p>
          <a:p>
            <a:pPr marL="227013" indent="-227013" algn="l">
              <a:buClr>
                <a:schemeClr val="accent2"/>
              </a:buClr>
              <a:buFontTx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solidFill>
                  <a:srgbClr val="008080"/>
                </a:solidFill>
              </a:rPr>
              <a:t>3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baseline="30000" dirty="0">
                <a:solidFill>
                  <a:srgbClr val="008080"/>
                </a:solidFill>
              </a:rPr>
              <a:t>3 </a:t>
            </a:r>
            <a:r>
              <a:rPr lang="en-US" sz="2000" dirty="0">
                <a:solidFill>
                  <a:srgbClr val="008080"/>
                </a:solidFill>
              </a:rPr>
              <a:t>+ </a:t>
            </a:r>
            <a:r>
              <a:rPr lang="en-US" sz="2000" dirty="0" smtClean="0">
                <a:solidFill>
                  <a:srgbClr val="008080"/>
                </a:solidFill>
              </a:rPr>
              <a:t>10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i="1" baseline="30000" dirty="0" smtClean="0">
                <a:solidFill>
                  <a:srgbClr val="008080"/>
                </a:solidFill>
              </a:rPr>
              <a:t>2</a:t>
            </a:r>
            <a:r>
              <a:rPr lang="en-US" sz="2000" i="1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– 5</a:t>
            </a:r>
            <a:r>
              <a:rPr lang="en-US" sz="2000" i="1" dirty="0">
                <a:solidFill>
                  <a:srgbClr val="008080"/>
                </a:solidFill>
              </a:rPr>
              <a:t>n</a:t>
            </a:r>
            <a:r>
              <a:rPr lang="en-US" sz="2000" dirty="0">
                <a:solidFill>
                  <a:srgbClr val="008080"/>
                </a:solidFill>
              </a:rPr>
              <a:t> + 1</a:t>
            </a:r>
            <a:r>
              <a:rPr lang="en-US" sz="2000" dirty="0" smtClean="0">
                <a:solidFill>
                  <a:srgbClr val="008080"/>
                </a:solidFill>
              </a:rPr>
              <a:t> </a:t>
            </a:r>
            <a:r>
              <a:rPr lang="en-US" sz="2000" dirty="0">
                <a:solidFill>
                  <a:srgbClr val="008080"/>
                </a:solidFill>
              </a:rPr>
              <a:t>=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o</a:t>
            </a:r>
            <a:r>
              <a:rPr lang="en-US" sz="2000" dirty="0" smtClean="0">
                <a:solidFill>
                  <a:srgbClr val="008080"/>
                </a:solidFill>
              </a:rPr>
              <a:t>(</a:t>
            </a:r>
            <a:r>
              <a:rPr lang="en-US" sz="2000" i="1" dirty="0" smtClean="0">
                <a:solidFill>
                  <a:srgbClr val="008080"/>
                </a:solidFill>
              </a:rPr>
              <a:t>n</a:t>
            </a:r>
            <a:r>
              <a:rPr lang="en-US" sz="2000" baseline="30000" dirty="0" smtClean="0">
                <a:solidFill>
                  <a:srgbClr val="008080"/>
                </a:solidFill>
              </a:rPr>
              <a:t>3</a:t>
            </a:r>
            <a:r>
              <a:rPr lang="en-US" sz="2000" dirty="0">
                <a:solidFill>
                  <a:srgbClr val="008080"/>
                </a:solidFill>
              </a:rPr>
              <a:t>)</a:t>
            </a:r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381000" y="1858963"/>
            <a:ext cx="1155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DEF:</a:t>
            </a:r>
          </a:p>
        </p:txBody>
      </p:sp>
      <p:sp>
        <p:nvSpPr>
          <p:cNvPr id="19468" name="Text Box 12"/>
          <p:cNvSpPr txBox="1">
            <a:spLocks noChangeArrowheads="1"/>
          </p:cNvSpPr>
          <p:nvPr/>
        </p:nvSpPr>
        <p:spPr bwMode="auto">
          <a:xfrm>
            <a:off x="381000" y="2239963"/>
            <a:ext cx="85344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32075" indent="-2632075" algn="l"/>
            <a:r>
              <a:rPr lang="en-US" sz="2800" dirty="0" smtClean="0">
                <a:solidFill>
                  <a:srgbClr val="008080"/>
                </a:solidFill>
                <a:latin typeface="Symbol" pitchFamily="18" charset="2"/>
              </a:rPr>
              <a:t>O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)) =</a:t>
            </a:r>
            <a:r>
              <a:rPr lang="en-US" sz="3200" dirty="0">
                <a:solidFill>
                  <a:srgbClr val="008080"/>
                </a:solidFill>
              </a:rPr>
              <a:t> </a:t>
            </a:r>
            <a:r>
              <a:rPr lang="en-US" sz="2400" dirty="0">
                <a:solidFill>
                  <a:srgbClr val="008080"/>
                </a:solidFill>
              </a:rPr>
              <a:t>{</a:t>
            </a:r>
            <a:r>
              <a:rPr lang="en-US" sz="20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8080"/>
                </a:solidFill>
              </a:rPr>
              <a:t>:</a:t>
            </a:r>
            <a:r>
              <a:rPr lang="en-US" sz="2800" dirty="0"/>
              <a:t>	there exist positive constants </a:t>
            </a:r>
            <a:r>
              <a:rPr lang="en-US" sz="2800" i="1" dirty="0" smtClean="0">
                <a:solidFill>
                  <a:srgbClr val="008080"/>
                </a:solidFill>
              </a:rPr>
              <a:t>c </a:t>
            </a:r>
            <a:r>
              <a:rPr lang="en-US" sz="2800" dirty="0" smtClean="0"/>
              <a:t>and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dirty="0"/>
              <a:t> such that </a:t>
            </a:r>
            <a:r>
              <a:rPr lang="en-US" sz="2800" dirty="0">
                <a:solidFill>
                  <a:srgbClr val="008080"/>
                </a:solidFill>
              </a:rPr>
              <a:t>0 </a:t>
            </a:r>
            <a:r>
              <a:rPr lang="en-US" sz="2800" dirty="0" smtClean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 smtClean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f </a:t>
            </a:r>
            <a:r>
              <a:rPr lang="en-US" sz="2800" dirty="0">
                <a:solidFill>
                  <a:srgbClr val="008080"/>
                </a:solidFill>
              </a:rPr>
              <a:t>(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£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c</a:t>
            </a:r>
            <a:r>
              <a:rPr lang="en-US" sz="2800" dirty="0" smtClean="0">
                <a:solidFill>
                  <a:srgbClr val="008080"/>
                </a:solidFill>
              </a:rPr>
              <a:t> </a:t>
            </a:r>
            <a:r>
              <a:rPr lang="en-US" sz="2800" i="1" dirty="0" smtClean="0">
                <a:solidFill>
                  <a:srgbClr val="008080"/>
                </a:solidFill>
              </a:rPr>
              <a:t>g</a:t>
            </a:r>
            <a:r>
              <a:rPr lang="en-US" sz="2800" dirty="0" smtClean="0">
                <a:solidFill>
                  <a:srgbClr val="008080"/>
                </a:solidFill>
              </a:rPr>
              <a:t>(</a:t>
            </a:r>
            <a:r>
              <a:rPr lang="en-US" sz="2800" i="1" dirty="0" smtClean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)</a:t>
            </a:r>
            <a:r>
              <a:rPr lang="en-US" sz="2800" dirty="0"/>
              <a:t> for all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Symbol" pitchFamily="18" charset="2"/>
              </a:rPr>
              <a:t>³</a:t>
            </a:r>
            <a:r>
              <a:rPr lang="en-US" sz="2800" dirty="0">
                <a:solidFill>
                  <a:srgbClr val="008080"/>
                </a:solidFill>
              </a:rPr>
              <a:t> </a:t>
            </a:r>
            <a:r>
              <a:rPr lang="en-US" sz="2800" i="1" dirty="0">
                <a:solidFill>
                  <a:srgbClr val="008080"/>
                </a:solidFill>
              </a:rPr>
              <a:t>n</a:t>
            </a:r>
            <a:r>
              <a:rPr lang="en-US" sz="2800" baseline="-25000" dirty="0">
                <a:solidFill>
                  <a:srgbClr val="008080"/>
                </a:solidFill>
              </a:rPr>
              <a:t>0</a:t>
            </a:r>
            <a:r>
              <a:rPr lang="en-US" sz="2800" baseline="-25000" dirty="0"/>
              <a:t> </a:t>
            </a:r>
            <a:r>
              <a:rPr lang="en-US" sz="2400" dirty="0">
                <a:solidFill>
                  <a:srgbClr val="008080"/>
                </a:solidFill>
              </a:rPr>
              <a:t>}</a:t>
            </a:r>
          </a:p>
        </p:txBody>
      </p:sp>
      <p:sp>
        <p:nvSpPr>
          <p:cNvPr id="19469" name="Text Box 13"/>
          <p:cNvSpPr txBox="1">
            <a:spLocks noChangeArrowheads="1"/>
          </p:cNvSpPr>
          <p:nvPr/>
        </p:nvSpPr>
        <p:spPr bwMode="auto">
          <a:xfrm>
            <a:off x="381000" y="36576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</a:rPr>
              <a:t>Basic manipulations: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58162" y="6492875"/>
            <a:ext cx="2895600" cy="365125"/>
          </a:xfrm>
        </p:spPr>
        <p:txBody>
          <a:bodyPr/>
          <a:lstStyle/>
          <a:p>
            <a:r>
              <a:rPr lang="en-US" dirty="0" smtClean="0"/>
              <a:t>Faruk Hossen, Lecturer, CSE, BSMRSTU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b="0" dirty="0" smtClean="0"/>
                  <a:t>ORDER: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𝑙𝑜𝑔𝑛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&lt;…&lt;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1272384"/>
                <a:ext cx="8153400" cy="311239"/>
              </a:xfrm>
              <a:prstGeom prst="rect">
                <a:avLst/>
              </a:prstGeom>
              <a:blipFill rotWithShape="0">
                <a:blip r:embed="rId2"/>
                <a:stretch>
                  <a:fillRect l="-1945" t="-23529" b="-49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785</TotalTime>
  <Words>956</Words>
  <Application>Microsoft Office PowerPoint</Application>
  <PresentationFormat>On-screen Show (4:3)</PresentationFormat>
  <Paragraphs>232</Paragraphs>
  <Slides>17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.</vt:lpstr>
      <vt:lpstr>Arial</vt:lpstr>
      <vt:lpstr>Calibri</vt:lpstr>
      <vt:lpstr>Cambria Math</vt:lpstr>
      <vt:lpstr>Comic Sans MS</vt:lpstr>
      <vt:lpstr>Constantia</vt:lpstr>
      <vt:lpstr>Courier New</vt:lpstr>
      <vt:lpstr>Symbol</vt:lpstr>
      <vt:lpstr>Wingdings</vt:lpstr>
      <vt:lpstr>Office Theme</vt:lpstr>
      <vt:lpstr>Microsoft Equation 3.0</vt:lpstr>
      <vt:lpstr>Equation</vt:lpstr>
      <vt:lpstr>Introduction to Algorithm</vt:lpstr>
      <vt:lpstr>Definition</vt:lpstr>
      <vt:lpstr>Insertion Sort</vt:lpstr>
      <vt:lpstr>Insertion Sort</vt:lpstr>
      <vt:lpstr>Insertion Sort</vt:lpstr>
      <vt:lpstr>Insertion Sort (Running Time)</vt:lpstr>
      <vt:lpstr>Running Time &amp; Space Complexity</vt:lpstr>
      <vt:lpstr>Kinds of Runtime Analysis</vt:lpstr>
      <vt:lpstr>Asymptotic Notation - O-notation</vt:lpstr>
      <vt:lpstr>Asymptotic Notation - Ω-notation</vt:lpstr>
      <vt:lpstr>Asymptotic Notation - Q-notation</vt:lpstr>
      <vt:lpstr>Asymptotic Notation(Example)</vt:lpstr>
      <vt:lpstr>Analysis of Insertion Sort</vt:lpstr>
      <vt:lpstr>Best Case Analysis</vt:lpstr>
      <vt:lpstr>Worst Case Analysis</vt:lpstr>
      <vt:lpstr>Insertion Sort -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</dc:title>
  <dc:creator>User</dc:creator>
  <cp:lastModifiedBy>user</cp:lastModifiedBy>
  <cp:revision>69</cp:revision>
  <dcterms:created xsi:type="dcterms:W3CDTF">2019-08-31T01:58:31Z</dcterms:created>
  <dcterms:modified xsi:type="dcterms:W3CDTF">2021-09-19T07:19:07Z</dcterms:modified>
</cp:coreProperties>
</file>