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0"/>
  </p:notesMasterIdLst>
  <p:handoutMasterIdLst>
    <p:handoutMasterId r:id="rId171"/>
  </p:handoutMasterIdLst>
  <p:sldIdLst>
    <p:sldId id="256" r:id="rId2"/>
    <p:sldId id="312" r:id="rId3"/>
    <p:sldId id="313" r:id="rId4"/>
    <p:sldId id="477" r:id="rId5"/>
    <p:sldId id="476" r:id="rId6"/>
    <p:sldId id="475" r:id="rId7"/>
    <p:sldId id="325" r:id="rId8"/>
    <p:sldId id="481" r:id="rId9"/>
    <p:sldId id="480" r:id="rId10"/>
    <p:sldId id="483" r:id="rId11"/>
    <p:sldId id="482" r:id="rId12"/>
    <p:sldId id="478" r:id="rId13"/>
    <p:sldId id="326" r:id="rId14"/>
    <p:sldId id="404" r:id="rId15"/>
    <p:sldId id="484" r:id="rId16"/>
    <p:sldId id="487" r:id="rId17"/>
    <p:sldId id="486" r:id="rId18"/>
    <p:sldId id="406" r:id="rId19"/>
    <p:sldId id="402" r:id="rId20"/>
    <p:sldId id="490" r:id="rId21"/>
    <p:sldId id="489" r:id="rId22"/>
    <p:sldId id="414" r:id="rId23"/>
    <p:sldId id="491" r:id="rId24"/>
    <p:sldId id="412" r:id="rId25"/>
    <p:sldId id="413" r:id="rId26"/>
    <p:sldId id="314" r:id="rId27"/>
    <p:sldId id="492" r:id="rId28"/>
    <p:sldId id="315" r:id="rId29"/>
    <p:sldId id="494" r:id="rId30"/>
    <p:sldId id="495" r:id="rId31"/>
    <p:sldId id="493" r:id="rId32"/>
    <p:sldId id="317" r:id="rId33"/>
    <p:sldId id="522" r:id="rId34"/>
    <p:sldId id="527" r:id="rId35"/>
    <p:sldId id="526" r:id="rId36"/>
    <p:sldId id="525" r:id="rId37"/>
    <p:sldId id="524" r:id="rId38"/>
    <p:sldId id="523" r:id="rId39"/>
    <p:sldId id="528" r:id="rId40"/>
    <p:sldId id="318" r:id="rId41"/>
    <p:sldId id="497" r:id="rId42"/>
    <p:sldId id="498" r:id="rId43"/>
    <p:sldId id="320" r:id="rId44"/>
    <p:sldId id="499" r:id="rId45"/>
    <p:sldId id="496" r:id="rId46"/>
    <p:sldId id="324" r:id="rId47"/>
    <p:sldId id="409" r:id="rId48"/>
    <p:sldId id="407" r:id="rId49"/>
    <p:sldId id="410" r:id="rId50"/>
    <p:sldId id="329" r:id="rId51"/>
    <p:sldId id="415" r:id="rId52"/>
    <p:sldId id="416" r:id="rId53"/>
    <p:sldId id="529" r:id="rId54"/>
    <p:sldId id="330" r:id="rId55"/>
    <p:sldId id="417" r:id="rId56"/>
    <p:sldId id="420" r:id="rId57"/>
    <p:sldId id="331" r:id="rId58"/>
    <p:sldId id="333" r:id="rId59"/>
    <p:sldId id="334" r:id="rId60"/>
    <p:sldId id="335" r:id="rId61"/>
    <p:sldId id="430" r:id="rId62"/>
    <p:sldId id="338" r:id="rId63"/>
    <p:sldId id="433" r:id="rId64"/>
    <p:sldId id="432" r:id="rId65"/>
    <p:sldId id="431" r:id="rId66"/>
    <p:sldId id="434" r:id="rId67"/>
    <p:sldId id="446" r:id="rId68"/>
    <p:sldId id="339" r:id="rId69"/>
    <p:sldId id="340" r:id="rId70"/>
    <p:sldId id="531" r:id="rId71"/>
    <p:sldId id="532" r:id="rId72"/>
    <p:sldId id="530" r:id="rId73"/>
    <p:sldId id="343" r:id="rId74"/>
    <p:sldId id="435" r:id="rId75"/>
    <p:sldId id="438" r:id="rId76"/>
    <p:sldId id="437" r:id="rId77"/>
    <p:sldId id="436" r:id="rId78"/>
    <p:sldId id="341" r:id="rId79"/>
    <p:sldId id="423" r:id="rId80"/>
    <p:sldId id="422" r:id="rId81"/>
    <p:sldId id="427" r:id="rId82"/>
    <p:sldId id="344" r:id="rId83"/>
    <p:sldId id="428" r:id="rId84"/>
    <p:sldId id="346" r:id="rId85"/>
    <p:sldId id="426" r:id="rId86"/>
    <p:sldId id="425" r:id="rId87"/>
    <p:sldId id="424" r:id="rId88"/>
    <p:sldId id="347" r:id="rId89"/>
    <p:sldId id="501" r:id="rId90"/>
    <p:sldId id="500" r:id="rId91"/>
    <p:sldId id="348" r:id="rId92"/>
    <p:sldId id="349" r:id="rId93"/>
    <p:sldId id="390" r:id="rId94"/>
    <p:sldId id="502" r:id="rId95"/>
    <p:sldId id="503" r:id="rId96"/>
    <p:sldId id="393" r:id="rId97"/>
    <p:sldId id="441" r:id="rId98"/>
    <p:sldId id="440" r:id="rId99"/>
    <p:sldId id="396" r:id="rId100"/>
    <p:sldId id="392" r:id="rId101"/>
    <p:sldId id="350" r:id="rId102"/>
    <p:sldId id="442" r:id="rId103"/>
    <p:sldId id="445" r:id="rId104"/>
    <p:sldId id="444" r:id="rId105"/>
    <p:sldId id="443" r:id="rId106"/>
    <p:sldId id="351" r:id="rId107"/>
    <p:sldId id="397" r:id="rId108"/>
    <p:sldId id="352" r:id="rId109"/>
    <p:sldId id="468" r:id="rId110"/>
    <p:sldId id="509" r:id="rId111"/>
    <p:sldId id="510" r:id="rId112"/>
    <p:sldId id="508" r:id="rId113"/>
    <p:sldId id="449" r:id="rId114"/>
    <p:sldId id="505" r:id="rId115"/>
    <p:sldId id="506" r:id="rId116"/>
    <p:sldId id="504" r:id="rId117"/>
    <p:sldId id="507" r:id="rId118"/>
    <p:sldId id="354" r:id="rId119"/>
    <p:sldId id="454" r:id="rId120"/>
    <p:sldId id="453" r:id="rId121"/>
    <p:sldId id="353" r:id="rId122"/>
    <p:sldId id="472" r:id="rId123"/>
    <p:sldId id="473" r:id="rId124"/>
    <p:sldId id="471" r:id="rId125"/>
    <p:sldId id="355" r:id="rId126"/>
    <p:sldId id="358" r:id="rId127"/>
    <p:sldId id="512" r:id="rId128"/>
    <p:sldId id="511" r:id="rId129"/>
    <p:sldId id="513" r:id="rId130"/>
    <p:sldId id="357" r:id="rId131"/>
    <p:sldId id="533" r:id="rId132"/>
    <p:sldId id="515" r:id="rId133"/>
    <p:sldId id="514" r:id="rId134"/>
    <p:sldId id="517" r:id="rId135"/>
    <p:sldId id="516" r:id="rId136"/>
    <p:sldId id="518" r:id="rId137"/>
    <p:sldId id="359" r:id="rId138"/>
    <p:sldId id="460" r:id="rId139"/>
    <p:sldId id="534" r:id="rId140"/>
    <p:sldId id="461" r:id="rId141"/>
    <p:sldId id="535" r:id="rId142"/>
    <p:sldId id="360" r:id="rId143"/>
    <p:sldId id="361" r:id="rId144"/>
    <p:sldId id="536" r:id="rId145"/>
    <p:sldId id="538" r:id="rId146"/>
    <p:sldId id="537" r:id="rId147"/>
    <p:sldId id="362" r:id="rId148"/>
    <p:sldId id="455" r:id="rId149"/>
    <p:sldId id="458" r:id="rId150"/>
    <p:sldId id="457" r:id="rId151"/>
    <p:sldId id="456" r:id="rId152"/>
    <p:sldId id="459" r:id="rId153"/>
    <p:sldId id="364" r:id="rId154"/>
    <p:sldId id="365" r:id="rId155"/>
    <p:sldId id="366" r:id="rId156"/>
    <p:sldId id="465" r:id="rId157"/>
    <p:sldId id="464" r:id="rId158"/>
    <p:sldId id="463" r:id="rId159"/>
    <p:sldId id="462" r:id="rId160"/>
    <p:sldId id="399" r:id="rId161"/>
    <p:sldId id="398" r:id="rId162"/>
    <p:sldId id="373" r:id="rId163"/>
    <p:sldId id="371" r:id="rId164"/>
    <p:sldId id="467" r:id="rId165"/>
    <p:sldId id="466" r:id="rId166"/>
    <p:sldId id="378" r:id="rId167"/>
    <p:sldId id="386" r:id="rId168"/>
    <p:sldId id="387" r:id="rId16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Times"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Times"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Times"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Times" charset="0"/>
        <a:ea typeface="ＭＳ Ｐゴシック" pitchFamily="34" charset="-128"/>
        <a:cs typeface="+mn-cs"/>
      </a:defRPr>
    </a:lvl5pPr>
    <a:lvl6pPr marL="2286000" algn="l" defTabSz="914400" rtl="0" eaLnBrk="1" latinLnBrk="0" hangingPunct="1">
      <a:defRPr sz="2400" kern="1200">
        <a:solidFill>
          <a:schemeClr val="tx1"/>
        </a:solidFill>
        <a:latin typeface="Times" charset="0"/>
        <a:ea typeface="ＭＳ Ｐゴシック" pitchFamily="34" charset="-128"/>
        <a:cs typeface="+mn-cs"/>
      </a:defRPr>
    </a:lvl6pPr>
    <a:lvl7pPr marL="2743200" algn="l" defTabSz="914400" rtl="0" eaLnBrk="1" latinLnBrk="0" hangingPunct="1">
      <a:defRPr sz="2400" kern="1200">
        <a:solidFill>
          <a:schemeClr val="tx1"/>
        </a:solidFill>
        <a:latin typeface="Times" charset="0"/>
        <a:ea typeface="ＭＳ Ｐゴシック" pitchFamily="34" charset="-128"/>
        <a:cs typeface="+mn-cs"/>
      </a:defRPr>
    </a:lvl7pPr>
    <a:lvl8pPr marL="3200400" algn="l" defTabSz="914400" rtl="0" eaLnBrk="1" latinLnBrk="0" hangingPunct="1">
      <a:defRPr sz="2400" kern="1200">
        <a:solidFill>
          <a:schemeClr val="tx1"/>
        </a:solidFill>
        <a:latin typeface="Times" charset="0"/>
        <a:ea typeface="ＭＳ Ｐゴシック" pitchFamily="34" charset="-128"/>
        <a:cs typeface="+mn-cs"/>
      </a:defRPr>
    </a:lvl8pPr>
    <a:lvl9pPr marL="3657600" algn="l" defTabSz="914400" rtl="0" eaLnBrk="1" latinLnBrk="0" hangingPunct="1">
      <a:defRPr sz="2400" kern="1200">
        <a:solidFill>
          <a:schemeClr val="tx1"/>
        </a:solidFill>
        <a:latin typeface="Times"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1818"/>
    <a:srgbClr val="0043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autoAdjust="0"/>
  </p:normalViewPr>
  <p:slideViewPr>
    <p:cSldViewPr>
      <p:cViewPr varScale="1">
        <p:scale>
          <a:sx n="73" d="100"/>
          <a:sy n="73" d="100"/>
        </p:scale>
        <p:origin x="62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32424"/>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handoutMaster" Target="handoutMasters/handout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43.wmf"/><Relationship Id="rId5" Type="http://schemas.openxmlformats.org/officeDocument/2006/relationships/image" Target="../media/image38.wmf"/><Relationship Id="rId4"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61.wmf"/><Relationship Id="rId4"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3.wmf"/><Relationship Id="rId5" Type="http://schemas.openxmlformats.org/officeDocument/2006/relationships/image" Target="../media/image58.wmf"/><Relationship Id="rId4" Type="http://schemas.openxmlformats.org/officeDocument/2006/relationships/image" Target="../media/image57.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66.wmf"/><Relationship Id="rId7"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7.wmf"/><Relationship Id="rId5" Type="http://schemas.openxmlformats.org/officeDocument/2006/relationships/image" Target="../media/image58.wmf"/><Relationship Id="rId4" Type="http://schemas.openxmlformats.org/officeDocument/2006/relationships/image" Target="../media/image5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4.wmf"/><Relationship Id="rId5" Type="http://schemas.openxmlformats.org/officeDocument/2006/relationships/image" Target="../media/image68.wmf"/><Relationship Id="rId4" Type="http://schemas.openxmlformats.org/officeDocument/2006/relationships/image" Target="../media/image7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116.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6.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7.wmf"/><Relationship Id="rId1" Type="http://schemas.openxmlformats.org/officeDocument/2006/relationships/image" Target="../media/image116.wmf"/><Relationship Id="rId4" Type="http://schemas.openxmlformats.org/officeDocument/2006/relationships/image" Target="../media/image120.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7.wmf"/><Relationship Id="rId1" Type="http://schemas.openxmlformats.org/officeDocument/2006/relationships/image" Target="../media/image116.wmf"/><Relationship Id="rId5" Type="http://schemas.openxmlformats.org/officeDocument/2006/relationships/image" Target="../media/image121.wmf"/><Relationship Id="rId4" Type="http://schemas.openxmlformats.org/officeDocument/2006/relationships/image" Target="../media/image120.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7.wmf"/><Relationship Id="rId1" Type="http://schemas.openxmlformats.org/officeDocument/2006/relationships/image" Target="../media/image116.wmf"/><Relationship Id="rId5" Type="http://schemas.openxmlformats.org/officeDocument/2006/relationships/image" Target="../media/image121.wmf"/><Relationship Id="rId4" Type="http://schemas.openxmlformats.org/officeDocument/2006/relationships/image" Target="../media/image120.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31.wmf"/><Relationship Id="rId1" Type="http://schemas.openxmlformats.org/officeDocument/2006/relationships/image" Target="../media/image130.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34.wmf"/><Relationship Id="rId1" Type="http://schemas.openxmlformats.org/officeDocument/2006/relationships/image" Target="../media/image133.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36.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37.wmf"/><Relationship Id="rId1" Type="http://schemas.openxmlformats.org/officeDocument/2006/relationships/image" Target="../media/image13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fld id="{E31D57E5-7D7F-4673-A5E4-B346FA865820}" type="datetime1">
              <a:rPr lang="en-US"/>
              <a:pPr>
                <a:defRPr/>
              </a:pPr>
              <a:t>9/19/2021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defRPr sz="1200">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cs typeface="+mn-cs"/>
              </a:defRPr>
            </a:lvl1pPr>
          </a:lstStyle>
          <a:p>
            <a:pPr>
              <a:defRPr/>
            </a:pPr>
            <a:fld id="{3DFA2CD3-1962-44C8-94D1-8161BD9D39F9}" type="slidenum">
              <a:rPr lang="en-US"/>
              <a:pPr>
                <a:defRPr/>
              </a:pPr>
              <a:t>‹#›</a:t>
            </a:fld>
            <a:endParaRPr lang="en-US"/>
          </a:p>
        </p:txBody>
      </p:sp>
    </p:spTree>
    <p:extLst>
      <p:ext uri="{BB962C8B-B14F-4D97-AF65-F5344CB8AC3E}">
        <p14:creationId xmlns:p14="http://schemas.microsoft.com/office/powerpoint/2010/main" val="2125168837"/>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5T16:58:15.81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28 0 129,'0'0'1677,"0"0"-129,0 0 0,0 0 0,0 0-258,0 0-129,0 0-129,0 0 0,0 0-258,0 0 0,0 0 129,0 0-129,0 0-258,0 0 129,0 0-129,0 0-129,0 0 129,0 0-129,0 0 129,0 0-129,0 0 258,0 0-129,0 0 0,0 0 0,0 0-129,0 0-129,0 0 0,0 0 0,0 0-129,0 0 0,0 0 129,0 0 0,0 0-129,0 0 0,0 0 129,0 0-129,0 0 0,0 0 0,0 0 0,0 0 0,0 0-129,0 0 129,-13 1-129,13-1 129,0 0-129,0 0 0,0 0 129,0 0-129,0 0 129,-16 5 0,16-5 0,0 0 129,0 0 0,0 0 0,0 0 0,0 0 0,0 0 0,0 0-129,0 0 129,0 0-129,0 0 0,0 0-129,0 0 129,0 0 0,0 0 0,0 0 0,16 4 0,-16-4 0,15 1-129,-15-1 0,21 5 129,-21-5-129,23 7 0,-23-7 0,24 7 129,-24-7-129,22 11 0,-22-11 0,23 8 129,-23-8-129,19 7 0,-19-7 0,20 10 0,-20-10 0,16 8 0,-16-8 129,17 10-258,-17-10 258,18 15-129,-18-15 0,20 18 0,-20-18 0,22 18 0,-22-18 0,25 18 129,-25-18-129,21 17 0,-21-17 0,24 16 0,-24-16 129,19 16-129,-19-16 0,18 15 0,-18-15 0,18 15 0,-18-15 0,17 18 129,-17-18-129,14 16 0,-14-16 0,15 15 0,-15-15 129,16 16-129,-16-16 0,15 15 0,-15-15 0,15 15 0,-15-15 0,17 10 0,-17-10 0,0 0 129,21 16-129,-21-16 0,0 0 0,17 21 0,-17-21 0,12 14 0,-12-14 0,13 17 0,-13-17 0,11 16 0,-11-16 0,0 0 0,15 17 0,-15-17 0,0 0 0,13 15 0,-13-15 0,0 0 0,10 19 0,-10-19 0,7 17 0,-7-17 0,7 17 0,-7-17 0,5 20 0,-5-20 0,7 16 0,-7-16 0,7 20 0,-7-20 0,8 15 0,-8-15 0,10 17 0,-10-17 0,11 17 0,-11-17 0,10 19 0,-10-19 0,10 16 129,-10-16-258,7 17 129,-7-17-129,7 16 129,-7-16-129,3 16 129,-3-16-129,1 17 129,-1-17 0,5 22 0,-5-22 0,2 23-129,-2-23 258,4 27-129,-4-27 0,4 27 0,-4-27 0,3 21 0,-3-21 0,3 15 0,-3-15 0,3 14 0,-3-14 0,0 0 0,1 14 0,-1-14 0,0 0 0,0 0 0,3 19 0,-3-19 0,0 0 0,0 0 0,1 19 0,-1-19 0,3 15 0,-3-15 0,0 15 0,0-15 0,0 16 0,0-16 0,0 16 0,0-16 0,0 13 0,0-13 0,0 0 0,0 18-129,0-18 129,0 0 129,-7 22-129,7-22 0,0 0 0,-7 16 0,7-16 0,-4 18 0,4-18 0,-6 24 0,6-24 0,-3 19 0,3-19 0,-4 17 0,4-17 0,-4 17 0,4-17 0,0 0 0,0 0 0,0 0-129,-10 16 129,10-16 0,0 0 0,0 0 0,0 0 0,-8 17 129,8-17-129,0 0 0,-7 15 0,7-15 0,0 0 0,-8 14 0,8-14 0,0 0 0,-10 16 0,10-16 0,0 0 0,-10 19 0,10-19 0,0 0 0,-12 20 0,12-20 0,0 0 0,-12 16 0,12-16 0,0 0 0,0 0 0,0 0 0,-6 19 0,6-19-129,0 0 258,-6 13-129,6-13-129,0 0 129,-7 18 0,7-18 0,-6 15 0,6-15 0,-7 16 0,7-16 0,-8 16 0,8-16 129,0 0-129,-10 19 0,10-19 0,0 0 0,0 0 0,0 0 0,0 0 0,0 0 0,0 0 0,0 0 0,0 0 0,0 0 0,-15 15 0,15-15 0,0 0-129,0 0 258,0 0-129,0 0 0,0 0 0,0 0 0,0 0 0,0 0 0,0 0 0,0 0-129,0 0 129,0 0-129,0 0 129,0 0 0,0 0-129,0 0 0,0 0 0,0 0-129,0 0 0,0 0-387,0-25-645,17 22-3225,-17-12-387,7-4-387,-6 2-387</inkml:trace>
  <inkml:trace contextRef="#ctx0" brushRef="#br0" timeOffset="3196.1827">654 1191 258,'-4'16'1419,"4"-16"-516,0 0-129,0 0-129,0 0 0,0 0-258,0 0 129,0 0-258,0 0-129,0 0 258,0 0-258,0 0 387,0 0 0,0 0 0,0 0-129,0 0 129,0 0-129,0 0 129,0 0 0,0 0-129,0 0 0,0 0 0,-13-9 129,13 9-129,0 0 258,0 0-258,0 0 129,0 0-129,0 0 0,0 0 129,0 0-258,0 0 0,0 0-129,0 0 0,0 0 0,0 0 0,0 0 129,0 0-129,0 0 0,0 0 129,0 0 0,0 0 129,0 0 0,0 0 129,0 0 0,-1 8-129,1-8 129,0 0-129,0 0 0,0 0 0,0 0-129,0 21 0,0-21 129,0 18-129,0-18 0,0 24 0,0-8-129,3-2 129,-3-14-129,5 31 129,-5-31-129,3 25 0,-3-25 0,0 20-129,0-20 129,0 15-129,0-15 129,0 0-129,0 15 0,0-15 0,0 0 0,0 20 0,0-20 0,0 13 129,0-13-129,-6 18 0,6-18 0,-12 20 0,12-20 0,-13 23 0,13-23 0,-16 27 0,16-27 0,-14 23 0,14-23 0,0 0 0,-11 18 0,11-18 0,0 0 0,0 0-129,0 0 129,0 0 0,0 0 0,0 0 0,1-12 0,-1 12 0,0 0 0,10-19 0,-10 19 0,0 0 0,10-16 0,-10 16 0,0 0 0,0 0 0,9-15 0,-9 15 0,0 0 0,0 0-129,0 0 258,0 0-258,0 0 129,0 0 0,9-16 0,-9 16 0,0 0 0,8-15 0,-8 15-129,0 0 129,0 0 0,15-16 0,-15 16 0,0 0 0,16-10 0,-16 10 0,0 0 0,12-15 0,-12 15 0,0 0 0,17-22 0,-17 22 0,0 0 0,18-19 0,-18 19 0,0 0 0,18-19 0,-18 19 0,0 0 0,20-16 0,-20 16 0,0 0 0,19-11 0,-19 11 0,0 0 129,18-12-258,-18 12 258,0 0-129,17-10 0,-17 10 0,0 0 0,17-18 0,-17 18 0,12-14 0,-12 14 0,0 0 0,20-14 0,-20 14 0,0 0 0,18-9 0,-18 9 0,0 0 129,17-6-129,-17 6 0,0 0 0,0 0 0,15-11 0,-15 11 0,0 0 0,0 0 0,0 0 0,0 0 129,0 0-129,0 0 0,0 0 0,0 0 0,0 0 0,14 0 0,-14 0 0,0 0 0,0 0 0,0 0 0,0 0 0,0 0 0,0 0-129,0 0 129,0 0 0,0 0-129,0 0-129,0 0-387,0 20-1032,0-20-2838,0 0-258,-16 0-258,16 0-258</inkml:trace>
  <inkml:trace contextRef="#ctx0" brushRef="#br0" timeOffset="9385.5368">120 2 645,'-5'10'2322,"5"-10"-129,0 0 129,-17 1-645,17-1-645,0 0 0,0 0-258,0 0 0,0 0-258,-15 0 129,15 0 0,0 0 129,0 0-258,0 0 258,0 0-258,0 0 129,0 0 0,0 0-129,0 0 0,0 0-129,-11-7 0,11 7 0,0 0-129,0 0 0,-6-16 0,6 16-129,0 0 258,0 0-258,0 0 129,0 0 0,0 0-129,-4-13 129,4 13-129,0 0 0,0 0 0,0 0 0,0 0 0,0 0 0,0 0 0,0 0 129,0 0-129,8 4 258,-8-4-258,0 0 0,16 13 129,-16-13-129,0 0 0,20 8 0,-20-8 0,0 0-129,20 17 129,-20-17-129,0 0 129,19 21-129,-19-21 0,12 16 0,-12-16 129,9 17-129,-9-17 0,10 16 0,-10-16 129,10 17-129,-10-17 0,8 16 129,-8-16-129,0 0 129,0 0-129,16 15 129,-16-15-129,0 0 0,0 0 0,9 16 0,-9-16 0,0 0-129,9 16 129,-9-16 0,5 15 0,-5-15 0,0 0 0,0 0 0,0 0 0,6 16 0,-6-16 0,0 0 0,5 17 0,-5-17 0,5 18 0,-5-18 0,4 17 0,-4-17 0,3 19 0,-3-19 0,2 16 0,-2-16 0,5 17 0,-5-17 0,0 0 0,6 15 0,-6-15 0,0 0 0,0 0 0,7 15 0,-7-15 0,0 0 0,0 0 0,0 0 0,7 15 0,-7-15 0,0 0 0,0 0 0,0 0 0,0 0 0,0 0 0,0 0 0,0 0 0,0 0 0,0 0 0,12 16 0,-12-16 0,0 0-129,0 0 129,4 13 0,-4-13 0,0 0 0,3 20 0,-3-20 0,0 0 0,2 15 0,-2-15 0,0 0 0,0 0 0,0 0 0,6 15 0,-6-15 0,0 0 0,0 0 0,0 0 0,0 0 0,0 0 0,0 0 0,0 0 0,-3-7 0,3 7 0,0 0 0,-10-19 0,10 19 0,-7-14 0,7 14 0,-11-18 0,11 18 0,-12-18 0,12 18 0,-11-22 0,11 22 0,-10-18 0,10 18 0,-9-21 0,9 21 0,-7-19-129,7 19 129,0 0 129,-5-20-258,5 20 129,0 0 0,-7-16 0,7 16 0,0 0 0,-8-14 0,8 14 0,0 0 0,0 0 0,-9-19 0,9 19 0,0 0 0,0 0 0,0 0 0,-15-6 0,15 6 0,0 0 0,0 0 0,0 0 0,-11-17 0,11 17-129,0 0 258,-9-16-258,9 16 129,0 0 0,0 0 0,-9-17 0,9 17 0,0 0 0,0 0 0,0 0 0,0 0 0,0 0 0,0 0 0,0 0 0,0 0 129,0 0-129,0 0-129,0 0 129,0 0 0,0 0 0,0 0 129,0 0-129,0 0 0,0 0 0,-13-13 0,13 13 0,0 0 0,0 0 0,0 0 0,0 0 0,0 0-129,0 0 129,0 0 0,0 0 0,0 0 0,0 0 0,0 0 0,0 0 0,0 0 0,-5-17 0,5 17 0,0 0 0,0 0 0,0 0 0,0-15 0,0 15 0,0 0 0,0 0 0,0 0 0,0 0 0,0 0 0,0 0 0,0 0 0,-2-14 0,2 14 0,0 0 0,0 0 0,0 0-129,0 0 258,0 0-258,0 0 129,0 0 0,0 0 129,0 0-129,11 7 0,-11-7 0,0 0 0,21 16 0,-21-16 0,0 0 0,17 11 0,-17-11 0,0 0 0,17 12 0,-17-12 0,0 0 0,16 11 0,-16-11 0,0 0 0,20 10 0,-20-10 0,0 0 0,19 8 129,-19-8-129,0 0-129,16 5 258,-16-5-129,0 0 0,0 0 0,0 0 0,16 2 0,-16-2 0,0 0 0,0 0 0,14 0 0,-14 0 0,0 0 0,0 0 0,17 0 0,-17 0 0,0 0 0,0 0 0,17 0 0,-17 0 0,0 0-129,15 0 129,-15 0 129,0 0-129,0 0 0,14 0 0,-14 0 0,0 0-129,0 0 129,0 0 0,0 0 0,0 0 0,0 0 0,15 6 129,-15-6-258,0 0 129,0 0 129,0 0-129,17 10 0,-17-10 0,0 0 0,0 0 0,17 8 0,-17-8 0,0 0 0,0 0 0,14 6 0,-14-6 0,0 0-129,0 0 258,0 0-129,15 0 0,-15 0 0,0 0 0,0 0 0,0 0 0,0 0 0,0 0 0,0 0 0,0 0 0,0 0 0,0 0 0,13-10 0,-13 10 0,0 0 0,0 0 0,0 0 0,0 0 0,0 0 0,0 0 0,0 0 129,0 0-129,0 0 0,0 0-129,0 0 258,0 0-258,0 0 258,0 0-129,0 0 0,0 0 0,0 0 0,0 0 0,0 0 0,0 0 0,0 0 0,0 0 0,0 0 0,0 0 0,0 0 0,0 0 0,8-14 0,-8 14 0,0 0-129,0 0 129,0 0 0,0 0 0,0 0 0,0 0 0,7-15 0,-7 15 0,0 0 0,0 0 0,0 0 0,0 0 0,0 0 0,0 0 0,0 0 0,0 0 0,0 0 0,14-4 0,-14 4 0,0 0 0,0 0 0,15 0 0,-15 0 0,0 0 129,0 0-129,15 0 0,-15 0 0,0 0 0,0 0 0,0 0 0,0 0 0,0 0 0,0 0 0,0 0 0,0 0 0,0 0 0,0 0 0,0 0 0,0 0 0,17 0 0,-17 0 0,0 0 0,0 0 0,0 0 0,0 0 0,0 0 0,0 0 0,0 0 0,0 0 0,0 0 0,0 0 0,0 0 0,0 0 0,0 0 0,0 0 0,0 0 0,0 0-129,0 0 129,0 0-129,0 0 0,0 0-258,0 0-387,0 17-1290,0-17-2580,0 0-129,-15 0-387,15 0-387</inkml:trace>
  <inkml:trace contextRef="#ctx0" brushRef="#br0" timeOffset="13772.7878">602 1100 1032,'0'0'1677,"0"0"-258,0 0-516,0 0-387,0 0-387,0 0-258,0 0-516,0 0-129,0 0-129,0 0 129,0 0 258,0 0 387,0 0 516,0 0 387,0 0 387,0 0 258,0 0 258,0 0-516,0 0-258,0 0-258,0 0-387,0 0-129,0 0-129,0 0 0,0 0 0,0 0 129,0 0-129,0-14 258,0 14-129,0 0 129,0 0 129,6-16 258,-6 16 0,0 0 0,0-20 258,0 20-129,0 0 0,0 0-129,0-16-258,0 16-129,0 0 0,0 0-258,0 0 0,0 0 129,0 0-129,0 0 129,0 0 0,0 0 0,0 0 0,0 0 258,0 0-129,6 10-129,-6-10 129,0 0 0,4 18-129,-4-18 129,1 17 0,-1-17-129,3 20 129,-3-20-129,1 19 0,-1-19 0,5 23-129,-5-23 129,2 21 0,-2-21 0,2 20-129,-2-20 129,3 15 0,-3-15-129,0 0 129,0 14 0,0-14-129,0 0 0,0 0 258,0 0-258,0 0 0,0 0 129,0 0-129,0 0 0,0 0 0,0 16 129,0-16-129,0 0 0,0 0 0,0 0 0,0 15-129,0-15 129,0 0 129,0 0-129,0 0 0,0 0 0,1 17 0,-1-17 0,0 0 0,0 0 129,0 0-129,0 15 0,0-15 0,0 0 0,0 0 0,0 18 0,0-18 0,0 0 0,0 0 0,0 18 0,0-18 0,0 0 0,0 0 129,0 0-129,0 0 0,0 0 0,0 0 0,0 15 0,0-15 0,0 0 0,0 22 0,0-22 0,0 0 129,0 16-258,0-16 129,0 0 0,0 15 0,0-15 129,0 0-129,0 15 0,0-15 0,0 0 0,0 0 0,0 16 0,0-16 0,0 0 0,0 0 0,0 0 0,0 16 0,0-16 0,0 0 0,0 0 0,0 0 0,3 13 0,-3-13 0,0 0 129,0 0-129,0 0 0,0 0 129,0 0-129,0 0 129,0 0-129,0 0 129,0 0-129,0 0 0,0 0 0,0 0 0,0 0 0,0 0 0,0 0 0,0 0-129,0 0 129,0 0 0,0 0-129,0 0 0,0 0-258,0 16-645,0-16-1419,0 0-2064,-10 1-387,10-1-129</inkml:trace>
</inkml:ink>
</file>

<file path=ppt/ink/ink10.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5T17:22:55.041"/>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33287A59-9A56-467D-9DB1-5F71FE7E8092}" emma:medium="tactile" emma:mode="ink">
          <msink:context xmlns:msink="http://schemas.microsoft.com/ink/2010/main" type="writingRegion" rotatedBoundingBox="3028,10288 2108,10274 2117,9646 3038,9660">
            <msink:destinationLink direction="with" ref="{EED03F34-F850-48A8-8CB7-2586540E1AAE}"/>
          </msink:context>
        </emma:interpretation>
      </emma:emma>
    </inkml:annotationXML>
    <inkml:traceGroup>
      <inkml:annotationXML>
        <emma:emma xmlns:emma="http://www.w3.org/2003/04/emma" version="1.0">
          <emma:interpretation id="{1C77F4FE-B7CD-47DB-BCBF-E1AE0D0742B9}" emma:medium="tactile" emma:mode="ink">
            <msink:context xmlns:msink="http://schemas.microsoft.com/ink/2010/main" type="paragraph" rotatedBoundingBox="3028,10288 2108,10274 2117,9646 3038,9660" alignmentLevel="1"/>
          </emma:interpretation>
        </emma:emma>
      </inkml:annotationXML>
      <inkml:traceGroup>
        <inkml:annotationXML>
          <emma:emma xmlns:emma="http://www.w3.org/2003/04/emma" version="1.0">
            <emma:interpretation id="{7B26D3ED-7D7E-4E77-8B09-27A79FC6A80B}" emma:medium="tactile" emma:mode="ink">
              <msink:context xmlns:msink="http://schemas.microsoft.com/ink/2010/main" type="line" rotatedBoundingBox="3028,10288 2108,10274 2117,9646 3038,9660"/>
            </emma:interpretation>
          </emma:emma>
        </inkml:annotationXML>
        <inkml:traceGroup>
          <inkml:annotationXML>
            <emma:emma xmlns:emma="http://www.w3.org/2003/04/emma" version="1.0">
              <emma:interpretation id="{88A33280-3731-40EF-ACF9-0E00843E74FA}" emma:medium="tactile" emma:mode="ink">
                <msink:context xmlns:msink="http://schemas.microsoft.com/ink/2010/main" type="inkWord" rotatedBoundingBox="3028,10288 2108,10274 2117,9646 3038,9660"/>
              </emma:interpretation>
              <emma:one-of disjunction-type="recognition" id="oneOf0">
                <emma:interpretation id="interp0" emma:lang="en-US" emma:confidence="0">
                  <emma:literal>GG</emma:literal>
                </emma:interpretation>
                <emma:interpretation id="interp1" emma:lang="en-US" emma:confidence="0">
                  <emma:literal>GC</emma:literal>
                </emma:interpretation>
                <emma:interpretation id="interp2" emma:lang="en-US" emma:confidence="0">
                  <emma:literal>Go</emma:literal>
                </emma:interpretation>
                <emma:interpretation id="interp3" emma:lang="en-US" emma:confidence="0">
                  <emma:literal>GO</emma:literal>
                </emma:interpretation>
                <emma:interpretation id="interp4" emma:lang="en-US" emma:confidence="0">
                  <emma:literal>66</emma:literal>
                </emma:interpretation>
              </emma:one-of>
            </emma:emma>
          </inkml:annotationXML>
          <inkml:trace contextRef="#ctx0" brushRef="#br0">435-3762 1,'0'0'773,"0"0"130,0 0 129,0 0 387,0 0 129,0 0 258,0-13-258,0 13-258,0 0-129,0 0-258,0 0 0,0 0-258,0 0-129,0 0-129,0 0 258,0 0-387,0 0 129,0 0 129,0 0-129,0 0 0,0 0 0,0 0 0,0 0 129,0 0 0,0 11 0,0-11-129,0 20 129,0-20-129,0 23 0,0-8-129,0-15 129,0 28-129,0-14-129,1 1 0,-1-15 129,6 27-129,-6-27 0,1 20-129,-1-20 129,0 0 0,3 17-129,-3-17 0,0 0 0,0 0 129,0 0-129,0 0 0,0 0 0,0 0 0,0 0 0,0 0 129,0 0-129,0 0 0,0 0 0,0 0 0,13-15 0,-13 15 0,0-16 0,0 16 0,0 0 0,0-17 0,0 17 0,0 0 0,0 0 0,0 0 0,0 0 0,-13-16 0,13 16-129,0 0 258,-14-5-129,14 5 0,-15 0 0,15 0 0,-15 0 0,15 0 0,-18 0 129,18 0-129,-19 0 0,19 0 0,-18 3 129,18-3-129,-19 4 0,19-4 0,-16 12 0,16-12 0,0 0 129,-18 9-129,18-9 0,0 0 0,0 0 0,-16 15 0,16-15 0,0 0 129,-10 21-129,10-21 0,-7 19 0,7-19 0,-7 21 0,7-21 129,-7 23-129,7-23 0,-4 23 0,4-23 129,-3 26-129,0-10 258,2-3-258,1-13 129,-2 27-129,2-27 129,-1 27-129,1-27 129,-4 25-129,4-25 129,0 20-129,0-20 0,0 22 129,0-22-129,0 20 0,0-20 0,0 22 0,0-22 0,4 23 0,-4-23 129,4 20-129,-4-20 0,7 19 0,-7-19 0,7 16 0,-7-16 0,0 0 0,10 17 0,-10-17 0,0 0 0,12 16 0,-12-16 0,0 0 0,17 7 0,-17-7 0,0 0 0,20 6 0,-20-6 0,18 2 0,-18-2 0,22 1 0,-22-1 0,24 3 0,-24-3 0,26 0 0,-26 0-129,27 0 129,-27 0 0,21-4 0,-21 4 0,21-5 0,-21 5 0,15-2 0,-15 2 0,17-6 0,-17 6-129,16-12 258,-16 12-129,11-19 0,-11 19 0,10-23 0,-10 23 0,9-23 0,-9 23 0,5-22 0,-5 22 0,4-17 0,-4 17 0,6-16 0,-6 16-129,3-16 258,-3 16-258,0 0 129,7-17 0,-7 17 129,0 0-129,1-16 0,-1 16 0,0 0 0,0 0 0,0 0 0,0 0 0,-4-13 0,4 13 0,0 0 0,0 0 0,-18-10 0,18 10 0,-16-6 0,16 6 0,-16-1 0,16 1 0,-17 0 0,17 0 129,-18 11-129,18-11 0,-18 8 0,18-8 0,-16 9 0,16-9 0,0 0 0,-16 5 0,16-5 0,0 0 0,0 0 129,0 0-129,0 0 0,-16 7 0,16-7 0,0 0 0,0 0 0,0 0 0,-16 12 0,16-12 0,0 0 0,0 0 0,-16 15 0,16-15 129,0 0-129,0 0 0,0 0 0,0 0 0,-15 12 0,15-12 129,0 0-129,0 0 0,0 0 129,0 0-129,0 0 0,0 0 129,0 0-129,-11-10 0,11 10 0,0 0 0,0 0 0,0 0 0,0 0 0,0 0 0,0 0 0,0 0 0,0 0 0,0 0 0,3-13 0,-3 13 0,0 0 0,0 0 0,0 0 0,0 0 0,0 0 0,0 0-129,0 0 129,0 0 0,0 0-129,0 0 0,15-6-129,-15 6-129,0 0-1290,0 0-2838,1 11-258,-1-11-387,0 0-387</inkml:trace>
          <inkml:trace contextRef="#ctx0" brushRef="#br0" timeOffset="-2924.1673">-149-3716 1548,'0'0'3225,"0"0"-645,0 0-516,0 0-258,0 0-129,0 0-516,0 0 0,0 0-258,0 0-129,0 0-258,0 0-129,0 0-129,0-14 129,0 14-129,0 0 129,0 0-129,0 0 0,0 0 0,0 0 0,0 0 0,0 7 0,0-7 0,0 0 0,2 21-129,-2-21 129,5 20 129,-5-20-258,4 24 129,-4-24-129,7 23 129,-7-23-129,9 19-129,-9-19 129,7 15 0,-7-15-129,0 0 129,0 0-129,0 0 129,15 1-129,-15-1 0,7-8 129,-7 8-129,6-18 0,-6 18-129,0-22 129,0 22 0,0-18 0,0 18 0,0 0 0,-10-20 0,10 20 0,-18-5 0,18 5 0,-24 0 0,9 0 0,15 0 0,-25 7 0,25-7 0,-24 11 129,24-11-129,-17 10 0,17-10 0,-14 12 0,14-12 0,0 0 0,-23 22 0,23-22 0,-18 18 0,18-18 0,-17 21 129,17-21-129,-13 24 0,13-24 0,-14 26 0,14-26 0,-5 23 129,5-23-129,-9 23 0,9-23 0,-5 23 129,5-23-129,-4 26 129,4-26-129,-5 29 129,5-29-129,0 29 129,0-13 0,0 1-129,0-1 258,3 1-258,-1 2 129,2-3-129,0 1 129,0-3-129,-4-14 129,11 27-129,-11-27 0,13 16 0,-13-16 129,12 15-129,-12-15 0,0 0 0,21 16 0,-21-16 0,16 8 0,-16-8 0,16 8 0,-16-8 0,18 5 0,-18-5 0,21 4 0,-21-4 0,25 0 0,-8 0 0,-17 0 0,28-4 0,-28 4 0,26-13 0,-26 13 0,27-16 0,-27 16 0,19-15-129,-19 15 129,21-16 0,-21 16 0,18-17 0,-18 17 0,17-20-129,-17 20 129,16-18 0,-16 18 0,11-17-129,-11 17 129,5-13 0,-5 13 0,0 0 0,0 0 0,6-17 0,-6 17 0,0 0 0,0 0 0,0 0 0,0-16 0,0 16 0,0 0 0,0 0 0,-11-17 0,11 17 0,0 0 129,-18-12-129,18 12 0,-16-6 0,16 6 0,-18-4 0,18 4 0,-18-2 0,18 2 0,-18 0 0,18 0 129,-18 0-129,18 0 0,-18 0 0,18 0 0,-14-4 0,14 4 0,0 0 0,-16 0 0,16 0 0,0 0 129,0 0-129,0 0 0,0 0 0,-16 0 0,16 0 0,0 0 0,0 0 0,0 0 0,0 0 0,-17 0 0,17 0 0,0 0 0,0 0 0,0 0 0,0 0 0,0 0 0,-11 10 0,11-10 0,0 0 0,0 0 129,0 0-129,0 0 0,0 0 0,0 0 0,0 0 0,0 0 0,0 0 0,0 0 0,0 0 0,0 0 0,0 0 0,0 0-129,0 0 129,0 0 0,0 0 0,0 0 0,0 0 0,0 0 129,8 6-129,-8-6 0,0 0 0,0 0-129,0 0 0,0 0-258,0 0-774,0 0-3225,6-10-387,-6 10-258,1-18-258</inkml:trace>
        </inkml:traceGroup>
      </inkml:traceGroup>
    </inkml:traceGroup>
  </inkml:traceGroup>
</inkml:ink>
</file>

<file path=ppt/ink/ink1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5T17:22:49.473"/>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73E9D3AD-9C23-47A1-ADA1-09B2339ADB26}" emma:medium="tactile" emma:mode="ink">
          <msink:context xmlns:msink="http://schemas.microsoft.com/ink/2010/main" type="writingRegion" rotatedBoundingBox="1664,9217 2082,9217 2082,9990 1664,9990">
            <msink:destinationLink direction="with" ref="{EED03F34-F850-48A8-8CB7-2586540E1AAE}"/>
          </msink:context>
        </emma:interpretation>
      </emma:emma>
    </inkml:annotationXML>
    <inkml:traceGroup>
      <inkml:annotationXML>
        <emma:emma xmlns:emma="http://www.w3.org/2003/04/emma" version="1.0">
          <emma:interpretation id="{8724E841-390B-4D9C-9603-23323B51DFCA}" emma:medium="tactile" emma:mode="ink">
            <msink:context xmlns:msink="http://schemas.microsoft.com/ink/2010/main" type="paragraph" rotatedBoundingBox="1664,9217 2082,9217 2082,9990 1664,9990" alignmentLevel="1"/>
          </emma:interpretation>
        </emma:emma>
      </inkml:annotationXML>
      <inkml:traceGroup>
        <inkml:annotationXML>
          <emma:emma xmlns:emma="http://www.w3.org/2003/04/emma" version="1.0">
            <emma:interpretation id="{94E4F060-B32C-406E-B59A-65B4EBAADE6F}" emma:medium="tactile" emma:mode="ink">
              <msink:context xmlns:msink="http://schemas.microsoft.com/ink/2010/main" type="line" rotatedBoundingBox="1664,9217 2082,9217 2082,9990 1664,9990"/>
            </emma:interpretation>
          </emma:emma>
        </inkml:annotationXML>
        <inkml:traceGroup>
          <inkml:annotationXML>
            <emma:emma xmlns:emma="http://www.w3.org/2003/04/emma" version="1.0">
              <emma:interpretation id="{39CE0028-1F1B-479B-B12E-D2DB509CA43B}" emma:medium="tactile" emma:mode="ink">
                <msink:context xmlns:msink="http://schemas.microsoft.com/ink/2010/main" type="inkWord" rotatedBoundingBox="1664,9217 2082,9217 2082,9990 1664,9990"/>
              </emma:interpretation>
              <emma:one-of disjunction-type="recognition" id="oneOf0">
                <emma:interpretation id="interp0" emma:lang="en-US" emma:confidence="1">
                  <emma:literal>V</emma:literal>
                </emma:interpretation>
                <emma:interpretation id="interp1" emma:lang="en-US" emma:confidence="0">
                  <emma:literal>v</emma:literal>
                </emma:interpretation>
                <emma:interpretation id="interp2" emma:lang="en-US" emma:confidence="0">
                  <emma:literal>t</emma:literal>
                </emma:interpretation>
                <emma:interpretation id="interp3" emma:lang="en-US" emma:confidence="0">
                  <emma:literal>u</emma:literal>
                </emma:interpretation>
                <emma:interpretation id="interp4" emma:lang="en-US" emma:confidence="0">
                  <emma:literal>N</emma:literal>
                </emma:interpretation>
              </emma:one-of>
            </emma:emma>
          </inkml:annotationXML>
          <inkml:trace contextRef="#ctx0" brushRef="#br0">11 242 1032,'0'0'1548,"0"0"0,0 0 129,0 0 129,-3-13-258,3 13 0,0 0-387,0 0-129,-11-18-387,11 18-129,0 0-387,0 0 0,0 0-129,0 0-129,0 0 129,0 0 129,0 0 0,0 0 129,0 0 129,0 0-129,0 0 129,0 0 0,0 0 129,0 0-129,0 0 0,0 0 0,0 0 0,0 0 129,0 0-129,0 0 129,0 18 0,8 3-129,-2-3 129,1 5-129,1 0 129,2 6-258,2-2 0,0 3-129,-1-7 0,4 1 0,-2 1-129,2 0 129,-3 2-129,4 0 129,-7-1-129,5-2 129,-7 2-129,5-4 129,-6-3-129,3 2 129,-4-5-129,2 0 129,-7-16-129,12 24 0,-12-24 0,8 18 0,-8-18 129,0 0-129,0 0 0,0 0 0,17 0 129,-17 0-129,4-18 129,-1-2-129,1 0 0,0-8 0,-1-4 129,0 0-129,-2-4 0,2-2 0,1 0 0,-1 1 129,1 2 0,-1-2-129,-1 2-129,4 1 258,-2 2-258,2-1 129,-2 4-129,1 3 0,2 0 0,-1 6 129,1 1 0,0-3 0,0 5 0,0 0 0,0-2 0,1 3 0,-1 0 0,-7 16 0,14-25 0,-14 25-129,10-16 129,-10 16 0,0 0 0,0 0 0,0 0 0,0 0 0,0 0 0,0 0 0,0 0 0,0 0 0,0 0 0,0 0-129,0 0 129,0 0 0,0 0 0,0 0-129,0 0 0,0 0-129,14 8-258,-14-8-774,0 0-2322,0 0-903,0 0-258,0 0-387</inkml:trace>
        </inkml:traceGroup>
      </inkml:traceGroup>
    </inkml:traceGroup>
  </inkml:traceGroup>
</inkml:ink>
</file>

<file path=ppt/ink/ink1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5T17:23:15.436"/>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F42E5784-13FD-4D0A-8E5D-84D96919AD55}" emma:medium="tactile" emma:mode="ink">
          <msink:context xmlns:msink="http://schemas.microsoft.com/ink/2010/main" type="inkDrawing" rotatedBoundingBox="9677,9934 10072,10411 9849,10595 9455,10118" semanticType="scratchOut" shapeName="Other">
            <msink:sourceLink direction="with" ref="{319F9E75-FB3A-487D-BE02-9AD05B576289}"/>
          </msink:context>
        </emma:interpretation>
      </emma:emma>
    </inkml:annotationXML>
    <inkml:trace contextRef="#ctx0" brushRef="#br0">5 19 645,'0'0'1290,"0"16"-129,0-16-129,0 0-129,0 0 0,0 0 0,0 0 0,0 16 0,0-16-129,0 0-129,0 0 0,0 0 0,0 0 0,0 0 129,0 0-258,0 0 0,0 0 0,0 0-129,0 0 258,0 0-258,0 0 0,0 0 129,0 0-129,0 0 129,0 0-129,0 0 258,0 0-258,0 0-129,0 0 129,0 0-129,0 0 0,0 0-129,-10-9 0,10 9 129,0 0-129,0 0 0,0 0 0,0 0 0,0 0 0,0 0-129,0 0 129,0 0 0,0 0 0,0 0 129,0 0-129,-1-14 0,1 14-129,0 0 129,0 0 0,0 0 0,0 0-129,0 0 129,0 0-129,0 0 129,0 0-129,0 0 129,0 0-129,0 0 129,0 0-129,0 0 129,0 0-129,0 0 129,0 0-129,0 0 129,0 0-129,0 0 129,0 0 0,0 0-129,0 0 129,11 0 0,-11 0 0,0 0-129,20 20 129,-20-20 0,12 19-129,-12-19 0,11 22 258,-11-22-258,10 28 129,-10-28 0,11 29-129,-5-13 0,-2-2 129,-4-14-129,8 28 0,-8-28 0,10 25 129,-10-25-129,8 23 0,-8-23 129,7 21-129,-7-21 0,5 22 0,-5-22 0,5 20 0,-5-20 0,3 19 0,-3-19 0,4 16 0,-4-16 0,6 14 0,-6-14 0,5 15 0,-5-15 0,7 17 129,-7-17-258,4 17 258,-4-17-129,6 20 0,-6-20 0,3 18 0,-3-18 0,1 17 0,-1-17 0,0 0 129,0 17-129,0-17 0,0 0 0,0 0 0,0 0 0,4 16 0,-4-16 0,0 0 0,0 0 0,0 0 129,0 0-129,0 0 0,0 0 129,0 0-129,0 0 0,0 0 129,0 0-129,0 0 0,0-11 0,0 11 0,0-16 129,0 16-258,0-19 258,0 19-258,0-22 258,0 22-129,-4-27 0,0 11-129,-2 0 129,2-1 0,-3-2 0,0-2 0,2 3 129,-2-1-129,0 1 0,0 0 0,1 1 0,2 2 0,4 15 0,-8-26 0,4 12 0,1-1 0,-1 0 0,-1-1 0,1 1 0,0-1 0,-2-1 0,-1-3 0,2 7 0,5 13 0,-13-27 0,13 27 0,-5-18 0,5 18 0,0 0 0,0 0 0,0 0 0,0 0 0,0 0 0,0 0 0,0 0 0,0 0-129,0 0 129,0 0 0,4 8 0,-4-8 0,7 17 0,-7-17 0,10 27 0,-3-12 0,-7-15 129,14 29-129,-14-29 0,16 28 0,-6-12 0,-10-16 129,17 25-129,-9-11 0,-8-14 0,15 25 129,-15-25-129,14 19 0,-14-19 0,14 16 0,-14-16 0,0 0 0,20 18 129,-20-18-129,0 0 0,18 9 0,-18-9 129,0 0-129,17 12 0,-17-12 0,14 6 0,-14-6 0,0 0 0,19 11 0,-19-11 0,0 0 0,21 7 0,-21-7 0,0 0 0,18 10 0,-18-10 0,0 0 0,20 13 0,-20-13 0,0 0 0,18 15 0,-18-15 0,0 0 0,18 14 0,-18-14 0,0 0 0,14 9 0,-14-9 0,0 0 0,0 0 0,0 0 0,15 4 0,-15-4 0,0 0 0,0 0 0,0 0 0,18 6 0,-18-6 0,0 0 0,16 6 0,-16-6 0,0 0 0,0 0 0,15 9 0,-15-9 0,0 0 0,0 0 0,0 0 0,0 0 0,0 0 0,15 2 0,-15-2 0,0 0 0,0 0-129,0 0 258,0 0-258,16 12 129,-16-12 0,0 0 129,0 0-129,0 0 0,0 0-129,0 0 129,9 16 0,-9-16 0,0 0 129,0 0-129,0 0 0,0 0 0,0 0 0,0 0-129,0 0 129,14 11 0,-14-11 0,0 0 0,0 0 0,0 0 0,0 0 0,0 0 0,0 0 129,0 0-129,0 0 0,0 0 0,0 0 0,0 0 0,0 0 129,0 0-129,0 0 0,0 0 0,0 0 0,0 0 0,0 0 0,-8 0 0,8 0 0,0 0 0,-22 6 0,22-6 0,-20 6 0,20-6 0,-22 9 0,22-9 0,-21 8 0,21-8 0,-20 4 0,20-4 0,-16 4 0,16-4 0,0 0 129,-20 0-129,20 0 0,0 0 0,0 0 0,-15 0 0,15 0 0,0 0 0,0 0 0,0 0 0,0 0 0,-17 0 0,17 0 0,0 0-129,0 0 129,0 0 0,-7 12-129,7-12 0,0 0-129,0 0-129,-5 21-129,5-21-516,0 14-1806,0-14-1806,0 0-258,0 0-645,0 0 387</inkml:trace>
  </inkml:traceGroup>
</inkml:ink>
</file>

<file path=ppt/ink/ink1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5T17:23:11.913"/>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319F9E75-FB3A-487D-BE02-9AD05B576289}" emma:medium="tactile" emma:mode="ink">
          <msink:context xmlns:msink="http://schemas.microsoft.com/ink/2010/main" type="writingRegion" rotatedBoundingBox="8345,9912 9984,9912 9984,13975 8345,13975">
            <msink:destinationLink direction="with" ref="{F42E5784-13FD-4D0A-8E5D-84D96919AD55}"/>
          </msink:context>
        </emma:interpretation>
      </emma:emma>
    </inkml:annotationXML>
    <inkml:traceGroup>
      <inkml:annotationXML>
        <emma:emma xmlns:emma="http://www.w3.org/2003/04/emma" version="1.0">
          <emma:interpretation id="{10ACB7AB-619F-4AC3-B36D-FA41364F8F49}" emma:medium="tactile" emma:mode="ink">
            <msink:context xmlns:msink="http://schemas.microsoft.com/ink/2010/main" type="paragraph" rotatedBoundingBox="8345,9912 9984,9912 9984,13975 8345,13975" alignmentLevel="1"/>
          </emma:interpretation>
        </emma:emma>
      </inkml:annotationXML>
      <inkml:traceGroup>
        <inkml:annotationXML>
          <emma:emma xmlns:emma="http://www.w3.org/2003/04/emma" version="1.0">
            <emma:interpretation id="{3AF5ED62-3755-4754-A669-CFB9F9BE5DA8}" emma:medium="tactile" emma:mode="ink">
              <msink:context xmlns:msink="http://schemas.microsoft.com/ink/2010/main" type="line" rotatedBoundingBox="8345,9912 9984,9912 9984,13975 8345,13975"/>
            </emma:interpretation>
          </emma:emma>
        </inkml:annotationXML>
        <inkml:traceGroup>
          <inkml:annotationXML>
            <emma:emma xmlns:emma="http://www.w3.org/2003/04/emma" version="1.0">
              <emma:interpretation id="{615F4BCC-5A97-44E0-ACA6-08DD6562B496}" emma:medium="tactile" emma:mode="ink">
                <msink:context xmlns:msink="http://schemas.microsoft.com/ink/2010/main" type="inkWord" rotatedBoundingBox="8345,9912 9984,9912 9984,13975 8345,13975"/>
              </emma:interpretation>
              <emma:one-of disjunction-type="recognition" id="oneOf0">
                <emma:interpretation id="interp0" emma:lang="en-US" emma:confidence="1">
                  <emma:literal>}</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1203 19 1935,'0'0'2709,"0"0"-516,-1-15-516,1 15-258,0 0-516,0 0-258,0 0-129,0 0-129,0 0 0,0 0-129,0 0 0,0 0-129,0 0 258,0 0-129,0 0 129,0 0 258,0 0-258,-17-7 129,17 7 258,0 0-387,0 0 129,0 0 0,0 0 0,0 0 0,0 0-258,0 0 129,0 0 0,0 0-129,0 0 0,0 0-129,0 0 129,0 0 0,0 0-129,0 0 258,0 0-258,0 0 129,0 0 0,2 10-129,-2-10 129,15 12-129,-15-12 129,15 15-129,-15-15 0,23 18 0,-23-18 0,23 23 0,-23-23 0,27 27 0,-12-10 0,-2 2-129,2-1 258,-4-4-129,2 3 0,-2-1-129,0 0 129,-11-16-129,19 30 129,-19-30-129,23 26 129,-14-8-129,-9-18 0,20 27 129,-9-12-129,-1 0 0,-10-15 129,18 26-129,-18-26 0,17 25 129,-17-25-129,15 26 0,-15-26 0,13 27 129,-13-27-129,12 26 0,-4-10 0,-2 1 129,-2-1-129,2 4 258,1-5-129,-4 2 129,2 3-129,-4-4 129,4 0-129,-1-2 129,0 8-129,-3-5-129,4 2 129,-3-1-129,3 0 129,-3 1-129,3 1 0,-1 0 0,-2-4 129,3 0-129,-3 2 0,0 3 0,1-1 129,-3 3-129,2 0 0,-2 2 0,0 1 0,0 1 0,0-2 129,0-4-129,0 4 0,-2-1 0,2-2 0,-2 1 0,2 0 129,-1 0-129,1 2 0,0 1 0,0-2 0,0 0 0,-2 3 0,2 0 0,0-1 0,-1 0 0,0 0 0,-2-1 0,0 0 0,2-1 129,-3-3-129,1 2 0,1-1-129,1 1 258,0-1-129,-2 1 0,1 1 0,2-2 0,0-1 0,-1 1 0,0 0 129,-4-5-129,3 4 0,-1 0 0,-3-1 0,-1 3 0,2-1 0,-2 1 0,0 0 0,-3 4 0,2 1 0,-1 1 0,0-2 129,-1 0-258,-1 4 258,0 0-129,-2 2 0,2-2 0,-6 0 0,3 2 0,-1 3 129,-2-3-129,2 1 0,-3-2 0,1-2 129,-1-1-129,3-1 0,-2-4 0,3 2 0,0-3 0,-3 0-129,7-1 258,-2-2-258,2 0 129,-1 0-129,-1-2 129,3 5-129,-5-2 258,3 2-129,-4-1 0,-2 3 0,0-3 0,2 3 0,-3 0 0,0 1 0,1-3 0,0 0 0,1 0 0,-1 3 0,2-3 0,-2-1 0,3 0 129,0 0-258,0-5 129,0 5 129,0-5-129,3 1 0,-3-5 0,4 4 0,-2-1 0,1 1 0,-5-1 0,5 1 0,-4 1-129,2 2 129,-2-1 0,0 1 0,-1 0 0,-2 2 0,3-1 0,-5 3 0,4-1 0,-4-2 129,1 3-258,-4 1 258,4-2-129,-1 1 0,-1-1 0,-1-2 0,1 1 0,2-1 0,-1-2 0,1 1-129,-2-2 129,1-1 0,2-2 0,2 1-129,-3-2 129,4 0 0,-3-1 0,1-2-129,2 1 129,-2 0 0,3-3 0,-1 1 0,15-10 0,-27 21 0,27-21-129,-22 24 129,22-24 0,-24 27 0,12-11 0,1-2 129,-6 1-129,2 2 0,-1-3 0,1-1 0,0-3 0,15-10 0,-27 23 0,27-23-129,-19 18 129,19-18 0,-16 10 0,16-10 0,0 0 129,0 0-129,0 0-129,-13 14 129,13-14 129,0 0-129,0 0 0,0 0 0,0 0 0,0 0 0,0 0 0,0 0 0,0 0 0,0 0 0,0 0 0,0 0 0,0 0 0,0 0 0,0 0 0,0 0 129,0 0-129,0 0 0,0 0 0,0 0 0,0 0 0,0 0 0,0 0 0,0 0 0,0 0 0,0-7 0,0 7 0,0 0 0,0 0 0,0 0 0,0 0 0,2-16 0,-2 16 0,0 0 0,0 0 0,0 0 0,0 0 0,10-16 0,-10 16 0,0 0 0,0 0 0,4-17 0,-4 17-129,0 0 129,7-23 0,-7 23-129,11-29 129,-6 10 0,0-2-129,3-4 0,-1-1 129,2-3-129,1 2 129,-2 1 0,2 3-129,-1 0 258,3 4-129,-7 4 129,-5 15-129,13-17 129,-13 17-129,0 0 129,0 0-129,0 0 0,0 0 0,0 0 0,5-13 0,-5 13 0,0 0 0,0 0 0,7-16 0,-7 16 0,0 0 0,0 0 0,2-14 0,-2 14 0,0 0 0,0 0 0,0 0 0,0 0 0,0 0 0,0 10-129,0-10 129,-2 25-129,-1-11 129,-1 3 0,1 2 0,1-1-129,-2 0 129,-3 1 0,4 1 0,-1-3 0,-2 1 0,-1-1 0,7-17 0,-10 23 0,10-23 0,-8 17 0,8-17 0,0 0 0,0 0 0,0 0 0,-11 16 0,11-16 129,0 0-129,0 0 0,0 0 0,0 0 0,0 0 0,0 0 0,0 0-129,0 0 129,0 0 0,0 0 0,0 0 0,0 0 0,0 0 0,0 0 0,0 0 0,0 0 0,8 16 0,-8-16 0,0 0 0,15 3 0,-15-3 0,0 0 0,21 4 0,-21-4 0,16 0 0,-16 0 0,15 0 129,-15 0-129,18-1 0,-18 1 0,0 0 0,21-3 0,-21 3 129,0 0-129,15-6 0,-15 6 0,0 0 0,16-3 0,-16 3 129,0 0-258,18-5 129,-18 5 0,0 0 129,22-6-129,-22 6 0,18-6 0,-18 6 0,21-4 0,-21 4 0,18-4 0,-18 4 0,14 0 0,-14 0 0,15 0 0,-15 0 0,0 0 0,19 0 0,-19 0 0,0 0 0,18 0 0,-18 0 0,0 0 0,0 0 0,16 0 0,-16 0 0,0 0 0,14 4 0,-14-4 0,0 0 0,16 4 0,-16-4 0,0 0 0,0 0 0,0 0 0,0 0 0,0 0 0,0 0 0,14 3 0,-14-3 129,0 0-258,0 0 258,0 0-129,0 0 0,0 0 0,0 0 0,0 0 0,0 0 0,0 0 0,0 0 0,0 0 0,0 0 0,0 0 0,0 0 0,0 0 0,-7 0-129,7 0 129,0 0 0,0 0-129,0 0 0,-16-6-129,16 6-258,0 0-387,0 0-2967,0 0-1161,-15-1-387,15 1-258</inkml:trace>
        </inkml:traceGroup>
      </inkml:traceGroup>
    </inkml:traceGroup>
  </inkml:traceGroup>
</inkml:ink>
</file>

<file path=ppt/ink/ink1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5T17:23:19.656"/>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CDF62639-F394-4518-AF7E-5B11D87199DF}" emma:medium="tactile" emma:mode="ink">
          <msink:context xmlns:msink="http://schemas.microsoft.com/ink/2010/main" type="writingRegion" rotatedBoundingBox="9824,12403 10536,12403 10536,13137 9824,13137"/>
        </emma:interpretation>
      </emma:emma>
    </inkml:annotationXML>
    <inkml:traceGroup>
      <inkml:annotationXML>
        <emma:emma xmlns:emma="http://www.w3.org/2003/04/emma" version="1.0">
          <emma:interpretation id="{F8A69EAC-4158-4256-A737-9F8B4A8D5E8C}" emma:medium="tactile" emma:mode="ink">
            <msink:context xmlns:msink="http://schemas.microsoft.com/ink/2010/main" type="paragraph" rotatedBoundingBox="9824,12403 10536,12403 10536,13137 9824,13137" alignmentLevel="1"/>
          </emma:interpretation>
        </emma:emma>
      </inkml:annotationXML>
      <inkml:traceGroup>
        <inkml:annotationXML>
          <emma:emma xmlns:emma="http://www.w3.org/2003/04/emma" version="1.0">
            <emma:interpretation id="{AA34A656-79D2-4505-A6EB-472DE88482FF}" emma:medium="tactile" emma:mode="ink">
              <msink:context xmlns:msink="http://schemas.microsoft.com/ink/2010/main" type="line" rotatedBoundingBox="9824,12403 10536,12403 10536,13137 9824,13137"/>
            </emma:interpretation>
          </emma:emma>
        </inkml:annotationXML>
        <inkml:traceGroup>
          <inkml:annotationXML>
            <emma:emma xmlns:emma="http://www.w3.org/2003/04/emma" version="1.0">
              <emma:interpretation id="{D41F9EB5-3B2E-4AA5-BF81-9C4B731D4938}" emma:medium="tactile" emma:mode="ink">
                <msink:context xmlns:msink="http://schemas.microsoft.com/ink/2010/main" type="inkWord" rotatedBoundingBox="9824,12403 10536,12403 10536,13137 9824,13137"/>
              </emma:interpretation>
              <emma:one-of disjunction-type="recognition" id="oneOf0">
                <emma:interpretation id="interp0" emma:lang="en-US" emma:confidence="0">
                  <emma:literal>Vo</emma:literal>
                </emma:interpretation>
                <emma:interpretation id="interp1" emma:lang="en-US" emma:confidence="0">
                  <emma:literal>re,</emma:literal>
                </emma:interpretation>
                <emma:interpretation id="interp2" emma:lang="en-US" emma:confidence="0">
                  <emma:literal>r.</emma:literal>
                </emma:interpretation>
                <emma:interpretation id="interp3" emma:lang="en-US" emma:confidence="0">
                  <emma:literal>v.</emma:literal>
                </emma:interpretation>
                <emma:interpretation id="interp4" emma:lang="en-US" emma:confidence="0">
                  <emma:literal>v,</emma:literal>
                </emma:interpretation>
              </emma:one-of>
            </emma:emma>
          </inkml:annotationXML>
          <inkml:trace contextRef="#ctx0" brushRef="#br0">17 338 2709,'-11'-16'3999,"11"16"-903,0 0-645,0 0-516,0 0-387,0 0-387,-9-15-129,9 15-129,0 0-258,0 0 0,0 0-258,0 0 0,0 0-129,0 0 0,0 0 0,0 0 0,0 0-129,0 0 129,0 0 0,0 16 0,0-16 0,9 31 129,-7-13-129,5 4 0,-4-2 0,5 3 129,-3-5-258,0 4 129,-1-6 0,5 3-129,-6-3 0,5 1 0,-1-1 0,1 0-129,-1 0 129,-7-16-129,22 23 0,-22-23 129,26 20-129,-26-20 129,23 11-129,-23-11 0,27 0 0,-27 0 0,23-7 129,-23 7-129,21-20 0,-12 4 0,0-1 0,0 1 0,-5-5 0,3 3 0,-3 1 0,-3-3 0,-1 1 0,0-2 0,0 0 129,-1 1-129,-4-2 0,-2 1 0,1-2 0,-2-2 0,1 1 0,0 3 0,3 0 129,-2-1-129,2 4 0,1 0 129,0 0-129,3 18 129,0-26-129,0 26 129,0-27 0,0 27 0,6-27-129,-6 27 0,12-19 0,-12 19 0,17-17 129,-17 17-258,21-12 258,-4 5-129,-1 4 0,2-1 0,-1-3 129,1 4-129,-2-3 0,0 4 0,0-2 0,-16 4 0,22-6 0,-22 6 129,15-4-129,-15 4 0,0 0 0,0 0 0,0 0 0,0 0 0,0 0-129,0 0 129,0 0 0,0 0 0,0 0 129,0 0-129,0 0 0,0 0 0,0 0 0,0 0 129,0 0-129,0 0 0,0 0 0,0 0 0,0 0 0,0 0 0,0 0-129,0 0 0,0 0-387,0 0-387,0 0-3225,0 0-903,0 0 0,-9-7-774</inkml:trace>
          <inkml:trace contextRef="#ctx0" brushRef="#br0" timeOffset="1305.0746">571 567 3483,'0'0'4128,"-7"-18"-903,7 18-645,0 0-387,0 0-516,-5-18-387,5 18-258,0 0-258,0 0-258,0 0-129,0 0-258,0 0 129,0 0 0,0 0-129,0 0 0,0 0 129,0 0-129,0 0 129,0 0-129,0 0 129,-10 14-129,10-14 129,-7 19-129,7-19 129,-6 24-129,6-24 129,-2 23 0,2-23-129,0 25 0,0-25 129,0 19-129,0-19 0,7 21 0,-7-21-129,0 0 129,13 15-129,-13-15 129,14 14-129,-14-14 0,14 12 0,-14-12 0,16 9 129,-16-9-129,18 8 0,-18-8 0,18 0 0,-18 0 0,19-10 0,-19 10 0,20-13 0,-20 13 0,18-22 129,-18 22-129,11-27 0,-7 14 0,-2-3 0,-1 0 0,-1 16 0,0-27 0,0 27 0,0-25 0,0 25 0,0-21 0,0 21 0,-7-19 0,7 19 0,-11-20 0,11 20 129,-17-16-129,17 16 0,-21-9 129,21 9-129,-20-8 0,20 8 129,-20-6-129,20 6 0,-18-3 0,18 3 0,-15-4 0,15 4 0,0 0 0,-16 0 0,16 0 0,0 0 0,0 0 0,-15 0 0,15 0 0,0 0 0,0 0 0,0 0-129,-15 5 129,15-5-129,0 0 0,0 0 0,0 0-129,0 0 0,0 0-129,0 23-387,0-23-516,1 15-2967,-1-15-516,1 20-516,-1-20 129</inkml:trace>
        </inkml:traceGroup>
      </inkml:traceGroup>
    </inkml:traceGroup>
  </inkml:traceGroup>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1-11-15T17:23:25.946"/>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074374F0-139C-46EF-9929-BE4B394387F0}" emma:medium="tactile" emma:mode="ink">
          <msink:context xmlns:msink="http://schemas.microsoft.com/ink/2010/main" type="inkDrawing" rotatedBoundingBox="-1737,10694 -1722,10694 -1722,10709 -1737,10709" shapeName="Other"/>
        </emma:interpretation>
      </emma:emma>
    </inkml:annotationXML>
    <inkml:trace contextRef="#ctx0" brushRef="#br0">0 0</inkml:trace>
  </inkml:traceGroup>
</inkml:ink>
</file>

<file path=ppt/ink/ink1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5T17:22:32.977"/>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C530DC9F-F508-4E99-A2BF-AEC28524C0BB}" emma:medium="tactile" emma:mode="ink">
          <msink:context xmlns:msink="http://schemas.microsoft.com/ink/2010/main" type="writingRegion" rotatedBoundingBox="2642,13846 2355,13199 2727,13034 3014,13680">
            <msink:destinationLink direction="with" ref="{EED03F34-F850-48A8-8CB7-2586540E1AAE}"/>
          </msink:context>
        </emma:interpretation>
      </emma:emma>
    </inkml:annotationXML>
    <inkml:traceGroup>
      <inkml:annotationXML>
        <emma:emma xmlns:emma="http://www.w3.org/2003/04/emma" version="1.0">
          <emma:interpretation id="{105B904C-A717-4F99-8834-7161EC498F2F}" emma:medium="tactile" emma:mode="ink">
            <msink:context xmlns:msink="http://schemas.microsoft.com/ink/2010/main" type="paragraph" rotatedBoundingBox="2642,13846 2355,13199 2727,13034 3014,13680" alignmentLevel="1"/>
          </emma:interpretation>
        </emma:emma>
      </inkml:annotationXML>
      <inkml:traceGroup>
        <inkml:annotationXML>
          <emma:emma xmlns:emma="http://www.w3.org/2003/04/emma" version="1.0">
            <emma:interpretation id="{FA24F407-DEC4-4B1E-BC6E-5E2A148D9C91}" emma:medium="tactile" emma:mode="ink">
              <msink:context xmlns:msink="http://schemas.microsoft.com/ink/2010/main" type="line" rotatedBoundingBox="2642,13846 2355,13199 2727,13034 3014,13680"/>
            </emma:interpretation>
          </emma:emma>
        </inkml:annotationXML>
        <inkml:traceGroup>
          <inkml:annotationXML>
            <emma:emma xmlns:emma="http://www.w3.org/2003/04/emma" version="1.0">
              <emma:interpretation id="{AEBC7C7F-4FE8-4B74-8309-A469FA3256EB}" emma:medium="tactile" emma:mode="ink">
                <msink:context xmlns:msink="http://schemas.microsoft.com/ink/2010/main" type="inkWord" rotatedBoundingBox="2642,13846 2355,13199 2727,13034 3014,13680"/>
              </emma:interpretation>
              <emma:one-of disjunction-type="recognition" id="oneOf0">
                <emma:interpretation id="interp0" emma:lang="en-US" emma:confidence="0">
                  <emma:literal>of</emma:literal>
                </emma:interpretation>
                <emma:interpretation id="interp1" emma:lang="en-US" emma:confidence="0">
                  <emma:literal>if</emma:literal>
                </emma:interpretation>
                <emma:interpretation id="interp2" emma:lang="en-US" emma:confidence="0">
                  <emma:literal>to</emma:literal>
                </emma:interpretation>
                <emma:interpretation id="interp3" emma:lang="en-US" emma:confidence="0">
                  <emma:literal>D</emma:literal>
                </emma:interpretation>
                <emma:interpretation id="interp4" emma:lang="en-US" emma:confidence="0">
                  <emma:literal>Is</emma:literal>
                </emma:interpretation>
              </emma:one-of>
            </emma:emma>
          </inkml:annotationXML>
          <inkml:trace contextRef="#ctx0" brushRef="#br0">397 106 1677,'0'0'2193,"0"0"-516,0 0-258,0 0-258,0 0-129,13 19 0,-13-19 129,0 0 0,0 0 129,13 20-258,-13-20-129,0 0 0,0 0-387,0 0-258,0 0 129,0 0-258,0 0 129,0 0 129,0 0-129,0 0-129,0 0 129,11 15-129,-11-15 129,0 0-129,0 0-129,0 0 129,0 0 0,0 0-129,0 0 258,0 0-129,0 0 0,0 0 129,0 0-129,0 0 129,0 0 0,0 0 0,0 0 129,0 0-258,0 0 129,0 0 0,-9 0-129,9 0 129,0 0-258,0 0 129,0 0-129,0 0 129,0 0-129,0 0 0,0 0 0,0 0 0,0 0 0,0 0-129,0 0 0,0 0 129,0 0 0,0 0-129,5 16 129,-5-16 0,0 0 0,0 0 0,0 0 0,6 14 0,-6-14 0,0 0 0,0 0 0,0 0 0,0 0 0,0 0 0,0 0 0,0 0 0,0 0 0,0 0 0,0 0 0,6 13 0,-6-13 0,0 0-129,3 17 129,-3-17-129,0 0 129,7 18-129,-7-18 129,0 0 0,0 0 0,0 0 0,0 0 129,0 0-129,0 0 0,0 0 0,7 17-129,-7-17 129,0 0 0,1 18 0,-1-18 0,0 0 0,0 0 0,3 16 0,-3-16 0,0 0 0,0 0 0,0 0 129,0 0-129,0 0 0,0 0 0,0 0 0,0 0 0,0 0 0,0 0 0,0 0 0,0 0 0,0 0 0,0 0 0,0 0 0,0 0 0,0 0 0,0 0 0,0 0 0,0 0 0,0 0 0,0 0 129,0 0-129,0 0 129,0 0 0,0 0-129,0 0 129,0 0 0,0 0 0,0 0 0,0 0-129,0 0 258,-8-11-129,8 11 0,-12-19 387,12 19-387,-15-19 129,15 19-129,-15-21 129,4 5 0,11 16-129,-18-13 0,18 13 0,-19-13 0,19 13 0,-18-10-129,18 10 129,-14-10 0,14 10 0,-15-9 0,15 9 129,-14-10-258,14 10 129,-15-15-129,15 15 129,-18-11-129,18 11 0,-18-12 0,18 12 0,-19-11 0,19 11 129,-18-6-129,18 6 0,-16-3 0,16 3 0,-14-4 129,14 4-129,-16-3 0,16 3 0,-15-4 129,15 4-129,-14-10 0,14 10 0,-17-7 0,17 7 129,-15-2-129,15 2 0,-14-6 0,14 6 0,-15-8 0,15 8 0,-16-7 0,16 7 0,-13-10-129,13 10 129,0 0 129,-19-8-129,19 8 0,0 0 0,0 0 0,0 0 0,0 0 0,-16-8 0,16 8 0,0 0 0,0 0 0,0 0 0,0 0 0,0 0-129,0 0 129,-16-3 0,16 3 0,0 0 0,0 0 0,0 0-129,0 0 258,0 0-129,0 0-129,0 0 129,0 0 0,0 0 0,0 0-129,0 0 129,12 11-129,-12-11 0,0 0-129,0 0-129,23 22-645,-23-22-3870,0 0 129,0 0-645,0 0-129</inkml:trace>
          <inkml:trace contextRef="#ctx0" brushRef="#br0" timeOffset="-2381.1362">384 100 1677,'8'-9'2193,"-8"9"-258,0 0-129,0 0-774,0 0-258,0 0-129,0 0-258,0 0 129,0 0-129,0 0 258,0 0-129,8 9 258,-8-9-129,0 0 0,0 0 0,13 14-129,-13-14-129,0 0 0,14 14-129,-14-14-129,0 0 0,9 16 129,-9-16-129,9 19 0,-9-19-129,8 22 258,-8-22-258,9 18 129,-9-18-129,7 14 129,-7-14-258,0 0 258,0 0-129,0 0 129,0 0-129,2 15 0,-2-15 0,0 0 0,0 0 0,0 0 0,0 0 258,0 0-258,0 0 0,0 0 129,0 0-129,0 0 129,0 0-129,-1-10 129,1 10-129,0 0 129,0 0-129,-4-15 129,4 15 129,0 0-129,0 0 129,0 0 0,0 0 129,-4-16-129,4 16 129,0 0-258,0 0 129,0 0 0,0 0 0,0 0-129,0 0 0,0 0 0,0 0 0,0 0 0,0 0 0,0 0 129,0 0-129,0 0 129,0 0-129,0 0 129,0 0 0,-17-6-129,17 6 129,0 0 0,0 0 0,0 0-129,0 0 129,0 0-129,-13-15 129,13 15-129,0 0 129,0 0-129,-9-18 0,9 18 0,0 0 129,-10-22-258,10 22 129,-9-18-129,9 18 129,-8-27-129,2 11 0,-2 3 129,5-3-129,-5-4 129,1 3-129,-1-2 0,-1-1 0,4 2 129,-4-2-129,4 2 0,-4 0 0,5 2 0,-1-1 0,2 1 0,2-2 0,-4 0 0,3-3 0,0-3 0,1 1 0,-1 3 0,-2 1 0,3 2 0,-2 1-129,3 16 258,-4-19-258,4 19 258,0 0-129,0 0 0,-6-16 0,6 16 0,0 0 0,0 0 0,0 0 0,-4-14-129,4 14 129,0 0 0,0 0 0,-4-15 0,4 15 0,0 0-129,0 0 129,0 0 0,0 0 0,0 0 0,0 0 0,0 0 0,0 0-129,0 0 129,0 0-129,0 0-129,0 0 0,0 0-258,0 0-258,0 19-3612,0-19-387,0 16-258,0-16-645</inkml:trace>
        </inkml:traceGroup>
      </inkml:traceGroup>
    </inkml:traceGroup>
  </inkml:traceGroup>
</inkml:ink>
</file>

<file path=ppt/ink/ink1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96.78027" units="1/in"/>
          <inkml:channelProperty channel="Y" name="resolution" value="5041.07666" units="1/in"/>
          <inkml:channelProperty channel="F" name="resolution" value="0" units="1/dev"/>
        </inkml:channelProperties>
      </inkml:inkSource>
      <inkml:timestamp xml:id="ts0" timeString="2011-11-17T09:21:48.335"/>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0 0 0,'0'0'0,"0"0"0,0 0 0</inkml:trace>
</inkml:ink>
</file>

<file path=ppt/ink/ink18.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7T09:22:00.565"/>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3367 163 516,'0'0'258,"0"0"0,0 0-129,0 0 258,0 0 0,0 0 258,0 0 129,0 0 0,0 0 129,0 0 129,0 0-129,0 0-129,0 0-129,0 0-129,0 0-129,0 0 129,-5-16-258,5 16 0,0 0 129,0 0-129,-14-3 0,14 3-129,0 0 258,0 0-258,-18 0 0,18 0 0,0 0 0,-16 4-129,16-4 129,0 0 0,-20 16 129,20-16-129,-11 16 0,11-16 0,-14 17 0,14-17 129,-11 19 129,11-19-258,-10 16 0,10-16 129,-8 20-129,8-20 0,-9 22 0,9-22 129,-7 23-129,7-23 0,-2 24 0,2-24 0,-3 29-129,3-14 258,-3-1-129,3 0 0,-1 4 0,-1-4 129,1 2 0,-3 4-129,4-20 129,-3 32-258,0-19 258,2 4-258,1-17 258,-4 29-387,4-29 129,-2 22 0,2-22 0,0 17-129,0-17 129,0 16-129,0-16 258,0 17-129,0-17 0,0 20 0,0-20 0,0 23 129,-1-7-129,1-16 0,-2 25 0,2-25 0,-4 27 0,4-27 0,0 28 0,0-28 0,-1 25 0,1-25 0,-3 29 0,-1-14 0,2 2 0,0-1 0,-1 4 0,-1-2 0,1-1 0,2-2 0,-2 0 0,3 1 0,0 0 0,0-16 0,0 25 0,0-25 0,0 26 0,0-11 0,0-15 0,3 25 0,-3-25 0,0 22 0,0-22 0,2 23 0,-2-23-129,3 25 258,-3-25-258,4 24 129,-4-24 0,2 28 0,-2-28 0,0 28 0,0-13 0,0-15 0,0 28 0,0-28 0,0 26 0,0-26 0,0 24 0,0-24 0,-2 21 0,2-21 0,-1 23 0,1-23 0,0 20 0,0-20 0,0 25 0,0-25 0,-3 21 0,3-21 129,-1 26-129,1-26 0,-2 25 0,2-25 0,-5 23 0,5-23 0,-4 22 129,4-22-129,-7 17 129,7-17 0,-5 22 0,5-22-129,-5 23 129,3-8-258,2-15 129,-5 27 0,5-27 0,-4 22 0,4-22 0,-6 25-129,6-25 129,-4 26 0,4-12 0,-4 1 0,4 2 0,-3-1 0,3 1 0,-1 1 0,1 0 0,-2-2 0,-1 1 129,2-2-129,0 0 0,1-15 0,0 25 0,0-25 0,0 24 0,0-24 0,0 18-129,0-18 258,0 22-129,0-22 0,1 27 0,-1-27 129,4 27-129,-2-13 258,-2 1-258,0-15 0,1 26 129,-1-26-129,6 19 0,-6-19 0,2 26 0,-2-26 129,3 20-129,-3-20 0,0 25 0,0-25 0,0 28 0,0-28 0,2 25 0,-2-9 0,2-2 0,-2-14 129,2 25-129,-1-9 0,-1-16 0,7 27 0,-7-27 0,6 27 0,-6-27 129,8 31-129,-8-31 0,10 26 0,-5-11 0,-5-15 0,10 27 129,-10-27-129,8 21 0,-8-21 129,6 18-129,-6-18 0,0 0 129,4 17-129,-4-17 0,0 0 0,3 16 129,-3-16-129,0 0 129,0 0-129,4 27 0,-4-27 129,0 19 0,0-19-258,0 23 129,0-7-129,-1-2 129,-2 1-129,3-15 129,-3 27-129,3-27 129,-1 28 0,1-28 0,-3 27 0,3-27 0,-3 23 0,3-23 129,-3 29-129,3-29 0,-2 23 0,2-23 129,-6 24-129,3-9 0,3-15 0,-1 26 0,1-26 129,-4 27-129,4-27 0,-2 26 0,2-26 129,-2 22-129,2-22 0,-6 22 129,6-22-129,-4 17 0,4-17 0,-6 21 0,6-21 0,-5 18 0,5-18 0,-3 20 0,3-20 0,-4 20 0,4-20 0,-6 20 129,6-20-129,-5 22 0,5-22 0,-7 17 0,7-17 0,-7 22 0,7-22 0,-9 19 0,9-19 0,-7 17 0,7-17 129,-4 17-129,4-17 0,-7 20 0,7-20 0,-8 16 0,8-16 0,-9 17 0,9-17 0,-9 18 0,9-18 0,-12 13 129,12-13-129,0 0 0,-15 20 0,15-20 0,0 0 0,0 0 0,-17 16 0,17-16 0,0 0 129,-13 10-129,13-10 0,0 0 0,-19 10 0,19-10 0,-18 12 0,18-12 0,-22 7 0,22-7 0,-22 10 0,6-6 0,16-4 0,-26 12 0,26-12 0,-25 11 0,9-2 0,16-9 0,-27 13 0,11-7 0,2 1 0,-1-2 129,-2 2-129,1-3 0,-3 2 0,4-2 129,-2-1-129,2 1 0,1-3 129,-1 1-129,15-2 0,-25 2 0,25-2 0,-23 0 0,23 0 0,-23 0 0,23 0 0,-25-4 0,25 4 0,-25-5 129,9 4-129,16 1 0,-29-2-129,14 2 129,-2 0 0,-1 0 0,0 0 0,0 0 0,-2 0 0,1 2 0,-1 2 0,-2-3 0,1 0 0,0 1 0,-1 0 0,1-1 0,1 2 0,-1-3 0,1 0 0,0 0 0,2 0 0,0 0 0,1 0 0,0 1 0,-1-1 0,2 1 0,-1 0 0,-1-1 0,1 3 0,-1-2 0,1-1 0,-1 2 0,0-2 0,3 4 0,-2-4 0,-1 2 0,0 0 0,1 1 0,0 0 0,-1-3 0,4 1 0,-4-1 0,-3 1 0,6 0 0,-3-1 0,-3 3 0,3-2 0,-2 0 0,2 3 0,3 1 0,-2-3 0,0 2 0,2 2 0,15-6 0,-26 7 0,26-7 0,-24 6 0,24-6 0,-24 3 0,24-3 0,-18 1 0,18-1 0,-21 0 0,21 0 0,-19 2 0,19-2 0,-23 0 0,23 0 0,-23 0 0,23 0 0,-25 0 0,9 0 0,2-2 0,-1-2 0,0 3 129,-3 0-129,4 0 0,-4-2 0,-1 2 0,1 1 0,0 0 0,-1 0 0,1 0 0,-2 0-129,2 1 129,-4 2 0,4-2 0,1 0 0,2 0 0,-2-1 0,0 0 0,0 0 0,3 0 0,14 0 0,-26 0 0,9 0 0,17 0 0,-28 0 129,13 0-129,1 0 0,-1-1 0,-1 1-129,1-1 129,0 1 0,0 0 129,-1 0-258,-1 0 129,1 0 0,0 1 0,-2 3 0,3-1 0,-3 1 0,-4 0 0,1-2 0,1 2 0,1 2 0,-2-1 0,3 0 129,2 1-129,0 1 129,0 0-129,2 3 129,-1-1-129,15-9 129,-28 18-129,13-6 0,15-12 0,-28 26 0,28-26 129,-25 27-129,15-13 0,-1 1 0,1 2 0,10-17 0,-18 24 0,18-24 0,-17 24 0,17-24 0,-12 18 0,12-18 0,-11 18 0,11-18 0,-9 19 0,9-19-129,-8 19 258,8-19-129,-8 23-129,8-23 129,-12 26 0,12-26 0,-12 26 0,6-13 0,1 3 0,5-16 0,-10 27 129,4-12-129,2 0 0,-1 1-129,1 0 258,-3 0-258,2 1 258,-2 0-258,-1-3 258,1 1-258,7-15 258,-17 26-129,17-26 0,-11 25 0,11-25 0,-12 22 0,12-22 0,-16 23 0,16-23 0,-11 24-129,11-24 129,-15 26 0,8-10 0,0 3 0,0-3 0,0 1 0,3 1 0,-4-1 0,1 0 0,0 0 0,2-2 0,5-15 0,-9 30 0,2-14 0,0 1 129,3 2-258,-2-1 258,-1 0-129,4 3 0,0-3 129,3-1-258,-2 3 258,0-5-258,2 1 129,0-16 0,0 27 0,0-27-129,4 23 129,-4-23 0,2 21 0,-2-21 0,3 18 0,-3-18 0,5 29 0,-5-29 0,6 25 0,-6-25 0,8 27 0,-8-27 129,8 28-129,-8-28 129,7 28-129,-7-28 0,5 25 0,-5-25 0,5 24 0,-5-24 0,6 28 0,-6-28 0,3 27 0,-3-27 0,7 26 0,-3-11 0,0 0 0,-4-15 0,5 25 0,-5-25 0,10 23 0,-10-23 0,10 20 0,-10-20 0,11 13 0,-11-13 258,7 16-258,-7-16 0,10 21 0,-10-21 129,14 18-129,-14-18 0,12 21 129,-12-21-258,17 18 129,-17-18 0,17 11 0,-17-11 0,16 12 0,-16-12 0,14 7 0,-14-7 0,0 0 0,21 10 0,-21-10 0,14 8 0,-14-8 0,16 7 0,-16-7 0,0 0 129,19 11-129,-19-11 0,15 3 0,-15-3 0,0 0 0,20 1 129,-20-1-129,14 0 0,-14 0 129,0 0-129,22 0 0,-22 0 0,14-4 0,-14 4 0,15 0 0,-15 0 0,17-3 0,-17 3 0,17-5 0,-17 5 0,18-8 0,-18 8 0,18-5 0,-18 5 0,20-5 0,-20 5 0,0 0 0,19-3 0,-19 3 0,0 0 0,20 0 0,-20 0 0,0 0 0,18 0 0,-18 0 0,0 0 129,23-6-129,-23 6 0,14-4 0,-14 4 0,17-2 0,-17 2 0,17-5 0,-17 5 0,14-4 0,-14 4 0,16-5 0,-16 5 0,18-7 0,-18 7 0,20-10 129,-20 10-258,17-7 129,-17 7 129,18-5-129,-18 5 0,17-5 0,-17 5 0,0 0 0,18-2 0,-18 2 0,0 0 0,18-10 0,-18 10 0,0 0 0,15-11 0,-15 11 0,0 0 0,0 0 0,15-15 0,-15 15 0,0 0 0,16-7 0,-16 7 0,0 0 0,16-18 0,-16 18 0,0 0 0,19-21 129,-19 21-129,13-16 0,-13 16 0,16-13-129,-16 13 129,15-16 129,-15 16-129,14-17-129,-14 17 129,15-17 0,-15 17 0,16-16 0,-16 16 129,14-16-129,-14 16 0,0 0 0,16-19 129,-16 19-129,0 0 0,12-20 0,-12 20 0,5-17-129,-5 17 129,6-16 0,-6 16 0,7-19 0,-7 19 0,7-22 0,-7 22 0,2-23 0,-2 23 0,2-23 0,-2 23 0,0-17 0,0 17 0,0-18 0,0 18 0,-2-21 0,2 21 0,-1-22 0,1 5 0,0 17 0,0-26 0,0 11 0,0-2 129,0 2-129,-1 0 0,1 1 0,0 14 129,-6-26-258,6 26 258,-4-24-258,4 24 129,-6-23 0,6 23 0,-1-27 0,1 11-129,-2 2 258,1-2-258,1 0 258,-1 1-258,1 1 258,0-1-129,0-1 0,0 16 0,0-29 0,0 13 0,0 1 0,1 1-129,0-3 258,2-3-258,-1 3 258,3 1-129,-3-1 0,3-1 0,1-1 0,-6 19 0,12-32 0,-12 32 0,13-29 0,-13 29 0,11-21 0,-11 21 0,13-15 0,-13 15 0,11-16 0,-11 16 0,16-14 0,-16 14 0,19-17 0,-19 17 0,18-13 0,-18 13 0,19-10 129,-19 10-129,18-8 0,-18 8 0,20-8 0,-20 8 0,21-3 0,-21 3 0,22-5 129,-22 5-129,22-5 0,-22 5 0,24-5 0,-24 5 0,24-4 129,-24 4-129,25-3 0,-25 3 0,22-4 129,-22 4-129,22 0 0,-22 0 0,20-4 0,-20 4 0,23-7 129,-23 7-129,24-6 0,-9 1 129,-15 5-129,28-14 129,-28 14-129,27-15 0,-27 15 0,28-17 0,-13 10 0,-1-5 0,1 1 0,-15 11 0,28-18 129,-13 11-129,-1 0 0,3-3 0,-2 3 0,1-1-129,0 0 129,3 2 0,-1 0 0,-2 1 0,1 0 0,-17 5 0,28-7 0,-28 7 0,25-3 0,-25 3 0,18 0 0,-18 0 0,0 0 0,18 0 0,-18 0 0,0 0 0,0 0 0,0 0 0,14 13 0,-14-13 0,0 0 0,10 16 129,-10-16-258,0 0 129,20 15 0,-20-15 0,18 8 0,-18-8 0,25 6 0,-10-5 0,-1 1 0,4 2 0,-1-4 0,2 0 0,-1 0 0,1 0 0,1 0 0,0 0 0,1 0 0,-3 0 0,3 0 0,-3 0 0,4 0 0,-4-4 129,0 2-258,-2 1 129,-1 1 0,0 0 0,-15 0 0,27 0 0,-27 0 0,28 0 0,-28 0 0,29 0 0,-12 0 0,1 0 0,1 0 0,2 0 0,2 3 0,-1 1 0,3-2 0,-1 2 0,2-2 0,2 0 129,4 0-129,-1-1-129,1-1 129,0 0 0,0 0 0,-2 0-129,0 0 129,-2 0 0,-5-1 0,-2-3 0,0-1 129,-6 2-129,1-3 0,-16 6 0,22-5 0,-22 5 0,17-5 0,-17 5 0,0 0 0,15-4 0,-15 4 0,0 0 0,0 0 0,0 0 0,18 0 0,-18 0 0,0 0 0,18 7 0,-18-7 0,17 7 0,-17-7 0,18 6 0,-18-6 0,27 2 0,-27-2 0,27 0 0,-27 0 0,28 0 0,-14 0 0,2-2 0,-1 2 0,-1 0 0,1 0 0,-1 0 0,-14 0 0,28 0 129,-13 0-129,-15 0-129,27 3 129,-27-3 0,22 5 0,-22-5 0,24 9 0,-24-9 0,21 6 0,-21-6 0,22 6 0,-22-6 0,24 3 0,-24-3 0,26 4 129,-11-1-129,1-1 0,-16-2 0,28 8 0,-28-8 0,26 3 0,-26-3 0,25 3 0,-25-3 0,27 0 0,-12 0 0,-15 0 0,28 0 0,-28 0 0,28-9 0,-28 9 0,26-10 0,-26 10 0,27-13 0,-11 7 0,-16 6 0,31-17 0,-14 7 0,1 0 0,0-1 0,0 1-129,0-1 129,-1-1 0,-2 3 0,1-2 0,-16 11 0,27-25 0,-13 10 0,0-1 129,0 3-258,-1-3 258,-13 16-258,25-27 258,-25 27-129,22-19 0,-22 19-129,17-14 129,-17 14 129,0 0-129,18-18 0,-18 18 0,0 0 0,8-17 0,-8 17 0,0 0-129,9-13 129,-9 13-129,0 0 129,0 0 0,11-16 0,-11 16-129,0 0 129,0 0 0,0 0 0,10-21 0,-10 21 0,0 0 0,7-19 0,-7 19 129,4-20-258,-4 20 258,8-22-258,-8 22 129,7-16 0,-7 16 0,6-14 0,-6 14 129,2-15-129,-2 15 0,2-15 0,-2 15 0,1-19 0,-1 19 0,4-25 0,-4 25 0,3-24 0,-3 24 0,6-27 0,-4 12 0,1 1 0,1-1 0,-4 15 0,3-28 0,-3 28 0,3-27 0,0 14 0,-2-3 0,-1 2 0,2-1 0,-1-1 0,-1 16 0,3-27 0,-3 27 0,3-27 0,-2 11 0,-1 16 0,1-29 129,-1 29-129,2-29 0,-2 29 0,1-27 0,-1 27 0,0-25 0,0 25 0,3-18 0,-3 18 0,0-18 0,0 18 0,0-21 0,0 21 0,0-18 0,0 18 0,0-18 0,0 18 0,0-18 0,0 18 129,0 0-129,0-16 0,0 16 0,0 0 0,0-14 0,0 14 0,0 0 0,0 0 0,4-16 0,-4 16 129,0 0-129,1-18 0,-1 18 0,0 0 0,0-21 0,0 21 0,0-17 0,0 17 0,0-20 0,0 20 129,0-23-129,0 23 0,0-22 129,0 22-129,0-23 0,0 6 0,0 1 0,0 0 0,0 0 0,0 1 0,0-1 0,0 1 258,0-2-516,0 17 516,2-19-258,-2 19 129,0-22-258,0 22 258,0-27 0,0 27-129,0-25 0,0 25 0,0-23 0,0 23 0,0-24 0,0 24 0,-4-27 0,4 12 0,-2 0 0,1-2 0,1 1 0,0-1 129,-3-1-129,3 1 0,0 1 0,-1-1 0,-1 1 0,2-1 0,-1-2 0,1-1 0,-1 1 0,1-1 0,0 1 0,0-3 0,0 1 0,-3 2 0,1-2 0,1-1 0,0 3 0,-1-4 0,1 3 0,-2 1 0,2-4 0,1 3 0,-3-1 0,3 3 0,-2-1 0,1 1 0,-2 0 0,0 1 0,2 1 0,0 1 0,-2 1 0,2-3 0,-2 1 0,1 1 0,-2-1-129,3 1 258,-1-2-258,0-1 129,-1-4-129,1 4 129,2-1 0,-1 0-129,1 2 129,-1-2 0,1 1 0,0 18 0,0-25 0,-2 9 0,1 1 0,1 15 0,-3-29 0,0 13 0,2-1 0,-1 1 0,0 0 0,0-1 0,1 2 0,1-1 0,-3-2 0,2 1 0,-2 1 0,2 3 0,-1-3 0,-1-1-258,-1 1 516,3-1-258,-1 4 0,1-2 0,-3 0 0,4 0-258,-2-1 516,2 1-258,-1 0 0,1 15 0,0-26 0,0 12 0,-1-3 0,1 17 0,-2-28 0,2 28 0,-3-27 0,2 12 0,-2-2 0,2 3 0,1-2 0,-2-3 0,0 0 0,0-1 0,2 1 0,0-1 0,0 3 0,0-1 0,-1 2 0,0 2 0,1 14 0,-5-26 0,5 26 0,-4-27 0,1 11 0,3 16 0,-7-25 0,7 25 0,-5-26-258,3 12 516,1-1-516,1 15 258,0-27-129,0 14 258,0-7-387,0 3 387,0 0-129,1 3-129,4-3 129,-3 1-129,-2 16 129,7-27 0,-7 27 0,5-20-129,-5 20 129,7-23 0,-7 23 0,2-21 0,-2 21 0,4-26 0,-4 26 0,3-20 0,-3 20 0,0-22 0,0 22 0,2-22 0,-2 22 129,0-27-258,0 27 129,0-23 0,0 23 0,0-20 0,0 20 0,-2-17 0,2 17 0,0 0 0,-8-19 129,8 19-129,0 0 0,-11-22 0,11 22 0,0 0-129,-14-20 129,14 20 0,0 0 0,-20-19 0,20 19 0,-18-15 0,18 15 0,-21-16 0,21 16 0,-23-15 0,23 15 0,-23-14-129,23 14 258,-22-7-129,22 7-129,-19 0 129,19 0 0,-24 0 0,7 3 0,0 4 0,1 0 0,-2-1 0,-1-1 0,3-3 0,0 4 0,16-6-129,-23 10 129,23-10 0,-21 10 0,21-10 0,-20 6 0,20-6 0,-18 10 0,18-10 0,-18 7 0,18-7 0,-24 11 0,9-4 0,0 4 0,-8 3 0,3-5-129,-4 7 129,2-2 0,-5-5 0,2 5 0,3-5 0,-1 0 0,5 0 0,0-3 0,4 0 0,14-6 0,-22 7 0,22-7 0,0 0-129,0 0 129,-15 6-258,15-6 0,0 0-258,0 0-645,0 0-1806,0 0-1290,0 19-645,0-19-129</inkml:trace>
</inkml:ink>
</file>

<file path=ppt/ink/ink19.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96.78027" units="1/in"/>
          <inkml:channelProperty channel="Y" name="resolution" value="5041.07666" units="1/in"/>
          <inkml:channelProperty channel="F" name="resolution" value="0" units="1/dev"/>
        </inkml:channelProperties>
      </inkml:inkSource>
      <inkml:timestamp xml:id="ts0" timeString="2011-11-17T09:21:49.675"/>
    </inkml:context>
    <inkml:brush xml:id="br0">
      <inkml:brushProperty name="width" value="0.04667" units="cm"/>
      <inkml:brushProperty name="height" value="0.04667" units="cm"/>
      <inkml:brushProperty name="color" value="#ED1C24"/>
      <inkml:brushProperty name="fitToCurve" value="1"/>
    </inkml:brush>
    <inkml:context xml:id="ctx1">
      <inkml:inkSource xml:id="inkSrc1">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1" timeString="2011-11-17T09:23:36.956"/>
    </inkml:context>
    <inkml:brush xml:id="br1">
      <inkml:brushProperty name="width" value="0.04667" units="cm"/>
      <inkml:brushProperty name="height" value="0.04667" units="cm"/>
      <inkml:brushProperty name="color" value="#177D36"/>
      <inkml:brushProperty name="fitToCurve" value="1"/>
    </inkml:brush>
  </inkml:definitions>
  <inkml:traceGroup>
    <inkml:annotationXML>
      <emma:emma xmlns:emma="http://www.w3.org/2003/04/emma" version="1.0">
        <emma:interpretation id="{8FE0E680-EA8A-4876-A4D8-107B109C9E3F}" emma:medium="tactile" emma:mode="ink">
          <msink:context xmlns:msink="http://schemas.microsoft.com/ink/2010/main" type="writingRegion" rotatedBoundingBox="21590,8255 22111,8255 22111,12551 21590,12551"/>
        </emma:interpretation>
      </emma:emma>
    </inkml:annotationXML>
    <inkml:traceGroup>
      <inkml:annotationXML>
        <emma:emma xmlns:emma="http://www.w3.org/2003/04/emma" version="1.0">
          <emma:interpretation id="{4D5BABEE-6E66-4161-8D9E-DFE9B3652AB3}" emma:medium="tactile" emma:mode="ink">
            <msink:context xmlns:msink="http://schemas.microsoft.com/ink/2010/main" type="paragraph" rotatedBoundingBox="21590,8255 22111,8255 22111,12551 21590,12551" alignmentLevel="1"/>
          </emma:interpretation>
        </emma:emma>
      </inkml:annotationXML>
      <inkml:traceGroup>
        <inkml:annotationXML>
          <emma:emma xmlns:emma="http://www.w3.org/2003/04/emma" version="1.0">
            <emma:interpretation id="{697C03B9-B47A-4706-A8CA-348CAB0D254B}" emma:medium="tactile" emma:mode="ink">
              <msink:context xmlns:msink="http://schemas.microsoft.com/ink/2010/main" type="line" rotatedBoundingBox="21590,8255 22111,8255 22111,12551 21590,12551"/>
            </emma:interpretation>
          </emma:emma>
        </inkml:annotationXML>
        <inkml:traceGroup>
          <inkml:annotationXML>
            <emma:emma xmlns:emma="http://www.w3.org/2003/04/emma" version="1.0">
              <emma:interpretation id="{F190FF92-0C5C-4FF9-A6FB-B5003224FA0A}" emma:medium="tactile" emma:mode="ink">
                <msink:context xmlns:msink="http://schemas.microsoft.com/ink/2010/main" type="inkWord" rotatedBoundingBox="22096,12536 22111,12536 22111,12551 22096,12551"/>
              </emma:interpretation>
              <emma:one-of disjunction-type="recognition" id="oneOf0">
                <emma:interpretation id="interp0" emma:lang="en-US" emma:confidence="1">
                  <emma:literal>:</emma:literal>
                </emma:interpretation>
                <emma:interpretation id="interp1" emma:lang="en-US" emma:confidence="0">
                  <emma:literal>i</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j</emma:literal>
                </emma:interpretation>
              </emma:one-of>
            </emma:emma>
          </inkml:annotationXML>
          <inkml:trace contextRef="#ctx0" brushRef="#br0">506 4281 0</inkml:trace>
          <inkml:trace contextRef="#ctx1" brushRef="#br1">0 0</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5T16:58:15.81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28 0 129,'0'0'1677,"0"0"-129,0 0 0,0 0 0,0 0-258,0 0-129,0 0-129,0 0 0,0 0-258,0 0 0,0 0 129,0 0-129,0 0-258,0 0 129,0 0-129,0 0-129,0 0 129,0 0-129,0 0 129,0 0-129,0 0 258,0 0-129,0 0 0,0 0 0,0 0-129,0 0-129,0 0 0,0 0 0,0 0-129,0 0 0,0 0 129,0 0 0,0 0-129,0 0 0,0 0 129,0 0-129,0 0 0,0 0 0,0 0 0,0 0 0,0 0-129,0 0 129,-13 1-129,13-1 129,0 0-129,0 0 0,0 0 129,0 0-129,0 0 129,-16 5 0,16-5 0,0 0 129,0 0 0,0 0 0,0 0 0,0 0 0,0 0 0,0 0-129,0 0 129,0 0-129,0 0 0,0 0-129,0 0 129,0 0 0,0 0 0,0 0 0,16 4 0,-16-4 0,15 1-129,-15-1 0,21 5 129,-21-5-129,23 7 0,-23-7 0,24 7 129,-24-7-129,22 11 0,-22-11 0,23 8 129,-23-8-129,19 7 0,-19-7 0,20 10 0,-20-10 0,16 8 0,-16-8 129,17 10-258,-17-10 258,18 15-129,-18-15 0,20 18 0,-20-18 0,22 18 0,-22-18 0,25 18 129,-25-18-129,21 17 0,-21-17 0,24 16 0,-24-16 129,19 16-129,-19-16 0,18 15 0,-18-15 0,18 15 0,-18-15 0,17 18 129,-17-18-129,14 16 0,-14-16 0,15 15 0,-15-15 129,16 16-129,-16-16 0,15 15 0,-15-15 0,15 15 0,-15-15 0,17 10 0,-17-10 0,0 0 129,21 16-129,-21-16 0,0 0 0,17 21 0,-17-21 0,12 14 0,-12-14 0,13 17 0,-13-17 0,11 16 0,-11-16 0,0 0 0,15 17 0,-15-17 0,0 0 0,13 15 0,-13-15 0,0 0 0,10 19 0,-10-19 0,7 17 0,-7-17 0,7 17 0,-7-17 0,5 20 0,-5-20 0,7 16 0,-7-16 0,7 20 0,-7-20 0,8 15 0,-8-15 0,10 17 0,-10-17 0,11 17 0,-11-17 0,10 19 0,-10-19 0,10 16 129,-10-16-258,7 17 129,-7-17-129,7 16 129,-7-16-129,3 16 129,-3-16-129,1 17 129,-1-17 0,5 22 0,-5-22 0,2 23-129,-2-23 258,4 27-129,-4-27 0,4 27 0,-4-27 0,3 21 0,-3-21 0,3 15 0,-3-15 0,3 14 0,-3-14 0,0 0 0,1 14 0,-1-14 0,0 0 0,0 0 0,3 19 0,-3-19 0,0 0 0,0 0 0,1 19 0,-1-19 0,3 15 0,-3-15 0,0 15 0,0-15 0,0 16 0,0-16 0,0 16 0,0-16 0,0 13 0,0-13 0,0 0 0,0 18-129,0-18 129,0 0 129,-7 22-129,7-22 0,0 0 0,-7 16 0,7-16 0,-4 18 0,4-18 0,-6 24 0,6-24 0,-3 19 0,3-19 0,-4 17 0,4-17 0,-4 17 0,4-17 0,0 0 0,0 0 0,0 0-129,-10 16 129,10-16 0,0 0 0,0 0 0,0 0 0,-8 17 129,8-17-129,0 0 0,-7 15 0,7-15 0,0 0 0,-8 14 0,8-14 0,0 0 0,-10 16 0,10-16 0,0 0 0,-10 19 0,10-19 0,0 0 0,-12 20 0,12-20 0,0 0 0,-12 16 0,12-16 0,0 0 0,0 0 0,0 0 0,-6 19 0,6-19-129,0 0 258,-6 13-129,6-13-129,0 0 129,-7 18 0,7-18 0,-6 15 0,6-15 0,-7 16 0,7-16 0,-8 16 0,8-16 129,0 0-129,-10 19 0,10-19 0,0 0 0,0 0 0,0 0 0,0 0 0,0 0 0,0 0 0,0 0 0,0 0 0,0 0 0,-15 15 0,15-15 0,0 0-129,0 0 258,0 0-129,0 0 0,0 0 0,0 0 0,0 0 0,0 0 0,0 0 0,0 0-129,0 0 129,0 0-129,0 0 129,0 0 0,0 0-129,0 0 0,0 0 0,0 0-129,0 0 0,0 0-387,0-25-645,17 22-3225,-17-12-387,7-4-387,-6 2-387</inkml:trace>
  <inkml:trace contextRef="#ctx0" brushRef="#br0" timeOffset="3196.1827">654 1191 258,'-4'16'1419,"4"-16"-516,0 0-129,0 0-129,0 0 0,0 0-258,0 0 129,0 0-258,0 0-129,0 0 258,0 0-258,0 0 387,0 0 0,0 0 0,0 0-129,0 0 129,0 0-129,0 0 129,0 0 0,0 0-129,0 0 0,0 0 0,-13-9 129,13 9-129,0 0 258,0 0-258,0 0 129,0 0-129,0 0 0,0 0 129,0 0-258,0 0 0,0 0-129,0 0 0,0 0 0,0 0 0,0 0 129,0 0-129,0 0 0,0 0 129,0 0 0,0 0 129,0 0 0,0 0 129,0 0 0,-1 8-129,1-8 129,0 0-129,0 0 0,0 0 0,0 0-129,0 21 0,0-21 129,0 18-129,0-18 0,0 24 0,0-8-129,3-2 129,-3-14-129,5 31 129,-5-31-129,3 25 0,-3-25 0,0 20-129,0-20 129,0 15-129,0-15 129,0 0-129,0 15 0,0-15 0,0 0 0,0 20 0,0-20 0,0 13 129,0-13-129,-6 18 0,6-18 0,-12 20 0,12-20 0,-13 23 0,13-23 0,-16 27 0,16-27 0,-14 23 0,14-23 0,0 0 0,-11 18 0,11-18 0,0 0 0,0 0-129,0 0 129,0 0 0,0 0 0,0 0 0,1-12 0,-1 12 0,0 0 0,10-19 0,-10 19 0,0 0 0,10-16 0,-10 16 0,0 0 0,0 0 0,9-15 0,-9 15 0,0 0 0,0 0-129,0 0 258,0 0-258,0 0 129,0 0 0,9-16 0,-9 16 0,0 0 0,8-15 0,-8 15-129,0 0 129,0 0 0,15-16 0,-15 16 0,0 0 0,16-10 0,-16 10 0,0 0 0,12-15 0,-12 15 0,0 0 0,17-22 0,-17 22 0,0 0 0,18-19 0,-18 19 0,0 0 0,18-19 0,-18 19 0,0 0 0,20-16 0,-20 16 0,0 0 0,19-11 0,-19 11 0,0 0 129,18-12-258,-18 12 258,0 0-129,17-10 0,-17 10 0,0 0 0,17-18 0,-17 18 0,12-14 0,-12 14 0,0 0 0,20-14 0,-20 14 0,0 0 0,18-9 0,-18 9 0,0 0 129,17-6-129,-17 6 0,0 0 0,0 0 0,15-11 0,-15 11 0,0 0 0,0 0 0,0 0 0,0 0 129,0 0-129,0 0 0,0 0 0,0 0 0,0 0 0,14 0 0,-14 0 0,0 0 0,0 0 0,0 0 0,0 0 0,0 0 0,0 0-129,0 0 129,0 0 0,0 0-129,0 0-129,0 0-387,0 20-1032,0-20-2838,0 0-258,-16 0-258,16 0-258</inkml:trace>
  <inkml:trace contextRef="#ctx0" brushRef="#br0" timeOffset="9385.5368">120 2 645,'-5'10'2322,"5"-10"-129,0 0 129,-17 1-645,17-1-645,0 0 0,0 0-258,0 0 0,0 0-258,-15 0 129,15 0 0,0 0 129,0 0-258,0 0 258,0 0-258,0 0 129,0 0 0,0 0-129,0 0 0,0 0-129,-11-7 0,11 7 0,0 0-129,0 0 0,-6-16 0,6 16-129,0 0 258,0 0-258,0 0 129,0 0 0,0 0-129,-4-13 129,4 13-129,0 0 0,0 0 0,0 0 0,0 0 0,0 0 0,0 0 0,0 0 129,0 0-129,8 4 258,-8-4-258,0 0 0,16 13 129,-16-13-129,0 0 0,20 8 0,-20-8 0,0 0-129,20 17 129,-20-17-129,0 0 129,19 21-129,-19-21 0,12 16 0,-12-16 129,9 17-129,-9-17 0,10 16 0,-10-16 129,10 17-129,-10-17 0,8 16 129,-8-16-129,0 0 129,0 0-129,16 15 129,-16-15-129,0 0 0,0 0 0,9 16 0,-9-16 0,0 0-129,9 16 129,-9-16 0,5 15 0,-5-15 0,0 0 0,0 0 0,0 0 0,6 16 0,-6-16 0,0 0 0,5 17 0,-5-17 0,5 18 0,-5-18 0,4 17 0,-4-17 0,3 19 0,-3-19 0,2 16 0,-2-16 0,5 17 0,-5-17 0,0 0 0,6 15 0,-6-15 0,0 0 0,0 0 0,7 15 0,-7-15 0,0 0 0,0 0 0,0 0 0,7 15 0,-7-15 0,0 0 0,0 0 0,0 0 0,0 0 0,0 0 0,0 0 0,0 0 0,0 0 0,0 0 0,12 16 0,-12-16 0,0 0-129,0 0 129,4 13 0,-4-13 0,0 0 0,3 20 0,-3-20 0,0 0 0,2 15 0,-2-15 0,0 0 0,0 0 0,0 0 0,6 15 0,-6-15 0,0 0 0,0 0 0,0 0 0,0 0 0,0 0 0,0 0 0,0 0 0,-3-7 0,3 7 0,0 0 0,-10-19 0,10 19 0,-7-14 0,7 14 0,-11-18 0,11 18 0,-12-18 0,12 18 0,-11-22 0,11 22 0,-10-18 0,10 18 0,-9-21 0,9 21 0,-7-19-129,7 19 129,0 0 129,-5-20-258,5 20 129,0 0 0,-7-16 0,7 16 0,0 0 0,-8-14 0,8 14 0,0 0 0,0 0 0,-9-19 0,9 19 0,0 0 0,0 0 0,0 0 0,-15-6 0,15 6 0,0 0 0,0 0 0,0 0 0,-11-17 0,11 17-129,0 0 258,-9-16-258,9 16 129,0 0 0,0 0 0,-9-17 0,9 17 0,0 0 0,0 0 0,0 0 0,0 0 0,0 0 0,0 0 0,0 0 0,0 0 129,0 0-129,0 0-129,0 0 129,0 0 0,0 0 0,0 0 129,0 0-129,0 0 0,0 0 0,-13-13 0,13 13 0,0 0 0,0 0 0,0 0 0,0 0 0,0 0-129,0 0 129,0 0 0,0 0 0,0 0 0,0 0 0,0 0 0,0 0 0,0 0 0,-5-17 0,5 17 0,0 0 0,0 0 0,0 0 0,0-15 0,0 15 0,0 0 0,0 0 0,0 0 0,0 0 0,0 0 0,0 0 0,0 0 0,-2-14 0,2 14 0,0 0 0,0 0 0,0 0-129,0 0 258,0 0-258,0 0 129,0 0 0,0 0 129,0 0-129,11 7 0,-11-7 0,0 0 0,21 16 0,-21-16 0,0 0 0,17 11 0,-17-11 0,0 0 0,17 12 0,-17-12 0,0 0 0,16 11 0,-16-11 0,0 0 0,20 10 0,-20-10 0,0 0 0,19 8 129,-19-8-129,0 0-129,16 5 258,-16-5-129,0 0 0,0 0 0,0 0 0,16 2 0,-16-2 0,0 0 0,0 0 0,14 0 0,-14 0 0,0 0 0,0 0 0,17 0 0,-17 0 0,0 0 0,0 0 0,17 0 0,-17 0 0,0 0-129,15 0 129,-15 0 129,0 0-129,0 0 0,14 0 0,-14 0 0,0 0-129,0 0 129,0 0 0,0 0 0,0 0 0,0 0 0,15 6 129,-15-6-258,0 0 129,0 0 129,0 0-129,17 10 0,-17-10 0,0 0 0,0 0 0,17 8 0,-17-8 0,0 0 0,0 0 0,14 6 0,-14-6 0,0 0-129,0 0 258,0 0-129,15 0 0,-15 0 0,0 0 0,0 0 0,0 0 0,0 0 0,0 0 0,0 0 0,0 0 0,0 0 0,0 0 0,13-10 0,-13 10 0,0 0 0,0 0 0,0 0 0,0 0 0,0 0 0,0 0 0,0 0 129,0 0-129,0 0 0,0 0-129,0 0 258,0 0-258,0 0 258,0 0-129,0 0 0,0 0 0,0 0 0,0 0 0,0 0 0,0 0 0,0 0 0,0 0 0,0 0 0,0 0 0,0 0 0,0 0 0,8-14 0,-8 14 0,0 0-129,0 0 129,0 0 0,0 0 0,0 0 0,0 0 0,7-15 0,-7 15 0,0 0 0,0 0 0,0 0 0,0 0 0,0 0 0,0 0 0,0 0 0,0 0 0,0 0 0,14-4 0,-14 4 0,0 0 0,0 0 0,15 0 0,-15 0 0,0 0 129,0 0-129,15 0 0,-15 0 0,0 0 0,0 0 0,0 0 0,0 0 0,0 0 0,0 0 0,0 0 0,0 0 0,0 0 0,0 0 0,0 0 0,0 0 0,17 0 0,-17 0 0,0 0 0,0 0 0,0 0 0,0 0 0,0 0 0,0 0 0,0 0 0,0 0 0,0 0 0,0 0 0,0 0 0,0 0 0,0 0 0,0 0 0,0 0 0,0 0-129,0 0 129,0 0-129,0 0 0,0 0-258,0 0-387,0 17-1290,0-17-2580,0 0-129,-15 0-387,15 0-387</inkml:trace>
  <inkml:trace contextRef="#ctx0" brushRef="#br0" timeOffset="13772.7878">602 1100 1032,'0'0'1677,"0"0"-258,0 0-516,0 0-387,0 0-387,0 0-258,0 0-516,0 0-129,0 0-129,0 0 129,0 0 258,0 0 387,0 0 516,0 0 387,0 0 387,0 0 258,0 0 258,0 0-516,0 0-258,0 0-258,0 0-387,0 0-129,0 0-129,0 0 0,0 0 0,0 0 129,0 0-129,0-14 258,0 14-129,0 0 129,0 0 129,6-16 258,-6 16 0,0 0 0,0-20 258,0 20-129,0 0 0,0 0-129,0-16-258,0 16-129,0 0 0,0 0-258,0 0 0,0 0 129,0 0-129,0 0 129,0 0 0,0 0 0,0 0 0,0 0 258,0 0-129,6 10-129,-6-10 129,0 0 0,4 18-129,-4-18 129,1 17 0,-1-17-129,3 20 129,-3-20-129,1 19 0,-1-19 0,5 23-129,-5-23 129,2 21 0,-2-21 0,2 20-129,-2-20 129,3 15 0,-3-15-129,0 0 129,0 14 0,0-14-129,0 0 0,0 0 258,0 0-258,0 0 0,0 0 129,0 0-129,0 0 0,0 0 0,0 16 129,0-16-129,0 0 0,0 0 0,0 0 0,0 15-129,0-15 129,0 0 129,0 0-129,0 0 0,0 0 0,1 17 0,-1-17 0,0 0 0,0 0 129,0 0-129,0 15 0,0-15 0,0 0 0,0 0 0,0 18 0,0-18 0,0 0 0,0 0 0,0 18 0,0-18 0,0 0 0,0 0 129,0 0-129,0 0 0,0 0 0,0 0 0,0 15 0,0-15 0,0 0 0,0 22 0,0-22 0,0 0 129,0 16-258,0-16 129,0 0 0,0 15 0,0-15 129,0 0-129,0 15 0,0-15 0,0 0 0,0 0 0,0 16 0,0-16 0,0 0 0,0 0 0,0 0 0,0 16 0,0-16 0,0 0 0,0 0 0,0 0 0,3 13 0,-3-13 0,0 0 129,0 0-129,0 0 0,0 0 129,0 0-129,0 0 129,0 0-129,0 0 129,0 0-129,0 0 0,0 0 0,0 0 0,0 0 0,0 0 0,0 0 0,0 0-129,0 0 129,0 0 0,0 0-129,0 0 0,0 0-258,0 16-645,0-16-1419,0 0-2064,-10 1-387,10-1-129</inkml:trace>
</inkml:ink>
</file>

<file path=ppt/ink/ink20.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196.78027" units="1/in"/>
          <inkml:channelProperty channel="Y" name="resolution" value="5041.07666" units="1/in"/>
          <inkml:channelProperty channel="F" name="resolution" value="0" units="1/dev"/>
        </inkml:channelProperties>
      </inkml:inkSource>
      <inkml:timestamp xml:id="ts0" timeString="2011-11-17T09:21:48.335"/>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0 0 0,'0'0'0,"0"0"0,0 0 0</inkml:trace>
</inkml:ink>
</file>

<file path=ppt/ink/ink2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7T09:23:27.913"/>
    </inkml:context>
    <inkml:brush xml:id="br0">
      <inkml:brushProperty name="width" value="0.04667" units="cm"/>
      <inkml:brushProperty name="height" value="0.04667" units="cm"/>
      <inkml:brushProperty name="color" value="#177D36"/>
      <inkml:brushProperty name="fitToCurve" value="1"/>
    </inkml:brush>
  </inkml:definitions>
  <inkml:trace contextRef="#ctx0" brushRef="#br0">111 993 1677,'0'0'1548,"9"-17"0,-9 17-516,0 0-129,0 0-387,0 0-129,0 0 129,0 11-129,0-11 258,0 0 0,0 0-129,-10 19 258,10-19-129,0 0-258,0 0 0,0 0 0,0 0-129,0 0 0,0 0 129,-12 17-129,12-17 129,0 0 0,0 0 258,0 0-258,0 0 0,0 0 129,0 0-129,0 0-129,-14 0 0,14 0 0,0 0-129,0 0 258,0-11-258,0 11 0,0 0 129,12-18-129,-12 18 129,20-16 0,-20 16-129,23-20 129,-23 20-129,27-23 0,-27 23 129,26-23-129,-26 23-129,23-22 129,-23 22 0,27-21-129,-27 21 129,28-17-129,-12 9 129,0 0-129,1 2 0,-2 0 129,-15 6-129,28-13 129,-28 13 0,27-11-129,-27 11 129,25-12-129,-25 12 258,23-16-258,-23 16 0,26-15 129,-26 15-129,29-15 0,-29 15 129,25-16-129,-10 6 0,-15 10 129,27-14-129,-27 14 0,25-15 129,-25 15-129,23-17 0,-23 17 0,23-12 129,-23 12-129,22-14 0,-22 14 0,24-15 0,-24 15 0,23-12 0,-7 4 129,-16 8-258,25-12 258,-25 12-129,26-13 0,-26 13 0,24-15 0,-7 7 0,-2-2 0,2 2 0,1-4 0,1 1 0,-1-1 0,2 1 0,-1-1 0,1 2 0,-1 0 0,4 1 129,-4-1-129,2 0-129,1 3 258,-1-2-129,0 1 0,2-2 0,-5 0 0,1 2 0,-2 1 0,1-1 0,-4 2 0,1 0 0,-15 6 0,28-10 0,-14 8 0,-14 2 0,29-4 0,-29 4 129,25-6 0,-25 6-129,24-6 129,-24 6-129,21-5 0,-21 5 0,18-6 258,-18 6-258,20-4-129,-20 4 258,21-3-129,-21 3 0,22-5 0,-22 5-129,28-7 129,-13 0-129,2 4 129,-2-4-258,2 1 258,-1-1-129,0 1 129,-2 0 0,-14 6 0,28-11 0,-28 11 0,25-7 0,-25 7 0,23-10 0,-23 10 0,23-10 0,-23 10 0,23-6 0,-23 6 0,23-6 0,-23 6 0,19 0 0,-19 0 0,25-4 0,-25 4-129,21-2 129,-21 2 0,21-3 0,-21 3 0,22-8 0,-22 8-129,18-4 129,-18 4 0,21-8 0,-21 8-129,24-10 129,-24 10 0,22-5-129,-22 5 258,30-4-129,-30 4 0,25-4 0,-10-2 0,0 4 0,-1-2 0,2 3 0,-1-2 0,-1-2 0,1 1 0,-1 0 0,1 1 0,1-1 0,-2 1 0,2-4 0,0 6 0,-16 1 0,22-8 0,-22 8 0,22-6 0,-22 6 0,23-3 0,-23 3 0,19-4 0,-19 4 0,27 0 0,-27 0 0,26 0 0,-11-2 0,-15 2 0,30-2 0,-15 2 0,-1-3 0,1 2 0,-1-1 0,1 0 0,1 1 0,-16 1 0,26-3 0,-26 3 0,24-1 0,-24 1 0,24-1 0,-24 1 0,22 0 0,-22 0 0,26 0 0,-26 0 0,27-2 0,-12 2 0,1-2 0,-16 2 0,29-1 129,-15 1-129,2-2-129,0 1 129,-1 1 0,3-1 0,-1 1 0,0-2 0,-1-2 0,-2 4 0,-14 0 0,28-6 0,-28 6 0,22-2 0,-22 2 0,21-2 0,-21 2 0,20 0 0,-20 0 0,17 0 0,-17 0 0,16 0 0,-16 0 0,16 2 0,-16-2 0,15 5 0,-15-5 0,17 1 0,-17-1 0,19 2 0,-19-2 0,21 0 0,-21 0 0,20 0 0,-20 0 0,20 0 0,-20 0 0,19 0 0,-19 0 0,18-2 0,-18 2 0,16 0 0,-16 0 0,17-1 129,-17 1-129,15 0 0,-15 0 0,19 0 0,-19 0 0,20 0 0,-20 0 0,24 0 0,-24 0 0,25 0 0,-25 0 0,25 0 0,-25 0 0,24-4 0,-24 4 0,28-3 0,-28 3 0,26-3 0,-10 2 0,-1-2 0,-1 2 0,1 1 0,-15 0 0,25-4 0,-25 4 0,23 0 0,-23 0 129,23 0-129,-23 0 0,23 0 0,-23 0 0,26 0 0,-26 0 0,27-3 0,-27 3 0,26-4 0,-26 4 0,24 0 0,-24 0 0,22-3 0,-22 3 0,19-4 0,-19 4 0,17-5 0,-17 5 0,14-4 0,-14 4 0,15-2 0,-15 2 0,16-2 0,-16 2 0,14-2 0,-14 2 0,0 0 0,22 0 0,-22 0 0,0 0 0,20 0 0,-20 0 0,0 0 0,19 0 0,-19 0 0,0 0 0,20-1 0,-20 1 0,0 0 0,23-4 0,-23 4 0,16 0 0,-16 0 0,16 0 0,-16 0 0,18 0 0,-18 0 0,17 1 0,-17-1 0,17 3 0,-17-3 0,19 0 0,-19 0 0,17 0 0,-17 0 0,17 0 0,-17 0 0,18 0 129,-18 0-129,18 0 0,-18 0 0,18 1 0,-18-1 0,18 2 0,-18-2 0,16 0 0,-16 0 0,15 0 0,-15 0 0,0 0 0,18 0 0,-18 0 0,0 0 0,18 2 0,-18-2 129,15 1-129,-15-1 0,19 3 0,-19-3 0,19 4 0,-19-4 0,21 7 0,-21-7 0,25 1 0,-25-1 0,24 0 0,-24 0 0,25 0 0,-25 0 0,25 0 0,-25 0 0,21 0 129,-21 0-129,19 0 0,-19 0 0,16 2 0,-16-2 0,0 0 0,18 4 0,-18-4 0,0 0 0,0 0 0,18 7 0,-18-7 0,0 0 0,17 5 0,-17-5 0,13 5 0,-13-5 0,17 2 0,-17-2 0,15 6 0,-15-6 0,14 6 0,-14-6 0,17 5 129,-17-5-129,15 5 0,-15-5 0,17 5 0,-17-5 0,16 8 0,-16-8-129,15 4 129,-15-4 0,17 7 0,-17-7 0,16 9 0,-16-9 0,0 0 0,20 10 0,-20-10 0,0 0 0,17 9 129,-17-9-258,0 0 129,13 7 0,-13-7 0,0 0 0,0 0 0,19 14 0,-19-14 0,0 0 0,16 13 0,-16-13 0,0 0 0,14 16 129,-14-16-129,7 14 129,-7-14-129,7 15 129,-7-15-129,6 16 129,-6-16-129,0 0 0,9 16 0,-9-16 0,0 0 0,0 0-129,0 0 129,17 17 129,-17-17 0,0 0-129,0 0 0,11 18 0,-11-18 129,0 0-129,10 17 129,-10-17 0,0 0-129,0 0-129,15 17 258,-15-17-258,0 0 129,14 16 0,-14-16 0,0 0-129,0 0 129,17 17 0,-17-17 0,0 0 0,0 0 129,8 18-129,-8-18 0,0 0 0,7 16-129,-7-16 258,0 0-129,10 18 0,-10-18 0,0 0 0,13 19 0,-13-19 0,0 0 0,15 19 0,-15-19 0,0 0 129,14 20-129,-14-20 0,8 14 0,-8-14 0,9 15 0,-9-15 129,7 15-129,-7-15 0,7 14 0,-7-14 0,4 21 0,-4-21 0,1 19 0,-1-19 0,4 22 0,-4-22 0,2 19 0,-2-19 0,1 23 0,-1-23 0,2 22 0,-2-22 0,0 26 0,0-12 129,0 4-129,1-2 0,2 4-129,-2-1 258,2 2-129,-3 4 0,3 0 0,-1 1 0,1-3 0,-3 1 0,0 1 258,0-1-258,0-1 0,2-1 0,-2 1 0,1 1 0,2-1 0,-2-2 129,-1 0-129,0 1 0,0-1 0,0-3 0,0 5 0,-1-5 129,-2-1-129,3 6 0,0-1 0,3-1-129,-2 1 258,3-3-129,2 2 0,1-2 0,-4 4 129,0-8-129,1 2 129,-3-2-129,2 0 0,-2 1 0,2 0 0,-2 1 0,1-1 0,-1 0 0,1 1 0,-1 2 0,3-1 0,-2 1 0,-1 1 0,0 1 0,4 1 0,-3 1 0,1 0 0,1 1 0,-1 2-129,1 1 258,0-3-129,2 2 0,-3-2 0,2 2 0,-2-4 0,0 1 0,1 0 0,-2-3-129,-1-1 129,0 2 0,1 0 129,-2 0-129,0 1-129,1-4 258,-1 1-129,0-1 0,3 0 0,-3-2 0,1 0 0,-1-16 0,2 26 0,-2-26 0,2 21 0,-2-21 0,3 21 0,-3-21 0,2 20 129,-2-20-258,0 21 258,0-4-258,0-1 129,0 1-129,-5 0 258,4-1-258,-2 4 129,-1-3 0,3 2 0,-2-3 0,2 0 0,-4 1 0,4-4 0,1 3 0,-1-2 0,-1 1 0,2-15 0,-3 25 0,3-11-129,0-14 258,0 25-129,0-25 0,0 24 0,0-24 0,0 24 0,0-24 0,0 18 0,0-18 0,-2 21 0,2-21 0,-2 22 0,2-22 0,-3 18 0,3-18 0,-5 21 0,5-21 0,-4 19 0,4-19 0,-7 22 0,7-22 0,-9 25 0,5-11 0,-1 3 0,-2 0 0,1 3 129,-2-3-129,-2 2 0,-1 0 129,4-1-129,-2-4 0,1 1 0,8-15 129,-15 22-129,15-22 0,-9 17 0,9-17 0,-5 15 0,5-15 0,-13 19 0,13-19 0,-14 19 0,14-19 0,-18 24 0,6-9 0,1-1 0,11-14 0,-27 30 0,13-14 0,-1-4 0,0 2 0,-1-1 0,-1-2 129,2-3-129,-2 2 0,-1-3 0,3 2 0,-2-2 0,1-3 0,0 3 0,2-2 0,-1 0-129,0 1 258,-1 0-129,1 1 0,-2-1 0,1 1 0,0-1 0,-1-4 0,-1 2 0,18-4 0,-26 1 0,11-1 0,-1 0 0,0 0 0,-1 0 0,-1 0 0,-2 0 0,1 0-129,-5 0 129,3 0 0,2 0 0,-2 0 0,1 0 0,2 0 0,0 0 0,0 0 0,0-1 0,1-3 0,2 2 0,-2-2 0,2 2 0,-2-2 0,2 0 0,-2 2 0,0 2 0,0-3 0,1 3 0,-2 0 0,0-1 129,2 1-129,-1-2 0,1 1 129,0-2-129,1 2 0,0-1 0,15 2 0,-24-3 0,24 3 0,-25-4 0,25 4 0,-25-2 0,25 2 0,-28-7 129,28 7-129,-28-4 0,28 4 0,-28-4 0,12 1 0,-1 0 0,0 1 0,0-2 0,1 1 0,-2 0 0,-5-1 0,4 2-129,-2-3 129,-3 3 129,-1-2-129,1 0 0,1 1-129,1-2 129,-4 0 0,1-1 0,3 0 0,-2 2 0,3-2 0,1 2 0,-6-2 0,3 1 0,-1 1 129,0 0-129,-1-2-129,2-1 129,-4 1 0,2 2 0,3-5 0,-2 2 0,-1-3 0,3 3 0,-1-2 0,-2 2 0,2 0 0,-2 0 129,2 0-129,-2 3 0,3-2 0,-2 1 0,2-1 0,0 2 0,1-4 0,-1 2 0,1 1 0,0-2 0,-2 1 0,3 3 0,-1-3 0,1-1 0,-1 0 0,0 0 0,2 1 0,-1 0 0,2-4 0,-1 4 0,-2-1 0,3 1 0,-2 0 0,1-2 0,2 1 0,-1 1 0,3 0 0,-4-3 0,1 2-129,0 1 129,0 0 0,0-2 0,0 5 0,-3-7 0,0 6 0,2-2 0,-2 3 0,0-1 0,0-1 0,1 1 0,-3 1 0,3 3 0,-1-4 0,2 2 0,-1-2 0,-1 0 0,2 1-129,1-2 258,0 0-258,-2 1 129,1 2 129,0-4-129,3 2 0,-4 1 0,2-1 0,0 0 0,1 2 129,3-1-258,14 3 258,-27-7-129,11 3 0,16 4 0,-25-9 0,11 1 0,14 8 0,-26-12 0,26 12-129,-27-12 129,27 12 0,-28-7 129,13 1-129,0 2 0,-1-2 0,-2 0 0,0 1 0,0 0 0,-1 0 0,-4 0-129,4 0 129,-4 0 0,1 1 0,1-3 0,0 2 0,-1 1 0,3 0 0,-1-1 0,-2 0 0,5 3 0,-1-2 0,-3 2 0,2-2 0,-1 1 0,1-1 0,0-1 0,3 1 0,-1-1 0,0-1 0,3-1 0,-1 2 0,1-1 0,-1 1 0,-2 0 0,0 0 0,3 0 0,-4 2-129,3 0 129,-3-3 0,0 2 0,1 2 0,2 1 0,-1-2 0,-3 1 0,1 0 0,-2 2 0,3-3 0,2 0 0,1 2 0,-1 0 0,0-1 0,15 2 0,-21-5 0,21 5 0,-18-4 0,18 4 0,-20-6 0,20 6 0,-18-8 0,18 8 0,-17-8 0,17 8 0,-17-8 0,17 8 0,-18-13 0,18 13 0,-22-10 0,22 10 0,-26-12 0,26 12 0,-28-10-129,28 10 129,-28-13 0,13 7 0,15 6 129,-27-11-129,13-1 0,14 12 0,-24-21 0,24 21-129,-19-24 258,19 24-258,-15-27 258,10 14-258,5 13 258,-8-26-258,8 26 129,-5-27 0,5 27 0,-6-27 0,-1 13-129,-1-3 129,8 17 0,-13-26 0,13 26 0,-22-26 0,22 26 0,-20-23 0,20 23 0,-16-18 0,16 18 0,-20-17-129,20 17 129,-10-16 129,10 16-258,-8-20 129,8 20 0,-3-24 0,3 8 0,-1-1 129,-2-1-258,-1 2 129,0-1 0,-1 1 129,0-1-258,-1 3 129,1-1 0,1-2 0,-2 2 0,0-3 0,6 18 0,-7-30 0,2 16 0,-1-3 129,4 2-129,-1 0 0,-1-1 0,1 0 0,1-4 0,-2 0 0,3 1 0,1-1 0,-2 2 0,2 2 129,-2 2-258,0-1 129,2 15 0,-4-27 0,4 27 0,-3-24 0,-1 8 0,1 0 0,3-4 0,-3 1 0,2-2 0,-2-1 0,3-3 0,0-1-129,0-1 129,0 3-129,0 2 129,0 1-129,3 3 129,-2 2 0,-1 16 0,0-20 0,0 20 0,-4-19 0,4 19 0,-7-17 0,7 17-129,-8-16 129,8 16 0,0 0 0,-4-17 0,4 17 0,0 0 0,0 0 0,0-17 0,0 17 0,0 0 0,0-18 0,0 18 0,0 0 0,0 0-129,0-15 129,0 15-258,0 0 129,0 0-129,0 0-387,0-20-516,12 20-2451,-12 0-1161,0 0-387,0 0-129</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1-11-17T09:23:36.956"/>
    </inkml:context>
    <inkml:brush xml:id="br0">
      <inkml:brushProperty name="width" value="0.04667" units="cm"/>
      <inkml:brushProperty name="height" value="0.04667" units="cm"/>
      <inkml:brushProperty name="color" value="#177D36"/>
      <inkml:brushProperty name="fitToCurve" value="1"/>
    </inkml:brush>
    <inkml:context xml:id="ctx1">
      <inkml:inkSource xml:id="inkSrc1">
        <inkml:traceFormat>
          <inkml:channel name="X" type="integer" max="32767" units="in"/>
          <inkml:channel name="Y" type="integer" max="32767" units="in"/>
          <inkml:channel name="F" type="integer" max="32767" units="dev"/>
        </inkml:traceFormat>
        <inkml:channelProperties>
          <inkml:channelProperty channel="X" name="resolution" value="3196.78027" units="1/in"/>
          <inkml:channelProperty channel="Y" name="resolution" value="5041.07666" units="1/in"/>
          <inkml:channelProperty channel="F" name="resolution" value="0" units="1/dev"/>
        </inkml:channelProperties>
      </inkml:inkSource>
      <inkml:timestamp xml:id="ts1" timeString="2011-11-17T09:21:49.675"/>
    </inkml:context>
    <inkml:brush xml:id="br1">
      <inkml:brushProperty name="width" value="0.04667" units="cm"/>
      <inkml:brushProperty name="height" value="0.04667" units="cm"/>
      <inkml:brushProperty name="color" value="#ED1C24"/>
      <inkml:brushProperty name="fitToCurve" value="1"/>
    </inkml:brush>
  </inkml:definitions>
  <inkml:trace contextRef="#ctx0" brushRef="#br0">0 0</inkml:trace>
  <inkml:trace contextRef="#ctx1" brushRef="#br1">506 4281 0</inkml:trace>
</inkml:ink>
</file>

<file path=ppt/ink/ink2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7T09:28:09.370"/>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268 0 903,'0'0'1548,"0"0"-387,0 0 129,0 0-387,0 0 0,0 0-258,0 0 0,0 0-258,0 0 258,0 0-258,0 0 258,0 0-258,0 0 129,0 0-129,0 0 0,0 0-129,0 0 0,0 0 0,0 0 129,0 0-129,0 0 0,0 0 258,0 0-387,0 0 129,0 0 0,0 0 0,0 0 0,0 0 0,-9 16-129,9-16 129,0 0-129,0 0 0,-14 16 129,14-16 0,0 0-129,-14 20-129,14-20 129,-14 10-258,14-10 258,-9 15-258,9-15 258,0 0-258,-14 17 258,14-17 0,0 0-129,0 0 129,-10 17-129,10-17 129,0 0-129,-4 19 0,4-19 0,0 0 129,-7 19-129,7-19 0,-6 18 129,6-18-129,-4 19 129,4-19-129,-5 19 129,5-19 0,-5 17-129,5-17 129,-4 19-129,4-19 0,-3 14 129,3-14-129,-1 16 0,1-16 0,-1 13 129,1-13-129,0 16 0,0-16 258,-5 15-258,5-15 129,-1 18-129,1-18 0,-3 18 0,3-18 129,-4 17-129,4-17 0,-3 13 0,3-13 129,-2 17-129,2-17 129,0 0-258,-7 22 258,7-22-258,-9 14 258,9-14-129,-8 19 0,8-19 0,-10 22 0,10-22 0,-7 24 129,7-24-129,-4 25 0,4-25 0,-7 23 0,7-23 129,-1 21-129,1-21 0,-3 15 0,3-15 0,-3 16 0,3-16 0,-1 15 129,1-15-129,-2 18 0,2-18 0,-1 20 0,1-20 0,-2 20 0,2-20 0,0 22 0,0-22 0,-2 21 0,2-21 0,-2 22 0,2-22 0,-1 19 129,1-19-258,-2 18 129,2-18 129,-1 15-129,1-15-129,0 17 129,0-17 0,0 16 0,0-16 0,0 17 0,0-17 0,0 18 0,0-18 0,0 18 0,0-18 0,0 18 0,0-3 0,0-15 0,0 25 0,0-25 0,0 29 0,0-12 0,0-2 0,0 0 0,0-15 129,0 31-129,0-31 129,0 26-129,0-26 0,0 24 0,0-24 129,0 23-129,0-23 0,0 19 0,0-19 0,0 22 0,0-22 0,-1 20 0,1-20 0,-3 17 0,3-17 0,-1 17 0,1-17 0,-2 16 0,2-16 0,0 19 0,0-19 0,0 19 0,0-19 0,-1 19 0,1-19 0,-2 17 0,2-17 0,-1 19 0,1-19 0,-3 22 0,3-22 0,-1 21 0,1-21 0,0 22 0,0-22 0,0 26 0,0-26 0,0 26 0,0-26-129,0 23 258,0-23-129,0 27 0,0-27-129,0 23 258,0-23-129,0 23 0,0-23 0,0 22 0,0-22 0,0 26 0,0-26 0,0 23 0,0-23 0,-2 23 0,2-23 0,0 25 0,0-25 0,0 21 0,0-21 0,0 22 0,0-22 0,0 22 0,0-22 0,0 21 0,0-21 0,0 19 0,0-19 0,0 22 129,0-22-129,0 24 0,0-24 0,0 22 0,0-22 0,0 23 129,0-23-129,0 21 0,0-21 0,0 24 129,0-24-129,-1 23 0,1-23 0,-1 24 0,1-24 129,0 21-129,0-21 129,0 23 0,0-23 0,0 21-129,0-21 129,0 20-258,0-20 387,0 23-387,0-23 129,0 19-129,0-3 129,0 0 0,0 0 0,0 1 0,-3-1 0,1 1 0,2-1 0,-1-3 0,1-13 0,0 23 129,0-23-129,0 23 0,0-23 0,0 28 129,0-28-129,0 27 129,0-27-129,-3 29 129,3-29-129,-5 27 129,2-11-129,1-1 129,-2 3-129,2-3 129,0 6-129,1-3 0,-2 2 0,3-3 0,-1 0 0,1-2 0,0 0 0,0 0 0,0-15 0,0 25 0,0-25 0,0 26 129,0-26-129,1 24 0,-1-24 0,3 22 0,-3-22 0,0 25 258,0-25-258,0 22 0,0-22 0,1 19 0,-1-19 0,2 22 0,-2-22 0,1 17 0,-1-17 0,0 25 0,0-25 0,0 29 129,0-15-129,0 1 0,0-15 0,0 28 0,0-28 0,1 26 0,-1-26 0,4 22 0,-4-22 0,2 26 0,-2-26 0,0 24 0,0-24 0,0 22 0,0-22 0,0 23 0,0-23 0,0 23 0,0-23 258,3 26-258,-2-10 129,-1-16-129,4 24 258,-4-24-258,2 26 129,-1-12 0,0 3-129,1-2 129,-2 3-129,3 2 129,-2-3-129,0 5 0,2-3 0,-3-2 0,0 2 0,0-1 0,3-3 0,-3 1 0,0-16 0,1 23 129,-1-23-258,0 20 258,0-20-129,2 15 0,-2-15 0,1 16 0,-1-16-129,0 15 129,0-15 0,0 14 0,0-14 0,0 18 0,0-18 0,2 20 0,-2-20 0,0 26 0,0-26 0,1 25 0,-1-25 0,0 30 129,0-30-258,3 24 258,-3-24-129,1 25-129,-1-10 129,0 3 129,0 3-129,1 0 0,-1-2 0,0 4 0,2-2 0,-2 5 129,1 1-129,1 0 129,-2 0-129,4-1 129,-4 1-129,3 4 129,-3-8-129,1 0 129,-1-4-129,3-5 0,-3-14 0,1 26 0,-1-26 0,3 18 0,-3-18 0,6 17 0,-6-17 0,8 17 0,-8-17 0,7 19 0,-7-19 0,14 23 129,-6-9-129,-8-14 129,14 25-129,-14-25 129,15 26-129,-15-26 387,20 25-387,-20-25 0,10 15 0,-10-15 0,15 22 0,-15-22 0,15 16 0,-15-16 0,18 17-129,-18-17 129,19 24 0,-19-24 0,15 18 0,-15-18 0,14 14 0,-14-14 0,0 0 0,18 14 0,-18-14 0,0 0 0,21 9 129,-21-9-258,18 7 129,-18-7 0,21 8 0,-21-8 129,22 9-129,-22-9 0,21 4 0,-21-4 0,24 4 129,-24-4-129,23 2 0,-23-2 0,27 0 0,-12 0 0,-1 0 129,3 0-129,-17 0 0,31-4 0,-31 4 0,23 0 0,-23 0 129,25 0-129,-25 0 0,23 0 0,-23 0 129,25 0-129,-9 0 0,0-2 129,-1-2-129,2-2 0,-1 2 0,1-3 129,-3 0 0,3 7 0,-17 0-645,28-17-129,-28 17-129,23-17 129,-23 17 0,0 0 645,20-21-903,-20 21 258,17-26-129,-17 26 645,14-18 129,-14 18 0,9-19 0,-9 19 0,9-17 0,-9 17 0,8-23 0,-2 7-129,-4 0 129,4 1 0,-3-1-129,4-1 129,-3 0 0,3 0 0,0 2-129,-7 15 129,10-21 0,-10 21 0,9-19 0,-9 19-129,9-20 129,-9 20 0,4-19 0,4 3 774,-2-4 0,1 4 129,-4-4-129</inkml:trace>
</inkml:ink>
</file>

<file path=ppt/ink/ink2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7T09:28:17.360"/>
    </inkml:context>
    <inkml:brush xml:id="br0">
      <inkml:brushProperty name="width" value="0.04667" units="cm"/>
      <inkml:brushProperty name="height" value="0.04667" units="cm"/>
      <inkml:brushProperty name="color" value="#ED1C24"/>
      <inkml:brushProperty name="fitToCurve" value="1"/>
    </inkml:brush>
  </inkml:definitions>
  <inkml:trace contextRef="#ctx0" brushRef="#br0">721 4075 516,'-2'17'1161,"2"-17"-129,0 0 129,0 0-129,0 0 0,0 0 258,0 0-258,0 0-258,0 0 0,0 0-129,0 0 129,0 0 0,0 0 0,0 0-129,0 0 258,0 0-129,0 0 0,0-12-129,0 12-129,0 0-258,0 0 129,0 0-129,0 0-129,0 0 258,0-13-258,0 13-129,0 0 129,0-20-129,0 20 129,3-13-129,-3 13 129,0 0 0,3-20 0,-3 20 0,0 0 129,0-13-129,0 13 0,0 0 0,0 0-129,0-16 129,0 16-129,0 0 0,0 0 0,4-17 0,-4 17 0,0 0 129,3-20-129,-3 20 0,0 0 129,4-18-129,-4 18 129,0 0-129,2-14 0,-2 14 129,0 0-129,0 0 129,1-19-129,-1 19 0,0 0 129,0 0-129,8-19 0,-8 19 0,3-15 0,-3 15 129,6-17-129,-6 17 0,1-18 0,-1 18 0,3-16 0,-3 16 129,0-16-129,0 16 0,0-16 129,0 16-129,1-20 129,-1 20-129,3-18 129,-3 18-129,3-18 129,-3 18-129,1-19 258,-1 19-258,0-14 0,0 14 129,0 0-129,2-22 129,-2 22-129,0 0 129,1-17-129,-1 17 0,0-15 129,0 15-129,4-17 0,-4 17 129,2-16-129,-2 16 0,1-14 0,-1 14 129,4-16-129,-4 16 0,0 0 0,3-22 0,-3 22 0,0-15 129,0 15-129,0 0 0,0-18 0,0 18 0,1-13 0,-1 13 0,2-17 0,-2 17 129,4-16-129,-4 16 129,0-20-129,0 20 0,0-17 0,0 17 0,0-16 0,0 16 0,0-17 0,0 17 0,0-19 0,0 19 258,3-22-258,-3 22 0,1-25 129,-1 25 0,4-27-129,-4 27 0,0-24 129,0 24-129,0-23 0,0 23 129,0-24-129,0 24 0,0-20 0,0 20 0,0-20 129,0 20-129,0-23 0,0 23-129,0-23 129,0 23-129,-2-22 0,2 22 0,0-22 129,0 22-129,0-22 129,0 22-258,0-18 258,0 18 129,-2-21-129,2 21 0,-3-18 0,3 18 0,-1-16 0,1 16 0,0-17 0,0 17 0,0-22 0,0 22 0,1-23 0,-1 23 129,3-21-129,-3 21 0,0-18 0,0 18 0,0-17 0,0 17 0,0-19 129,0 19-129,-1-18 0,1 18 0,0-19 0,0 19 0,0-20 0,0 20 0,0-22 0,0 22 0,0-22 0,0 22 0,0-21 129,0 21-129,0-22 0,0 22 0,0-19 0,0 19 0,0-26 0,0 13 0,0-4 0,0 1 0,0 16 129,-2-28-129,2 11 0,0 2 0,0 0 0,0 15 0,-1-24 0,1 24 0,-3-22 129,3 22-258,-3-19 258,3 19-129,-2-23 0,2 23 0,-2-23 0,2 7 0,0 16 0,-3-26 129,3 26-129,0-23 0,0 23 0,0-27 0,0 27 0,-1-25 0,1 25 0,-1-21 0,1 21 0,-2-25 129,2 25-129,-1-23 0,1 23 0,-4-25 0,4 25 0,-3-29 0,3 11 0,0-2 0,0 1 0,0-1 0,0 1 129,0-1-258,0 3 129,0 1-129,0 16 258,0-25-258,0 25 258,-3-26-258,3 26 129,-4-21 0,4 21 129,-2-25-129,2 25 0,0-27 0,0 11 0,0-2 0,0-2 0,0 0 0,0 1 0,0 1 0,2 0 0,-2 1 129,0 1-129,0 1 0,0 15 0,0-27 0,0 27 0,-3-23 0,3 23 0,-4-22 0,4 22 0,-1-20 0,1 20 0,0-19 0,0 19 0,0-21 0,0 21 0,-2-19 0,2 19 0,-1-21 0,1 21 0,-6-18 129,6 18-258,-3-17 258,3 17-129,-1-22 0,1 22 0,0-20 0,0 20 0,0-19 0,0 19 0,0-20 0,0 20 0,0-18 0,0 18 0,-1-21 0,1 21 0,-2-23 0,2 23 0,-4-26 0,4 26 0,-1-28 0,1 28 0,0-28 0,0 28 0,0-25 0,0 25 0,-2-26 0,2 26 0,0-21 0,0 21 0,-4-19 0,4 19 0,-3-19 0,3 19 258,-1-17-258,1 17 0,0-19 0,0 19 0,0-22 0,0 22 0,0-20 0,0 20 0,0-18-258,0 18 258,0-15 0,0 15 0,0 0-129,0-19 258,0 19-258,0 0 129,-6-21 0,6 21 129,0 0-129,-5-22 0,5 22 0,-4-19 0,4 19 0,0-27-129,0 27 258,0-26-258,-2 12 258,2-1-258,0 15 258,-3-23-258,3 23 129,-5-17 0,5 17 0,-4-18 129,4 18-129,-6-17 0,6 17 0,-3-20 0,3 20 0,-1-23 0,1 23 0,-3-21 0,3 21 0,-3-20 0,3 20 0,-1-21 0,1 21 258,-6-19-258,6 19 0,-4-22 0,4 22 0,-5-21 0,5 21 0,-5-13 0,5 13 0,-4-18 0,4 18 0,-3-21 0,3 21 0,-1-22 0,1 22 0,-1-21 0,1 21 0,-5-23 0,5 23 0,-1-18 129,1 18-129,-4-20 0,4 20 0,-6-20 0,6 20 0,-5-19 0,5 19 0,-3-19 0,3 19 0,-3-17 129,3 17-129,-5-17 0,5 17 0,-5-16 0,5 16 0,-9-16 0,9 16 0,-14-20 0,14 20 0,-11-21 129,11 21-129,-14-21 0,14 21 0,-11-21 0,11 21 0,-10-21 0,10 21 0,-13-20 0,13 20 0,-12-22 0,12 22 129,-13-15-258,13 15 258,-15-15-129,15 15 0,0 0 0,-18-20 0,18 20 0,0 0 0,-17-15 0,17 15 0,0 0 0,-14-17 0,14 17 0,0 0 0,-18-16 0,18 16 0,0 0 0,-18-16 0,18 16 0,0 0 0,-21-17 0,21 17 0,0 0 0,-18-22 0,18 22 0,-13-15 0,13 15 0,0 0 129,-15-15-129,15 15 0,0 0 0,0 0 0,-18-20 0,18 20-258,0 0 258,-15-7 0,15 7 0,0 0-129,0 0 258,-17-15-258,17 15 129,0 0 0,0 0 0,0 0-129,0 0 129,-4-14 0,4 14 0,0 0 0,0 0 129,-16-6 0,16 6-129,0 0 0,-15-4 0,15 4 0,0 0 0,-14-5 0,14 5 0,0 0-129,0 0 129,-19-11 0,19 11 0,0 0-129,0 0 129,-16-6 0,16 6-129,0 0 129,0 0 0,0 0 0,-18-4 129,18 4-129,0 0-129,0 0 129,-15-3 0,15 3 129,0 0-129,0 0-129,0 0 129,-18-4 0,18 4 0,0 0 0,0 0 0,-17 0 0,17 0 0,0 0 0,-15 0 129,15 0-129,0 0 0,0 0 0,-17 4 129,17-4-258,0 0 258,0 0-129,-15 7 0,15-7 0,0 0-129,0 0 258,0 0-129,0 0 0,-17 6 0,17-6 0,0 0 0,0 0 0,0 0 0,-14 10-129,14-10 129,0 0 0,0 0-129,0 0 387,-15 16-387,15-16 258,0 0-258,-7 15 387,7-15-258,0 0 129,-7 18-129,7-18 0,0 0 0,-9 20 0,9-20 0,0 0-129,-12 16 129,12-16 0,0 0 0,0 0 0,-13 17 0,13-17 0,0 0 0,0 0 0,0 0 0,0 0 0,0 0-129,0 0 129,0 0 0,0 0-129,0 0-258,0 0 129,0 0-258,0 0-258,0 0-774,27 16-1548,-27-16-1677,16 7-258,-16-7-129</inkml:trace>
</inkml:ink>
</file>

<file path=ppt/ink/ink2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7T09:31:17.375"/>
    </inkml:context>
    <inkml:brush xml:id="br0">
      <inkml:brushProperty name="width" value="0.04667" units="cm"/>
      <inkml:brushProperty name="height" value="0.04667" units="cm"/>
      <inkml:brushProperty name="color" value="#177D36"/>
      <inkml:brushProperty name="fitToCurve" value="1"/>
    </inkml:brush>
  </inkml:definitions>
  <inkml:trace contextRef="#ctx0" brushRef="#br0">93 1983 1,'0'0'644,"0"0"-128,-16 0 129,16 0-129,0 0 129,0 0-258,0 0-129,0 0 129,-13-16 0,13 16 0,0 0-129,-8-15 258,8 15-129,-7-15 387,7 15-129,-4-18 0,4 18-129,-6-21 129,6 21 0,-4-18-129,4 18 0,-2-18 0,2 18-129,-4-15 0,4 15-129,-1-17 129,1 17-258,-2-14 0,2 14 129,-1-19-129,1 19 0,0-20 258,0 20-258,0-25 0,0 25 0,6-27 0,-1 11-129,-2 3 129,3-3 0,-4 3 0,-2 13 129,9-30-129,-4 17-129,-2-3 129,-3 16-129,8-27 129,-8 27-129,9-29 129,-5 16-129,0-3 129,0 0-129,1-4 129,-1 4-129,1-2 0,-1 1 0,3 1 0,-1 0 0,0 1 129,-6 15-129,9-29 0,-9 29 0,13-25 129,-13 25-129,10-22 0,-10 22 129,8-21-129,-8 21 258,6-22-258,-6 22 129,8-22-129,-8 22 129,8-22-129,-8 22 129,10-23-129,-10 23 0,10-23 0,-10 23 129,12-22-129,-12 22 0,14-19-129,-14 19 129,17-21 0,-17 21 0,17-20-129,-17 20 129,14-18 0,-14 18 0,15-16 129,-15 16-129,13-15 0,-13 15 0,13-18 129,-13 18-129,13-19 0,-13 19 0,15-20 0,-15 20 0,16-22 129,-16 22-129,15-20 0,-15 20 0,21-20 129,-21 20-129,25-25 0,-8 12 0,1-1 129,-2 1-129,3-4 129,-1 2-129,0-2 129,1 1-129,-3 2 129,2-1-129,-6 1 0,6 0 0,-18 14 129,30-25-129,-30 25 0,25-20 0,-25 20 0,23-16 0,-23 16 0,21-12 0,-21 12 129,21-14-129,-21 14 0,23-13 0,-23 13 0,23-16 0,-23 16 0,27-18 0,-27 18 129,26-14-258,-26 14 129,28-14 0,-13 8 129,-1 0-129,-14 6 0,30-11 0,-17 1 0,6 6 0,-3-4 0,2-1 0,2 1 0,-1 1 258,4-5-258,-1 2 0,2 3 0,-2-3 0,2 2 0,-1 0 0,0 1 0,-1 2 0,2 1 0,-2-3 0,-3 1 0,4 0 0,-4-1 0,2 2 0,-3-2 0,2 0 129,-2 0-129,0 1 0,0 0 0,0 1 0,0 0 0,-1 2 0,5-5 0,-4 5 0,3-2-129,0 0 129,-1 1 0,2-1 0,-2 1 0,0-2 0,-3 2 0,3 1 0,-4 0 0,1-2 0,1 1 0,-1 0 0,1 2 0,-3-2 0,3 1 0,-1-1 0,1 0 129,-1 2-129,1 1 0,-3-2 0,1 2 0,-16 1 0,28-1 0,-13 1 0,-15 0 0,26-1 0,-26 1 0,30-4 0,-14 0 0,1 2 0,1-2 0,2-2 0,5 3 0,-4-1 0,5-2 129,-3 1-129,3 1 0,2-1 0,-2 3 0,1-4 129,-1 5-129,1-4 0,-2 3 0,-1-1 0,-1-2 0,-1 1 129,1 1-129,-2 0 0,-2-2 0,-1 3 0,5 2 129,-5-4-129,1 1 0,1 0 0,-2 0 0,1 1 129,-1 1-129,2-3 0,-5 2 0,3-2 129,-1 1-129,-2-5 0,4 2 0,-3-3 0,2 5 129,0-6-129,2 1-258,-2 0 258,4 2-129,-2 3 129,-1-8-129,1 7 0,-1-4 0,1 4 129,1-3 0,-2 5-129,-1-4 129,2 3-129,-2 2 129,0 1 0,0-1 0,0-1 0,1 2 0,-3-2 129,4 0-129,-4 1 0,0 0 0,1-1 0,-2 0 0,2 3 0,-17 0 0,27-3 0,-27 3 0,24-4 0,-24 4 0,25-3 0,-25 3 0,24-2 0,-24 2 129,24-1-129,-24 1 0,23-3 0,-23 3 0,23-1 0,-23 1 0,22-4 0,-22 4 0,21-1 0,-21 1 0,19 0 0,-19 0 0,23 0 0,-23 0 0,20 0 0,-20 0 0,23 0 0,-23 0 0,22 0 0,-22 0 0,22 1 0,-6 1 0,-16-2 0,25 4 0,-25-4 0,26 3 0,-11 1 0,-15-4 0,31 5 0,-31-5 0,24 6 0,-24-6 0,26 5 0,-26-5 0,24 5 0,-24-5 0,21 5 0,-21-5 0,21 7 0,-21-7 0,22 11 129,-22-11-129,22 10 0,-22-10 129,23 9-129,-23-9 129,18 9 0,-18-9 0,18 8-129,-18-8 258,18 6-258,-18-6 129,18 6-129,-18-6 0,20 5 0,-20-5 0,19 5 0,-19-5 0,20 4 0,-20-4 0,16 9 0,-16-9 0,17 7 0,-17-7 129,14 10-129,-14-10-129,15 9 258,-15-9-129,16 4-129,-16-4 129,0 0 0,15 9 0,-15-9 0,0 0 0,21 10 0,-21-10 0,0 0 0,21 11 0,-21-11 0,14 8 0,-14-8 0,15 8 129,-15-8-129,17 6 0,-17-6 0,19 2 0,-19-2 0,20 5 0,-20-5 129,22 6-258,-22-6 129,21 4 0,-21-4 0,18 6 129,-18-6-129,15 2 0,-15-2 0,0 0 0,19 5 0,-19-5 129,0 0-129,0 0 0,18 5 129,-18-5-129,0 0 0,15 1 0,-15-1 129,0 0-129,22 0 0,-22 0 0,0 0 0,21 0 0,-21 0 129,15 0-129,-15 0 0,16 0 0,-16 0 0,17 0 0,-17 0 0,18 0 129,-18 0-129,16 0 0,-16 0 0,16 0 0,-16 0 0,0 0 0,19 0 0,-19 0 0,0 0 0,17 0 0,-17 0 0,0 0 129,15 0-129,-15 0 0,0 0 0,0 0 0,18 0 0,-18 0 0,0 0 0,16 0 0,-16 0 0,0 0 0,16 0 0,-16 0 0,0 0 129,17 0-129,-17 0 0,0 0 0,15 0 129,-15 0-129,0 0 0,21 0 0,-21 0 129,16-1-129,-16 1 0,21 0 0,-21 0 0,18 0 129,-18 0-129,22 0 0,-22 0 0,19 0 0,-19 0 129,19 0-129,-19 0 0,19 1 0,-19-1 0,15 0 0,-15 0 0,16 6 129,-16-6-129,0 0 0,19 3 0,-19-3 0,0 0 0,18 7 0,-18-7 129,0 0-129,18 0 0,-18 0 0,0 0 0,20 6 0,-20-6 0,0 0 0,21 4 0,-21-4 0,15 0 0,-15 0 0,17 2 0,-17-2 0,18 3 0,-18-3 0,18 5 0,-18-5 0,18 6 0,-18-6 0,16 3 0,-16-3 0,15 8 0,-15-8 0,15 3 0,-15-3 0,14 5 0,-14-5 0,0 0 0,20 7 0,-20-7 0,15 7 0,-15-7 0,17 6 0,-17-6 0,16 4 0,-16-4 0,17 9 0,-17-9 0,14 7 0,-14-7 0,17 9 0,-17-9 0,15 11 0,-15-11 0,15 9 0,-15-9 258,23 10-516,-23-10 258,21 14 0,-21-14 258,21 12-258,-21-12 0,22 17-258,-22-17 258,17 18 0,-17-18 0,12 17 0,-12-17 0,13 16 0,-13-16 0,11 23 0,-11-23 0,11 20 0,-11-20 0,11 28 0,-5-13 0,-1 1 0,1 0 0,1-3 0,-3 3 0,3 0 0,-3 1 0,3-1-129,-1-3 129,-2 3 0,1-3 129,-5-13-258,6 27 258,-6-27-258,6 26 258,-6-26-129,1 23 0,-1-23-129,4 27 258,-3-12-258,-1-1 129,2 1 0,-1-1 0,1 2 0,-2 1 0,4 1 0,-3 1 0,1 1 0,-1-1 0,3 3 0,-2 0 129,0 0 129,4 1-258,-3-1 129,1-2-129,1-1 129,1-3-129,-2-1 129,2 1-258,-6-16 129,8 24 0,-8-24 0,7 21 0,-7-21 0,7 23 0,-7-23 0,7 23 0,-7-23 0,4 26 0,0-12 0,-1 1 0,-1-1 0,0 5 0,0-1 0,-1 0 0,-1-1 0,2 2 129,-2-1-258,0 2 129,0 0 0,0-1 0,0-2 0,0-1 0,1 0 0,-1 2 0,1 0 0,-1-1 129,0 3-129,0-2 0,0 3 0,0 5 0,0-1 0,0 2 0,0-4 0,0 3 0,0-1 0,0 2 0,-2-2 0,0-4 0,1 2 0,-3-1 129,2 1-258,1 0 129,-2 1 0,0-6 0,2 5 0,-1 0 129,0-2-129,-2-1 0,1-3 0,1 0 0,2-17 129,-5 29-129,5-29 129,-3 27-129,3-27 0,-3 26 0,3-26 129,-3 25-129,3-9 0,0-16 0,-1 23 0,1-23 0,-1 21 0,1-21 0,-2 19 0,2-19 0,-4 20 0,4-20 0,-3 18 0,3-18 0,-4 17 0,4-17 129,-6 26-129,6-26 0,-2 26 0,2-26 0,-4 26 0,4-26 0,-3 26-129,3-26 129,-2 26 0,1-10 0,-2 0 0,2 3 0,-1 2 0,1 5 0,0-2 0,-1 0 0,-2 0-129,3 5 258,-1-4-129,1 2 0,1-5-129,0 0 258,-3-4-258,3-1 258,0-1-129,0-16 0,-1 22 0,1-22 0,0 17 0,0-17 0,-2 16 0,2-16 0,0 19 0,0-19 0,-3 17 0,3-17 0,-4 20 0,4-20 0,-2 19 0,2-19 0,-7 22 0,7-22 0,-5 19 0,5-19 0,-5 15 0,5-15 0,-4 16 0,4-16 0,0 0 129,-9 16-258,9-16 387,0 0-258,-9 20 129,9-20-129,-7 15 129,7-15-258,-7 17 258,7-17-258,-9 22 129,9-22-129,-11 27 129,7-11-129,-3 1 258,1-1-129,1-2 0,-2 2 0,0 1 0,3-1 0,4-16 0,-16 19 0,16-19 0,-14 16 0,14-16 0,-12 17 0,12-17 0,0 0 0,-17 20 0,17-20 0,0 0 0,-18 21 0,18-21 0,-14 17 0,14-17 0,-17 18 0,17-18 0,-14 18 0,14-18 0,-13 23 0,13-23 0,-16 21 0,16-21 0,-14 18 0,14-18 0,-21 18 0,21-18 129,-21 11-129,21-11 0,-20 13 0,20-13 0,-24 12 0,24-12 0,-25 14 0,25-14 0,-25 10 0,9-3 0,16-7 0,-26 12 129,11-8-129,1 2 0,-3 0 0,0 1-129,-1 3 258,1 0-129,-2-1 0,1 1 0,-2 0 0,1-3 0,-5 2-129,2 1 129,1-3 0,-1 3-129,-1-4 129,1 3 0,1-1-129,0 1 129,3 4 0,0-6 0,0 3 0,1-4 0,-1 1 0,0-1 129,0 1-129,0-1 0,0-3 0,-1 2 0,0-3 0,-1 1 0,0 0 0,0 0 0,1-2 0,-2 1 0,-2 0 0,4-2 0,-3 2 0,-2-2 0,4 0 129,-1 0-129,-1 0 0,1 0 0,-2 0 0,2 0 0,-2-2 0,0 0 0,-2 0 0,1 1 0,-1-2 0,0 0 129,1-1-129,0 2 0,-1-1 0,2-1 0,-2 1 0,0-3 0,1 2 0,-3 2 0,2-2 0,-1 2 0,-3-2 0,-1 0 0,0 3 0,0-4 0,3 4 0,-3-2 0,1-1 0,-2-1 0,3 4 0,1-3 0,0 3 0,-2-3 0,1 0 0,-1 2 0,-2-2 0,0 1 0,-2-1 0,2-2 129,1 1-129,-2 0-129,-3 2 129,3-4 129,-2 4-129,0-3 0,3 1 0,-5 2 0,1-4 0,-1 2 0,1 0 0,3 0 0,-5 2 0,3-1 0,-1 2 0,0-2 0,2-1 0,-1 0 0,1 3 0,2-6 0,2 5 0,-1-3 0,0-3 0,2 3 0,0 1 129,0-2-129,0 1 0,1 0 0,-1-1 0,0-1 0,1 2 0,-1-4 0,3 2 0,0-1 0,2-3 0,-2 3 0,2 0 129,-2-2-129,1-1 0,2 3 0,-2-1 0,1 2 0,-1 0 0,0-3 0,4 4 0,-3-2 0,2 2 0,0 0 0,2 1 0,-1-1 0,1 0 0,-2 1 0,3 0 0,0 0 0,0 0 0,1 0 0,-4-2 0,3 2 129,0 1-129,0-3 0,2 3 0,0-1 0,-2 0 0,1-1 0,2 1 0,1-1 0,-2 1 0,2 2 0,-1-2 0,0 3 0,1-3 0,-2 2 0,1 0 0,1 2 0,-1 1 0,1-3 0,14 4 0,-27-7 0,11-2 0,0 0 0,-2-4 129,0 3-258,-1-3 129,-2 2-129,-6-3 258,1 0-387,-3 4 387,1 1-258,-4-1 129,1 0 0,-2-1-129,-2-1 258,3 2-258,-2-1 258,5-3-258,-4 4 258,3-1-258,1-2 258,1-1-129,3 3 0,-1-2 0,3 3 0,-3-3 0,1 5 0,0-2 129,2 1-129,0-3 0,2 4 0,0-3 0,-1 0 0,5 1 0,2-2 0,-4 2 0,3-1 0,-1 4 0,0-4 0,3 4-129,-2-2 129,0 3 129,2 1-258,-1-1 129,15 6 129,-26-17-258,26 17 258,-25-16-129,25 16 0,-23-18-129,23 18 129,-19-21 0,19 21 129,-20-23-129,20 23 0,-18-27 0,18 27-129,-18-24 129,10 9 129,8 15-129,-18-24-129,18 24 129,-17-21 0,17 21 0,-17-23 0,17 23 0,-15-22 0,15 22 0,-11-20 0,11 20 0,-10-19 0,10 19 0,-7-17 0,7 17 0,-6-21 0,6 21 0,-4-15 0,4 15 0,-1-16 0,1 16 0,-2-16 0,2 16 0,0 0 0,0-19 0,0 19 0,0-17 0,0 17 0,0-16 0,0 16 0,0-17 0,0 17 0,0-18 0,0 18 0,0-16 0,0 16 0,0-16 0,0 16 0,0-17 0,0 17 0,3-17 0,-3 17 0,0-17 0,0 17 0,0-19 0,0 19 0,-1-17 0,1 17 0,-4-22 0,4 22-129,-5-19 129,5 19-129,-2-21 129,2 21-129,-5-25 258,5 25-129,0-20 0,0 20 0,0-19 0,0 19 0,0-17 0,0 17 0,0 0 0,0-23 0,0 23 0,0-15 129,0 15-129,-4-15 0,4 15 0,0 0 0,-3-19 0,3 19 0,0 0 0,-4-22 0,4 22 0,0 0 0,-1-23 0,1 23 0,0 0 0,-7-17 0,7 17 0,0 0 0,-8-16 0,8 16 0,0 0 0,-7-17 0,7 17 0,0 0 0,-6-18 0,6 18 0,0 0 0,-3-17 0,3 17 0,0 0 0,0-16 0,0 16 0,0 0 0,0 0 0,0-16-129,0 16 129,0 0 0,0 0 0,0 0-129,0 0 0,0 0-258,0 0-387,0 0-774,0 0-2838,0 0-387,0 9-387,0-9 129</inkml:trace>
</inkml:ink>
</file>

<file path=ppt/ink/ink2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7T09:46:07.960"/>
    </inkml:context>
    <inkml:brush xml:id="br0">
      <inkml:brushProperty name="width" value="0.04667" units="cm"/>
      <inkml:brushProperty name="height" value="0.04667" units="cm"/>
      <inkml:brushProperty name="color" value="#3165BB"/>
      <inkml:brushProperty name="fitToCurve" value="1"/>
    </inkml:brush>
  </inkml:definitions>
  <inkml:trace contextRef="#ctx0" brushRef="#br0">9 0 1032,'0'0'1548,"0"0"-258,0 0-129,0 0-387,0 0-258,0 0 0,0 0-129,0 0-129,0 0 258,0 0-129,0 8 258,0-8-129,0 0 258,0 0-129,0 0-258,0 0 129,0 15-129,0-15 129,0 0-129,0 0 0,0 0 129,-3 14-129,3-14 0,0 0 0,0 19-129,0-19 0,0 0 0,-4 21 0,4-21 0,-3 18-129,3-18 129,0 18-129,0-18 129,-1 15-129,1-15 129,0 16-129,0-16 0,0 14 0,0-14 0,0 0-129,0 19 258,0-19-258,0 0 129,1 17-129,-1-17 0,0 0 129,3 17-129,-3-17 0,0 0 129,3 18-129,-3-18 0,0 16 129,0-16-129,0 15 0,0-15 129,0 0-129,0 18 0,0-18 0,0 0 0,0 16 0,0-16 0,0 0 0,1 15 0,-1-15 129,0 0-258,0 0 258,3 14-129,-3-14-129,0 0 258,0 0-129,0 0 0,4 15 0,-4-15 0,0 0 0,0 0 0,5 16 0,-5-16 0,0 0 0,2 13 0,-2-13 129,0 0-129,2 17 0,-2-17 0,0 0 129,0 19-129,0-19 0,0 0 129,0 15-129,0-15 0,0 15 129,0-15-129,0 17 0,0-17 0,0 18 0,0-18-129,0 16 129,0-16 0,0 15 0,0-15 0,0 0 0,0 16 0,0-16 0,0 0 0,0 14 0,0-14-129,0 0 129,0 15 0,0-15 0,0 0 0,0 18 0,0-18-129,0 17 129,0-17 129,0 15-129,0-15 0,0 16 0,0-16 0,1 17 0,-1-17 0,1 14 0,-1-14 0,2 19 129,-2-19-129,1 18 129,-1-18-129,3 17 0,-3-17 0,1 15 0,-1-15 129,2 15-258,-2-15 258,0 0-129,5 20 0,-5-20 0,2 16 0,-2-16 0,1 21 0,-1-21 0,2 22 0,-2-22 0,0 19 129,0-19-129,1 21 0,-1-21 0,1 18 0,-1-18 129,3 20-129,-3-20 0,4 17-129,-4-17 129,3 17 0,-3-17 0,3 14 0,-3-14 0,1 19 129,-1-19-129,3 18 0,-3-18 0,4 21 0,-2-5 0,-2-16 0,4 28 0,-4-28 0,5 22 0,-5-22 0,5 26 0,-5-26 129,5 24-129,-5-24 129,3 25-129,-2-11 0,-1-14 129,5 29 0,-5-13-129,2 5 129,-2-5-129,5 3 129,-4-4 0,2 3-129,-2-3 129,0 2-129,-1-17 129,6 23 0,-6-23-129,6 22 129,-6-22-129,4 20 129,-4-20-129,10 14 0,-10-14 0,0 0 258,15 20-258,-15-20 0,0 0 0,19 21 0,-19-21 129,0 0-129,21 18 0,-21-18 0,0 0 129,20 21-129,-20-21 129,17 11-129,-17-11 129,15 12-129,-15-12 129,17 12-129,-17-12 129,13 8-129,-13-8 0,17 6 0,-17-6 129,21 9-258,-21-9 258,21 8-129,-21-8 0,21 6 0,-21-6 0,19 6-129,-19-6 129,19 3 0,-19-3 0,18 4-129,-18-4 129,18 6 0,-18-6 0,21 4 129,-21-4-129,22 4 0,-22-4 0,22 0 0,-22 0 0,24 0 129,-24 0-129,22 0 0,-22 0 0,22 0 0,-22 0 129,19 0-129,-19 0 0,21 0 0,-21 0 0,19 3 0,-19-3 0,18 5 129,-18-5-129,18 5 0,-18-5 0,17 5 0,-17-5 0,18 4 129,-18-4-129,18 7 0,-18-7 0,20 7 0,-20-7 0,21 3 0,-21-3 0,23 3 129,-23-3-129,23 1 0,-8-1 0,-15 0 0,26 4 0,-10 0 0,-2-1 129,1 1-129,-15-4-129,28 3 129,-28-3 129,22 7-129,-22-7 0,22 3 0,-22-3 0,20 4 0,-20-4 0,19 1 0,-19-1 129,19 5-129,-19-5 0,18 6 129,-18-6-129,16 4 0,-16-4 129,17 6-129,-17-6 0,14 7 0,-14-7 0,15 6-129,-15-6 129,16 10 0,-16-10 0,15 10 0,-15-10 0,17 7 0,-17-7 0,19 6 0,-19-6 0,18 12 0,-18-12 0,20 10 129,-20-10-129,21 14 0,-21-14 0,21 13 0,-21-13 0,19 17 0,-19-17 0,20 18 0,-20-18 0,18 21 129,-18-21-129,14 20 0,-14-20 0,11 19 0,-11-19 0,8 22 129,-8-22-129,9 23 0,-2-8 0,-6-1 0,-1-14 0,10 23 0,-10-23 0,7 26 0,-7-26 0,5 29 0,-1-16 0,-4-13 0,6 30 0,-2-13 129,-1-2-129,2 2 0,-3-2 0,1 2 0,-2-3 0,3 2 129,-1 3-129,-2-2 0,1 1 0,1-1 0,-2-1 0,2-2 0,-2 2 0,3 0 0,-4-16 0,3 29 0,0-14 0,0 0 0,-3-15 0,4 28 0,-4-28 0,5 22 0,-5-22 0,5 25 0,-5-25 0,5 26 0,-5-26 0,3 28 258,0-12-258,-3 2 0,3-3 0,-2 0 0,-1 1 0,1 0 0,-1 4 129,2-2-258,-2 0 258,1 0-129,-1-1 129,0 0-258,3 2 387,-3 1-387,0-2 129,0 0 0,0-2 0,0 4 0,0-1 0,0 2 0,-3-3 0,3 3 0,0 3 0,0-5 0,0 4-129,0 1 258,0 1-129,0-2 0,0 1 0,0-3 0,0 0 0,0 5 0,0-2 0,-1-3 129,-1 2-129,1 0 0,-3-2 0,1-2 0,2 1 0,-1-2 129,-2-1-258,3-1 258,1-16-129,-3 27 0,3-27-129,-2 23 258,2-23-129,-2 22 0,2-22 0,-2 21 0,2-21 0,0 15 0,0-15 0,-1 26 0,1-26 0,0 26 0,0-8 0,0 1 0,1 3 0,1 1 0,0 0 0,-2-23 0,2 34 0,-2-34 0,1 21-129,-1-21 129,0 19 0,0-19 129,2 14-258,-2-14 129,1 14 0,-1-14 0,4 17 129,-4-17-129,3 17 0,-3-17-129,1 17 258,-1-17-258,5 19 129,-5-19 0,1 17 129,-1-17-258,1 25 129,-1-25-129,2 23 129,-2-9 0,0-14 0,0 25 0,0-25 0,1 20 0,-1-20 0,3 20 0,-3-20 0,0 0 0,3 18-129,-3-18 129,0 0 129,0 0-129,0 0 0,0 0 0,0 0 0,1 16 0,-1-16 0,0 0 0,0 0 0,0 0 0,0 0 0,0 0 0,0 0 0,0 0 0,0 0 0,0 0 0,0 0 0,0 0-129,0 0 129,0 0 0,0 0 129,0 0-129,0 0 0,0 0 0,0 0 0,0 0-129,0 0 258,0 0-129,0 0 0,3 14 0,-3-14 0,0 0-129,0 0 129,0 0 0,0 0 0,0 0 0,0 0 0,0 0 0,0 0 0,0 0 0,0 0 0,-4-8 0,4 8 0,0 0-129,-16-22 129,16 22 0,-12-22 0,5 4-258,7 18 258,-17-20-129,13 6 0,4 14 129,-17-25 0,17 25 0,-15-23 0,15 23 129,-15-20-129,15 20 0,-17-17 129,17 17-129,-8-16 0,8 16 0,0 0 0,-9-19 0,9 19 0,0 0 0,-1-17 0,1 17 0,0 0 0,0 0 0,-14-19 0,14 19 0,0 0 0,0 0 0,0 0 0,0 0 0,-13-16 0,13 16 0,0 0 0,0 0 0,0 0 0,0 0 0,0 0 0,0 0 0,0 0 0,0 0 258,4 8-258,-4-8 0,0 0 0,13 17 0,-13-17 129,14 22-129,-14-22 0,14 23 0,-14-23 0,19 20-129,-19-20 258,19 17-258,-19-17 258,16 16-258,-16-16 258,0 0-258,20 19 258,-20-19-129,0 0 0,0 0 129,16 17 0,-16-17-129,0 0 0,0 0 0,14 11 0,-14-11 0,0 0 129,16 9-258,-16-9 129,0 0 0,18 7 0,-18-7 0,0 0 0,18 9-129,-18-9 129,0 0 0,14 11 129,-14-11-258,0 0 129,0 0 0,0 0 0,17 13 0,-17-13 0,0 0 0,0 0 0,0 0 0,0 0 129,0 0-129,15 0 0,-15 0 0,0 0 0,0 0 0,0 0 129,0 0-129,11-10 0,-11 10-129,0 0 129,7-21 0,-7 21 0,7-21 0,-7 21 0,8-24 0,-8 24-129,10-13 258,-10 13-129,10-16 129,-10 16-258,0 0 387,14-7-258,-14 7 0,0 0 0,14-17 0,-14 17 0,0 0 0,0 0 0,19-6 0,-19 6 0,0 0 0,17-6 129,-17 6-258,0 0 258,18-8-129,-18 8 0,0 0 0,14-5 129,-14 5-129,0 0-129,0 0 258,0 0-129,0 0 0,0 0 0,0 0 0,0 0 0,0 0-129,0 0 258,15-9-129,-15 9 0,0 0 0,0 0 0,0 0-129,0 0 129,0 0 129,0 0-258,0 0 129,0 0 0,0 0 0,0 0-129,0 0 129,0 0-129,0 0-129,0 0-387,-9 0-903,9 0-3096,0 0-258,0 0-129,0 0-645</inkml:trace>
</inkml:ink>
</file>

<file path=ppt/ink/ink2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7T09:47:15.476"/>
    </inkml:context>
    <inkml:brush xml:id="br0">
      <inkml:brushProperty name="width" value="0.04667" units="cm"/>
      <inkml:brushProperty name="height" value="0.04667" units="cm"/>
      <inkml:brushProperty name="color" value="#177D36"/>
      <inkml:brushProperty name="fitToCurve" value="1"/>
    </inkml:brush>
  </inkml:definitions>
  <inkml:trace contextRef="#ctx0" brushRef="#br0">0 56 129,'0'0'774,"0"0"129,0 0 258,0 0 0,0 0 0,0 0 0,0 0-258,0 0-129,0 0 0,0 0-387,0 0 258,0 0-258,0 0 258,0 0-129,0 0 258,0 0 129,0 0-129,0 0 0,0 0 0,0 0-258,0 0 0,0 0-129,0 0-129,0 0-129,0 0 0,0 0 0,0 0 0,0 0-129,0 0 0,0 0 0,0 0 129,0 0-129,0 0 0,0 0 129,0 0 129,0 0 0,14 10 0,-14-10 0,17 19-129,-17-19 129,15 24 0,-15-24-129,21 29 129,-14-7-129,3-1 0,-3 1 0,3 0 129,-5 1-129,2-3 0,0-1-129,-3 2 129,-4-21 0,11 19-129,-11-19 0,5 21 129,-5-21-129,0 0 0,0 0 129,0 0-129,0 0-129,11 18 258,-11-18-129,0 0 0,0 0 0,0 0 0,0 0 0,0 0 0,0 0 0,0 0 0,0 0 0,14 21 0,-14-21 0,0 0 0,0 0 0,4 15 0,-4-15 0,0 0 0,0 0 0,0 0 0,7 18 0,-7-18 0,0 0 0,5 15 0,-5-15 0,5 15 0,-5-15 0,0 0 0,0 0 0,0 0 0,0 0 0,0 0 0,0 0 0,0 0 0,5 17 0,-5-17 0,0 0 129,0 0-129,0 0 0,0 0 0,0 0-129,0 0 258,0 0-129,0 0 0,0 0 0,0 0 129,0 0-129,0 0 258,0 0-129,0 0-129,0 0 129,0 0-129,0 0 129,0 0-129,3-11 0,-3 11 0,0-22 0,0 4 0,0 1 0,0 4 0,0 13 0,0-26 0,-1 13 0,-1-3-129,2 16 258,-4-23-258,4 23 258,-1-21-129,1 21 0,0-22 0,0 22 0,0-21 129,0 21-129,0-30 0,0 30 0,0-22 0,0 22 129,0-25-258,0 25 129,1-18 0,-1 18 0,0 0 0,3-18 129,-3 18-129,1-19-129,-1 19 129,0 0 129,3-20-129,-3 20 0,1-19 0,-1 19-129,0 0 258,0 0-258,6-14 129,-6 14 0,0 0 0,0 0 0,0 0 0,0 0 0,0 0 0,4-17 0,-4 17 0,0 0 129,0 0-129,8-15 0,-8 15 0,0 0 129,0 0-129,0 0 0,9-18 0,-9 18 0,0 0 0,0 0 0,5-15 0,-5 15-129,0 0 129,0 0 0,0 0 129,0 0-129,0 0 0,0 0 0,0 0 0,0 0 0,0 0 0,0 0 0,0 0 0,0 0 0,0 0-129,0 0 258,0 0-258,0 0 129,0 0 0,0 0 0,0 0 0,0 0 0,0 0-129,0 0 0,0 0-258,2 15-258,-2-15-516,7 21-1806,-7-21-1677,0 0-516,7 17 129</inkml:trace>
</inkml:ink>
</file>

<file path=ppt/ink/ink28.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7T09:47:11.627"/>
    </inkml:context>
    <inkml:brush xml:id="br0">
      <inkml:brushProperty name="width" value="0.04667" units="cm"/>
      <inkml:brushProperty name="height" value="0.04667" units="cm"/>
      <inkml:brushProperty name="color" value="#177D36"/>
      <inkml:brushProperty name="fitToCurve" value="1"/>
    </inkml:brush>
  </inkml:definitions>
  <inkml:trace contextRef="#ctx0" brushRef="#br0">102 2541 129,'0'0'903,"0"0"-129,0 0 129,0 0 0,0 0 258,0 0-258,0 0 129,0 0-258,0 0 0,0 0 129,0 0-258,0 0-129,0 0 129,0 0-258,0 0 129,0 0-129,0 0 129,0 0-258,0 0 129,0 0 0,0 0-129,0 0 129,0 0 0,0 0 0,0 0 0,0 0-129,0 0 0,0 0 129,0 0-129,0 0-129,0 0 0,0 0 0,0 0-129,0 0 0,0 15 129,0-15-129,0 0 129,0 0 0,0 0 129,0 0-129,0 0 129,0 0 129,0 0 0,0 0-129,0 0 129,0 0-258,0 0 129,0 0 0,0 0 0,0 0-129,0 0-129,0 0 0,-4-18 129,4 18-129,-3-18 0,1 1 0,2 17 129,-5-24-129,3 4 0,1 0 129,-2 6-129,0-3 0,1-3 0,2 1 0,-2-2 129,2-1-129,-1 3 129,-2 1 0,2-5-129,-1 2 129,2 7-129,-2-3 0,0-2 129,-2 5-129,1-2 0,3 16 258,-3-28-258,3 28 0,-8-22 129,8 22-129,-7-22 0,7 22 129,-5-21-129,5 21 0,-6-23 0,6 23 129,-3-23-129,3 23 0,-3-16 0,3 16 0,-7-21 0,7 21 0,-2-16 0,2 16 0,-2-19 0,2 19 129,0-19-129,0 19 258,0-18-387,0 18 258,0-22-129,0 22 0,0-19 0,0 19 0,-4-21-129,4 21 129,-4-18 0,4 18 0,-3-16 0,3 16 0,0 0 0,-3-23 0,3 23 0,0-20 0,0 20 0,0-19 0,0 19 129,3-27-129,-3 27 0,4-25 0,-4 25 0,0-23 0,6 6 129,-6-1-129,0 0-129,0 18 129,1-23 0,-1 23 0,2-29 0,-2 29 0,1-17 0,-1 17 0,4-15 0,-4 15 0,3-23 129,-3 23-129,3-17 0,-3 17 0,0-18 0,0 18 0,0-17 0,0 17 0,0 0 0,1-21 0,-1 21 0,4-14 0,-4 14 0,9-16-129,-9 16 258,5-18-129,-5 18 0,9-19-129,-9 19 129,5-19 0,-5 19 129,3-21-129,-3 21 0,1-16 0,-1 16 0,3-19 0,-3 19 0,3-16 0,-3 16 0,3-15 0,-3 15 0,4-22 0,-4 22 0,3-17-129,-3 17 258,5-24-258,-5 24 129,3-28 129,-2 13-129,-1 15 0,3-30 0,-3 14 0,0 16 0,4-26 0,-2 12 0,-2 14 0,3-28 0,-3 28 0,2-25 129,-2 25-129,3-28 0,-3 28 0,2-22 0,-2 22 0,2-22 0,-2 22 0,5-21 0,-5 21 0,1-18 0,-1 18 129,1-21-129,-1 21 0,4-19 0,-4 19 0,5-21 0,-5 21 0,7-18 0,-7 18 258,7-20-258,-7 20 129,7-23-258,-7 23 258,7-21-129,-7 21 129,7-24-258,-7 24 129,8-23 0,-8 23 0,5-25 0,-5 25 0,13-21 0,-13 21 0,11-22 129,-11 22-258,13-24 258,-13 24-129,14-18 0,-14 18 0,11-22 129,-11 22-258,15-25 258,-15 25-129,11-23 0,-11 23 0,16-22 129,-16 22-129,12-17 129,-12 17-129,15-17 129,-15 17-129,17-16 129,-17 16-129,18-18 129,-18 18-129,16-17 258,-16 17-258,16-16 129,-16 16-129,17-17 129,-17 17-129,17-17 0,-17 17 129,18-15-129,-18 15 129,19-17-129,-19 17 0,18-16 129,-18 16-129,0 0 0,19-18 0,-19 18 129,0 0-129,13-14 0,-13 14 129,0 0-129,16-8 129,-16 8-129,0 0 0,19-7 129,-19 7-129,16-8 0,-16 8 0,19-10 0,-19 10 0,18-10 0,-18 10 0,21-11 129,-21 11-258,18-11 258,-18 11-129,18-11 0,-18 11 0,21-12 0,-21 12 0,21-17 0,-21 17 129,22-14-129,-22 14 0,26-19 0,-26 19 0,25-14 0,-25 14 0,22-11 0,-22 11 0,22-11 0,-22 11 0,16-7 0,-16 7 0,0 0 0,18-6 0,-18 6 0,0 0 0,16-3 0,-16 3 0,0 0 129,16 0-129,-16 0 0,0 0 0,18 0-129,-18 0 129,0 0 129,14 0-129,-14 0-129,0 0 129,16 0 0,-16 0 0,0 0 0,19-5 0,-19 5 0,15-1 129,-15 1-129,17-3 0,-17 3 0,19 0 0,-19 0 0,18 0 0,-18 0 0,17 0-129,-17 0 129,14 0 0,-14 0 129,0 0-258,18 0 129,-18 0 129,0 0-129,15 0-129,-15 0 258,0 0-258,21-1 129,-21 1 0,18-3 0,-18 3 0,23-3 0,-23 3 0,22 0 0,-22 0 0,19-6 0,-19 6-129,24-11 129,-24 11 0,22-8 129,-22 8-129,24-6-129,-24 6 258,22-8-129,-22 8 0,21 0 0,-21 0 0,21 0 0,-21 0 0,18 0 0,-18 0 0,18-1 0,-18 1 0,19-1 0,-19 1 0,13 0 0,-13 0 0,0 0 0,19-5 0,-19 5 0,15-3 0,-15 3 0,0 0 0,18-3 0,-18 3 0,15-3 0,-15 3 0,0 0 0,20-3 0,-20 3 0,0 0 0,21-10 0,-21 10 0,15-1 0,-15 1 0,14-5 0,-14 5 0,0 0 0,21 0 0,-21 0 0,0 0 129,19-4-258,-19 4 129,14-2 129,-14 2-129,18-4-129,-18 4 129,21-3 0,-21 3 0,21-7 0,-21 7 0,21-4 129,-21 4-129,24-3 0,-24 3 129,24 0-129,-24 0 0,26-4 0,-26 4 0,26 0 0,-26 0-129,28 0 129,-28 0 0,27 0 0,-27 0 0,23 0 0,-23 0 0,21-6 0,-21 6 0,20-3 0,-20 3 129,18 0-129,-18 0 0,17 0 0,-17 0 0,18 0 0,-18 0 0,15 0 0,-15 0 0,0 0 0,20 0 0,-20 0 0,0 0 0,16 3-129,-16-3 129,0 0 0,20 10 0,-20-10 0,0 0 0,21 6 0,-21-6 0,17 7 0,-17-7 0,16 3 0,-16-3 129,14 5-129,-14-5 0,0 0-129,22 2 258,-22-2-129,0 0 0,20 0 0,-20 0-129,0 0 258,19 0-258,-19 0 258,16 0-129,-16 0-129,14 0 129,-14 0 0,16 0 0,-16 0 0,16 5 0,-16-5-129,15 8 129,-15-8 129,0 0-258,22 9 258,-22-9-129,14 7 0,-14-7 0,17 6 0,-17-6 0,17 4 0,-17-4 0,15 10 0,-15-10 0,15 12 0,-15-12 0,0 0 0,21 17 0,-21-17 0,0 0 0,16 19 0,-16-19 0,0 0 129,16 10-258,-16-10 129,0 0 129,16 8-129,-16-8 0,0 0 0,14 14 0,-14-14 0,0 0 0,15 17 0,-15-17 0,0 0-129,18 19 258,-18-19-129,0 0 0,17 21 0,-17-21 0,11 15 0,-11-15 0,0 0 0,15 18 0,-15-18 0,6 18 0,-6-18 0,8 17 0,-8-17 0,7 16 129,-7-16-129,9 17 0,-9-17 0,9 15 0,-9-15 0,7 21 0,-7-21 0,10 19 0,-10-19 0,7 23 0,-7-23 0,6 22 0,-6-22 0,9 16 0,-9-16 0,7 21 0,-7-21 0,9 19 0,-9-19 0,5 20 129,-5-20-129,2 23 0,-2-23 0,0 18 0,0-3 0,0-15 0,0 25 0,0-25 0,0 23 129,0-23-129,0 22 0,0-22 0,0 17 0,0-17 129,0 17-258,0-17 129,-5 22 0,5-22 0,-2 18 0,2-18 129,-5 23-129,5-23 0,-4 23 0,4-23-129,-1 21 129,1-21-129,-2 22 258,2-22-258,-1 20 258,1-20-258,-3 18 258,3-18-129,-1 15 129,1-15-129,-2 20 129,0-4-129,2-16 0,-2 19 0,2-19 0,-4 24 0,4-24 0,-1 25 0,1-25 0,-2 21 0,2-21 0,-1 24 0,1-24-129,0 25 129,0-25 0,0 28 0,0-14 0,-3 1 0,3 2 0,0-17 0,-3 32 0,2-18 0,0 2 0,1-16 0,-5 27 0,5-27 0,-1 28 0,1-13 0,0-15 0,0 21 0,0-21 129,-1 25-129,1-25-129,-2 20 258,2-20-129,0 17 0,0-17-129,0 23 129,0-23 0,-1 22 0,1-9 0,0-13 0,-4 24 0,4-24 0,-2 22 0,2-22 0,-3 23 0,3-23 0,-4 19 0,4-19 0,-1 20 0,1-20 0,-4 18-129,4-18 258,-4 14-129,4-14 0,-6 18 0,6-18 0,-6 15 0,6-15 0,-1 20 0,1-20 0,-1 19-129,1-19 258,-3 14-129,1 3-129,2 2 129,-1 0 0,0-1 0,-1 0 0,1-1 0,-2 3 0,3-3-129,0-17 258,-3 18-129,3-18 0,-1 15-129,1-15 129,-2 14 0,2-14 129,0 0-129,-2 19 0,2-19 0,-2 16-129,2-16 258,0 0-129,-4 17 0,4-17 0,-4 17 0,4-17 0,-1 16 0,1-16 0,0 0 0,-2 19-129,2-19 258,0 16-387,0-16 387,0 20-258,0-20 129,0 0 0,0 23 0,0-23 0,0 0 0,0 17 0,0-17 0,0 0 0,-1 20-129,1-20 129,0 0 129,0 15-129,0-15 0,0 0 0,-2 20 0,2-20 129,0 0-129,-1 17 0,1-17 0,0 19 0,0-19 0,0 0 129,-4 22-258,4-22 129,-2 15 0,2-15-129,0 0 129,-1 16 129,1-16-129,0 18 0,0-18 0,0 0 0,0 21 0,0-21 0,0 0 0,0 19 0,0-19 0,0 0 0,0 0 0,0 20 0,0-20 0,0 0 0,0 0 0,0 0 0,-1 15 0,1-15 0,0 0 0,0 17 0,0-17-129,-3 22 258,3-22-129,0 0 0,-2 17 0,2-17 0,0 16 0,0-16 0,-1 22 0,1-22 0,0 17 0,0-17-129,-1 17 258,1-17-129,-2 18 0,2-18 0,0 16 0,0-16 0,-1 18 0,1-18 0,-3 22 0,3-22 0,0 0 0,0 0 0,-3 20 0,3-20-129,0 0 129,0 0 0,0 0 0,0 0 0,0 16 0,0-16 129,0 0-129,0 0 0,0 0 0,0 0 0,0 14 0,0-14 0,0 0 0,0 0 0,0 0 0,0 0 0,0 0 0,0 0 0,0 0 0,0 0 0,0 0-129,0 0 129,0 0 0,0 0 0,0 0-129,0 0-129,0 0-258,0 0-774,16 0-3225,-16-11-645,0 11-258,2-25-258</inkml:trace>
</inkml:ink>
</file>

<file path=ppt/ink/ink29.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7T09:47:15.476"/>
    </inkml:context>
    <inkml:brush xml:id="br0">
      <inkml:brushProperty name="width" value="0.04667" units="cm"/>
      <inkml:brushProperty name="height" value="0.04667" units="cm"/>
      <inkml:brushProperty name="color" value="#177D36"/>
      <inkml:brushProperty name="fitToCurve" value="1"/>
    </inkml:brush>
  </inkml:definitions>
  <inkml:trace contextRef="#ctx0" brushRef="#br0">0 56 129,'0'0'774,"0"0"129,0 0 258,0 0 0,0 0 0,0 0 0,0 0-258,0 0-129,0 0 0,0 0-387,0 0 258,0 0-258,0 0 258,0 0-129,0 0 258,0 0 129,0 0-129,0 0 0,0 0 0,0 0-258,0 0 0,0 0-129,0 0-129,0 0-129,0 0 0,0 0 0,0 0 0,0 0-129,0 0 0,0 0 0,0 0 129,0 0-129,0 0 0,0 0 129,0 0 129,0 0 0,14 10 0,-14-10 0,17 19-129,-17-19 129,15 24 0,-15-24-129,21 29 129,-14-7-129,3-1 0,-3 1 0,3 0 129,-5 1-129,2-3 0,0-1-129,-3 2 129,-4-21 0,11 19-129,-11-19 0,5 21 129,-5-21-129,0 0 0,0 0 129,0 0-129,0 0-129,11 18 258,-11-18-129,0 0 0,0 0 0,0 0 0,0 0 0,0 0 0,0 0 0,0 0 0,0 0 0,14 21 0,-14-21 0,0 0 0,0 0 0,4 15 0,-4-15 0,0 0 0,0 0 0,0 0 0,7 18 0,-7-18 0,0 0 0,5 15 0,-5-15 0,5 15 0,-5-15 0,0 0 0,0 0 0,0 0 0,0 0 0,0 0 0,0 0 0,0 0 0,5 17 0,-5-17 0,0 0 129,0 0-129,0 0 0,0 0 0,0 0-129,0 0 258,0 0-129,0 0 0,0 0 0,0 0 129,0 0-129,0 0 258,0 0-129,0 0-129,0 0 129,0 0-129,0 0 129,0 0-129,3-11 0,-3 11 0,0-22 0,0 4 0,0 1 0,0 4 0,0 13 0,0-26 0,-1 13 0,-1-3-129,2 16 258,-4-23-258,4 23 258,-1-21-129,1 21 0,0-22 0,0 22 0,0-21 129,0 21-129,0-30 0,0 30 0,0-22 0,0 22 129,0-25-258,0 25 129,1-18 0,-1 18 0,0 0 0,3-18 129,-3 18-129,1-19-129,-1 19 129,0 0 129,3-20-129,-3 20 0,1-19 0,-1 19-129,0 0 258,0 0-258,6-14 129,-6 14 0,0 0 0,0 0 0,0 0 0,0 0 0,0 0 0,4-17 0,-4 17 0,0 0 129,0 0-129,8-15 0,-8 15 0,0 0 129,0 0-129,0 0 0,9-18 0,-9 18 0,0 0 0,0 0 0,5-15 0,-5 15-129,0 0 129,0 0 0,0 0 129,0 0-129,0 0 0,0 0 0,0 0 0,0 0 0,0 0 0,0 0 0,0 0 0,0 0 0,0 0-129,0 0 258,0 0-258,0 0 129,0 0 0,0 0 0,0 0 0,0 0 0,0 0-129,0 0 0,0 0-258,2 15-258,-2-15-516,7 21-1806,-7-21-1677,0 0-516,7 17 129</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5T16:58:57.718"/>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32 846 774,'-8'10'1419,"8"-10"-129,0 0 258,0 0-258,0 0 0,0 0-387,-7 16-129,7-16-129,0 0-129,0 0 129,-3 19 129,3-19-129,0 0 129,-6 16 129,6-16 0,0 0-129,0 21 129,0-21-129,0 0 129,0 0-258,0 0 0,0 0-129,0 0 0,0 0-258,0 0 0,-9-11-129,9 11-129,0 0 129,0 0 0,0 0 129,0 0-129,0 0 129,0 0-129,0-16 129,0 16 0,0-16-129,0 16 0,0-19 0,0 19 0,0-26 0,0 26 0,1-20 0,-1 20 0,6-18-129,-6 18 129,2-15 0,-2 15-129,0 0 129,6-16-129,-6 16 258,1-16-258,-1 16 129,3-16 0,-3 16-129,2-25 129,-2 25 0,1-28-129,-1 13 129,4 1-129,-4 14 0,3-26 129,-3 26-129,7-26 0,-7 26 0,7-20 129,-7 20-129,5-19 0,-5 19 0,7-17 0,-7 17 129,9-13-129,-9 13 0,7-22 0,-7 22 129,9-27-129,-4 12 0,2 1 129,0-5-129,1 3 0,-2 1 0,-6 15 0,15-22 0,-15 22 0,11-21 0,-11 21 0,0 0 0,14-15 0,-14 15 0,0 0 0,0 0 0,0 0 0,18-19 129,-18 19-258,0 0 258,17-21-129,-17 21 0,11-15 0,-11 15 0,14-19 0,-14 19 0,15-16 0,-15 16 0,0 0 0,21-14 0,-21 14 0,0 0 0,22-15 0,-22 15 0,0 0 0,20-12 0,-20 12 0,0 0 0,18-12 0,-18 12 0,0 0 0,0 0 0,0 0 0,14-13 0,-14 13 0,0 0 0,0 0 0,15-8 0,-15 8 0,16-9-129,-16 9 129,13-6 129,-13 6-258,0 0 129,21-8 0,-21 8 0,0 0 0,17-9 0,-17 9 0,0 0 129,17-6-129,-17 6 0,0 0 0,17-9 0,-17 9 0,0 0 0,18-7 0,-18 7 0,0 0 0,16-12 0,-16 12 0,0 0 0,0 0 0,17-13 0,-17 13 129,0 0-129,0 0 0,14-8-258,-14 8 258,0 0-129,15-9 129,-15 9-129,0 0 129,13-15-258,-13 15 258,0 0 129,14-18-129,-14 18 0,0 0-129,12-16 258,-12 16-129,0 0 0,0 0 0,0 0-129,16-4 129,-16 4 0,0 0 0,0 0 0,0 0 0,0 0 0,0 0 0,16 0 0,-16 0 0,0 0 0,0 0 129,0 0-129,0 0 0,0 0 0,0 0 0,17-2 0,-17 2 0,0 0 0,0 0 0,0 0 0,17-10 0,-17 10 0,0 0 0,0 0 0,0 0 0,0 0 0,0 0-129,15-7 129,-15 7 0,0 0 0,0 0 129,0 0-129,0 0 0,0 0 0,0 0 0,0 0 0,0 0 0,0 0 0,0 0 0,0 0 0,0 0 0,0 0 0,0 0 0,0 0 0,0 0 0,0 0 0,0 0 0,15-8 0,-15 8 0,0 0 0,0 0 0,0 0 0,0 0 0,0 0 0,0 0 0,0 0 0,0 0 0,0 0 0,0 0 0,0 0 0,-8 0 0,8 0 0,0 0 0,0 0 0,0 0 0,0 0 0,-15 0 0,15 0 0,0 0 0,-14 0 0,14 0 0,0 0 0,-17 0 0,17 0 0,-15 4 0,15-4 0,0 0 0,-17 5 0,17-5 0,0 0 0,-21 2 0,21-2 0,-17 10 0,17-10 0,-20 4 0,20-4 0,-20 9 0,20-9 0,-19 4 0,19-4 0,-19 0 129,19 0-129,0 0 0,-20 0 129,20 0-129,0 0 0,-16 0 129,16 0-129,0 0 0,0 0 0,-18 3 0,18-3-129,0 0 129,0 0 0,-18 0 0,18 0-129,0 0 129,-18 3 0,18-3 0,0 0 129,-18 21-129,18-21 129,0 0-129,-10 18 129,10-18-129,0 0 258,0 0-258,0 0-258,0 0 387,0 0-129,0 0 0,0 0 0,0 0 0,0 0 0,0 0 0,0 0 129,0 0-129,0 0 0,0 0 0,0 0 0,0 0 0,0 0 0,0 0 0,0 0-129,0 0 129,3-13-258,-3 13 258,15-16-129,-15 16 129,20-13-129,-20 13 129,19-13 0,-19 13 0,21-7-129,-21 7 258,18-6-258,-18 6 129,22-4 0,-22 4 0,19-3 0,-19 3 0,18 0 0,-18 0-129,15 0 129,-15 0 129,15-4-129,-15 4 0,16-1 0,-16 1 0,0 0 0,14-5 0,-14 5 0,0 0 0,15-4-129,-15 4 129,0 0 0,0 0 0,0 0 0,14-2 0,-14 2 0,0 0 0,0 0 0,0 0 0,0 0 0,0 0 0,0 0 0,0 0 0,15 0 0,-15 0-129,0 0 129,0 0 0,0 0 0,0 0 0,0 0 0,17 0-129,-17 0 129,0 0 0,0 0 0,0 0 0,17 0 0,-17 0 0,0 0 0,0 0 0,0 0 0,15 0 0,-15 0 0,0 0 0,0 0 0,0 0-129,0 0 129,15-3 0,-15 3 0,0 0 0,0 0 0,0 0 0,0 0 0,0 0 0,0 0 0,16 0 0,-16 0 0,0 0 0,0 0 0,0 0 0,0 0 0,0 0 0,0 0 0,0 0-129,0 0 129,0 0 0,0 0 0,0 0 0,0 0 0,0 0 0,0 0 129,0 11-258,0-11 129,0 0 0,-7 17 0,7-17 0,-9 16 129,9-16-129,-9 24 129,9-24-129,-9 26 129,9-26-129,-10 17 129,10-17-129,-8 20 0,8-20 0,0 0 0,-12 15 0,12-15 0,0 0 0,-13 14 0,13-14 0,0 0 0,0 0 0,-10 18 0,10-18 0,0 0 0,-8 15 0,8-15 0,0 0 0,0 0 0,-11 17 0,11-17 0,0 0 0,0 0 0,-9 16 0,9-16 0,0 0 0,0 0 0,-4 19 0,4-19 0,0 0 0,-4 20 0,4-20 0,-1 15 0,1-15 0,0 0 0,-3 18 129,3-18-129,0 0 0,0 0 0,0 0 0,0 0 0,0 0 0,0 0 0,0 0 0,0 0 0,0 0 0,0 0 0,0 0 0,0 0 0,0 0 129,0 0-258,0 0 258,0 0-129,0 0 0,0 0 0,0 0-129,0 0 129,0 0-258,0 0-258,0-15-774,8 15-2322,-8 0-1161,9-13-387,-9 13-129</inkml:trace>
</inkml:ink>
</file>

<file path=ppt/ink/ink30.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7T09:46:07.960"/>
    </inkml:context>
    <inkml:brush xml:id="br0">
      <inkml:brushProperty name="width" value="0.04667" units="cm"/>
      <inkml:brushProperty name="height" value="0.04667" units="cm"/>
      <inkml:brushProperty name="color" value="#3165BB"/>
      <inkml:brushProperty name="fitToCurve" value="1"/>
    </inkml:brush>
  </inkml:definitions>
  <inkml:trace contextRef="#ctx0" brushRef="#br0">9 0 1032,'0'0'1548,"0"0"-258,0 0-129,0 0-387,0 0-258,0 0 0,0 0-129,0 0-129,0 0 258,0 0-129,0 8 258,0-8-129,0 0 258,0 0-129,0 0-258,0 0 129,0 15-129,0-15 129,0 0-129,0 0 0,0 0 129,-3 14-129,3-14 0,0 0 0,0 19-129,0-19 0,0 0 0,-4 21 0,4-21 0,-3 18-129,3-18 129,0 18-129,0-18 129,-1 15-129,1-15 129,0 16-129,0-16 0,0 14 0,0-14 0,0 0-129,0 19 258,0-19-258,0 0 129,1 17-129,-1-17 0,0 0 129,3 17-129,-3-17 0,0 0 129,3 18-129,-3-18 0,0 16 129,0-16-129,0 15 0,0-15 129,0 0-129,0 18 0,0-18 0,0 0 0,0 16 0,0-16 0,0 0 0,1 15 0,-1-15 129,0 0-258,0 0 258,3 14-129,-3-14-129,0 0 258,0 0-129,0 0 0,4 15 0,-4-15 0,0 0 0,0 0 0,5 16 0,-5-16 0,0 0 0,2 13 0,-2-13 129,0 0-129,2 17 0,-2-17 0,0 0 129,0 19-129,0-19 0,0 0 129,0 15-129,0-15 0,0 15 129,0-15-129,0 17 0,0-17 0,0 18 0,0-18-129,0 16 129,0-16 0,0 15 0,0-15 0,0 0 0,0 16 0,0-16 0,0 0 0,0 14 0,0-14-129,0 0 129,0 15 0,0-15 0,0 0 0,0 18 0,0-18-129,0 17 129,0-17 129,0 15-129,0-15 0,0 16 0,0-16 0,1 17 0,-1-17 0,1 14 0,-1-14 0,2 19 129,-2-19-129,1 18 129,-1-18-129,3 17 0,-3-17 0,1 15 0,-1-15 129,2 15-258,-2-15 258,0 0-129,5 20 0,-5-20 0,2 16 0,-2-16 0,1 21 0,-1-21 0,2 22 0,-2-22 0,0 19 129,0-19-129,1 21 0,-1-21 0,1 18 0,-1-18 129,3 20-129,-3-20 0,4 17-129,-4-17 129,3 17 0,-3-17 0,3 14 0,-3-14 0,1 19 129,-1-19-129,3 18 0,-3-18 0,4 21 0,-2-5 0,-2-16 0,4 28 0,-4-28 0,5 22 0,-5-22 0,5 26 0,-5-26 129,5 24-129,-5-24 129,3 25-129,-2-11 0,-1-14 129,5 29 0,-5-13-129,2 5 129,-2-5-129,5 3 129,-4-4 0,2 3-129,-2-3 129,0 2-129,-1-17 129,6 23 0,-6-23-129,6 22 129,-6-22-129,4 20 129,-4-20-129,10 14 0,-10-14 0,0 0 258,15 20-258,-15-20 0,0 0 0,19 21 0,-19-21 129,0 0-129,21 18 0,-21-18 0,0 0 129,20 21-129,-20-21 129,17 11-129,-17-11 129,15 12-129,-15-12 129,17 12-129,-17-12 129,13 8-129,-13-8 0,17 6 0,-17-6 129,21 9-258,-21-9 258,21 8-129,-21-8 0,21 6 0,-21-6 0,19 6-129,-19-6 129,19 3 0,-19-3 0,18 4-129,-18-4 129,18 6 0,-18-6 0,21 4 129,-21-4-129,22 4 0,-22-4 0,22 0 0,-22 0 0,24 0 129,-24 0-129,22 0 0,-22 0 0,22 0 0,-22 0 129,19 0-129,-19 0 0,21 0 0,-21 0 0,19 3 0,-19-3 0,18 5 129,-18-5-129,18 5 0,-18-5 0,17 5 0,-17-5 0,18 4 129,-18-4-129,18 7 0,-18-7 0,20 7 0,-20-7 0,21 3 0,-21-3 0,23 3 129,-23-3-129,23 1 0,-8-1 0,-15 0 0,26 4 0,-10 0 0,-2-1 129,1 1-129,-15-4-129,28 3 129,-28-3 129,22 7-129,-22-7 0,22 3 0,-22-3 0,20 4 0,-20-4 0,19 1 0,-19-1 129,19 5-129,-19-5 0,18 6 129,-18-6-129,16 4 0,-16-4 129,17 6-129,-17-6 0,14 7 0,-14-7 0,15 6-129,-15-6 129,16 10 0,-16-10 0,15 10 0,-15-10 0,17 7 0,-17-7 0,19 6 0,-19-6 0,18 12 0,-18-12 0,20 10 129,-20-10-129,21 14 0,-21-14 0,21 13 0,-21-13 0,19 17 0,-19-17 0,20 18 0,-20-18 0,18 21 129,-18-21-129,14 20 0,-14-20 0,11 19 0,-11-19 0,8 22 129,-8-22-129,9 23 0,-2-8 0,-6-1 0,-1-14 0,10 23 0,-10-23 0,7 26 0,-7-26 0,5 29 0,-1-16 0,-4-13 0,6 30 0,-2-13 129,-1-2-129,2 2 0,-3-2 0,1 2 0,-2-3 0,3 2 129,-1 3-129,-2-2 0,1 1 0,1-1 0,-2-1 0,2-2 0,-2 2 0,3 0 0,-4-16 0,3 29 0,0-14 0,0 0 0,-3-15 0,4 28 0,-4-28 0,5 22 0,-5-22 0,5 25 0,-5-25 0,5 26 0,-5-26 0,3 28 258,0-12-258,-3 2 0,3-3 0,-2 0 0,-1 1 0,1 0 0,-1 4 129,2-2-258,-2 0 258,1 0-129,-1-1 129,0 0-258,3 2 387,-3 1-387,0-2 129,0 0 0,0-2 0,0 4 0,0-1 0,0 2 0,-3-3 0,3 3 0,0 3 0,0-5 0,0 4-129,0 1 258,0 1-129,0-2 0,0 1 0,0-3 0,0 0 0,0 5 0,0-2 0,-1-3 129,-1 2-129,1 0 0,-3-2 0,1-2 0,2 1 0,-1-2 129,-2-1-258,3-1 258,1-16-129,-3 27 0,3-27-129,-2 23 258,2-23-129,-2 22 0,2-22 0,-2 21 0,2-21 0,0 15 0,0-15 0,-1 26 0,1-26 0,0 26 0,0-8 0,0 1 0,1 3 0,1 1 0,0 0 0,-2-23 0,2 34 0,-2-34 0,1 21-129,-1-21 129,0 19 0,0-19 129,2 14-258,-2-14 129,1 14 0,-1-14 0,4 17 129,-4-17-129,3 17 0,-3-17-129,1 17 258,-1-17-258,5 19 129,-5-19 0,1 17 129,-1-17-258,1 25 129,-1-25-129,2 23 129,-2-9 0,0-14 0,0 25 0,0-25 0,1 20 0,-1-20 0,3 20 0,-3-20 0,0 0 0,3 18-129,-3-18 129,0 0 129,0 0-129,0 0 0,0 0 0,0 0 0,1 16 0,-1-16 0,0 0 0,0 0 0,0 0 0,0 0 0,0 0 0,0 0 0,0 0 0,0 0 0,0 0 0,0 0 0,0 0-129,0 0 129,0 0 0,0 0 129,0 0-129,0 0 0,0 0 0,0 0 0,0 0-129,0 0 258,0 0-129,0 0 0,3 14 0,-3-14 0,0 0-129,0 0 129,0 0 0,0 0 0,0 0 0,0 0 0,0 0 0,0 0 0,0 0 0,0 0 0,-4-8 0,4 8 0,0 0-129,-16-22 129,16 22 0,-12-22 0,5 4-258,7 18 258,-17-20-129,13 6 0,4 14 129,-17-25 0,17 25 0,-15-23 0,15 23 129,-15-20-129,15 20 0,-17-17 129,17 17-129,-8-16 0,8 16 0,0 0 0,-9-19 0,9 19 0,0 0 0,-1-17 0,1 17 0,0 0 0,0 0 0,-14-19 0,14 19 0,0 0 0,0 0 0,0 0 0,0 0 0,-13-16 0,13 16 0,0 0 0,0 0 0,0 0 0,0 0 0,0 0 0,0 0 0,0 0 0,0 0 258,4 8-258,-4-8 0,0 0 0,13 17 0,-13-17 129,14 22-129,-14-22 0,14 23 0,-14-23 0,19 20-129,-19-20 258,19 17-258,-19-17 258,16 16-258,-16-16 258,0 0-258,20 19 258,-20-19-129,0 0 0,0 0 129,16 17 0,-16-17-129,0 0 0,0 0 0,14 11 0,-14-11 0,0 0 129,16 9-258,-16-9 129,0 0 0,18 7 0,-18-7 0,0 0 0,18 9-129,-18-9 129,0 0 0,14 11 129,-14-11-258,0 0 129,0 0 0,0 0 0,17 13 0,-17-13 0,0 0 0,0 0 0,0 0 0,0 0 129,0 0-129,15 0 0,-15 0 0,0 0 0,0 0 0,0 0 129,0 0-129,11-10 0,-11 10-129,0 0 129,7-21 0,-7 21 0,7-21 0,-7 21 0,8-24 0,-8 24-129,10-13 258,-10 13-129,10-16 129,-10 16-258,0 0 387,14-7-258,-14 7 0,0 0 0,14-17 0,-14 17 0,0 0 0,0 0 0,19-6 0,-19 6 0,0 0 0,17-6 129,-17 6-258,0 0 258,18-8-129,-18 8 0,0 0 0,14-5 129,-14 5-129,0 0-129,0 0 258,0 0-129,0 0 0,0 0 0,0 0 0,0 0 0,0 0-129,0 0 258,15-9-129,-15 9 0,0 0 0,0 0 0,0 0-129,0 0 129,0 0 129,0 0-258,0 0 129,0 0 0,0 0 0,0 0-129,0 0 129,0 0-129,0 0-129,0 0-387,-9 0-903,9 0-3096,0 0-258,0 0-129,0 0-645</inkml:trace>
</inkml:ink>
</file>

<file path=ppt/ink/ink3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7T09:47:11.627"/>
    </inkml:context>
    <inkml:brush xml:id="br0">
      <inkml:brushProperty name="width" value="0.04667" units="cm"/>
      <inkml:brushProperty name="height" value="0.04667" units="cm"/>
      <inkml:brushProperty name="color" value="#177D36"/>
      <inkml:brushProperty name="fitToCurve" value="1"/>
    </inkml:brush>
  </inkml:definitions>
  <inkml:trace contextRef="#ctx0" brushRef="#br0">102 2541 129,'0'0'903,"0"0"-129,0 0 129,0 0 0,0 0 258,0 0-258,0 0 129,0 0-258,0 0 0,0 0 129,0 0-258,0 0-129,0 0 129,0 0-258,0 0 129,0 0-129,0 0 129,0 0-258,0 0 129,0 0 0,0 0-129,0 0 129,0 0 0,0 0 0,0 0 0,0 0-129,0 0 0,0 0 129,0 0-129,0 0-129,0 0 0,0 0 0,0 0-129,0 0 0,0 15 129,0-15-129,0 0 129,0 0 0,0 0 129,0 0-129,0 0 129,0 0 129,0 0 0,0 0-129,0 0 129,0 0-258,0 0 129,0 0 0,0 0 0,0 0-129,0 0-129,0 0 0,-4-18 129,4 18-129,-3-18 0,1 1 0,2 17 129,-5-24-129,3 4 0,1 0 129,-2 6-129,0-3 0,1-3 0,2 1 0,-2-2 129,2-1-129,-1 3 129,-2 1 0,2-5-129,-1 2 129,2 7-129,-2-3 0,0-2 129,-2 5-129,1-2 0,3 16 258,-3-28-258,3 28 0,-8-22 129,8 22-129,-7-22 0,7 22 129,-5-21-129,5 21 0,-6-23 0,6 23 129,-3-23-129,3 23 0,-3-16 0,3 16 0,-7-21 0,7 21 0,-2-16 0,2 16 0,-2-19 0,2 19 129,0-19-129,0 19 258,0-18-387,0 18 258,0-22-129,0 22 0,0-19 0,0 19 0,-4-21-129,4 21 129,-4-18 0,4 18 0,-3-16 0,3 16 0,0 0 0,-3-23 0,3 23 0,0-20 0,0 20 0,0-19 0,0 19 129,3-27-129,-3 27 0,4-25 0,-4 25 0,0-23 0,6 6 129,-6-1-129,0 0-129,0 18 129,1-23 0,-1 23 0,2-29 0,-2 29 0,1-17 0,-1 17 0,4-15 0,-4 15 0,3-23 129,-3 23-129,3-17 0,-3 17 0,0-18 0,0 18 0,0-17 0,0 17 0,0 0 0,1-21 0,-1 21 0,4-14 0,-4 14 0,9-16-129,-9 16 258,5-18-129,-5 18 0,9-19-129,-9 19 129,5-19 0,-5 19 129,3-21-129,-3 21 0,1-16 0,-1 16 0,3-19 0,-3 19 0,3-16 0,-3 16 0,3-15 0,-3 15 0,4-22 0,-4 22 0,3-17-129,-3 17 258,5-24-258,-5 24 129,3-28 129,-2 13-129,-1 15 0,3-30 0,-3 14 0,0 16 0,4-26 0,-2 12 0,-2 14 0,3-28 0,-3 28 0,2-25 129,-2 25-129,3-28 0,-3 28 0,2-22 0,-2 22 0,2-22 0,-2 22 0,5-21 0,-5 21 0,1-18 0,-1 18 129,1-21-129,-1 21 0,4-19 0,-4 19 0,5-21 0,-5 21 0,7-18 0,-7 18 258,7-20-258,-7 20 129,7-23-258,-7 23 258,7-21-129,-7 21 129,7-24-258,-7 24 129,8-23 0,-8 23 0,5-25 0,-5 25 0,13-21 0,-13 21 0,11-22 129,-11 22-258,13-24 258,-13 24-129,14-18 0,-14 18 0,11-22 129,-11 22-258,15-25 258,-15 25-129,11-23 0,-11 23 0,16-22 129,-16 22-129,12-17 129,-12 17-129,15-17 129,-15 17-129,17-16 129,-17 16-129,18-18 129,-18 18-129,16-17 258,-16 17-258,16-16 129,-16 16-129,17-17 129,-17 17-129,17-17 0,-17 17 129,18-15-129,-18 15 129,19-17-129,-19 17 0,18-16 129,-18 16-129,0 0 0,19-18 0,-19 18 129,0 0-129,13-14 0,-13 14 129,0 0-129,16-8 129,-16 8-129,0 0 0,19-7 129,-19 7-129,16-8 0,-16 8 0,19-10 0,-19 10 0,18-10 0,-18 10 0,21-11 129,-21 11-258,18-11 258,-18 11-129,18-11 0,-18 11 0,21-12 0,-21 12 0,21-17 0,-21 17 129,22-14-129,-22 14 0,26-19 0,-26 19 0,25-14 0,-25 14 0,22-11 0,-22 11 0,22-11 0,-22 11 0,16-7 0,-16 7 0,0 0 0,18-6 0,-18 6 0,0 0 0,16-3 0,-16 3 0,0 0 129,16 0-129,-16 0 0,0 0 0,18 0-129,-18 0 129,0 0 129,14 0-129,-14 0-129,0 0 129,16 0 0,-16 0 0,0 0 0,19-5 0,-19 5 0,15-1 129,-15 1-129,17-3 0,-17 3 0,19 0 0,-19 0 0,18 0 0,-18 0 0,17 0-129,-17 0 129,14 0 0,-14 0 129,0 0-258,18 0 129,-18 0 129,0 0-129,15 0-129,-15 0 258,0 0-258,21-1 129,-21 1 0,18-3 0,-18 3 0,23-3 0,-23 3 0,22 0 0,-22 0 0,19-6 0,-19 6-129,24-11 129,-24 11 0,22-8 129,-22 8-129,24-6-129,-24 6 258,22-8-129,-22 8 0,21 0 0,-21 0 0,21 0 0,-21 0 0,18 0 0,-18 0 0,18-1 0,-18 1 0,19-1 0,-19 1 0,13 0 0,-13 0 0,0 0 0,19-5 0,-19 5 0,15-3 0,-15 3 0,0 0 0,18-3 0,-18 3 0,15-3 0,-15 3 0,0 0 0,20-3 0,-20 3 0,0 0 0,21-10 0,-21 10 0,15-1 0,-15 1 0,14-5 0,-14 5 0,0 0 0,21 0 0,-21 0 0,0 0 129,19-4-258,-19 4 129,14-2 129,-14 2-129,18-4-129,-18 4 129,21-3 0,-21 3 0,21-7 0,-21 7 0,21-4 129,-21 4-129,24-3 0,-24 3 129,24 0-129,-24 0 0,26-4 0,-26 4 0,26 0 0,-26 0-129,28 0 129,-28 0 0,27 0 0,-27 0 0,23 0 0,-23 0 0,21-6 0,-21 6 0,20-3 0,-20 3 129,18 0-129,-18 0 0,17 0 0,-17 0 0,18 0 0,-18 0 0,15 0 0,-15 0 0,0 0 0,20 0 0,-20 0 0,0 0 0,16 3-129,-16-3 129,0 0 0,20 10 0,-20-10 0,0 0 0,21 6 0,-21-6 0,17 7 0,-17-7 0,16 3 0,-16-3 129,14 5-129,-14-5 0,0 0-129,22 2 258,-22-2-129,0 0 0,20 0 0,-20 0-129,0 0 258,19 0-258,-19 0 258,16 0-129,-16 0-129,14 0 129,-14 0 0,16 0 0,-16 0 0,16 5 0,-16-5-129,15 8 129,-15-8 129,0 0-258,22 9 258,-22-9-129,14 7 0,-14-7 0,17 6 0,-17-6 0,17 4 0,-17-4 0,15 10 0,-15-10 0,15 12 0,-15-12 0,0 0 0,21 17 0,-21-17 0,0 0 0,16 19 0,-16-19 0,0 0 129,16 10-258,-16-10 129,0 0 129,16 8-129,-16-8 0,0 0 0,14 14 0,-14-14 0,0 0 0,15 17 0,-15-17 0,0 0-129,18 19 258,-18-19-129,0 0 0,17 21 0,-17-21 0,11 15 0,-11-15 0,0 0 0,15 18 0,-15-18 0,6 18 0,-6-18 0,8 17 0,-8-17 0,7 16 129,-7-16-129,9 17 0,-9-17 0,9 15 0,-9-15 0,7 21 0,-7-21 0,10 19 0,-10-19 0,7 23 0,-7-23 0,6 22 0,-6-22 0,9 16 0,-9-16 0,7 21 0,-7-21 0,9 19 0,-9-19 0,5 20 129,-5-20-129,2 23 0,-2-23 0,0 18 0,0-3 0,0-15 0,0 25 0,0-25 0,0 23 129,0-23-129,0 22 0,0-22 0,0 17 0,0-17 129,0 17-258,0-17 129,-5 22 0,5-22 0,-2 18 0,2-18 129,-5 23-129,5-23 0,-4 23 0,4-23-129,-1 21 129,1-21-129,-2 22 258,2-22-258,-1 20 258,1-20-258,-3 18 258,3-18-129,-1 15 129,1-15-129,-2 20 129,0-4-129,2-16 0,-2 19 0,2-19 0,-4 24 0,4-24 0,-1 25 0,1-25 0,-2 21 0,2-21 0,-1 24 0,1-24-129,0 25 129,0-25 0,0 28 0,0-14 0,-3 1 0,3 2 0,0-17 0,-3 32 0,2-18 0,0 2 0,1-16 0,-5 27 0,5-27 0,-1 28 0,1-13 0,0-15 0,0 21 0,0-21 129,-1 25-129,1-25-129,-2 20 258,2-20-129,0 17 0,0-17-129,0 23 129,0-23 0,-1 22 0,1-9 0,0-13 0,-4 24 0,4-24 0,-2 22 0,2-22 0,-3 23 0,3-23 0,-4 19 0,4-19 0,-1 20 0,1-20 0,-4 18-129,4-18 258,-4 14-129,4-14 0,-6 18 0,6-18 0,-6 15 0,6-15 0,-1 20 0,1-20 0,-1 19-129,1-19 258,-3 14-129,1 3-129,2 2 129,-1 0 0,0-1 0,-1 0 0,1-1 0,-2 3 0,3-3-129,0-17 258,-3 18-129,3-18 0,-1 15-129,1-15 129,-2 14 0,2-14 129,0 0-129,-2 19 0,2-19 0,-2 16-129,2-16 258,0 0-129,-4 17 0,4-17 0,-4 17 0,4-17 0,-1 16 0,1-16 0,0 0 0,-2 19-129,2-19 258,0 16-387,0-16 387,0 20-258,0-20 129,0 0 0,0 23 0,0-23 0,0 0 0,0 17 0,0-17 0,0 0 0,-1 20-129,1-20 129,0 0 129,0 15-129,0-15 0,0 0 0,-2 20 0,2-20 129,0 0-129,-1 17 0,1-17 0,0 19 0,0-19 0,0 0 129,-4 22-258,4-22 129,-2 15 0,2-15-129,0 0 129,-1 16 129,1-16-129,0 18 0,0-18 0,0 0 0,0 21 0,0-21 0,0 0 0,0 19 0,0-19 0,0 0 0,0 0 0,0 20 0,0-20 0,0 0 0,0 0 0,0 0 0,-1 15 0,1-15 0,0 0 0,0 17 0,0-17-129,-3 22 258,3-22-129,0 0 0,-2 17 0,2-17 0,0 16 0,0-16 0,-1 22 0,1-22 0,0 17 0,0-17-129,-1 17 258,1-17-129,-2 18 0,2-18 0,0 16 0,0-16 0,-1 18 0,1-18 0,-3 22 0,3-22 0,0 0 0,0 0 0,-3 20 0,3-20-129,0 0 129,0 0 0,0 0 0,0 0 0,0 16 0,0-16 129,0 0-129,0 0 0,0 0 0,0 0 0,0 14 0,0-14 0,0 0 0,0 0 0,0 0 0,0 0 0,0 0 0,0 0 0,0 0 0,0 0 0,0 0-129,0 0 129,0 0 0,0 0 0,0 0-129,0 0-129,0 0-258,0 0-774,16 0-3225,-16-11-645,0 11-258,2-25-258</inkml:trace>
</inkml:ink>
</file>

<file path=ppt/ink/ink32.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7T09:47:15.476"/>
    </inkml:context>
    <inkml:brush xml:id="br0">
      <inkml:brushProperty name="width" value="0.04667" units="cm"/>
      <inkml:brushProperty name="height" value="0.04667" units="cm"/>
      <inkml:brushProperty name="color" value="#177D36"/>
      <inkml:brushProperty name="fitToCurve" value="1"/>
    </inkml:brush>
  </inkml:definitions>
  <inkml:trace contextRef="#ctx0" brushRef="#br0">0 56 129,'0'0'774,"0"0"129,0 0 258,0 0 0,0 0 0,0 0 0,0 0-258,0 0-129,0 0 0,0 0-387,0 0 258,0 0-258,0 0 258,0 0-129,0 0 258,0 0 129,0 0-129,0 0 0,0 0 0,0 0-258,0 0 0,0 0-129,0 0-129,0 0-129,0 0 0,0 0 0,0 0 0,0 0-129,0 0 0,0 0 0,0 0 129,0 0-129,0 0 0,0 0 129,0 0 129,0 0 0,14 10 0,-14-10 0,17 19-129,-17-19 129,15 24 0,-15-24-129,21 29 129,-14-7-129,3-1 0,-3 1 0,3 0 129,-5 1-129,2-3 0,0-1-129,-3 2 129,-4-21 0,11 19-129,-11-19 0,5 21 129,-5-21-129,0 0 0,0 0 129,0 0-129,0 0-129,11 18 258,-11-18-129,0 0 0,0 0 0,0 0 0,0 0 0,0 0 0,0 0 0,0 0 0,0 0 0,14 21 0,-14-21 0,0 0 0,0 0 0,4 15 0,-4-15 0,0 0 0,0 0 0,0 0 0,7 18 0,-7-18 0,0 0 0,5 15 0,-5-15 0,5 15 0,-5-15 0,0 0 0,0 0 0,0 0 0,0 0 0,0 0 0,0 0 0,0 0 0,5 17 0,-5-17 0,0 0 129,0 0-129,0 0 0,0 0 0,0 0-129,0 0 258,0 0-129,0 0 0,0 0 0,0 0 129,0 0-129,0 0 258,0 0-129,0 0-129,0 0 129,0 0-129,0 0 129,0 0-129,3-11 0,-3 11 0,0-22 0,0 4 0,0 1 0,0 4 0,0 13 0,0-26 0,-1 13 0,-1-3-129,2 16 258,-4-23-258,4 23 258,-1-21-129,1 21 0,0-22 0,0 22 0,0-21 129,0 21-129,0-30 0,0 30 0,0-22 0,0 22 129,0-25-258,0 25 129,1-18 0,-1 18 0,0 0 0,3-18 129,-3 18-129,1-19-129,-1 19 129,0 0 129,3-20-129,-3 20 0,1-19 0,-1 19-129,0 0 258,0 0-258,6-14 129,-6 14 0,0 0 0,0 0 0,0 0 0,0 0 0,0 0 0,4-17 0,-4 17 0,0 0 129,0 0-129,8-15 0,-8 15 0,0 0 129,0 0-129,0 0 0,9-18 0,-9 18 0,0 0 0,0 0 0,5-15 0,-5 15-129,0 0 129,0 0 0,0 0 129,0 0-129,0 0 0,0 0 0,0 0 0,0 0 0,0 0 0,0 0 0,0 0 0,0 0 0,0 0-129,0 0 258,0 0-258,0 0 129,0 0 0,0 0 0,0 0 0,0 0 0,0 0-129,0 0 0,0 0-258,2 15-258,-2-15-516,7 21-1806,-7-21-1677,0 0-516,7 17 129</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5T16:59:01.055"/>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78 159 1548,'0'-16'1548,"0"16"-387,0 0-129,0 0-258,0 0 0,0 0-129,0 0-129,0 0-129,-7-14 129,7 14 0,0 0 0,0 0 0,0 0 129,-8-18 0,8 18-258,0 0 258,0 0-258,0 0 0,0 0 129,0 0-258,0 0 0,-18-14-129,18 14 258,0 0-258,0 0 0,0 0 0,0 0 129,-14-2 0,14 2 0,0 0 129,0 0 0,0 0-129,0 0 0,0 0 0,0 0-129,0 0 0,0 0 0,0 0-129,0 0 258,-15-5-129,15 5 0,0 0 129,0 0-129,0 0 129,0 0-129,0 0 129,0 0-129,0 0 129,0 0 0,0 0 0,0 0 0,0 0 0,0 0 0,0 0 0,0 0 0,-16-4 0,16 4-129,0 0-129,0 0 129,0 0 0,0 0-129,0 0 129,0 0 0,0 0-129,0 14 129,0-14 0,0 0-129,0 18 129,0-18 0,7 18-129,-7-18 129,7 22-129,-7-22 129,9 21-129,-9-21 129,8 17-129,-8-17 0,0 0 0,10 22 129,-10-22-129,0 0 0,11 17 0,-11-17 0,0 0 0,10 15 0,-10-15 0,0 0 0,0 0 0,0 0 0,0 0 129,16 16-129,-16-16 0,0 0 0,0 0 0,0 0 0,0 0 0,0 0 0,13 14 0,-13-14 0,0 0 0,0 0 0,0 0 0,0 0 0,0 0 0,11 15 0,-11-15 0,0 0 0,0 0 0,0 0 0,0 0 0,0 0 0,0 0 0,0 0 0,0 0 0,0 0 0,15 14 0,-15-14 0,0 0 0,0 0 0,0 0 0,16 13 0,-16-13 0,0 0 0,0 0 0,0 0 0,0 0 0,0 0 0,0 0 0,0 0 0,0 0 0,0 0 0,0 0 0,8 16 129,-8-16-129,0 0-129,0 0 129,0 0 129,0 0-129,0 0 0,0 0 0,0 0 0,0 0 0,0 0 0,6 13 0,-6-13 0,0 0-129,0 0 258,0 0-129,0 0 0,0 0 0,0 0 0,4 16 0,-4-16 0,0 0 0,0 0 0,0 0 0,0 0 0,0 0 0,0 0 0,0 0 0,0 0 129,0 0-129,0 0 0,0 0 0,0 0 129,0 0-129,0 0 0,0 0 0,0 0 0,0 0 0,0-7 0,0 7 0,0 0 0,0-18 0,0 18 0,1-16 0,-1 16 258,2-17-258,-2 17 0,2-18 0,-2 18 0,3-18 0,-3 18 0,3-19 0,-3 19 0,0 0 0,3-19-258,-3 19 516,0 0-258,2-14 0,-2 14 0,0 0 0,0 0 0,2-16 0,-2 16 0,0 0 0,4-17 0,-4 17 0,0 0 0,6-15 0,-6 15 0,0 0 0,0 0 0,5-15 0,-5 15 0,0 0 129,0 0-129,4-16 0,-4 16 0,0 0 0,0 0 0,5-14 0,-5 14 0,0 0 0,0 0 0,8-15 129,-8 15-129,0 0-129,10-16 258,-10 16-129,0 0 0,9-19 0,-9 19 0,0 0 0,0 0 0,14-16 129,-14 16-129,0 0 0,0 0 0,0 0 0,16-8 0,-16 8 0,0 0 129,0 0-129,0 0 0,0 0 0,9-15 0,-9 15 0,0 0 0,0 0 0,0 0 0,0 0 0,0 0 0,14-14 0,-14 14 0,0 0 0,0 0 0,0 0 0,16-13 0,-16 13 0,0 0 0,0 0 0,0 0 0,0 0 0,0 0 0,0 0 129,0 0-129,0 0 0,14-13 0,-14 13 0,0 0 0,0 0 0,0 0 0,0 0 0,0 0 0,0 0 0,0 0 0,0 0 0,0 0 0,0 0 0,0 0 0,0 0 0,0 0 0,0 0 0,0 0 0,0 0 0,0 0 0,0 0 129,0 0-129,0 0 0,0 0 0,0 0 0,0 0 0,0 0 0,0 0 0,0 0 0,0 0 0,0 0 0,0 0 0,0 0 0,0 0 0,0 0-129,0 0 129,0 7-129,0-7-129,0 0-387,0 0-903,0 0-3096,0 0-258,0 0-129,0 0-516</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5T16:58:15.811"/>
    </inkml:context>
    <inkml:brush xml:id="br0">
      <inkml:brushProperty name="width" value="0.06667" units="cm"/>
      <inkml:brushProperty name="height" value="0.06667" units="cm"/>
      <inkml:brushProperty name="color" value="#3165BB"/>
      <inkml:brushProperty name="fitToCurve" value="1"/>
    </inkml:brush>
  </inkml:definitions>
  <inkml:trace contextRef="#ctx0" brushRef="#br0">28 0 129,'0'0'1677,"0"0"-129,0 0 0,0 0 0,0 0-258,0 0-129,0 0-129,0 0 0,0 0-258,0 0 0,0 0 129,0 0-129,0 0-258,0 0 129,0 0-129,0 0-129,0 0 129,0 0-129,0 0 129,0 0-129,0 0 258,0 0-129,0 0 0,0 0 0,0 0-129,0 0-129,0 0 0,0 0 0,0 0-129,0 0 0,0 0 129,0 0 0,0 0-129,0 0 0,0 0 129,0 0-129,0 0 0,0 0 0,0 0 0,0 0 0,0 0-129,0 0 129,-13 1-129,13-1 129,0 0-129,0 0 0,0 0 129,0 0-129,0 0 129,-16 5 0,16-5 0,0 0 129,0 0 0,0 0 0,0 0 0,0 0 0,0 0 0,0 0-129,0 0 129,0 0-129,0 0 0,0 0-129,0 0 129,0 0 0,0 0 0,0 0 0,16 4 0,-16-4 0,15 1-129,-15-1 0,21 5 129,-21-5-129,23 7 0,-23-7 0,24 7 129,-24-7-129,22 11 0,-22-11 0,23 8 129,-23-8-129,19 7 0,-19-7 0,20 10 0,-20-10 0,16 8 0,-16-8 129,17 10-258,-17-10 258,18 15-129,-18-15 0,20 18 0,-20-18 0,22 18 0,-22-18 0,25 18 129,-25-18-129,21 17 0,-21-17 0,24 16 0,-24-16 129,19 16-129,-19-16 0,18 15 0,-18-15 0,18 15 0,-18-15 0,17 18 129,-17-18-129,14 16 0,-14-16 0,15 15 0,-15-15 129,16 16-129,-16-16 0,15 15 0,-15-15 0,15 15 0,-15-15 0,17 10 0,-17-10 0,0 0 129,21 16-129,-21-16 0,0 0 0,17 21 0,-17-21 0,12 14 0,-12-14 0,13 17 0,-13-17 0,11 16 0,-11-16 0,0 0 0,15 17 0,-15-17 0,0 0 0,13 15 0,-13-15 0,0 0 0,10 19 0,-10-19 0,7 17 0,-7-17 0,7 17 0,-7-17 0,5 20 0,-5-20 0,7 16 0,-7-16 0,7 20 0,-7-20 0,8 15 0,-8-15 0,10 17 0,-10-17 0,11 17 0,-11-17 0,10 19 0,-10-19 0,10 16 129,-10-16-258,7 17 129,-7-17-129,7 16 129,-7-16-129,3 16 129,-3-16-129,1 17 129,-1-17 0,5 22 0,-5-22 0,2 23-129,-2-23 258,4 27-129,-4-27 0,4 27 0,-4-27 0,3 21 0,-3-21 0,3 15 0,-3-15 0,3 14 0,-3-14 0,0 0 0,1 14 0,-1-14 0,0 0 0,0 0 0,3 19 0,-3-19 0,0 0 0,0 0 0,1 19 0,-1-19 0,3 15 0,-3-15 0,0 15 0,0-15 0,0 16 0,0-16 0,0 16 0,0-16 0,0 13 0,0-13 0,0 0 0,0 18-129,0-18 129,0 0 129,-7 22-129,7-22 0,0 0 0,-7 16 0,7-16 0,-4 18 0,4-18 0,-6 24 0,6-24 0,-3 19 0,3-19 0,-4 17 0,4-17 0,-4 17 0,4-17 0,0 0 0,0 0 0,0 0-129,-10 16 129,10-16 0,0 0 0,0 0 0,0 0 0,-8 17 129,8-17-129,0 0 0,-7 15 0,7-15 0,0 0 0,-8 14 0,8-14 0,0 0 0,-10 16 0,10-16 0,0 0 0,-10 19 0,10-19 0,0 0 0,-12 20 0,12-20 0,0 0 0,-12 16 0,12-16 0,0 0 0,0 0 0,0 0 0,-6 19 0,6-19-129,0 0 258,-6 13-129,6-13-129,0 0 129,-7 18 0,7-18 0,-6 15 0,6-15 0,-7 16 0,7-16 0,-8 16 0,8-16 129,0 0-129,-10 19 0,10-19 0,0 0 0,0 0 0,0 0 0,0 0 0,0 0 0,0 0 0,0 0 0,0 0 0,0 0 0,-15 15 0,15-15 0,0 0-129,0 0 258,0 0-129,0 0 0,0 0 0,0 0 0,0 0 0,0 0 0,0 0 0,0 0-129,0 0 129,0 0-129,0 0 129,0 0 0,0 0-129,0 0 0,0 0 0,0 0-129,0 0 0,0 0-387,0-25-645,17 22-3225,-17-12-387,7-4-387,-6 2-387</inkml:trace>
  <inkml:trace contextRef="#ctx0" brushRef="#br0" timeOffset="3196.1827">654 1191 258,'-4'16'1419,"4"-16"-516,0 0-129,0 0-129,0 0 0,0 0-258,0 0 129,0 0-258,0 0-129,0 0 258,0 0-258,0 0 387,0 0 0,0 0 0,0 0-129,0 0 129,0 0-129,0 0 129,0 0 0,0 0-129,0 0 0,0 0 0,-13-9 129,13 9-129,0 0 258,0 0-258,0 0 129,0 0-129,0 0 0,0 0 129,0 0-258,0 0 0,0 0-129,0 0 0,0 0 0,0 0 0,0 0 129,0 0-129,0 0 0,0 0 129,0 0 0,0 0 129,0 0 0,0 0 129,0 0 0,-1 8-129,1-8 129,0 0-129,0 0 0,0 0 0,0 0-129,0 21 0,0-21 129,0 18-129,0-18 0,0 24 0,0-8-129,3-2 129,-3-14-129,5 31 129,-5-31-129,3 25 0,-3-25 0,0 20-129,0-20 129,0 15-129,0-15 129,0 0-129,0 15 0,0-15 0,0 0 0,0 20 0,0-20 0,0 13 129,0-13-129,-6 18 0,6-18 0,-12 20 0,12-20 0,-13 23 0,13-23 0,-16 27 0,16-27 0,-14 23 0,14-23 0,0 0 0,-11 18 0,11-18 0,0 0 0,0 0-129,0 0 129,0 0 0,0 0 0,0 0 0,1-12 0,-1 12 0,0 0 0,10-19 0,-10 19 0,0 0 0,10-16 0,-10 16 0,0 0 0,0 0 0,9-15 0,-9 15 0,0 0 0,0 0-129,0 0 258,0 0-258,0 0 129,0 0 0,9-16 0,-9 16 0,0 0 0,8-15 0,-8 15-129,0 0 129,0 0 0,15-16 0,-15 16 0,0 0 0,16-10 0,-16 10 0,0 0 0,12-15 0,-12 15 0,0 0 0,17-22 0,-17 22 0,0 0 0,18-19 0,-18 19 0,0 0 0,18-19 0,-18 19 0,0 0 0,20-16 0,-20 16 0,0 0 0,19-11 0,-19 11 0,0 0 129,18-12-258,-18 12 258,0 0-129,17-10 0,-17 10 0,0 0 0,17-18 0,-17 18 0,12-14 0,-12 14 0,0 0 0,20-14 0,-20 14 0,0 0 0,18-9 0,-18 9 0,0 0 129,17-6-129,-17 6 0,0 0 0,0 0 0,15-11 0,-15 11 0,0 0 0,0 0 0,0 0 0,0 0 129,0 0-129,0 0 0,0 0 0,0 0 0,0 0 0,14 0 0,-14 0 0,0 0 0,0 0 0,0 0 0,0 0 0,0 0 0,0 0-129,0 0 129,0 0 0,0 0-129,0 0-129,0 0-387,0 20-1032,0-20-2838,0 0-258,-16 0-258,16 0-258</inkml:trace>
  <inkml:trace contextRef="#ctx0" brushRef="#br0" timeOffset="9385.5368">120 2 645,'-5'10'2322,"5"-10"-129,0 0 129,-17 1-645,17-1-645,0 0 0,0 0-258,0 0 0,0 0-258,-15 0 129,15 0 0,0 0 129,0 0-258,0 0 258,0 0-258,0 0 129,0 0 0,0 0-129,0 0 0,0 0-129,-11-7 0,11 7 0,0 0-129,0 0 0,-6-16 0,6 16-129,0 0 258,0 0-258,0 0 129,0 0 0,0 0-129,-4-13 129,4 13-129,0 0 0,0 0 0,0 0 0,0 0 0,0 0 0,0 0 0,0 0 129,0 0-129,8 4 258,-8-4-258,0 0 0,16 13 129,-16-13-129,0 0 0,20 8 0,-20-8 0,0 0-129,20 17 129,-20-17-129,0 0 129,19 21-129,-19-21 0,12 16 0,-12-16 129,9 17-129,-9-17 0,10 16 0,-10-16 129,10 17-129,-10-17 0,8 16 129,-8-16-129,0 0 129,0 0-129,16 15 129,-16-15-129,0 0 0,0 0 0,9 16 0,-9-16 0,0 0-129,9 16 129,-9-16 0,5 15 0,-5-15 0,0 0 0,0 0 0,0 0 0,6 16 0,-6-16 0,0 0 0,5 17 0,-5-17 0,5 18 0,-5-18 0,4 17 0,-4-17 0,3 19 0,-3-19 0,2 16 0,-2-16 0,5 17 0,-5-17 0,0 0 0,6 15 0,-6-15 0,0 0 0,0 0 0,7 15 0,-7-15 0,0 0 0,0 0 0,0 0 0,7 15 0,-7-15 0,0 0 0,0 0 0,0 0 0,0 0 0,0 0 0,0 0 0,0 0 0,0 0 0,0 0 0,12 16 0,-12-16 0,0 0-129,0 0 129,4 13 0,-4-13 0,0 0 0,3 20 0,-3-20 0,0 0 0,2 15 0,-2-15 0,0 0 0,0 0 0,0 0 0,6 15 0,-6-15 0,0 0 0,0 0 0,0 0 0,0 0 0,0 0 0,0 0 0,0 0 0,-3-7 0,3 7 0,0 0 0,-10-19 0,10 19 0,-7-14 0,7 14 0,-11-18 0,11 18 0,-12-18 0,12 18 0,-11-22 0,11 22 0,-10-18 0,10 18 0,-9-21 0,9 21 0,-7-19-129,7 19 129,0 0 129,-5-20-258,5 20 129,0 0 0,-7-16 0,7 16 0,0 0 0,-8-14 0,8 14 0,0 0 0,0 0 0,-9-19 0,9 19 0,0 0 0,0 0 0,0 0 0,-15-6 0,15 6 0,0 0 0,0 0 0,0 0 0,-11-17 0,11 17-129,0 0 258,-9-16-258,9 16 129,0 0 0,0 0 0,-9-17 0,9 17 0,0 0 0,0 0 0,0 0 0,0 0 0,0 0 0,0 0 0,0 0 0,0 0 129,0 0-129,0 0-129,0 0 129,0 0 0,0 0 0,0 0 129,0 0-129,0 0 0,0 0 0,-13-13 0,13 13 0,0 0 0,0 0 0,0 0 0,0 0 0,0 0-129,0 0 129,0 0 0,0 0 0,0 0 0,0 0 0,0 0 0,0 0 0,0 0 0,-5-17 0,5 17 0,0 0 0,0 0 0,0 0 0,0-15 0,0 15 0,0 0 0,0 0 0,0 0 0,0 0 0,0 0 0,0 0 0,0 0 0,-2-14 0,2 14 0,0 0 0,0 0 0,0 0-129,0 0 258,0 0-258,0 0 129,0 0 0,0 0 129,0 0-129,11 7 0,-11-7 0,0 0 0,21 16 0,-21-16 0,0 0 0,17 11 0,-17-11 0,0 0 0,17 12 0,-17-12 0,0 0 0,16 11 0,-16-11 0,0 0 0,20 10 0,-20-10 0,0 0 0,19 8 129,-19-8-129,0 0-129,16 5 258,-16-5-129,0 0 0,0 0 0,0 0 0,16 2 0,-16-2 0,0 0 0,0 0 0,14 0 0,-14 0 0,0 0 0,0 0 0,17 0 0,-17 0 0,0 0 0,0 0 0,17 0 0,-17 0 0,0 0-129,15 0 129,-15 0 129,0 0-129,0 0 0,14 0 0,-14 0 0,0 0-129,0 0 129,0 0 0,0 0 0,0 0 0,0 0 0,15 6 129,-15-6-258,0 0 129,0 0 129,0 0-129,17 10 0,-17-10 0,0 0 0,0 0 0,17 8 0,-17-8 0,0 0 0,0 0 0,14 6 0,-14-6 0,0 0-129,0 0 258,0 0-129,15 0 0,-15 0 0,0 0 0,0 0 0,0 0 0,0 0 0,0 0 0,0 0 0,0 0 0,0 0 0,0 0 0,13-10 0,-13 10 0,0 0 0,0 0 0,0 0 0,0 0 0,0 0 0,0 0 0,0 0 129,0 0-129,0 0 0,0 0-129,0 0 258,0 0-258,0 0 258,0 0-129,0 0 0,0 0 0,0 0 0,0 0 0,0 0 0,0 0 0,0 0 0,0 0 0,0 0 0,0 0 0,0 0 0,0 0 0,8-14 0,-8 14 0,0 0-129,0 0 129,0 0 0,0 0 0,0 0 0,0 0 0,7-15 0,-7 15 0,0 0 0,0 0 0,0 0 0,0 0 0,0 0 0,0 0 0,0 0 0,0 0 0,0 0 0,14-4 0,-14 4 0,0 0 0,0 0 0,15 0 0,-15 0 0,0 0 129,0 0-129,15 0 0,-15 0 0,0 0 0,0 0 0,0 0 0,0 0 0,0 0 0,0 0 0,0 0 0,0 0 0,0 0 0,0 0 0,0 0 0,0 0 0,17 0 0,-17 0 0,0 0 0,0 0 0,0 0 0,0 0 0,0 0 0,0 0 0,0 0 0,0 0 0,0 0 0,0 0 0,0 0 0,0 0 0,0 0 0,0 0 0,0 0 0,0 0-129,0 0 129,0 0-129,0 0 0,0 0-258,0 0-387,0 17-1290,0-17-2580,0 0-129,-15 0-387,15 0-387</inkml:trace>
  <inkml:trace contextRef="#ctx0" brushRef="#br0" timeOffset="13772.7878">602 1100 1032,'0'0'1677,"0"0"-258,0 0-516,0 0-387,0 0-387,0 0-258,0 0-516,0 0-129,0 0-129,0 0 129,0 0 258,0 0 387,0 0 516,0 0 387,0 0 387,0 0 258,0 0 258,0 0-516,0 0-258,0 0-258,0 0-387,0 0-129,0 0-129,0 0 0,0 0 0,0 0 129,0 0-129,0-14 258,0 14-129,0 0 129,0 0 129,6-16 258,-6 16 0,0 0 0,0-20 258,0 20-129,0 0 0,0 0-129,0-16-258,0 16-129,0 0 0,0 0-258,0 0 0,0 0 129,0 0-129,0 0 129,0 0 0,0 0 0,0 0 0,0 0 258,0 0-129,6 10-129,-6-10 129,0 0 0,4 18-129,-4-18 129,1 17 0,-1-17-129,3 20 129,-3-20-129,1 19 0,-1-19 0,5 23-129,-5-23 129,2 21 0,-2-21 0,2 20-129,-2-20 129,3 15 0,-3-15-129,0 0 129,0 14 0,0-14-129,0 0 0,0 0 258,0 0-258,0 0 0,0 0 129,0 0-129,0 0 0,0 0 0,0 16 129,0-16-129,0 0 0,0 0 0,0 0 0,0 15-129,0-15 129,0 0 129,0 0-129,0 0 0,0 0 0,1 17 0,-1-17 0,0 0 0,0 0 129,0 0-129,0 15 0,0-15 0,0 0 0,0 0 0,0 18 0,0-18 0,0 0 0,0 0 0,0 18 0,0-18 0,0 0 0,0 0 129,0 0-129,0 0 0,0 0 0,0 0 0,0 15 0,0-15 0,0 0 0,0 22 0,0-22 0,0 0 129,0 16-258,0-16 129,0 0 0,0 15 0,0-15 129,0 0-129,0 15 0,0-15 0,0 0 0,0 0 0,0 16 0,0-16 0,0 0 0,0 0 0,0 0 0,0 16 0,0-16 0,0 0 0,0 0 0,0 0 0,3 13 0,-3-13 0,0 0 129,0 0-129,0 0 0,0 0 129,0 0-129,0 0 129,0 0-129,0 0 129,0 0-129,0 0 0,0 0 0,0 0 0,0 0 0,0 0 0,0 0 0,0 0-129,0 0 129,0 0 0,0 0-129,0 0 0,0 0-258,0 16-645,0-16-1419,0 0-2064,-10 1-387,10-1-129</inkml:trace>
</inkml:ink>
</file>

<file path=ppt/ink/ink6.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5T16:58:57.718"/>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32 846 774,'-8'10'1419,"8"-10"-129,0 0 258,0 0-258,0 0 0,0 0-387,-7 16-129,7-16-129,0 0-129,0 0 129,-3 19 129,3-19-129,0 0 129,-6 16 129,6-16 0,0 0-129,0 21 129,0-21-129,0 0 129,0 0-258,0 0 0,0 0-129,0 0 0,0 0-258,0 0 0,-9-11-129,9 11-129,0 0 129,0 0 0,0 0 129,0 0-129,0 0 129,0 0-129,0-16 129,0 16 0,0-16-129,0 16 0,0-19 0,0 19 0,0-26 0,0 26 0,1-20 0,-1 20 0,6-18-129,-6 18 129,2-15 0,-2 15-129,0 0 129,6-16-129,-6 16 258,1-16-258,-1 16 129,3-16 0,-3 16-129,2-25 129,-2 25 0,1-28-129,-1 13 129,4 1-129,-4 14 0,3-26 129,-3 26-129,7-26 0,-7 26 0,7-20 129,-7 20-129,5-19 0,-5 19 0,7-17 0,-7 17 129,9-13-129,-9 13 0,7-22 0,-7 22 129,9-27-129,-4 12 0,2 1 129,0-5-129,1 3 0,-2 1 0,-6 15 0,15-22 0,-15 22 0,11-21 0,-11 21 0,0 0 0,14-15 0,-14 15 0,0 0 0,0 0 0,0 0 0,18-19 129,-18 19-258,0 0 258,17-21-129,-17 21 0,11-15 0,-11 15 0,14-19 0,-14 19 0,15-16 0,-15 16 0,0 0 0,21-14 0,-21 14 0,0 0 0,22-15 0,-22 15 0,0 0 0,20-12 0,-20 12 0,0 0 0,18-12 0,-18 12 0,0 0 0,0 0 0,0 0 0,14-13 0,-14 13 0,0 0 0,0 0 0,15-8 0,-15 8 0,16-9-129,-16 9 129,13-6 129,-13 6-258,0 0 129,21-8 0,-21 8 0,0 0 0,17-9 0,-17 9 0,0 0 129,17-6-129,-17 6 0,0 0 0,17-9 0,-17 9 0,0 0 0,18-7 0,-18 7 0,0 0 0,16-12 0,-16 12 0,0 0 0,0 0 0,17-13 0,-17 13 129,0 0-129,0 0 0,14-8-258,-14 8 258,0 0-129,15-9 129,-15 9-129,0 0 129,13-15-258,-13 15 258,0 0 129,14-18-129,-14 18 0,0 0-129,12-16 258,-12 16-129,0 0 0,0 0 0,0 0-129,16-4 129,-16 4 0,0 0 0,0 0 0,0 0 0,0 0 0,0 0 0,16 0 0,-16 0 0,0 0 0,0 0 129,0 0-129,0 0 0,0 0 0,0 0 0,17-2 0,-17 2 0,0 0 0,0 0 0,0 0 0,17-10 0,-17 10 0,0 0 0,0 0 0,0 0 0,0 0 0,0 0-129,15-7 129,-15 7 0,0 0 0,0 0 129,0 0-129,0 0 0,0 0 0,0 0 0,0 0 0,0 0 0,0 0 0,0 0 0,0 0 0,0 0 0,0 0 0,0 0 0,0 0 0,0 0 0,0 0 0,0 0 0,15-8 0,-15 8 0,0 0 0,0 0 0,0 0 0,0 0 0,0 0 0,0 0 0,0 0 0,0 0 0,0 0 0,0 0 0,0 0 0,-8 0 0,8 0 0,0 0 0,0 0 0,0 0 0,0 0 0,-15 0 0,15 0 0,0 0 0,-14 0 0,14 0 0,0 0 0,-17 0 0,17 0 0,-15 4 0,15-4 0,0 0 0,-17 5 0,17-5 0,0 0 0,-21 2 0,21-2 0,-17 10 0,17-10 0,-20 4 0,20-4 0,-20 9 0,20-9 0,-19 4 0,19-4 0,-19 0 129,19 0-129,0 0 0,-20 0 129,20 0-129,0 0 0,-16 0 129,16 0-129,0 0 0,0 0 0,-18 3 0,18-3-129,0 0 129,0 0 0,-18 0 0,18 0-129,0 0 129,-18 3 0,18-3 0,0 0 129,-18 21-129,18-21 129,0 0-129,-10 18 129,10-18-129,0 0 258,0 0-258,0 0-258,0 0 387,0 0-129,0 0 0,0 0 0,0 0 0,0 0 0,0 0 0,0 0 129,0 0-129,0 0 0,0 0 0,0 0 0,0 0 0,0 0 0,0 0 0,0 0-129,0 0 129,3-13-258,-3 13 258,15-16-129,-15 16 129,20-13-129,-20 13 129,19-13 0,-19 13 0,21-7-129,-21 7 258,18-6-258,-18 6 129,22-4 0,-22 4 0,19-3 0,-19 3 0,18 0 0,-18 0-129,15 0 129,-15 0 129,15-4-129,-15 4 0,16-1 0,-16 1 0,0 0 0,14-5 0,-14 5 0,0 0 0,15-4-129,-15 4 129,0 0 0,0 0 0,0 0 0,14-2 0,-14 2 0,0 0 0,0 0 0,0 0 0,0 0 0,0 0 0,0 0 0,0 0 0,15 0 0,-15 0-129,0 0 129,0 0 0,0 0 0,0 0 0,0 0 0,17 0-129,-17 0 129,0 0 0,0 0 0,0 0 0,17 0 0,-17 0 0,0 0 0,0 0 0,0 0 0,15 0 0,-15 0 0,0 0 0,0 0 0,0 0-129,0 0 129,15-3 0,-15 3 0,0 0 0,0 0 0,0 0 0,0 0 0,0 0 0,0 0 0,16 0 0,-16 0 0,0 0 0,0 0 0,0 0 0,0 0 0,0 0 0,0 0 0,0 0-129,0 0 129,0 0 0,0 0 0,0 0 0,0 0 0,0 0 0,0 0 129,0 11-258,0-11 129,0 0 0,-7 17 0,7-17 0,-9 16 129,9-16-129,-9 24 129,9-24-129,-9 26 129,9-26-129,-10 17 129,10-17-129,-8 20 0,8-20 0,0 0 0,-12 15 0,12-15 0,0 0 0,-13 14 0,13-14 0,0 0 0,0 0 0,-10 18 0,10-18 0,0 0 0,-8 15 0,8-15 0,0 0 0,0 0 0,-11 17 0,11-17 0,0 0 0,0 0 0,-9 16 0,9-16 0,0 0 0,0 0 0,-4 19 0,4-19 0,0 0 0,-4 20 0,4-20 0,-1 15 0,1-15 0,0 0 0,-3 18 129,3-18-129,0 0 0,0 0 0,0 0 0,0 0 0,0 0 0,0 0 0,0 0 0,0 0 0,0 0 0,0 0 0,0 0 0,0 0 0,0 0 129,0 0-258,0 0 258,0 0-129,0 0 0,0 0 0,0 0-129,0 0 129,0 0-258,0 0-258,0-15-774,8 15-2322,-8 0-1161,9-13-387,-9 13-129</inkml:trace>
</inkml:ink>
</file>

<file path=ppt/ink/ink7.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5T16:59:01.055"/>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78 159 1548,'0'-16'1548,"0"16"-387,0 0-129,0 0-258,0 0 0,0 0-129,0 0-129,0 0-129,-7-14 129,7 14 0,0 0 0,0 0 0,0 0 129,-8-18 0,8 18-258,0 0 258,0 0-258,0 0 0,0 0 129,0 0-258,0 0 0,-18-14-129,18 14 258,0 0-258,0 0 0,0 0 0,0 0 129,-14-2 0,14 2 0,0 0 129,0 0 0,0 0-129,0 0 0,0 0 0,0 0-129,0 0 0,0 0 0,0 0-129,0 0 258,-15-5-129,15 5 0,0 0 129,0 0-129,0 0 129,0 0-129,0 0 129,0 0-129,0 0 129,0 0 0,0 0 0,0 0 0,0 0 0,0 0 0,0 0 0,0 0 0,-16-4 0,16 4-129,0 0-129,0 0 129,0 0 0,0 0-129,0 0 129,0 0 0,0 0-129,0 14 129,0-14 0,0 0-129,0 18 129,0-18 0,7 18-129,-7-18 129,7 22-129,-7-22 129,9 21-129,-9-21 129,8 17-129,-8-17 0,0 0 0,10 22 129,-10-22-129,0 0 0,11 17 0,-11-17 0,0 0 0,10 15 0,-10-15 0,0 0 0,0 0 0,0 0 0,0 0 129,16 16-129,-16-16 0,0 0 0,0 0 0,0 0 0,0 0 0,0 0 0,13 14 0,-13-14 0,0 0 0,0 0 0,0 0 0,0 0 0,0 0 0,11 15 0,-11-15 0,0 0 0,0 0 0,0 0 0,0 0 0,0 0 0,0 0 0,0 0 0,0 0 0,0 0 0,15 14 0,-15-14 0,0 0 0,0 0 0,0 0 0,16 13 0,-16-13 0,0 0 0,0 0 0,0 0 0,0 0 0,0 0 0,0 0 0,0 0 0,0 0 0,0 0 0,0 0 0,8 16 129,-8-16-129,0 0-129,0 0 129,0 0 129,0 0-129,0 0 0,0 0 0,0 0 0,0 0 0,0 0 0,6 13 0,-6-13 0,0 0-129,0 0 258,0 0-129,0 0 0,0 0 0,0 0 0,4 16 0,-4-16 0,0 0 0,0 0 0,0 0 0,0 0 0,0 0 0,0 0 0,0 0 0,0 0 129,0 0-129,0 0 0,0 0 0,0 0 129,0 0-129,0 0 0,0 0 0,0 0 0,0 0 0,0-7 0,0 7 0,0 0 0,0-18 0,0 18 0,1-16 0,-1 16 258,2-17-258,-2 17 0,2-18 0,-2 18 0,3-18 0,-3 18 0,3-19 0,-3 19 0,0 0 0,3-19-258,-3 19 516,0 0-258,2-14 0,-2 14 0,0 0 0,0 0 0,2-16 0,-2 16 0,0 0 0,4-17 0,-4 17 0,0 0 0,6-15 0,-6 15 0,0 0 0,0 0 0,5-15 0,-5 15 0,0 0 129,0 0-129,4-16 0,-4 16 0,0 0 0,0 0 0,5-14 0,-5 14 0,0 0 0,0 0 0,8-15 129,-8 15-129,0 0-129,10-16 258,-10 16-129,0 0 0,9-19 0,-9 19 0,0 0 0,0 0 0,14-16 129,-14 16-129,0 0 0,0 0 0,0 0 0,16-8 0,-16 8 0,0 0 129,0 0-129,0 0 0,0 0 0,9-15 0,-9 15 0,0 0 0,0 0 0,0 0 0,0 0 0,0 0 0,14-14 0,-14 14 0,0 0 0,0 0 0,0 0 0,16-13 0,-16 13 0,0 0 0,0 0 0,0 0 0,0 0 0,0 0 0,0 0 129,0 0-129,0 0 0,14-13 0,-14 13 0,0 0 0,0 0 0,0 0 0,0 0 0,0 0 0,0 0 0,0 0 0,0 0 0,0 0 0,0 0 0,0 0 0,0 0 0,0 0 0,0 0 0,0 0 0,0 0 0,0 0 0,0 0 129,0 0-129,0 0 0,0 0 0,0 0 0,0 0 0,0 0 0,0 0 0,0 0 0,0 0 0,0 0 0,0 0 0,0 0 0,0 0 0,0 0-129,0 0 129,0 7-129,0-7-129,0 0-387,0 0-903,0 0-3096,0 0-258,0 0-129,0 0-516</inkml:trace>
</inkml:ink>
</file>

<file path=ppt/ink/ink8.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5T17:22:26.588"/>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EED03F34-F850-48A8-8CB7-2586540E1AAE}" emma:medium="tactile" emma:mode="ink">
          <msink:context xmlns:msink="http://schemas.microsoft.com/ink/2010/main" type="inkDrawing" rotatedBoundingBox="2181,7021 3094,13760 1978,13912 1065,7172" semanticType="verticalRange" shapeName="Other">
            <msink:sourceLink direction="with" ref="{994CBE81-303A-4EB4-85AE-6C8C29DFA394}"/>
            <msink:sourceLink direction="with" ref="{33287A59-9A56-467D-9DB1-5F71FE7E8092}"/>
            <msink:sourceLink direction="with" ref="{73E9D3AD-9C23-47A1-ADA1-09B2339ADB26}"/>
            <msink:sourceLink direction="with" ref="{C530DC9F-F508-4E99-A2BF-AEC28524C0BB}"/>
          </msink:context>
        </emma:interpretation>
      </emma:emma>
    </inkml:annotationXML>
    <inkml:trace contextRef="#ctx0" brushRef="#br0">773 3 1548,'0'0'4128,"0"0"258,0 0-1290,19-6-645,-19 6-774,0 0-774,0 0-258,0 0-129,0 0-258,0 0 0,0 0-129,0 0 0,0 0 0,0 0-129,0 0 129,0 0 0,0 0 0,-8 3 0,8-3 0,-20 3 0,20-3-129,-26 6 0,10 2 129,3-2-129,-3 3 0,1 1-129,15-10 258,-28 23-129,28-23 0,-25 31 0,11-16 129,1 3-129,-2-3 0,4 3 129,-4 0-129,2-1 129,-2 1-129,2-1 0,-2 7 0,0 1 129,1 0-129,-3 1 0,2 1 258,-3 2-129,-1 0 0,1 0-129,0-2 258,3 0-258,0-2 129,-2 6-129,0-1 0,6 1 129,-2 4-129,4 1 0,-5 2 0,4 2 129,-1-1-129,1 4 0,-2-2 0,2 3 129,-1 1-129,-1 0 129,3 1-129,-4-2 129,3 0-129,3-1 129,-4-4 0,4 4-129,0-4 258,-1 0-258,1-1 258,0-1-258,2-1 258,-2-3-258,-2 2 129,2-2-129,2-4 0,-2 4 0,0 0 0,1 2 0,-1 2 0,2-2 258,0 6-258,1-1 0,1 5 0,1 0 129,-4 2-129,5-1 0,-5-1 0,5 1 129,-2 1-129,2-3 0,-2-3 0,3-2 129,0-1 0,0 1 0,4-1 0,-1 0-129,1-3 258,0 0-258,2 2 129,-4-2-129,4 5 0,-3-2 0,0 0 0,2 2 0,2 0 129,-3 6-129,2 2 0,-1 0 0,1 1 0,1-1 129,-1-2-129,1 3 129,-2-4-129,-1 2 129,3-7-129,0 1 0,-1-2 0,-1 2 129,2-3 0,-2-1 0,2 2-129,-1 0 129,-1 0 0,2 1 0,-2-1 0,2 2 0,0 2-258,0-1 129,1 1 0,-1-4 0,0 4 0,2 3 0,-1-1 0,0 4 0,2-7 129,0 5-129,-2-1 0,2 1 0,0-2 0,0-2 129,-2-1-129,2-2-129,-2-2 129,0 1 0,4-2 0,1-1-129,-1 2 258,-1-4-258,3 4 129,-2 0 0,2-1 0,-1-1 0,-2 2 0,1 2 129,0-1-129,0-7 0,2 5 0,-1-1 0,1 1 0,-1 2 129,3 0-129,-2 1 0,2 0 0,0 6 0,2-5 0,-1 0 0,1-3 0,1-1 0,1-1 0,-1-4-129,-1 1 129,2-1-129,-2-3 129,0 1-129,0-1 129,2 3 0,1-4 0,-1 6 129,6-4-129,-4 3 0,2 1 0,-1 3 129,2-3-129,-1 1 0,-2-2 0,-1 0 0,0 1 0,-1-4 129,-2-3-129,0 2 0,0-3 0,0 0 0,-1 0 129,-2 2-129,3-1 0,-1-2 0,0 6 0,1-2 0,0 3 129,1-3-129,-1 3 0,1-3-129,-1-1 129,1 1 0,1-2 0,-2 2 0,0 0 0,0-2-258,-1 1 258,1-3 0,-1-2 0,-6-2-129,3-3 258,-5-3-258,-9-15 129,14 18 0,-14-18 0,0 0 0,9 15 0,-9-15 0,0 0 0,0 0 0,0 0 0,0 0-258,0 0-258,-7-10-903,7 10-3741,-11-29 129,1 7-645,-8-12-129</inkml:trace>
  </inkml:traceGroup>
</inkml:ink>
</file>

<file path=ppt/ink/ink9.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32767" units="dev"/>
        </inkml:traceFormat>
        <inkml:channelProperties>
          <inkml:channelProperty channel="X" name="resolution" value="3971.75757" units="1/in"/>
          <inkml:channelProperty channel="Y" name="resolution" value="5295.24854" units="1/in"/>
          <inkml:channelProperty channel="F" name="resolution" value="0" units="1/dev"/>
        </inkml:channelProperties>
      </inkml:inkSource>
      <inkml:timestamp xml:id="ts0" timeString="2011-11-15T17:22:37.069"/>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994CBE81-303A-4EB4-85AE-6C8C29DFA394}" emma:medium="tactile" emma:mode="ink">
          <msink:context xmlns:msink="http://schemas.microsoft.com/ink/2010/main" type="writingRegion" rotatedBoundingBox="2385,7154 1901,7812 1630,7612 2114,6954">
            <msink:destinationLink direction="with" ref="{EED03F34-F850-48A8-8CB7-2586540E1AAE}"/>
          </msink:context>
        </emma:interpretation>
      </emma:emma>
    </inkml:annotationXML>
    <inkml:traceGroup>
      <inkml:annotationXML>
        <emma:emma xmlns:emma="http://www.w3.org/2003/04/emma" version="1.0">
          <emma:interpretation id="{60DAFC29-1495-491D-8D0A-A7862EEF2015}" emma:medium="tactile" emma:mode="ink">
            <msink:context xmlns:msink="http://schemas.microsoft.com/ink/2010/main" type="paragraph" rotatedBoundingBox="2385,7154 1901,7812 1630,7612 2114,6954" alignmentLevel="1"/>
          </emma:interpretation>
        </emma:emma>
      </inkml:annotationXML>
      <inkml:traceGroup>
        <inkml:annotationXML>
          <emma:emma xmlns:emma="http://www.w3.org/2003/04/emma" version="1.0">
            <emma:interpretation id="{10111E33-4582-46C1-ADCE-100F1D28B32F}" emma:medium="tactile" emma:mode="ink">
              <msink:context xmlns:msink="http://schemas.microsoft.com/ink/2010/main" type="line" rotatedBoundingBox="2385,7154 1901,7812 1630,7612 2114,6954"/>
            </emma:interpretation>
          </emma:emma>
        </inkml:annotationXML>
        <inkml:traceGroup>
          <inkml:annotationXML>
            <emma:emma xmlns:emma="http://www.w3.org/2003/04/emma" version="1.0">
              <emma:interpretation id="{860DFDBD-5198-462A-9322-B2868959236D}" emma:medium="tactile" emma:mode="ink">
                <msink:context xmlns:msink="http://schemas.microsoft.com/ink/2010/main" type="inkWord" rotatedBoundingBox="2385,7154 1901,7812 1630,7612 2114,6954"/>
              </emma:interpretation>
              <emma:one-of disjunction-type="recognition" id="oneOf0">
                <emma:interpretation id="interp0" emma:lang="en-US" emma:confidence="0">
                  <emma:literal>A.</emma:literal>
                </emma:interpretation>
                <emma:interpretation id="interp1" emma:lang="en-US" emma:confidence="0">
                  <emma:literal>A</emma:literal>
                </emma:interpretation>
                <emma:interpretation id="interp2" emma:lang="en-US" emma:confidence="0">
                  <emma:literal>As</emma:literal>
                </emma:interpretation>
                <emma:interpretation id="interp3" emma:lang="en-US" emma:confidence="0">
                  <emma:literal>AA</emma:literal>
                </emma:interpretation>
                <emma:interpretation id="interp4" emma:lang="en-US" emma:confidence="0">
                  <emma:literal>Al</emma:literal>
                </emma:interpretation>
              </emma:one-of>
            </emma:emma>
          </inkml:annotationXML>
          <inkml:trace contextRef="#ctx0" brushRef="#br0">469 36 516,'0'0'1032,"0"0"-129,0 0 129,0 0-129,16-7 0,-16 7-258,0 0-129,0 0-129,0 0 0,15-14-387,-15 14 0,0 0 0,0 0 129,0 0 129,15-8-129,-15 8 258,0 0-258,0 0 129,0 0 129,16-2-258,-16 2 129,0 0 0,0 0 258,0 0-129,16-2 258,-16 2 0,0 0-258,0 0 0,0 0 129,0 0-258,16-4-129,-16 4 0,0 0 129,0 0 0,0 0 129,0 0-129,14 3 258,-14-3-129,0 0 0,0 0 129,0 0-258,0 0 129,0 0-129,0 0 129,0 0-129,0 0 258,0 0-258,0 0 0,0 17 0,0-17-129,0 0 129,-7 17-129,7-17 129,0 0-129,-7 18 129,7-18-129,0 0 129,0 0-129,-18 17 0,18-17 0,-16 16 0,16-16-129,-15 16 129,15-16-129,-13 17 129,13-17 129,-15 12-258,15-12 129,0 0 0,-21 11 0,21-11-129,-18 10 129,18-10-129,-21 13 0,21-13 129,-22 16-129,22-16 0,-22 22 129,22-22-129,-20 17 0,20-17 129,-18 15-129,18-15 129,-18 11-129,18-11 0,-16 9 129,16-9-129,0 0 0,-19 13 0,19-13 0,-15 10 0,15-10 129,-17 10-129,17-10 0,-20 9 129,20-9-129,-19 21 129,19-21-129,-21 22 129,21-22-129,-19 26 129,19-26-129,-21 25 129,21-25 0,-21 15-129,21-15 258,-25 13-258,25-13 387,-20 13-387,20-13 129,-21 9-129,21-9 0,-16 7 0,16-7 129,0 0-129,-20 15 0,20-15 0,0 0 0,-17 17 0,17-17 0,0 0 0,-9 20 0,9-20 0,0 0 0,0 0 0,-6 14 0,6-14 0,0 0 0,0 0 0,0 0 129,0 0-258,0 0 129,0 0 0,0 0 0,0 0 0,0 0 0,0 0 0,15-13 0,-15 13 0,24-23-129,-10 8 129,3-1-387,-1-2 387,2-2-258,1 1 129,-1-1 0,0 0-129,-1 1 258,-4-1-129,4 1 129,-1 2-129,-3 4 129,3 1 0,-16 12 0,28-22 0,-28 22 0,25-18 0,-11 5 129,-14 13-129,25-24 0,-16 9 0,-9 15 0,24-29 0,-13 13 0,-1 0 0,0 2 0,-10 14 0,18-25 0,-18 25 0,17-18 0,-17 18 0,0 0 129,16-15-129,-16 15-129,0 0 129,0 0 0,14-5 0,-14 5 0,0 0 0,0 0 0,0 0 0,0 0 0,0 0 0,0 0 0,0 0 0,0 0 0,0 0 0,0 0 0,0 0 0,0 0 0,0 0 0,0 0 0,0 0 0,0 0 0,0 0 0,0 0 0,0 0 0,0 0 129,0 0-129,0 0 0,0 0 0,0 10 0,0-10 0,-8 17 0,8-17 129,-18 21-129,18-21 0,-17 24 0,10-9 129,7-15-129,-18 28 0,10-11 129,-1-1-129,0 0 0,-1 3 0,0-1 0,-1 3 0,4-1 0,-1 3 0,-1-1 0,2-1 129,0-2-129,3 1 129,-1-2 0,2-1 129,-1 3-129,1-7-129,3-13 129,-4 27-129,4-27 129,-5 24-129,5-24 0,-1 24 0,1-24-129,-1 20 129,1-20 129,-2 22-129,2-22 0,-1 20 0,1-20 0,0 19 0,0-19 0,0 20 0,0-20 0,0 20 0,0-20 0,3 22 0,-3-22 0,1 17 0,-1-17 0,0 17 0,0-17 0,0 0 0,0 0 129,0 0-129,0 0 129,0 0-129,0 0 129,0 0-129,0 0 0,0 0 0,-8-4 0,8 4 129,0 0-258,-11-23 129,11 23 0,-6-15 0,6 15 0,0 0 0,0 0 0,-6-16 0,6 16 0,0 0 0,0 0 0,0 0 0,-12-21 0,12 21 129,-9-16-258,9 16 129,-9-17 0,9 17 0,-11-19 0,11 19 0,-12-16 0,12 16 0,0 0 0,-19-10 0,19 10-129,0 0 129,-20-1 0,20 1 0,0 0 0,-20 0 0,20 0 0,-19 5 129,19-5-129,-20 8 0,20-8 0,-23 8 0,23-8 0,-23 8 0,23-8 0,-20 7 0,20-7 0,-17 7 0,17-7 129,0 0-129,-19 3 0,19-3 0,0 0 0,0 0 0,0 0 0,-16 4 0,16-4 0,0 0 0,0 0 0,0 0 0,0 0 0,0 0 0,0 0 0,0 0 0,0 0-129,0 0 129,0 0 0,0 0 0,0 0 0,0 0 0,0 0 0,14 0 0,-14 0 0,19-10 0,-4 0 0,2-3-129,1-3 258,0-1-258,4-2 0,0-4 129,2-3-129,-2-3 129,2 3-129,-3-1 129,0 4-129,0 1 0,-3 2 258,-4 4-258,-14 16 129,25-22 0,-25 22 0,0 0 0,18-17 0,-18 17 129,0 0-129,8-13-129,-8 13 129,0 0 0,0 0 0,5-17 0,-5 17 0,0 0-258,0 0 258,0 0 0,0 0-129,0 0 129,0 0 0,0 0-129,0 0 0,0 8 0,0-8-129,0 0-129,-9 22-129,9-22-1032,0 0-2709,0 0-645,-11 16 129,11-16-645</inkml:trace>
          <inkml:trace contextRef="#ctx0" brushRef="#br0" timeOffset="5366.307">237 475 516,'0'0'516,"0"0"129,0 0 129,0 0-129,0 0 258,0 0 0,0 0 129,0 0 387,0 0-387,0 0 129,0 0 0,0 0-387,0 0-129,0 0-258,0 0-129,0 0-129,0 0-129,0 0-129,0 0-129,0 0 258,0 0 0,0 0 258,0 0-129,0 0-129,0 0 129,0 0-129,0 0 129,0 0-129,8-11 0,-8 11 0,0 0 0,6-18 0,-6 18-129,0 0 129,0 0 0,0 0-129,0 0 129,0 0-129,0 0-129,0 0 129,0 0 0,0 0 0,0 0-129,0 0-774,0 0-903,4-16-1806,-4 16 387</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mn-ea"/>
                <a:cs typeface="+mn-cs"/>
              </a:defRPr>
            </a:lvl1pPr>
          </a:lstStyle>
          <a:p>
            <a:pPr>
              <a:defRPr/>
            </a:pPr>
            <a:endParaRPr lang="en-US"/>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ea typeface="+mn-ea"/>
                <a:cs typeface="+mn-cs"/>
              </a:defRPr>
            </a:lvl1pPr>
          </a:lstStyle>
          <a:p>
            <a:pPr>
              <a:defRPr/>
            </a:pPr>
            <a:endParaRPr lang="en-US"/>
          </a:p>
        </p:txBody>
      </p:sp>
      <p:sp>
        <p:nvSpPr>
          <p:cNvPr id="133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mn-ea"/>
                <a:cs typeface="+mn-cs"/>
              </a:defRPr>
            </a:lvl1pPr>
          </a:lstStyle>
          <a:p>
            <a:pPr>
              <a:defRPr/>
            </a:pPr>
            <a:endParaRPr 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cs typeface="+mn-cs"/>
              </a:defRPr>
            </a:lvl1pPr>
          </a:lstStyle>
          <a:p>
            <a:pPr>
              <a:defRPr/>
            </a:pPr>
            <a:fld id="{FD6D8CF0-1A74-45C3-833E-2BA1AA546017}" type="slidenum">
              <a:rPr lang="en-US"/>
              <a:pPr>
                <a:defRPr/>
              </a:pPr>
              <a:t>‹#›</a:t>
            </a:fld>
            <a:endParaRPr lang="en-US"/>
          </a:p>
        </p:txBody>
      </p:sp>
    </p:spTree>
    <p:extLst>
      <p:ext uri="{BB962C8B-B14F-4D97-AF65-F5344CB8AC3E}">
        <p14:creationId xmlns:p14="http://schemas.microsoft.com/office/powerpoint/2010/main" val="24131844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685800" y="381000"/>
            <a:ext cx="7772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0179" name="Rectangle 3"/>
          <p:cNvSpPr>
            <a:spLocks noGrp="1" noChangeArrowheads="1"/>
          </p:cNvSpPr>
          <p:nvPr>
            <p:ph type="body" idx="1"/>
          </p:nvPr>
        </p:nvSpPr>
        <p:spPr bwMode="auto">
          <a:xfrm>
            <a:off x="685800" y="15240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7010400" y="152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b="1">
                <a:ea typeface="+mn-ea"/>
                <a:cs typeface="+mn-cs"/>
              </a:defRPr>
            </a:lvl1pPr>
          </a:lstStyle>
          <a:p>
            <a:pPr>
              <a:defRPr/>
            </a:pPr>
            <a:r>
              <a:rPr lang="en-US"/>
              <a:t>Jaeger/Blalock    3/15/10</a:t>
            </a:r>
          </a:p>
        </p:txBody>
      </p:sp>
      <p:sp>
        <p:nvSpPr>
          <p:cNvPr id="1029" name="Rectangle 5"/>
          <p:cNvSpPr>
            <a:spLocks noGrp="1" noChangeArrowheads="1"/>
          </p:cNvSpPr>
          <p:nvPr>
            <p:ph type="ftr" sz="quarter" idx="3"/>
          </p:nvPr>
        </p:nvSpPr>
        <p:spPr bwMode="auto">
          <a:xfrm>
            <a:off x="0" y="6553200"/>
            <a:ext cx="2895600" cy="236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ea typeface="+mn-ea"/>
                <a:cs typeface="+mn-cs"/>
              </a:defRPr>
            </a:lvl1pPr>
          </a:lstStyle>
          <a:p>
            <a:pPr>
              <a:defRPr/>
            </a:pPr>
            <a:r>
              <a:rPr lang="en-US"/>
              <a:t>NJIT  ECE271   Dr.Serhiy Levkov </a:t>
            </a:r>
            <a:endParaRPr lang="en-US" dirty="0"/>
          </a:p>
        </p:txBody>
      </p:sp>
      <p:sp>
        <p:nvSpPr>
          <p:cNvPr id="1030" name="Rectangle 6"/>
          <p:cNvSpPr>
            <a:spLocks noGrp="1" noChangeArrowheads="1"/>
          </p:cNvSpPr>
          <p:nvPr>
            <p:ph type="sldNum" sz="quarter" idx="4"/>
          </p:nvPr>
        </p:nvSpPr>
        <p:spPr bwMode="auto">
          <a:xfrm>
            <a:off x="7239000" y="6553200"/>
            <a:ext cx="1905000" cy="24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cs typeface="+mn-cs"/>
              </a:defRPr>
            </a:lvl1pPr>
          </a:lstStyle>
          <a:p>
            <a:pPr>
              <a:defRPr/>
            </a:pPr>
            <a:r>
              <a:rPr lang="en-US"/>
              <a:t> Topic 7 - </a:t>
            </a:r>
            <a:fld id="{3D1F1824-273A-4FE7-ACD8-47A9E2D63205}" type="slidenum">
              <a:rPr lang="en-US"/>
              <a:pPr>
                <a:defRPr/>
              </a:pPr>
              <a:t>‹#›</a:t>
            </a:fld>
            <a:endParaRPr lang="en-US"/>
          </a:p>
        </p:txBody>
      </p:sp>
      <p:sp>
        <p:nvSpPr>
          <p:cNvPr id="1031" name="Line 7"/>
          <p:cNvSpPr>
            <a:spLocks noChangeShapeType="1"/>
          </p:cNvSpPr>
          <p:nvPr/>
        </p:nvSpPr>
        <p:spPr bwMode="auto">
          <a:xfrm>
            <a:off x="685800" y="6172200"/>
            <a:ext cx="7772400" cy="0"/>
          </a:xfrm>
          <a:prstGeom prst="line">
            <a:avLst/>
          </a:prstGeom>
          <a:noFill/>
          <a:ln w="38100">
            <a:solidFill>
              <a:schemeClr val="accent2"/>
            </a:solidFill>
            <a:round/>
            <a:headEnd/>
            <a:tailEnd/>
          </a:ln>
        </p:spPr>
        <p:txBody>
          <a:bodyPr wrap="none" anchor="ctr"/>
          <a:lstStyle/>
          <a:p>
            <a:pPr>
              <a:defRPr/>
            </a:pPr>
            <a:endParaRPr lang="en-US"/>
          </a:p>
        </p:txBody>
      </p:sp>
      <p:sp>
        <p:nvSpPr>
          <p:cNvPr id="1032" name="Line 8"/>
          <p:cNvSpPr>
            <a:spLocks noChangeShapeType="1"/>
          </p:cNvSpPr>
          <p:nvPr/>
        </p:nvSpPr>
        <p:spPr bwMode="auto">
          <a:xfrm>
            <a:off x="685800" y="1447800"/>
            <a:ext cx="7772400" cy="0"/>
          </a:xfrm>
          <a:prstGeom prst="line">
            <a:avLst/>
          </a:prstGeom>
          <a:noFill/>
          <a:ln w="28575">
            <a:solidFill>
              <a:schemeClr val="accent2"/>
            </a:solidFill>
            <a:round/>
            <a:headEnd/>
            <a:tailEnd/>
          </a:ln>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Lst>
  <p:hf hdr="0" dt="0"/>
  <p:txStyles>
    <p:titleStyle>
      <a:lvl1pPr algn="ctr" rtl="0" eaLnBrk="0" fontAlgn="base" hangingPunct="0">
        <a:lnSpc>
          <a:spcPct val="80000"/>
        </a:lnSpc>
        <a:spcBef>
          <a:spcPct val="0"/>
        </a:spcBef>
        <a:spcAft>
          <a:spcPct val="0"/>
        </a:spcAft>
        <a:defRPr sz="3600">
          <a:solidFill>
            <a:schemeClr val="tx2"/>
          </a:solidFill>
          <a:latin typeface="+mj-lt"/>
          <a:ea typeface="ＭＳ Ｐゴシック" charset="-128"/>
          <a:cs typeface="ＭＳ Ｐゴシック" charset="-128"/>
        </a:defRPr>
      </a:lvl1pPr>
      <a:lvl2pPr algn="ctr" rtl="0" eaLnBrk="0" fontAlgn="base" hangingPunct="0">
        <a:lnSpc>
          <a:spcPct val="80000"/>
        </a:lnSpc>
        <a:spcBef>
          <a:spcPct val="0"/>
        </a:spcBef>
        <a:spcAft>
          <a:spcPct val="0"/>
        </a:spcAft>
        <a:defRPr sz="3600">
          <a:solidFill>
            <a:schemeClr val="tx2"/>
          </a:solidFill>
          <a:latin typeface="Times" charset="0"/>
          <a:ea typeface="ＭＳ Ｐゴシック" charset="-128"/>
          <a:cs typeface="ＭＳ Ｐゴシック" charset="-128"/>
        </a:defRPr>
      </a:lvl2pPr>
      <a:lvl3pPr algn="ctr" rtl="0" eaLnBrk="0" fontAlgn="base" hangingPunct="0">
        <a:lnSpc>
          <a:spcPct val="80000"/>
        </a:lnSpc>
        <a:spcBef>
          <a:spcPct val="0"/>
        </a:spcBef>
        <a:spcAft>
          <a:spcPct val="0"/>
        </a:spcAft>
        <a:defRPr sz="3600">
          <a:solidFill>
            <a:schemeClr val="tx2"/>
          </a:solidFill>
          <a:latin typeface="Times" charset="0"/>
          <a:ea typeface="ＭＳ Ｐゴシック" charset="-128"/>
          <a:cs typeface="ＭＳ Ｐゴシック" charset="-128"/>
        </a:defRPr>
      </a:lvl3pPr>
      <a:lvl4pPr algn="ctr" rtl="0" eaLnBrk="0" fontAlgn="base" hangingPunct="0">
        <a:lnSpc>
          <a:spcPct val="80000"/>
        </a:lnSpc>
        <a:spcBef>
          <a:spcPct val="0"/>
        </a:spcBef>
        <a:spcAft>
          <a:spcPct val="0"/>
        </a:spcAft>
        <a:defRPr sz="3600">
          <a:solidFill>
            <a:schemeClr val="tx2"/>
          </a:solidFill>
          <a:latin typeface="Times" charset="0"/>
          <a:ea typeface="ＭＳ Ｐゴシック" charset="-128"/>
          <a:cs typeface="ＭＳ Ｐゴシック" charset="-128"/>
        </a:defRPr>
      </a:lvl4pPr>
      <a:lvl5pPr algn="ctr" rtl="0" eaLnBrk="0" fontAlgn="base" hangingPunct="0">
        <a:lnSpc>
          <a:spcPct val="80000"/>
        </a:lnSpc>
        <a:spcBef>
          <a:spcPct val="0"/>
        </a:spcBef>
        <a:spcAft>
          <a:spcPct val="0"/>
        </a:spcAft>
        <a:defRPr sz="3600">
          <a:solidFill>
            <a:schemeClr val="tx2"/>
          </a:solidFill>
          <a:latin typeface="Times" charset="0"/>
          <a:ea typeface="ＭＳ Ｐゴシック" charset="-128"/>
          <a:cs typeface="ＭＳ Ｐゴシック" charset="-128"/>
        </a:defRPr>
      </a:lvl5pPr>
      <a:lvl6pPr marL="457200" algn="ctr" rtl="0" fontAlgn="base">
        <a:lnSpc>
          <a:spcPct val="80000"/>
        </a:lnSpc>
        <a:spcBef>
          <a:spcPct val="0"/>
        </a:spcBef>
        <a:spcAft>
          <a:spcPct val="0"/>
        </a:spcAft>
        <a:defRPr sz="3600">
          <a:solidFill>
            <a:schemeClr val="tx2"/>
          </a:solidFill>
          <a:latin typeface="Times" charset="0"/>
        </a:defRPr>
      </a:lvl6pPr>
      <a:lvl7pPr marL="914400" algn="ctr" rtl="0" fontAlgn="base">
        <a:lnSpc>
          <a:spcPct val="80000"/>
        </a:lnSpc>
        <a:spcBef>
          <a:spcPct val="0"/>
        </a:spcBef>
        <a:spcAft>
          <a:spcPct val="0"/>
        </a:spcAft>
        <a:defRPr sz="3600">
          <a:solidFill>
            <a:schemeClr val="tx2"/>
          </a:solidFill>
          <a:latin typeface="Times" charset="0"/>
        </a:defRPr>
      </a:lvl7pPr>
      <a:lvl8pPr marL="1371600" algn="ctr" rtl="0" fontAlgn="base">
        <a:lnSpc>
          <a:spcPct val="80000"/>
        </a:lnSpc>
        <a:spcBef>
          <a:spcPct val="0"/>
        </a:spcBef>
        <a:spcAft>
          <a:spcPct val="0"/>
        </a:spcAft>
        <a:defRPr sz="3600">
          <a:solidFill>
            <a:schemeClr val="tx2"/>
          </a:solidFill>
          <a:latin typeface="Times" charset="0"/>
        </a:defRPr>
      </a:lvl8pPr>
      <a:lvl9pPr marL="1828800" algn="ctr" rtl="0" fontAlgn="base">
        <a:lnSpc>
          <a:spcPct val="80000"/>
        </a:lnSpc>
        <a:spcBef>
          <a:spcPct val="0"/>
        </a:spcBef>
        <a:spcAft>
          <a:spcPct val="0"/>
        </a:spcAft>
        <a:defRPr sz="3600">
          <a:solidFill>
            <a:schemeClr val="tx2"/>
          </a:solidFill>
          <a:latin typeface="Times"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ＭＳ Ｐゴシック" charset="-128"/>
        </a:defRPr>
      </a:lvl6pPr>
      <a:lvl7pPr marL="2971800" indent="-228600" algn="l" rtl="0" fontAlgn="base">
        <a:spcBef>
          <a:spcPct val="20000"/>
        </a:spcBef>
        <a:spcAft>
          <a:spcPct val="0"/>
        </a:spcAft>
        <a:buChar char="»"/>
        <a:defRPr>
          <a:solidFill>
            <a:schemeClr val="tx1"/>
          </a:solidFill>
          <a:latin typeface="+mn-lt"/>
          <a:ea typeface="ＭＳ Ｐゴシック" charset="-128"/>
        </a:defRPr>
      </a:lvl7pPr>
      <a:lvl8pPr marL="3429000" indent="-228600" algn="l" rtl="0" fontAlgn="base">
        <a:spcBef>
          <a:spcPct val="20000"/>
        </a:spcBef>
        <a:spcAft>
          <a:spcPct val="0"/>
        </a:spcAft>
        <a:buChar char="»"/>
        <a:defRPr>
          <a:solidFill>
            <a:schemeClr val="tx1"/>
          </a:solidFill>
          <a:latin typeface="+mn-lt"/>
          <a:ea typeface="ＭＳ Ｐゴシック" charset="-128"/>
        </a:defRPr>
      </a:lvl8pPr>
      <a:lvl9pPr marL="3886200" indent="-228600" algn="l" rtl="0" fontAlgn="base">
        <a:spcBef>
          <a:spcPct val="20000"/>
        </a:spcBef>
        <a:spcAft>
          <a:spcPct val="0"/>
        </a:spcAft>
        <a:buChar char="»"/>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wmf"/><Relationship Id="rId5" Type="http://schemas.openxmlformats.org/officeDocument/2006/relationships/oleObject" Target="../embeddings/oleObject8.bin"/><Relationship Id="rId4" Type="http://schemas.openxmlformats.org/officeDocument/2006/relationships/image" Target="../media/image1.wmf"/></Relationships>
</file>

<file path=ppt/slides/_rels/slide100.xml.rels><?xml version="1.0" encoding="UTF-8" standalone="yes"?>
<Relationships xmlns="http://schemas.openxmlformats.org/package/2006/relationships"><Relationship Id="rId3" Type="http://schemas.openxmlformats.org/officeDocument/2006/relationships/image" Target="../media/image92.jpeg"/><Relationship Id="rId2" Type="http://schemas.openxmlformats.org/officeDocument/2006/relationships/image" Target="../media/image91.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93.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wmf"/><Relationship Id="rId5" Type="http://schemas.openxmlformats.org/officeDocument/2006/relationships/oleObject" Target="../embeddings/oleObject10.bin"/><Relationship Id="rId4" Type="http://schemas.openxmlformats.org/officeDocument/2006/relationships/image" Target="../media/image1.wmf"/></Relationships>
</file>

<file path=ppt/slides/_rels/slide11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94.png"/><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11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94.png"/><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12.gif"/></Relationships>
</file>

<file path=ppt/slides/_rels/slide11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12.gif"/><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65.png"/></Relationships>
</file>

<file path=ppt/slides/_rels/slide11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12.gif"/><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65.png"/><Relationship Id="rId4" Type="http://schemas.openxmlformats.org/officeDocument/2006/relationships/image" Target="../media/image96.png"/></Relationships>
</file>

<file path=ppt/slides/_rels/slide114.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5.png"/><Relationship Id="rId2" Type="http://schemas.openxmlformats.org/officeDocument/2006/relationships/image" Target="../media/image12.gif"/><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65.png"/><Relationship Id="rId4" Type="http://schemas.openxmlformats.org/officeDocument/2006/relationships/image" Target="../media/image96.png"/></Relationships>
</file>

<file path=ppt/slides/_rels/slide115.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5.png"/><Relationship Id="rId2" Type="http://schemas.openxmlformats.org/officeDocument/2006/relationships/image" Target="../media/image12.gif"/><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65.png"/><Relationship Id="rId4" Type="http://schemas.openxmlformats.org/officeDocument/2006/relationships/image" Target="../media/image96.png"/></Relationships>
</file>

<file path=ppt/slides/_rels/slide116.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5.png"/><Relationship Id="rId2" Type="http://schemas.openxmlformats.org/officeDocument/2006/relationships/image" Target="../media/image12.gif"/><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65.png"/><Relationship Id="rId4" Type="http://schemas.openxmlformats.org/officeDocument/2006/relationships/image" Target="../media/image96.png"/></Relationships>
</file>

<file path=ppt/slides/_rels/slide117.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5.png"/><Relationship Id="rId2" Type="http://schemas.openxmlformats.org/officeDocument/2006/relationships/image" Target="../media/image12.gif"/><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65.png"/><Relationship Id="rId4" Type="http://schemas.openxmlformats.org/officeDocument/2006/relationships/image" Target="../media/image96.png"/></Relationships>
</file>

<file path=ppt/slides/_rels/slide11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94.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oleObject" Target="../embeddings/oleObject11.bin"/><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wmf"/><Relationship Id="rId5" Type="http://schemas.openxmlformats.org/officeDocument/2006/relationships/oleObject" Target="../embeddings/oleObject12.bin"/><Relationship Id="rId4" Type="http://schemas.openxmlformats.org/officeDocument/2006/relationships/image" Target="../media/image1.wmf"/></Relationships>
</file>

<file path=ppt/slides/_rels/slide12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94.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98.png"/></Relationships>
</file>

<file path=ppt/slides/_rels/slide12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12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image" Target="../media/image101.png"/></Relationships>
</file>

<file path=ppt/slides/_rels/slide12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103.png"/><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124.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104.png"/><Relationship Id="rId7" Type="http://schemas.openxmlformats.org/officeDocument/2006/relationships/image" Target="../media/image101.png"/><Relationship Id="rId2" Type="http://schemas.openxmlformats.org/officeDocument/2006/relationships/image" Target="../media/image103.pn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105.png"/></Relationships>
</file>

<file path=ppt/slides/_rels/slide125.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30.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7.jpe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7.jpe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7.jpe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7.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7.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8" Type="http://schemas.openxmlformats.org/officeDocument/2006/relationships/image" Target="../media/image123.emf"/><Relationship Id="rId3" Type="http://schemas.openxmlformats.org/officeDocument/2006/relationships/image" Target="../media/image103.png"/><Relationship Id="rId7" Type="http://schemas.openxmlformats.org/officeDocument/2006/relationships/customXml" Target="../ink/ink18.xml"/><Relationship Id="rId2" Type="http://schemas.openxmlformats.org/officeDocument/2006/relationships/image" Target="../media/image108.jpeg"/><Relationship Id="rId1" Type="http://schemas.openxmlformats.org/officeDocument/2006/relationships/slideLayout" Target="../slideLayouts/slideLayout2.xml"/><Relationship Id="rId6" Type="http://schemas.openxmlformats.org/officeDocument/2006/relationships/image" Target="../media/image122.emf"/><Relationship Id="rId5" Type="http://schemas.openxmlformats.org/officeDocument/2006/relationships/customXml" Target="../ink/ink17.xml"/><Relationship Id="rId10" Type="http://schemas.openxmlformats.org/officeDocument/2006/relationships/image" Target="../media/image124.emf"/><Relationship Id="rId4" Type="http://schemas.openxmlformats.org/officeDocument/2006/relationships/image" Target="../media/image109.png"/><Relationship Id="rId9" Type="http://schemas.openxmlformats.org/officeDocument/2006/relationships/customXml" Target="../ink/ink19.xml"/></Relationships>
</file>

<file path=ppt/slides/_rels/slide139.xml.rels><?xml version="1.0" encoding="UTF-8" standalone="yes"?>
<Relationships xmlns="http://schemas.openxmlformats.org/package/2006/relationships"><Relationship Id="rId8" Type="http://schemas.openxmlformats.org/officeDocument/2006/relationships/image" Target="../media/image125.emf"/><Relationship Id="rId3" Type="http://schemas.openxmlformats.org/officeDocument/2006/relationships/image" Target="../media/image103.png"/><Relationship Id="rId7" Type="http://schemas.openxmlformats.org/officeDocument/2006/relationships/customXml" Target="../ink/ink21.xml"/><Relationship Id="rId2" Type="http://schemas.openxmlformats.org/officeDocument/2006/relationships/image" Target="../media/image108.jpeg"/><Relationship Id="rId1" Type="http://schemas.openxmlformats.org/officeDocument/2006/relationships/slideLayout" Target="../slideLayouts/slideLayout2.xml"/><Relationship Id="rId6" Type="http://schemas.openxmlformats.org/officeDocument/2006/relationships/image" Target="../media/image122.emf"/><Relationship Id="rId5" Type="http://schemas.openxmlformats.org/officeDocument/2006/relationships/customXml" Target="../ink/ink20.xml"/><Relationship Id="rId10" Type="http://schemas.openxmlformats.org/officeDocument/2006/relationships/image" Target="../media/image124.emf"/><Relationship Id="rId4" Type="http://schemas.openxmlformats.org/officeDocument/2006/relationships/image" Target="../media/image109.png"/><Relationship Id="rId9" Type="http://schemas.openxmlformats.org/officeDocument/2006/relationships/customXml" Target="../ink/ink2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0.xml.rels><?xml version="1.0" encoding="UTF-8" standalone="yes"?>
<Relationships xmlns="http://schemas.openxmlformats.org/package/2006/relationships"><Relationship Id="rId3" Type="http://schemas.openxmlformats.org/officeDocument/2006/relationships/image" Target="../media/image103.png"/><Relationship Id="rId7" Type="http://schemas.openxmlformats.org/officeDocument/2006/relationships/image" Target="../media/image127.emf"/><Relationship Id="rId2" Type="http://schemas.openxmlformats.org/officeDocument/2006/relationships/image" Target="../media/image108.jpeg"/><Relationship Id="rId1" Type="http://schemas.openxmlformats.org/officeDocument/2006/relationships/slideLayout" Target="../slideLayouts/slideLayout2.xml"/><Relationship Id="rId6" Type="http://schemas.openxmlformats.org/officeDocument/2006/relationships/customXml" Target="../ink/ink24.xml"/><Relationship Id="rId5" Type="http://schemas.openxmlformats.org/officeDocument/2006/relationships/image" Target="../media/image126.emf"/><Relationship Id="rId4" Type="http://schemas.openxmlformats.org/officeDocument/2006/relationships/customXml" Target="../ink/ink23.xml"/></Relationships>
</file>

<file path=ppt/slides/_rels/slide14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8.jpeg"/><Relationship Id="rId1" Type="http://schemas.openxmlformats.org/officeDocument/2006/relationships/slideLayout" Target="../slideLayouts/slideLayout2.xml"/><Relationship Id="rId5" Type="http://schemas.openxmlformats.org/officeDocument/2006/relationships/image" Target="../media/image128.emf"/><Relationship Id="rId4" Type="http://schemas.openxmlformats.org/officeDocument/2006/relationships/customXml" Target="../ink/ink25.xml"/></Relationships>
</file>

<file path=ppt/slides/_rels/slide142.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11.wmf"/><Relationship Id="rId5" Type="http://schemas.openxmlformats.org/officeDocument/2006/relationships/oleObject" Target="../embeddings/oleObject85.bin"/><Relationship Id="rId4" Type="http://schemas.openxmlformats.org/officeDocument/2006/relationships/image" Target="../media/image110.wmf"/></Relationships>
</file>

<file path=ppt/slides/_rels/slide143.xml.rels><?xml version="1.0" encoding="UTF-8" standalone="yes"?>
<Relationships xmlns="http://schemas.openxmlformats.org/package/2006/relationships"><Relationship Id="rId2" Type="http://schemas.openxmlformats.org/officeDocument/2006/relationships/image" Target="../media/image112.jpe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8" Type="http://schemas.openxmlformats.org/officeDocument/2006/relationships/customXml" Target="../ink/ink27.xml"/><Relationship Id="rId3" Type="http://schemas.openxmlformats.org/officeDocument/2006/relationships/image" Target="../media/image113.png"/><Relationship Id="rId7" Type="http://schemas.openxmlformats.org/officeDocument/2006/relationships/image" Target="../media/image135.emf"/><Relationship Id="rId2" Type="http://schemas.openxmlformats.org/officeDocument/2006/relationships/image" Target="../media/image112.jpeg"/><Relationship Id="rId1" Type="http://schemas.openxmlformats.org/officeDocument/2006/relationships/slideLayout" Target="../slideLayouts/slideLayout2.xml"/><Relationship Id="rId6" Type="http://schemas.openxmlformats.org/officeDocument/2006/relationships/customXml" Target="../ink/ink26.xml"/><Relationship Id="rId5" Type="http://schemas.openxmlformats.org/officeDocument/2006/relationships/image" Target="../media/image115.png"/><Relationship Id="rId4" Type="http://schemas.openxmlformats.org/officeDocument/2006/relationships/image" Target="../media/image114.png"/><Relationship Id="rId9" Type="http://schemas.openxmlformats.org/officeDocument/2006/relationships/image" Target="../media/image136.emf"/></Relationships>
</file>

<file path=ppt/slides/_rels/slide145.xml.rels><?xml version="1.0" encoding="UTF-8" standalone="yes"?>
<Relationships xmlns="http://schemas.openxmlformats.org/package/2006/relationships"><Relationship Id="rId8" Type="http://schemas.openxmlformats.org/officeDocument/2006/relationships/customXml" Target="../ink/ink29.xml"/><Relationship Id="rId3" Type="http://schemas.openxmlformats.org/officeDocument/2006/relationships/image" Target="../media/image113.png"/><Relationship Id="rId7" Type="http://schemas.openxmlformats.org/officeDocument/2006/relationships/image" Target="../media/image137.emf"/><Relationship Id="rId2" Type="http://schemas.openxmlformats.org/officeDocument/2006/relationships/image" Target="../media/image112.jpeg"/><Relationship Id="rId1" Type="http://schemas.openxmlformats.org/officeDocument/2006/relationships/slideLayout" Target="../slideLayouts/slideLayout2.xml"/><Relationship Id="rId6" Type="http://schemas.openxmlformats.org/officeDocument/2006/relationships/customXml" Target="../ink/ink28.xml"/><Relationship Id="rId5" Type="http://schemas.openxmlformats.org/officeDocument/2006/relationships/image" Target="../media/image115.png"/><Relationship Id="rId4" Type="http://schemas.openxmlformats.org/officeDocument/2006/relationships/image" Target="../media/image114.png"/><Relationship Id="rId9" Type="http://schemas.openxmlformats.org/officeDocument/2006/relationships/image" Target="../media/image136.emf"/></Relationships>
</file>

<file path=ppt/slides/_rels/slide146.xml.rels><?xml version="1.0" encoding="UTF-8" standalone="yes"?>
<Relationships xmlns="http://schemas.openxmlformats.org/package/2006/relationships"><Relationship Id="rId8" Type="http://schemas.openxmlformats.org/officeDocument/2006/relationships/customXml" Target="../ink/ink31.xml"/><Relationship Id="rId3" Type="http://schemas.openxmlformats.org/officeDocument/2006/relationships/image" Target="../media/image113.png"/><Relationship Id="rId7" Type="http://schemas.openxmlformats.org/officeDocument/2006/relationships/image" Target="../media/image135.emf"/><Relationship Id="rId2" Type="http://schemas.openxmlformats.org/officeDocument/2006/relationships/image" Target="../media/image112.jpeg"/><Relationship Id="rId1" Type="http://schemas.openxmlformats.org/officeDocument/2006/relationships/slideLayout" Target="../slideLayouts/slideLayout2.xml"/><Relationship Id="rId6" Type="http://schemas.openxmlformats.org/officeDocument/2006/relationships/customXml" Target="../ink/ink30.xml"/><Relationship Id="rId11" Type="http://schemas.openxmlformats.org/officeDocument/2006/relationships/image" Target="../media/image136.emf"/><Relationship Id="rId5" Type="http://schemas.openxmlformats.org/officeDocument/2006/relationships/image" Target="../media/image115.png"/><Relationship Id="rId10" Type="http://schemas.openxmlformats.org/officeDocument/2006/relationships/customXml" Target="../ink/ink32.xml"/><Relationship Id="rId4" Type="http://schemas.openxmlformats.org/officeDocument/2006/relationships/image" Target="../media/image114.png"/><Relationship Id="rId9" Type="http://schemas.openxmlformats.org/officeDocument/2006/relationships/image" Target="../media/image137.emf"/></Relationships>
</file>

<file path=ppt/slides/_rels/slide147.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116.wmf"/></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17.wmf"/><Relationship Id="rId5" Type="http://schemas.openxmlformats.org/officeDocument/2006/relationships/oleObject" Target="../embeddings/oleObject88.bin"/><Relationship Id="rId4" Type="http://schemas.openxmlformats.org/officeDocument/2006/relationships/image" Target="../media/image116.wmf"/></Relationships>
</file>

<file path=ppt/slides/_rels/slide149.x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oleObject" Target="../embeddings/oleObject89.bin"/><Relationship Id="rId7"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18.wmf"/><Relationship Id="rId5" Type="http://schemas.openxmlformats.org/officeDocument/2006/relationships/oleObject" Target="../embeddings/oleObject90.bin"/><Relationship Id="rId4" Type="http://schemas.openxmlformats.org/officeDocument/2006/relationships/image" Target="../media/image116.wmf"/></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0.x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17.wmf"/><Relationship Id="rId5" Type="http://schemas.openxmlformats.org/officeDocument/2006/relationships/oleObject" Target="../embeddings/oleObject93.bin"/><Relationship Id="rId10" Type="http://schemas.openxmlformats.org/officeDocument/2006/relationships/image" Target="../media/image120.wmf"/><Relationship Id="rId4" Type="http://schemas.openxmlformats.org/officeDocument/2006/relationships/image" Target="../media/image116.wmf"/><Relationship Id="rId9" Type="http://schemas.openxmlformats.org/officeDocument/2006/relationships/oleObject" Target="../embeddings/oleObject95.bin"/></Relationships>
</file>

<file path=ppt/slides/_rels/slide151.x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oleObject" Target="../embeddings/oleObject96.bin"/><Relationship Id="rId7" Type="http://schemas.openxmlformats.org/officeDocument/2006/relationships/oleObject" Target="../embeddings/oleObject98.bin"/><Relationship Id="rId12" Type="http://schemas.openxmlformats.org/officeDocument/2006/relationships/image" Target="../media/image121.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17.wmf"/><Relationship Id="rId11" Type="http://schemas.openxmlformats.org/officeDocument/2006/relationships/oleObject" Target="../embeddings/oleObject100.bin"/><Relationship Id="rId5" Type="http://schemas.openxmlformats.org/officeDocument/2006/relationships/oleObject" Target="../embeddings/oleObject97.bin"/><Relationship Id="rId10" Type="http://schemas.openxmlformats.org/officeDocument/2006/relationships/image" Target="../media/image120.wmf"/><Relationship Id="rId4" Type="http://schemas.openxmlformats.org/officeDocument/2006/relationships/image" Target="../media/image116.wmf"/><Relationship Id="rId9" Type="http://schemas.openxmlformats.org/officeDocument/2006/relationships/oleObject" Target="../embeddings/oleObject99.bin"/></Relationships>
</file>

<file path=ppt/slides/_rels/slide152.x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121.w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17.wmf"/><Relationship Id="rId11" Type="http://schemas.openxmlformats.org/officeDocument/2006/relationships/oleObject" Target="../embeddings/oleObject105.bin"/><Relationship Id="rId5" Type="http://schemas.openxmlformats.org/officeDocument/2006/relationships/oleObject" Target="../embeddings/oleObject102.bin"/><Relationship Id="rId10" Type="http://schemas.openxmlformats.org/officeDocument/2006/relationships/image" Target="../media/image120.wmf"/><Relationship Id="rId4" Type="http://schemas.openxmlformats.org/officeDocument/2006/relationships/image" Target="../media/image116.wmf"/><Relationship Id="rId9" Type="http://schemas.openxmlformats.org/officeDocument/2006/relationships/oleObject" Target="../embeddings/oleObject104.bin"/></Relationships>
</file>

<file path=ppt/slides/_rels/slide153.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124.jpe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0.xml.rels><?xml version="1.0" encoding="UTF-8" standalone="yes"?>
<Relationships xmlns="http://schemas.openxmlformats.org/package/2006/relationships"><Relationship Id="rId3" Type="http://schemas.openxmlformats.org/officeDocument/2006/relationships/image" Target="../media/image128.jpeg"/><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29.png"/><Relationship Id="rId5" Type="http://schemas.openxmlformats.org/officeDocument/2006/relationships/image" Target="../media/image127.wmf"/><Relationship Id="rId4" Type="http://schemas.openxmlformats.org/officeDocument/2006/relationships/oleObject" Target="../embeddings/oleObject106.bin"/></Relationships>
</file>

<file path=ppt/slides/_rels/slide161.xml.rels><?xml version="1.0" encoding="UTF-8" standalone="yes"?>
<Relationships xmlns="http://schemas.openxmlformats.org/package/2006/relationships"><Relationship Id="rId3" Type="http://schemas.openxmlformats.org/officeDocument/2006/relationships/image" Target="../media/image132.png"/><Relationship Id="rId7" Type="http://schemas.openxmlformats.org/officeDocument/2006/relationships/image" Target="../media/image131.wm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108.bin"/><Relationship Id="rId5" Type="http://schemas.openxmlformats.org/officeDocument/2006/relationships/image" Target="../media/image130.wmf"/><Relationship Id="rId4" Type="http://schemas.openxmlformats.org/officeDocument/2006/relationships/oleObject" Target="../embeddings/oleObject107.bin"/></Relationships>
</file>

<file path=ppt/slides/_rels/slide162.xml.rels><?xml version="1.0" encoding="UTF-8" standalone="yes"?>
<Relationships xmlns="http://schemas.openxmlformats.org/package/2006/relationships"><Relationship Id="rId3" Type="http://schemas.openxmlformats.org/officeDocument/2006/relationships/image" Target="../media/image135.jpeg"/><Relationship Id="rId7" Type="http://schemas.openxmlformats.org/officeDocument/2006/relationships/image" Target="../media/image134.wmf"/><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oleObject" Target="../embeddings/oleObject110.bin"/><Relationship Id="rId5" Type="http://schemas.openxmlformats.org/officeDocument/2006/relationships/image" Target="../media/image133.wmf"/><Relationship Id="rId4" Type="http://schemas.openxmlformats.org/officeDocument/2006/relationships/oleObject" Target="../embeddings/oleObject109.bin"/></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136.wmf"/></Relationships>
</file>

<file path=ppt/slides/_rels/slide165.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37.wmf"/><Relationship Id="rId5" Type="http://schemas.openxmlformats.org/officeDocument/2006/relationships/oleObject" Target="../embeddings/oleObject113.bin"/><Relationship Id="rId4" Type="http://schemas.openxmlformats.org/officeDocument/2006/relationships/image" Target="../media/image136.wmf"/></Relationships>
</file>

<file path=ppt/slides/_rels/slide166.xml.rels><?xml version="1.0" encoding="UTF-8" standalone="yes"?>
<Relationships xmlns="http://schemas.openxmlformats.org/package/2006/relationships"><Relationship Id="rId2" Type="http://schemas.openxmlformats.org/officeDocument/2006/relationships/image" Target="../media/image138.jpe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139.jpe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14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5.jpeg"/><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image" Target="../media/image28.wmf"/><Relationship Id="rId10" Type="http://schemas.openxmlformats.org/officeDocument/2006/relationships/image" Target="../media/image30.wmf"/><Relationship Id="rId4" Type="http://schemas.openxmlformats.org/officeDocument/2006/relationships/oleObject" Target="../embeddings/oleObject13.bin"/><Relationship Id="rId9" Type="http://schemas.openxmlformats.org/officeDocument/2006/relationships/oleObject" Target="../embeddings/oleObject1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9.png"/><Relationship Id="rId7" Type="http://schemas.openxmlformats.org/officeDocument/2006/relationships/oleObject" Target="../embeddings/oleObject17.bin"/><Relationship Id="rId12"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5.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37.wmf"/><Relationship Id="rId4" Type="http://schemas.openxmlformats.org/officeDocument/2006/relationships/image" Target="../media/image40.png"/><Relationship Id="rId9" Type="http://schemas.openxmlformats.org/officeDocument/2006/relationships/oleObject" Target="../embeddings/oleObject18.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37.wmf"/><Relationship Id="rId3" Type="http://schemas.openxmlformats.org/officeDocument/2006/relationships/oleObject" Target="../embeddings/oleObject20.bin"/><Relationship Id="rId7" Type="http://schemas.openxmlformats.org/officeDocument/2006/relationships/image" Target="../media/image40.png"/><Relationship Id="rId12"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2.wmf"/><Relationship Id="rId11" Type="http://schemas.openxmlformats.org/officeDocument/2006/relationships/image" Target="../media/image36.wmf"/><Relationship Id="rId5" Type="http://schemas.openxmlformats.org/officeDocument/2006/relationships/oleObject" Target="../embeddings/oleObject21.bin"/><Relationship Id="rId15" Type="http://schemas.openxmlformats.org/officeDocument/2006/relationships/image" Target="../media/image38.wmf"/><Relationship Id="rId10" Type="http://schemas.openxmlformats.org/officeDocument/2006/relationships/oleObject" Target="../embeddings/oleObject23.bin"/><Relationship Id="rId4" Type="http://schemas.openxmlformats.org/officeDocument/2006/relationships/image" Target="../media/image41.wmf"/><Relationship Id="rId9" Type="http://schemas.openxmlformats.org/officeDocument/2006/relationships/image" Target="../media/image35.wmf"/><Relationship Id="rId14" Type="http://schemas.openxmlformats.org/officeDocument/2006/relationships/oleObject" Target="../embeddings/oleObject25.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8.wmf"/><Relationship Id="rId3" Type="http://schemas.openxmlformats.org/officeDocument/2006/relationships/oleObject" Target="../embeddings/oleObject26.bin"/><Relationship Id="rId7" Type="http://schemas.openxmlformats.org/officeDocument/2006/relationships/image" Target="../media/image35.wmf"/><Relationship Id="rId12"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7.bin"/><Relationship Id="rId11" Type="http://schemas.openxmlformats.org/officeDocument/2006/relationships/image" Target="../media/image37.wmf"/><Relationship Id="rId5" Type="http://schemas.openxmlformats.org/officeDocument/2006/relationships/image" Target="../media/image40.png"/><Relationship Id="rId10" Type="http://schemas.openxmlformats.org/officeDocument/2006/relationships/oleObject" Target="../embeddings/oleObject29.bin"/><Relationship Id="rId4" Type="http://schemas.openxmlformats.org/officeDocument/2006/relationships/image" Target="../media/image43.wmf"/><Relationship Id="rId9" Type="http://schemas.openxmlformats.org/officeDocument/2006/relationships/image" Target="../media/image3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46.png"/><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7.jpeg"/><Relationship Id="rId5" Type="http://schemas.openxmlformats.org/officeDocument/2006/relationships/image" Target="../media/image44.wmf"/><Relationship Id="rId4" Type="http://schemas.openxmlformats.org/officeDocument/2006/relationships/oleObject" Target="../embeddings/oleObject31.bin"/></Relationships>
</file>

<file path=ppt/slides/_rels/slide6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8.wmf"/><Relationship Id="rId5" Type="http://schemas.openxmlformats.org/officeDocument/2006/relationships/oleObject" Target="../embeddings/oleObject33.bin"/><Relationship Id="rId4" Type="http://schemas.openxmlformats.org/officeDocument/2006/relationships/image" Target="../media/image49.png"/></Relationships>
</file>

<file path=ppt/slides/_rels/slide62.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50.wmf"/><Relationship Id="rId4" Type="http://schemas.openxmlformats.org/officeDocument/2006/relationships/oleObject" Target="../embeddings/oleObject34.bin"/></Relationships>
</file>

<file path=ppt/slides/_rels/slide63.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50.wmf"/><Relationship Id="rId4" Type="http://schemas.openxmlformats.org/officeDocument/2006/relationships/oleObject" Target="../embeddings/oleObject35.bin"/></Relationships>
</file>

<file path=ppt/slides/_rels/slide64.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50.wmf"/><Relationship Id="rId4" Type="http://schemas.openxmlformats.org/officeDocument/2006/relationships/oleObject" Target="../embeddings/oleObject36.bin"/></Relationships>
</file>

<file path=ppt/slides/_rels/slide65.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50.wmf"/><Relationship Id="rId4" Type="http://schemas.openxmlformats.org/officeDocument/2006/relationships/oleObject" Target="../embeddings/oleObject37.bin"/></Relationships>
</file>

<file path=ppt/slides/_rels/slide66.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50.wmf"/><Relationship Id="rId4" Type="http://schemas.openxmlformats.org/officeDocument/2006/relationships/oleObject" Target="../embeddings/oleObject38.bin"/></Relationships>
</file>

<file path=ppt/slides/_rels/slide6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70.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2.xml"/><Relationship Id="rId5" Type="http://schemas.openxmlformats.org/officeDocument/2006/relationships/image" Target="../media/image55.emf"/><Relationship Id="rId4" Type="http://schemas.openxmlformats.org/officeDocument/2006/relationships/customXml" Target="../ink/ink1.xml"/></Relationships>
</file>

<file path=ppt/slides/_rels/slide71.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54.jpeg"/><Relationship Id="rId7" Type="http://schemas.openxmlformats.org/officeDocument/2006/relationships/image" Target="../media/image56.emf"/><Relationship Id="rId2" Type="http://schemas.openxmlformats.org/officeDocument/2006/relationships/image" Target="../media/image53.jpe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55.emf"/><Relationship Id="rId4" Type="http://schemas.openxmlformats.org/officeDocument/2006/relationships/customXml" Target="../ink/ink2.xml"/><Relationship Id="rId9" Type="http://schemas.openxmlformats.org/officeDocument/2006/relationships/image" Target="../media/image57.emf"/></Relationships>
</file>

<file path=ppt/slides/_rels/slide72.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54.jpeg"/><Relationship Id="rId7" Type="http://schemas.openxmlformats.org/officeDocument/2006/relationships/image" Target="../media/image56.emf"/><Relationship Id="rId2" Type="http://schemas.openxmlformats.org/officeDocument/2006/relationships/image" Target="../media/image53.jpeg"/><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55.emf"/><Relationship Id="rId4" Type="http://schemas.openxmlformats.org/officeDocument/2006/relationships/customXml" Target="../ink/ink5.xml"/><Relationship Id="rId9" Type="http://schemas.openxmlformats.org/officeDocument/2006/relationships/image" Target="../media/image57.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0.png"/><Relationship Id="rId3" Type="http://schemas.openxmlformats.org/officeDocument/2006/relationships/oleObject" Target="../embeddings/oleObject39.bin"/><Relationship Id="rId7" Type="http://schemas.openxmlformats.org/officeDocument/2006/relationships/image" Target="../media/image53.jpeg"/><Relationship Id="rId12"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6.wmf"/><Relationship Id="rId11" Type="http://schemas.openxmlformats.org/officeDocument/2006/relationships/oleObject" Target="../embeddings/oleObject42.bin"/><Relationship Id="rId5" Type="http://schemas.openxmlformats.org/officeDocument/2006/relationships/oleObject" Target="../embeddings/oleObject40.bin"/><Relationship Id="rId10" Type="http://schemas.openxmlformats.org/officeDocument/2006/relationships/image" Target="../media/image57.wmf"/><Relationship Id="rId4" Type="http://schemas.openxmlformats.org/officeDocument/2006/relationships/image" Target="../media/image55.wmf"/><Relationship Id="rId9" Type="http://schemas.openxmlformats.org/officeDocument/2006/relationships/oleObject" Target="../embeddings/oleObject41.bin"/></Relationships>
</file>

<file path=ppt/slides/_rels/slide79.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0.png"/><Relationship Id="rId3" Type="http://schemas.openxmlformats.org/officeDocument/2006/relationships/oleObject" Target="../embeddings/oleObject43.bin"/><Relationship Id="rId7" Type="http://schemas.openxmlformats.org/officeDocument/2006/relationships/image" Target="../media/image53.jpeg"/><Relationship Id="rId12" Type="http://schemas.openxmlformats.org/officeDocument/2006/relationships/image" Target="../media/image58.wmf"/><Relationship Id="rId2" Type="http://schemas.openxmlformats.org/officeDocument/2006/relationships/slideLayout" Target="../slideLayouts/slideLayout2.xml"/><Relationship Id="rId16" Type="http://schemas.openxmlformats.org/officeDocument/2006/relationships/image" Target="../media/image62.png"/><Relationship Id="rId1" Type="http://schemas.openxmlformats.org/officeDocument/2006/relationships/vmlDrawing" Target="../drawings/vmlDrawing19.vml"/><Relationship Id="rId6" Type="http://schemas.openxmlformats.org/officeDocument/2006/relationships/image" Target="../media/image56.wmf"/><Relationship Id="rId11" Type="http://schemas.openxmlformats.org/officeDocument/2006/relationships/oleObject" Target="../embeddings/oleObject46.bin"/><Relationship Id="rId5" Type="http://schemas.openxmlformats.org/officeDocument/2006/relationships/oleObject" Target="../embeddings/oleObject44.bin"/><Relationship Id="rId15" Type="http://schemas.openxmlformats.org/officeDocument/2006/relationships/image" Target="../media/image61.wmf"/><Relationship Id="rId10" Type="http://schemas.openxmlformats.org/officeDocument/2006/relationships/image" Target="../media/image57.wmf"/><Relationship Id="rId4" Type="http://schemas.openxmlformats.org/officeDocument/2006/relationships/image" Target="../media/image55.wmf"/><Relationship Id="rId9" Type="http://schemas.openxmlformats.org/officeDocument/2006/relationships/oleObject" Target="../embeddings/oleObject45.bin"/><Relationship Id="rId14" Type="http://schemas.openxmlformats.org/officeDocument/2006/relationships/oleObject" Target="../embeddings/oleObject47.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wmf"/><Relationship Id="rId5" Type="http://schemas.openxmlformats.org/officeDocument/2006/relationships/oleObject" Target="../embeddings/oleObject4.bin"/><Relationship Id="rId4" Type="http://schemas.openxmlformats.org/officeDocument/2006/relationships/image" Target="../media/image1.wmf"/></Relationships>
</file>

<file path=ppt/slides/_rels/slide80.x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oleObject" Target="../embeddings/oleObject52.bin"/><Relationship Id="rId18" Type="http://schemas.openxmlformats.org/officeDocument/2006/relationships/image" Target="../media/image63.w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57.wmf"/><Relationship Id="rId17" Type="http://schemas.openxmlformats.org/officeDocument/2006/relationships/oleObject" Target="../embeddings/oleObject53.bin"/><Relationship Id="rId2" Type="http://schemas.openxmlformats.org/officeDocument/2006/relationships/slideLayout" Target="../slideLayouts/slideLayout2.xml"/><Relationship Id="rId16" Type="http://schemas.openxmlformats.org/officeDocument/2006/relationships/image" Target="../media/image64.png"/><Relationship Id="rId1" Type="http://schemas.openxmlformats.org/officeDocument/2006/relationships/vmlDrawing" Target="../drawings/vmlDrawing20.vml"/><Relationship Id="rId6" Type="http://schemas.openxmlformats.org/officeDocument/2006/relationships/image" Target="../media/image56.wmf"/><Relationship Id="rId11" Type="http://schemas.openxmlformats.org/officeDocument/2006/relationships/oleObject" Target="../embeddings/oleObject51.bin"/><Relationship Id="rId5" Type="http://schemas.openxmlformats.org/officeDocument/2006/relationships/oleObject" Target="../embeddings/oleObject49.bin"/><Relationship Id="rId15" Type="http://schemas.openxmlformats.org/officeDocument/2006/relationships/image" Target="../media/image60.png"/><Relationship Id="rId10" Type="http://schemas.openxmlformats.org/officeDocument/2006/relationships/image" Target="../media/image59.png"/><Relationship Id="rId19" Type="http://schemas.openxmlformats.org/officeDocument/2006/relationships/image" Target="../media/image65.png"/><Relationship Id="rId4" Type="http://schemas.openxmlformats.org/officeDocument/2006/relationships/image" Target="../media/image55.wmf"/><Relationship Id="rId9" Type="http://schemas.openxmlformats.org/officeDocument/2006/relationships/image" Target="../media/image53.jpeg"/><Relationship Id="rId14" Type="http://schemas.openxmlformats.org/officeDocument/2006/relationships/image" Target="../media/image58.wmf"/></Relationships>
</file>

<file path=ppt/slides/_rels/slide81.x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oleObject" Target="../embeddings/oleObject58.bin"/><Relationship Id="rId18" Type="http://schemas.openxmlformats.org/officeDocument/2006/relationships/image" Target="../media/image67.wmf"/><Relationship Id="rId3" Type="http://schemas.openxmlformats.org/officeDocument/2006/relationships/oleObject" Target="../embeddings/oleObject54.bin"/><Relationship Id="rId21" Type="http://schemas.openxmlformats.org/officeDocument/2006/relationships/image" Target="../media/image65.png"/><Relationship Id="rId7" Type="http://schemas.openxmlformats.org/officeDocument/2006/relationships/oleObject" Target="../embeddings/oleObject56.bin"/><Relationship Id="rId12" Type="http://schemas.openxmlformats.org/officeDocument/2006/relationships/image" Target="../media/image57.wmf"/><Relationship Id="rId17" Type="http://schemas.openxmlformats.org/officeDocument/2006/relationships/oleObject" Target="../embeddings/oleObject59.bin"/><Relationship Id="rId2" Type="http://schemas.openxmlformats.org/officeDocument/2006/relationships/slideLayout" Target="../slideLayouts/slideLayout2.xml"/><Relationship Id="rId16" Type="http://schemas.openxmlformats.org/officeDocument/2006/relationships/image" Target="../media/image69.png"/><Relationship Id="rId20" Type="http://schemas.openxmlformats.org/officeDocument/2006/relationships/image" Target="../media/image61.wmf"/><Relationship Id="rId1" Type="http://schemas.openxmlformats.org/officeDocument/2006/relationships/vmlDrawing" Target="../drawings/vmlDrawing21.vml"/><Relationship Id="rId6" Type="http://schemas.openxmlformats.org/officeDocument/2006/relationships/image" Target="../media/image56.wmf"/><Relationship Id="rId11" Type="http://schemas.openxmlformats.org/officeDocument/2006/relationships/oleObject" Target="../embeddings/oleObject57.bin"/><Relationship Id="rId24" Type="http://schemas.openxmlformats.org/officeDocument/2006/relationships/oleObject" Target="../embeddings/oleObject62.bin"/><Relationship Id="rId5" Type="http://schemas.openxmlformats.org/officeDocument/2006/relationships/oleObject" Target="../embeddings/oleObject55.bin"/><Relationship Id="rId15" Type="http://schemas.openxmlformats.org/officeDocument/2006/relationships/image" Target="../media/image60.png"/><Relationship Id="rId23" Type="http://schemas.openxmlformats.org/officeDocument/2006/relationships/image" Target="../media/image68.wmf"/><Relationship Id="rId10" Type="http://schemas.openxmlformats.org/officeDocument/2006/relationships/image" Target="../media/image59.png"/><Relationship Id="rId19" Type="http://schemas.openxmlformats.org/officeDocument/2006/relationships/oleObject" Target="../embeddings/oleObject60.bin"/><Relationship Id="rId4" Type="http://schemas.openxmlformats.org/officeDocument/2006/relationships/image" Target="../media/image55.wmf"/><Relationship Id="rId9" Type="http://schemas.openxmlformats.org/officeDocument/2006/relationships/image" Target="../media/image53.jpeg"/><Relationship Id="rId14" Type="http://schemas.openxmlformats.org/officeDocument/2006/relationships/image" Target="../media/image58.wmf"/><Relationship Id="rId22" Type="http://schemas.openxmlformats.org/officeDocument/2006/relationships/oleObject" Target="../embeddings/oleObject61.bin"/></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65.bin"/><Relationship Id="rId13" Type="http://schemas.openxmlformats.org/officeDocument/2006/relationships/image" Target="../media/image68.wmf"/><Relationship Id="rId3" Type="http://schemas.openxmlformats.org/officeDocument/2006/relationships/oleObject" Target="../embeddings/oleObject63.bin"/><Relationship Id="rId7" Type="http://schemas.openxmlformats.org/officeDocument/2006/relationships/image" Target="../media/image75.png"/><Relationship Id="rId12" Type="http://schemas.openxmlformats.org/officeDocument/2006/relationships/oleObject" Target="../embeddings/oleObject67.bin"/><Relationship Id="rId2" Type="http://schemas.openxmlformats.org/officeDocument/2006/relationships/slideLayout" Target="../slideLayouts/slideLayout2.xml"/><Relationship Id="rId16" Type="http://schemas.openxmlformats.org/officeDocument/2006/relationships/image" Target="../media/image62.png"/><Relationship Id="rId1" Type="http://schemas.openxmlformats.org/officeDocument/2006/relationships/vmlDrawing" Target="../drawings/vmlDrawing22.vml"/><Relationship Id="rId6" Type="http://schemas.openxmlformats.org/officeDocument/2006/relationships/image" Target="../media/image71.wmf"/><Relationship Id="rId11" Type="http://schemas.openxmlformats.org/officeDocument/2006/relationships/image" Target="../media/image73.wmf"/><Relationship Id="rId5" Type="http://schemas.openxmlformats.org/officeDocument/2006/relationships/oleObject" Target="../embeddings/oleObject64.bin"/><Relationship Id="rId15" Type="http://schemas.openxmlformats.org/officeDocument/2006/relationships/image" Target="../media/image74.wmf"/><Relationship Id="rId10" Type="http://schemas.openxmlformats.org/officeDocument/2006/relationships/oleObject" Target="../embeddings/oleObject66.bin"/><Relationship Id="rId4" Type="http://schemas.openxmlformats.org/officeDocument/2006/relationships/image" Target="../media/image70.wmf"/><Relationship Id="rId9" Type="http://schemas.openxmlformats.org/officeDocument/2006/relationships/image" Target="../media/image72.wmf"/><Relationship Id="rId14" Type="http://schemas.openxmlformats.org/officeDocument/2006/relationships/oleObject" Target="../embeddings/oleObject68.bin"/></Relationships>
</file>

<file path=ppt/slides/_rels/slide83.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78.jpeg"/><Relationship Id="rId4" Type="http://schemas.openxmlformats.org/officeDocument/2006/relationships/image" Target="../media/image77.wmf"/></Relationships>
</file>

<file path=ppt/slides/_rels/slide85.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85.emf"/><Relationship Id="rId18" Type="http://schemas.openxmlformats.org/officeDocument/2006/relationships/customXml" Target="../ink/ink14.xml"/><Relationship Id="rId3" Type="http://schemas.openxmlformats.org/officeDocument/2006/relationships/image" Target="../media/image78.jpeg"/><Relationship Id="rId21" Type="http://schemas.openxmlformats.org/officeDocument/2006/relationships/image" Target="../media/image89.emf"/><Relationship Id="rId7" Type="http://schemas.openxmlformats.org/officeDocument/2006/relationships/image" Target="../media/image82.emf"/><Relationship Id="rId12" Type="http://schemas.openxmlformats.org/officeDocument/2006/relationships/customXml" Target="../ink/ink11.xml"/><Relationship Id="rId17" Type="http://schemas.openxmlformats.org/officeDocument/2006/relationships/image" Target="../media/image87.emf"/><Relationship Id="rId2" Type="http://schemas.openxmlformats.org/officeDocument/2006/relationships/slideLayout" Target="../slideLayouts/slideLayout2.xml"/><Relationship Id="rId16" Type="http://schemas.openxmlformats.org/officeDocument/2006/relationships/customXml" Target="../ink/ink13.xml"/><Relationship Id="rId20" Type="http://schemas.openxmlformats.org/officeDocument/2006/relationships/customXml" Target="../ink/ink15.xml"/><Relationship Id="rId1" Type="http://schemas.openxmlformats.org/officeDocument/2006/relationships/vmlDrawing" Target="../drawings/vmlDrawing24.vml"/><Relationship Id="rId6" Type="http://schemas.openxmlformats.org/officeDocument/2006/relationships/customXml" Target="../ink/ink8.xml"/><Relationship Id="rId11" Type="http://schemas.openxmlformats.org/officeDocument/2006/relationships/image" Target="../media/image84.emf"/><Relationship Id="rId5" Type="http://schemas.openxmlformats.org/officeDocument/2006/relationships/image" Target="../media/image77.wmf"/><Relationship Id="rId15" Type="http://schemas.openxmlformats.org/officeDocument/2006/relationships/image" Target="../media/image86.emf"/><Relationship Id="rId23" Type="http://schemas.openxmlformats.org/officeDocument/2006/relationships/image" Target="../media/image90.emf"/><Relationship Id="rId10" Type="http://schemas.openxmlformats.org/officeDocument/2006/relationships/customXml" Target="../ink/ink10.xml"/><Relationship Id="rId19" Type="http://schemas.openxmlformats.org/officeDocument/2006/relationships/image" Target="../media/image88.emf"/><Relationship Id="rId4" Type="http://schemas.openxmlformats.org/officeDocument/2006/relationships/oleObject" Target="../embeddings/oleObject70.bin"/><Relationship Id="rId9" Type="http://schemas.openxmlformats.org/officeDocument/2006/relationships/image" Target="../media/image83.emf"/><Relationship Id="rId14" Type="http://schemas.openxmlformats.org/officeDocument/2006/relationships/customXml" Target="../ink/ink12.xml"/><Relationship Id="rId22" Type="http://schemas.openxmlformats.org/officeDocument/2006/relationships/customXml" Target="../ink/ink16.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78.jpeg"/><Relationship Id="rId4" Type="http://schemas.openxmlformats.org/officeDocument/2006/relationships/image" Target="../media/image79.wmf"/></Relationships>
</file>

<file path=ppt/slides/_rels/slide87.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79.wmf"/><Relationship Id="rId4" Type="http://schemas.openxmlformats.org/officeDocument/2006/relationships/oleObject" Target="../embeddings/oleObject72.bin"/></Relationships>
</file>

<file path=ppt/slides/_rels/slide88.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80.jpe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wmf"/><Relationship Id="rId5" Type="http://schemas.openxmlformats.org/officeDocument/2006/relationships/oleObject" Target="../embeddings/oleObject6.bin"/><Relationship Id="rId4" Type="http://schemas.openxmlformats.org/officeDocument/2006/relationships/image" Target="../media/image1.wmf"/></Relationships>
</file>

<file path=ppt/slides/_rels/slide9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82.wmf"/><Relationship Id="rId5" Type="http://schemas.openxmlformats.org/officeDocument/2006/relationships/oleObject" Target="../embeddings/oleObject74.bin"/><Relationship Id="rId4" Type="http://schemas.openxmlformats.org/officeDocument/2006/relationships/image" Target="../media/image81.wmf"/></Relationships>
</file>

<file path=ppt/slides/_rels/slide92.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9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76.bin"/><Relationship Id="rId7" Type="http://schemas.openxmlformats.org/officeDocument/2006/relationships/image" Target="../media/image84.png"/><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87.wmf"/><Relationship Id="rId5" Type="http://schemas.openxmlformats.org/officeDocument/2006/relationships/oleObject" Target="../embeddings/oleObject77.bin"/><Relationship Id="rId4" Type="http://schemas.openxmlformats.org/officeDocument/2006/relationships/image" Target="../media/image86.w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78.bin"/><Relationship Id="rId7" Type="http://schemas.openxmlformats.org/officeDocument/2006/relationships/image" Target="../media/image84.png"/><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87.wmf"/><Relationship Id="rId5" Type="http://schemas.openxmlformats.org/officeDocument/2006/relationships/oleObject" Target="../embeddings/oleObject79.bin"/><Relationship Id="rId4" Type="http://schemas.openxmlformats.org/officeDocument/2006/relationships/image" Target="../media/image86.wmf"/></Relationships>
</file>

<file path=ppt/slides/_rels/slide98.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88.wmf"/><Relationship Id="rId5" Type="http://schemas.openxmlformats.org/officeDocument/2006/relationships/oleObject" Target="../embeddings/oleObject81.bin"/><Relationship Id="rId10" Type="http://schemas.openxmlformats.org/officeDocument/2006/relationships/image" Target="../media/image62.png"/><Relationship Id="rId4" Type="http://schemas.openxmlformats.org/officeDocument/2006/relationships/image" Target="../media/image86.wmf"/><Relationship Id="rId9" Type="http://schemas.openxmlformats.org/officeDocument/2006/relationships/image" Target="../media/image84.png"/></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62.png"/><Relationship Id="rId5" Type="http://schemas.openxmlformats.org/officeDocument/2006/relationships/image" Target="../media/image84.png"/><Relationship Id="rId4" Type="http://schemas.openxmlformats.org/officeDocument/2006/relationships/image" Target="../media/image90.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20" name="Rectangle 2"/>
          <p:cNvSpPr>
            <a:spLocks noGrp="1" noChangeArrowheads="1"/>
          </p:cNvSpPr>
          <p:nvPr>
            <p:ph type="ctrTitle"/>
          </p:nvPr>
        </p:nvSpPr>
        <p:spPr>
          <a:xfrm>
            <a:off x="685800" y="2971800"/>
            <a:ext cx="7772400" cy="1828800"/>
          </a:xfrm>
        </p:spPr>
        <p:txBody>
          <a:bodyPr/>
          <a:lstStyle/>
          <a:p>
            <a:r>
              <a:rPr lang="en-US" sz="4400" dirty="0" smtClean="0">
                <a:ea typeface="ＭＳ Ｐゴシック" pitchFamily="34" charset="-128"/>
              </a:rPr>
              <a:t/>
            </a:r>
            <a:br>
              <a:rPr lang="en-US" sz="4400" dirty="0" smtClean="0">
                <a:ea typeface="ＭＳ Ｐゴシック" pitchFamily="34" charset="-128"/>
              </a:rPr>
            </a:br>
            <a:r>
              <a:rPr lang="en-US" sz="4400" dirty="0" smtClean="0">
                <a:ea typeface="ＭＳ Ｐゴシック" pitchFamily="34" charset="-128"/>
              </a:rPr>
              <a:t> Intro to Digital Electronics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685800" y="152400"/>
            <a:ext cx="7772400" cy="762000"/>
          </a:xfrm>
        </p:spPr>
        <p:txBody>
          <a:bodyPr/>
          <a:lstStyle/>
          <a:p>
            <a:pPr eaLnBrk="1" hangingPunct="1"/>
            <a:r>
              <a:rPr lang="en-US" smtClean="0">
                <a:ea typeface="ＭＳ Ｐゴシック" pitchFamily="34" charset="-128"/>
              </a:rPr>
              <a:t>Review of Boolean Algebra</a:t>
            </a:r>
          </a:p>
        </p:txBody>
      </p:sp>
      <p:graphicFrame>
        <p:nvGraphicFramePr>
          <p:cNvPr id="92182" name="Group 22"/>
          <p:cNvGraphicFramePr>
            <a:graphicFrameLocks noGrp="1"/>
          </p:cNvGraphicFramePr>
          <p:nvPr/>
        </p:nvGraphicFramePr>
        <p:xfrm>
          <a:off x="762000" y="1143000"/>
          <a:ext cx="914400" cy="1651001"/>
        </p:xfrm>
        <a:graphic>
          <a:graphicData uri="http://schemas.openxmlformats.org/drawingml/2006/table">
            <a:tbl>
              <a:tblPr/>
              <a:tblGrid>
                <a:gridCol w="498475">
                  <a:extLst>
                    <a:ext uri="{9D8B030D-6E8A-4147-A177-3AD203B41FA5}">
                      <a16:colId xmlns:a16="http://schemas.microsoft.com/office/drawing/2014/main" val="20000"/>
                    </a:ext>
                  </a:extLst>
                </a:gridCol>
                <a:gridCol w="415925">
                  <a:extLst>
                    <a:ext uri="{9D8B030D-6E8A-4147-A177-3AD203B41FA5}">
                      <a16:colId xmlns:a16="http://schemas.microsoft.com/office/drawing/2014/main" val="20001"/>
                    </a:ext>
                  </a:extLst>
                </a:gridCol>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92225" name="Group 65"/>
          <p:cNvGraphicFramePr>
            <a:graphicFrameLocks noGrp="1"/>
          </p:cNvGraphicFramePr>
          <p:nvPr/>
        </p:nvGraphicFramePr>
        <p:xfrm>
          <a:off x="1981200" y="1143000"/>
          <a:ext cx="1412875" cy="2752727"/>
        </p:xfrm>
        <a:graphic>
          <a:graphicData uri="http://schemas.openxmlformats.org/drawingml/2006/table">
            <a:tbl>
              <a:tblPr/>
              <a:tblGrid>
                <a:gridCol w="498475">
                  <a:extLst>
                    <a:ext uri="{9D8B030D-6E8A-4147-A177-3AD203B41FA5}">
                      <a16:colId xmlns:a16="http://schemas.microsoft.com/office/drawing/2014/main" val="20000"/>
                    </a:ext>
                  </a:extLst>
                </a:gridCol>
                <a:gridCol w="498475">
                  <a:extLst>
                    <a:ext uri="{9D8B030D-6E8A-4147-A177-3AD203B41FA5}">
                      <a16:colId xmlns:a16="http://schemas.microsoft.com/office/drawing/2014/main" val="20001"/>
                    </a:ext>
                  </a:extLst>
                </a:gridCol>
                <a:gridCol w="415925">
                  <a:extLst>
                    <a:ext uri="{9D8B030D-6E8A-4147-A177-3AD203B41FA5}">
                      <a16:colId xmlns:a16="http://schemas.microsoft.com/office/drawing/2014/main" val="20002"/>
                    </a:ext>
                  </a:extLst>
                </a:gridCol>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2226" name="Group 66"/>
          <p:cNvGraphicFramePr>
            <a:graphicFrameLocks noGrp="1"/>
          </p:cNvGraphicFramePr>
          <p:nvPr/>
        </p:nvGraphicFramePr>
        <p:xfrm>
          <a:off x="3581400" y="1143000"/>
          <a:ext cx="1412875" cy="2752727"/>
        </p:xfrm>
        <a:graphic>
          <a:graphicData uri="http://schemas.openxmlformats.org/drawingml/2006/table">
            <a:tbl>
              <a:tblPr/>
              <a:tblGrid>
                <a:gridCol w="498475">
                  <a:extLst>
                    <a:ext uri="{9D8B030D-6E8A-4147-A177-3AD203B41FA5}">
                      <a16:colId xmlns:a16="http://schemas.microsoft.com/office/drawing/2014/main" val="20000"/>
                    </a:ext>
                  </a:extLst>
                </a:gridCol>
                <a:gridCol w="498475">
                  <a:extLst>
                    <a:ext uri="{9D8B030D-6E8A-4147-A177-3AD203B41FA5}">
                      <a16:colId xmlns:a16="http://schemas.microsoft.com/office/drawing/2014/main" val="20001"/>
                    </a:ext>
                  </a:extLst>
                </a:gridCol>
                <a:gridCol w="415925">
                  <a:extLst>
                    <a:ext uri="{9D8B030D-6E8A-4147-A177-3AD203B41FA5}">
                      <a16:colId xmlns:a16="http://schemas.microsoft.com/office/drawing/2014/main" val="20002"/>
                    </a:ext>
                  </a:extLst>
                </a:gridCol>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96" name="Text Box 92"/>
          <p:cNvSpPr txBox="1">
            <a:spLocks noChangeArrowheads="1"/>
          </p:cNvSpPr>
          <p:nvPr/>
        </p:nvSpPr>
        <p:spPr bwMode="auto">
          <a:xfrm>
            <a:off x="533400" y="3951288"/>
            <a:ext cx="1390650" cy="701675"/>
          </a:xfrm>
          <a:prstGeom prst="rect">
            <a:avLst/>
          </a:prstGeom>
          <a:noFill/>
          <a:ln w="9525">
            <a:noFill/>
            <a:miter lim="800000"/>
            <a:headEnd/>
            <a:tailEnd/>
          </a:ln>
        </p:spPr>
        <p:txBody>
          <a:bodyPr wrap="none">
            <a:spAutoFit/>
          </a:bodyPr>
          <a:lstStyle/>
          <a:p>
            <a:pPr algn="ctr" eaLnBrk="0" hangingPunct="0"/>
            <a:r>
              <a:rPr lang="en-US" sz="2000"/>
              <a:t>NOT </a:t>
            </a:r>
          </a:p>
          <a:p>
            <a:pPr algn="ctr" eaLnBrk="0" hangingPunct="0"/>
            <a:r>
              <a:rPr lang="en-US" sz="2000"/>
              <a:t>Truth Table</a:t>
            </a:r>
          </a:p>
        </p:txBody>
      </p:sp>
      <p:sp>
        <p:nvSpPr>
          <p:cNvPr id="1097" name="Text Box 93"/>
          <p:cNvSpPr txBox="1">
            <a:spLocks noChangeArrowheads="1"/>
          </p:cNvSpPr>
          <p:nvPr/>
        </p:nvSpPr>
        <p:spPr bwMode="auto">
          <a:xfrm>
            <a:off x="1981200" y="3929063"/>
            <a:ext cx="1390650" cy="701675"/>
          </a:xfrm>
          <a:prstGeom prst="rect">
            <a:avLst/>
          </a:prstGeom>
          <a:noFill/>
          <a:ln w="9525">
            <a:noFill/>
            <a:miter lim="800000"/>
            <a:headEnd/>
            <a:tailEnd/>
          </a:ln>
        </p:spPr>
        <p:txBody>
          <a:bodyPr wrap="none">
            <a:spAutoFit/>
          </a:bodyPr>
          <a:lstStyle/>
          <a:p>
            <a:pPr algn="ctr" eaLnBrk="0" hangingPunct="0"/>
            <a:r>
              <a:rPr lang="en-US" sz="2000"/>
              <a:t>OR </a:t>
            </a:r>
          </a:p>
          <a:p>
            <a:pPr algn="ctr" eaLnBrk="0" hangingPunct="0"/>
            <a:r>
              <a:rPr lang="en-US" sz="2000"/>
              <a:t>Truth Table</a:t>
            </a:r>
          </a:p>
        </p:txBody>
      </p:sp>
      <p:sp>
        <p:nvSpPr>
          <p:cNvPr id="1098" name="Text Box 94"/>
          <p:cNvSpPr txBox="1">
            <a:spLocks noChangeArrowheads="1"/>
          </p:cNvSpPr>
          <p:nvPr/>
        </p:nvSpPr>
        <p:spPr bwMode="auto">
          <a:xfrm>
            <a:off x="3657600" y="3929063"/>
            <a:ext cx="1390650" cy="701675"/>
          </a:xfrm>
          <a:prstGeom prst="rect">
            <a:avLst/>
          </a:prstGeom>
          <a:noFill/>
          <a:ln w="9525">
            <a:noFill/>
            <a:miter lim="800000"/>
            <a:headEnd/>
            <a:tailEnd/>
          </a:ln>
        </p:spPr>
        <p:txBody>
          <a:bodyPr wrap="none">
            <a:spAutoFit/>
          </a:bodyPr>
          <a:lstStyle/>
          <a:p>
            <a:pPr algn="ctr" eaLnBrk="0" hangingPunct="0"/>
            <a:r>
              <a:rPr lang="en-US" sz="2000"/>
              <a:t>AND </a:t>
            </a:r>
          </a:p>
          <a:p>
            <a:pPr algn="ctr" eaLnBrk="0" hangingPunct="0"/>
            <a:r>
              <a:rPr lang="en-US" sz="2000"/>
              <a:t>Truth Table</a:t>
            </a:r>
          </a:p>
        </p:txBody>
      </p:sp>
      <p:graphicFrame>
        <p:nvGraphicFramePr>
          <p:cNvPr id="92255" name="Group 95"/>
          <p:cNvGraphicFramePr>
            <a:graphicFrameLocks noGrp="1"/>
          </p:cNvGraphicFramePr>
          <p:nvPr/>
        </p:nvGraphicFramePr>
        <p:xfrm>
          <a:off x="5181600" y="1143000"/>
          <a:ext cx="1412875" cy="2752727"/>
        </p:xfrm>
        <a:graphic>
          <a:graphicData uri="http://schemas.openxmlformats.org/drawingml/2006/table">
            <a:tbl>
              <a:tblPr/>
              <a:tblGrid>
                <a:gridCol w="498475">
                  <a:extLst>
                    <a:ext uri="{9D8B030D-6E8A-4147-A177-3AD203B41FA5}">
                      <a16:colId xmlns:a16="http://schemas.microsoft.com/office/drawing/2014/main" val="20000"/>
                    </a:ext>
                  </a:extLst>
                </a:gridCol>
                <a:gridCol w="498475">
                  <a:extLst>
                    <a:ext uri="{9D8B030D-6E8A-4147-A177-3AD203B41FA5}">
                      <a16:colId xmlns:a16="http://schemas.microsoft.com/office/drawing/2014/main" val="20001"/>
                    </a:ext>
                  </a:extLst>
                </a:gridCol>
                <a:gridCol w="415925">
                  <a:extLst>
                    <a:ext uri="{9D8B030D-6E8A-4147-A177-3AD203B41FA5}">
                      <a16:colId xmlns:a16="http://schemas.microsoft.com/office/drawing/2014/main" val="20002"/>
                    </a:ext>
                  </a:extLst>
                </a:gridCol>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2281" name="Group 121"/>
          <p:cNvGraphicFramePr>
            <a:graphicFrameLocks noGrp="1"/>
          </p:cNvGraphicFramePr>
          <p:nvPr/>
        </p:nvGraphicFramePr>
        <p:xfrm>
          <a:off x="6781800" y="1143000"/>
          <a:ext cx="1412875" cy="2752727"/>
        </p:xfrm>
        <a:graphic>
          <a:graphicData uri="http://schemas.openxmlformats.org/drawingml/2006/table">
            <a:tbl>
              <a:tblPr/>
              <a:tblGrid>
                <a:gridCol w="498475">
                  <a:extLst>
                    <a:ext uri="{9D8B030D-6E8A-4147-A177-3AD203B41FA5}">
                      <a16:colId xmlns:a16="http://schemas.microsoft.com/office/drawing/2014/main" val="20000"/>
                    </a:ext>
                  </a:extLst>
                </a:gridCol>
                <a:gridCol w="498475">
                  <a:extLst>
                    <a:ext uri="{9D8B030D-6E8A-4147-A177-3AD203B41FA5}">
                      <a16:colId xmlns:a16="http://schemas.microsoft.com/office/drawing/2014/main" val="20001"/>
                    </a:ext>
                  </a:extLst>
                </a:gridCol>
                <a:gridCol w="415925">
                  <a:extLst>
                    <a:ext uri="{9D8B030D-6E8A-4147-A177-3AD203B41FA5}">
                      <a16:colId xmlns:a16="http://schemas.microsoft.com/office/drawing/2014/main" val="20002"/>
                    </a:ext>
                  </a:extLst>
                </a:gridCol>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51" name="Text Box 147"/>
          <p:cNvSpPr txBox="1">
            <a:spLocks noChangeArrowheads="1"/>
          </p:cNvSpPr>
          <p:nvPr/>
        </p:nvSpPr>
        <p:spPr bwMode="auto">
          <a:xfrm>
            <a:off x="5213350" y="3929063"/>
            <a:ext cx="1390650" cy="701675"/>
          </a:xfrm>
          <a:prstGeom prst="rect">
            <a:avLst/>
          </a:prstGeom>
          <a:noFill/>
          <a:ln w="9525">
            <a:noFill/>
            <a:miter lim="800000"/>
            <a:headEnd/>
            <a:tailEnd/>
          </a:ln>
        </p:spPr>
        <p:txBody>
          <a:bodyPr wrap="none">
            <a:spAutoFit/>
          </a:bodyPr>
          <a:lstStyle/>
          <a:p>
            <a:pPr algn="ctr" eaLnBrk="0" hangingPunct="0"/>
            <a:r>
              <a:rPr lang="en-US" sz="2000"/>
              <a:t>NOR </a:t>
            </a:r>
          </a:p>
          <a:p>
            <a:pPr algn="ctr" eaLnBrk="0" hangingPunct="0"/>
            <a:r>
              <a:rPr lang="en-US" sz="2000"/>
              <a:t>Truth Table</a:t>
            </a:r>
          </a:p>
        </p:txBody>
      </p:sp>
      <p:sp>
        <p:nvSpPr>
          <p:cNvPr id="1152" name="Text Box 148"/>
          <p:cNvSpPr txBox="1">
            <a:spLocks noChangeArrowheads="1"/>
          </p:cNvSpPr>
          <p:nvPr/>
        </p:nvSpPr>
        <p:spPr bwMode="auto">
          <a:xfrm>
            <a:off x="6781800" y="3929063"/>
            <a:ext cx="1390650" cy="701675"/>
          </a:xfrm>
          <a:prstGeom prst="rect">
            <a:avLst/>
          </a:prstGeom>
          <a:noFill/>
          <a:ln w="9525">
            <a:noFill/>
            <a:miter lim="800000"/>
            <a:headEnd/>
            <a:tailEnd/>
          </a:ln>
        </p:spPr>
        <p:txBody>
          <a:bodyPr wrap="none">
            <a:spAutoFit/>
          </a:bodyPr>
          <a:lstStyle/>
          <a:p>
            <a:pPr algn="ctr" eaLnBrk="0" hangingPunct="0"/>
            <a:r>
              <a:rPr lang="en-US" sz="2000"/>
              <a:t>NAND </a:t>
            </a:r>
          </a:p>
          <a:p>
            <a:pPr algn="ctr" eaLnBrk="0" hangingPunct="0"/>
            <a:r>
              <a:rPr lang="en-US" sz="2000"/>
              <a:t>Truth Table</a:t>
            </a:r>
          </a:p>
        </p:txBody>
      </p:sp>
      <p:graphicFrame>
        <p:nvGraphicFramePr>
          <p:cNvPr id="1026" name="Object 2"/>
          <p:cNvGraphicFramePr>
            <a:graphicFrameLocks noChangeAspect="1"/>
          </p:cNvGraphicFramePr>
          <p:nvPr/>
        </p:nvGraphicFramePr>
        <p:xfrm>
          <a:off x="762000" y="4637088"/>
          <a:ext cx="762000" cy="381000"/>
        </p:xfrm>
        <a:graphic>
          <a:graphicData uri="http://schemas.openxmlformats.org/presentationml/2006/ole">
            <mc:AlternateContent xmlns:mc="http://schemas.openxmlformats.org/markup-compatibility/2006">
              <mc:Choice xmlns:v="urn:schemas-microsoft-com:vml" Requires="v">
                <p:oleObj spid="_x0000_s153638" name="Equation" r:id="rId3" imgW="381000" imgH="165100" progId="Equation.3">
                  <p:embed/>
                </p:oleObj>
              </mc:Choice>
              <mc:Fallback>
                <p:oleObj name="Equation" r:id="rId3" imgW="381000" imgH="1651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637088"/>
                        <a:ext cx="762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2057400" y="4691063"/>
          <a:ext cx="5940425" cy="338137"/>
        </p:xfrm>
        <a:graphic>
          <a:graphicData uri="http://schemas.openxmlformats.org/presentationml/2006/ole">
            <mc:AlternateContent xmlns:mc="http://schemas.openxmlformats.org/markup-compatibility/2006">
              <mc:Choice xmlns:v="urn:schemas-microsoft-com:vml" Requires="v">
                <p:oleObj spid="_x0000_s153639" name="Equation" r:id="rId5" imgW="2908300" imgH="165100" progId="Equation.3">
                  <p:embed/>
                </p:oleObj>
              </mc:Choice>
              <mc:Fallback>
                <p:oleObj name="Equation" r:id="rId5" imgW="2908300" imgH="165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691063"/>
                        <a:ext cx="59404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7" name="Picture 133"/>
          <p:cNvPicPr>
            <a:picLocks noChangeAspect="1" noChangeArrowheads="1"/>
          </p:cNvPicPr>
          <p:nvPr/>
        </p:nvPicPr>
        <p:blipFill>
          <a:blip r:embed="rId7"/>
          <a:srcRect/>
          <a:stretch>
            <a:fillRect/>
          </a:stretch>
        </p:blipFill>
        <p:spPr bwMode="auto">
          <a:xfrm>
            <a:off x="6705600" y="914400"/>
            <a:ext cx="1752600" cy="4648200"/>
          </a:xfrm>
          <a:prstGeom prst="rect">
            <a:avLst/>
          </a:prstGeom>
          <a:noFill/>
          <a:ln w="9525">
            <a:noFill/>
            <a:miter lim="800000"/>
            <a:headEnd/>
            <a:tailEnd/>
          </a:ln>
        </p:spPr>
      </p:pic>
      <p:sp>
        <p:nvSpPr>
          <p:cNvPr id="18" name="Rounded Rectangle 17"/>
          <p:cNvSpPr/>
          <p:nvPr/>
        </p:nvSpPr>
        <p:spPr bwMode="auto">
          <a:xfrm>
            <a:off x="6219525" y="1752600"/>
            <a:ext cx="304800" cy="1981200"/>
          </a:xfrm>
          <a:prstGeom prst="roundRect">
            <a:avLst/>
          </a:prstGeom>
          <a:noFill/>
          <a:ln w="28575" cap="flat" cmpd="sng" algn="ctr">
            <a:solidFill>
              <a:srgbClr val="00B050"/>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ounded Rectangle 18"/>
          <p:cNvSpPr/>
          <p:nvPr/>
        </p:nvSpPr>
        <p:spPr bwMode="auto">
          <a:xfrm>
            <a:off x="3019125" y="1752600"/>
            <a:ext cx="304800" cy="1981200"/>
          </a:xfrm>
          <a:prstGeom prst="roundRect">
            <a:avLst/>
          </a:prstGeom>
          <a:noFill/>
          <a:ln w="28575" cap="flat" cmpd="sng" algn="ctr">
            <a:solidFill>
              <a:srgbClr val="00B050"/>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5" name="Rectangle 2"/>
          <p:cNvSpPr>
            <a:spLocks noGrp="1" noChangeArrowheads="1"/>
          </p:cNvSpPr>
          <p:nvPr>
            <p:ph type="title"/>
          </p:nvPr>
        </p:nvSpPr>
        <p:spPr>
          <a:xfrm>
            <a:off x="76200" y="76200"/>
            <a:ext cx="8915400" cy="990600"/>
          </a:xfrm>
        </p:spPr>
        <p:txBody>
          <a:bodyPr/>
          <a:lstStyle/>
          <a:p>
            <a:pPr eaLnBrk="1" hangingPunct="1"/>
            <a:r>
              <a:rPr lang="en-US" smtClean="0">
                <a:ea typeface="ＭＳ Ｐゴシック" pitchFamily="34" charset="-128"/>
              </a:rPr>
              <a:t>Pseudo NMOS Inverter - Noise Margins</a:t>
            </a:r>
          </a:p>
        </p:txBody>
      </p:sp>
      <p:sp>
        <p:nvSpPr>
          <p:cNvPr id="100356" name="Text Box 3"/>
          <p:cNvSpPr txBox="1">
            <a:spLocks noChangeArrowheads="1"/>
          </p:cNvSpPr>
          <p:nvPr/>
        </p:nvSpPr>
        <p:spPr bwMode="auto">
          <a:xfrm>
            <a:off x="990600" y="4800600"/>
            <a:ext cx="7239000" cy="1220788"/>
          </a:xfrm>
          <a:prstGeom prst="rect">
            <a:avLst/>
          </a:prstGeom>
          <a:noFill/>
          <a:ln w="9525">
            <a:noFill/>
            <a:miter lim="800000"/>
            <a:headEnd/>
            <a:tailEnd/>
          </a:ln>
        </p:spPr>
        <p:txBody>
          <a:bodyPr>
            <a:spAutoFit/>
          </a:bodyPr>
          <a:lstStyle/>
          <a:p>
            <a:pPr eaLnBrk="0" hangingPunct="0">
              <a:lnSpc>
                <a:spcPct val="90000"/>
              </a:lnSpc>
              <a:spcBef>
                <a:spcPct val="50000"/>
              </a:spcBef>
            </a:pPr>
            <a:r>
              <a:rPr lang="en-US" sz="2000"/>
              <a:t>From SPICE simulation, typical noise margins are:</a:t>
            </a:r>
          </a:p>
          <a:p>
            <a:pPr eaLnBrk="0" hangingPunct="0">
              <a:lnSpc>
                <a:spcPct val="90000"/>
              </a:lnSpc>
              <a:spcBef>
                <a:spcPct val="50000"/>
              </a:spcBef>
            </a:pPr>
            <a:r>
              <a:rPr lang="en-US" sz="2000"/>
              <a:t>	NM</a:t>
            </a:r>
            <a:r>
              <a:rPr lang="en-US" sz="2000" baseline="-25000"/>
              <a:t>H</a:t>
            </a:r>
            <a:r>
              <a:rPr lang="en-US" sz="2000"/>
              <a:t> = V</a:t>
            </a:r>
            <a:r>
              <a:rPr lang="en-US" sz="2000" baseline="-25000"/>
              <a:t>OH</a:t>
            </a:r>
            <a:r>
              <a:rPr lang="en-US" sz="2000"/>
              <a:t> - V</a:t>
            </a:r>
            <a:r>
              <a:rPr lang="en-US" sz="2000" baseline="-25000"/>
              <a:t>IH</a:t>
            </a:r>
            <a:r>
              <a:rPr lang="en-US" sz="2000"/>
              <a:t> = 2.33 - 1.58 = 0.75 V</a:t>
            </a:r>
          </a:p>
          <a:p>
            <a:pPr eaLnBrk="0" hangingPunct="0">
              <a:lnSpc>
                <a:spcPct val="90000"/>
              </a:lnSpc>
              <a:spcBef>
                <a:spcPct val="50000"/>
              </a:spcBef>
            </a:pPr>
            <a:r>
              <a:rPr lang="en-US" sz="2000"/>
              <a:t>	NM</a:t>
            </a:r>
            <a:r>
              <a:rPr lang="en-US" sz="2000" baseline="-25000"/>
              <a:t>L</a:t>
            </a:r>
            <a:r>
              <a:rPr lang="en-US" sz="2000"/>
              <a:t> = V</a:t>
            </a:r>
            <a:r>
              <a:rPr lang="en-US" sz="2000" baseline="-25000"/>
              <a:t>IL</a:t>
            </a:r>
            <a:r>
              <a:rPr lang="en-US" sz="2000"/>
              <a:t> - V</a:t>
            </a:r>
            <a:r>
              <a:rPr lang="en-US" sz="2000" baseline="-25000"/>
              <a:t>OL</a:t>
            </a:r>
            <a:r>
              <a:rPr lang="en-US" sz="2000"/>
              <a:t> = 0.95 - 0.49 = 0.46 V</a:t>
            </a:r>
          </a:p>
        </p:txBody>
      </p:sp>
      <p:pic>
        <p:nvPicPr>
          <p:cNvPr id="100357" name="Picture 5" descr="fig0627"/>
          <p:cNvPicPr>
            <a:picLocks noChangeAspect="1" noChangeArrowheads="1"/>
          </p:cNvPicPr>
          <p:nvPr/>
        </p:nvPicPr>
        <p:blipFill>
          <a:blip r:embed="rId2"/>
          <a:srcRect/>
          <a:stretch>
            <a:fillRect/>
          </a:stretch>
        </p:blipFill>
        <p:spPr bwMode="auto">
          <a:xfrm>
            <a:off x="4800600" y="1619250"/>
            <a:ext cx="3429000" cy="3105150"/>
          </a:xfrm>
          <a:prstGeom prst="rect">
            <a:avLst/>
          </a:prstGeom>
          <a:noFill/>
          <a:ln w="9525">
            <a:noFill/>
            <a:miter lim="800000"/>
            <a:headEnd/>
            <a:tailEnd/>
          </a:ln>
        </p:spPr>
      </p:pic>
      <p:pic>
        <p:nvPicPr>
          <p:cNvPr id="100358" name="Picture 6" descr="fig0625"/>
          <p:cNvPicPr>
            <a:picLocks noChangeAspect="1" noChangeArrowheads="1"/>
          </p:cNvPicPr>
          <p:nvPr/>
        </p:nvPicPr>
        <p:blipFill>
          <a:blip r:embed="rId3"/>
          <a:srcRect/>
          <a:stretch>
            <a:fillRect/>
          </a:stretch>
        </p:blipFill>
        <p:spPr bwMode="auto">
          <a:xfrm>
            <a:off x="914400" y="1371600"/>
            <a:ext cx="2803525"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9"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NMOS Inverter Summary</a:t>
            </a:r>
          </a:p>
        </p:txBody>
      </p:sp>
      <p:sp>
        <p:nvSpPr>
          <p:cNvPr id="101380" name="Rectangle 3"/>
          <p:cNvSpPr>
            <a:spLocks noGrp="1" noChangeArrowheads="1"/>
          </p:cNvSpPr>
          <p:nvPr>
            <p:ph type="body" idx="1"/>
          </p:nvPr>
        </p:nvSpPr>
        <p:spPr>
          <a:xfrm>
            <a:off x="304800" y="990600"/>
            <a:ext cx="8534400" cy="5334000"/>
          </a:xfrm>
        </p:spPr>
        <p:txBody>
          <a:bodyPr/>
          <a:lstStyle/>
          <a:p>
            <a:pPr eaLnBrk="1" hangingPunct="1">
              <a:lnSpc>
                <a:spcPct val="90000"/>
              </a:lnSpc>
            </a:pPr>
            <a:r>
              <a:rPr lang="en-US" sz="2400" smtClean="0">
                <a:ea typeface="ＭＳ Ｐゴシック" pitchFamily="34" charset="-128"/>
              </a:rPr>
              <a:t>Resistive load inverter takes up too much area for and IC design.</a:t>
            </a:r>
          </a:p>
          <a:p>
            <a:pPr eaLnBrk="1" hangingPunct="1">
              <a:lnSpc>
                <a:spcPct val="90000"/>
              </a:lnSpc>
            </a:pPr>
            <a:endParaRPr lang="en-US" sz="2400" smtClean="0">
              <a:ea typeface="ＭＳ Ｐゴシック" pitchFamily="34" charset="-128"/>
            </a:endParaRPr>
          </a:p>
          <a:p>
            <a:pPr eaLnBrk="1" hangingPunct="1">
              <a:lnSpc>
                <a:spcPct val="90000"/>
              </a:lnSpc>
            </a:pPr>
            <a:endParaRPr lang="en-US" sz="2400" smtClean="0">
              <a:ea typeface="ＭＳ Ｐゴシック" pitchFamily="34" charset="-128"/>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NMOS Inverter Summary</a:t>
            </a:r>
          </a:p>
        </p:txBody>
      </p:sp>
      <p:sp>
        <p:nvSpPr>
          <p:cNvPr id="102404" name="Rectangle 3"/>
          <p:cNvSpPr>
            <a:spLocks noGrp="1" noChangeArrowheads="1"/>
          </p:cNvSpPr>
          <p:nvPr>
            <p:ph type="body" idx="1"/>
          </p:nvPr>
        </p:nvSpPr>
        <p:spPr>
          <a:xfrm>
            <a:off x="304800" y="990600"/>
            <a:ext cx="8534400" cy="5334000"/>
          </a:xfrm>
        </p:spPr>
        <p:txBody>
          <a:bodyPr/>
          <a:lstStyle/>
          <a:p>
            <a:pPr eaLnBrk="1" hangingPunct="1">
              <a:lnSpc>
                <a:spcPct val="90000"/>
              </a:lnSpc>
            </a:pPr>
            <a:r>
              <a:rPr lang="en-US" sz="2400" dirty="0" smtClean="0">
                <a:ea typeface="ＭＳ Ｐゴシック" pitchFamily="34" charset="-128"/>
              </a:rPr>
              <a:t>Resistive load inverter takes up too much area for and IC design.</a:t>
            </a:r>
          </a:p>
          <a:p>
            <a:pPr eaLnBrk="1" hangingPunct="1">
              <a:lnSpc>
                <a:spcPct val="90000"/>
              </a:lnSpc>
            </a:pPr>
            <a:endParaRPr lang="en-US" sz="2400" dirty="0" smtClean="0">
              <a:ea typeface="ＭＳ Ｐゴシック" pitchFamily="34" charset="-128"/>
            </a:endParaRPr>
          </a:p>
          <a:p>
            <a:pPr eaLnBrk="1" hangingPunct="1">
              <a:lnSpc>
                <a:spcPct val="90000"/>
              </a:lnSpc>
            </a:pPr>
            <a:r>
              <a:rPr lang="en-US" sz="2400" dirty="0" smtClean="0">
                <a:ea typeface="ＭＳ Ｐゴシック" pitchFamily="34" charset="-128"/>
              </a:rPr>
              <a:t>The saturated load configuration is the simplest design, but </a:t>
            </a:r>
            <a:r>
              <a:rPr lang="en-US" sz="2400" i="1" dirty="0" smtClean="0">
                <a:ea typeface="ＭＳ Ｐゴシック" pitchFamily="34" charset="-128"/>
              </a:rPr>
              <a:t>V</a:t>
            </a:r>
            <a:r>
              <a:rPr lang="en-US" sz="2400" i="1" baseline="-25000" dirty="0" smtClean="0">
                <a:ea typeface="ＭＳ Ｐゴシック" pitchFamily="34" charset="-128"/>
              </a:rPr>
              <a:t>H</a:t>
            </a:r>
            <a:r>
              <a:rPr lang="en-US" sz="2400" dirty="0" smtClean="0">
                <a:ea typeface="ＭＳ Ｐゴシック" pitchFamily="34" charset="-128"/>
              </a:rPr>
              <a:t> never reaches </a:t>
            </a:r>
            <a:r>
              <a:rPr lang="en-US" sz="2400" i="1" dirty="0" smtClean="0">
                <a:ea typeface="ＭＳ Ｐゴシック" pitchFamily="34" charset="-128"/>
              </a:rPr>
              <a:t>V</a:t>
            </a:r>
            <a:r>
              <a:rPr lang="en-US" sz="2400" i="1" baseline="-25000" dirty="0" smtClean="0">
                <a:ea typeface="ＭＳ Ｐゴシック" pitchFamily="34" charset="-128"/>
              </a:rPr>
              <a:t>DD</a:t>
            </a:r>
            <a:r>
              <a:rPr lang="en-US" sz="2400" dirty="0" smtClean="0">
                <a:ea typeface="ＭＳ Ｐゴシック" pitchFamily="34" charset="-128"/>
              </a:rPr>
              <a:t>, and it has a slow switching speed.</a:t>
            </a:r>
          </a:p>
          <a:p>
            <a:pPr eaLnBrk="1" hangingPunct="1">
              <a:lnSpc>
                <a:spcPct val="90000"/>
              </a:lnSpc>
            </a:pPr>
            <a:endParaRPr lang="en-US" sz="2400" dirty="0" smtClean="0">
              <a:ea typeface="ＭＳ Ｐゴシック" pitchFamily="34" charset="-128"/>
            </a:endParaRPr>
          </a:p>
          <a:p>
            <a:pPr eaLnBrk="1" hangingPunct="1">
              <a:lnSpc>
                <a:spcPct val="90000"/>
              </a:lnSpc>
            </a:pPr>
            <a:endParaRPr lang="en-US" sz="2400"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NMOS Inverter Summary</a:t>
            </a:r>
          </a:p>
        </p:txBody>
      </p:sp>
      <p:sp>
        <p:nvSpPr>
          <p:cNvPr id="103428" name="Rectangle 3"/>
          <p:cNvSpPr>
            <a:spLocks noGrp="1" noChangeArrowheads="1"/>
          </p:cNvSpPr>
          <p:nvPr>
            <p:ph type="body" idx="1"/>
          </p:nvPr>
        </p:nvSpPr>
        <p:spPr>
          <a:xfrm>
            <a:off x="304800" y="990600"/>
            <a:ext cx="8534400" cy="5334000"/>
          </a:xfrm>
        </p:spPr>
        <p:txBody>
          <a:bodyPr/>
          <a:lstStyle/>
          <a:p>
            <a:pPr eaLnBrk="1" hangingPunct="1">
              <a:lnSpc>
                <a:spcPct val="90000"/>
              </a:lnSpc>
            </a:pPr>
            <a:r>
              <a:rPr lang="en-US" sz="2400" dirty="0" smtClean="0">
                <a:ea typeface="ＭＳ Ｐゴシック" pitchFamily="34" charset="-128"/>
              </a:rPr>
              <a:t>Resistive load inverter takes up too much area for and IC design.</a:t>
            </a:r>
          </a:p>
          <a:p>
            <a:pPr eaLnBrk="1" hangingPunct="1">
              <a:lnSpc>
                <a:spcPct val="90000"/>
              </a:lnSpc>
            </a:pPr>
            <a:endParaRPr lang="en-US" sz="2400" dirty="0" smtClean="0">
              <a:ea typeface="ＭＳ Ｐゴシック" pitchFamily="34" charset="-128"/>
            </a:endParaRPr>
          </a:p>
          <a:p>
            <a:pPr eaLnBrk="1" hangingPunct="1">
              <a:lnSpc>
                <a:spcPct val="90000"/>
              </a:lnSpc>
            </a:pPr>
            <a:r>
              <a:rPr lang="en-US" sz="2400" dirty="0" smtClean="0">
                <a:ea typeface="ＭＳ Ｐゴシック" pitchFamily="34" charset="-128"/>
              </a:rPr>
              <a:t>The saturated load configuration is the simplest design, but </a:t>
            </a:r>
            <a:r>
              <a:rPr lang="en-US" sz="2400" i="1" dirty="0" smtClean="0">
                <a:ea typeface="ＭＳ Ｐゴシック" pitchFamily="34" charset="-128"/>
              </a:rPr>
              <a:t>V</a:t>
            </a:r>
            <a:r>
              <a:rPr lang="en-US" sz="2400" i="1" baseline="-25000" dirty="0" smtClean="0">
                <a:ea typeface="ＭＳ Ｐゴシック" pitchFamily="34" charset="-128"/>
              </a:rPr>
              <a:t>H</a:t>
            </a:r>
            <a:r>
              <a:rPr lang="en-US" sz="2400" i="1" dirty="0" smtClean="0">
                <a:ea typeface="ＭＳ Ｐゴシック" pitchFamily="34" charset="-128"/>
              </a:rPr>
              <a:t> </a:t>
            </a:r>
            <a:r>
              <a:rPr lang="en-US" sz="2400" dirty="0" smtClean="0">
                <a:ea typeface="ＭＳ Ｐゴシック" pitchFamily="34" charset="-128"/>
              </a:rPr>
              <a:t>never reaches </a:t>
            </a:r>
            <a:r>
              <a:rPr lang="en-US" sz="2400" i="1" dirty="0" smtClean="0">
                <a:ea typeface="ＭＳ Ｐゴシック" pitchFamily="34" charset="-128"/>
              </a:rPr>
              <a:t>V</a:t>
            </a:r>
            <a:r>
              <a:rPr lang="en-US" sz="2400" i="1" baseline="-25000" dirty="0" smtClean="0">
                <a:ea typeface="ＭＳ Ｐゴシック" pitchFamily="34" charset="-128"/>
              </a:rPr>
              <a:t>DD</a:t>
            </a:r>
            <a:r>
              <a:rPr lang="en-US" sz="2400" dirty="0" smtClean="0">
                <a:ea typeface="ＭＳ Ｐゴシック" pitchFamily="34" charset="-128"/>
              </a:rPr>
              <a:t>, and it has a slow switching speed.</a:t>
            </a:r>
          </a:p>
          <a:p>
            <a:pPr eaLnBrk="1" hangingPunct="1">
              <a:lnSpc>
                <a:spcPct val="90000"/>
              </a:lnSpc>
            </a:pPr>
            <a:endParaRPr lang="en-US" sz="2400" dirty="0" smtClean="0">
              <a:ea typeface="ＭＳ Ｐゴシック" pitchFamily="34" charset="-128"/>
            </a:endParaRPr>
          </a:p>
          <a:p>
            <a:pPr eaLnBrk="1" hangingPunct="1">
              <a:lnSpc>
                <a:spcPct val="90000"/>
              </a:lnSpc>
            </a:pPr>
            <a:r>
              <a:rPr lang="en-US" sz="2400" dirty="0" smtClean="0">
                <a:ea typeface="ＭＳ Ｐゴシック" pitchFamily="34" charset="-128"/>
              </a:rPr>
              <a:t>The linear load inverter fixes the speed and logic level issues, but it requires an additional power supply for the load gate.</a:t>
            </a:r>
          </a:p>
          <a:p>
            <a:pPr eaLnBrk="1" hangingPunct="1">
              <a:lnSpc>
                <a:spcPct val="90000"/>
              </a:lnSpc>
            </a:pPr>
            <a:endParaRPr lang="en-US" sz="2400"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NMOS Inverter Summary</a:t>
            </a:r>
          </a:p>
        </p:txBody>
      </p:sp>
      <p:sp>
        <p:nvSpPr>
          <p:cNvPr id="104452" name="Rectangle 3"/>
          <p:cNvSpPr>
            <a:spLocks noGrp="1" noChangeArrowheads="1"/>
          </p:cNvSpPr>
          <p:nvPr>
            <p:ph type="body" idx="1"/>
          </p:nvPr>
        </p:nvSpPr>
        <p:spPr>
          <a:xfrm>
            <a:off x="304800" y="990600"/>
            <a:ext cx="8534400" cy="5334000"/>
          </a:xfrm>
        </p:spPr>
        <p:txBody>
          <a:bodyPr/>
          <a:lstStyle/>
          <a:p>
            <a:pPr eaLnBrk="1" hangingPunct="1">
              <a:lnSpc>
                <a:spcPct val="90000"/>
              </a:lnSpc>
            </a:pPr>
            <a:r>
              <a:rPr lang="en-US" sz="2400" dirty="0" smtClean="0">
                <a:ea typeface="ＭＳ Ｐゴシック" pitchFamily="34" charset="-128"/>
              </a:rPr>
              <a:t>Resistive load inverter takes up too much area for and IC design.</a:t>
            </a:r>
          </a:p>
          <a:p>
            <a:pPr eaLnBrk="1" hangingPunct="1">
              <a:lnSpc>
                <a:spcPct val="90000"/>
              </a:lnSpc>
            </a:pPr>
            <a:endParaRPr lang="en-US" sz="2400" dirty="0" smtClean="0">
              <a:ea typeface="ＭＳ Ｐゴシック" pitchFamily="34" charset="-128"/>
            </a:endParaRPr>
          </a:p>
          <a:p>
            <a:pPr eaLnBrk="1" hangingPunct="1">
              <a:lnSpc>
                <a:spcPct val="90000"/>
              </a:lnSpc>
            </a:pPr>
            <a:r>
              <a:rPr lang="en-US" sz="2400" dirty="0" smtClean="0">
                <a:ea typeface="ＭＳ Ｐゴシック" pitchFamily="34" charset="-128"/>
              </a:rPr>
              <a:t>The saturated load configuration is the simplest design, but </a:t>
            </a:r>
            <a:r>
              <a:rPr lang="en-US" sz="2400" i="1" dirty="0" smtClean="0">
                <a:ea typeface="ＭＳ Ｐゴシック" pitchFamily="34" charset="-128"/>
              </a:rPr>
              <a:t>V</a:t>
            </a:r>
            <a:r>
              <a:rPr lang="en-US" sz="2400" i="1" baseline="-25000" dirty="0" smtClean="0">
                <a:ea typeface="ＭＳ Ｐゴシック" pitchFamily="34" charset="-128"/>
              </a:rPr>
              <a:t>H</a:t>
            </a:r>
            <a:r>
              <a:rPr lang="en-US" sz="2400" dirty="0" smtClean="0">
                <a:ea typeface="ＭＳ Ｐゴシック" pitchFamily="34" charset="-128"/>
              </a:rPr>
              <a:t> never reaches </a:t>
            </a:r>
            <a:r>
              <a:rPr lang="en-US" sz="2400" i="1" dirty="0" smtClean="0">
                <a:ea typeface="ＭＳ Ｐゴシック" pitchFamily="34" charset="-128"/>
              </a:rPr>
              <a:t>V</a:t>
            </a:r>
            <a:r>
              <a:rPr lang="en-US" sz="2400" i="1" baseline="-25000" dirty="0" smtClean="0">
                <a:ea typeface="ＭＳ Ｐゴシック" pitchFamily="34" charset="-128"/>
              </a:rPr>
              <a:t>DD</a:t>
            </a:r>
            <a:r>
              <a:rPr lang="en-US" sz="2400" dirty="0" smtClean="0">
                <a:ea typeface="ＭＳ Ｐゴシック" pitchFamily="34" charset="-128"/>
              </a:rPr>
              <a:t>, and it has a slow switching speed.</a:t>
            </a:r>
          </a:p>
          <a:p>
            <a:pPr eaLnBrk="1" hangingPunct="1">
              <a:lnSpc>
                <a:spcPct val="90000"/>
              </a:lnSpc>
            </a:pPr>
            <a:endParaRPr lang="en-US" sz="2400" dirty="0" smtClean="0">
              <a:ea typeface="ＭＳ Ｐゴシック" pitchFamily="34" charset="-128"/>
            </a:endParaRPr>
          </a:p>
          <a:p>
            <a:pPr eaLnBrk="1" hangingPunct="1">
              <a:lnSpc>
                <a:spcPct val="90000"/>
              </a:lnSpc>
            </a:pPr>
            <a:r>
              <a:rPr lang="en-US" sz="2400" dirty="0" smtClean="0">
                <a:ea typeface="ＭＳ Ｐゴシック" pitchFamily="34" charset="-128"/>
              </a:rPr>
              <a:t>The linear load inverter fixes the speed and logic level issues, but it requires an additional power supply for the load gate.</a:t>
            </a:r>
          </a:p>
          <a:p>
            <a:pPr eaLnBrk="1" hangingPunct="1">
              <a:lnSpc>
                <a:spcPct val="90000"/>
              </a:lnSpc>
            </a:pPr>
            <a:endParaRPr lang="en-US" sz="2400" dirty="0" smtClean="0">
              <a:ea typeface="ＭＳ Ｐゴシック" pitchFamily="34" charset="-128"/>
            </a:endParaRPr>
          </a:p>
          <a:p>
            <a:pPr eaLnBrk="1" hangingPunct="1">
              <a:lnSpc>
                <a:spcPct val="90000"/>
              </a:lnSpc>
            </a:pPr>
            <a:r>
              <a:rPr lang="en-US" sz="2400" dirty="0" smtClean="0">
                <a:ea typeface="ＭＳ Ｐゴシック" pitchFamily="34" charset="-128"/>
              </a:rPr>
              <a:t>The depletion-mode NMOS load requires the most processing steps, but needs small area to achieve the high speed, </a:t>
            </a:r>
            <a:r>
              <a:rPr lang="en-US" sz="2400" i="1" dirty="0" smtClean="0">
                <a:ea typeface="ＭＳ Ｐゴシック" pitchFamily="34" charset="-128"/>
              </a:rPr>
              <a:t>V</a:t>
            </a:r>
            <a:r>
              <a:rPr lang="en-US" sz="2400" i="1" baseline="-25000" dirty="0" smtClean="0">
                <a:ea typeface="ＭＳ Ｐゴシック" pitchFamily="34" charset="-128"/>
              </a:rPr>
              <a:t>H</a:t>
            </a:r>
            <a:r>
              <a:rPr lang="en-US" sz="2400" i="1" dirty="0" smtClean="0">
                <a:ea typeface="ＭＳ Ｐゴシック" pitchFamily="34" charset="-128"/>
              </a:rPr>
              <a:t> = V</a:t>
            </a:r>
            <a:r>
              <a:rPr lang="en-US" sz="2400" i="1" baseline="-25000" dirty="0" smtClean="0">
                <a:ea typeface="ＭＳ Ｐゴシック" pitchFamily="34" charset="-128"/>
              </a:rPr>
              <a:t>DD</a:t>
            </a:r>
            <a:r>
              <a:rPr lang="en-US" sz="2400" dirty="0" smtClean="0">
                <a:ea typeface="ＭＳ Ｐゴシック" pitchFamily="34" charset="-128"/>
              </a:rPr>
              <a:t>, and best combination of noise margins.</a:t>
            </a:r>
          </a:p>
          <a:p>
            <a:pPr eaLnBrk="1" hangingPunct="1">
              <a:lnSpc>
                <a:spcPct val="90000"/>
              </a:lnSpc>
            </a:pPr>
            <a:endParaRPr lang="en-US" sz="2400" dirty="0" smtClean="0">
              <a:ea typeface="ＭＳ Ｐゴシック" pitchFamily="34" charset="-128"/>
            </a:endParaRPr>
          </a:p>
          <a:p>
            <a:pPr eaLnBrk="1" hangingPunct="1">
              <a:lnSpc>
                <a:spcPct val="90000"/>
              </a:lnSpc>
            </a:pPr>
            <a:endParaRPr lang="en-US" sz="2400"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NMOS Inverter Summary</a:t>
            </a:r>
          </a:p>
        </p:txBody>
      </p:sp>
      <p:sp>
        <p:nvSpPr>
          <p:cNvPr id="105476" name="Rectangle 3"/>
          <p:cNvSpPr>
            <a:spLocks noGrp="1" noChangeArrowheads="1"/>
          </p:cNvSpPr>
          <p:nvPr>
            <p:ph type="body" idx="1"/>
          </p:nvPr>
        </p:nvSpPr>
        <p:spPr>
          <a:xfrm>
            <a:off x="304800" y="990600"/>
            <a:ext cx="8534400" cy="5334000"/>
          </a:xfrm>
        </p:spPr>
        <p:txBody>
          <a:bodyPr/>
          <a:lstStyle/>
          <a:p>
            <a:pPr eaLnBrk="1" hangingPunct="1">
              <a:lnSpc>
                <a:spcPct val="90000"/>
              </a:lnSpc>
            </a:pPr>
            <a:r>
              <a:rPr lang="en-US" sz="2400" dirty="0" smtClean="0">
                <a:ea typeface="ＭＳ Ｐゴシック" pitchFamily="34" charset="-128"/>
              </a:rPr>
              <a:t>Resistive load inverter takes up too much area for and IC design.</a:t>
            </a:r>
          </a:p>
          <a:p>
            <a:pPr eaLnBrk="1" hangingPunct="1">
              <a:lnSpc>
                <a:spcPct val="90000"/>
              </a:lnSpc>
            </a:pPr>
            <a:endParaRPr lang="en-US" sz="2400" dirty="0" smtClean="0">
              <a:ea typeface="ＭＳ Ｐゴシック" pitchFamily="34" charset="-128"/>
            </a:endParaRPr>
          </a:p>
          <a:p>
            <a:pPr eaLnBrk="1" hangingPunct="1">
              <a:lnSpc>
                <a:spcPct val="90000"/>
              </a:lnSpc>
            </a:pPr>
            <a:r>
              <a:rPr lang="en-US" sz="2400" dirty="0" smtClean="0">
                <a:ea typeface="ＭＳ Ｐゴシック" pitchFamily="34" charset="-128"/>
              </a:rPr>
              <a:t>The saturated load configuration is the simplest design, but </a:t>
            </a:r>
            <a:r>
              <a:rPr lang="en-US" sz="2400" i="1" dirty="0" smtClean="0">
                <a:ea typeface="ＭＳ Ｐゴシック" pitchFamily="34" charset="-128"/>
              </a:rPr>
              <a:t>V</a:t>
            </a:r>
            <a:r>
              <a:rPr lang="en-US" sz="2400" i="1" baseline="-25000" dirty="0" smtClean="0">
                <a:ea typeface="ＭＳ Ｐゴシック" pitchFamily="34" charset="-128"/>
              </a:rPr>
              <a:t>H</a:t>
            </a:r>
            <a:r>
              <a:rPr lang="en-US" sz="2400" dirty="0" smtClean="0">
                <a:ea typeface="ＭＳ Ｐゴシック" pitchFamily="34" charset="-128"/>
              </a:rPr>
              <a:t> never reaches </a:t>
            </a:r>
            <a:r>
              <a:rPr lang="en-US" sz="2400" i="1" dirty="0" smtClean="0">
                <a:ea typeface="ＭＳ Ｐゴシック" pitchFamily="34" charset="-128"/>
              </a:rPr>
              <a:t>V</a:t>
            </a:r>
            <a:r>
              <a:rPr lang="en-US" sz="2400" i="1" baseline="-25000" dirty="0" smtClean="0">
                <a:ea typeface="ＭＳ Ｐゴシック" pitchFamily="34" charset="-128"/>
              </a:rPr>
              <a:t>DD</a:t>
            </a:r>
            <a:r>
              <a:rPr lang="en-US" sz="2400" dirty="0" smtClean="0">
                <a:ea typeface="ＭＳ Ｐゴシック" pitchFamily="34" charset="-128"/>
              </a:rPr>
              <a:t>, and it has a slow switching speed.</a:t>
            </a:r>
          </a:p>
          <a:p>
            <a:pPr eaLnBrk="1" hangingPunct="1">
              <a:lnSpc>
                <a:spcPct val="90000"/>
              </a:lnSpc>
            </a:pPr>
            <a:endParaRPr lang="en-US" sz="2400" dirty="0" smtClean="0">
              <a:ea typeface="ＭＳ Ｐゴシック" pitchFamily="34" charset="-128"/>
            </a:endParaRPr>
          </a:p>
          <a:p>
            <a:pPr eaLnBrk="1" hangingPunct="1">
              <a:lnSpc>
                <a:spcPct val="90000"/>
              </a:lnSpc>
            </a:pPr>
            <a:r>
              <a:rPr lang="en-US" sz="2400" dirty="0" smtClean="0">
                <a:ea typeface="ＭＳ Ｐゴシック" pitchFamily="34" charset="-128"/>
              </a:rPr>
              <a:t>The linear load inverter fixes the speed and logic level issues, but it requires an additional power supply for the load gate.</a:t>
            </a:r>
          </a:p>
          <a:p>
            <a:pPr eaLnBrk="1" hangingPunct="1">
              <a:lnSpc>
                <a:spcPct val="90000"/>
              </a:lnSpc>
            </a:pPr>
            <a:endParaRPr lang="en-US" sz="2400" dirty="0" smtClean="0">
              <a:ea typeface="ＭＳ Ｐゴシック" pitchFamily="34" charset="-128"/>
            </a:endParaRPr>
          </a:p>
          <a:p>
            <a:pPr eaLnBrk="1" hangingPunct="1">
              <a:lnSpc>
                <a:spcPct val="90000"/>
              </a:lnSpc>
            </a:pPr>
            <a:r>
              <a:rPr lang="en-US" sz="2400" dirty="0" smtClean="0">
                <a:ea typeface="ＭＳ Ｐゴシック" pitchFamily="34" charset="-128"/>
              </a:rPr>
              <a:t>The depletion-mode NMOS load requires the most processing steps, but needs small area to achieve the high speed, </a:t>
            </a:r>
            <a:r>
              <a:rPr lang="en-US" sz="2400" i="1" dirty="0" smtClean="0">
                <a:ea typeface="ＭＳ Ｐゴシック" pitchFamily="34" charset="-128"/>
              </a:rPr>
              <a:t>V</a:t>
            </a:r>
            <a:r>
              <a:rPr lang="en-US" sz="2400" i="1" baseline="-25000" dirty="0" smtClean="0">
                <a:ea typeface="ＭＳ Ｐゴシック" pitchFamily="34" charset="-128"/>
              </a:rPr>
              <a:t>H</a:t>
            </a:r>
            <a:r>
              <a:rPr lang="en-US" sz="2400" i="1" dirty="0" smtClean="0">
                <a:ea typeface="ＭＳ Ｐゴシック" pitchFamily="34" charset="-128"/>
              </a:rPr>
              <a:t> = V</a:t>
            </a:r>
            <a:r>
              <a:rPr lang="en-US" sz="2400" i="1" baseline="-25000" dirty="0" smtClean="0">
                <a:ea typeface="ＭＳ Ｐゴシック" pitchFamily="34" charset="-128"/>
              </a:rPr>
              <a:t>DD</a:t>
            </a:r>
            <a:r>
              <a:rPr lang="en-US" sz="2400" dirty="0" smtClean="0">
                <a:ea typeface="ＭＳ Ｐゴシック" pitchFamily="34" charset="-128"/>
              </a:rPr>
              <a:t>, and best combination of noise margins.</a:t>
            </a:r>
          </a:p>
          <a:p>
            <a:pPr eaLnBrk="1" hangingPunct="1">
              <a:lnSpc>
                <a:spcPct val="90000"/>
              </a:lnSpc>
            </a:pPr>
            <a:endParaRPr lang="en-US" sz="2400" dirty="0" smtClean="0">
              <a:ea typeface="ＭＳ Ｐゴシック" pitchFamily="34" charset="-128"/>
            </a:endParaRPr>
          </a:p>
          <a:p>
            <a:pPr eaLnBrk="1" hangingPunct="1">
              <a:lnSpc>
                <a:spcPct val="90000"/>
              </a:lnSpc>
            </a:pPr>
            <a:r>
              <a:rPr lang="en-US" sz="2400" dirty="0" smtClean="0">
                <a:ea typeface="ＭＳ Ｐゴシック" pitchFamily="34" charset="-128"/>
              </a:rPr>
              <a:t>The Pseudo NMOS inverter offers the best speed with the lowest area.</a:t>
            </a:r>
          </a:p>
          <a:p>
            <a:pPr eaLnBrk="1" hangingPunct="1">
              <a:lnSpc>
                <a:spcPct val="90000"/>
              </a:lnSpc>
            </a:pPr>
            <a:endParaRPr lang="en-US" sz="2400"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9"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Typical Inverter Characteristics</a:t>
            </a:r>
          </a:p>
        </p:txBody>
      </p:sp>
      <p:graphicFrame>
        <p:nvGraphicFramePr>
          <p:cNvPr id="118882" name="Group 98"/>
          <p:cNvGraphicFramePr>
            <a:graphicFrameLocks noGrp="1"/>
          </p:cNvGraphicFramePr>
          <p:nvPr/>
        </p:nvGraphicFramePr>
        <p:xfrm>
          <a:off x="609600" y="1905000"/>
          <a:ext cx="7848600" cy="3962401"/>
        </p:xfrm>
        <a:graphic>
          <a:graphicData uri="http://schemas.openxmlformats.org/drawingml/2006/table">
            <a:tbl>
              <a:tblPr/>
              <a:tblGrid>
                <a:gridCol w="1287463">
                  <a:extLst>
                    <a:ext uri="{9D8B030D-6E8A-4147-A177-3AD203B41FA5}">
                      <a16:colId xmlns:a16="http://schemas.microsoft.com/office/drawing/2014/main" val="20000"/>
                    </a:ext>
                  </a:extLst>
                </a:gridCol>
                <a:gridCol w="1349375">
                  <a:extLst>
                    <a:ext uri="{9D8B030D-6E8A-4147-A177-3AD203B41FA5}">
                      <a16:colId xmlns:a16="http://schemas.microsoft.com/office/drawing/2014/main" val="20001"/>
                    </a:ext>
                  </a:extLst>
                </a:gridCol>
                <a:gridCol w="1225550">
                  <a:extLst>
                    <a:ext uri="{9D8B030D-6E8A-4147-A177-3AD203B41FA5}">
                      <a16:colId xmlns:a16="http://schemas.microsoft.com/office/drawing/2014/main" val="20002"/>
                    </a:ext>
                  </a:extLst>
                </a:gridCol>
                <a:gridCol w="1165225">
                  <a:extLst>
                    <a:ext uri="{9D8B030D-6E8A-4147-A177-3AD203B41FA5}">
                      <a16:colId xmlns:a16="http://schemas.microsoft.com/office/drawing/2014/main" val="20003"/>
                    </a:ext>
                  </a:extLst>
                </a:gridCol>
                <a:gridCol w="1411287">
                  <a:extLst>
                    <a:ext uri="{9D8B030D-6E8A-4147-A177-3AD203B41FA5}">
                      <a16:colId xmlns:a16="http://schemas.microsoft.com/office/drawing/2014/main" val="20004"/>
                    </a:ext>
                  </a:extLst>
                </a:gridCol>
                <a:gridCol w="1409700">
                  <a:extLst>
                    <a:ext uri="{9D8B030D-6E8A-4147-A177-3AD203B41FA5}">
                      <a16:colId xmlns:a16="http://schemas.microsoft.com/office/drawing/2014/main" val="20005"/>
                    </a:ext>
                  </a:extLst>
                </a:gridCol>
              </a:tblGrid>
              <a:tr h="1249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charset="0"/>
                        <a:ea typeface="ＭＳ Ｐゴシック" pitchFamily="34"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charset="0"/>
                          <a:ea typeface="ＭＳ Ｐゴシック" pitchFamily="34" charset="-128"/>
                        </a:rPr>
                        <a:t>Inverter w/ Resistor Load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charset="0"/>
                          <a:ea typeface="ＭＳ Ｐゴシック" pitchFamily="34" charset="-128"/>
                        </a:rPr>
                        <a:t>Saturated Load Inverter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charset="0"/>
                          <a:ea typeface="ＭＳ Ｐゴシック" pitchFamily="34" charset="-128"/>
                        </a:rPr>
                        <a:t>Linear Load Inverter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charset="0"/>
                          <a:ea typeface="ＭＳ Ｐゴシック" pitchFamily="34" charset="-128"/>
                        </a:rPr>
                        <a:t>Inverter w/ Depletion-Mode Load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Times" charset="0"/>
                          <a:ea typeface="ＭＳ Ｐゴシック" pitchFamily="34" charset="-128"/>
                        </a:rPr>
                        <a:t>Pseudo-NMOS Inverter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9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V</a:t>
                      </a:r>
                      <a:r>
                        <a:rPr kumimoji="0" lang="en-US" sz="2000" b="0" i="0" u="none" strike="noStrike" cap="none" normalizeH="0" baseline="-25000" smtClean="0">
                          <a:ln>
                            <a:noFill/>
                          </a:ln>
                          <a:solidFill>
                            <a:schemeClr val="tx1"/>
                          </a:solidFill>
                          <a:effectLst/>
                          <a:latin typeface="Times" charset="0"/>
                          <a:ea typeface="ＭＳ Ｐゴシック" pitchFamily="34" charset="-128"/>
                        </a:rPr>
                        <a:t>H</a:t>
                      </a:r>
                      <a:r>
                        <a:rPr kumimoji="0" lang="en-US" sz="2000" b="0" i="0" u="none" strike="noStrike" cap="none" normalizeH="0" baseline="0" smtClean="0">
                          <a:ln>
                            <a:noFill/>
                          </a:ln>
                          <a:solidFill>
                            <a:schemeClr val="tx1"/>
                          </a:solidFill>
                          <a:effectLst/>
                          <a:latin typeface="Times" charset="0"/>
                          <a:ea typeface="ＭＳ Ｐゴシック" pitchFamily="34" charset="-128"/>
                        </a:rPr>
                        <a:t>  (V)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1.55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2.50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9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V</a:t>
                      </a:r>
                      <a:r>
                        <a:rPr kumimoji="0" lang="en-US" sz="2000" b="0" i="0" u="none" strike="noStrike" cap="none" normalizeH="0" baseline="-25000" smtClean="0">
                          <a:ln>
                            <a:noFill/>
                          </a:ln>
                          <a:solidFill>
                            <a:schemeClr val="tx1"/>
                          </a:solidFill>
                          <a:effectLst/>
                          <a:latin typeface="Times" charset="0"/>
                          <a:ea typeface="ＭＳ Ｐゴシック" pitchFamily="34" charset="-128"/>
                        </a:rPr>
                        <a:t>L</a:t>
                      </a:r>
                      <a:r>
                        <a:rPr kumimoji="0" lang="en-US" sz="2000" b="0" i="0" u="none" strike="noStrike" cap="none" normalizeH="0" baseline="0" smtClean="0">
                          <a:ln>
                            <a:noFill/>
                          </a:ln>
                          <a:solidFill>
                            <a:schemeClr val="tx1"/>
                          </a:solidFill>
                          <a:effectLst/>
                          <a:latin typeface="Times" charset="0"/>
                          <a:ea typeface="ＭＳ Ｐゴシック" pitchFamily="34" charset="-128"/>
                        </a:rPr>
                        <a:t>  (V)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9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N</a:t>
                      </a:r>
                      <a:r>
                        <a:rPr kumimoji="0" lang="en-US" sz="2000" b="0" i="0" u="none" strike="noStrike" cap="none" normalizeH="0" baseline="-25000" smtClean="0">
                          <a:ln>
                            <a:noFill/>
                          </a:ln>
                          <a:solidFill>
                            <a:schemeClr val="tx1"/>
                          </a:solidFill>
                          <a:effectLst/>
                          <a:latin typeface="Times" charset="0"/>
                          <a:ea typeface="ＭＳ Ｐゴシック" pitchFamily="34" charset="-128"/>
                        </a:rPr>
                        <a:t>ML</a:t>
                      </a:r>
                      <a:r>
                        <a:rPr kumimoji="0" lang="en-US" sz="2000" b="0" i="0" u="none" strike="noStrike" cap="none" normalizeH="0" baseline="0" smtClean="0">
                          <a:ln>
                            <a:noFill/>
                          </a:ln>
                          <a:solidFill>
                            <a:schemeClr val="tx1"/>
                          </a:solidFill>
                          <a:effectLst/>
                          <a:latin typeface="Times" charset="0"/>
                          <a:ea typeface="ＭＳ Ｐゴシック" pitchFamily="34" charset="-128"/>
                        </a:rPr>
                        <a:t>  (V)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0.43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0.46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1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N</a:t>
                      </a:r>
                      <a:r>
                        <a:rPr kumimoji="0" lang="en-US" sz="2000" b="0" i="0" u="none" strike="noStrike" cap="none" normalizeH="0" baseline="-25000" smtClean="0">
                          <a:ln>
                            <a:noFill/>
                          </a:ln>
                          <a:solidFill>
                            <a:schemeClr val="tx1"/>
                          </a:solidFill>
                          <a:effectLst/>
                          <a:latin typeface="Times" charset="0"/>
                          <a:ea typeface="ＭＳ Ｐゴシック" pitchFamily="34" charset="-128"/>
                        </a:rPr>
                        <a:t>MH</a:t>
                      </a:r>
                      <a:r>
                        <a:rPr kumimoji="0" lang="en-US" sz="2000" b="0" i="0" u="none" strike="noStrike" cap="none" normalizeH="0" baseline="0" smtClean="0">
                          <a:ln>
                            <a:noFill/>
                          </a:ln>
                          <a:solidFill>
                            <a:schemeClr val="tx1"/>
                          </a:solidFill>
                          <a:effectLst/>
                          <a:latin typeface="Times" charset="0"/>
                          <a:ea typeface="ＭＳ Ｐゴシック" pitchFamily="34" charset="-128"/>
                        </a:rPr>
                        <a:t>  (V)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0.96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0.33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0.96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0.90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0.75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93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Relative Area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2880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6.39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7.94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4.03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imes" charset="0"/>
                          <a:ea typeface="ＭＳ Ｐゴシック" pitchFamily="34" charset="-128"/>
                        </a:rPr>
                        <a:t>3.33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3"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Reference of NMOS Inverter Designs </a:t>
            </a:r>
          </a:p>
        </p:txBody>
      </p:sp>
      <p:pic>
        <p:nvPicPr>
          <p:cNvPr id="107524" name="Picture 4" descr="fig0629"/>
          <p:cNvPicPr>
            <a:picLocks noChangeAspect="1" noChangeArrowheads="1"/>
          </p:cNvPicPr>
          <p:nvPr/>
        </p:nvPicPr>
        <p:blipFill>
          <a:blip r:embed="rId2"/>
          <a:srcRect r="39091"/>
          <a:stretch>
            <a:fillRect/>
          </a:stretch>
        </p:blipFill>
        <p:spPr bwMode="auto">
          <a:xfrm>
            <a:off x="1593850" y="1143000"/>
            <a:ext cx="6032500" cy="2362200"/>
          </a:xfrm>
          <a:prstGeom prst="rect">
            <a:avLst/>
          </a:prstGeom>
          <a:noFill/>
          <a:ln w="9525">
            <a:noFill/>
            <a:miter lim="800000"/>
            <a:headEnd/>
            <a:tailEnd/>
          </a:ln>
        </p:spPr>
      </p:pic>
      <p:pic>
        <p:nvPicPr>
          <p:cNvPr id="107525" name="Picture 5" descr="fig0629"/>
          <p:cNvPicPr>
            <a:picLocks noChangeAspect="1" noChangeArrowheads="1"/>
          </p:cNvPicPr>
          <p:nvPr/>
        </p:nvPicPr>
        <p:blipFill>
          <a:blip r:embed="rId2"/>
          <a:srcRect l="63637"/>
          <a:stretch>
            <a:fillRect/>
          </a:stretch>
        </p:blipFill>
        <p:spPr bwMode="auto">
          <a:xfrm>
            <a:off x="2819400" y="3657600"/>
            <a:ext cx="3581400" cy="2347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7"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NOR Gates</a:t>
            </a:r>
          </a:p>
        </p:txBody>
      </p:sp>
      <p:sp>
        <p:nvSpPr>
          <p:cNvPr id="6" name="Rectangle 3"/>
          <p:cNvSpPr txBox="1">
            <a:spLocks noChangeArrowheads="1"/>
          </p:cNvSpPr>
          <p:nvPr/>
        </p:nvSpPr>
        <p:spPr bwMode="auto">
          <a:xfrm>
            <a:off x="228600" y="990600"/>
            <a:ext cx="8534400" cy="12192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1800" dirty="0"/>
              <a:t>To obtain the complete logical family we need inverter and </a:t>
            </a:r>
            <a:r>
              <a:rPr lang="en-US" sz="1800" dirty="0" err="1"/>
              <a:t>AND</a:t>
            </a:r>
            <a:r>
              <a:rPr lang="en-US" sz="1800" dirty="0"/>
              <a:t> or </a:t>
            </a:r>
            <a:r>
              <a:rPr lang="en-US" sz="1800" dirty="0" err="1"/>
              <a:t>OR</a:t>
            </a:r>
            <a:r>
              <a:rPr lang="en-US" sz="1800" dirty="0"/>
              <a:t> function, or  just one NAND or NOR element.</a:t>
            </a:r>
          </a:p>
          <a:p>
            <a:pPr marL="342900" indent="-342900">
              <a:lnSpc>
                <a:spcPct val="90000"/>
              </a:lnSpc>
              <a:spcBef>
                <a:spcPct val="20000"/>
              </a:spcBef>
              <a:buFontTx/>
              <a:buChar char="•"/>
            </a:pPr>
            <a:endParaRPr lang="en-US" sz="1800" dirty="0"/>
          </a:p>
          <a:p>
            <a:pPr marL="342900" indent="-342900">
              <a:lnSpc>
                <a:spcPct val="90000"/>
              </a:lnSpc>
              <a:spcBef>
                <a:spcPct val="20000"/>
              </a:spcBef>
              <a:buFontTx/>
              <a:buChar char="•"/>
            </a:pPr>
            <a:endParaRPr lang="en-US" sz="1800"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NOR Gates</a:t>
            </a:r>
          </a:p>
        </p:txBody>
      </p:sp>
      <p:sp>
        <p:nvSpPr>
          <p:cNvPr id="6" name="Rectangle 3"/>
          <p:cNvSpPr txBox="1">
            <a:spLocks noChangeArrowheads="1"/>
          </p:cNvSpPr>
          <p:nvPr/>
        </p:nvSpPr>
        <p:spPr bwMode="auto">
          <a:xfrm>
            <a:off x="228600" y="990600"/>
            <a:ext cx="8534400" cy="12192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1800" dirty="0"/>
              <a:t>To obtain the complete logical family we need inverter and </a:t>
            </a:r>
            <a:r>
              <a:rPr lang="en-US" sz="1800" dirty="0" err="1"/>
              <a:t>AND</a:t>
            </a:r>
            <a:r>
              <a:rPr lang="en-US" sz="1800" dirty="0"/>
              <a:t> or </a:t>
            </a:r>
            <a:r>
              <a:rPr lang="en-US" sz="1800" dirty="0" err="1"/>
              <a:t>OR</a:t>
            </a:r>
            <a:r>
              <a:rPr lang="en-US" sz="1800" dirty="0"/>
              <a:t> function, or  just one NAND or NOR element.</a:t>
            </a:r>
          </a:p>
          <a:p>
            <a:pPr marL="342900" indent="-342900">
              <a:lnSpc>
                <a:spcPct val="90000"/>
              </a:lnSpc>
              <a:spcBef>
                <a:spcPct val="20000"/>
              </a:spcBef>
              <a:buFontTx/>
              <a:buChar char="•"/>
            </a:pPr>
            <a:r>
              <a:rPr lang="en-US" sz="1800" dirty="0"/>
              <a:t>This type of element can be easily created by replacing one switch with two switches in parallel for NOR or in series for NAND.</a:t>
            </a:r>
          </a:p>
          <a:p>
            <a:pPr marL="342900" indent="-342900">
              <a:lnSpc>
                <a:spcPct val="90000"/>
              </a:lnSpc>
              <a:spcBef>
                <a:spcPct val="20000"/>
              </a:spcBef>
              <a:buFontTx/>
              <a:buChar char="•"/>
            </a:pPr>
            <a:endParaRPr lang="en-US" sz="1800" dirty="0"/>
          </a:p>
          <a:p>
            <a:pPr marL="342900" indent="-342900">
              <a:lnSpc>
                <a:spcPct val="90000"/>
              </a:lnSpc>
              <a:spcBef>
                <a:spcPct val="20000"/>
              </a:spcBef>
              <a:buFontTx/>
              <a:buChar char="•"/>
            </a:pPr>
            <a:endParaRPr 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685800" y="152400"/>
            <a:ext cx="7772400" cy="762000"/>
          </a:xfrm>
        </p:spPr>
        <p:txBody>
          <a:bodyPr/>
          <a:lstStyle/>
          <a:p>
            <a:pPr eaLnBrk="1" hangingPunct="1"/>
            <a:r>
              <a:rPr lang="en-US" smtClean="0">
                <a:ea typeface="ＭＳ Ｐゴシック" pitchFamily="34" charset="-128"/>
              </a:rPr>
              <a:t>Review of Boolean Algebra</a:t>
            </a:r>
          </a:p>
        </p:txBody>
      </p:sp>
      <p:graphicFrame>
        <p:nvGraphicFramePr>
          <p:cNvPr id="92182" name="Group 22"/>
          <p:cNvGraphicFramePr>
            <a:graphicFrameLocks noGrp="1"/>
          </p:cNvGraphicFramePr>
          <p:nvPr/>
        </p:nvGraphicFramePr>
        <p:xfrm>
          <a:off x="762000" y="1143000"/>
          <a:ext cx="914400" cy="1651001"/>
        </p:xfrm>
        <a:graphic>
          <a:graphicData uri="http://schemas.openxmlformats.org/drawingml/2006/table">
            <a:tbl>
              <a:tblPr/>
              <a:tblGrid>
                <a:gridCol w="498475">
                  <a:extLst>
                    <a:ext uri="{9D8B030D-6E8A-4147-A177-3AD203B41FA5}">
                      <a16:colId xmlns:a16="http://schemas.microsoft.com/office/drawing/2014/main" val="20000"/>
                    </a:ext>
                  </a:extLst>
                </a:gridCol>
                <a:gridCol w="415925">
                  <a:extLst>
                    <a:ext uri="{9D8B030D-6E8A-4147-A177-3AD203B41FA5}">
                      <a16:colId xmlns:a16="http://schemas.microsoft.com/office/drawing/2014/main" val="20001"/>
                    </a:ext>
                  </a:extLst>
                </a:gridCol>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92225" name="Group 65"/>
          <p:cNvGraphicFramePr>
            <a:graphicFrameLocks noGrp="1"/>
          </p:cNvGraphicFramePr>
          <p:nvPr/>
        </p:nvGraphicFramePr>
        <p:xfrm>
          <a:off x="1981200" y="1143000"/>
          <a:ext cx="1412875" cy="2752727"/>
        </p:xfrm>
        <a:graphic>
          <a:graphicData uri="http://schemas.openxmlformats.org/drawingml/2006/table">
            <a:tbl>
              <a:tblPr/>
              <a:tblGrid>
                <a:gridCol w="498475">
                  <a:extLst>
                    <a:ext uri="{9D8B030D-6E8A-4147-A177-3AD203B41FA5}">
                      <a16:colId xmlns:a16="http://schemas.microsoft.com/office/drawing/2014/main" val="20000"/>
                    </a:ext>
                  </a:extLst>
                </a:gridCol>
                <a:gridCol w="498475">
                  <a:extLst>
                    <a:ext uri="{9D8B030D-6E8A-4147-A177-3AD203B41FA5}">
                      <a16:colId xmlns:a16="http://schemas.microsoft.com/office/drawing/2014/main" val="20001"/>
                    </a:ext>
                  </a:extLst>
                </a:gridCol>
                <a:gridCol w="415925">
                  <a:extLst>
                    <a:ext uri="{9D8B030D-6E8A-4147-A177-3AD203B41FA5}">
                      <a16:colId xmlns:a16="http://schemas.microsoft.com/office/drawing/2014/main" val="20002"/>
                    </a:ext>
                  </a:extLst>
                </a:gridCol>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2226" name="Group 66"/>
          <p:cNvGraphicFramePr>
            <a:graphicFrameLocks noGrp="1"/>
          </p:cNvGraphicFramePr>
          <p:nvPr/>
        </p:nvGraphicFramePr>
        <p:xfrm>
          <a:off x="3581400" y="1143000"/>
          <a:ext cx="1412875" cy="2752727"/>
        </p:xfrm>
        <a:graphic>
          <a:graphicData uri="http://schemas.openxmlformats.org/drawingml/2006/table">
            <a:tbl>
              <a:tblPr/>
              <a:tblGrid>
                <a:gridCol w="498475">
                  <a:extLst>
                    <a:ext uri="{9D8B030D-6E8A-4147-A177-3AD203B41FA5}">
                      <a16:colId xmlns:a16="http://schemas.microsoft.com/office/drawing/2014/main" val="20000"/>
                    </a:ext>
                  </a:extLst>
                </a:gridCol>
                <a:gridCol w="498475">
                  <a:extLst>
                    <a:ext uri="{9D8B030D-6E8A-4147-A177-3AD203B41FA5}">
                      <a16:colId xmlns:a16="http://schemas.microsoft.com/office/drawing/2014/main" val="20001"/>
                    </a:ext>
                  </a:extLst>
                </a:gridCol>
                <a:gridCol w="415925">
                  <a:extLst>
                    <a:ext uri="{9D8B030D-6E8A-4147-A177-3AD203B41FA5}">
                      <a16:colId xmlns:a16="http://schemas.microsoft.com/office/drawing/2014/main" val="20002"/>
                    </a:ext>
                  </a:extLst>
                </a:gridCol>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96" name="Text Box 92"/>
          <p:cNvSpPr txBox="1">
            <a:spLocks noChangeArrowheads="1"/>
          </p:cNvSpPr>
          <p:nvPr/>
        </p:nvSpPr>
        <p:spPr bwMode="auto">
          <a:xfrm>
            <a:off x="533400" y="3951288"/>
            <a:ext cx="1390650" cy="701675"/>
          </a:xfrm>
          <a:prstGeom prst="rect">
            <a:avLst/>
          </a:prstGeom>
          <a:noFill/>
          <a:ln w="9525">
            <a:noFill/>
            <a:miter lim="800000"/>
            <a:headEnd/>
            <a:tailEnd/>
          </a:ln>
        </p:spPr>
        <p:txBody>
          <a:bodyPr wrap="none">
            <a:spAutoFit/>
          </a:bodyPr>
          <a:lstStyle/>
          <a:p>
            <a:pPr algn="ctr" eaLnBrk="0" hangingPunct="0"/>
            <a:r>
              <a:rPr lang="en-US" sz="2000"/>
              <a:t>NOT </a:t>
            </a:r>
          </a:p>
          <a:p>
            <a:pPr algn="ctr" eaLnBrk="0" hangingPunct="0"/>
            <a:r>
              <a:rPr lang="en-US" sz="2000"/>
              <a:t>Truth Table</a:t>
            </a:r>
          </a:p>
        </p:txBody>
      </p:sp>
      <p:sp>
        <p:nvSpPr>
          <p:cNvPr id="1097" name="Text Box 93"/>
          <p:cNvSpPr txBox="1">
            <a:spLocks noChangeArrowheads="1"/>
          </p:cNvSpPr>
          <p:nvPr/>
        </p:nvSpPr>
        <p:spPr bwMode="auto">
          <a:xfrm>
            <a:off x="1981200" y="3929063"/>
            <a:ext cx="1390650" cy="701675"/>
          </a:xfrm>
          <a:prstGeom prst="rect">
            <a:avLst/>
          </a:prstGeom>
          <a:noFill/>
          <a:ln w="9525">
            <a:noFill/>
            <a:miter lim="800000"/>
            <a:headEnd/>
            <a:tailEnd/>
          </a:ln>
        </p:spPr>
        <p:txBody>
          <a:bodyPr wrap="none">
            <a:spAutoFit/>
          </a:bodyPr>
          <a:lstStyle/>
          <a:p>
            <a:pPr algn="ctr" eaLnBrk="0" hangingPunct="0"/>
            <a:r>
              <a:rPr lang="en-US" sz="2000"/>
              <a:t>OR </a:t>
            </a:r>
          </a:p>
          <a:p>
            <a:pPr algn="ctr" eaLnBrk="0" hangingPunct="0"/>
            <a:r>
              <a:rPr lang="en-US" sz="2000"/>
              <a:t>Truth Table</a:t>
            </a:r>
          </a:p>
        </p:txBody>
      </p:sp>
      <p:sp>
        <p:nvSpPr>
          <p:cNvPr id="1098" name="Text Box 94"/>
          <p:cNvSpPr txBox="1">
            <a:spLocks noChangeArrowheads="1"/>
          </p:cNvSpPr>
          <p:nvPr/>
        </p:nvSpPr>
        <p:spPr bwMode="auto">
          <a:xfrm>
            <a:off x="3657600" y="3929063"/>
            <a:ext cx="1390650" cy="701675"/>
          </a:xfrm>
          <a:prstGeom prst="rect">
            <a:avLst/>
          </a:prstGeom>
          <a:noFill/>
          <a:ln w="9525">
            <a:noFill/>
            <a:miter lim="800000"/>
            <a:headEnd/>
            <a:tailEnd/>
          </a:ln>
        </p:spPr>
        <p:txBody>
          <a:bodyPr wrap="none">
            <a:spAutoFit/>
          </a:bodyPr>
          <a:lstStyle/>
          <a:p>
            <a:pPr algn="ctr" eaLnBrk="0" hangingPunct="0"/>
            <a:r>
              <a:rPr lang="en-US" sz="2000"/>
              <a:t>AND </a:t>
            </a:r>
          </a:p>
          <a:p>
            <a:pPr algn="ctr" eaLnBrk="0" hangingPunct="0"/>
            <a:r>
              <a:rPr lang="en-US" sz="2000"/>
              <a:t>Truth Table</a:t>
            </a:r>
          </a:p>
        </p:txBody>
      </p:sp>
      <p:graphicFrame>
        <p:nvGraphicFramePr>
          <p:cNvPr id="92255" name="Group 95"/>
          <p:cNvGraphicFramePr>
            <a:graphicFrameLocks noGrp="1"/>
          </p:cNvGraphicFramePr>
          <p:nvPr/>
        </p:nvGraphicFramePr>
        <p:xfrm>
          <a:off x="5181600" y="1143000"/>
          <a:ext cx="1412875" cy="2752727"/>
        </p:xfrm>
        <a:graphic>
          <a:graphicData uri="http://schemas.openxmlformats.org/drawingml/2006/table">
            <a:tbl>
              <a:tblPr/>
              <a:tblGrid>
                <a:gridCol w="498475">
                  <a:extLst>
                    <a:ext uri="{9D8B030D-6E8A-4147-A177-3AD203B41FA5}">
                      <a16:colId xmlns:a16="http://schemas.microsoft.com/office/drawing/2014/main" val="20000"/>
                    </a:ext>
                  </a:extLst>
                </a:gridCol>
                <a:gridCol w="498475">
                  <a:extLst>
                    <a:ext uri="{9D8B030D-6E8A-4147-A177-3AD203B41FA5}">
                      <a16:colId xmlns:a16="http://schemas.microsoft.com/office/drawing/2014/main" val="20001"/>
                    </a:ext>
                  </a:extLst>
                </a:gridCol>
                <a:gridCol w="415925">
                  <a:extLst>
                    <a:ext uri="{9D8B030D-6E8A-4147-A177-3AD203B41FA5}">
                      <a16:colId xmlns:a16="http://schemas.microsoft.com/office/drawing/2014/main" val="20002"/>
                    </a:ext>
                  </a:extLst>
                </a:gridCol>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2281" name="Group 121"/>
          <p:cNvGraphicFramePr>
            <a:graphicFrameLocks noGrp="1"/>
          </p:cNvGraphicFramePr>
          <p:nvPr/>
        </p:nvGraphicFramePr>
        <p:xfrm>
          <a:off x="6781800" y="1143000"/>
          <a:ext cx="1412875" cy="2752727"/>
        </p:xfrm>
        <a:graphic>
          <a:graphicData uri="http://schemas.openxmlformats.org/drawingml/2006/table">
            <a:tbl>
              <a:tblPr/>
              <a:tblGrid>
                <a:gridCol w="498475">
                  <a:extLst>
                    <a:ext uri="{9D8B030D-6E8A-4147-A177-3AD203B41FA5}">
                      <a16:colId xmlns:a16="http://schemas.microsoft.com/office/drawing/2014/main" val="20000"/>
                    </a:ext>
                  </a:extLst>
                </a:gridCol>
                <a:gridCol w="498475">
                  <a:extLst>
                    <a:ext uri="{9D8B030D-6E8A-4147-A177-3AD203B41FA5}">
                      <a16:colId xmlns:a16="http://schemas.microsoft.com/office/drawing/2014/main" val="20001"/>
                    </a:ext>
                  </a:extLst>
                </a:gridCol>
                <a:gridCol w="415925">
                  <a:extLst>
                    <a:ext uri="{9D8B030D-6E8A-4147-A177-3AD203B41FA5}">
                      <a16:colId xmlns:a16="http://schemas.microsoft.com/office/drawing/2014/main" val="20002"/>
                    </a:ext>
                  </a:extLst>
                </a:gridCol>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51" name="Text Box 147"/>
          <p:cNvSpPr txBox="1">
            <a:spLocks noChangeArrowheads="1"/>
          </p:cNvSpPr>
          <p:nvPr/>
        </p:nvSpPr>
        <p:spPr bwMode="auto">
          <a:xfrm>
            <a:off x="5213350" y="3929063"/>
            <a:ext cx="1390650" cy="701675"/>
          </a:xfrm>
          <a:prstGeom prst="rect">
            <a:avLst/>
          </a:prstGeom>
          <a:noFill/>
          <a:ln w="9525">
            <a:noFill/>
            <a:miter lim="800000"/>
            <a:headEnd/>
            <a:tailEnd/>
          </a:ln>
        </p:spPr>
        <p:txBody>
          <a:bodyPr wrap="none">
            <a:spAutoFit/>
          </a:bodyPr>
          <a:lstStyle/>
          <a:p>
            <a:pPr algn="ctr" eaLnBrk="0" hangingPunct="0"/>
            <a:r>
              <a:rPr lang="en-US" sz="2000"/>
              <a:t>NOR </a:t>
            </a:r>
          </a:p>
          <a:p>
            <a:pPr algn="ctr" eaLnBrk="0" hangingPunct="0"/>
            <a:r>
              <a:rPr lang="en-US" sz="2000"/>
              <a:t>Truth Table</a:t>
            </a:r>
          </a:p>
        </p:txBody>
      </p:sp>
      <p:sp>
        <p:nvSpPr>
          <p:cNvPr id="1152" name="Text Box 148"/>
          <p:cNvSpPr txBox="1">
            <a:spLocks noChangeArrowheads="1"/>
          </p:cNvSpPr>
          <p:nvPr/>
        </p:nvSpPr>
        <p:spPr bwMode="auto">
          <a:xfrm>
            <a:off x="6781800" y="3929063"/>
            <a:ext cx="1390650" cy="701675"/>
          </a:xfrm>
          <a:prstGeom prst="rect">
            <a:avLst/>
          </a:prstGeom>
          <a:noFill/>
          <a:ln w="9525">
            <a:noFill/>
            <a:miter lim="800000"/>
            <a:headEnd/>
            <a:tailEnd/>
          </a:ln>
        </p:spPr>
        <p:txBody>
          <a:bodyPr wrap="none">
            <a:spAutoFit/>
          </a:bodyPr>
          <a:lstStyle/>
          <a:p>
            <a:pPr algn="ctr" eaLnBrk="0" hangingPunct="0"/>
            <a:r>
              <a:rPr lang="en-US" sz="2000"/>
              <a:t>NAND </a:t>
            </a:r>
          </a:p>
          <a:p>
            <a:pPr algn="ctr" eaLnBrk="0" hangingPunct="0"/>
            <a:r>
              <a:rPr lang="en-US" sz="2000"/>
              <a:t>Truth Table</a:t>
            </a:r>
          </a:p>
        </p:txBody>
      </p:sp>
      <p:graphicFrame>
        <p:nvGraphicFramePr>
          <p:cNvPr id="1026" name="Object 2"/>
          <p:cNvGraphicFramePr>
            <a:graphicFrameLocks noChangeAspect="1"/>
          </p:cNvGraphicFramePr>
          <p:nvPr/>
        </p:nvGraphicFramePr>
        <p:xfrm>
          <a:off x="762000" y="4637088"/>
          <a:ext cx="762000" cy="381000"/>
        </p:xfrm>
        <a:graphic>
          <a:graphicData uri="http://schemas.openxmlformats.org/presentationml/2006/ole">
            <mc:AlternateContent xmlns:mc="http://schemas.openxmlformats.org/markup-compatibility/2006">
              <mc:Choice xmlns:v="urn:schemas-microsoft-com:vml" Requires="v">
                <p:oleObj spid="_x0000_s152614" name="Equation" r:id="rId3" imgW="381000" imgH="165100" progId="Equation.3">
                  <p:embed/>
                </p:oleObj>
              </mc:Choice>
              <mc:Fallback>
                <p:oleObj name="Equation" r:id="rId3" imgW="381000" imgH="1651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637088"/>
                        <a:ext cx="762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2057400" y="4691063"/>
          <a:ext cx="5940425" cy="338137"/>
        </p:xfrm>
        <a:graphic>
          <a:graphicData uri="http://schemas.openxmlformats.org/presentationml/2006/ole">
            <mc:AlternateContent xmlns:mc="http://schemas.openxmlformats.org/markup-compatibility/2006">
              <mc:Choice xmlns:v="urn:schemas-microsoft-com:vml" Requires="v">
                <p:oleObj spid="_x0000_s152615" name="Equation" r:id="rId5" imgW="2908300" imgH="165100" progId="Equation.3">
                  <p:embed/>
                </p:oleObj>
              </mc:Choice>
              <mc:Fallback>
                <p:oleObj name="Equation" r:id="rId5" imgW="2908300" imgH="165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691063"/>
                        <a:ext cx="59404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Rounded Rectangle 16"/>
          <p:cNvSpPr/>
          <p:nvPr/>
        </p:nvSpPr>
        <p:spPr bwMode="auto">
          <a:xfrm>
            <a:off x="7819725" y="1752600"/>
            <a:ext cx="304800" cy="1981200"/>
          </a:xfrm>
          <a:prstGeom prst="roundRect">
            <a:avLst/>
          </a:prstGeom>
          <a:noFill/>
          <a:ln w="28575" cap="flat" cmpd="sng" algn="ctr">
            <a:solidFill>
              <a:srgbClr val="00B050"/>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Rounded Rectangle 17"/>
          <p:cNvSpPr/>
          <p:nvPr/>
        </p:nvSpPr>
        <p:spPr bwMode="auto">
          <a:xfrm>
            <a:off x="4619325" y="1752600"/>
            <a:ext cx="304800" cy="1981200"/>
          </a:xfrm>
          <a:prstGeom prst="roundRect">
            <a:avLst/>
          </a:prstGeom>
          <a:noFill/>
          <a:ln w="28575" cap="flat" cmpd="sng" algn="ctr">
            <a:solidFill>
              <a:srgbClr val="00B050"/>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NOR Gates</a:t>
            </a:r>
          </a:p>
        </p:txBody>
      </p:sp>
      <p:sp>
        <p:nvSpPr>
          <p:cNvPr id="29704" name="Rectangle 3"/>
          <p:cNvSpPr txBox="1">
            <a:spLocks noChangeArrowheads="1"/>
          </p:cNvSpPr>
          <p:nvPr/>
        </p:nvSpPr>
        <p:spPr bwMode="auto">
          <a:xfrm>
            <a:off x="228600" y="990600"/>
            <a:ext cx="8534400" cy="12192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1800" dirty="0"/>
              <a:t>To obtain the complete logical family we need inverter and </a:t>
            </a:r>
            <a:r>
              <a:rPr lang="en-US" sz="1800" dirty="0" err="1"/>
              <a:t>AND</a:t>
            </a:r>
            <a:r>
              <a:rPr lang="en-US" sz="1800" dirty="0"/>
              <a:t> or </a:t>
            </a:r>
            <a:r>
              <a:rPr lang="en-US" sz="1800" dirty="0" err="1"/>
              <a:t>OR</a:t>
            </a:r>
            <a:r>
              <a:rPr lang="en-US" sz="1800" dirty="0"/>
              <a:t> function, or  just one NAND or NOR element.</a:t>
            </a:r>
          </a:p>
          <a:p>
            <a:pPr marL="342900" indent="-342900">
              <a:lnSpc>
                <a:spcPct val="90000"/>
              </a:lnSpc>
              <a:spcBef>
                <a:spcPct val="20000"/>
              </a:spcBef>
              <a:buFontTx/>
              <a:buChar char="•"/>
            </a:pPr>
            <a:r>
              <a:rPr lang="en-US" sz="1800" dirty="0"/>
              <a:t>This type of element can be easily created by replacing one switch with two switches in parallel for NOR or in series for NAND.</a:t>
            </a:r>
          </a:p>
          <a:p>
            <a:pPr marL="342900" indent="-342900">
              <a:lnSpc>
                <a:spcPct val="90000"/>
              </a:lnSpc>
              <a:spcBef>
                <a:spcPct val="20000"/>
              </a:spcBef>
              <a:buFontTx/>
              <a:buChar char="•"/>
            </a:pPr>
            <a:endParaRPr lang="en-US" sz="1800" dirty="0"/>
          </a:p>
          <a:p>
            <a:pPr marL="342900" indent="-342900">
              <a:lnSpc>
                <a:spcPct val="90000"/>
              </a:lnSpc>
              <a:spcBef>
                <a:spcPct val="20000"/>
              </a:spcBef>
              <a:buFontTx/>
              <a:buChar char="•"/>
            </a:pPr>
            <a:endParaRPr lang="en-US" sz="1800" dirty="0"/>
          </a:p>
        </p:txBody>
      </p:sp>
      <p:pic>
        <p:nvPicPr>
          <p:cNvPr id="14" name="Picture 9"/>
          <p:cNvPicPr>
            <a:picLocks noChangeAspect="1" noChangeArrowheads="1"/>
          </p:cNvPicPr>
          <p:nvPr/>
        </p:nvPicPr>
        <p:blipFill>
          <a:blip r:embed="rId2"/>
          <a:srcRect/>
          <a:stretch>
            <a:fillRect/>
          </a:stretch>
        </p:blipFill>
        <p:spPr bwMode="auto">
          <a:xfrm>
            <a:off x="101283" y="2422525"/>
            <a:ext cx="1422717" cy="2590800"/>
          </a:xfrm>
          <a:prstGeom prst="rect">
            <a:avLst/>
          </a:prstGeom>
          <a:noFill/>
          <a:ln w="9525">
            <a:noFill/>
            <a:miter lim="800000"/>
            <a:headEnd/>
            <a:tailEnd/>
          </a:ln>
        </p:spPr>
      </p:pic>
      <p:pic>
        <p:nvPicPr>
          <p:cNvPr id="16" name="Picture 8"/>
          <p:cNvPicPr>
            <a:picLocks noChangeAspect="1" noChangeArrowheads="1"/>
          </p:cNvPicPr>
          <p:nvPr/>
        </p:nvPicPr>
        <p:blipFill>
          <a:blip r:embed="rId3"/>
          <a:srcRect/>
          <a:stretch>
            <a:fillRect/>
          </a:stretch>
        </p:blipFill>
        <p:spPr bwMode="auto">
          <a:xfrm>
            <a:off x="1288097" y="4098925"/>
            <a:ext cx="411163" cy="396875"/>
          </a:xfrm>
          <a:prstGeom prst="rect">
            <a:avLst/>
          </a:prstGeom>
          <a:ln>
            <a:noFill/>
          </a:ln>
          <a:effectLst>
            <a:outerShdw blurRad="292100" dist="139700" dir="2700000" algn="tl" rotWithShape="0">
              <a:srgbClr val="333333">
                <a:alpha val="65000"/>
              </a:srgbClr>
            </a:outerShdw>
          </a:effectLst>
        </p:spPr>
      </p:pic>
      <p:pic>
        <p:nvPicPr>
          <p:cNvPr id="18" name="Picture 5"/>
          <p:cNvPicPr>
            <a:picLocks noChangeAspect="1" noChangeArrowheads="1"/>
          </p:cNvPicPr>
          <p:nvPr/>
        </p:nvPicPr>
        <p:blipFill>
          <a:blip r:embed="rId4"/>
          <a:srcRect/>
          <a:stretch>
            <a:fillRect/>
          </a:stretch>
        </p:blipFill>
        <p:spPr bwMode="auto">
          <a:xfrm>
            <a:off x="2308860" y="2840354"/>
            <a:ext cx="323850" cy="1426845"/>
          </a:xfrm>
          <a:prstGeom prst="rect">
            <a:avLst/>
          </a:prstGeom>
          <a:noFill/>
          <a:ln w="9525">
            <a:noFill/>
            <a:miter lim="800000"/>
            <a:headEnd/>
            <a:tailEnd/>
          </a:ln>
        </p:spPr>
      </p:pic>
      <p:pic>
        <p:nvPicPr>
          <p:cNvPr id="19" name="Picture 5"/>
          <p:cNvPicPr>
            <a:picLocks noChangeAspect="1" noChangeArrowheads="1"/>
          </p:cNvPicPr>
          <p:nvPr/>
        </p:nvPicPr>
        <p:blipFill>
          <a:blip r:embed="rId4"/>
          <a:srcRect/>
          <a:stretch>
            <a:fillRect/>
          </a:stretch>
        </p:blipFill>
        <p:spPr bwMode="auto">
          <a:xfrm>
            <a:off x="2164080" y="4114801"/>
            <a:ext cx="323850" cy="228599"/>
          </a:xfrm>
          <a:prstGeom prst="rect">
            <a:avLst/>
          </a:prstGeom>
          <a:noFill/>
          <a:ln w="9525">
            <a:noFill/>
            <a:miter lim="800000"/>
            <a:headEnd/>
            <a:tailEnd/>
          </a:ln>
        </p:spPr>
      </p:pic>
      <p:sp>
        <p:nvSpPr>
          <p:cNvPr id="21" name="Right Arrow 20"/>
          <p:cNvSpPr/>
          <p:nvPr/>
        </p:nvSpPr>
        <p:spPr bwMode="auto">
          <a:xfrm>
            <a:off x="16002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NOR Gates</a:t>
            </a:r>
          </a:p>
        </p:txBody>
      </p:sp>
      <p:sp>
        <p:nvSpPr>
          <p:cNvPr id="29704" name="Rectangle 3"/>
          <p:cNvSpPr txBox="1">
            <a:spLocks noChangeArrowheads="1"/>
          </p:cNvSpPr>
          <p:nvPr/>
        </p:nvSpPr>
        <p:spPr bwMode="auto">
          <a:xfrm>
            <a:off x="228600" y="990600"/>
            <a:ext cx="8534400" cy="12192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1800"/>
              <a:t>To obtain the complete logical family we need inverter and AND or OR function, or  just one NAND or NOR element.</a:t>
            </a:r>
          </a:p>
          <a:p>
            <a:pPr marL="342900" indent="-342900">
              <a:lnSpc>
                <a:spcPct val="90000"/>
              </a:lnSpc>
              <a:spcBef>
                <a:spcPct val="20000"/>
              </a:spcBef>
              <a:buFontTx/>
              <a:buChar char="•"/>
            </a:pPr>
            <a:r>
              <a:rPr lang="en-US" sz="1800"/>
              <a:t>This type of element can be easily created by replacing one switch with two switches in parallel for NOR or in series for NAND.</a:t>
            </a:r>
          </a:p>
          <a:p>
            <a:pPr marL="342900" indent="-342900">
              <a:lnSpc>
                <a:spcPct val="90000"/>
              </a:lnSpc>
              <a:spcBef>
                <a:spcPct val="20000"/>
              </a:spcBef>
              <a:buFontTx/>
              <a:buChar char="•"/>
            </a:pPr>
            <a:endParaRPr lang="en-US" sz="1800"/>
          </a:p>
          <a:p>
            <a:pPr marL="342900" indent="-342900">
              <a:lnSpc>
                <a:spcPct val="90000"/>
              </a:lnSpc>
              <a:spcBef>
                <a:spcPct val="20000"/>
              </a:spcBef>
              <a:buFontTx/>
              <a:buChar char="•"/>
            </a:pPr>
            <a:endParaRPr lang="en-US" sz="1800"/>
          </a:p>
        </p:txBody>
      </p:sp>
      <p:pic>
        <p:nvPicPr>
          <p:cNvPr id="14" name="Picture 9"/>
          <p:cNvPicPr>
            <a:picLocks noChangeAspect="1" noChangeArrowheads="1"/>
          </p:cNvPicPr>
          <p:nvPr/>
        </p:nvPicPr>
        <p:blipFill>
          <a:blip r:embed="rId2"/>
          <a:srcRect/>
          <a:stretch>
            <a:fillRect/>
          </a:stretch>
        </p:blipFill>
        <p:spPr bwMode="auto">
          <a:xfrm>
            <a:off x="101283" y="2422525"/>
            <a:ext cx="1422717" cy="2590800"/>
          </a:xfrm>
          <a:prstGeom prst="rect">
            <a:avLst/>
          </a:prstGeom>
          <a:noFill/>
          <a:ln w="9525">
            <a:noFill/>
            <a:miter lim="800000"/>
            <a:headEnd/>
            <a:tailEnd/>
          </a:ln>
        </p:spPr>
      </p:pic>
      <p:pic>
        <p:nvPicPr>
          <p:cNvPr id="16" name="Picture 8"/>
          <p:cNvPicPr>
            <a:picLocks noChangeAspect="1" noChangeArrowheads="1"/>
          </p:cNvPicPr>
          <p:nvPr/>
        </p:nvPicPr>
        <p:blipFill>
          <a:blip r:embed="rId3"/>
          <a:srcRect/>
          <a:stretch>
            <a:fillRect/>
          </a:stretch>
        </p:blipFill>
        <p:spPr bwMode="auto">
          <a:xfrm>
            <a:off x="1288097" y="4098925"/>
            <a:ext cx="411163" cy="396875"/>
          </a:xfrm>
          <a:prstGeom prst="rect">
            <a:avLst/>
          </a:prstGeom>
          <a:ln>
            <a:noFill/>
          </a:ln>
          <a:effectLst>
            <a:outerShdw blurRad="292100" dist="139700" dir="2700000" algn="tl" rotWithShape="0">
              <a:srgbClr val="333333">
                <a:alpha val="65000"/>
              </a:srgbClr>
            </a:outerShdw>
          </a:effectLst>
        </p:spPr>
      </p:pic>
      <p:pic>
        <p:nvPicPr>
          <p:cNvPr id="17" name="Picture 4" descr="Switches in parallel"/>
          <p:cNvPicPr>
            <a:picLocks noChangeAspect="1" noChangeArrowheads="1" noCrop="1"/>
          </p:cNvPicPr>
          <p:nvPr/>
        </p:nvPicPr>
        <p:blipFill>
          <a:blip r:embed="rId4"/>
          <a:srcRect/>
          <a:stretch>
            <a:fillRect/>
          </a:stretch>
        </p:blipFill>
        <p:spPr bwMode="auto">
          <a:xfrm rot="-5400000">
            <a:off x="1382395" y="2892425"/>
            <a:ext cx="2590800" cy="1530350"/>
          </a:xfrm>
          <a:prstGeom prst="rect">
            <a:avLst/>
          </a:prstGeom>
          <a:noFill/>
          <a:ln w="9525">
            <a:noFill/>
            <a:miter lim="800000"/>
            <a:headEnd/>
            <a:tailEnd/>
          </a:ln>
        </p:spPr>
      </p:pic>
      <p:pic>
        <p:nvPicPr>
          <p:cNvPr id="18" name="Picture 5"/>
          <p:cNvPicPr>
            <a:picLocks noChangeAspect="1" noChangeArrowheads="1"/>
          </p:cNvPicPr>
          <p:nvPr/>
        </p:nvPicPr>
        <p:blipFill>
          <a:blip r:embed="rId5"/>
          <a:srcRect/>
          <a:stretch>
            <a:fillRect/>
          </a:stretch>
        </p:blipFill>
        <p:spPr bwMode="auto">
          <a:xfrm>
            <a:off x="2308860" y="2840354"/>
            <a:ext cx="323850" cy="1426845"/>
          </a:xfrm>
          <a:prstGeom prst="rect">
            <a:avLst/>
          </a:prstGeom>
          <a:noFill/>
          <a:ln w="9525">
            <a:noFill/>
            <a:miter lim="800000"/>
            <a:headEnd/>
            <a:tailEnd/>
          </a:ln>
        </p:spPr>
      </p:pic>
      <p:pic>
        <p:nvPicPr>
          <p:cNvPr id="19" name="Picture 5"/>
          <p:cNvPicPr>
            <a:picLocks noChangeAspect="1" noChangeArrowheads="1"/>
          </p:cNvPicPr>
          <p:nvPr/>
        </p:nvPicPr>
        <p:blipFill>
          <a:blip r:embed="rId5"/>
          <a:srcRect/>
          <a:stretch>
            <a:fillRect/>
          </a:stretch>
        </p:blipFill>
        <p:spPr bwMode="auto">
          <a:xfrm>
            <a:off x="2164080" y="4114801"/>
            <a:ext cx="323850" cy="228599"/>
          </a:xfrm>
          <a:prstGeom prst="rect">
            <a:avLst/>
          </a:prstGeom>
          <a:noFill/>
          <a:ln w="9525">
            <a:noFill/>
            <a:miter lim="800000"/>
            <a:headEnd/>
            <a:tailEnd/>
          </a:ln>
        </p:spPr>
      </p:pic>
      <p:sp>
        <p:nvSpPr>
          <p:cNvPr id="21" name="Right Arrow 20"/>
          <p:cNvSpPr/>
          <p:nvPr/>
        </p:nvSpPr>
        <p:spPr bwMode="auto">
          <a:xfrm>
            <a:off x="16002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Right Arrow 21"/>
          <p:cNvSpPr/>
          <p:nvPr/>
        </p:nvSpPr>
        <p:spPr bwMode="auto">
          <a:xfrm>
            <a:off x="32766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NOR Gates</a:t>
            </a:r>
          </a:p>
        </p:txBody>
      </p:sp>
      <p:sp>
        <p:nvSpPr>
          <p:cNvPr id="29704" name="Rectangle 3"/>
          <p:cNvSpPr txBox="1">
            <a:spLocks noChangeArrowheads="1"/>
          </p:cNvSpPr>
          <p:nvPr/>
        </p:nvSpPr>
        <p:spPr bwMode="auto">
          <a:xfrm>
            <a:off x="228600" y="990600"/>
            <a:ext cx="8534400" cy="12192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1800"/>
              <a:t>To obtain the complete logical family we need inverter and AND or OR function, or  just one NAND or NOR element.</a:t>
            </a:r>
          </a:p>
          <a:p>
            <a:pPr marL="342900" indent="-342900">
              <a:lnSpc>
                <a:spcPct val="90000"/>
              </a:lnSpc>
              <a:spcBef>
                <a:spcPct val="20000"/>
              </a:spcBef>
              <a:buFontTx/>
              <a:buChar char="•"/>
            </a:pPr>
            <a:r>
              <a:rPr lang="en-US" sz="1800"/>
              <a:t>This type of element can be easily created by replacing one switch with two switches in parallel for NOR or in series for NAND.</a:t>
            </a:r>
          </a:p>
          <a:p>
            <a:pPr marL="342900" indent="-342900">
              <a:lnSpc>
                <a:spcPct val="90000"/>
              </a:lnSpc>
              <a:spcBef>
                <a:spcPct val="20000"/>
              </a:spcBef>
              <a:buFontTx/>
              <a:buChar char="•"/>
            </a:pPr>
            <a:endParaRPr lang="en-US" sz="1800"/>
          </a:p>
          <a:p>
            <a:pPr marL="342900" indent="-342900">
              <a:lnSpc>
                <a:spcPct val="90000"/>
              </a:lnSpc>
              <a:spcBef>
                <a:spcPct val="20000"/>
              </a:spcBef>
              <a:buFontTx/>
              <a:buChar char="•"/>
            </a:pPr>
            <a:endParaRPr lang="en-US" sz="1800"/>
          </a:p>
        </p:txBody>
      </p:sp>
      <p:pic>
        <p:nvPicPr>
          <p:cNvPr id="13" name="Picture 4" descr="Switches in parallel"/>
          <p:cNvPicPr>
            <a:picLocks noChangeAspect="1" noChangeArrowheads="1" noCrop="1"/>
          </p:cNvPicPr>
          <p:nvPr/>
        </p:nvPicPr>
        <p:blipFill>
          <a:blip r:embed="rId2"/>
          <a:srcRect/>
          <a:stretch>
            <a:fillRect/>
          </a:stretch>
        </p:blipFill>
        <p:spPr bwMode="auto">
          <a:xfrm rot="-5400000">
            <a:off x="2915285" y="2892425"/>
            <a:ext cx="2590800" cy="1530350"/>
          </a:xfrm>
          <a:prstGeom prst="rect">
            <a:avLst/>
          </a:prstGeom>
          <a:noFill/>
          <a:ln w="9525">
            <a:noFill/>
            <a:miter lim="800000"/>
            <a:headEnd/>
            <a:tailEnd/>
          </a:ln>
        </p:spPr>
      </p:pic>
      <p:pic>
        <p:nvPicPr>
          <p:cNvPr id="14" name="Picture 9"/>
          <p:cNvPicPr>
            <a:picLocks noChangeAspect="1" noChangeArrowheads="1"/>
          </p:cNvPicPr>
          <p:nvPr/>
        </p:nvPicPr>
        <p:blipFill>
          <a:blip r:embed="rId3"/>
          <a:srcRect/>
          <a:stretch>
            <a:fillRect/>
          </a:stretch>
        </p:blipFill>
        <p:spPr bwMode="auto">
          <a:xfrm>
            <a:off x="101283" y="2422525"/>
            <a:ext cx="1422717" cy="2590800"/>
          </a:xfrm>
          <a:prstGeom prst="rect">
            <a:avLst/>
          </a:prstGeom>
          <a:noFill/>
          <a:ln w="9525">
            <a:noFill/>
            <a:miter lim="800000"/>
            <a:headEnd/>
            <a:tailEnd/>
          </a:ln>
        </p:spPr>
      </p:pic>
      <p:pic>
        <p:nvPicPr>
          <p:cNvPr id="16" name="Picture 8"/>
          <p:cNvPicPr>
            <a:picLocks noChangeAspect="1" noChangeArrowheads="1"/>
          </p:cNvPicPr>
          <p:nvPr/>
        </p:nvPicPr>
        <p:blipFill>
          <a:blip r:embed="rId4"/>
          <a:srcRect/>
          <a:stretch>
            <a:fillRect/>
          </a:stretch>
        </p:blipFill>
        <p:spPr bwMode="auto">
          <a:xfrm>
            <a:off x="1288097" y="4098925"/>
            <a:ext cx="411163" cy="396875"/>
          </a:xfrm>
          <a:prstGeom prst="rect">
            <a:avLst/>
          </a:prstGeom>
          <a:ln>
            <a:noFill/>
          </a:ln>
          <a:effectLst>
            <a:outerShdw blurRad="292100" dist="139700" dir="2700000" algn="tl" rotWithShape="0">
              <a:srgbClr val="333333">
                <a:alpha val="65000"/>
              </a:srgbClr>
            </a:outerShdw>
          </a:effectLst>
        </p:spPr>
      </p:pic>
      <p:pic>
        <p:nvPicPr>
          <p:cNvPr id="17" name="Picture 4" descr="Switches in parallel"/>
          <p:cNvPicPr>
            <a:picLocks noChangeAspect="1" noChangeArrowheads="1" noCrop="1"/>
          </p:cNvPicPr>
          <p:nvPr/>
        </p:nvPicPr>
        <p:blipFill>
          <a:blip r:embed="rId2"/>
          <a:srcRect/>
          <a:stretch>
            <a:fillRect/>
          </a:stretch>
        </p:blipFill>
        <p:spPr bwMode="auto">
          <a:xfrm rot="-5400000">
            <a:off x="1382395" y="2892425"/>
            <a:ext cx="2590800" cy="1530350"/>
          </a:xfrm>
          <a:prstGeom prst="rect">
            <a:avLst/>
          </a:prstGeom>
          <a:noFill/>
          <a:ln w="9525">
            <a:noFill/>
            <a:miter lim="800000"/>
            <a:headEnd/>
            <a:tailEnd/>
          </a:ln>
        </p:spPr>
      </p:pic>
      <p:pic>
        <p:nvPicPr>
          <p:cNvPr id="18" name="Picture 5"/>
          <p:cNvPicPr>
            <a:picLocks noChangeAspect="1" noChangeArrowheads="1"/>
          </p:cNvPicPr>
          <p:nvPr/>
        </p:nvPicPr>
        <p:blipFill>
          <a:blip r:embed="rId5"/>
          <a:srcRect/>
          <a:stretch>
            <a:fillRect/>
          </a:stretch>
        </p:blipFill>
        <p:spPr bwMode="auto">
          <a:xfrm>
            <a:off x="2308860" y="2840354"/>
            <a:ext cx="323850" cy="1426845"/>
          </a:xfrm>
          <a:prstGeom prst="rect">
            <a:avLst/>
          </a:prstGeom>
          <a:noFill/>
          <a:ln w="9525">
            <a:noFill/>
            <a:miter lim="800000"/>
            <a:headEnd/>
            <a:tailEnd/>
          </a:ln>
        </p:spPr>
      </p:pic>
      <p:pic>
        <p:nvPicPr>
          <p:cNvPr id="19" name="Picture 5"/>
          <p:cNvPicPr>
            <a:picLocks noChangeAspect="1" noChangeArrowheads="1"/>
          </p:cNvPicPr>
          <p:nvPr/>
        </p:nvPicPr>
        <p:blipFill>
          <a:blip r:embed="rId5"/>
          <a:srcRect/>
          <a:stretch>
            <a:fillRect/>
          </a:stretch>
        </p:blipFill>
        <p:spPr bwMode="auto">
          <a:xfrm>
            <a:off x="2164080" y="4114801"/>
            <a:ext cx="323850" cy="228599"/>
          </a:xfrm>
          <a:prstGeom prst="rect">
            <a:avLst/>
          </a:prstGeom>
          <a:noFill/>
          <a:ln w="9525">
            <a:noFill/>
            <a:miter lim="800000"/>
            <a:headEnd/>
            <a:tailEnd/>
          </a:ln>
        </p:spPr>
      </p:pic>
      <p:sp>
        <p:nvSpPr>
          <p:cNvPr id="21" name="Right Arrow 20"/>
          <p:cNvSpPr/>
          <p:nvPr/>
        </p:nvSpPr>
        <p:spPr bwMode="auto">
          <a:xfrm>
            <a:off x="16002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Right Arrow 21"/>
          <p:cNvSpPr/>
          <p:nvPr/>
        </p:nvSpPr>
        <p:spPr bwMode="auto">
          <a:xfrm>
            <a:off x="32766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3" name="Right Arrow 22"/>
          <p:cNvSpPr/>
          <p:nvPr/>
        </p:nvSpPr>
        <p:spPr bwMode="auto">
          <a:xfrm>
            <a:off x="49530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NOR Gates</a:t>
            </a:r>
          </a:p>
        </p:txBody>
      </p:sp>
      <p:sp>
        <p:nvSpPr>
          <p:cNvPr id="29704" name="Rectangle 3"/>
          <p:cNvSpPr txBox="1">
            <a:spLocks noChangeArrowheads="1"/>
          </p:cNvSpPr>
          <p:nvPr/>
        </p:nvSpPr>
        <p:spPr bwMode="auto">
          <a:xfrm>
            <a:off x="228600" y="990600"/>
            <a:ext cx="8534400" cy="12192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1800"/>
              <a:t>To obtain the complete logical family we need inverter and AND or OR function, or  just one NAND or NOR element.</a:t>
            </a:r>
          </a:p>
          <a:p>
            <a:pPr marL="342900" indent="-342900">
              <a:lnSpc>
                <a:spcPct val="90000"/>
              </a:lnSpc>
              <a:spcBef>
                <a:spcPct val="20000"/>
              </a:spcBef>
              <a:buFontTx/>
              <a:buChar char="•"/>
            </a:pPr>
            <a:r>
              <a:rPr lang="en-US" sz="1800"/>
              <a:t>This type of element can be easily created by replacing one switch with two switches in parallel for NOR or in series for NAND.</a:t>
            </a:r>
          </a:p>
          <a:p>
            <a:pPr marL="342900" indent="-342900">
              <a:lnSpc>
                <a:spcPct val="90000"/>
              </a:lnSpc>
              <a:spcBef>
                <a:spcPct val="20000"/>
              </a:spcBef>
              <a:buFontTx/>
              <a:buChar char="•"/>
            </a:pPr>
            <a:endParaRPr lang="en-US" sz="1800"/>
          </a:p>
          <a:p>
            <a:pPr marL="342900" indent="-342900">
              <a:lnSpc>
                <a:spcPct val="90000"/>
              </a:lnSpc>
              <a:spcBef>
                <a:spcPct val="20000"/>
              </a:spcBef>
              <a:buFontTx/>
              <a:buChar char="•"/>
            </a:pPr>
            <a:endParaRPr lang="en-US" sz="1800"/>
          </a:p>
        </p:txBody>
      </p:sp>
      <p:pic>
        <p:nvPicPr>
          <p:cNvPr id="13" name="Picture 4" descr="Switches in parallel"/>
          <p:cNvPicPr>
            <a:picLocks noChangeAspect="1" noChangeArrowheads="1" noCrop="1"/>
          </p:cNvPicPr>
          <p:nvPr/>
        </p:nvPicPr>
        <p:blipFill>
          <a:blip r:embed="rId2"/>
          <a:srcRect/>
          <a:stretch>
            <a:fillRect/>
          </a:stretch>
        </p:blipFill>
        <p:spPr bwMode="auto">
          <a:xfrm rot="-5400000">
            <a:off x="2915285" y="2892425"/>
            <a:ext cx="2590800" cy="1530350"/>
          </a:xfrm>
          <a:prstGeom prst="rect">
            <a:avLst/>
          </a:prstGeom>
          <a:noFill/>
          <a:ln w="9525">
            <a:noFill/>
            <a:miter lim="800000"/>
            <a:headEnd/>
            <a:tailEnd/>
          </a:ln>
        </p:spPr>
      </p:pic>
      <p:pic>
        <p:nvPicPr>
          <p:cNvPr id="14" name="Picture 9"/>
          <p:cNvPicPr>
            <a:picLocks noChangeAspect="1" noChangeArrowheads="1"/>
          </p:cNvPicPr>
          <p:nvPr/>
        </p:nvPicPr>
        <p:blipFill>
          <a:blip r:embed="rId3"/>
          <a:srcRect/>
          <a:stretch>
            <a:fillRect/>
          </a:stretch>
        </p:blipFill>
        <p:spPr bwMode="auto">
          <a:xfrm>
            <a:off x="101283" y="2422525"/>
            <a:ext cx="1422717" cy="2590800"/>
          </a:xfrm>
          <a:prstGeom prst="rect">
            <a:avLst/>
          </a:prstGeom>
          <a:noFill/>
          <a:ln w="9525">
            <a:noFill/>
            <a:miter lim="800000"/>
            <a:headEnd/>
            <a:tailEnd/>
          </a:ln>
        </p:spPr>
      </p:pic>
      <p:pic>
        <p:nvPicPr>
          <p:cNvPr id="15" name="Picture 10"/>
          <p:cNvPicPr>
            <a:picLocks noChangeAspect="1" noChangeArrowheads="1"/>
          </p:cNvPicPr>
          <p:nvPr/>
        </p:nvPicPr>
        <p:blipFill>
          <a:blip r:embed="rId4"/>
          <a:srcRect/>
          <a:stretch>
            <a:fillRect/>
          </a:stretch>
        </p:blipFill>
        <p:spPr bwMode="auto">
          <a:xfrm>
            <a:off x="5238750" y="2506663"/>
            <a:ext cx="1620838" cy="2360612"/>
          </a:xfrm>
          <a:prstGeom prst="rect">
            <a:avLst/>
          </a:prstGeom>
          <a:noFill/>
          <a:ln w="9525">
            <a:noFill/>
            <a:miter lim="800000"/>
            <a:headEnd/>
            <a:tailEnd/>
          </a:ln>
        </p:spPr>
      </p:pic>
      <p:pic>
        <p:nvPicPr>
          <p:cNvPr id="16" name="Picture 8"/>
          <p:cNvPicPr>
            <a:picLocks noChangeAspect="1" noChangeArrowheads="1"/>
          </p:cNvPicPr>
          <p:nvPr/>
        </p:nvPicPr>
        <p:blipFill>
          <a:blip r:embed="rId5"/>
          <a:srcRect/>
          <a:stretch>
            <a:fillRect/>
          </a:stretch>
        </p:blipFill>
        <p:spPr bwMode="auto">
          <a:xfrm>
            <a:off x="1288097" y="4098925"/>
            <a:ext cx="411163" cy="396875"/>
          </a:xfrm>
          <a:prstGeom prst="rect">
            <a:avLst/>
          </a:prstGeom>
          <a:ln>
            <a:noFill/>
          </a:ln>
          <a:effectLst>
            <a:outerShdw blurRad="292100" dist="139700" dir="2700000" algn="tl" rotWithShape="0">
              <a:srgbClr val="333333">
                <a:alpha val="65000"/>
              </a:srgbClr>
            </a:outerShdw>
          </a:effectLst>
        </p:spPr>
      </p:pic>
      <p:pic>
        <p:nvPicPr>
          <p:cNvPr id="17" name="Picture 4" descr="Switches in parallel"/>
          <p:cNvPicPr>
            <a:picLocks noChangeAspect="1" noChangeArrowheads="1" noCrop="1"/>
          </p:cNvPicPr>
          <p:nvPr/>
        </p:nvPicPr>
        <p:blipFill>
          <a:blip r:embed="rId2"/>
          <a:srcRect/>
          <a:stretch>
            <a:fillRect/>
          </a:stretch>
        </p:blipFill>
        <p:spPr bwMode="auto">
          <a:xfrm rot="-5400000">
            <a:off x="1382395" y="2892425"/>
            <a:ext cx="2590800" cy="1530350"/>
          </a:xfrm>
          <a:prstGeom prst="rect">
            <a:avLst/>
          </a:prstGeom>
          <a:noFill/>
          <a:ln w="9525">
            <a:noFill/>
            <a:miter lim="800000"/>
            <a:headEnd/>
            <a:tailEnd/>
          </a:ln>
        </p:spPr>
      </p:pic>
      <p:pic>
        <p:nvPicPr>
          <p:cNvPr id="18" name="Picture 5"/>
          <p:cNvPicPr>
            <a:picLocks noChangeAspect="1" noChangeArrowheads="1"/>
          </p:cNvPicPr>
          <p:nvPr/>
        </p:nvPicPr>
        <p:blipFill>
          <a:blip r:embed="rId6"/>
          <a:srcRect/>
          <a:stretch>
            <a:fillRect/>
          </a:stretch>
        </p:blipFill>
        <p:spPr bwMode="auto">
          <a:xfrm>
            <a:off x="2308860" y="2840354"/>
            <a:ext cx="323850" cy="1426845"/>
          </a:xfrm>
          <a:prstGeom prst="rect">
            <a:avLst/>
          </a:prstGeom>
          <a:noFill/>
          <a:ln w="9525">
            <a:noFill/>
            <a:miter lim="800000"/>
            <a:headEnd/>
            <a:tailEnd/>
          </a:ln>
        </p:spPr>
      </p:pic>
      <p:pic>
        <p:nvPicPr>
          <p:cNvPr id="19" name="Picture 5"/>
          <p:cNvPicPr>
            <a:picLocks noChangeAspect="1" noChangeArrowheads="1"/>
          </p:cNvPicPr>
          <p:nvPr/>
        </p:nvPicPr>
        <p:blipFill>
          <a:blip r:embed="rId6"/>
          <a:srcRect/>
          <a:stretch>
            <a:fillRect/>
          </a:stretch>
        </p:blipFill>
        <p:spPr bwMode="auto">
          <a:xfrm>
            <a:off x="2164080" y="4114801"/>
            <a:ext cx="323850" cy="228599"/>
          </a:xfrm>
          <a:prstGeom prst="rect">
            <a:avLst/>
          </a:prstGeom>
          <a:noFill/>
          <a:ln w="9525">
            <a:noFill/>
            <a:miter lim="800000"/>
            <a:headEnd/>
            <a:tailEnd/>
          </a:ln>
        </p:spPr>
      </p:pic>
      <p:sp>
        <p:nvSpPr>
          <p:cNvPr id="21" name="Right Arrow 20"/>
          <p:cNvSpPr/>
          <p:nvPr/>
        </p:nvSpPr>
        <p:spPr bwMode="auto">
          <a:xfrm>
            <a:off x="16002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Right Arrow 21"/>
          <p:cNvSpPr/>
          <p:nvPr/>
        </p:nvSpPr>
        <p:spPr bwMode="auto">
          <a:xfrm>
            <a:off x="32766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3" name="Right Arrow 22"/>
          <p:cNvSpPr/>
          <p:nvPr/>
        </p:nvSpPr>
        <p:spPr bwMode="auto">
          <a:xfrm>
            <a:off x="49530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 name="Right Arrow 23"/>
          <p:cNvSpPr/>
          <p:nvPr/>
        </p:nvSpPr>
        <p:spPr bwMode="auto">
          <a:xfrm>
            <a:off x="67818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Rectangle 2"/>
          <p:cNvSpPr>
            <a:spLocks noGrp="1" noChangeArrowheads="1"/>
          </p:cNvSpPr>
          <p:nvPr>
            <p:ph type="title"/>
          </p:nvPr>
        </p:nvSpPr>
        <p:spPr>
          <a:xfrm>
            <a:off x="685800" y="0"/>
            <a:ext cx="7772400" cy="990600"/>
          </a:xfrm>
        </p:spPr>
        <p:txBody>
          <a:bodyPr/>
          <a:lstStyle/>
          <a:p>
            <a:pPr eaLnBrk="1" hangingPunct="1"/>
            <a:r>
              <a:rPr lang="en-US" dirty="0" smtClean="0">
                <a:ea typeface="ＭＳ Ｐゴシック" pitchFamily="34" charset="-128"/>
              </a:rPr>
              <a:t>NOR Gates</a:t>
            </a:r>
          </a:p>
        </p:txBody>
      </p:sp>
      <p:sp>
        <p:nvSpPr>
          <p:cNvPr id="33800" name="Rectangle 3"/>
          <p:cNvSpPr txBox="1">
            <a:spLocks noChangeArrowheads="1"/>
          </p:cNvSpPr>
          <p:nvPr/>
        </p:nvSpPr>
        <p:spPr bwMode="auto">
          <a:xfrm>
            <a:off x="228600" y="990600"/>
            <a:ext cx="8534400" cy="12192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1800" dirty="0"/>
              <a:t>To obtain the complete logical family we need inverter and </a:t>
            </a:r>
            <a:r>
              <a:rPr lang="en-US" sz="1800" dirty="0" err="1"/>
              <a:t>AND</a:t>
            </a:r>
            <a:r>
              <a:rPr lang="en-US" sz="1800" dirty="0"/>
              <a:t> or </a:t>
            </a:r>
            <a:r>
              <a:rPr lang="en-US" sz="1800" dirty="0" err="1"/>
              <a:t>OR</a:t>
            </a:r>
            <a:r>
              <a:rPr lang="en-US" sz="1800" dirty="0"/>
              <a:t> function, or  just one NAND or NOR element.</a:t>
            </a:r>
          </a:p>
          <a:p>
            <a:pPr marL="342900" indent="-342900">
              <a:lnSpc>
                <a:spcPct val="90000"/>
              </a:lnSpc>
              <a:spcBef>
                <a:spcPct val="20000"/>
              </a:spcBef>
              <a:buFontTx/>
              <a:buChar char="•"/>
            </a:pPr>
            <a:r>
              <a:rPr lang="en-US" sz="1800" dirty="0"/>
              <a:t>This type of element can be easily created by replacing one switch with two switches in parallel for NOR or in series for NAND.</a:t>
            </a:r>
          </a:p>
          <a:p>
            <a:pPr marL="342900" indent="-342900">
              <a:lnSpc>
                <a:spcPct val="90000"/>
              </a:lnSpc>
              <a:spcBef>
                <a:spcPct val="20000"/>
              </a:spcBef>
              <a:buFontTx/>
              <a:buChar char="•"/>
            </a:pPr>
            <a:endParaRPr lang="en-US" sz="1800" dirty="0"/>
          </a:p>
          <a:p>
            <a:pPr marL="342900" indent="-342900">
              <a:lnSpc>
                <a:spcPct val="90000"/>
              </a:lnSpc>
              <a:spcBef>
                <a:spcPct val="20000"/>
              </a:spcBef>
              <a:buFontTx/>
              <a:buChar char="•"/>
            </a:pPr>
            <a:endParaRPr lang="en-US" sz="1800" dirty="0"/>
          </a:p>
        </p:txBody>
      </p:sp>
      <p:pic>
        <p:nvPicPr>
          <p:cNvPr id="33802" name="Picture 4" descr="Switches in parallel"/>
          <p:cNvPicPr>
            <a:picLocks noChangeAspect="1" noChangeArrowheads="1" noCrop="1"/>
          </p:cNvPicPr>
          <p:nvPr/>
        </p:nvPicPr>
        <p:blipFill>
          <a:blip r:embed="rId2"/>
          <a:srcRect/>
          <a:stretch>
            <a:fillRect/>
          </a:stretch>
        </p:blipFill>
        <p:spPr bwMode="auto">
          <a:xfrm rot="-5400000">
            <a:off x="2915285" y="2892425"/>
            <a:ext cx="2590800" cy="1530350"/>
          </a:xfrm>
          <a:prstGeom prst="rect">
            <a:avLst/>
          </a:prstGeom>
          <a:noFill/>
          <a:ln w="9525">
            <a:noFill/>
            <a:miter lim="800000"/>
            <a:headEnd/>
            <a:tailEnd/>
          </a:ln>
        </p:spPr>
      </p:pic>
      <p:pic>
        <p:nvPicPr>
          <p:cNvPr id="33803" name="Picture 9"/>
          <p:cNvPicPr>
            <a:picLocks noChangeAspect="1" noChangeArrowheads="1"/>
          </p:cNvPicPr>
          <p:nvPr/>
        </p:nvPicPr>
        <p:blipFill>
          <a:blip r:embed="rId3"/>
          <a:srcRect/>
          <a:stretch>
            <a:fillRect/>
          </a:stretch>
        </p:blipFill>
        <p:spPr bwMode="auto">
          <a:xfrm>
            <a:off x="101283" y="2422525"/>
            <a:ext cx="1422717" cy="2590800"/>
          </a:xfrm>
          <a:prstGeom prst="rect">
            <a:avLst/>
          </a:prstGeom>
          <a:noFill/>
          <a:ln w="9525">
            <a:noFill/>
            <a:miter lim="800000"/>
            <a:headEnd/>
            <a:tailEnd/>
          </a:ln>
        </p:spPr>
      </p:pic>
      <p:pic>
        <p:nvPicPr>
          <p:cNvPr id="33804" name="Picture 10"/>
          <p:cNvPicPr>
            <a:picLocks noChangeAspect="1" noChangeArrowheads="1"/>
          </p:cNvPicPr>
          <p:nvPr/>
        </p:nvPicPr>
        <p:blipFill>
          <a:blip r:embed="rId4"/>
          <a:srcRect/>
          <a:stretch>
            <a:fillRect/>
          </a:stretch>
        </p:blipFill>
        <p:spPr bwMode="auto">
          <a:xfrm>
            <a:off x="5238750" y="2506663"/>
            <a:ext cx="1620838" cy="2360612"/>
          </a:xfrm>
          <a:prstGeom prst="rect">
            <a:avLst/>
          </a:prstGeom>
          <a:noFill/>
          <a:ln w="9525">
            <a:noFill/>
            <a:miter lim="800000"/>
            <a:headEnd/>
            <a:tailEnd/>
          </a:ln>
        </p:spPr>
      </p:pic>
      <p:pic>
        <p:nvPicPr>
          <p:cNvPr id="20" name="Picture 8"/>
          <p:cNvPicPr>
            <a:picLocks noChangeAspect="1" noChangeArrowheads="1"/>
          </p:cNvPicPr>
          <p:nvPr/>
        </p:nvPicPr>
        <p:blipFill>
          <a:blip r:embed="rId5"/>
          <a:srcRect/>
          <a:stretch>
            <a:fillRect/>
          </a:stretch>
        </p:blipFill>
        <p:spPr bwMode="auto">
          <a:xfrm>
            <a:off x="1288097" y="4098925"/>
            <a:ext cx="411163" cy="396875"/>
          </a:xfrm>
          <a:prstGeom prst="rect">
            <a:avLst/>
          </a:prstGeom>
          <a:ln>
            <a:noFill/>
          </a:ln>
          <a:effectLst>
            <a:outerShdw blurRad="292100" dist="139700" dir="2700000" algn="tl" rotWithShape="0">
              <a:srgbClr val="333333">
                <a:alpha val="65000"/>
              </a:srgbClr>
            </a:outerShdw>
          </a:effectLst>
        </p:spPr>
      </p:pic>
      <p:pic>
        <p:nvPicPr>
          <p:cNvPr id="33806" name="Picture 11"/>
          <p:cNvPicPr>
            <a:picLocks noChangeAspect="1" noChangeArrowheads="1"/>
          </p:cNvPicPr>
          <p:nvPr/>
        </p:nvPicPr>
        <p:blipFill>
          <a:blip r:embed="rId6"/>
          <a:srcRect/>
          <a:stretch>
            <a:fillRect/>
          </a:stretch>
        </p:blipFill>
        <p:spPr bwMode="auto">
          <a:xfrm>
            <a:off x="6858000" y="2590800"/>
            <a:ext cx="2286000" cy="2257425"/>
          </a:xfrm>
          <a:prstGeom prst="rect">
            <a:avLst/>
          </a:prstGeom>
          <a:noFill/>
          <a:ln w="9525">
            <a:noFill/>
            <a:miter lim="800000"/>
            <a:headEnd/>
            <a:tailEnd/>
          </a:ln>
        </p:spPr>
      </p:pic>
      <p:pic>
        <p:nvPicPr>
          <p:cNvPr id="15" name="Picture 4" descr="Switches in parallel"/>
          <p:cNvPicPr>
            <a:picLocks noChangeAspect="1" noChangeArrowheads="1" noCrop="1"/>
          </p:cNvPicPr>
          <p:nvPr/>
        </p:nvPicPr>
        <p:blipFill>
          <a:blip r:embed="rId2"/>
          <a:srcRect/>
          <a:stretch>
            <a:fillRect/>
          </a:stretch>
        </p:blipFill>
        <p:spPr bwMode="auto">
          <a:xfrm rot="-5400000">
            <a:off x="1382395" y="2892425"/>
            <a:ext cx="2590800" cy="1530350"/>
          </a:xfrm>
          <a:prstGeom prst="rect">
            <a:avLst/>
          </a:prstGeom>
          <a:noFill/>
          <a:ln w="9525">
            <a:noFill/>
            <a:miter lim="800000"/>
            <a:headEnd/>
            <a:tailEnd/>
          </a:ln>
        </p:spPr>
      </p:pic>
      <p:pic>
        <p:nvPicPr>
          <p:cNvPr id="251909" name="Picture 5"/>
          <p:cNvPicPr>
            <a:picLocks noChangeAspect="1" noChangeArrowheads="1"/>
          </p:cNvPicPr>
          <p:nvPr/>
        </p:nvPicPr>
        <p:blipFill>
          <a:blip r:embed="rId7"/>
          <a:srcRect/>
          <a:stretch>
            <a:fillRect/>
          </a:stretch>
        </p:blipFill>
        <p:spPr bwMode="auto">
          <a:xfrm>
            <a:off x="2308860" y="2840354"/>
            <a:ext cx="323850" cy="1426845"/>
          </a:xfrm>
          <a:prstGeom prst="rect">
            <a:avLst/>
          </a:prstGeom>
          <a:noFill/>
          <a:ln w="9525">
            <a:noFill/>
            <a:miter lim="800000"/>
            <a:headEnd/>
            <a:tailEnd/>
          </a:ln>
        </p:spPr>
      </p:pic>
      <p:pic>
        <p:nvPicPr>
          <p:cNvPr id="17" name="Picture 5"/>
          <p:cNvPicPr>
            <a:picLocks noChangeAspect="1" noChangeArrowheads="1"/>
          </p:cNvPicPr>
          <p:nvPr/>
        </p:nvPicPr>
        <p:blipFill>
          <a:blip r:embed="rId7"/>
          <a:srcRect/>
          <a:stretch>
            <a:fillRect/>
          </a:stretch>
        </p:blipFill>
        <p:spPr bwMode="auto">
          <a:xfrm>
            <a:off x="2164080" y="4114801"/>
            <a:ext cx="323850" cy="228599"/>
          </a:xfrm>
          <a:prstGeom prst="rect">
            <a:avLst/>
          </a:prstGeom>
          <a:noFill/>
          <a:ln w="9525">
            <a:noFill/>
            <a:miter lim="800000"/>
            <a:headEnd/>
            <a:tailEnd/>
          </a:ln>
        </p:spPr>
      </p:pic>
      <p:sp>
        <p:nvSpPr>
          <p:cNvPr id="18" name="Right Arrow 17"/>
          <p:cNvSpPr/>
          <p:nvPr/>
        </p:nvSpPr>
        <p:spPr bwMode="auto">
          <a:xfrm>
            <a:off x="16002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ight Arrow 18"/>
          <p:cNvSpPr/>
          <p:nvPr/>
        </p:nvSpPr>
        <p:spPr bwMode="auto">
          <a:xfrm>
            <a:off x="32766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Right Arrow 20"/>
          <p:cNvSpPr/>
          <p:nvPr/>
        </p:nvSpPr>
        <p:spPr bwMode="auto">
          <a:xfrm>
            <a:off x="49530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Right Arrow 21"/>
          <p:cNvSpPr/>
          <p:nvPr/>
        </p:nvSpPr>
        <p:spPr bwMode="auto">
          <a:xfrm>
            <a:off x="67818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Rectangle 2"/>
          <p:cNvSpPr>
            <a:spLocks noGrp="1" noChangeArrowheads="1"/>
          </p:cNvSpPr>
          <p:nvPr>
            <p:ph type="title"/>
          </p:nvPr>
        </p:nvSpPr>
        <p:spPr>
          <a:xfrm>
            <a:off x="685800" y="0"/>
            <a:ext cx="7772400" cy="990600"/>
          </a:xfrm>
        </p:spPr>
        <p:txBody>
          <a:bodyPr/>
          <a:lstStyle/>
          <a:p>
            <a:pPr eaLnBrk="1" hangingPunct="1"/>
            <a:r>
              <a:rPr lang="en-US" dirty="0" smtClean="0">
                <a:ea typeface="ＭＳ Ｐゴシック" pitchFamily="34" charset="-128"/>
              </a:rPr>
              <a:t>NOR Gates</a:t>
            </a:r>
          </a:p>
        </p:txBody>
      </p:sp>
      <p:sp>
        <p:nvSpPr>
          <p:cNvPr id="33800" name="Rectangle 3"/>
          <p:cNvSpPr txBox="1">
            <a:spLocks noChangeArrowheads="1"/>
          </p:cNvSpPr>
          <p:nvPr/>
        </p:nvSpPr>
        <p:spPr bwMode="auto">
          <a:xfrm>
            <a:off x="228600" y="990600"/>
            <a:ext cx="8534400" cy="12192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1800" dirty="0"/>
              <a:t>To obtain the complete logical family we need inverter and </a:t>
            </a:r>
            <a:r>
              <a:rPr lang="en-US" sz="1800" dirty="0" err="1"/>
              <a:t>AND</a:t>
            </a:r>
            <a:r>
              <a:rPr lang="en-US" sz="1800" dirty="0"/>
              <a:t> or </a:t>
            </a:r>
            <a:r>
              <a:rPr lang="en-US" sz="1800" dirty="0" err="1"/>
              <a:t>OR</a:t>
            </a:r>
            <a:r>
              <a:rPr lang="en-US" sz="1800" dirty="0"/>
              <a:t> function, or  just one NAND or NOR element.</a:t>
            </a:r>
          </a:p>
          <a:p>
            <a:pPr marL="342900" indent="-342900">
              <a:lnSpc>
                <a:spcPct val="90000"/>
              </a:lnSpc>
              <a:spcBef>
                <a:spcPct val="20000"/>
              </a:spcBef>
              <a:buFontTx/>
              <a:buChar char="•"/>
            </a:pPr>
            <a:r>
              <a:rPr lang="en-US" sz="1800" dirty="0"/>
              <a:t>This type of element can be easily created by replacing one switch with two switches in parallel for NOR or in series for NAND.</a:t>
            </a:r>
          </a:p>
          <a:p>
            <a:pPr marL="342900" indent="-342900">
              <a:lnSpc>
                <a:spcPct val="90000"/>
              </a:lnSpc>
              <a:spcBef>
                <a:spcPct val="20000"/>
              </a:spcBef>
              <a:buFontTx/>
              <a:buChar char="•"/>
            </a:pPr>
            <a:endParaRPr lang="en-US" sz="1800" dirty="0"/>
          </a:p>
          <a:p>
            <a:pPr marL="342900" indent="-342900">
              <a:lnSpc>
                <a:spcPct val="90000"/>
              </a:lnSpc>
              <a:spcBef>
                <a:spcPct val="20000"/>
              </a:spcBef>
              <a:buFontTx/>
              <a:buChar char="•"/>
            </a:pPr>
            <a:endParaRPr lang="en-US" sz="1800" dirty="0"/>
          </a:p>
        </p:txBody>
      </p:sp>
      <p:sp>
        <p:nvSpPr>
          <p:cNvPr id="16" name="Rectangle 3"/>
          <p:cNvSpPr txBox="1">
            <a:spLocks noChangeArrowheads="1"/>
          </p:cNvSpPr>
          <p:nvPr/>
        </p:nvSpPr>
        <p:spPr bwMode="auto">
          <a:xfrm>
            <a:off x="250825" y="5181600"/>
            <a:ext cx="8534400" cy="12192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en-US" sz="1800" dirty="0"/>
              <a:t>The worst condition for the output low (to have it as low as possible) is when only one switch is closed (since </a:t>
            </a:r>
            <a:r>
              <a:rPr lang="en-US" sz="1800" i="1" dirty="0"/>
              <a:t>R</a:t>
            </a:r>
            <a:r>
              <a:rPr lang="en-US" sz="1800" i="1" baseline="-25000" dirty="0"/>
              <a:t>on</a:t>
            </a:r>
            <a:r>
              <a:rPr lang="en-US" sz="1800" dirty="0"/>
              <a:t> for both are in parallel). </a:t>
            </a:r>
          </a:p>
          <a:p>
            <a:pPr marL="342900" indent="-342900">
              <a:lnSpc>
                <a:spcPct val="90000"/>
              </a:lnSpc>
              <a:spcBef>
                <a:spcPct val="20000"/>
              </a:spcBef>
              <a:buFontTx/>
              <a:buChar char="•"/>
              <a:defRPr/>
            </a:pPr>
            <a:endParaRPr lang="en-US" sz="1800" kern="0" dirty="0">
              <a:latin typeface="+mn-lt"/>
              <a:cs typeface="ＭＳ Ｐゴシック" charset="-128"/>
            </a:endParaRPr>
          </a:p>
          <a:p>
            <a:pPr marL="342900" indent="-342900">
              <a:lnSpc>
                <a:spcPct val="90000"/>
              </a:lnSpc>
              <a:spcBef>
                <a:spcPct val="20000"/>
              </a:spcBef>
              <a:buFontTx/>
              <a:buChar char="•"/>
              <a:defRPr/>
            </a:pPr>
            <a:endParaRPr lang="en-US" sz="1800" kern="0" dirty="0">
              <a:latin typeface="+mn-lt"/>
              <a:cs typeface="ＭＳ Ｐゴシック" charset="-128"/>
            </a:endParaRPr>
          </a:p>
        </p:txBody>
      </p:sp>
      <p:pic>
        <p:nvPicPr>
          <p:cNvPr id="33802" name="Picture 4" descr="Switches in parallel"/>
          <p:cNvPicPr>
            <a:picLocks noChangeAspect="1" noChangeArrowheads="1" noCrop="1"/>
          </p:cNvPicPr>
          <p:nvPr/>
        </p:nvPicPr>
        <p:blipFill>
          <a:blip r:embed="rId2"/>
          <a:srcRect/>
          <a:stretch>
            <a:fillRect/>
          </a:stretch>
        </p:blipFill>
        <p:spPr bwMode="auto">
          <a:xfrm rot="-5400000">
            <a:off x="2915285" y="2892425"/>
            <a:ext cx="2590800" cy="1530350"/>
          </a:xfrm>
          <a:prstGeom prst="rect">
            <a:avLst/>
          </a:prstGeom>
          <a:noFill/>
          <a:ln w="9525">
            <a:noFill/>
            <a:miter lim="800000"/>
            <a:headEnd/>
            <a:tailEnd/>
          </a:ln>
        </p:spPr>
      </p:pic>
      <p:pic>
        <p:nvPicPr>
          <p:cNvPr id="33803" name="Picture 9"/>
          <p:cNvPicPr>
            <a:picLocks noChangeAspect="1" noChangeArrowheads="1"/>
          </p:cNvPicPr>
          <p:nvPr/>
        </p:nvPicPr>
        <p:blipFill>
          <a:blip r:embed="rId3"/>
          <a:srcRect/>
          <a:stretch>
            <a:fillRect/>
          </a:stretch>
        </p:blipFill>
        <p:spPr bwMode="auto">
          <a:xfrm>
            <a:off x="101283" y="2422525"/>
            <a:ext cx="1422717" cy="2590800"/>
          </a:xfrm>
          <a:prstGeom prst="rect">
            <a:avLst/>
          </a:prstGeom>
          <a:noFill/>
          <a:ln w="9525">
            <a:noFill/>
            <a:miter lim="800000"/>
            <a:headEnd/>
            <a:tailEnd/>
          </a:ln>
        </p:spPr>
      </p:pic>
      <p:pic>
        <p:nvPicPr>
          <p:cNvPr id="33804" name="Picture 10"/>
          <p:cNvPicPr>
            <a:picLocks noChangeAspect="1" noChangeArrowheads="1"/>
          </p:cNvPicPr>
          <p:nvPr/>
        </p:nvPicPr>
        <p:blipFill>
          <a:blip r:embed="rId4"/>
          <a:srcRect/>
          <a:stretch>
            <a:fillRect/>
          </a:stretch>
        </p:blipFill>
        <p:spPr bwMode="auto">
          <a:xfrm>
            <a:off x="5238750" y="2506663"/>
            <a:ext cx="1620838" cy="2360612"/>
          </a:xfrm>
          <a:prstGeom prst="rect">
            <a:avLst/>
          </a:prstGeom>
          <a:noFill/>
          <a:ln w="9525">
            <a:noFill/>
            <a:miter lim="800000"/>
            <a:headEnd/>
            <a:tailEnd/>
          </a:ln>
        </p:spPr>
      </p:pic>
      <p:pic>
        <p:nvPicPr>
          <p:cNvPr id="20" name="Picture 8"/>
          <p:cNvPicPr>
            <a:picLocks noChangeAspect="1" noChangeArrowheads="1"/>
          </p:cNvPicPr>
          <p:nvPr/>
        </p:nvPicPr>
        <p:blipFill>
          <a:blip r:embed="rId5"/>
          <a:srcRect/>
          <a:stretch>
            <a:fillRect/>
          </a:stretch>
        </p:blipFill>
        <p:spPr bwMode="auto">
          <a:xfrm>
            <a:off x="1288097" y="4098925"/>
            <a:ext cx="411163" cy="396875"/>
          </a:xfrm>
          <a:prstGeom prst="rect">
            <a:avLst/>
          </a:prstGeom>
          <a:ln>
            <a:noFill/>
          </a:ln>
          <a:effectLst>
            <a:outerShdw blurRad="292100" dist="139700" dir="2700000" algn="tl" rotWithShape="0">
              <a:srgbClr val="333333">
                <a:alpha val="65000"/>
              </a:srgbClr>
            </a:outerShdw>
          </a:effectLst>
        </p:spPr>
      </p:pic>
      <p:pic>
        <p:nvPicPr>
          <p:cNvPr id="33806" name="Picture 11"/>
          <p:cNvPicPr>
            <a:picLocks noChangeAspect="1" noChangeArrowheads="1"/>
          </p:cNvPicPr>
          <p:nvPr/>
        </p:nvPicPr>
        <p:blipFill>
          <a:blip r:embed="rId6"/>
          <a:srcRect/>
          <a:stretch>
            <a:fillRect/>
          </a:stretch>
        </p:blipFill>
        <p:spPr bwMode="auto">
          <a:xfrm>
            <a:off x="6858000" y="2590800"/>
            <a:ext cx="2286000" cy="2257425"/>
          </a:xfrm>
          <a:prstGeom prst="rect">
            <a:avLst/>
          </a:prstGeom>
          <a:noFill/>
          <a:ln w="9525">
            <a:noFill/>
            <a:miter lim="800000"/>
            <a:headEnd/>
            <a:tailEnd/>
          </a:ln>
        </p:spPr>
      </p:pic>
      <p:pic>
        <p:nvPicPr>
          <p:cNvPr id="15" name="Picture 4" descr="Switches in parallel"/>
          <p:cNvPicPr>
            <a:picLocks noChangeAspect="1" noChangeArrowheads="1" noCrop="1"/>
          </p:cNvPicPr>
          <p:nvPr/>
        </p:nvPicPr>
        <p:blipFill>
          <a:blip r:embed="rId2"/>
          <a:srcRect/>
          <a:stretch>
            <a:fillRect/>
          </a:stretch>
        </p:blipFill>
        <p:spPr bwMode="auto">
          <a:xfrm rot="-5400000">
            <a:off x="1382395" y="2892425"/>
            <a:ext cx="2590800" cy="1530350"/>
          </a:xfrm>
          <a:prstGeom prst="rect">
            <a:avLst/>
          </a:prstGeom>
          <a:noFill/>
          <a:ln w="9525">
            <a:noFill/>
            <a:miter lim="800000"/>
            <a:headEnd/>
            <a:tailEnd/>
          </a:ln>
        </p:spPr>
      </p:pic>
      <p:pic>
        <p:nvPicPr>
          <p:cNvPr id="251909" name="Picture 5"/>
          <p:cNvPicPr>
            <a:picLocks noChangeAspect="1" noChangeArrowheads="1"/>
          </p:cNvPicPr>
          <p:nvPr/>
        </p:nvPicPr>
        <p:blipFill>
          <a:blip r:embed="rId7"/>
          <a:srcRect/>
          <a:stretch>
            <a:fillRect/>
          </a:stretch>
        </p:blipFill>
        <p:spPr bwMode="auto">
          <a:xfrm>
            <a:off x="2308860" y="2840354"/>
            <a:ext cx="323850" cy="1426845"/>
          </a:xfrm>
          <a:prstGeom prst="rect">
            <a:avLst/>
          </a:prstGeom>
          <a:noFill/>
          <a:ln w="9525">
            <a:noFill/>
            <a:miter lim="800000"/>
            <a:headEnd/>
            <a:tailEnd/>
          </a:ln>
        </p:spPr>
      </p:pic>
      <p:pic>
        <p:nvPicPr>
          <p:cNvPr id="17" name="Picture 5"/>
          <p:cNvPicPr>
            <a:picLocks noChangeAspect="1" noChangeArrowheads="1"/>
          </p:cNvPicPr>
          <p:nvPr/>
        </p:nvPicPr>
        <p:blipFill>
          <a:blip r:embed="rId7"/>
          <a:srcRect/>
          <a:stretch>
            <a:fillRect/>
          </a:stretch>
        </p:blipFill>
        <p:spPr bwMode="auto">
          <a:xfrm>
            <a:off x="2164080" y="4114801"/>
            <a:ext cx="323850" cy="228599"/>
          </a:xfrm>
          <a:prstGeom prst="rect">
            <a:avLst/>
          </a:prstGeom>
          <a:noFill/>
          <a:ln w="9525">
            <a:noFill/>
            <a:miter lim="800000"/>
            <a:headEnd/>
            <a:tailEnd/>
          </a:ln>
        </p:spPr>
      </p:pic>
      <p:sp>
        <p:nvSpPr>
          <p:cNvPr id="18" name="Right Arrow 17"/>
          <p:cNvSpPr/>
          <p:nvPr/>
        </p:nvSpPr>
        <p:spPr bwMode="auto">
          <a:xfrm>
            <a:off x="16002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ight Arrow 18"/>
          <p:cNvSpPr/>
          <p:nvPr/>
        </p:nvSpPr>
        <p:spPr bwMode="auto">
          <a:xfrm>
            <a:off x="32766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Right Arrow 20"/>
          <p:cNvSpPr/>
          <p:nvPr/>
        </p:nvSpPr>
        <p:spPr bwMode="auto">
          <a:xfrm>
            <a:off x="49530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Right Arrow 21"/>
          <p:cNvSpPr/>
          <p:nvPr/>
        </p:nvSpPr>
        <p:spPr bwMode="auto">
          <a:xfrm>
            <a:off x="67818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Rectangle 2"/>
          <p:cNvSpPr>
            <a:spLocks noGrp="1" noChangeArrowheads="1"/>
          </p:cNvSpPr>
          <p:nvPr>
            <p:ph type="title"/>
          </p:nvPr>
        </p:nvSpPr>
        <p:spPr>
          <a:xfrm>
            <a:off x="685800" y="0"/>
            <a:ext cx="7772400" cy="990600"/>
          </a:xfrm>
        </p:spPr>
        <p:txBody>
          <a:bodyPr/>
          <a:lstStyle/>
          <a:p>
            <a:pPr eaLnBrk="1" hangingPunct="1"/>
            <a:r>
              <a:rPr lang="en-US" dirty="0" smtClean="0">
                <a:ea typeface="ＭＳ Ｐゴシック" pitchFamily="34" charset="-128"/>
              </a:rPr>
              <a:t>NOR Gates</a:t>
            </a:r>
          </a:p>
        </p:txBody>
      </p:sp>
      <p:sp>
        <p:nvSpPr>
          <p:cNvPr id="33800" name="Rectangle 3"/>
          <p:cNvSpPr txBox="1">
            <a:spLocks noChangeArrowheads="1"/>
          </p:cNvSpPr>
          <p:nvPr/>
        </p:nvSpPr>
        <p:spPr bwMode="auto">
          <a:xfrm>
            <a:off x="228600" y="990600"/>
            <a:ext cx="8534400" cy="12192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1800" dirty="0"/>
              <a:t>To obtain the complete logical family we need inverter and </a:t>
            </a:r>
            <a:r>
              <a:rPr lang="en-US" sz="1800" dirty="0" err="1"/>
              <a:t>AND</a:t>
            </a:r>
            <a:r>
              <a:rPr lang="en-US" sz="1800" dirty="0"/>
              <a:t> or </a:t>
            </a:r>
            <a:r>
              <a:rPr lang="en-US" sz="1800" dirty="0" err="1"/>
              <a:t>OR</a:t>
            </a:r>
            <a:r>
              <a:rPr lang="en-US" sz="1800" dirty="0"/>
              <a:t> function, or  just one NAND or NOR element.</a:t>
            </a:r>
          </a:p>
          <a:p>
            <a:pPr marL="342900" indent="-342900">
              <a:lnSpc>
                <a:spcPct val="90000"/>
              </a:lnSpc>
              <a:spcBef>
                <a:spcPct val="20000"/>
              </a:spcBef>
              <a:buFontTx/>
              <a:buChar char="•"/>
            </a:pPr>
            <a:r>
              <a:rPr lang="en-US" sz="1800" dirty="0"/>
              <a:t>This type of element can be easily created by replacing one switch with two switches in parallel for NOR or in series for NAND.</a:t>
            </a:r>
          </a:p>
          <a:p>
            <a:pPr marL="342900" indent="-342900">
              <a:lnSpc>
                <a:spcPct val="90000"/>
              </a:lnSpc>
              <a:spcBef>
                <a:spcPct val="20000"/>
              </a:spcBef>
              <a:buFontTx/>
              <a:buChar char="•"/>
            </a:pPr>
            <a:endParaRPr lang="en-US" sz="1800" dirty="0"/>
          </a:p>
          <a:p>
            <a:pPr marL="342900" indent="-342900">
              <a:lnSpc>
                <a:spcPct val="90000"/>
              </a:lnSpc>
              <a:spcBef>
                <a:spcPct val="20000"/>
              </a:spcBef>
              <a:buFontTx/>
              <a:buChar char="•"/>
            </a:pPr>
            <a:endParaRPr lang="en-US" sz="1800" dirty="0"/>
          </a:p>
        </p:txBody>
      </p:sp>
      <p:sp>
        <p:nvSpPr>
          <p:cNvPr id="16" name="Rectangle 3"/>
          <p:cNvSpPr txBox="1">
            <a:spLocks noChangeArrowheads="1"/>
          </p:cNvSpPr>
          <p:nvPr/>
        </p:nvSpPr>
        <p:spPr bwMode="auto">
          <a:xfrm>
            <a:off x="250825" y="5181600"/>
            <a:ext cx="8534400" cy="12192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en-US" sz="1800" dirty="0"/>
              <a:t>The worst condition for the output low (to have it as low as possible) is when only one switch is closed (since </a:t>
            </a:r>
            <a:r>
              <a:rPr lang="en-US" sz="1800" i="1" dirty="0"/>
              <a:t>R</a:t>
            </a:r>
            <a:r>
              <a:rPr lang="en-US" sz="1800" i="1" baseline="-25000" dirty="0"/>
              <a:t>on</a:t>
            </a:r>
            <a:r>
              <a:rPr lang="en-US" sz="1800" dirty="0"/>
              <a:t> for both are in parallel). </a:t>
            </a:r>
          </a:p>
          <a:p>
            <a:pPr marL="342900" indent="-342900">
              <a:lnSpc>
                <a:spcPct val="90000"/>
              </a:lnSpc>
              <a:spcBef>
                <a:spcPct val="20000"/>
              </a:spcBef>
              <a:buFontTx/>
              <a:buChar char="•"/>
              <a:defRPr/>
            </a:pPr>
            <a:r>
              <a:rPr lang="en-US" sz="1800" dirty="0"/>
              <a:t>Thus the </a:t>
            </a:r>
            <a:r>
              <a:rPr lang="en-US" sz="1800" i="1" dirty="0"/>
              <a:t>M/L</a:t>
            </a:r>
            <a:r>
              <a:rPr lang="en-US" sz="1800" dirty="0"/>
              <a:t> ratio should be chosen the same as for one switch. </a:t>
            </a:r>
          </a:p>
          <a:p>
            <a:pPr marL="342900" indent="-342900">
              <a:lnSpc>
                <a:spcPct val="90000"/>
              </a:lnSpc>
              <a:spcBef>
                <a:spcPct val="20000"/>
              </a:spcBef>
              <a:buFontTx/>
              <a:buChar char="•"/>
              <a:defRPr/>
            </a:pPr>
            <a:endParaRPr lang="en-US" sz="1800" kern="0" dirty="0">
              <a:latin typeface="+mn-lt"/>
              <a:cs typeface="ＭＳ Ｐゴシック" charset="-128"/>
            </a:endParaRPr>
          </a:p>
          <a:p>
            <a:pPr marL="342900" indent="-342900">
              <a:lnSpc>
                <a:spcPct val="90000"/>
              </a:lnSpc>
              <a:spcBef>
                <a:spcPct val="20000"/>
              </a:spcBef>
              <a:buFontTx/>
              <a:buChar char="•"/>
              <a:defRPr/>
            </a:pPr>
            <a:endParaRPr lang="en-US" sz="1800" kern="0" dirty="0">
              <a:latin typeface="+mn-lt"/>
              <a:cs typeface="ＭＳ Ｐゴシック" charset="-128"/>
            </a:endParaRPr>
          </a:p>
        </p:txBody>
      </p:sp>
      <p:pic>
        <p:nvPicPr>
          <p:cNvPr id="33802" name="Picture 4" descr="Switches in parallel"/>
          <p:cNvPicPr>
            <a:picLocks noChangeAspect="1" noChangeArrowheads="1" noCrop="1"/>
          </p:cNvPicPr>
          <p:nvPr/>
        </p:nvPicPr>
        <p:blipFill>
          <a:blip r:embed="rId2"/>
          <a:srcRect/>
          <a:stretch>
            <a:fillRect/>
          </a:stretch>
        </p:blipFill>
        <p:spPr bwMode="auto">
          <a:xfrm rot="-5400000">
            <a:off x="2915285" y="2892425"/>
            <a:ext cx="2590800" cy="1530350"/>
          </a:xfrm>
          <a:prstGeom prst="rect">
            <a:avLst/>
          </a:prstGeom>
          <a:noFill/>
          <a:ln w="9525">
            <a:noFill/>
            <a:miter lim="800000"/>
            <a:headEnd/>
            <a:tailEnd/>
          </a:ln>
        </p:spPr>
      </p:pic>
      <p:pic>
        <p:nvPicPr>
          <p:cNvPr id="33803" name="Picture 9"/>
          <p:cNvPicPr>
            <a:picLocks noChangeAspect="1" noChangeArrowheads="1"/>
          </p:cNvPicPr>
          <p:nvPr/>
        </p:nvPicPr>
        <p:blipFill>
          <a:blip r:embed="rId3"/>
          <a:srcRect/>
          <a:stretch>
            <a:fillRect/>
          </a:stretch>
        </p:blipFill>
        <p:spPr bwMode="auto">
          <a:xfrm>
            <a:off x="101283" y="2422525"/>
            <a:ext cx="1422717" cy="2590800"/>
          </a:xfrm>
          <a:prstGeom prst="rect">
            <a:avLst/>
          </a:prstGeom>
          <a:noFill/>
          <a:ln w="9525">
            <a:noFill/>
            <a:miter lim="800000"/>
            <a:headEnd/>
            <a:tailEnd/>
          </a:ln>
        </p:spPr>
      </p:pic>
      <p:pic>
        <p:nvPicPr>
          <p:cNvPr id="33804" name="Picture 10"/>
          <p:cNvPicPr>
            <a:picLocks noChangeAspect="1" noChangeArrowheads="1"/>
          </p:cNvPicPr>
          <p:nvPr/>
        </p:nvPicPr>
        <p:blipFill>
          <a:blip r:embed="rId4"/>
          <a:srcRect/>
          <a:stretch>
            <a:fillRect/>
          </a:stretch>
        </p:blipFill>
        <p:spPr bwMode="auto">
          <a:xfrm>
            <a:off x="5238750" y="2506663"/>
            <a:ext cx="1620838" cy="2360612"/>
          </a:xfrm>
          <a:prstGeom prst="rect">
            <a:avLst/>
          </a:prstGeom>
          <a:noFill/>
          <a:ln w="9525">
            <a:noFill/>
            <a:miter lim="800000"/>
            <a:headEnd/>
            <a:tailEnd/>
          </a:ln>
        </p:spPr>
      </p:pic>
      <p:pic>
        <p:nvPicPr>
          <p:cNvPr id="20" name="Picture 8"/>
          <p:cNvPicPr>
            <a:picLocks noChangeAspect="1" noChangeArrowheads="1"/>
          </p:cNvPicPr>
          <p:nvPr/>
        </p:nvPicPr>
        <p:blipFill>
          <a:blip r:embed="rId5"/>
          <a:srcRect/>
          <a:stretch>
            <a:fillRect/>
          </a:stretch>
        </p:blipFill>
        <p:spPr bwMode="auto">
          <a:xfrm>
            <a:off x="1288097" y="4098925"/>
            <a:ext cx="411163" cy="396875"/>
          </a:xfrm>
          <a:prstGeom prst="rect">
            <a:avLst/>
          </a:prstGeom>
          <a:ln>
            <a:noFill/>
          </a:ln>
          <a:effectLst>
            <a:outerShdw blurRad="292100" dist="139700" dir="2700000" algn="tl" rotWithShape="0">
              <a:srgbClr val="333333">
                <a:alpha val="65000"/>
              </a:srgbClr>
            </a:outerShdw>
          </a:effectLst>
        </p:spPr>
      </p:pic>
      <p:pic>
        <p:nvPicPr>
          <p:cNvPr id="33806" name="Picture 11"/>
          <p:cNvPicPr>
            <a:picLocks noChangeAspect="1" noChangeArrowheads="1"/>
          </p:cNvPicPr>
          <p:nvPr/>
        </p:nvPicPr>
        <p:blipFill>
          <a:blip r:embed="rId6"/>
          <a:srcRect/>
          <a:stretch>
            <a:fillRect/>
          </a:stretch>
        </p:blipFill>
        <p:spPr bwMode="auto">
          <a:xfrm>
            <a:off x="6858000" y="2590800"/>
            <a:ext cx="2286000" cy="2257425"/>
          </a:xfrm>
          <a:prstGeom prst="rect">
            <a:avLst/>
          </a:prstGeom>
          <a:noFill/>
          <a:ln w="9525">
            <a:noFill/>
            <a:miter lim="800000"/>
            <a:headEnd/>
            <a:tailEnd/>
          </a:ln>
        </p:spPr>
      </p:pic>
      <p:pic>
        <p:nvPicPr>
          <p:cNvPr id="15" name="Picture 4" descr="Switches in parallel"/>
          <p:cNvPicPr>
            <a:picLocks noChangeAspect="1" noChangeArrowheads="1" noCrop="1"/>
          </p:cNvPicPr>
          <p:nvPr/>
        </p:nvPicPr>
        <p:blipFill>
          <a:blip r:embed="rId2"/>
          <a:srcRect/>
          <a:stretch>
            <a:fillRect/>
          </a:stretch>
        </p:blipFill>
        <p:spPr bwMode="auto">
          <a:xfrm rot="-5400000">
            <a:off x="1382395" y="2892425"/>
            <a:ext cx="2590800" cy="1530350"/>
          </a:xfrm>
          <a:prstGeom prst="rect">
            <a:avLst/>
          </a:prstGeom>
          <a:noFill/>
          <a:ln w="9525">
            <a:noFill/>
            <a:miter lim="800000"/>
            <a:headEnd/>
            <a:tailEnd/>
          </a:ln>
        </p:spPr>
      </p:pic>
      <p:pic>
        <p:nvPicPr>
          <p:cNvPr id="251909" name="Picture 5"/>
          <p:cNvPicPr>
            <a:picLocks noChangeAspect="1" noChangeArrowheads="1"/>
          </p:cNvPicPr>
          <p:nvPr/>
        </p:nvPicPr>
        <p:blipFill>
          <a:blip r:embed="rId7"/>
          <a:srcRect/>
          <a:stretch>
            <a:fillRect/>
          </a:stretch>
        </p:blipFill>
        <p:spPr bwMode="auto">
          <a:xfrm>
            <a:off x="2308860" y="2840354"/>
            <a:ext cx="323850" cy="1426845"/>
          </a:xfrm>
          <a:prstGeom prst="rect">
            <a:avLst/>
          </a:prstGeom>
          <a:noFill/>
          <a:ln w="9525">
            <a:noFill/>
            <a:miter lim="800000"/>
            <a:headEnd/>
            <a:tailEnd/>
          </a:ln>
        </p:spPr>
      </p:pic>
      <p:pic>
        <p:nvPicPr>
          <p:cNvPr id="17" name="Picture 5"/>
          <p:cNvPicPr>
            <a:picLocks noChangeAspect="1" noChangeArrowheads="1"/>
          </p:cNvPicPr>
          <p:nvPr/>
        </p:nvPicPr>
        <p:blipFill>
          <a:blip r:embed="rId7"/>
          <a:srcRect/>
          <a:stretch>
            <a:fillRect/>
          </a:stretch>
        </p:blipFill>
        <p:spPr bwMode="auto">
          <a:xfrm>
            <a:off x="2164080" y="4114801"/>
            <a:ext cx="323850" cy="228599"/>
          </a:xfrm>
          <a:prstGeom prst="rect">
            <a:avLst/>
          </a:prstGeom>
          <a:noFill/>
          <a:ln w="9525">
            <a:noFill/>
            <a:miter lim="800000"/>
            <a:headEnd/>
            <a:tailEnd/>
          </a:ln>
        </p:spPr>
      </p:pic>
      <p:sp>
        <p:nvSpPr>
          <p:cNvPr id="18" name="Right Arrow 17"/>
          <p:cNvSpPr/>
          <p:nvPr/>
        </p:nvSpPr>
        <p:spPr bwMode="auto">
          <a:xfrm>
            <a:off x="16002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ight Arrow 18"/>
          <p:cNvSpPr/>
          <p:nvPr/>
        </p:nvSpPr>
        <p:spPr bwMode="auto">
          <a:xfrm>
            <a:off x="32766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Right Arrow 20"/>
          <p:cNvSpPr/>
          <p:nvPr/>
        </p:nvSpPr>
        <p:spPr bwMode="auto">
          <a:xfrm>
            <a:off x="49530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Right Arrow 21"/>
          <p:cNvSpPr/>
          <p:nvPr/>
        </p:nvSpPr>
        <p:spPr bwMode="auto">
          <a:xfrm>
            <a:off x="67818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Rectangle 2"/>
          <p:cNvSpPr>
            <a:spLocks noGrp="1" noChangeArrowheads="1"/>
          </p:cNvSpPr>
          <p:nvPr>
            <p:ph type="title"/>
          </p:nvPr>
        </p:nvSpPr>
        <p:spPr>
          <a:xfrm>
            <a:off x="685800" y="0"/>
            <a:ext cx="7772400" cy="990600"/>
          </a:xfrm>
        </p:spPr>
        <p:txBody>
          <a:bodyPr/>
          <a:lstStyle/>
          <a:p>
            <a:pPr eaLnBrk="1" hangingPunct="1"/>
            <a:r>
              <a:rPr lang="en-US" dirty="0" smtClean="0">
                <a:ea typeface="ＭＳ Ｐゴシック" pitchFamily="34" charset="-128"/>
              </a:rPr>
              <a:t>NOR Gates</a:t>
            </a:r>
          </a:p>
        </p:txBody>
      </p:sp>
      <p:sp>
        <p:nvSpPr>
          <p:cNvPr id="33800" name="Rectangle 3"/>
          <p:cNvSpPr txBox="1">
            <a:spLocks noChangeArrowheads="1"/>
          </p:cNvSpPr>
          <p:nvPr/>
        </p:nvSpPr>
        <p:spPr bwMode="auto">
          <a:xfrm>
            <a:off x="228600" y="990600"/>
            <a:ext cx="8534400" cy="12192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1800" dirty="0"/>
              <a:t>To obtain the complete logical family we need inverter and </a:t>
            </a:r>
            <a:r>
              <a:rPr lang="en-US" sz="1800" dirty="0" err="1"/>
              <a:t>AND</a:t>
            </a:r>
            <a:r>
              <a:rPr lang="en-US" sz="1800" dirty="0"/>
              <a:t> or </a:t>
            </a:r>
            <a:r>
              <a:rPr lang="en-US" sz="1800" dirty="0" err="1"/>
              <a:t>OR</a:t>
            </a:r>
            <a:r>
              <a:rPr lang="en-US" sz="1800" dirty="0"/>
              <a:t> function, or  just one NAND or NOR element.</a:t>
            </a:r>
          </a:p>
          <a:p>
            <a:pPr marL="342900" indent="-342900">
              <a:lnSpc>
                <a:spcPct val="90000"/>
              </a:lnSpc>
              <a:spcBef>
                <a:spcPct val="20000"/>
              </a:spcBef>
              <a:buFontTx/>
              <a:buChar char="•"/>
            </a:pPr>
            <a:r>
              <a:rPr lang="en-US" sz="1800" dirty="0"/>
              <a:t>This type of element can be easily created by replacing one switch with two switches in parallel for NOR or in series for NAND.</a:t>
            </a:r>
          </a:p>
          <a:p>
            <a:pPr marL="342900" indent="-342900">
              <a:lnSpc>
                <a:spcPct val="90000"/>
              </a:lnSpc>
              <a:spcBef>
                <a:spcPct val="20000"/>
              </a:spcBef>
              <a:buFontTx/>
              <a:buChar char="•"/>
            </a:pPr>
            <a:endParaRPr lang="en-US" sz="1800" dirty="0"/>
          </a:p>
          <a:p>
            <a:pPr marL="342900" indent="-342900">
              <a:lnSpc>
                <a:spcPct val="90000"/>
              </a:lnSpc>
              <a:spcBef>
                <a:spcPct val="20000"/>
              </a:spcBef>
              <a:buFontTx/>
              <a:buChar char="•"/>
            </a:pPr>
            <a:endParaRPr lang="en-US" sz="1800" dirty="0"/>
          </a:p>
        </p:txBody>
      </p:sp>
      <p:sp>
        <p:nvSpPr>
          <p:cNvPr id="16" name="Rectangle 3"/>
          <p:cNvSpPr txBox="1">
            <a:spLocks noChangeArrowheads="1"/>
          </p:cNvSpPr>
          <p:nvPr/>
        </p:nvSpPr>
        <p:spPr bwMode="auto">
          <a:xfrm>
            <a:off x="250825" y="5181600"/>
            <a:ext cx="8534400" cy="12192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en-US" sz="1800" dirty="0"/>
              <a:t>The worst condition for the output low (to have it as low as possible) is when only one switch is closed (since </a:t>
            </a:r>
            <a:r>
              <a:rPr lang="en-US" sz="1800" i="1" dirty="0"/>
              <a:t>R</a:t>
            </a:r>
            <a:r>
              <a:rPr lang="en-US" sz="1800" i="1" baseline="-25000" dirty="0"/>
              <a:t>on</a:t>
            </a:r>
            <a:r>
              <a:rPr lang="en-US" sz="1800" dirty="0"/>
              <a:t> for both are in parallel). </a:t>
            </a:r>
          </a:p>
          <a:p>
            <a:pPr marL="342900" indent="-342900">
              <a:lnSpc>
                <a:spcPct val="90000"/>
              </a:lnSpc>
              <a:spcBef>
                <a:spcPct val="20000"/>
              </a:spcBef>
              <a:buFontTx/>
              <a:buChar char="•"/>
              <a:defRPr/>
            </a:pPr>
            <a:r>
              <a:rPr lang="en-US" sz="1800" dirty="0"/>
              <a:t>Thus the </a:t>
            </a:r>
            <a:r>
              <a:rPr lang="en-US" sz="1800" i="1" dirty="0"/>
              <a:t>M/L</a:t>
            </a:r>
            <a:r>
              <a:rPr lang="en-US" sz="1800" dirty="0"/>
              <a:t> ratio should be chosen the same as for one switch. </a:t>
            </a:r>
          </a:p>
          <a:p>
            <a:pPr marL="342900" indent="-342900">
              <a:lnSpc>
                <a:spcPct val="90000"/>
              </a:lnSpc>
              <a:spcBef>
                <a:spcPct val="20000"/>
              </a:spcBef>
              <a:buFontTx/>
              <a:buChar char="•"/>
              <a:defRPr/>
            </a:pPr>
            <a:r>
              <a:rPr lang="en-US" sz="1800" dirty="0"/>
              <a:t>When both are closed, the </a:t>
            </a:r>
            <a:r>
              <a:rPr lang="en-US" sz="1800" i="1" dirty="0"/>
              <a:t>V</a:t>
            </a:r>
            <a:r>
              <a:rPr lang="en-US" sz="1800" i="1" baseline="-25000" dirty="0"/>
              <a:t>L</a:t>
            </a:r>
            <a:r>
              <a:rPr lang="en-US" sz="1800" dirty="0"/>
              <a:t> at the output will be even lower then for one.</a:t>
            </a:r>
          </a:p>
          <a:p>
            <a:pPr marL="342900" indent="-342900">
              <a:lnSpc>
                <a:spcPct val="90000"/>
              </a:lnSpc>
              <a:spcBef>
                <a:spcPct val="20000"/>
              </a:spcBef>
              <a:buFontTx/>
              <a:buChar char="•"/>
              <a:defRPr/>
            </a:pPr>
            <a:endParaRPr lang="en-US" sz="1800" kern="0" dirty="0">
              <a:latin typeface="+mn-lt"/>
              <a:cs typeface="ＭＳ Ｐゴシック" charset="-128"/>
            </a:endParaRPr>
          </a:p>
          <a:p>
            <a:pPr marL="342900" indent="-342900">
              <a:lnSpc>
                <a:spcPct val="90000"/>
              </a:lnSpc>
              <a:spcBef>
                <a:spcPct val="20000"/>
              </a:spcBef>
              <a:buFontTx/>
              <a:buChar char="•"/>
              <a:defRPr/>
            </a:pPr>
            <a:endParaRPr lang="en-US" sz="1800" kern="0" dirty="0">
              <a:latin typeface="+mn-lt"/>
              <a:cs typeface="ＭＳ Ｐゴシック" charset="-128"/>
            </a:endParaRPr>
          </a:p>
        </p:txBody>
      </p:sp>
      <p:pic>
        <p:nvPicPr>
          <p:cNvPr id="33802" name="Picture 4" descr="Switches in parallel"/>
          <p:cNvPicPr>
            <a:picLocks noChangeAspect="1" noChangeArrowheads="1" noCrop="1"/>
          </p:cNvPicPr>
          <p:nvPr/>
        </p:nvPicPr>
        <p:blipFill>
          <a:blip r:embed="rId2"/>
          <a:srcRect/>
          <a:stretch>
            <a:fillRect/>
          </a:stretch>
        </p:blipFill>
        <p:spPr bwMode="auto">
          <a:xfrm rot="-5400000">
            <a:off x="2915285" y="2892425"/>
            <a:ext cx="2590800" cy="1530350"/>
          </a:xfrm>
          <a:prstGeom prst="rect">
            <a:avLst/>
          </a:prstGeom>
          <a:noFill/>
          <a:ln w="9525">
            <a:noFill/>
            <a:miter lim="800000"/>
            <a:headEnd/>
            <a:tailEnd/>
          </a:ln>
        </p:spPr>
      </p:pic>
      <p:pic>
        <p:nvPicPr>
          <p:cNvPr id="33803" name="Picture 9"/>
          <p:cNvPicPr>
            <a:picLocks noChangeAspect="1" noChangeArrowheads="1"/>
          </p:cNvPicPr>
          <p:nvPr/>
        </p:nvPicPr>
        <p:blipFill>
          <a:blip r:embed="rId3"/>
          <a:srcRect/>
          <a:stretch>
            <a:fillRect/>
          </a:stretch>
        </p:blipFill>
        <p:spPr bwMode="auto">
          <a:xfrm>
            <a:off x="101283" y="2422525"/>
            <a:ext cx="1422717" cy="2590800"/>
          </a:xfrm>
          <a:prstGeom prst="rect">
            <a:avLst/>
          </a:prstGeom>
          <a:noFill/>
          <a:ln w="9525">
            <a:noFill/>
            <a:miter lim="800000"/>
            <a:headEnd/>
            <a:tailEnd/>
          </a:ln>
        </p:spPr>
      </p:pic>
      <p:pic>
        <p:nvPicPr>
          <p:cNvPr id="33804" name="Picture 10"/>
          <p:cNvPicPr>
            <a:picLocks noChangeAspect="1" noChangeArrowheads="1"/>
          </p:cNvPicPr>
          <p:nvPr/>
        </p:nvPicPr>
        <p:blipFill>
          <a:blip r:embed="rId4"/>
          <a:srcRect/>
          <a:stretch>
            <a:fillRect/>
          </a:stretch>
        </p:blipFill>
        <p:spPr bwMode="auto">
          <a:xfrm>
            <a:off x="5238750" y="2506663"/>
            <a:ext cx="1620838" cy="2360612"/>
          </a:xfrm>
          <a:prstGeom prst="rect">
            <a:avLst/>
          </a:prstGeom>
          <a:noFill/>
          <a:ln w="9525">
            <a:noFill/>
            <a:miter lim="800000"/>
            <a:headEnd/>
            <a:tailEnd/>
          </a:ln>
        </p:spPr>
      </p:pic>
      <p:pic>
        <p:nvPicPr>
          <p:cNvPr id="20" name="Picture 8"/>
          <p:cNvPicPr>
            <a:picLocks noChangeAspect="1" noChangeArrowheads="1"/>
          </p:cNvPicPr>
          <p:nvPr/>
        </p:nvPicPr>
        <p:blipFill>
          <a:blip r:embed="rId5"/>
          <a:srcRect/>
          <a:stretch>
            <a:fillRect/>
          </a:stretch>
        </p:blipFill>
        <p:spPr bwMode="auto">
          <a:xfrm>
            <a:off x="1288097" y="4098925"/>
            <a:ext cx="411163" cy="396875"/>
          </a:xfrm>
          <a:prstGeom prst="rect">
            <a:avLst/>
          </a:prstGeom>
          <a:ln>
            <a:noFill/>
          </a:ln>
          <a:effectLst>
            <a:outerShdw blurRad="292100" dist="139700" dir="2700000" algn="tl" rotWithShape="0">
              <a:srgbClr val="333333">
                <a:alpha val="65000"/>
              </a:srgbClr>
            </a:outerShdw>
          </a:effectLst>
        </p:spPr>
      </p:pic>
      <p:pic>
        <p:nvPicPr>
          <p:cNvPr id="33806" name="Picture 11"/>
          <p:cNvPicPr>
            <a:picLocks noChangeAspect="1" noChangeArrowheads="1"/>
          </p:cNvPicPr>
          <p:nvPr/>
        </p:nvPicPr>
        <p:blipFill>
          <a:blip r:embed="rId6"/>
          <a:srcRect/>
          <a:stretch>
            <a:fillRect/>
          </a:stretch>
        </p:blipFill>
        <p:spPr bwMode="auto">
          <a:xfrm>
            <a:off x="6858000" y="2590800"/>
            <a:ext cx="2286000" cy="2257425"/>
          </a:xfrm>
          <a:prstGeom prst="rect">
            <a:avLst/>
          </a:prstGeom>
          <a:noFill/>
          <a:ln w="9525">
            <a:noFill/>
            <a:miter lim="800000"/>
            <a:headEnd/>
            <a:tailEnd/>
          </a:ln>
        </p:spPr>
      </p:pic>
      <p:pic>
        <p:nvPicPr>
          <p:cNvPr id="15" name="Picture 4" descr="Switches in parallel"/>
          <p:cNvPicPr>
            <a:picLocks noChangeAspect="1" noChangeArrowheads="1" noCrop="1"/>
          </p:cNvPicPr>
          <p:nvPr/>
        </p:nvPicPr>
        <p:blipFill>
          <a:blip r:embed="rId2"/>
          <a:srcRect/>
          <a:stretch>
            <a:fillRect/>
          </a:stretch>
        </p:blipFill>
        <p:spPr bwMode="auto">
          <a:xfrm rot="-5400000">
            <a:off x="1382395" y="2892425"/>
            <a:ext cx="2590800" cy="1530350"/>
          </a:xfrm>
          <a:prstGeom prst="rect">
            <a:avLst/>
          </a:prstGeom>
          <a:noFill/>
          <a:ln w="9525">
            <a:noFill/>
            <a:miter lim="800000"/>
            <a:headEnd/>
            <a:tailEnd/>
          </a:ln>
        </p:spPr>
      </p:pic>
      <p:pic>
        <p:nvPicPr>
          <p:cNvPr id="251909" name="Picture 5"/>
          <p:cNvPicPr>
            <a:picLocks noChangeAspect="1" noChangeArrowheads="1"/>
          </p:cNvPicPr>
          <p:nvPr/>
        </p:nvPicPr>
        <p:blipFill>
          <a:blip r:embed="rId7"/>
          <a:srcRect/>
          <a:stretch>
            <a:fillRect/>
          </a:stretch>
        </p:blipFill>
        <p:spPr bwMode="auto">
          <a:xfrm>
            <a:off x="2308860" y="2840354"/>
            <a:ext cx="323850" cy="1426845"/>
          </a:xfrm>
          <a:prstGeom prst="rect">
            <a:avLst/>
          </a:prstGeom>
          <a:noFill/>
          <a:ln w="9525">
            <a:noFill/>
            <a:miter lim="800000"/>
            <a:headEnd/>
            <a:tailEnd/>
          </a:ln>
        </p:spPr>
      </p:pic>
      <p:pic>
        <p:nvPicPr>
          <p:cNvPr id="17" name="Picture 5"/>
          <p:cNvPicPr>
            <a:picLocks noChangeAspect="1" noChangeArrowheads="1"/>
          </p:cNvPicPr>
          <p:nvPr/>
        </p:nvPicPr>
        <p:blipFill>
          <a:blip r:embed="rId7"/>
          <a:srcRect/>
          <a:stretch>
            <a:fillRect/>
          </a:stretch>
        </p:blipFill>
        <p:spPr bwMode="auto">
          <a:xfrm>
            <a:off x="2164080" y="4114801"/>
            <a:ext cx="323850" cy="228599"/>
          </a:xfrm>
          <a:prstGeom prst="rect">
            <a:avLst/>
          </a:prstGeom>
          <a:noFill/>
          <a:ln w="9525">
            <a:noFill/>
            <a:miter lim="800000"/>
            <a:headEnd/>
            <a:tailEnd/>
          </a:ln>
        </p:spPr>
      </p:pic>
      <p:sp>
        <p:nvSpPr>
          <p:cNvPr id="18" name="Right Arrow 17"/>
          <p:cNvSpPr/>
          <p:nvPr/>
        </p:nvSpPr>
        <p:spPr bwMode="auto">
          <a:xfrm>
            <a:off x="16002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ight Arrow 18"/>
          <p:cNvSpPr/>
          <p:nvPr/>
        </p:nvSpPr>
        <p:spPr bwMode="auto">
          <a:xfrm>
            <a:off x="32766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Right Arrow 20"/>
          <p:cNvSpPr/>
          <p:nvPr/>
        </p:nvSpPr>
        <p:spPr bwMode="auto">
          <a:xfrm>
            <a:off x="49530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Right Arrow 21"/>
          <p:cNvSpPr/>
          <p:nvPr/>
        </p:nvSpPr>
        <p:spPr bwMode="auto">
          <a:xfrm>
            <a:off x="6781800" y="24384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NAND Gates</a:t>
            </a:r>
          </a:p>
        </p:txBody>
      </p:sp>
      <p:pic>
        <p:nvPicPr>
          <p:cNvPr id="34822" name="Picture 9"/>
          <p:cNvPicPr>
            <a:picLocks noChangeAspect="1" noChangeArrowheads="1"/>
          </p:cNvPicPr>
          <p:nvPr/>
        </p:nvPicPr>
        <p:blipFill>
          <a:blip r:embed="rId2"/>
          <a:srcRect/>
          <a:stretch>
            <a:fillRect/>
          </a:stretch>
        </p:blipFill>
        <p:spPr bwMode="auto">
          <a:xfrm>
            <a:off x="152400" y="1597025"/>
            <a:ext cx="2049463" cy="3359150"/>
          </a:xfrm>
          <a:prstGeom prst="rect">
            <a:avLst/>
          </a:prstGeom>
          <a:noFill/>
          <a:ln w="9525">
            <a:noFill/>
            <a:miter lim="800000"/>
            <a:headEnd/>
            <a:tailEnd/>
          </a:ln>
        </p:spPr>
      </p:pic>
      <p:pic>
        <p:nvPicPr>
          <p:cNvPr id="17" name="Picture 8"/>
          <p:cNvPicPr>
            <a:picLocks noChangeAspect="1" noChangeArrowheads="1"/>
          </p:cNvPicPr>
          <p:nvPr/>
        </p:nvPicPr>
        <p:blipFill>
          <a:blip r:embed="rId3"/>
          <a:srcRect/>
          <a:stretch>
            <a:fillRect/>
          </a:stretch>
        </p:blipFill>
        <p:spPr bwMode="auto">
          <a:xfrm>
            <a:off x="1828800" y="3778250"/>
            <a:ext cx="373063" cy="361950"/>
          </a:xfrm>
          <a:prstGeom prst="rect">
            <a:avLst/>
          </a:prstGeom>
          <a:ln>
            <a:noFill/>
          </a:ln>
          <a:effectLst>
            <a:outerShdw blurRad="292100" dist="139700" dir="2700000" algn="tl" rotWithShape="0">
              <a:srgbClr val="333333">
                <a:alpha val="65000"/>
              </a:srgbClr>
            </a:outerShdw>
          </a:effectLst>
        </p:spPr>
      </p:pic>
      <p:sp>
        <p:nvSpPr>
          <p:cNvPr id="8" name="Right Arrow 7"/>
          <p:cNvSpPr/>
          <p:nvPr/>
        </p:nvSpPr>
        <p:spPr bwMode="auto">
          <a:xfrm>
            <a:off x="2514600" y="19812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NAND Gates</a:t>
            </a:r>
          </a:p>
        </p:txBody>
      </p:sp>
      <p:pic>
        <p:nvPicPr>
          <p:cNvPr id="35847" name="Picture 9"/>
          <p:cNvPicPr>
            <a:picLocks noChangeAspect="1" noChangeArrowheads="1"/>
          </p:cNvPicPr>
          <p:nvPr/>
        </p:nvPicPr>
        <p:blipFill>
          <a:blip r:embed="rId2"/>
          <a:srcRect/>
          <a:stretch>
            <a:fillRect/>
          </a:stretch>
        </p:blipFill>
        <p:spPr bwMode="auto">
          <a:xfrm>
            <a:off x="152400" y="1597025"/>
            <a:ext cx="2049463" cy="3359150"/>
          </a:xfrm>
          <a:prstGeom prst="rect">
            <a:avLst/>
          </a:prstGeom>
          <a:noFill/>
          <a:ln w="9525">
            <a:noFill/>
            <a:miter lim="800000"/>
            <a:headEnd/>
            <a:tailEnd/>
          </a:ln>
        </p:spPr>
      </p:pic>
      <p:pic>
        <p:nvPicPr>
          <p:cNvPr id="35848" name="Picture 2" descr="Switches in series"/>
          <p:cNvPicPr>
            <a:picLocks noChangeAspect="1" noChangeArrowheads="1" noCrop="1"/>
          </p:cNvPicPr>
          <p:nvPr/>
        </p:nvPicPr>
        <p:blipFill>
          <a:blip r:embed="rId3"/>
          <a:srcRect/>
          <a:stretch>
            <a:fillRect/>
          </a:stretch>
        </p:blipFill>
        <p:spPr bwMode="auto">
          <a:xfrm rot="-5400000">
            <a:off x="2971800" y="2206626"/>
            <a:ext cx="2651125" cy="1409700"/>
          </a:xfrm>
          <a:prstGeom prst="rect">
            <a:avLst/>
          </a:prstGeom>
          <a:noFill/>
          <a:ln w="9525">
            <a:noFill/>
            <a:miter lim="800000"/>
            <a:headEnd/>
            <a:tailEnd/>
          </a:ln>
        </p:spPr>
      </p:pic>
      <p:pic>
        <p:nvPicPr>
          <p:cNvPr id="17" name="Picture 8"/>
          <p:cNvPicPr>
            <a:picLocks noChangeAspect="1" noChangeArrowheads="1"/>
          </p:cNvPicPr>
          <p:nvPr/>
        </p:nvPicPr>
        <p:blipFill>
          <a:blip r:embed="rId4"/>
          <a:srcRect/>
          <a:stretch>
            <a:fillRect/>
          </a:stretch>
        </p:blipFill>
        <p:spPr bwMode="auto">
          <a:xfrm>
            <a:off x="1828800" y="3778250"/>
            <a:ext cx="373063" cy="361950"/>
          </a:xfrm>
          <a:prstGeom prst="rect">
            <a:avLst/>
          </a:prstGeom>
          <a:ln>
            <a:noFill/>
          </a:ln>
          <a:effectLst>
            <a:outerShdw blurRad="292100" dist="139700" dir="2700000" algn="tl" rotWithShape="0">
              <a:srgbClr val="333333">
                <a:alpha val="65000"/>
              </a:srgbClr>
            </a:outerShdw>
          </a:effectLst>
        </p:spPr>
      </p:pic>
      <p:sp>
        <p:nvSpPr>
          <p:cNvPr id="10" name="Right Arrow 9"/>
          <p:cNvSpPr/>
          <p:nvPr/>
        </p:nvSpPr>
        <p:spPr bwMode="auto">
          <a:xfrm>
            <a:off x="2514600" y="19812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Right Arrow 10"/>
          <p:cNvSpPr/>
          <p:nvPr/>
        </p:nvSpPr>
        <p:spPr bwMode="auto">
          <a:xfrm>
            <a:off x="5486400" y="19812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685800" y="152400"/>
            <a:ext cx="7772400" cy="762000"/>
          </a:xfrm>
        </p:spPr>
        <p:txBody>
          <a:bodyPr/>
          <a:lstStyle/>
          <a:p>
            <a:pPr eaLnBrk="1" hangingPunct="1"/>
            <a:r>
              <a:rPr lang="en-US" smtClean="0">
                <a:ea typeface="ＭＳ Ｐゴシック" pitchFamily="34" charset="-128"/>
              </a:rPr>
              <a:t>Review of Boolean Algebra</a:t>
            </a:r>
          </a:p>
        </p:txBody>
      </p:sp>
      <p:graphicFrame>
        <p:nvGraphicFramePr>
          <p:cNvPr id="92182" name="Group 22"/>
          <p:cNvGraphicFramePr>
            <a:graphicFrameLocks noGrp="1"/>
          </p:cNvGraphicFramePr>
          <p:nvPr/>
        </p:nvGraphicFramePr>
        <p:xfrm>
          <a:off x="762000" y="1143000"/>
          <a:ext cx="914400" cy="1651001"/>
        </p:xfrm>
        <a:graphic>
          <a:graphicData uri="http://schemas.openxmlformats.org/drawingml/2006/table">
            <a:tbl>
              <a:tblPr/>
              <a:tblGrid>
                <a:gridCol w="498475">
                  <a:extLst>
                    <a:ext uri="{9D8B030D-6E8A-4147-A177-3AD203B41FA5}">
                      <a16:colId xmlns:a16="http://schemas.microsoft.com/office/drawing/2014/main" val="20000"/>
                    </a:ext>
                  </a:extLst>
                </a:gridCol>
                <a:gridCol w="415925">
                  <a:extLst>
                    <a:ext uri="{9D8B030D-6E8A-4147-A177-3AD203B41FA5}">
                      <a16:colId xmlns:a16="http://schemas.microsoft.com/office/drawing/2014/main" val="20001"/>
                    </a:ext>
                  </a:extLst>
                </a:gridCol>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92225" name="Group 65"/>
          <p:cNvGraphicFramePr>
            <a:graphicFrameLocks noGrp="1"/>
          </p:cNvGraphicFramePr>
          <p:nvPr/>
        </p:nvGraphicFramePr>
        <p:xfrm>
          <a:off x="1981200" y="1143000"/>
          <a:ext cx="1412875" cy="2752727"/>
        </p:xfrm>
        <a:graphic>
          <a:graphicData uri="http://schemas.openxmlformats.org/drawingml/2006/table">
            <a:tbl>
              <a:tblPr/>
              <a:tblGrid>
                <a:gridCol w="498475">
                  <a:extLst>
                    <a:ext uri="{9D8B030D-6E8A-4147-A177-3AD203B41FA5}">
                      <a16:colId xmlns:a16="http://schemas.microsoft.com/office/drawing/2014/main" val="20000"/>
                    </a:ext>
                  </a:extLst>
                </a:gridCol>
                <a:gridCol w="498475">
                  <a:extLst>
                    <a:ext uri="{9D8B030D-6E8A-4147-A177-3AD203B41FA5}">
                      <a16:colId xmlns:a16="http://schemas.microsoft.com/office/drawing/2014/main" val="20001"/>
                    </a:ext>
                  </a:extLst>
                </a:gridCol>
                <a:gridCol w="415925">
                  <a:extLst>
                    <a:ext uri="{9D8B030D-6E8A-4147-A177-3AD203B41FA5}">
                      <a16:colId xmlns:a16="http://schemas.microsoft.com/office/drawing/2014/main" val="20002"/>
                    </a:ext>
                  </a:extLst>
                </a:gridCol>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2226" name="Group 66"/>
          <p:cNvGraphicFramePr>
            <a:graphicFrameLocks noGrp="1"/>
          </p:cNvGraphicFramePr>
          <p:nvPr/>
        </p:nvGraphicFramePr>
        <p:xfrm>
          <a:off x="3581400" y="1143000"/>
          <a:ext cx="1412875" cy="2752727"/>
        </p:xfrm>
        <a:graphic>
          <a:graphicData uri="http://schemas.openxmlformats.org/drawingml/2006/table">
            <a:tbl>
              <a:tblPr/>
              <a:tblGrid>
                <a:gridCol w="498475">
                  <a:extLst>
                    <a:ext uri="{9D8B030D-6E8A-4147-A177-3AD203B41FA5}">
                      <a16:colId xmlns:a16="http://schemas.microsoft.com/office/drawing/2014/main" val="20000"/>
                    </a:ext>
                  </a:extLst>
                </a:gridCol>
                <a:gridCol w="498475">
                  <a:extLst>
                    <a:ext uri="{9D8B030D-6E8A-4147-A177-3AD203B41FA5}">
                      <a16:colId xmlns:a16="http://schemas.microsoft.com/office/drawing/2014/main" val="20001"/>
                    </a:ext>
                  </a:extLst>
                </a:gridCol>
                <a:gridCol w="415925">
                  <a:extLst>
                    <a:ext uri="{9D8B030D-6E8A-4147-A177-3AD203B41FA5}">
                      <a16:colId xmlns:a16="http://schemas.microsoft.com/office/drawing/2014/main" val="20002"/>
                    </a:ext>
                  </a:extLst>
                </a:gridCol>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96" name="Text Box 92"/>
          <p:cNvSpPr txBox="1">
            <a:spLocks noChangeArrowheads="1"/>
          </p:cNvSpPr>
          <p:nvPr/>
        </p:nvSpPr>
        <p:spPr bwMode="auto">
          <a:xfrm>
            <a:off x="533400" y="3951288"/>
            <a:ext cx="1390650" cy="701675"/>
          </a:xfrm>
          <a:prstGeom prst="rect">
            <a:avLst/>
          </a:prstGeom>
          <a:noFill/>
          <a:ln w="9525">
            <a:noFill/>
            <a:miter lim="800000"/>
            <a:headEnd/>
            <a:tailEnd/>
          </a:ln>
        </p:spPr>
        <p:txBody>
          <a:bodyPr wrap="none">
            <a:spAutoFit/>
          </a:bodyPr>
          <a:lstStyle/>
          <a:p>
            <a:pPr algn="ctr" eaLnBrk="0" hangingPunct="0"/>
            <a:r>
              <a:rPr lang="en-US" sz="2000"/>
              <a:t>NOT </a:t>
            </a:r>
          </a:p>
          <a:p>
            <a:pPr algn="ctr" eaLnBrk="0" hangingPunct="0"/>
            <a:r>
              <a:rPr lang="en-US" sz="2000"/>
              <a:t>Truth Table</a:t>
            </a:r>
          </a:p>
        </p:txBody>
      </p:sp>
      <p:sp>
        <p:nvSpPr>
          <p:cNvPr id="1097" name="Text Box 93"/>
          <p:cNvSpPr txBox="1">
            <a:spLocks noChangeArrowheads="1"/>
          </p:cNvSpPr>
          <p:nvPr/>
        </p:nvSpPr>
        <p:spPr bwMode="auto">
          <a:xfrm>
            <a:off x="1981200" y="3929063"/>
            <a:ext cx="1390650" cy="701675"/>
          </a:xfrm>
          <a:prstGeom prst="rect">
            <a:avLst/>
          </a:prstGeom>
          <a:noFill/>
          <a:ln w="9525">
            <a:noFill/>
            <a:miter lim="800000"/>
            <a:headEnd/>
            <a:tailEnd/>
          </a:ln>
        </p:spPr>
        <p:txBody>
          <a:bodyPr wrap="none">
            <a:spAutoFit/>
          </a:bodyPr>
          <a:lstStyle/>
          <a:p>
            <a:pPr algn="ctr" eaLnBrk="0" hangingPunct="0"/>
            <a:r>
              <a:rPr lang="en-US" sz="2000"/>
              <a:t>OR </a:t>
            </a:r>
          </a:p>
          <a:p>
            <a:pPr algn="ctr" eaLnBrk="0" hangingPunct="0"/>
            <a:r>
              <a:rPr lang="en-US" sz="2000"/>
              <a:t>Truth Table</a:t>
            </a:r>
          </a:p>
        </p:txBody>
      </p:sp>
      <p:sp>
        <p:nvSpPr>
          <p:cNvPr id="1098" name="Text Box 94"/>
          <p:cNvSpPr txBox="1">
            <a:spLocks noChangeArrowheads="1"/>
          </p:cNvSpPr>
          <p:nvPr/>
        </p:nvSpPr>
        <p:spPr bwMode="auto">
          <a:xfrm>
            <a:off x="3657600" y="3929063"/>
            <a:ext cx="1390650" cy="701675"/>
          </a:xfrm>
          <a:prstGeom prst="rect">
            <a:avLst/>
          </a:prstGeom>
          <a:noFill/>
          <a:ln w="9525">
            <a:noFill/>
            <a:miter lim="800000"/>
            <a:headEnd/>
            <a:tailEnd/>
          </a:ln>
        </p:spPr>
        <p:txBody>
          <a:bodyPr wrap="none">
            <a:spAutoFit/>
          </a:bodyPr>
          <a:lstStyle/>
          <a:p>
            <a:pPr algn="ctr" eaLnBrk="0" hangingPunct="0"/>
            <a:r>
              <a:rPr lang="en-US" sz="2000"/>
              <a:t>AND </a:t>
            </a:r>
          </a:p>
          <a:p>
            <a:pPr algn="ctr" eaLnBrk="0" hangingPunct="0"/>
            <a:r>
              <a:rPr lang="en-US" sz="2000"/>
              <a:t>Truth Table</a:t>
            </a:r>
          </a:p>
        </p:txBody>
      </p:sp>
      <p:graphicFrame>
        <p:nvGraphicFramePr>
          <p:cNvPr id="92255" name="Group 95"/>
          <p:cNvGraphicFramePr>
            <a:graphicFrameLocks noGrp="1"/>
          </p:cNvGraphicFramePr>
          <p:nvPr/>
        </p:nvGraphicFramePr>
        <p:xfrm>
          <a:off x="5181600" y="1143000"/>
          <a:ext cx="1412875" cy="2752727"/>
        </p:xfrm>
        <a:graphic>
          <a:graphicData uri="http://schemas.openxmlformats.org/drawingml/2006/table">
            <a:tbl>
              <a:tblPr/>
              <a:tblGrid>
                <a:gridCol w="498475">
                  <a:extLst>
                    <a:ext uri="{9D8B030D-6E8A-4147-A177-3AD203B41FA5}">
                      <a16:colId xmlns:a16="http://schemas.microsoft.com/office/drawing/2014/main" val="20000"/>
                    </a:ext>
                  </a:extLst>
                </a:gridCol>
                <a:gridCol w="498475">
                  <a:extLst>
                    <a:ext uri="{9D8B030D-6E8A-4147-A177-3AD203B41FA5}">
                      <a16:colId xmlns:a16="http://schemas.microsoft.com/office/drawing/2014/main" val="20001"/>
                    </a:ext>
                  </a:extLst>
                </a:gridCol>
                <a:gridCol w="415925">
                  <a:extLst>
                    <a:ext uri="{9D8B030D-6E8A-4147-A177-3AD203B41FA5}">
                      <a16:colId xmlns:a16="http://schemas.microsoft.com/office/drawing/2014/main" val="20002"/>
                    </a:ext>
                  </a:extLst>
                </a:gridCol>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2281" name="Group 121"/>
          <p:cNvGraphicFramePr>
            <a:graphicFrameLocks noGrp="1"/>
          </p:cNvGraphicFramePr>
          <p:nvPr/>
        </p:nvGraphicFramePr>
        <p:xfrm>
          <a:off x="6781800" y="1143000"/>
          <a:ext cx="1412875" cy="2752727"/>
        </p:xfrm>
        <a:graphic>
          <a:graphicData uri="http://schemas.openxmlformats.org/drawingml/2006/table">
            <a:tbl>
              <a:tblPr/>
              <a:tblGrid>
                <a:gridCol w="498475">
                  <a:extLst>
                    <a:ext uri="{9D8B030D-6E8A-4147-A177-3AD203B41FA5}">
                      <a16:colId xmlns:a16="http://schemas.microsoft.com/office/drawing/2014/main" val="20000"/>
                    </a:ext>
                  </a:extLst>
                </a:gridCol>
                <a:gridCol w="498475">
                  <a:extLst>
                    <a:ext uri="{9D8B030D-6E8A-4147-A177-3AD203B41FA5}">
                      <a16:colId xmlns:a16="http://schemas.microsoft.com/office/drawing/2014/main" val="20001"/>
                    </a:ext>
                  </a:extLst>
                </a:gridCol>
                <a:gridCol w="415925">
                  <a:extLst>
                    <a:ext uri="{9D8B030D-6E8A-4147-A177-3AD203B41FA5}">
                      <a16:colId xmlns:a16="http://schemas.microsoft.com/office/drawing/2014/main" val="20002"/>
                    </a:ext>
                  </a:extLst>
                </a:gridCol>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51" name="Text Box 147"/>
          <p:cNvSpPr txBox="1">
            <a:spLocks noChangeArrowheads="1"/>
          </p:cNvSpPr>
          <p:nvPr/>
        </p:nvSpPr>
        <p:spPr bwMode="auto">
          <a:xfrm>
            <a:off x="5213350" y="3929063"/>
            <a:ext cx="1390650" cy="701675"/>
          </a:xfrm>
          <a:prstGeom prst="rect">
            <a:avLst/>
          </a:prstGeom>
          <a:noFill/>
          <a:ln w="9525">
            <a:noFill/>
            <a:miter lim="800000"/>
            <a:headEnd/>
            <a:tailEnd/>
          </a:ln>
        </p:spPr>
        <p:txBody>
          <a:bodyPr wrap="none">
            <a:spAutoFit/>
          </a:bodyPr>
          <a:lstStyle/>
          <a:p>
            <a:pPr algn="ctr" eaLnBrk="0" hangingPunct="0"/>
            <a:r>
              <a:rPr lang="en-US" sz="2000"/>
              <a:t>NOR </a:t>
            </a:r>
          </a:p>
          <a:p>
            <a:pPr algn="ctr" eaLnBrk="0" hangingPunct="0"/>
            <a:r>
              <a:rPr lang="en-US" sz="2000"/>
              <a:t>Truth Table</a:t>
            </a:r>
          </a:p>
        </p:txBody>
      </p:sp>
      <p:sp>
        <p:nvSpPr>
          <p:cNvPr id="1152" name="Text Box 148"/>
          <p:cNvSpPr txBox="1">
            <a:spLocks noChangeArrowheads="1"/>
          </p:cNvSpPr>
          <p:nvPr/>
        </p:nvSpPr>
        <p:spPr bwMode="auto">
          <a:xfrm>
            <a:off x="6781800" y="3929063"/>
            <a:ext cx="1390650" cy="701675"/>
          </a:xfrm>
          <a:prstGeom prst="rect">
            <a:avLst/>
          </a:prstGeom>
          <a:noFill/>
          <a:ln w="9525">
            <a:noFill/>
            <a:miter lim="800000"/>
            <a:headEnd/>
            <a:tailEnd/>
          </a:ln>
        </p:spPr>
        <p:txBody>
          <a:bodyPr wrap="none">
            <a:spAutoFit/>
          </a:bodyPr>
          <a:lstStyle/>
          <a:p>
            <a:pPr algn="ctr" eaLnBrk="0" hangingPunct="0"/>
            <a:r>
              <a:rPr lang="en-US" sz="2000"/>
              <a:t>NAND </a:t>
            </a:r>
          </a:p>
          <a:p>
            <a:pPr algn="ctr" eaLnBrk="0" hangingPunct="0"/>
            <a:r>
              <a:rPr lang="en-US" sz="2000"/>
              <a:t>Truth Table</a:t>
            </a:r>
          </a:p>
        </p:txBody>
      </p:sp>
      <p:graphicFrame>
        <p:nvGraphicFramePr>
          <p:cNvPr id="1026" name="Object 2"/>
          <p:cNvGraphicFramePr>
            <a:graphicFrameLocks noChangeAspect="1"/>
          </p:cNvGraphicFramePr>
          <p:nvPr/>
        </p:nvGraphicFramePr>
        <p:xfrm>
          <a:off x="762000" y="4637088"/>
          <a:ext cx="762000" cy="381000"/>
        </p:xfrm>
        <a:graphic>
          <a:graphicData uri="http://schemas.openxmlformats.org/presentationml/2006/ole">
            <mc:AlternateContent xmlns:mc="http://schemas.openxmlformats.org/markup-compatibility/2006">
              <mc:Choice xmlns:v="urn:schemas-microsoft-com:vml" Requires="v">
                <p:oleObj spid="_x0000_s144422" name="Equation" r:id="rId3" imgW="381000" imgH="165100" progId="Equation.3">
                  <p:embed/>
                </p:oleObj>
              </mc:Choice>
              <mc:Fallback>
                <p:oleObj name="Equation" r:id="rId3" imgW="381000" imgH="1651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637088"/>
                        <a:ext cx="762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2057400" y="4691063"/>
          <a:ext cx="5940425" cy="338137"/>
        </p:xfrm>
        <a:graphic>
          <a:graphicData uri="http://schemas.openxmlformats.org/presentationml/2006/ole">
            <mc:AlternateContent xmlns:mc="http://schemas.openxmlformats.org/markup-compatibility/2006">
              <mc:Choice xmlns:v="urn:schemas-microsoft-com:vml" Requires="v">
                <p:oleObj spid="_x0000_s144423" name="Equation" r:id="rId5" imgW="2908300" imgH="165100" progId="Equation.3">
                  <p:embed/>
                </p:oleObj>
              </mc:Choice>
              <mc:Fallback>
                <p:oleObj name="Equation" r:id="rId5" imgW="2908300" imgH="165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691063"/>
                        <a:ext cx="59404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54" name="Rectangle 16"/>
          <p:cNvSpPr>
            <a:spLocks noChangeArrowheads="1"/>
          </p:cNvSpPr>
          <p:nvPr/>
        </p:nvSpPr>
        <p:spPr bwMode="auto">
          <a:xfrm>
            <a:off x="576263" y="5253038"/>
            <a:ext cx="2620962" cy="461962"/>
          </a:xfrm>
          <a:prstGeom prst="rect">
            <a:avLst/>
          </a:prstGeom>
          <a:noFill/>
          <a:ln w="9525">
            <a:noFill/>
            <a:miter lim="800000"/>
            <a:headEnd/>
            <a:tailEnd/>
          </a:ln>
        </p:spPr>
        <p:txBody>
          <a:bodyPr wrap="none">
            <a:spAutoFit/>
          </a:bodyPr>
          <a:lstStyle/>
          <a:p>
            <a:pPr eaLnBrk="0" hangingPunct="0"/>
            <a:r>
              <a:rPr lang="en-US"/>
              <a:t> </a:t>
            </a:r>
            <a:r>
              <a:rPr lang="en-US" b="1"/>
              <a:t>De Morgan's laws</a:t>
            </a:r>
            <a:endParaRPr lang="en-US"/>
          </a:p>
        </p:txBody>
      </p:sp>
      <p:pic>
        <p:nvPicPr>
          <p:cNvPr id="1155" name="Picture 130"/>
          <p:cNvPicPr>
            <a:picLocks noChangeAspect="1" noChangeArrowheads="1"/>
          </p:cNvPicPr>
          <p:nvPr/>
        </p:nvPicPr>
        <p:blipFill>
          <a:blip r:embed="rId7"/>
          <a:srcRect/>
          <a:stretch>
            <a:fillRect/>
          </a:stretch>
        </p:blipFill>
        <p:spPr bwMode="auto">
          <a:xfrm>
            <a:off x="4724400" y="5715000"/>
            <a:ext cx="3365500" cy="685800"/>
          </a:xfrm>
          <a:prstGeom prst="rect">
            <a:avLst/>
          </a:prstGeom>
          <a:noFill/>
          <a:ln w="9525">
            <a:noFill/>
            <a:miter lim="800000"/>
            <a:headEnd/>
            <a:tailEnd/>
          </a:ln>
        </p:spPr>
      </p:pic>
      <p:pic>
        <p:nvPicPr>
          <p:cNvPr id="1156" name="Picture 131"/>
          <p:cNvPicPr>
            <a:picLocks noChangeAspect="1" noChangeArrowheads="1"/>
          </p:cNvPicPr>
          <p:nvPr/>
        </p:nvPicPr>
        <p:blipFill>
          <a:blip r:embed="rId8"/>
          <a:srcRect/>
          <a:stretch>
            <a:fillRect/>
          </a:stretch>
        </p:blipFill>
        <p:spPr bwMode="auto">
          <a:xfrm>
            <a:off x="914400" y="5715000"/>
            <a:ext cx="224155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NAND Gates</a:t>
            </a:r>
          </a:p>
        </p:txBody>
      </p:sp>
      <p:pic>
        <p:nvPicPr>
          <p:cNvPr id="36871" name="Picture 9"/>
          <p:cNvPicPr>
            <a:picLocks noChangeAspect="1" noChangeArrowheads="1"/>
          </p:cNvPicPr>
          <p:nvPr/>
        </p:nvPicPr>
        <p:blipFill>
          <a:blip r:embed="rId2"/>
          <a:srcRect/>
          <a:stretch>
            <a:fillRect/>
          </a:stretch>
        </p:blipFill>
        <p:spPr bwMode="auto">
          <a:xfrm>
            <a:off x="152400" y="1597025"/>
            <a:ext cx="2049463" cy="3359150"/>
          </a:xfrm>
          <a:prstGeom prst="rect">
            <a:avLst/>
          </a:prstGeom>
          <a:noFill/>
          <a:ln w="9525">
            <a:noFill/>
            <a:miter lim="800000"/>
            <a:headEnd/>
            <a:tailEnd/>
          </a:ln>
        </p:spPr>
      </p:pic>
      <p:pic>
        <p:nvPicPr>
          <p:cNvPr id="36872" name="Picture 2" descr="Switches in series"/>
          <p:cNvPicPr>
            <a:picLocks noChangeAspect="1" noChangeArrowheads="1" noCrop="1"/>
          </p:cNvPicPr>
          <p:nvPr/>
        </p:nvPicPr>
        <p:blipFill>
          <a:blip r:embed="rId3"/>
          <a:srcRect/>
          <a:stretch>
            <a:fillRect/>
          </a:stretch>
        </p:blipFill>
        <p:spPr bwMode="auto">
          <a:xfrm rot="-5400000">
            <a:off x="2971800" y="2206626"/>
            <a:ext cx="2651125" cy="1409700"/>
          </a:xfrm>
          <a:prstGeom prst="rect">
            <a:avLst/>
          </a:prstGeom>
          <a:noFill/>
          <a:ln w="9525">
            <a:noFill/>
            <a:miter lim="800000"/>
            <a:headEnd/>
            <a:tailEnd/>
          </a:ln>
        </p:spPr>
      </p:pic>
      <p:pic>
        <p:nvPicPr>
          <p:cNvPr id="36873" name="Picture 8"/>
          <p:cNvPicPr>
            <a:picLocks noChangeAspect="1" noChangeArrowheads="1"/>
          </p:cNvPicPr>
          <p:nvPr/>
        </p:nvPicPr>
        <p:blipFill>
          <a:blip r:embed="rId4"/>
          <a:srcRect/>
          <a:stretch>
            <a:fillRect/>
          </a:stretch>
        </p:blipFill>
        <p:spPr bwMode="auto">
          <a:xfrm>
            <a:off x="6096000" y="1524000"/>
            <a:ext cx="2289175" cy="3503613"/>
          </a:xfrm>
          <a:prstGeom prst="rect">
            <a:avLst/>
          </a:prstGeom>
          <a:noFill/>
          <a:ln w="9525">
            <a:noFill/>
            <a:miter lim="800000"/>
            <a:headEnd/>
            <a:tailEnd/>
          </a:ln>
        </p:spPr>
      </p:pic>
      <p:pic>
        <p:nvPicPr>
          <p:cNvPr id="17" name="Picture 8"/>
          <p:cNvPicPr>
            <a:picLocks noChangeAspect="1" noChangeArrowheads="1"/>
          </p:cNvPicPr>
          <p:nvPr/>
        </p:nvPicPr>
        <p:blipFill>
          <a:blip r:embed="rId5"/>
          <a:srcRect/>
          <a:stretch>
            <a:fillRect/>
          </a:stretch>
        </p:blipFill>
        <p:spPr bwMode="auto">
          <a:xfrm>
            <a:off x="1828800" y="3778250"/>
            <a:ext cx="373063" cy="361950"/>
          </a:xfrm>
          <a:prstGeom prst="rect">
            <a:avLst/>
          </a:prstGeom>
          <a:ln>
            <a:noFill/>
          </a:ln>
          <a:effectLst>
            <a:outerShdw blurRad="292100" dist="139700" dir="2700000" algn="tl" rotWithShape="0">
              <a:srgbClr val="333333">
                <a:alpha val="65000"/>
              </a:srgbClr>
            </a:outerShdw>
          </a:effectLst>
        </p:spPr>
      </p:pic>
      <p:sp>
        <p:nvSpPr>
          <p:cNvPr id="11" name="Right Arrow 10"/>
          <p:cNvSpPr/>
          <p:nvPr/>
        </p:nvSpPr>
        <p:spPr bwMode="auto">
          <a:xfrm>
            <a:off x="2514600" y="19812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ight Arrow 11"/>
          <p:cNvSpPr/>
          <p:nvPr/>
        </p:nvSpPr>
        <p:spPr bwMode="auto">
          <a:xfrm>
            <a:off x="5486400" y="1981200"/>
            <a:ext cx="381000" cy="152400"/>
          </a:xfrm>
          <a:prstGeom prst="rightArrow">
            <a:avLst/>
          </a:prstGeom>
          <a:solidFill>
            <a:schemeClr val="accent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5"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NAND Gate Device Size Selection</a:t>
            </a:r>
          </a:p>
        </p:txBody>
      </p:sp>
      <p:sp>
        <p:nvSpPr>
          <p:cNvPr id="27653" name="Rectangle 3"/>
          <p:cNvSpPr>
            <a:spLocks noGrp="1" noChangeArrowheads="1"/>
          </p:cNvSpPr>
          <p:nvPr>
            <p:ph type="body" idx="1"/>
          </p:nvPr>
        </p:nvSpPr>
        <p:spPr>
          <a:xfrm>
            <a:off x="2895600" y="914400"/>
            <a:ext cx="5562600" cy="2438400"/>
          </a:xfrm>
        </p:spPr>
        <p:txBody>
          <a:bodyPr/>
          <a:lstStyle/>
          <a:p>
            <a:pPr eaLnBrk="1" hangingPunct="1">
              <a:defRPr/>
            </a:pPr>
            <a:r>
              <a:rPr lang="en-US" sz="2000" dirty="0" smtClean="0">
                <a:ea typeface="ＭＳ Ｐゴシック" pitchFamily="34" charset="-128"/>
              </a:rPr>
              <a:t>Consider the equivalent of switching transistors in the ‘on” state as </a:t>
            </a:r>
            <a:r>
              <a:rPr lang="en-US" sz="2000" i="1" dirty="0" smtClean="0">
                <a:ea typeface="ＭＳ Ｐゴシック" pitchFamily="34" charset="-128"/>
              </a:rPr>
              <a:t>R</a:t>
            </a:r>
            <a:r>
              <a:rPr lang="en-US" sz="2000" i="1" baseline="-25000" dirty="0" smtClean="0">
                <a:ea typeface="ＭＳ Ｐゴシック" pitchFamily="34" charset="-128"/>
              </a:rPr>
              <a:t>on</a:t>
            </a:r>
            <a:r>
              <a:rPr lang="en-US" sz="2000" dirty="0" smtClean="0">
                <a:ea typeface="ＭＳ Ｐゴシック" pitchFamily="34" charset="-128"/>
              </a:rPr>
              <a:t>.</a:t>
            </a:r>
          </a:p>
          <a:p>
            <a:pPr eaLnBrk="1" hangingPunct="1">
              <a:defRPr/>
            </a:pPr>
            <a:endParaRPr lang="en-US" sz="2000" dirty="0">
              <a:ea typeface="ＭＳ Ｐゴシック" pitchFamily="34" charset="-128"/>
            </a:endParaRPr>
          </a:p>
          <a:p>
            <a:pPr marL="0" indent="0" eaLnBrk="1" hangingPunct="1">
              <a:buFontTx/>
              <a:buNone/>
              <a:defRPr/>
            </a:pPr>
            <a:endParaRPr lang="en-US" sz="2000" dirty="0" smtClean="0">
              <a:ea typeface="ＭＳ Ｐゴシック" pitchFamily="34" charset="-128"/>
            </a:endParaRPr>
          </a:p>
        </p:txBody>
      </p:sp>
      <p:sp>
        <p:nvSpPr>
          <p:cNvPr id="110599" name="Freeform 7"/>
          <p:cNvSpPr>
            <a:spLocks/>
          </p:cNvSpPr>
          <p:nvPr/>
        </p:nvSpPr>
        <p:spPr bwMode="auto">
          <a:xfrm>
            <a:off x="5173663" y="3702050"/>
            <a:ext cx="434975" cy="434975"/>
          </a:xfrm>
          <a:custGeom>
            <a:avLst/>
            <a:gdLst>
              <a:gd name="T0" fmla="*/ 78070 w 434959"/>
              <a:gd name="T1" fmla="*/ 0 h 434897"/>
              <a:gd name="T2" fmla="*/ 33458 w 434959"/>
              <a:gd name="T3" fmla="*/ 55796 h 434897"/>
              <a:gd name="T4" fmla="*/ 22306 w 434959"/>
              <a:gd name="T5" fmla="*/ 122751 h 434897"/>
              <a:gd name="T6" fmla="*/ 11151 w 434959"/>
              <a:gd name="T7" fmla="*/ 156229 h 434897"/>
              <a:gd name="T8" fmla="*/ 0 w 434959"/>
              <a:gd name="T9" fmla="*/ 200866 h 434897"/>
              <a:gd name="T10" fmla="*/ 11151 w 434959"/>
              <a:gd name="T11" fmla="*/ 334776 h 434897"/>
              <a:gd name="T12" fmla="*/ 22306 w 434959"/>
              <a:gd name="T13" fmla="*/ 379413 h 434897"/>
              <a:gd name="T14" fmla="*/ 78070 w 434959"/>
              <a:gd name="T15" fmla="*/ 435209 h 434897"/>
              <a:gd name="T16" fmla="*/ 323433 w 434959"/>
              <a:gd name="T17" fmla="*/ 424050 h 434897"/>
              <a:gd name="T18" fmla="*/ 412655 w 434959"/>
              <a:gd name="T19" fmla="*/ 401732 h 434897"/>
              <a:gd name="T20" fmla="*/ 423810 w 434959"/>
              <a:gd name="T21" fmla="*/ 301299 h 434897"/>
              <a:gd name="T22" fmla="*/ 434961 w 434959"/>
              <a:gd name="T23" fmla="*/ 189707 h 4348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4959"/>
              <a:gd name="T37" fmla="*/ 0 h 434897"/>
              <a:gd name="T38" fmla="*/ 434959 w 434959"/>
              <a:gd name="T39" fmla="*/ 434897 h 4348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4959" h="434897">
                <a:moveTo>
                  <a:pt x="78058" y="0"/>
                </a:moveTo>
                <a:cubicBezTo>
                  <a:pt x="63190" y="18585"/>
                  <a:pt x="43303" y="34089"/>
                  <a:pt x="33454" y="55756"/>
                </a:cubicBezTo>
                <a:cubicBezTo>
                  <a:pt x="24098" y="76339"/>
                  <a:pt x="27207" y="100591"/>
                  <a:pt x="22302" y="122663"/>
                </a:cubicBezTo>
                <a:cubicBezTo>
                  <a:pt x="19752" y="134138"/>
                  <a:pt x="14380" y="144815"/>
                  <a:pt x="11151" y="156117"/>
                </a:cubicBezTo>
                <a:cubicBezTo>
                  <a:pt x="6941" y="170853"/>
                  <a:pt x="3717" y="185854"/>
                  <a:pt x="0" y="200722"/>
                </a:cubicBezTo>
                <a:cubicBezTo>
                  <a:pt x="3717" y="245327"/>
                  <a:pt x="5599" y="290122"/>
                  <a:pt x="11151" y="334536"/>
                </a:cubicBezTo>
                <a:cubicBezTo>
                  <a:pt x="13052" y="349744"/>
                  <a:pt x="13801" y="366389"/>
                  <a:pt x="22302" y="379141"/>
                </a:cubicBezTo>
                <a:cubicBezTo>
                  <a:pt x="36881" y="401010"/>
                  <a:pt x="78058" y="434897"/>
                  <a:pt x="78058" y="434897"/>
                </a:cubicBezTo>
                <a:cubicBezTo>
                  <a:pt x="159834" y="431180"/>
                  <a:pt x="241931" y="431891"/>
                  <a:pt x="323385" y="423746"/>
                </a:cubicBezTo>
                <a:cubicBezTo>
                  <a:pt x="353885" y="420696"/>
                  <a:pt x="412595" y="401444"/>
                  <a:pt x="412595" y="401444"/>
                </a:cubicBezTo>
                <a:cubicBezTo>
                  <a:pt x="416312" y="367990"/>
                  <a:pt x="419571" y="334483"/>
                  <a:pt x="423746" y="301083"/>
                </a:cubicBezTo>
                <a:cubicBezTo>
                  <a:pt x="436474" y="199257"/>
                  <a:pt x="434897" y="254708"/>
                  <a:pt x="434897" y="189571"/>
                </a:cubicBezTo>
              </a:path>
            </a:pathLst>
          </a:custGeom>
          <a:noFill/>
          <a:ln w="9525">
            <a:noFill/>
            <a:round/>
            <a:headEnd/>
            <a:tailEnd/>
          </a:ln>
        </p:spPr>
        <p:txBody>
          <a:bodyPr/>
          <a:lstStyle/>
          <a:p>
            <a:endParaRPr lang="en-US"/>
          </a:p>
        </p:txBody>
      </p:sp>
      <p:grpSp>
        <p:nvGrpSpPr>
          <p:cNvPr id="19" name="Group 18"/>
          <p:cNvGrpSpPr/>
          <p:nvPr/>
        </p:nvGrpSpPr>
        <p:grpSpPr>
          <a:xfrm>
            <a:off x="557213" y="774700"/>
            <a:ext cx="1271587" cy="2574362"/>
            <a:chOff x="557213" y="774700"/>
            <a:chExt cx="1271587" cy="2574362"/>
          </a:xfrm>
        </p:grpSpPr>
        <p:pic>
          <p:nvPicPr>
            <p:cNvPr id="110598" name="Picture 9"/>
            <p:cNvPicPr>
              <a:picLocks noChangeAspect="1" noChangeArrowheads="1"/>
            </p:cNvPicPr>
            <p:nvPr/>
          </p:nvPicPr>
          <p:blipFill>
            <a:blip r:embed="rId2"/>
            <a:srcRect/>
            <a:stretch>
              <a:fillRect/>
            </a:stretch>
          </p:blipFill>
          <p:spPr bwMode="auto">
            <a:xfrm>
              <a:off x="557213" y="774700"/>
              <a:ext cx="1271587" cy="2574362"/>
            </a:xfrm>
            <a:prstGeom prst="rect">
              <a:avLst/>
            </a:prstGeom>
            <a:noFill/>
            <a:ln w="9525">
              <a:noFill/>
              <a:miter lim="800000"/>
              <a:headEnd/>
              <a:tailEnd/>
            </a:ln>
          </p:spPr>
        </p:pic>
        <p:pic>
          <p:nvPicPr>
            <p:cNvPr id="241665" name="Picture 1"/>
            <p:cNvPicPr>
              <a:picLocks noChangeAspect="1" noChangeArrowheads="1"/>
            </p:cNvPicPr>
            <p:nvPr/>
          </p:nvPicPr>
          <p:blipFill>
            <a:blip r:embed="rId3"/>
            <a:srcRect/>
            <a:stretch>
              <a:fillRect/>
            </a:stretch>
          </p:blipFill>
          <p:spPr bwMode="auto">
            <a:xfrm>
              <a:off x="762000" y="1836420"/>
              <a:ext cx="838200" cy="685800"/>
            </a:xfrm>
            <a:prstGeom prst="rect">
              <a:avLst/>
            </a:prstGeom>
            <a:noFill/>
            <a:ln w="9525">
              <a:noFill/>
              <a:miter lim="800000"/>
              <a:headEnd/>
              <a:tailEnd/>
            </a:ln>
          </p:spPr>
        </p:pic>
        <p:cxnSp>
          <p:nvCxnSpPr>
            <p:cNvPr id="12" name="Straight Connector 11"/>
            <p:cNvCxnSpPr/>
            <p:nvPr/>
          </p:nvCxnSpPr>
          <p:spPr bwMode="auto">
            <a:xfrm rot="5400000">
              <a:off x="746760" y="2171700"/>
              <a:ext cx="6858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241666" name="Picture 2"/>
            <p:cNvPicPr>
              <a:picLocks noChangeAspect="1" noChangeArrowheads="1"/>
            </p:cNvPicPr>
            <p:nvPr/>
          </p:nvPicPr>
          <p:blipFill>
            <a:blip r:embed="rId4"/>
            <a:srcRect/>
            <a:stretch>
              <a:fillRect/>
            </a:stretch>
          </p:blipFill>
          <p:spPr bwMode="auto">
            <a:xfrm>
              <a:off x="1287780" y="2819400"/>
              <a:ext cx="266700" cy="22860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NAND Gate Device Size Selection</a:t>
            </a:r>
          </a:p>
        </p:txBody>
      </p:sp>
      <p:sp>
        <p:nvSpPr>
          <p:cNvPr id="27653" name="Rectangle 3"/>
          <p:cNvSpPr>
            <a:spLocks noGrp="1" noChangeArrowheads="1"/>
          </p:cNvSpPr>
          <p:nvPr>
            <p:ph type="body" idx="1"/>
          </p:nvPr>
        </p:nvSpPr>
        <p:spPr>
          <a:xfrm>
            <a:off x="2895600" y="914400"/>
            <a:ext cx="5562600" cy="2438400"/>
          </a:xfrm>
        </p:spPr>
        <p:txBody>
          <a:bodyPr/>
          <a:lstStyle/>
          <a:p>
            <a:pPr eaLnBrk="1" hangingPunct="1">
              <a:defRPr/>
            </a:pPr>
            <a:r>
              <a:rPr lang="en-US" sz="2000" dirty="0" smtClean="0">
                <a:ea typeface="ＭＳ Ｐゴシック" pitchFamily="34" charset="-128"/>
              </a:rPr>
              <a:t>Consider the equivalent of switching transistors in the ‘on” state as </a:t>
            </a:r>
            <a:r>
              <a:rPr lang="en-US" sz="2000" i="1" dirty="0" smtClean="0">
                <a:ea typeface="ＭＳ Ｐゴシック" pitchFamily="34" charset="-128"/>
              </a:rPr>
              <a:t>R</a:t>
            </a:r>
            <a:r>
              <a:rPr lang="en-US" sz="2000" i="1" baseline="-25000" dirty="0" smtClean="0">
                <a:ea typeface="ＭＳ Ｐゴシック" pitchFamily="34" charset="-128"/>
              </a:rPr>
              <a:t>on</a:t>
            </a:r>
            <a:r>
              <a:rPr lang="en-US" sz="2000" dirty="0" smtClean="0">
                <a:ea typeface="ＭＳ Ｐゴシック" pitchFamily="34" charset="-128"/>
              </a:rPr>
              <a:t>.</a:t>
            </a:r>
          </a:p>
          <a:p>
            <a:pPr eaLnBrk="1" hangingPunct="1">
              <a:defRPr/>
            </a:pPr>
            <a:r>
              <a:rPr lang="en-US" sz="2000" dirty="0" smtClean="0">
                <a:ea typeface="ＭＳ Ｐゴシック" pitchFamily="34" charset="-128"/>
              </a:rPr>
              <a:t>To keep the low voltage level comparable with simple inverter, the desired </a:t>
            </a:r>
            <a:r>
              <a:rPr lang="en-US" sz="2000" i="1" dirty="0" smtClean="0">
                <a:ea typeface="ＭＳ Ｐゴシック" pitchFamily="34" charset="-128"/>
              </a:rPr>
              <a:t>R</a:t>
            </a:r>
            <a:r>
              <a:rPr lang="en-US" sz="2000" i="1" baseline="-25000" dirty="0" smtClean="0">
                <a:ea typeface="ＭＳ Ｐゴシック" pitchFamily="34" charset="-128"/>
              </a:rPr>
              <a:t>on</a:t>
            </a:r>
            <a:r>
              <a:rPr lang="en-US" sz="2000" baseline="-25000" dirty="0" smtClean="0">
                <a:ea typeface="ＭＳ Ｐゴシック" pitchFamily="34" charset="-128"/>
              </a:rPr>
              <a:t> </a:t>
            </a:r>
            <a:r>
              <a:rPr lang="en-US" sz="2000" dirty="0" smtClean="0">
                <a:ea typeface="ＭＳ Ｐゴシック" pitchFamily="34" charset="-128"/>
              </a:rPr>
              <a:t>of </a:t>
            </a:r>
            <a:r>
              <a:rPr lang="en-US" sz="2000" i="1" dirty="0" smtClean="0">
                <a:ea typeface="ＭＳ Ｐゴシック" pitchFamily="34" charset="-128"/>
              </a:rPr>
              <a:t>M</a:t>
            </a:r>
            <a:r>
              <a:rPr lang="en-US" sz="2000" i="1" baseline="-25000" dirty="0" smtClean="0">
                <a:ea typeface="ＭＳ Ｐゴシック" pitchFamily="34" charset="-128"/>
              </a:rPr>
              <a:t>A</a:t>
            </a:r>
            <a:r>
              <a:rPr lang="en-US" sz="2000" baseline="-25000" dirty="0" smtClean="0">
                <a:ea typeface="ＭＳ Ｐゴシック" pitchFamily="34" charset="-128"/>
              </a:rPr>
              <a:t> </a:t>
            </a:r>
            <a:r>
              <a:rPr lang="en-US" sz="2000" dirty="0" smtClean="0">
                <a:ea typeface="ＭＳ Ｐゴシック" pitchFamily="34" charset="-128"/>
              </a:rPr>
              <a:t>and </a:t>
            </a:r>
            <a:r>
              <a:rPr lang="en-US" sz="2000" i="1" dirty="0" smtClean="0">
                <a:ea typeface="ＭＳ Ｐゴシック" pitchFamily="34" charset="-128"/>
              </a:rPr>
              <a:t>M</a:t>
            </a:r>
            <a:r>
              <a:rPr lang="en-US" sz="2000" i="1" baseline="-25000" dirty="0" smtClean="0">
                <a:ea typeface="ＭＳ Ｐゴシック" pitchFamily="34" charset="-128"/>
              </a:rPr>
              <a:t>B</a:t>
            </a:r>
            <a:r>
              <a:rPr lang="en-US" sz="2000" baseline="-25000" dirty="0" smtClean="0">
                <a:ea typeface="ＭＳ Ｐゴシック" pitchFamily="34" charset="-128"/>
              </a:rPr>
              <a:t> </a:t>
            </a:r>
            <a:r>
              <a:rPr lang="en-US" sz="2000" dirty="0" smtClean="0">
                <a:ea typeface="ＭＳ Ｐゴシック" pitchFamily="34" charset="-128"/>
              </a:rPr>
              <a:t>must be 0.5</a:t>
            </a:r>
            <a:r>
              <a:rPr lang="en-US" sz="2000" i="1" dirty="0" smtClean="0">
                <a:ea typeface="ＭＳ Ｐゴシック" pitchFamily="34" charset="-128"/>
              </a:rPr>
              <a:t>R</a:t>
            </a:r>
            <a:r>
              <a:rPr lang="en-US" sz="2000" i="1" baseline="-25000" dirty="0" smtClean="0">
                <a:ea typeface="ＭＳ Ｐゴシック" pitchFamily="34" charset="-128"/>
              </a:rPr>
              <a:t>on</a:t>
            </a:r>
            <a:r>
              <a:rPr lang="en-US" sz="2000" dirty="0" smtClean="0">
                <a:ea typeface="ＭＳ Ｐゴシック" pitchFamily="34" charset="-128"/>
              </a:rPr>
              <a:t> of </a:t>
            </a:r>
            <a:r>
              <a:rPr lang="en-US" sz="2000" i="1" dirty="0" smtClean="0">
                <a:ea typeface="ＭＳ Ｐゴシック" pitchFamily="34" charset="-128"/>
              </a:rPr>
              <a:t>M</a:t>
            </a:r>
            <a:r>
              <a:rPr lang="en-US" sz="2000" i="1" baseline="-25000" dirty="0" smtClean="0">
                <a:ea typeface="ＭＳ Ｐゴシック" pitchFamily="34" charset="-128"/>
              </a:rPr>
              <a:t>S</a:t>
            </a:r>
            <a:r>
              <a:rPr lang="en-US" sz="2000" baseline="-25000" dirty="0" smtClean="0">
                <a:ea typeface="ＭＳ Ｐゴシック" pitchFamily="34" charset="-128"/>
              </a:rPr>
              <a:t>  </a:t>
            </a:r>
            <a:r>
              <a:rPr lang="en-US" sz="2000" dirty="0" smtClean="0">
                <a:ea typeface="ＭＳ Ｐゴシック" pitchFamily="34" charset="-128"/>
              </a:rPr>
              <a:t>switch.</a:t>
            </a:r>
          </a:p>
          <a:p>
            <a:pPr eaLnBrk="1" hangingPunct="1">
              <a:defRPr/>
            </a:pPr>
            <a:endParaRPr lang="en-US" sz="2000" dirty="0" smtClean="0">
              <a:ea typeface="ＭＳ Ｐゴシック" pitchFamily="34" charset="-128"/>
            </a:endParaRPr>
          </a:p>
          <a:p>
            <a:pPr eaLnBrk="1" hangingPunct="1">
              <a:defRPr/>
            </a:pPr>
            <a:endParaRPr lang="en-US" sz="2000" dirty="0">
              <a:ea typeface="ＭＳ Ｐゴシック" pitchFamily="34" charset="-128"/>
            </a:endParaRPr>
          </a:p>
          <a:p>
            <a:pPr marL="0" indent="0" eaLnBrk="1" hangingPunct="1">
              <a:buFontTx/>
              <a:buNone/>
              <a:defRPr/>
            </a:pPr>
            <a:endParaRPr lang="en-US" sz="2000" dirty="0" smtClean="0">
              <a:ea typeface="ＭＳ Ｐゴシック" pitchFamily="34" charset="-128"/>
            </a:endParaRPr>
          </a:p>
        </p:txBody>
      </p:sp>
      <p:sp>
        <p:nvSpPr>
          <p:cNvPr id="111623" name="Freeform 15"/>
          <p:cNvSpPr>
            <a:spLocks/>
          </p:cNvSpPr>
          <p:nvPr/>
        </p:nvSpPr>
        <p:spPr bwMode="auto">
          <a:xfrm>
            <a:off x="457200" y="5184775"/>
            <a:ext cx="838200" cy="693738"/>
          </a:xfrm>
          <a:custGeom>
            <a:avLst/>
            <a:gdLst>
              <a:gd name="T0" fmla="*/ 0 w 837407"/>
              <a:gd name="T1" fmla="*/ 0 h 692630"/>
              <a:gd name="T2" fmla="*/ 828320 w 837407"/>
              <a:gd name="T3" fmla="*/ 145896 h 692630"/>
              <a:gd name="T4" fmla="*/ 738772 w 837407"/>
              <a:gd name="T5" fmla="*/ 179564 h 692630"/>
              <a:gd name="T6" fmla="*/ 0 60000 65536"/>
              <a:gd name="T7" fmla="*/ 0 60000 65536"/>
              <a:gd name="T8" fmla="*/ 0 60000 65536"/>
              <a:gd name="T9" fmla="*/ 0 w 837407"/>
              <a:gd name="T10" fmla="*/ 0 h 692630"/>
              <a:gd name="T11" fmla="*/ 837407 w 837407"/>
              <a:gd name="T12" fmla="*/ 692630 h 692630"/>
            </a:gdLst>
            <a:ahLst/>
            <a:cxnLst>
              <a:cxn ang="T6">
                <a:pos x="T0" y="T1"/>
              </a:cxn>
              <a:cxn ang="T7">
                <a:pos x="T2" y="T3"/>
              </a:cxn>
              <a:cxn ang="T8">
                <a:pos x="T4" y="T5"/>
              </a:cxn>
            </a:cxnLst>
            <a:rect l="T9" t="T10" r="T11" b="T12"/>
            <a:pathLst>
              <a:path w="837407" h="692630">
                <a:moveTo>
                  <a:pt x="0" y="0"/>
                </a:moveTo>
                <a:cubicBezTo>
                  <a:pt x="351263" y="57614"/>
                  <a:pt x="702527" y="115229"/>
                  <a:pt x="825190" y="144966"/>
                </a:cubicBezTo>
                <a:cubicBezTo>
                  <a:pt x="947853" y="174703"/>
                  <a:pt x="91068" y="1340005"/>
                  <a:pt x="735980" y="178420"/>
                </a:cubicBezTo>
              </a:path>
            </a:pathLst>
          </a:custGeom>
          <a:noFill/>
          <a:ln w="9525">
            <a:noFill/>
            <a:round/>
            <a:headEnd/>
            <a:tailEnd/>
          </a:ln>
        </p:spPr>
        <p:txBody>
          <a:bodyPr/>
          <a:lstStyle/>
          <a:p>
            <a:endParaRPr lang="en-US"/>
          </a:p>
        </p:txBody>
      </p:sp>
      <p:grpSp>
        <p:nvGrpSpPr>
          <p:cNvPr id="8" name="Group 7"/>
          <p:cNvGrpSpPr/>
          <p:nvPr/>
        </p:nvGrpSpPr>
        <p:grpSpPr>
          <a:xfrm>
            <a:off x="557213" y="774700"/>
            <a:ext cx="1271587" cy="2574362"/>
            <a:chOff x="557213" y="774700"/>
            <a:chExt cx="1271587" cy="2574362"/>
          </a:xfrm>
        </p:grpSpPr>
        <p:pic>
          <p:nvPicPr>
            <p:cNvPr id="9" name="Picture 9"/>
            <p:cNvPicPr>
              <a:picLocks noChangeAspect="1" noChangeArrowheads="1"/>
            </p:cNvPicPr>
            <p:nvPr/>
          </p:nvPicPr>
          <p:blipFill>
            <a:blip r:embed="rId2"/>
            <a:srcRect/>
            <a:stretch>
              <a:fillRect/>
            </a:stretch>
          </p:blipFill>
          <p:spPr bwMode="auto">
            <a:xfrm>
              <a:off x="557213" y="774700"/>
              <a:ext cx="1271587" cy="2574362"/>
            </a:xfrm>
            <a:prstGeom prst="rect">
              <a:avLst/>
            </a:prstGeom>
            <a:noFill/>
            <a:ln w="9525">
              <a:noFill/>
              <a:miter lim="800000"/>
              <a:headEnd/>
              <a:tailEnd/>
            </a:ln>
          </p:spPr>
        </p:pic>
        <p:pic>
          <p:nvPicPr>
            <p:cNvPr id="10" name="Picture 1"/>
            <p:cNvPicPr>
              <a:picLocks noChangeAspect="1" noChangeArrowheads="1"/>
            </p:cNvPicPr>
            <p:nvPr/>
          </p:nvPicPr>
          <p:blipFill>
            <a:blip r:embed="rId3"/>
            <a:srcRect/>
            <a:stretch>
              <a:fillRect/>
            </a:stretch>
          </p:blipFill>
          <p:spPr bwMode="auto">
            <a:xfrm>
              <a:off x="762000" y="1836420"/>
              <a:ext cx="838200" cy="685800"/>
            </a:xfrm>
            <a:prstGeom prst="rect">
              <a:avLst/>
            </a:prstGeom>
            <a:noFill/>
            <a:ln w="9525">
              <a:noFill/>
              <a:miter lim="800000"/>
              <a:headEnd/>
              <a:tailEnd/>
            </a:ln>
          </p:spPr>
        </p:pic>
        <p:cxnSp>
          <p:nvCxnSpPr>
            <p:cNvPr id="11" name="Straight Connector 10"/>
            <p:cNvCxnSpPr/>
            <p:nvPr/>
          </p:nvCxnSpPr>
          <p:spPr bwMode="auto">
            <a:xfrm rot="5400000">
              <a:off x="746760" y="2171700"/>
              <a:ext cx="6858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12" name="Picture 2"/>
            <p:cNvPicPr>
              <a:picLocks noChangeAspect="1" noChangeArrowheads="1"/>
            </p:cNvPicPr>
            <p:nvPr/>
          </p:nvPicPr>
          <p:blipFill>
            <a:blip r:embed="rId4"/>
            <a:srcRect/>
            <a:stretch>
              <a:fillRect/>
            </a:stretch>
          </p:blipFill>
          <p:spPr bwMode="auto">
            <a:xfrm>
              <a:off x="1287780" y="2819400"/>
              <a:ext cx="266700" cy="228600"/>
            </a:xfrm>
            <a:prstGeom prst="rect">
              <a:avLst/>
            </a:prstGeom>
            <a:noFill/>
            <a:ln w="9525">
              <a:noFill/>
              <a:miter lim="800000"/>
              <a:headEnd/>
              <a:tailEnd/>
            </a:ln>
          </p:spPr>
        </p:pic>
      </p:grpSp>
      <p:grpSp>
        <p:nvGrpSpPr>
          <p:cNvPr id="13" name="Group 12"/>
          <p:cNvGrpSpPr/>
          <p:nvPr/>
        </p:nvGrpSpPr>
        <p:grpSpPr>
          <a:xfrm>
            <a:off x="457200" y="3596640"/>
            <a:ext cx="1348287" cy="2590800"/>
            <a:chOff x="457200" y="3596640"/>
            <a:chExt cx="1348287" cy="2590800"/>
          </a:xfrm>
        </p:grpSpPr>
        <p:sp>
          <p:nvSpPr>
            <p:cNvPr id="14" name="Freeform 15"/>
            <p:cNvSpPr>
              <a:spLocks/>
            </p:cNvSpPr>
            <p:nvPr/>
          </p:nvSpPr>
          <p:spPr bwMode="auto">
            <a:xfrm>
              <a:off x="457200" y="5184775"/>
              <a:ext cx="838200" cy="693738"/>
            </a:xfrm>
            <a:custGeom>
              <a:avLst/>
              <a:gdLst>
                <a:gd name="T0" fmla="*/ 0 w 837407"/>
                <a:gd name="T1" fmla="*/ 0 h 692630"/>
                <a:gd name="T2" fmla="*/ 828320 w 837407"/>
                <a:gd name="T3" fmla="*/ 145896 h 692630"/>
                <a:gd name="T4" fmla="*/ 738772 w 837407"/>
                <a:gd name="T5" fmla="*/ 179564 h 692630"/>
                <a:gd name="T6" fmla="*/ 0 60000 65536"/>
                <a:gd name="T7" fmla="*/ 0 60000 65536"/>
                <a:gd name="T8" fmla="*/ 0 60000 65536"/>
                <a:gd name="T9" fmla="*/ 0 w 837407"/>
                <a:gd name="T10" fmla="*/ 0 h 692630"/>
                <a:gd name="T11" fmla="*/ 837407 w 837407"/>
                <a:gd name="T12" fmla="*/ 692630 h 692630"/>
              </a:gdLst>
              <a:ahLst/>
              <a:cxnLst>
                <a:cxn ang="T6">
                  <a:pos x="T0" y="T1"/>
                </a:cxn>
                <a:cxn ang="T7">
                  <a:pos x="T2" y="T3"/>
                </a:cxn>
                <a:cxn ang="T8">
                  <a:pos x="T4" y="T5"/>
                </a:cxn>
              </a:cxnLst>
              <a:rect l="T9" t="T10" r="T11" b="T12"/>
              <a:pathLst>
                <a:path w="837407" h="692630">
                  <a:moveTo>
                    <a:pt x="0" y="0"/>
                  </a:moveTo>
                  <a:cubicBezTo>
                    <a:pt x="351263" y="57614"/>
                    <a:pt x="702527" y="115229"/>
                    <a:pt x="825190" y="144966"/>
                  </a:cubicBezTo>
                  <a:cubicBezTo>
                    <a:pt x="947853" y="174703"/>
                    <a:pt x="91068" y="1340005"/>
                    <a:pt x="735980" y="178420"/>
                  </a:cubicBezTo>
                </a:path>
              </a:pathLst>
            </a:custGeom>
            <a:noFill/>
            <a:ln w="9525">
              <a:noFill/>
              <a:round/>
              <a:headEnd/>
              <a:tailEnd/>
            </a:ln>
          </p:spPr>
          <p:txBody>
            <a:bodyPr/>
            <a:lstStyle/>
            <a:p>
              <a:endParaRPr lang="en-US"/>
            </a:p>
          </p:txBody>
        </p:sp>
        <p:pic>
          <p:nvPicPr>
            <p:cNvPr id="15" name="Picture 9"/>
            <p:cNvPicPr>
              <a:picLocks noChangeAspect="1" noChangeArrowheads="1"/>
            </p:cNvPicPr>
            <p:nvPr/>
          </p:nvPicPr>
          <p:blipFill>
            <a:blip r:embed="rId2"/>
            <a:srcRect/>
            <a:stretch>
              <a:fillRect/>
            </a:stretch>
          </p:blipFill>
          <p:spPr bwMode="auto">
            <a:xfrm>
              <a:off x="525781" y="3596640"/>
              <a:ext cx="1279706" cy="2590800"/>
            </a:xfrm>
            <a:prstGeom prst="rect">
              <a:avLst/>
            </a:prstGeom>
            <a:noFill/>
            <a:ln w="9525">
              <a:noFill/>
              <a:miter lim="800000"/>
              <a:headEnd/>
              <a:tailEnd/>
            </a:ln>
          </p:spPr>
        </p:pic>
        <p:pic>
          <p:nvPicPr>
            <p:cNvPr id="16" name="Picture 3"/>
            <p:cNvPicPr>
              <a:picLocks noChangeAspect="1" noChangeArrowheads="1"/>
            </p:cNvPicPr>
            <p:nvPr/>
          </p:nvPicPr>
          <p:blipFill>
            <a:blip r:embed="rId5"/>
            <a:srcRect/>
            <a:stretch>
              <a:fillRect/>
            </a:stretch>
          </p:blipFill>
          <p:spPr bwMode="auto">
            <a:xfrm>
              <a:off x="800100" y="5074920"/>
              <a:ext cx="207818" cy="182880"/>
            </a:xfrm>
            <a:prstGeom prst="rect">
              <a:avLst/>
            </a:prstGeom>
            <a:noFill/>
            <a:ln w="9525">
              <a:noFill/>
              <a:miter lim="800000"/>
              <a:headEnd/>
              <a:tailEnd/>
            </a:ln>
          </p:spPr>
        </p:pic>
        <p:pic>
          <p:nvPicPr>
            <p:cNvPr id="17" name="Picture 3"/>
            <p:cNvPicPr>
              <a:picLocks noChangeAspect="1" noChangeArrowheads="1"/>
            </p:cNvPicPr>
            <p:nvPr/>
          </p:nvPicPr>
          <p:blipFill>
            <a:blip r:embed="rId5"/>
            <a:srcRect/>
            <a:stretch>
              <a:fillRect/>
            </a:stretch>
          </p:blipFill>
          <p:spPr bwMode="auto">
            <a:xfrm>
              <a:off x="800100" y="5684520"/>
              <a:ext cx="207818" cy="182880"/>
            </a:xfrm>
            <a:prstGeom prst="rect">
              <a:avLst/>
            </a:prstGeom>
            <a:noFill/>
            <a:ln w="9525">
              <a:noFill/>
              <a:miter lim="800000"/>
              <a:headEnd/>
              <a:tailEnd/>
            </a:ln>
          </p:spPr>
        </p:pic>
      </p:grpSp>
      <p:sp>
        <p:nvSpPr>
          <p:cNvPr id="18" name="Down Arrow 17"/>
          <p:cNvSpPr/>
          <p:nvPr/>
        </p:nvSpPr>
        <p:spPr bwMode="auto">
          <a:xfrm>
            <a:off x="1676400" y="3124200"/>
            <a:ext cx="152400" cy="457200"/>
          </a:xfrm>
          <a:prstGeom prst="downArrow">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NAND Gate Device Size Selection</a:t>
            </a:r>
          </a:p>
        </p:txBody>
      </p:sp>
      <p:sp>
        <p:nvSpPr>
          <p:cNvPr id="27653" name="Rectangle 3"/>
          <p:cNvSpPr>
            <a:spLocks noGrp="1" noChangeArrowheads="1"/>
          </p:cNvSpPr>
          <p:nvPr>
            <p:ph type="body" idx="1"/>
          </p:nvPr>
        </p:nvSpPr>
        <p:spPr>
          <a:xfrm>
            <a:off x="2895600" y="914400"/>
            <a:ext cx="5562600" cy="2438400"/>
          </a:xfrm>
        </p:spPr>
        <p:txBody>
          <a:bodyPr/>
          <a:lstStyle/>
          <a:p>
            <a:pPr eaLnBrk="1" hangingPunct="1">
              <a:defRPr/>
            </a:pPr>
            <a:r>
              <a:rPr lang="en-US" sz="2000" dirty="0" smtClean="0">
                <a:ea typeface="ＭＳ Ｐゴシック" pitchFamily="34" charset="-128"/>
              </a:rPr>
              <a:t>Consider the equivalent of switching transistors in the ‘on” state as </a:t>
            </a:r>
            <a:r>
              <a:rPr lang="en-US" sz="2000" i="1" dirty="0" smtClean="0">
                <a:ea typeface="ＭＳ Ｐゴシック" pitchFamily="34" charset="-128"/>
              </a:rPr>
              <a:t>R</a:t>
            </a:r>
            <a:r>
              <a:rPr lang="en-US" sz="2000" i="1" baseline="-25000" dirty="0" smtClean="0">
                <a:ea typeface="ＭＳ Ｐゴシック" pitchFamily="34" charset="-128"/>
              </a:rPr>
              <a:t>on</a:t>
            </a:r>
            <a:r>
              <a:rPr lang="en-US" sz="2000" dirty="0" smtClean="0">
                <a:ea typeface="ＭＳ Ｐゴシック" pitchFamily="34" charset="-128"/>
              </a:rPr>
              <a:t>.</a:t>
            </a:r>
          </a:p>
          <a:p>
            <a:pPr eaLnBrk="1" hangingPunct="1">
              <a:defRPr/>
            </a:pPr>
            <a:r>
              <a:rPr lang="en-US" sz="2000" dirty="0" smtClean="0">
                <a:ea typeface="ＭＳ Ｐゴシック" pitchFamily="34" charset="-128"/>
              </a:rPr>
              <a:t>To keep the low voltage level comparable with simple inverter, the desired </a:t>
            </a:r>
            <a:r>
              <a:rPr lang="en-US" sz="2000" i="1" dirty="0" smtClean="0">
                <a:ea typeface="ＭＳ Ｐゴシック" pitchFamily="34" charset="-128"/>
              </a:rPr>
              <a:t>R</a:t>
            </a:r>
            <a:r>
              <a:rPr lang="en-US" sz="2000" i="1" baseline="-25000" dirty="0" smtClean="0">
                <a:ea typeface="ＭＳ Ｐゴシック" pitchFamily="34" charset="-128"/>
              </a:rPr>
              <a:t>on</a:t>
            </a:r>
            <a:r>
              <a:rPr lang="en-US" sz="2000" baseline="-25000" dirty="0" smtClean="0">
                <a:ea typeface="ＭＳ Ｐゴシック" pitchFamily="34" charset="-128"/>
              </a:rPr>
              <a:t> </a:t>
            </a:r>
            <a:r>
              <a:rPr lang="en-US" sz="2000" dirty="0" smtClean="0">
                <a:ea typeface="ＭＳ Ｐゴシック" pitchFamily="34" charset="-128"/>
              </a:rPr>
              <a:t>of </a:t>
            </a:r>
            <a:r>
              <a:rPr lang="en-US" sz="2000" i="1" dirty="0" smtClean="0">
                <a:ea typeface="ＭＳ Ｐゴシック" pitchFamily="34" charset="-128"/>
              </a:rPr>
              <a:t>M</a:t>
            </a:r>
            <a:r>
              <a:rPr lang="en-US" sz="2000" i="1" baseline="-25000" dirty="0" smtClean="0">
                <a:ea typeface="ＭＳ Ｐゴシック" pitchFamily="34" charset="-128"/>
              </a:rPr>
              <a:t>A</a:t>
            </a:r>
            <a:r>
              <a:rPr lang="en-US" sz="2000" baseline="-25000" dirty="0" smtClean="0">
                <a:ea typeface="ＭＳ Ｐゴシック" pitchFamily="34" charset="-128"/>
              </a:rPr>
              <a:t> </a:t>
            </a:r>
            <a:r>
              <a:rPr lang="en-US" sz="2000" dirty="0" smtClean="0">
                <a:ea typeface="ＭＳ Ｐゴシック" pitchFamily="34" charset="-128"/>
              </a:rPr>
              <a:t>and </a:t>
            </a:r>
            <a:r>
              <a:rPr lang="en-US" sz="2000" i="1" dirty="0" smtClean="0">
                <a:ea typeface="ＭＳ Ｐゴシック" pitchFamily="34" charset="-128"/>
              </a:rPr>
              <a:t>M</a:t>
            </a:r>
            <a:r>
              <a:rPr lang="en-US" sz="2000" i="1" baseline="-25000" dirty="0" smtClean="0">
                <a:ea typeface="ＭＳ Ｐゴシック" pitchFamily="34" charset="-128"/>
              </a:rPr>
              <a:t>B</a:t>
            </a:r>
            <a:r>
              <a:rPr lang="en-US" sz="2000" baseline="-25000" dirty="0" smtClean="0">
                <a:ea typeface="ＭＳ Ｐゴシック" pitchFamily="34" charset="-128"/>
              </a:rPr>
              <a:t> </a:t>
            </a:r>
            <a:r>
              <a:rPr lang="en-US" sz="2000" dirty="0" smtClean="0">
                <a:ea typeface="ＭＳ Ｐゴシック" pitchFamily="34" charset="-128"/>
              </a:rPr>
              <a:t>must be 0.5</a:t>
            </a:r>
            <a:r>
              <a:rPr lang="en-US" sz="2000" i="1" dirty="0" smtClean="0">
                <a:ea typeface="ＭＳ Ｐゴシック" pitchFamily="34" charset="-128"/>
              </a:rPr>
              <a:t>R</a:t>
            </a:r>
            <a:r>
              <a:rPr lang="en-US" sz="2000" i="1" baseline="-25000" dirty="0" smtClean="0">
                <a:ea typeface="ＭＳ Ｐゴシック" pitchFamily="34" charset="-128"/>
              </a:rPr>
              <a:t>on</a:t>
            </a:r>
            <a:r>
              <a:rPr lang="en-US" sz="2000" dirty="0" smtClean="0">
                <a:ea typeface="ＭＳ Ｐゴシック" pitchFamily="34" charset="-128"/>
              </a:rPr>
              <a:t> of </a:t>
            </a:r>
            <a:r>
              <a:rPr lang="en-US" sz="2000" i="1" dirty="0" smtClean="0">
                <a:ea typeface="ＭＳ Ｐゴシック" pitchFamily="34" charset="-128"/>
              </a:rPr>
              <a:t>M</a:t>
            </a:r>
            <a:r>
              <a:rPr lang="en-US" sz="2000" i="1" baseline="-25000" dirty="0" smtClean="0">
                <a:ea typeface="ＭＳ Ｐゴシック" pitchFamily="34" charset="-128"/>
              </a:rPr>
              <a:t>S</a:t>
            </a:r>
            <a:r>
              <a:rPr lang="en-US" sz="2000" baseline="-25000" dirty="0" smtClean="0">
                <a:ea typeface="ＭＳ Ｐゴシック" pitchFamily="34" charset="-128"/>
              </a:rPr>
              <a:t>  </a:t>
            </a:r>
            <a:r>
              <a:rPr lang="en-US" sz="2000" dirty="0" smtClean="0">
                <a:ea typeface="ＭＳ Ｐゴシック" pitchFamily="34" charset="-128"/>
              </a:rPr>
              <a:t>switch.</a:t>
            </a:r>
          </a:p>
          <a:p>
            <a:pPr eaLnBrk="1" hangingPunct="1">
              <a:defRPr/>
            </a:pPr>
            <a:r>
              <a:rPr lang="en-US" sz="2000" dirty="0" smtClean="0">
                <a:ea typeface="ＭＳ Ｐゴシック" pitchFamily="34" charset="-128"/>
              </a:rPr>
              <a:t>This can be accomplished by approximately doubling (</a:t>
            </a:r>
            <a:r>
              <a:rPr lang="en-US" sz="2000" i="1" dirty="0" smtClean="0">
                <a:ea typeface="ＭＳ Ｐゴシック" pitchFamily="34" charset="-128"/>
              </a:rPr>
              <a:t>W/L</a:t>
            </a:r>
            <a:r>
              <a:rPr lang="en-US" sz="2000" dirty="0" smtClean="0">
                <a:ea typeface="ＭＳ Ｐゴシック" pitchFamily="34" charset="-128"/>
              </a:rPr>
              <a:t>)</a:t>
            </a:r>
            <a:r>
              <a:rPr lang="en-US" sz="2000" baseline="-25000" dirty="0" smtClean="0">
                <a:ea typeface="ＭＳ Ｐゴシック" pitchFamily="34" charset="-128"/>
              </a:rPr>
              <a:t>A </a:t>
            </a:r>
            <a:r>
              <a:rPr lang="en-US" sz="2000" dirty="0" smtClean="0">
                <a:ea typeface="ＭＳ Ｐゴシック" pitchFamily="34" charset="-128"/>
              </a:rPr>
              <a:t>and (</a:t>
            </a:r>
            <a:r>
              <a:rPr lang="en-US" sz="2000" i="1" dirty="0" smtClean="0">
                <a:ea typeface="ＭＳ Ｐゴシック" pitchFamily="34" charset="-128"/>
              </a:rPr>
              <a:t>W/L</a:t>
            </a:r>
            <a:r>
              <a:rPr lang="en-US" sz="2000" dirty="0" smtClean="0">
                <a:ea typeface="ＭＳ Ｐゴシック" pitchFamily="34" charset="-128"/>
              </a:rPr>
              <a:t>)</a:t>
            </a:r>
            <a:r>
              <a:rPr lang="en-US" sz="2000" baseline="-25000" dirty="0" smtClean="0">
                <a:ea typeface="ＭＳ Ｐゴシック" pitchFamily="34" charset="-128"/>
              </a:rPr>
              <a:t>B</a:t>
            </a:r>
          </a:p>
          <a:p>
            <a:pPr eaLnBrk="1" hangingPunct="1">
              <a:defRPr/>
            </a:pPr>
            <a:endParaRPr lang="en-US" sz="2000" dirty="0" smtClean="0">
              <a:ea typeface="ＭＳ Ｐゴシック" pitchFamily="34" charset="-128"/>
            </a:endParaRPr>
          </a:p>
          <a:p>
            <a:pPr eaLnBrk="1" hangingPunct="1">
              <a:defRPr/>
            </a:pPr>
            <a:endParaRPr lang="en-US" sz="2000" dirty="0">
              <a:ea typeface="ＭＳ Ｐゴシック" pitchFamily="34" charset="-128"/>
            </a:endParaRPr>
          </a:p>
          <a:p>
            <a:pPr marL="0" indent="0" eaLnBrk="1" hangingPunct="1">
              <a:buFontTx/>
              <a:buNone/>
              <a:defRPr/>
            </a:pPr>
            <a:endParaRPr lang="en-US" sz="2000" dirty="0" smtClean="0">
              <a:ea typeface="ＭＳ Ｐゴシック" pitchFamily="34" charset="-128"/>
            </a:endParaRPr>
          </a:p>
        </p:txBody>
      </p:sp>
      <p:sp>
        <p:nvSpPr>
          <p:cNvPr id="112647" name="Notched Right Arrow 5"/>
          <p:cNvSpPr>
            <a:spLocks noChangeArrowheads="1"/>
          </p:cNvSpPr>
          <p:nvPr/>
        </p:nvSpPr>
        <p:spPr bwMode="auto">
          <a:xfrm>
            <a:off x="5334000" y="4908550"/>
            <a:ext cx="457200" cy="304800"/>
          </a:xfrm>
          <a:prstGeom prst="notchedRightArrow">
            <a:avLst>
              <a:gd name="adj1" fmla="val 50000"/>
              <a:gd name="adj2" fmla="val 50000"/>
            </a:avLst>
          </a:prstGeom>
          <a:solidFill>
            <a:schemeClr val="accent1"/>
          </a:solidFill>
          <a:ln w="9525" algn="ctr">
            <a:solidFill>
              <a:schemeClr val="tx1"/>
            </a:solidFill>
            <a:round/>
            <a:headEnd/>
            <a:tailEnd/>
          </a:ln>
        </p:spPr>
        <p:txBody>
          <a:bodyPr/>
          <a:lstStyle/>
          <a:p>
            <a:pPr eaLnBrk="0" hangingPunct="0"/>
            <a:endParaRPr lang="en-US"/>
          </a:p>
        </p:txBody>
      </p:sp>
      <p:sp>
        <p:nvSpPr>
          <p:cNvPr id="112648" name="Freeform 7"/>
          <p:cNvSpPr>
            <a:spLocks/>
          </p:cNvSpPr>
          <p:nvPr/>
        </p:nvSpPr>
        <p:spPr bwMode="auto">
          <a:xfrm>
            <a:off x="5173663" y="3702050"/>
            <a:ext cx="434975" cy="434975"/>
          </a:xfrm>
          <a:custGeom>
            <a:avLst/>
            <a:gdLst>
              <a:gd name="T0" fmla="*/ 78070 w 434959"/>
              <a:gd name="T1" fmla="*/ 0 h 434897"/>
              <a:gd name="T2" fmla="*/ 33458 w 434959"/>
              <a:gd name="T3" fmla="*/ 55796 h 434897"/>
              <a:gd name="T4" fmla="*/ 22306 w 434959"/>
              <a:gd name="T5" fmla="*/ 122751 h 434897"/>
              <a:gd name="T6" fmla="*/ 11151 w 434959"/>
              <a:gd name="T7" fmla="*/ 156229 h 434897"/>
              <a:gd name="T8" fmla="*/ 0 w 434959"/>
              <a:gd name="T9" fmla="*/ 200866 h 434897"/>
              <a:gd name="T10" fmla="*/ 11151 w 434959"/>
              <a:gd name="T11" fmla="*/ 334776 h 434897"/>
              <a:gd name="T12" fmla="*/ 22306 w 434959"/>
              <a:gd name="T13" fmla="*/ 379413 h 434897"/>
              <a:gd name="T14" fmla="*/ 78070 w 434959"/>
              <a:gd name="T15" fmla="*/ 435209 h 434897"/>
              <a:gd name="T16" fmla="*/ 323433 w 434959"/>
              <a:gd name="T17" fmla="*/ 424050 h 434897"/>
              <a:gd name="T18" fmla="*/ 412655 w 434959"/>
              <a:gd name="T19" fmla="*/ 401732 h 434897"/>
              <a:gd name="T20" fmla="*/ 423810 w 434959"/>
              <a:gd name="T21" fmla="*/ 301299 h 434897"/>
              <a:gd name="T22" fmla="*/ 434961 w 434959"/>
              <a:gd name="T23" fmla="*/ 189707 h 4348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4959"/>
              <a:gd name="T37" fmla="*/ 0 h 434897"/>
              <a:gd name="T38" fmla="*/ 434959 w 434959"/>
              <a:gd name="T39" fmla="*/ 434897 h 4348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4959" h="434897">
                <a:moveTo>
                  <a:pt x="78058" y="0"/>
                </a:moveTo>
                <a:cubicBezTo>
                  <a:pt x="63190" y="18585"/>
                  <a:pt x="43303" y="34089"/>
                  <a:pt x="33454" y="55756"/>
                </a:cubicBezTo>
                <a:cubicBezTo>
                  <a:pt x="24098" y="76339"/>
                  <a:pt x="27207" y="100591"/>
                  <a:pt x="22302" y="122663"/>
                </a:cubicBezTo>
                <a:cubicBezTo>
                  <a:pt x="19752" y="134138"/>
                  <a:pt x="14380" y="144815"/>
                  <a:pt x="11151" y="156117"/>
                </a:cubicBezTo>
                <a:cubicBezTo>
                  <a:pt x="6941" y="170853"/>
                  <a:pt x="3717" y="185854"/>
                  <a:pt x="0" y="200722"/>
                </a:cubicBezTo>
                <a:cubicBezTo>
                  <a:pt x="3717" y="245327"/>
                  <a:pt x="5599" y="290122"/>
                  <a:pt x="11151" y="334536"/>
                </a:cubicBezTo>
                <a:cubicBezTo>
                  <a:pt x="13052" y="349744"/>
                  <a:pt x="13801" y="366389"/>
                  <a:pt x="22302" y="379141"/>
                </a:cubicBezTo>
                <a:cubicBezTo>
                  <a:pt x="36881" y="401010"/>
                  <a:pt x="78058" y="434897"/>
                  <a:pt x="78058" y="434897"/>
                </a:cubicBezTo>
                <a:cubicBezTo>
                  <a:pt x="159834" y="431180"/>
                  <a:pt x="241931" y="431891"/>
                  <a:pt x="323385" y="423746"/>
                </a:cubicBezTo>
                <a:cubicBezTo>
                  <a:pt x="353885" y="420696"/>
                  <a:pt x="412595" y="401444"/>
                  <a:pt x="412595" y="401444"/>
                </a:cubicBezTo>
                <a:cubicBezTo>
                  <a:pt x="416312" y="367990"/>
                  <a:pt x="419571" y="334483"/>
                  <a:pt x="423746" y="301083"/>
                </a:cubicBezTo>
                <a:cubicBezTo>
                  <a:pt x="436474" y="199257"/>
                  <a:pt x="434897" y="254708"/>
                  <a:pt x="434897" y="189571"/>
                </a:cubicBezTo>
              </a:path>
            </a:pathLst>
          </a:custGeom>
          <a:noFill/>
          <a:ln w="9525">
            <a:noFill/>
            <a:round/>
            <a:headEnd/>
            <a:tailEnd/>
          </a:ln>
        </p:spPr>
        <p:txBody>
          <a:bodyPr/>
          <a:lstStyle/>
          <a:p>
            <a:endParaRPr lang="en-US"/>
          </a:p>
        </p:txBody>
      </p:sp>
      <p:sp>
        <p:nvSpPr>
          <p:cNvPr id="112649" name="Freeform 15"/>
          <p:cNvSpPr>
            <a:spLocks/>
          </p:cNvSpPr>
          <p:nvPr/>
        </p:nvSpPr>
        <p:spPr bwMode="auto">
          <a:xfrm>
            <a:off x="457200" y="5184775"/>
            <a:ext cx="838200" cy="693738"/>
          </a:xfrm>
          <a:custGeom>
            <a:avLst/>
            <a:gdLst>
              <a:gd name="T0" fmla="*/ 0 w 837407"/>
              <a:gd name="T1" fmla="*/ 0 h 692630"/>
              <a:gd name="T2" fmla="*/ 828320 w 837407"/>
              <a:gd name="T3" fmla="*/ 145896 h 692630"/>
              <a:gd name="T4" fmla="*/ 738772 w 837407"/>
              <a:gd name="T5" fmla="*/ 179564 h 692630"/>
              <a:gd name="T6" fmla="*/ 0 60000 65536"/>
              <a:gd name="T7" fmla="*/ 0 60000 65536"/>
              <a:gd name="T8" fmla="*/ 0 60000 65536"/>
              <a:gd name="T9" fmla="*/ 0 w 837407"/>
              <a:gd name="T10" fmla="*/ 0 h 692630"/>
              <a:gd name="T11" fmla="*/ 837407 w 837407"/>
              <a:gd name="T12" fmla="*/ 692630 h 692630"/>
            </a:gdLst>
            <a:ahLst/>
            <a:cxnLst>
              <a:cxn ang="T6">
                <a:pos x="T0" y="T1"/>
              </a:cxn>
              <a:cxn ang="T7">
                <a:pos x="T2" y="T3"/>
              </a:cxn>
              <a:cxn ang="T8">
                <a:pos x="T4" y="T5"/>
              </a:cxn>
            </a:cxnLst>
            <a:rect l="T9" t="T10" r="T11" b="T12"/>
            <a:pathLst>
              <a:path w="837407" h="692630">
                <a:moveTo>
                  <a:pt x="0" y="0"/>
                </a:moveTo>
                <a:cubicBezTo>
                  <a:pt x="351263" y="57614"/>
                  <a:pt x="702527" y="115229"/>
                  <a:pt x="825190" y="144966"/>
                </a:cubicBezTo>
                <a:cubicBezTo>
                  <a:pt x="947853" y="174703"/>
                  <a:pt x="91068" y="1340005"/>
                  <a:pt x="735980" y="178420"/>
                </a:cubicBezTo>
              </a:path>
            </a:pathLst>
          </a:custGeom>
          <a:noFill/>
          <a:ln w="9525">
            <a:noFill/>
            <a:round/>
            <a:headEnd/>
            <a:tailEnd/>
          </a:ln>
        </p:spPr>
        <p:txBody>
          <a:bodyPr/>
          <a:lstStyle/>
          <a:p>
            <a:endParaRPr lang="en-US"/>
          </a:p>
        </p:txBody>
      </p:sp>
      <p:grpSp>
        <p:nvGrpSpPr>
          <p:cNvPr id="112650" name="Group 12"/>
          <p:cNvGrpSpPr>
            <a:grpSpLocks/>
          </p:cNvGrpSpPr>
          <p:nvPr/>
        </p:nvGrpSpPr>
        <p:grpSpPr bwMode="auto">
          <a:xfrm>
            <a:off x="2724150" y="3846513"/>
            <a:ext cx="2076450" cy="2647950"/>
            <a:chOff x="2724150" y="3846513"/>
            <a:chExt cx="2076450" cy="2647950"/>
          </a:xfrm>
        </p:grpSpPr>
        <p:pic>
          <p:nvPicPr>
            <p:cNvPr id="112651" name="Picture 13"/>
            <p:cNvPicPr>
              <a:picLocks noChangeAspect="1" noChangeArrowheads="1"/>
            </p:cNvPicPr>
            <p:nvPr/>
          </p:nvPicPr>
          <p:blipFill>
            <a:blip r:embed="rId2"/>
            <a:srcRect/>
            <a:stretch>
              <a:fillRect/>
            </a:stretch>
          </p:blipFill>
          <p:spPr bwMode="auto">
            <a:xfrm>
              <a:off x="2724150" y="3846513"/>
              <a:ext cx="2076450" cy="2647950"/>
            </a:xfrm>
            <a:prstGeom prst="rect">
              <a:avLst/>
            </a:prstGeom>
            <a:noFill/>
            <a:ln w="9525">
              <a:noFill/>
              <a:miter lim="800000"/>
              <a:headEnd/>
              <a:tailEnd/>
            </a:ln>
          </p:spPr>
        </p:pic>
        <p:sp>
          <p:nvSpPr>
            <p:cNvPr id="12" name="Freeform 11"/>
            <p:cNvSpPr/>
            <p:nvPr/>
          </p:nvSpPr>
          <p:spPr bwMode="auto">
            <a:xfrm>
              <a:off x="4191000" y="5257800"/>
              <a:ext cx="538163" cy="747713"/>
            </a:xfrm>
            <a:custGeom>
              <a:avLst/>
              <a:gdLst>
                <a:gd name="connsiteX0" fmla="*/ 114554 w 538300"/>
                <a:gd name="connsiteY0" fmla="*/ 11152 h 747132"/>
                <a:gd name="connsiteX1" fmla="*/ 69949 w 538300"/>
                <a:gd name="connsiteY1" fmla="*/ 66908 h 747132"/>
                <a:gd name="connsiteX2" fmla="*/ 36495 w 538300"/>
                <a:gd name="connsiteY2" fmla="*/ 122664 h 747132"/>
                <a:gd name="connsiteX3" fmla="*/ 25344 w 538300"/>
                <a:gd name="connsiteY3" fmla="*/ 178420 h 747132"/>
                <a:gd name="connsiteX4" fmla="*/ 14193 w 538300"/>
                <a:gd name="connsiteY4" fmla="*/ 267630 h 747132"/>
                <a:gd name="connsiteX5" fmla="*/ 3042 w 538300"/>
                <a:gd name="connsiteY5" fmla="*/ 345688 h 747132"/>
                <a:gd name="connsiteX6" fmla="*/ 25344 w 538300"/>
                <a:gd name="connsiteY6" fmla="*/ 535259 h 747132"/>
                <a:gd name="connsiteX7" fmla="*/ 81100 w 538300"/>
                <a:gd name="connsiteY7" fmla="*/ 591015 h 747132"/>
                <a:gd name="connsiteX8" fmla="*/ 103403 w 538300"/>
                <a:gd name="connsiteY8" fmla="*/ 613318 h 747132"/>
                <a:gd name="connsiteX9" fmla="*/ 136856 w 538300"/>
                <a:gd name="connsiteY9" fmla="*/ 635620 h 747132"/>
                <a:gd name="connsiteX10" fmla="*/ 181461 w 538300"/>
                <a:gd name="connsiteY10" fmla="*/ 669074 h 747132"/>
                <a:gd name="connsiteX11" fmla="*/ 203764 w 538300"/>
                <a:gd name="connsiteY11" fmla="*/ 691376 h 747132"/>
                <a:gd name="connsiteX12" fmla="*/ 248369 w 538300"/>
                <a:gd name="connsiteY12" fmla="*/ 713678 h 747132"/>
                <a:gd name="connsiteX13" fmla="*/ 304125 w 538300"/>
                <a:gd name="connsiteY13" fmla="*/ 747132 h 747132"/>
                <a:gd name="connsiteX14" fmla="*/ 337578 w 538300"/>
                <a:gd name="connsiteY14" fmla="*/ 735981 h 747132"/>
                <a:gd name="connsiteX15" fmla="*/ 404486 w 538300"/>
                <a:gd name="connsiteY15" fmla="*/ 691376 h 747132"/>
                <a:gd name="connsiteX16" fmla="*/ 460242 w 538300"/>
                <a:gd name="connsiteY16" fmla="*/ 635620 h 747132"/>
                <a:gd name="connsiteX17" fmla="*/ 493695 w 538300"/>
                <a:gd name="connsiteY17" fmla="*/ 535259 h 747132"/>
                <a:gd name="connsiteX18" fmla="*/ 504847 w 538300"/>
                <a:gd name="connsiteY18" fmla="*/ 501805 h 747132"/>
                <a:gd name="connsiteX19" fmla="*/ 538300 w 538300"/>
                <a:gd name="connsiteY19" fmla="*/ 412596 h 747132"/>
                <a:gd name="connsiteX20" fmla="*/ 527149 w 538300"/>
                <a:gd name="connsiteY20" fmla="*/ 189571 h 747132"/>
                <a:gd name="connsiteX21" fmla="*/ 493695 w 538300"/>
                <a:gd name="connsiteY21" fmla="*/ 133815 h 747132"/>
                <a:gd name="connsiteX22" fmla="*/ 426788 w 538300"/>
                <a:gd name="connsiteY22" fmla="*/ 44605 h 747132"/>
                <a:gd name="connsiteX23" fmla="*/ 415637 w 538300"/>
                <a:gd name="connsiteY23" fmla="*/ 11152 h 747132"/>
                <a:gd name="connsiteX24" fmla="*/ 382183 w 538300"/>
                <a:gd name="connsiteY24" fmla="*/ 0 h 747132"/>
                <a:gd name="connsiteX25" fmla="*/ 203764 w 538300"/>
                <a:gd name="connsiteY25" fmla="*/ 11152 h 747132"/>
                <a:gd name="connsiteX26" fmla="*/ 125705 w 538300"/>
                <a:gd name="connsiteY26" fmla="*/ 55757 h 747132"/>
                <a:gd name="connsiteX27" fmla="*/ 92251 w 538300"/>
                <a:gd name="connsiteY27" fmla="*/ 66908 h 74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38300" h="747132">
                  <a:moveTo>
                    <a:pt x="114554" y="11152"/>
                  </a:moveTo>
                  <a:cubicBezTo>
                    <a:pt x="99686" y="29737"/>
                    <a:pt x="82564" y="46725"/>
                    <a:pt x="69949" y="66908"/>
                  </a:cubicBezTo>
                  <a:cubicBezTo>
                    <a:pt x="21696" y="144113"/>
                    <a:pt x="97322" y="61837"/>
                    <a:pt x="36495" y="122664"/>
                  </a:cubicBezTo>
                  <a:cubicBezTo>
                    <a:pt x="32778" y="141249"/>
                    <a:pt x="28226" y="159687"/>
                    <a:pt x="25344" y="178420"/>
                  </a:cubicBezTo>
                  <a:cubicBezTo>
                    <a:pt x="20787" y="208040"/>
                    <a:pt x="18154" y="237925"/>
                    <a:pt x="14193" y="267630"/>
                  </a:cubicBezTo>
                  <a:cubicBezTo>
                    <a:pt x="10719" y="293683"/>
                    <a:pt x="6759" y="319669"/>
                    <a:pt x="3042" y="345688"/>
                  </a:cubicBezTo>
                  <a:cubicBezTo>
                    <a:pt x="4803" y="370348"/>
                    <a:pt x="0" y="484570"/>
                    <a:pt x="25344" y="535259"/>
                  </a:cubicBezTo>
                  <a:cubicBezTo>
                    <a:pt x="47646" y="579864"/>
                    <a:pt x="43930" y="561279"/>
                    <a:pt x="81100" y="591015"/>
                  </a:cubicBezTo>
                  <a:cubicBezTo>
                    <a:pt x="89310" y="597583"/>
                    <a:pt x="95193" y="606750"/>
                    <a:pt x="103403" y="613318"/>
                  </a:cubicBezTo>
                  <a:cubicBezTo>
                    <a:pt x="113868" y="621690"/>
                    <a:pt x="125950" y="627830"/>
                    <a:pt x="136856" y="635620"/>
                  </a:cubicBezTo>
                  <a:cubicBezTo>
                    <a:pt x="151980" y="646423"/>
                    <a:pt x="167183" y="657176"/>
                    <a:pt x="181461" y="669074"/>
                  </a:cubicBezTo>
                  <a:cubicBezTo>
                    <a:pt x="189538" y="675805"/>
                    <a:pt x="195016" y="685544"/>
                    <a:pt x="203764" y="691376"/>
                  </a:cubicBezTo>
                  <a:cubicBezTo>
                    <a:pt x="217595" y="700597"/>
                    <a:pt x="233501" y="706244"/>
                    <a:pt x="248369" y="713678"/>
                  </a:cubicBezTo>
                  <a:cubicBezTo>
                    <a:pt x="266036" y="731346"/>
                    <a:pt x="275172" y="747132"/>
                    <a:pt x="304125" y="747132"/>
                  </a:cubicBezTo>
                  <a:cubicBezTo>
                    <a:pt x="315879" y="747132"/>
                    <a:pt x="326427" y="739698"/>
                    <a:pt x="337578" y="735981"/>
                  </a:cubicBezTo>
                  <a:cubicBezTo>
                    <a:pt x="359881" y="721113"/>
                    <a:pt x="389618" y="713679"/>
                    <a:pt x="404486" y="691376"/>
                  </a:cubicBezTo>
                  <a:cubicBezTo>
                    <a:pt x="434222" y="646771"/>
                    <a:pt x="415637" y="665356"/>
                    <a:pt x="460242" y="635620"/>
                  </a:cubicBezTo>
                  <a:lnTo>
                    <a:pt x="493695" y="535259"/>
                  </a:lnTo>
                  <a:cubicBezTo>
                    <a:pt x="497412" y="524108"/>
                    <a:pt x="499590" y="512319"/>
                    <a:pt x="504847" y="501805"/>
                  </a:cubicBezTo>
                  <a:cubicBezTo>
                    <a:pt x="534003" y="443492"/>
                    <a:pt x="523117" y="473327"/>
                    <a:pt x="538300" y="412596"/>
                  </a:cubicBezTo>
                  <a:cubicBezTo>
                    <a:pt x="534583" y="338254"/>
                    <a:pt x="533597" y="263726"/>
                    <a:pt x="527149" y="189571"/>
                  </a:cubicBezTo>
                  <a:cubicBezTo>
                    <a:pt x="523654" y="149375"/>
                    <a:pt x="514488" y="161539"/>
                    <a:pt x="493695" y="133815"/>
                  </a:cubicBezTo>
                  <a:cubicBezTo>
                    <a:pt x="418040" y="32941"/>
                    <a:pt x="477936" y="95753"/>
                    <a:pt x="426788" y="44605"/>
                  </a:cubicBezTo>
                  <a:cubicBezTo>
                    <a:pt x="423071" y="33454"/>
                    <a:pt x="423948" y="19463"/>
                    <a:pt x="415637" y="11152"/>
                  </a:cubicBezTo>
                  <a:cubicBezTo>
                    <a:pt x="407325" y="2840"/>
                    <a:pt x="393938" y="0"/>
                    <a:pt x="382183" y="0"/>
                  </a:cubicBezTo>
                  <a:cubicBezTo>
                    <a:pt x="322594" y="0"/>
                    <a:pt x="263237" y="7435"/>
                    <a:pt x="203764" y="11152"/>
                  </a:cubicBezTo>
                  <a:cubicBezTo>
                    <a:pt x="170169" y="33548"/>
                    <a:pt x="165316" y="38781"/>
                    <a:pt x="125705" y="55757"/>
                  </a:cubicBezTo>
                  <a:cubicBezTo>
                    <a:pt x="114901" y="60387"/>
                    <a:pt x="92251" y="66908"/>
                    <a:pt x="92251" y="66908"/>
                  </a:cubicBezTo>
                </a:path>
              </a:pathLst>
            </a:custGeom>
            <a:ln>
              <a:solidFill>
                <a:srgbClr val="00B050"/>
              </a:solidFill>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a:lstStyle/>
            <a:p>
              <a:pPr eaLnBrk="0" hangingPunct="0">
                <a:defRPr/>
              </a:pPr>
              <a:endParaRPr lang="en-US"/>
            </a:p>
          </p:txBody>
        </p:sp>
      </p:grpSp>
      <p:grpSp>
        <p:nvGrpSpPr>
          <p:cNvPr id="13" name="Group 12"/>
          <p:cNvGrpSpPr/>
          <p:nvPr/>
        </p:nvGrpSpPr>
        <p:grpSpPr>
          <a:xfrm>
            <a:off x="557213" y="774700"/>
            <a:ext cx="1271587" cy="2574362"/>
            <a:chOff x="557213" y="774700"/>
            <a:chExt cx="1271587" cy="2574362"/>
          </a:xfrm>
        </p:grpSpPr>
        <p:pic>
          <p:nvPicPr>
            <p:cNvPr id="14" name="Picture 9"/>
            <p:cNvPicPr>
              <a:picLocks noChangeAspect="1" noChangeArrowheads="1"/>
            </p:cNvPicPr>
            <p:nvPr/>
          </p:nvPicPr>
          <p:blipFill>
            <a:blip r:embed="rId3"/>
            <a:srcRect/>
            <a:stretch>
              <a:fillRect/>
            </a:stretch>
          </p:blipFill>
          <p:spPr bwMode="auto">
            <a:xfrm>
              <a:off x="557213" y="774700"/>
              <a:ext cx="1271587" cy="2574362"/>
            </a:xfrm>
            <a:prstGeom prst="rect">
              <a:avLst/>
            </a:prstGeom>
            <a:noFill/>
            <a:ln w="9525">
              <a:noFill/>
              <a:miter lim="800000"/>
              <a:headEnd/>
              <a:tailEnd/>
            </a:ln>
          </p:spPr>
        </p:pic>
        <p:pic>
          <p:nvPicPr>
            <p:cNvPr id="15" name="Picture 1"/>
            <p:cNvPicPr>
              <a:picLocks noChangeAspect="1" noChangeArrowheads="1"/>
            </p:cNvPicPr>
            <p:nvPr/>
          </p:nvPicPr>
          <p:blipFill>
            <a:blip r:embed="rId4"/>
            <a:srcRect/>
            <a:stretch>
              <a:fillRect/>
            </a:stretch>
          </p:blipFill>
          <p:spPr bwMode="auto">
            <a:xfrm>
              <a:off x="762000" y="1836420"/>
              <a:ext cx="838200" cy="685800"/>
            </a:xfrm>
            <a:prstGeom prst="rect">
              <a:avLst/>
            </a:prstGeom>
            <a:noFill/>
            <a:ln w="9525">
              <a:noFill/>
              <a:miter lim="800000"/>
              <a:headEnd/>
              <a:tailEnd/>
            </a:ln>
          </p:spPr>
        </p:pic>
        <p:cxnSp>
          <p:nvCxnSpPr>
            <p:cNvPr id="16" name="Straight Connector 15"/>
            <p:cNvCxnSpPr/>
            <p:nvPr/>
          </p:nvCxnSpPr>
          <p:spPr bwMode="auto">
            <a:xfrm rot="5400000">
              <a:off x="746760" y="2171700"/>
              <a:ext cx="6858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17" name="Picture 2"/>
            <p:cNvPicPr>
              <a:picLocks noChangeAspect="1" noChangeArrowheads="1"/>
            </p:cNvPicPr>
            <p:nvPr/>
          </p:nvPicPr>
          <p:blipFill>
            <a:blip r:embed="rId5"/>
            <a:srcRect/>
            <a:stretch>
              <a:fillRect/>
            </a:stretch>
          </p:blipFill>
          <p:spPr bwMode="auto">
            <a:xfrm>
              <a:off x="1287780" y="2819400"/>
              <a:ext cx="266700" cy="228600"/>
            </a:xfrm>
            <a:prstGeom prst="rect">
              <a:avLst/>
            </a:prstGeom>
            <a:noFill/>
            <a:ln w="9525">
              <a:noFill/>
              <a:miter lim="800000"/>
              <a:headEnd/>
              <a:tailEnd/>
            </a:ln>
          </p:spPr>
        </p:pic>
      </p:grpSp>
      <p:grpSp>
        <p:nvGrpSpPr>
          <p:cNvPr id="18" name="Group 17"/>
          <p:cNvGrpSpPr/>
          <p:nvPr/>
        </p:nvGrpSpPr>
        <p:grpSpPr>
          <a:xfrm>
            <a:off x="457200" y="3596640"/>
            <a:ext cx="1348287" cy="2590800"/>
            <a:chOff x="457200" y="3596640"/>
            <a:chExt cx="1348287" cy="2590800"/>
          </a:xfrm>
        </p:grpSpPr>
        <p:sp>
          <p:nvSpPr>
            <p:cNvPr id="19" name="Freeform 15"/>
            <p:cNvSpPr>
              <a:spLocks/>
            </p:cNvSpPr>
            <p:nvPr/>
          </p:nvSpPr>
          <p:spPr bwMode="auto">
            <a:xfrm>
              <a:off x="457200" y="5184775"/>
              <a:ext cx="838200" cy="693738"/>
            </a:xfrm>
            <a:custGeom>
              <a:avLst/>
              <a:gdLst>
                <a:gd name="T0" fmla="*/ 0 w 837407"/>
                <a:gd name="T1" fmla="*/ 0 h 692630"/>
                <a:gd name="T2" fmla="*/ 828320 w 837407"/>
                <a:gd name="T3" fmla="*/ 145896 h 692630"/>
                <a:gd name="T4" fmla="*/ 738772 w 837407"/>
                <a:gd name="T5" fmla="*/ 179564 h 692630"/>
                <a:gd name="T6" fmla="*/ 0 60000 65536"/>
                <a:gd name="T7" fmla="*/ 0 60000 65536"/>
                <a:gd name="T8" fmla="*/ 0 60000 65536"/>
                <a:gd name="T9" fmla="*/ 0 w 837407"/>
                <a:gd name="T10" fmla="*/ 0 h 692630"/>
                <a:gd name="T11" fmla="*/ 837407 w 837407"/>
                <a:gd name="T12" fmla="*/ 692630 h 692630"/>
              </a:gdLst>
              <a:ahLst/>
              <a:cxnLst>
                <a:cxn ang="T6">
                  <a:pos x="T0" y="T1"/>
                </a:cxn>
                <a:cxn ang="T7">
                  <a:pos x="T2" y="T3"/>
                </a:cxn>
                <a:cxn ang="T8">
                  <a:pos x="T4" y="T5"/>
                </a:cxn>
              </a:cxnLst>
              <a:rect l="T9" t="T10" r="T11" b="T12"/>
              <a:pathLst>
                <a:path w="837407" h="692630">
                  <a:moveTo>
                    <a:pt x="0" y="0"/>
                  </a:moveTo>
                  <a:cubicBezTo>
                    <a:pt x="351263" y="57614"/>
                    <a:pt x="702527" y="115229"/>
                    <a:pt x="825190" y="144966"/>
                  </a:cubicBezTo>
                  <a:cubicBezTo>
                    <a:pt x="947853" y="174703"/>
                    <a:pt x="91068" y="1340005"/>
                    <a:pt x="735980" y="178420"/>
                  </a:cubicBezTo>
                </a:path>
              </a:pathLst>
            </a:custGeom>
            <a:noFill/>
            <a:ln w="9525">
              <a:noFill/>
              <a:round/>
              <a:headEnd/>
              <a:tailEnd/>
            </a:ln>
          </p:spPr>
          <p:txBody>
            <a:bodyPr/>
            <a:lstStyle/>
            <a:p>
              <a:endParaRPr lang="en-US"/>
            </a:p>
          </p:txBody>
        </p:sp>
        <p:pic>
          <p:nvPicPr>
            <p:cNvPr id="20" name="Picture 9"/>
            <p:cNvPicPr>
              <a:picLocks noChangeAspect="1" noChangeArrowheads="1"/>
            </p:cNvPicPr>
            <p:nvPr/>
          </p:nvPicPr>
          <p:blipFill>
            <a:blip r:embed="rId3"/>
            <a:srcRect/>
            <a:stretch>
              <a:fillRect/>
            </a:stretch>
          </p:blipFill>
          <p:spPr bwMode="auto">
            <a:xfrm>
              <a:off x="525781" y="3596640"/>
              <a:ext cx="1279706" cy="2590800"/>
            </a:xfrm>
            <a:prstGeom prst="rect">
              <a:avLst/>
            </a:prstGeom>
            <a:noFill/>
            <a:ln w="9525">
              <a:noFill/>
              <a:miter lim="800000"/>
              <a:headEnd/>
              <a:tailEnd/>
            </a:ln>
          </p:spPr>
        </p:pic>
        <p:pic>
          <p:nvPicPr>
            <p:cNvPr id="21" name="Picture 3"/>
            <p:cNvPicPr>
              <a:picLocks noChangeAspect="1" noChangeArrowheads="1"/>
            </p:cNvPicPr>
            <p:nvPr/>
          </p:nvPicPr>
          <p:blipFill>
            <a:blip r:embed="rId6"/>
            <a:srcRect/>
            <a:stretch>
              <a:fillRect/>
            </a:stretch>
          </p:blipFill>
          <p:spPr bwMode="auto">
            <a:xfrm>
              <a:off x="800100" y="5074920"/>
              <a:ext cx="207818" cy="182880"/>
            </a:xfrm>
            <a:prstGeom prst="rect">
              <a:avLst/>
            </a:prstGeom>
            <a:noFill/>
            <a:ln w="9525">
              <a:noFill/>
              <a:miter lim="800000"/>
              <a:headEnd/>
              <a:tailEnd/>
            </a:ln>
          </p:spPr>
        </p:pic>
        <p:pic>
          <p:nvPicPr>
            <p:cNvPr id="22" name="Picture 3"/>
            <p:cNvPicPr>
              <a:picLocks noChangeAspect="1" noChangeArrowheads="1"/>
            </p:cNvPicPr>
            <p:nvPr/>
          </p:nvPicPr>
          <p:blipFill>
            <a:blip r:embed="rId6"/>
            <a:srcRect/>
            <a:stretch>
              <a:fillRect/>
            </a:stretch>
          </p:blipFill>
          <p:spPr bwMode="auto">
            <a:xfrm>
              <a:off x="800100" y="5684520"/>
              <a:ext cx="207818" cy="182880"/>
            </a:xfrm>
            <a:prstGeom prst="rect">
              <a:avLst/>
            </a:prstGeom>
            <a:noFill/>
            <a:ln w="9525">
              <a:noFill/>
              <a:miter lim="800000"/>
              <a:headEnd/>
              <a:tailEnd/>
            </a:ln>
          </p:spPr>
        </p:pic>
      </p:grpSp>
      <p:sp>
        <p:nvSpPr>
          <p:cNvPr id="23" name="Down Arrow 22"/>
          <p:cNvSpPr/>
          <p:nvPr/>
        </p:nvSpPr>
        <p:spPr bwMode="auto">
          <a:xfrm>
            <a:off x="1676400" y="3124200"/>
            <a:ext cx="152400" cy="457200"/>
          </a:xfrm>
          <a:prstGeom prst="downArrow">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NAND Gate Device Size Selection</a:t>
            </a:r>
          </a:p>
        </p:txBody>
      </p:sp>
      <p:sp>
        <p:nvSpPr>
          <p:cNvPr id="27653" name="Rectangle 3"/>
          <p:cNvSpPr>
            <a:spLocks noGrp="1" noChangeArrowheads="1"/>
          </p:cNvSpPr>
          <p:nvPr>
            <p:ph type="body" idx="1"/>
          </p:nvPr>
        </p:nvSpPr>
        <p:spPr>
          <a:xfrm>
            <a:off x="2895600" y="914400"/>
            <a:ext cx="5562600" cy="2438400"/>
          </a:xfrm>
        </p:spPr>
        <p:txBody>
          <a:bodyPr/>
          <a:lstStyle/>
          <a:p>
            <a:pPr eaLnBrk="1" hangingPunct="1">
              <a:defRPr/>
            </a:pPr>
            <a:r>
              <a:rPr lang="en-US" sz="2000" dirty="0" smtClean="0">
                <a:ea typeface="ＭＳ Ｐゴシック" pitchFamily="34" charset="-128"/>
              </a:rPr>
              <a:t>Consider the equivalent of switching transistors in the ‘on” state as </a:t>
            </a:r>
            <a:r>
              <a:rPr lang="en-US" sz="2000" i="1" dirty="0" smtClean="0">
                <a:ea typeface="ＭＳ Ｐゴシック" pitchFamily="34" charset="-128"/>
              </a:rPr>
              <a:t>R</a:t>
            </a:r>
            <a:r>
              <a:rPr lang="en-US" sz="2000" i="1" baseline="-25000" dirty="0" smtClean="0">
                <a:ea typeface="ＭＳ Ｐゴシック" pitchFamily="34" charset="-128"/>
              </a:rPr>
              <a:t>on</a:t>
            </a:r>
            <a:r>
              <a:rPr lang="en-US" sz="2000" dirty="0" smtClean="0">
                <a:ea typeface="ＭＳ Ｐゴシック" pitchFamily="34" charset="-128"/>
              </a:rPr>
              <a:t>.</a:t>
            </a:r>
          </a:p>
          <a:p>
            <a:pPr eaLnBrk="1" hangingPunct="1">
              <a:defRPr/>
            </a:pPr>
            <a:r>
              <a:rPr lang="en-US" sz="2000" dirty="0" smtClean="0">
                <a:ea typeface="ＭＳ Ｐゴシック" pitchFamily="34" charset="-128"/>
              </a:rPr>
              <a:t>To keep the low voltage level comparable with simple inverter, the desired </a:t>
            </a:r>
            <a:r>
              <a:rPr lang="en-US" sz="2000" i="1" dirty="0" smtClean="0">
                <a:ea typeface="ＭＳ Ｐゴシック" pitchFamily="34" charset="-128"/>
              </a:rPr>
              <a:t>R</a:t>
            </a:r>
            <a:r>
              <a:rPr lang="en-US" sz="2000" i="1" baseline="-25000" dirty="0" smtClean="0">
                <a:ea typeface="ＭＳ Ｐゴシック" pitchFamily="34" charset="-128"/>
              </a:rPr>
              <a:t>on</a:t>
            </a:r>
            <a:r>
              <a:rPr lang="en-US" sz="2000" baseline="-25000" dirty="0" smtClean="0">
                <a:ea typeface="ＭＳ Ｐゴシック" pitchFamily="34" charset="-128"/>
              </a:rPr>
              <a:t> </a:t>
            </a:r>
            <a:r>
              <a:rPr lang="en-US" sz="2000" dirty="0" smtClean="0">
                <a:ea typeface="ＭＳ Ｐゴシック" pitchFamily="34" charset="-128"/>
              </a:rPr>
              <a:t>of </a:t>
            </a:r>
            <a:r>
              <a:rPr lang="en-US" sz="2000" i="1" dirty="0" smtClean="0">
                <a:ea typeface="ＭＳ Ｐゴシック" pitchFamily="34" charset="-128"/>
              </a:rPr>
              <a:t>M</a:t>
            </a:r>
            <a:r>
              <a:rPr lang="en-US" sz="2000" i="1" baseline="-25000" dirty="0" smtClean="0">
                <a:ea typeface="ＭＳ Ｐゴシック" pitchFamily="34" charset="-128"/>
              </a:rPr>
              <a:t>A</a:t>
            </a:r>
            <a:r>
              <a:rPr lang="en-US" sz="2000" baseline="-25000" dirty="0" smtClean="0">
                <a:ea typeface="ＭＳ Ｐゴシック" pitchFamily="34" charset="-128"/>
              </a:rPr>
              <a:t> </a:t>
            </a:r>
            <a:r>
              <a:rPr lang="en-US" sz="2000" dirty="0" smtClean="0">
                <a:ea typeface="ＭＳ Ｐゴシック" pitchFamily="34" charset="-128"/>
              </a:rPr>
              <a:t>and </a:t>
            </a:r>
            <a:r>
              <a:rPr lang="en-US" sz="2000" i="1" dirty="0" smtClean="0">
                <a:ea typeface="ＭＳ Ｐゴシック" pitchFamily="34" charset="-128"/>
              </a:rPr>
              <a:t>M</a:t>
            </a:r>
            <a:r>
              <a:rPr lang="en-US" sz="2000" i="1" baseline="-25000" dirty="0" smtClean="0">
                <a:ea typeface="ＭＳ Ｐゴシック" pitchFamily="34" charset="-128"/>
              </a:rPr>
              <a:t>B</a:t>
            </a:r>
            <a:r>
              <a:rPr lang="en-US" sz="2000" baseline="-25000" dirty="0" smtClean="0">
                <a:ea typeface="ＭＳ Ｐゴシック" pitchFamily="34" charset="-128"/>
              </a:rPr>
              <a:t> </a:t>
            </a:r>
            <a:r>
              <a:rPr lang="en-US" sz="2000" dirty="0" smtClean="0">
                <a:ea typeface="ＭＳ Ｐゴシック" pitchFamily="34" charset="-128"/>
              </a:rPr>
              <a:t>must be 0.5</a:t>
            </a:r>
            <a:r>
              <a:rPr lang="en-US" sz="2000" i="1" dirty="0" smtClean="0">
                <a:ea typeface="ＭＳ Ｐゴシック" pitchFamily="34" charset="-128"/>
              </a:rPr>
              <a:t>R</a:t>
            </a:r>
            <a:r>
              <a:rPr lang="en-US" sz="2000" i="1" baseline="-25000" dirty="0" smtClean="0">
                <a:ea typeface="ＭＳ Ｐゴシック" pitchFamily="34" charset="-128"/>
              </a:rPr>
              <a:t>on</a:t>
            </a:r>
            <a:r>
              <a:rPr lang="en-US" sz="2000" dirty="0" smtClean="0">
                <a:ea typeface="ＭＳ Ｐゴシック" pitchFamily="34" charset="-128"/>
              </a:rPr>
              <a:t> of </a:t>
            </a:r>
            <a:r>
              <a:rPr lang="en-US" sz="2000" i="1" dirty="0" smtClean="0">
                <a:ea typeface="ＭＳ Ｐゴシック" pitchFamily="34" charset="-128"/>
              </a:rPr>
              <a:t>M</a:t>
            </a:r>
            <a:r>
              <a:rPr lang="en-US" sz="2000" i="1" baseline="-25000" dirty="0" smtClean="0">
                <a:ea typeface="ＭＳ Ｐゴシック" pitchFamily="34" charset="-128"/>
              </a:rPr>
              <a:t>S</a:t>
            </a:r>
            <a:r>
              <a:rPr lang="en-US" sz="2000" baseline="-25000" dirty="0" smtClean="0">
                <a:ea typeface="ＭＳ Ｐゴシック" pitchFamily="34" charset="-128"/>
              </a:rPr>
              <a:t>  </a:t>
            </a:r>
            <a:r>
              <a:rPr lang="en-US" sz="2000" dirty="0" smtClean="0">
                <a:ea typeface="ＭＳ Ｐゴシック" pitchFamily="34" charset="-128"/>
              </a:rPr>
              <a:t>switch.</a:t>
            </a:r>
          </a:p>
          <a:p>
            <a:pPr eaLnBrk="1" hangingPunct="1">
              <a:defRPr/>
            </a:pPr>
            <a:r>
              <a:rPr lang="en-US" sz="2000" dirty="0" smtClean="0">
                <a:ea typeface="ＭＳ Ｐゴシック" pitchFamily="34" charset="-128"/>
              </a:rPr>
              <a:t>This can be accomplished by approximately doubling (</a:t>
            </a:r>
            <a:r>
              <a:rPr lang="en-US" sz="2000" i="1" dirty="0" smtClean="0">
                <a:ea typeface="ＭＳ Ｐゴシック" pitchFamily="34" charset="-128"/>
              </a:rPr>
              <a:t>W/L</a:t>
            </a:r>
            <a:r>
              <a:rPr lang="en-US" sz="2000" dirty="0" smtClean="0">
                <a:ea typeface="ＭＳ Ｐゴシック" pitchFamily="34" charset="-128"/>
              </a:rPr>
              <a:t>)</a:t>
            </a:r>
            <a:r>
              <a:rPr lang="en-US" sz="2000" baseline="-25000" dirty="0" smtClean="0">
                <a:ea typeface="ＭＳ Ｐゴシック" pitchFamily="34" charset="-128"/>
              </a:rPr>
              <a:t>A </a:t>
            </a:r>
            <a:r>
              <a:rPr lang="en-US" sz="2000" dirty="0" smtClean="0">
                <a:ea typeface="ＭＳ Ｐゴシック" pitchFamily="34" charset="-128"/>
              </a:rPr>
              <a:t>and (</a:t>
            </a:r>
            <a:r>
              <a:rPr lang="en-US" sz="2000" i="1" dirty="0" smtClean="0">
                <a:ea typeface="ＭＳ Ｐゴシック" pitchFamily="34" charset="-128"/>
              </a:rPr>
              <a:t>W/L</a:t>
            </a:r>
            <a:r>
              <a:rPr lang="en-US" sz="2000" dirty="0" smtClean="0">
                <a:ea typeface="ＭＳ Ｐゴシック" pitchFamily="34" charset="-128"/>
              </a:rPr>
              <a:t>)</a:t>
            </a:r>
            <a:r>
              <a:rPr lang="en-US" sz="2000" baseline="-25000" dirty="0" smtClean="0">
                <a:ea typeface="ＭＳ Ｐゴシック" pitchFamily="34" charset="-128"/>
              </a:rPr>
              <a:t>B</a:t>
            </a:r>
          </a:p>
          <a:p>
            <a:pPr eaLnBrk="1" hangingPunct="1">
              <a:defRPr/>
            </a:pPr>
            <a:endParaRPr lang="en-US" sz="2000" dirty="0" smtClean="0">
              <a:ea typeface="ＭＳ Ｐゴシック" pitchFamily="34" charset="-128"/>
            </a:endParaRPr>
          </a:p>
          <a:p>
            <a:pPr eaLnBrk="1" hangingPunct="1">
              <a:defRPr/>
            </a:pPr>
            <a:endParaRPr lang="en-US" sz="2000" dirty="0">
              <a:ea typeface="ＭＳ Ｐゴシック" pitchFamily="34" charset="-128"/>
            </a:endParaRPr>
          </a:p>
          <a:p>
            <a:pPr marL="0" indent="0" eaLnBrk="1" hangingPunct="1">
              <a:buFontTx/>
              <a:buNone/>
              <a:defRPr/>
            </a:pPr>
            <a:endParaRPr lang="en-US" sz="2000" dirty="0" smtClean="0">
              <a:ea typeface="ＭＳ Ｐゴシック" pitchFamily="34" charset="-128"/>
            </a:endParaRPr>
          </a:p>
        </p:txBody>
      </p:sp>
      <p:sp>
        <p:nvSpPr>
          <p:cNvPr id="113671" name="Notched Right Arrow 5"/>
          <p:cNvSpPr>
            <a:spLocks noChangeArrowheads="1"/>
          </p:cNvSpPr>
          <p:nvPr/>
        </p:nvSpPr>
        <p:spPr bwMode="auto">
          <a:xfrm>
            <a:off x="5334000" y="4908550"/>
            <a:ext cx="457200" cy="304800"/>
          </a:xfrm>
          <a:prstGeom prst="notchedRightArrow">
            <a:avLst>
              <a:gd name="adj1" fmla="val 50000"/>
              <a:gd name="adj2" fmla="val 50000"/>
            </a:avLst>
          </a:prstGeom>
          <a:solidFill>
            <a:schemeClr val="accent1"/>
          </a:solidFill>
          <a:ln w="9525" algn="ctr">
            <a:solidFill>
              <a:schemeClr val="tx1"/>
            </a:solidFill>
            <a:round/>
            <a:headEnd/>
            <a:tailEnd/>
          </a:ln>
        </p:spPr>
        <p:txBody>
          <a:bodyPr/>
          <a:lstStyle/>
          <a:p>
            <a:pPr eaLnBrk="0" hangingPunct="0"/>
            <a:endParaRPr lang="en-US"/>
          </a:p>
        </p:txBody>
      </p:sp>
      <p:sp>
        <p:nvSpPr>
          <p:cNvPr id="113672" name="Freeform 7"/>
          <p:cNvSpPr>
            <a:spLocks/>
          </p:cNvSpPr>
          <p:nvPr/>
        </p:nvSpPr>
        <p:spPr bwMode="auto">
          <a:xfrm>
            <a:off x="5173663" y="3702050"/>
            <a:ext cx="434975" cy="434975"/>
          </a:xfrm>
          <a:custGeom>
            <a:avLst/>
            <a:gdLst>
              <a:gd name="T0" fmla="*/ 78070 w 434959"/>
              <a:gd name="T1" fmla="*/ 0 h 434897"/>
              <a:gd name="T2" fmla="*/ 33458 w 434959"/>
              <a:gd name="T3" fmla="*/ 55796 h 434897"/>
              <a:gd name="T4" fmla="*/ 22306 w 434959"/>
              <a:gd name="T5" fmla="*/ 122751 h 434897"/>
              <a:gd name="T6" fmla="*/ 11151 w 434959"/>
              <a:gd name="T7" fmla="*/ 156229 h 434897"/>
              <a:gd name="T8" fmla="*/ 0 w 434959"/>
              <a:gd name="T9" fmla="*/ 200866 h 434897"/>
              <a:gd name="T10" fmla="*/ 11151 w 434959"/>
              <a:gd name="T11" fmla="*/ 334776 h 434897"/>
              <a:gd name="T12" fmla="*/ 22306 w 434959"/>
              <a:gd name="T13" fmla="*/ 379413 h 434897"/>
              <a:gd name="T14" fmla="*/ 78070 w 434959"/>
              <a:gd name="T15" fmla="*/ 435209 h 434897"/>
              <a:gd name="T16" fmla="*/ 323433 w 434959"/>
              <a:gd name="T17" fmla="*/ 424050 h 434897"/>
              <a:gd name="T18" fmla="*/ 412655 w 434959"/>
              <a:gd name="T19" fmla="*/ 401732 h 434897"/>
              <a:gd name="T20" fmla="*/ 423810 w 434959"/>
              <a:gd name="T21" fmla="*/ 301299 h 434897"/>
              <a:gd name="T22" fmla="*/ 434961 w 434959"/>
              <a:gd name="T23" fmla="*/ 189707 h 4348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4959"/>
              <a:gd name="T37" fmla="*/ 0 h 434897"/>
              <a:gd name="T38" fmla="*/ 434959 w 434959"/>
              <a:gd name="T39" fmla="*/ 434897 h 4348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4959" h="434897">
                <a:moveTo>
                  <a:pt x="78058" y="0"/>
                </a:moveTo>
                <a:cubicBezTo>
                  <a:pt x="63190" y="18585"/>
                  <a:pt x="43303" y="34089"/>
                  <a:pt x="33454" y="55756"/>
                </a:cubicBezTo>
                <a:cubicBezTo>
                  <a:pt x="24098" y="76339"/>
                  <a:pt x="27207" y="100591"/>
                  <a:pt x="22302" y="122663"/>
                </a:cubicBezTo>
                <a:cubicBezTo>
                  <a:pt x="19752" y="134138"/>
                  <a:pt x="14380" y="144815"/>
                  <a:pt x="11151" y="156117"/>
                </a:cubicBezTo>
                <a:cubicBezTo>
                  <a:pt x="6941" y="170853"/>
                  <a:pt x="3717" y="185854"/>
                  <a:pt x="0" y="200722"/>
                </a:cubicBezTo>
                <a:cubicBezTo>
                  <a:pt x="3717" y="245327"/>
                  <a:pt x="5599" y="290122"/>
                  <a:pt x="11151" y="334536"/>
                </a:cubicBezTo>
                <a:cubicBezTo>
                  <a:pt x="13052" y="349744"/>
                  <a:pt x="13801" y="366389"/>
                  <a:pt x="22302" y="379141"/>
                </a:cubicBezTo>
                <a:cubicBezTo>
                  <a:pt x="36881" y="401010"/>
                  <a:pt x="78058" y="434897"/>
                  <a:pt x="78058" y="434897"/>
                </a:cubicBezTo>
                <a:cubicBezTo>
                  <a:pt x="159834" y="431180"/>
                  <a:pt x="241931" y="431891"/>
                  <a:pt x="323385" y="423746"/>
                </a:cubicBezTo>
                <a:cubicBezTo>
                  <a:pt x="353885" y="420696"/>
                  <a:pt x="412595" y="401444"/>
                  <a:pt x="412595" y="401444"/>
                </a:cubicBezTo>
                <a:cubicBezTo>
                  <a:pt x="416312" y="367990"/>
                  <a:pt x="419571" y="334483"/>
                  <a:pt x="423746" y="301083"/>
                </a:cubicBezTo>
                <a:cubicBezTo>
                  <a:pt x="436474" y="199257"/>
                  <a:pt x="434897" y="254708"/>
                  <a:pt x="434897" y="189571"/>
                </a:cubicBezTo>
              </a:path>
            </a:pathLst>
          </a:custGeom>
          <a:noFill/>
          <a:ln w="9525">
            <a:noFill/>
            <a:round/>
            <a:headEnd/>
            <a:tailEnd/>
          </a:ln>
        </p:spPr>
        <p:txBody>
          <a:bodyPr/>
          <a:lstStyle/>
          <a:p>
            <a:endParaRPr lang="en-US"/>
          </a:p>
        </p:txBody>
      </p:sp>
      <p:sp>
        <p:nvSpPr>
          <p:cNvPr id="113673" name="Freeform 15"/>
          <p:cNvSpPr>
            <a:spLocks/>
          </p:cNvSpPr>
          <p:nvPr/>
        </p:nvSpPr>
        <p:spPr bwMode="auto">
          <a:xfrm>
            <a:off x="457200" y="5184775"/>
            <a:ext cx="838200" cy="693738"/>
          </a:xfrm>
          <a:custGeom>
            <a:avLst/>
            <a:gdLst>
              <a:gd name="T0" fmla="*/ 0 w 837407"/>
              <a:gd name="T1" fmla="*/ 0 h 692630"/>
              <a:gd name="T2" fmla="*/ 828320 w 837407"/>
              <a:gd name="T3" fmla="*/ 145896 h 692630"/>
              <a:gd name="T4" fmla="*/ 738772 w 837407"/>
              <a:gd name="T5" fmla="*/ 179564 h 692630"/>
              <a:gd name="T6" fmla="*/ 0 60000 65536"/>
              <a:gd name="T7" fmla="*/ 0 60000 65536"/>
              <a:gd name="T8" fmla="*/ 0 60000 65536"/>
              <a:gd name="T9" fmla="*/ 0 w 837407"/>
              <a:gd name="T10" fmla="*/ 0 h 692630"/>
              <a:gd name="T11" fmla="*/ 837407 w 837407"/>
              <a:gd name="T12" fmla="*/ 692630 h 692630"/>
            </a:gdLst>
            <a:ahLst/>
            <a:cxnLst>
              <a:cxn ang="T6">
                <a:pos x="T0" y="T1"/>
              </a:cxn>
              <a:cxn ang="T7">
                <a:pos x="T2" y="T3"/>
              </a:cxn>
              <a:cxn ang="T8">
                <a:pos x="T4" y="T5"/>
              </a:cxn>
            </a:cxnLst>
            <a:rect l="T9" t="T10" r="T11" b="T12"/>
            <a:pathLst>
              <a:path w="837407" h="692630">
                <a:moveTo>
                  <a:pt x="0" y="0"/>
                </a:moveTo>
                <a:cubicBezTo>
                  <a:pt x="351263" y="57614"/>
                  <a:pt x="702527" y="115229"/>
                  <a:pt x="825190" y="144966"/>
                </a:cubicBezTo>
                <a:cubicBezTo>
                  <a:pt x="947853" y="174703"/>
                  <a:pt x="91068" y="1340005"/>
                  <a:pt x="735980" y="178420"/>
                </a:cubicBezTo>
              </a:path>
            </a:pathLst>
          </a:custGeom>
          <a:noFill/>
          <a:ln w="9525">
            <a:noFill/>
            <a:round/>
            <a:headEnd/>
            <a:tailEnd/>
          </a:ln>
        </p:spPr>
        <p:txBody>
          <a:bodyPr/>
          <a:lstStyle/>
          <a:p>
            <a:endParaRPr lang="en-US"/>
          </a:p>
        </p:txBody>
      </p:sp>
      <p:grpSp>
        <p:nvGrpSpPr>
          <p:cNvPr id="113674" name="Group 17"/>
          <p:cNvGrpSpPr>
            <a:grpSpLocks/>
          </p:cNvGrpSpPr>
          <p:nvPr/>
        </p:nvGrpSpPr>
        <p:grpSpPr bwMode="auto">
          <a:xfrm>
            <a:off x="2724150" y="3846513"/>
            <a:ext cx="2076450" cy="2647950"/>
            <a:chOff x="2724150" y="3846513"/>
            <a:chExt cx="2076450" cy="2647950"/>
          </a:xfrm>
        </p:grpSpPr>
        <p:pic>
          <p:nvPicPr>
            <p:cNvPr id="113681" name="Picture 13"/>
            <p:cNvPicPr>
              <a:picLocks noChangeAspect="1" noChangeArrowheads="1"/>
            </p:cNvPicPr>
            <p:nvPr/>
          </p:nvPicPr>
          <p:blipFill>
            <a:blip r:embed="rId2"/>
            <a:srcRect/>
            <a:stretch>
              <a:fillRect/>
            </a:stretch>
          </p:blipFill>
          <p:spPr bwMode="auto">
            <a:xfrm>
              <a:off x="2724150" y="3846513"/>
              <a:ext cx="2076450" cy="2647950"/>
            </a:xfrm>
            <a:prstGeom prst="rect">
              <a:avLst/>
            </a:prstGeom>
            <a:noFill/>
            <a:ln w="9525">
              <a:noFill/>
              <a:miter lim="800000"/>
              <a:headEnd/>
              <a:tailEnd/>
            </a:ln>
          </p:spPr>
        </p:pic>
        <p:sp>
          <p:nvSpPr>
            <p:cNvPr id="12" name="Freeform 11"/>
            <p:cNvSpPr/>
            <p:nvPr/>
          </p:nvSpPr>
          <p:spPr bwMode="auto">
            <a:xfrm>
              <a:off x="4191000" y="5257800"/>
              <a:ext cx="538163" cy="747713"/>
            </a:xfrm>
            <a:custGeom>
              <a:avLst/>
              <a:gdLst>
                <a:gd name="connsiteX0" fmla="*/ 114554 w 538300"/>
                <a:gd name="connsiteY0" fmla="*/ 11152 h 747132"/>
                <a:gd name="connsiteX1" fmla="*/ 69949 w 538300"/>
                <a:gd name="connsiteY1" fmla="*/ 66908 h 747132"/>
                <a:gd name="connsiteX2" fmla="*/ 36495 w 538300"/>
                <a:gd name="connsiteY2" fmla="*/ 122664 h 747132"/>
                <a:gd name="connsiteX3" fmla="*/ 25344 w 538300"/>
                <a:gd name="connsiteY3" fmla="*/ 178420 h 747132"/>
                <a:gd name="connsiteX4" fmla="*/ 14193 w 538300"/>
                <a:gd name="connsiteY4" fmla="*/ 267630 h 747132"/>
                <a:gd name="connsiteX5" fmla="*/ 3042 w 538300"/>
                <a:gd name="connsiteY5" fmla="*/ 345688 h 747132"/>
                <a:gd name="connsiteX6" fmla="*/ 25344 w 538300"/>
                <a:gd name="connsiteY6" fmla="*/ 535259 h 747132"/>
                <a:gd name="connsiteX7" fmla="*/ 81100 w 538300"/>
                <a:gd name="connsiteY7" fmla="*/ 591015 h 747132"/>
                <a:gd name="connsiteX8" fmla="*/ 103403 w 538300"/>
                <a:gd name="connsiteY8" fmla="*/ 613318 h 747132"/>
                <a:gd name="connsiteX9" fmla="*/ 136856 w 538300"/>
                <a:gd name="connsiteY9" fmla="*/ 635620 h 747132"/>
                <a:gd name="connsiteX10" fmla="*/ 181461 w 538300"/>
                <a:gd name="connsiteY10" fmla="*/ 669074 h 747132"/>
                <a:gd name="connsiteX11" fmla="*/ 203764 w 538300"/>
                <a:gd name="connsiteY11" fmla="*/ 691376 h 747132"/>
                <a:gd name="connsiteX12" fmla="*/ 248369 w 538300"/>
                <a:gd name="connsiteY12" fmla="*/ 713678 h 747132"/>
                <a:gd name="connsiteX13" fmla="*/ 304125 w 538300"/>
                <a:gd name="connsiteY13" fmla="*/ 747132 h 747132"/>
                <a:gd name="connsiteX14" fmla="*/ 337578 w 538300"/>
                <a:gd name="connsiteY14" fmla="*/ 735981 h 747132"/>
                <a:gd name="connsiteX15" fmla="*/ 404486 w 538300"/>
                <a:gd name="connsiteY15" fmla="*/ 691376 h 747132"/>
                <a:gd name="connsiteX16" fmla="*/ 460242 w 538300"/>
                <a:gd name="connsiteY16" fmla="*/ 635620 h 747132"/>
                <a:gd name="connsiteX17" fmla="*/ 493695 w 538300"/>
                <a:gd name="connsiteY17" fmla="*/ 535259 h 747132"/>
                <a:gd name="connsiteX18" fmla="*/ 504847 w 538300"/>
                <a:gd name="connsiteY18" fmla="*/ 501805 h 747132"/>
                <a:gd name="connsiteX19" fmla="*/ 538300 w 538300"/>
                <a:gd name="connsiteY19" fmla="*/ 412596 h 747132"/>
                <a:gd name="connsiteX20" fmla="*/ 527149 w 538300"/>
                <a:gd name="connsiteY20" fmla="*/ 189571 h 747132"/>
                <a:gd name="connsiteX21" fmla="*/ 493695 w 538300"/>
                <a:gd name="connsiteY21" fmla="*/ 133815 h 747132"/>
                <a:gd name="connsiteX22" fmla="*/ 426788 w 538300"/>
                <a:gd name="connsiteY22" fmla="*/ 44605 h 747132"/>
                <a:gd name="connsiteX23" fmla="*/ 415637 w 538300"/>
                <a:gd name="connsiteY23" fmla="*/ 11152 h 747132"/>
                <a:gd name="connsiteX24" fmla="*/ 382183 w 538300"/>
                <a:gd name="connsiteY24" fmla="*/ 0 h 747132"/>
                <a:gd name="connsiteX25" fmla="*/ 203764 w 538300"/>
                <a:gd name="connsiteY25" fmla="*/ 11152 h 747132"/>
                <a:gd name="connsiteX26" fmla="*/ 125705 w 538300"/>
                <a:gd name="connsiteY26" fmla="*/ 55757 h 747132"/>
                <a:gd name="connsiteX27" fmla="*/ 92251 w 538300"/>
                <a:gd name="connsiteY27" fmla="*/ 66908 h 74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38300" h="747132">
                  <a:moveTo>
                    <a:pt x="114554" y="11152"/>
                  </a:moveTo>
                  <a:cubicBezTo>
                    <a:pt x="99686" y="29737"/>
                    <a:pt x="82564" y="46725"/>
                    <a:pt x="69949" y="66908"/>
                  </a:cubicBezTo>
                  <a:cubicBezTo>
                    <a:pt x="21696" y="144113"/>
                    <a:pt x="97322" y="61837"/>
                    <a:pt x="36495" y="122664"/>
                  </a:cubicBezTo>
                  <a:cubicBezTo>
                    <a:pt x="32778" y="141249"/>
                    <a:pt x="28226" y="159687"/>
                    <a:pt x="25344" y="178420"/>
                  </a:cubicBezTo>
                  <a:cubicBezTo>
                    <a:pt x="20787" y="208040"/>
                    <a:pt x="18154" y="237925"/>
                    <a:pt x="14193" y="267630"/>
                  </a:cubicBezTo>
                  <a:cubicBezTo>
                    <a:pt x="10719" y="293683"/>
                    <a:pt x="6759" y="319669"/>
                    <a:pt x="3042" y="345688"/>
                  </a:cubicBezTo>
                  <a:cubicBezTo>
                    <a:pt x="4803" y="370348"/>
                    <a:pt x="0" y="484570"/>
                    <a:pt x="25344" y="535259"/>
                  </a:cubicBezTo>
                  <a:cubicBezTo>
                    <a:pt x="47646" y="579864"/>
                    <a:pt x="43930" y="561279"/>
                    <a:pt x="81100" y="591015"/>
                  </a:cubicBezTo>
                  <a:cubicBezTo>
                    <a:pt x="89310" y="597583"/>
                    <a:pt x="95193" y="606750"/>
                    <a:pt x="103403" y="613318"/>
                  </a:cubicBezTo>
                  <a:cubicBezTo>
                    <a:pt x="113868" y="621690"/>
                    <a:pt x="125950" y="627830"/>
                    <a:pt x="136856" y="635620"/>
                  </a:cubicBezTo>
                  <a:cubicBezTo>
                    <a:pt x="151980" y="646423"/>
                    <a:pt x="167183" y="657176"/>
                    <a:pt x="181461" y="669074"/>
                  </a:cubicBezTo>
                  <a:cubicBezTo>
                    <a:pt x="189538" y="675805"/>
                    <a:pt x="195016" y="685544"/>
                    <a:pt x="203764" y="691376"/>
                  </a:cubicBezTo>
                  <a:cubicBezTo>
                    <a:pt x="217595" y="700597"/>
                    <a:pt x="233501" y="706244"/>
                    <a:pt x="248369" y="713678"/>
                  </a:cubicBezTo>
                  <a:cubicBezTo>
                    <a:pt x="266036" y="731346"/>
                    <a:pt x="275172" y="747132"/>
                    <a:pt x="304125" y="747132"/>
                  </a:cubicBezTo>
                  <a:cubicBezTo>
                    <a:pt x="315879" y="747132"/>
                    <a:pt x="326427" y="739698"/>
                    <a:pt x="337578" y="735981"/>
                  </a:cubicBezTo>
                  <a:cubicBezTo>
                    <a:pt x="359881" y="721113"/>
                    <a:pt x="389618" y="713679"/>
                    <a:pt x="404486" y="691376"/>
                  </a:cubicBezTo>
                  <a:cubicBezTo>
                    <a:pt x="434222" y="646771"/>
                    <a:pt x="415637" y="665356"/>
                    <a:pt x="460242" y="635620"/>
                  </a:cubicBezTo>
                  <a:lnTo>
                    <a:pt x="493695" y="535259"/>
                  </a:lnTo>
                  <a:cubicBezTo>
                    <a:pt x="497412" y="524108"/>
                    <a:pt x="499590" y="512319"/>
                    <a:pt x="504847" y="501805"/>
                  </a:cubicBezTo>
                  <a:cubicBezTo>
                    <a:pt x="534003" y="443492"/>
                    <a:pt x="523117" y="473327"/>
                    <a:pt x="538300" y="412596"/>
                  </a:cubicBezTo>
                  <a:cubicBezTo>
                    <a:pt x="534583" y="338254"/>
                    <a:pt x="533597" y="263726"/>
                    <a:pt x="527149" y="189571"/>
                  </a:cubicBezTo>
                  <a:cubicBezTo>
                    <a:pt x="523654" y="149375"/>
                    <a:pt x="514488" y="161539"/>
                    <a:pt x="493695" y="133815"/>
                  </a:cubicBezTo>
                  <a:cubicBezTo>
                    <a:pt x="418040" y="32941"/>
                    <a:pt x="477936" y="95753"/>
                    <a:pt x="426788" y="44605"/>
                  </a:cubicBezTo>
                  <a:cubicBezTo>
                    <a:pt x="423071" y="33454"/>
                    <a:pt x="423948" y="19463"/>
                    <a:pt x="415637" y="11152"/>
                  </a:cubicBezTo>
                  <a:cubicBezTo>
                    <a:pt x="407325" y="2840"/>
                    <a:pt x="393938" y="0"/>
                    <a:pt x="382183" y="0"/>
                  </a:cubicBezTo>
                  <a:cubicBezTo>
                    <a:pt x="322594" y="0"/>
                    <a:pt x="263237" y="7435"/>
                    <a:pt x="203764" y="11152"/>
                  </a:cubicBezTo>
                  <a:cubicBezTo>
                    <a:pt x="170169" y="33548"/>
                    <a:pt x="165316" y="38781"/>
                    <a:pt x="125705" y="55757"/>
                  </a:cubicBezTo>
                  <a:cubicBezTo>
                    <a:pt x="114901" y="60387"/>
                    <a:pt x="92251" y="66908"/>
                    <a:pt x="92251" y="66908"/>
                  </a:cubicBezTo>
                </a:path>
              </a:pathLst>
            </a:custGeom>
            <a:ln>
              <a:solidFill>
                <a:srgbClr val="00B050"/>
              </a:solidFill>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a:lstStyle/>
            <a:p>
              <a:pPr eaLnBrk="0" hangingPunct="0">
                <a:defRPr/>
              </a:pPr>
              <a:endParaRPr lang="en-US"/>
            </a:p>
          </p:txBody>
        </p:sp>
      </p:grpSp>
      <p:grpSp>
        <p:nvGrpSpPr>
          <p:cNvPr id="113675" name="Group 16"/>
          <p:cNvGrpSpPr>
            <a:grpSpLocks/>
          </p:cNvGrpSpPr>
          <p:nvPr/>
        </p:nvGrpSpPr>
        <p:grpSpPr bwMode="auto">
          <a:xfrm>
            <a:off x="6030913" y="3505200"/>
            <a:ext cx="2427287" cy="3238500"/>
            <a:chOff x="6030951" y="3505200"/>
            <a:chExt cx="2427249" cy="3238500"/>
          </a:xfrm>
        </p:grpSpPr>
        <p:pic>
          <p:nvPicPr>
            <p:cNvPr id="113676" name="Picture 14"/>
            <p:cNvPicPr>
              <a:picLocks noChangeAspect="1" noChangeArrowheads="1"/>
            </p:cNvPicPr>
            <p:nvPr/>
          </p:nvPicPr>
          <p:blipFill>
            <a:blip r:embed="rId3"/>
            <a:srcRect/>
            <a:stretch>
              <a:fillRect/>
            </a:stretch>
          </p:blipFill>
          <p:spPr bwMode="auto">
            <a:xfrm>
              <a:off x="6096000" y="3505200"/>
              <a:ext cx="2362200" cy="3238500"/>
            </a:xfrm>
            <a:prstGeom prst="rect">
              <a:avLst/>
            </a:prstGeom>
            <a:noFill/>
            <a:ln w="9525">
              <a:noFill/>
              <a:miter lim="800000"/>
              <a:headEnd/>
              <a:tailEnd/>
            </a:ln>
          </p:spPr>
        </p:pic>
        <p:sp>
          <p:nvSpPr>
            <p:cNvPr id="13" name="Freeform 12"/>
            <p:cNvSpPr/>
            <p:nvPr/>
          </p:nvSpPr>
          <p:spPr bwMode="auto">
            <a:xfrm>
              <a:off x="6624667" y="5486400"/>
              <a:ext cx="538154" cy="609600"/>
            </a:xfrm>
            <a:custGeom>
              <a:avLst/>
              <a:gdLst>
                <a:gd name="connsiteX0" fmla="*/ 114554 w 538300"/>
                <a:gd name="connsiteY0" fmla="*/ 11152 h 747132"/>
                <a:gd name="connsiteX1" fmla="*/ 69949 w 538300"/>
                <a:gd name="connsiteY1" fmla="*/ 66908 h 747132"/>
                <a:gd name="connsiteX2" fmla="*/ 36495 w 538300"/>
                <a:gd name="connsiteY2" fmla="*/ 122664 h 747132"/>
                <a:gd name="connsiteX3" fmla="*/ 25344 w 538300"/>
                <a:gd name="connsiteY3" fmla="*/ 178420 h 747132"/>
                <a:gd name="connsiteX4" fmla="*/ 14193 w 538300"/>
                <a:gd name="connsiteY4" fmla="*/ 267630 h 747132"/>
                <a:gd name="connsiteX5" fmla="*/ 3042 w 538300"/>
                <a:gd name="connsiteY5" fmla="*/ 345688 h 747132"/>
                <a:gd name="connsiteX6" fmla="*/ 25344 w 538300"/>
                <a:gd name="connsiteY6" fmla="*/ 535259 h 747132"/>
                <a:gd name="connsiteX7" fmla="*/ 81100 w 538300"/>
                <a:gd name="connsiteY7" fmla="*/ 591015 h 747132"/>
                <a:gd name="connsiteX8" fmla="*/ 103403 w 538300"/>
                <a:gd name="connsiteY8" fmla="*/ 613318 h 747132"/>
                <a:gd name="connsiteX9" fmla="*/ 136856 w 538300"/>
                <a:gd name="connsiteY9" fmla="*/ 635620 h 747132"/>
                <a:gd name="connsiteX10" fmla="*/ 181461 w 538300"/>
                <a:gd name="connsiteY10" fmla="*/ 669074 h 747132"/>
                <a:gd name="connsiteX11" fmla="*/ 203764 w 538300"/>
                <a:gd name="connsiteY11" fmla="*/ 691376 h 747132"/>
                <a:gd name="connsiteX12" fmla="*/ 248369 w 538300"/>
                <a:gd name="connsiteY12" fmla="*/ 713678 h 747132"/>
                <a:gd name="connsiteX13" fmla="*/ 304125 w 538300"/>
                <a:gd name="connsiteY13" fmla="*/ 747132 h 747132"/>
                <a:gd name="connsiteX14" fmla="*/ 337578 w 538300"/>
                <a:gd name="connsiteY14" fmla="*/ 735981 h 747132"/>
                <a:gd name="connsiteX15" fmla="*/ 404486 w 538300"/>
                <a:gd name="connsiteY15" fmla="*/ 691376 h 747132"/>
                <a:gd name="connsiteX16" fmla="*/ 460242 w 538300"/>
                <a:gd name="connsiteY16" fmla="*/ 635620 h 747132"/>
                <a:gd name="connsiteX17" fmla="*/ 493695 w 538300"/>
                <a:gd name="connsiteY17" fmla="*/ 535259 h 747132"/>
                <a:gd name="connsiteX18" fmla="*/ 504847 w 538300"/>
                <a:gd name="connsiteY18" fmla="*/ 501805 h 747132"/>
                <a:gd name="connsiteX19" fmla="*/ 538300 w 538300"/>
                <a:gd name="connsiteY19" fmla="*/ 412596 h 747132"/>
                <a:gd name="connsiteX20" fmla="*/ 527149 w 538300"/>
                <a:gd name="connsiteY20" fmla="*/ 189571 h 747132"/>
                <a:gd name="connsiteX21" fmla="*/ 493695 w 538300"/>
                <a:gd name="connsiteY21" fmla="*/ 133815 h 747132"/>
                <a:gd name="connsiteX22" fmla="*/ 426788 w 538300"/>
                <a:gd name="connsiteY22" fmla="*/ 44605 h 747132"/>
                <a:gd name="connsiteX23" fmla="*/ 415637 w 538300"/>
                <a:gd name="connsiteY23" fmla="*/ 11152 h 747132"/>
                <a:gd name="connsiteX24" fmla="*/ 382183 w 538300"/>
                <a:gd name="connsiteY24" fmla="*/ 0 h 747132"/>
                <a:gd name="connsiteX25" fmla="*/ 203764 w 538300"/>
                <a:gd name="connsiteY25" fmla="*/ 11152 h 747132"/>
                <a:gd name="connsiteX26" fmla="*/ 125705 w 538300"/>
                <a:gd name="connsiteY26" fmla="*/ 55757 h 747132"/>
                <a:gd name="connsiteX27" fmla="*/ 92251 w 538300"/>
                <a:gd name="connsiteY27" fmla="*/ 66908 h 74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38300" h="747132">
                  <a:moveTo>
                    <a:pt x="114554" y="11152"/>
                  </a:moveTo>
                  <a:cubicBezTo>
                    <a:pt x="99686" y="29737"/>
                    <a:pt x="82564" y="46725"/>
                    <a:pt x="69949" y="66908"/>
                  </a:cubicBezTo>
                  <a:cubicBezTo>
                    <a:pt x="21696" y="144113"/>
                    <a:pt x="97322" y="61837"/>
                    <a:pt x="36495" y="122664"/>
                  </a:cubicBezTo>
                  <a:cubicBezTo>
                    <a:pt x="32778" y="141249"/>
                    <a:pt x="28226" y="159687"/>
                    <a:pt x="25344" y="178420"/>
                  </a:cubicBezTo>
                  <a:cubicBezTo>
                    <a:pt x="20787" y="208040"/>
                    <a:pt x="18154" y="237925"/>
                    <a:pt x="14193" y="267630"/>
                  </a:cubicBezTo>
                  <a:cubicBezTo>
                    <a:pt x="10719" y="293683"/>
                    <a:pt x="6759" y="319669"/>
                    <a:pt x="3042" y="345688"/>
                  </a:cubicBezTo>
                  <a:cubicBezTo>
                    <a:pt x="4803" y="370348"/>
                    <a:pt x="0" y="484570"/>
                    <a:pt x="25344" y="535259"/>
                  </a:cubicBezTo>
                  <a:cubicBezTo>
                    <a:pt x="47646" y="579864"/>
                    <a:pt x="43930" y="561279"/>
                    <a:pt x="81100" y="591015"/>
                  </a:cubicBezTo>
                  <a:cubicBezTo>
                    <a:pt x="89310" y="597583"/>
                    <a:pt x="95193" y="606750"/>
                    <a:pt x="103403" y="613318"/>
                  </a:cubicBezTo>
                  <a:cubicBezTo>
                    <a:pt x="113868" y="621690"/>
                    <a:pt x="125950" y="627830"/>
                    <a:pt x="136856" y="635620"/>
                  </a:cubicBezTo>
                  <a:cubicBezTo>
                    <a:pt x="151980" y="646423"/>
                    <a:pt x="167183" y="657176"/>
                    <a:pt x="181461" y="669074"/>
                  </a:cubicBezTo>
                  <a:cubicBezTo>
                    <a:pt x="189538" y="675805"/>
                    <a:pt x="195016" y="685544"/>
                    <a:pt x="203764" y="691376"/>
                  </a:cubicBezTo>
                  <a:cubicBezTo>
                    <a:pt x="217595" y="700597"/>
                    <a:pt x="233501" y="706244"/>
                    <a:pt x="248369" y="713678"/>
                  </a:cubicBezTo>
                  <a:cubicBezTo>
                    <a:pt x="266036" y="731346"/>
                    <a:pt x="275172" y="747132"/>
                    <a:pt x="304125" y="747132"/>
                  </a:cubicBezTo>
                  <a:cubicBezTo>
                    <a:pt x="315879" y="747132"/>
                    <a:pt x="326427" y="739698"/>
                    <a:pt x="337578" y="735981"/>
                  </a:cubicBezTo>
                  <a:cubicBezTo>
                    <a:pt x="359881" y="721113"/>
                    <a:pt x="389618" y="713679"/>
                    <a:pt x="404486" y="691376"/>
                  </a:cubicBezTo>
                  <a:cubicBezTo>
                    <a:pt x="434222" y="646771"/>
                    <a:pt x="415637" y="665356"/>
                    <a:pt x="460242" y="635620"/>
                  </a:cubicBezTo>
                  <a:lnTo>
                    <a:pt x="493695" y="535259"/>
                  </a:lnTo>
                  <a:cubicBezTo>
                    <a:pt x="497412" y="524108"/>
                    <a:pt x="499590" y="512319"/>
                    <a:pt x="504847" y="501805"/>
                  </a:cubicBezTo>
                  <a:cubicBezTo>
                    <a:pt x="534003" y="443492"/>
                    <a:pt x="523117" y="473327"/>
                    <a:pt x="538300" y="412596"/>
                  </a:cubicBezTo>
                  <a:cubicBezTo>
                    <a:pt x="534583" y="338254"/>
                    <a:pt x="533597" y="263726"/>
                    <a:pt x="527149" y="189571"/>
                  </a:cubicBezTo>
                  <a:cubicBezTo>
                    <a:pt x="523654" y="149375"/>
                    <a:pt x="514488" y="161539"/>
                    <a:pt x="493695" y="133815"/>
                  </a:cubicBezTo>
                  <a:cubicBezTo>
                    <a:pt x="418040" y="32941"/>
                    <a:pt x="477936" y="95753"/>
                    <a:pt x="426788" y="44605"/>
                  </a:cubicBezTo>
                  <a:cubicBezTo>
                    <a:pt x="423071" y="33454"/>
                    <a:pt x="423948" y="19463"/>
                    <a:pt x="415637" y="11152"/>
                  </a:cubicBezTo>
                  <a:cubicBezTo>
                    <a:pt x="407325" y="2840"/>
                    <a:pt x="393938" y="0"/>
                    <a:pt x="382183" y="0"/>
                  </a:cubicBezTo>
                  <a:cubicBezTo>
                    <a:pt x="322594" y="0"/>
                    <a:pt x="263237" y="7435"/>
                    <a:pt x="203764" y="11152"/>
                  </a:cubicBezTo>
                  <a:cubicBezTo>
                    <a:pt x="170169" y="33548"/>
                    <a:pt x="165316" y="38781"/>
                    <a:pt x="125705" y="55757"/>
                  </a:cubicBezTo>
                  <a:cubicBezTo>
                    <a:pt x="114901" y="60387"/>
                    <a:pt x="92251" y="66908"/>
                    <a:pt x="92251" y="66908"/>
                  </a:cubicBezTo>
                </a:path>
              </a:pathLst>
            </a:custGeom>
            <a:ln>
              <a:solidFill>
                <a:srgbClr val="00B050"/>
              </a:solidFill>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a:lstStyle/>
            <a:p>
              <a:pPr eaLnBrk="0" hangingPunct="0">
                <a:defRPr/>
              </a:pPr>
              <a:endParaRPr lang="en-US"/>
            </a:p>
          </p:txBody>
        </p:sp>
        <p:sp>
          <p:nvSpPr>
            <p:cNvPr id="14" name="Freeform 13"/>
            <p:cNvSpPr/>
            <p:nvPr/>
          </p:nvSpPr>
          <p:spPr bwMode="auto">
            <a:xfrm>
              <a:off x="6624667" y="4572000"/>
              <a:ext cx="538154" cy="609600"/>
            </a:xfrm>
            <a:custGeom>
              <a:avLst/>
              <a:gdLst>
                <a:gd name="connsiteX0" fmla="*/ 114554 w 538300"/>
                <a:gd name="connsiteY0" fmla="*/ 11152 h 747132"/>
                <a:gd name="connsiteX1" fmla="*/ 69949 w 538300"/>
                <a:gd name="connsiteY1" fmla="*/ 66908 h 747132"/>
                <a:gd name="connsiteX2" fmla="*/ 36495 w 538300"/>
                <a:gd name="connsiteY2" fmla="*/ 122664 h 747132"/>
                <a:gd name="connsiteX3" fmla="*/ 25344 w 538300"/>
                <a:gd name="connsiteY3" fmla="*/ 178420 h 747132"/>
                <a:gd name="connsiteX4" fmla="*/ 14193 w 538300"/>
                <a:gd name="connsiteY4" fmla="*/ 267630 h 747132"/>
                <a:gd name="connsiteX5" fmla="*/ 3042 w 538300"/>
                <a:gd name="connsiteY5" fmla="*/ 345688 h 747132"/>
                <a:gd name="connsiteX6" fmla="*/ 25344 w 538300"/>
                <a:gd name="connsiteY6" fmla="*/ 535259 h 747132"/>
                <a:gd name="connsiteX7" fmla="*/ 81100 w 538300"/>
                <a:gd name="connsiteY7" fmla="*/ 591015 h 747132"/>
                <a:gd name="connsiteX8" fmla="*/ 103403 w 538300"/>
                <a:gd name="connsiteY8" fmla="*/ 613318 h 747132"/>
                <a:gd name="connsiteX9" fmla="*/ 136856 w 538300"/>
                <a:gd name="connsiteY9" fmla="*/ 635620 h 747132"/>
                <a:gd name="connsiteX10" fmla="*/ 181461 w 538300"/>
                <a:gd name="connsiteY10" fmla="*/ 669074 h 747132"/>
                <a:gd name="connsiteX11" fmla="*/ 203764 w 538300"/>
                <a:gd name="connsiteY11" fmla="*/ 691376 h 747132"/>
                <a:gd name="connsiteX12" fmla="*/ 248369 w 538300"/>
                <a:gd name="connsiteY12" fmla="*/ 713678 h 747132"/>
                <a:gd name="connsiteX13" fmla="*/ 304125 w 538300"/>
                <a:gd name="connsiteY13" fmla="*/ 747132 h 747132"/>
                <a:gd name="connsiteX14" fmla="*/ 337578 w 538300"/>
                <a:gd name="connsiteY14" fmla="*/ 735981 h 747132"/>
                <a:gd name="connsiteX15" fmla="*/ 404486 w 538300"/>
                <a:gd name="connsiteY15" fmla="*/ 691376 h 747132"/>
                <a:gd name="connsiteX16" fmla="*/ 460242 w 538300"/>
                <a:gd name="connsiteY16" fmla="*/ 635620 h 747132"/>
                <a:gd name="connsiteX17" fmla="*/ 493695 w 538300"/>
                <a:gd name="connsiteY17" fmla="*/ 535259 h 747132"/>
                <a:gd name="connsiteX18" fmla="*/ 504847 w 538300"/>
                <a:gd name="connsiteY18" fmla="*/ 501805 h 747132"/>
                <a:gd name="connsiteX19" fmla="*/ 538300 w 538300"/>
                <a:gd name="connsiteY19" fmla="*/ 412596 h 747132"/>
                <a:gd name="connsiteX20" fmla="*/ 527149 w 538300"/>
                <a:gd name="connsiteY20" fmla="*/ 189571 h 747132"/>
                <a:gd name="connsiteX21" fmla="*/ 493695 w 538300"/>
                <a:gd name="connsiteY21" fmla="*/ 133815 h 747132"/>
                <a:gd name="connsiteX22" fmla="*/ 426788 w 538300"/>
                <a:gd name="connsiteY22" fmla="*/ 44605 h 747132"/>
                <a:gd name="connsiteX23" fmla="*/ 415637 w 538300"/>
                <a:gd name="connsiteY23" fmla="*/ 11152 h 747132"/>
                <a:gd name="connsiteX24" fmla="*/ 382183 w 538300"/>
                <a:gd name="connsiteY24" fmla="*/ 0 h 747132"/>
                <a:gd name="connsiteX25" fmla="*/ 203764 w 538300"/>
                <a:gd name="connsiteY25" fmla="*/ 11152 h 747132"/>
                <a:gd name="connsiteX26" fmla="*/ 125705 w 538300"/>
                <a:gd name="connsiteY26" fmla="*/ 55757 h 747132"/>
                <a:gd name="connsiteX27" fmla="*/ 92251 w 538300"/>
                <a:gd name="connsiteY27" fmla="*/ 66908 h 74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38300" h="747132">
                  <a:moveTo>
                    <a:pt x="114554" y="11152"/>
                  </a:moveTo>
                  <a:cubicBezTo>
                    <a:pt x="99686" y="29737"/>
                    <a:pt x="82564" y="46725"/>
                    <a:pt x="69949" y="66908"/>
                  </a:cubicBezTo>
                  <a:cubicBezTo>
                    <a:pt x="21696" y="144113"/>
                    <a:pt x="97322" y="61837"/>
                    <a:pt x="36495" y="122664"/>
                  </a:cubicBezTo>
                  <a:cubicBezTo>
                    <a:pt x="32778" y="141249"/>
                    <a:pt x="28226" y="159687"/>
                    <a:pt x="25344" y="178420"/>
                  </a:cubicBezTo>
                  <a:cubicBezTo>
                    <a:pt x="20787" y="208040"/>
                    <a:pt x="18154" y="237925"/>
                    <a:pt x="14193" y="267630"/>
                  </a:cubicBezTo>
                  <a:cubicBezTo>
                    <a:pt x="10719" y="293683"/>
                    <a:pt x="6759" y="319669"/>
                    <a:pt x="3042" y="345688"/>
                  </a:cubicBezTo>
                  <a:cubicBezTo>
                    <a:pt x="4803" y="370348"/>
                    <a:pt x="0" y="484570"/>
                    <a:pt x="25344" y="535259"/>
                  </a:cubicBezTo>
                  <a:cubicBezTo>
                    <a:pt x="47646" y="579864"/>
                    <a:pt x="43930" y="561279"/>
                    <a:pt x="81100" y="591015"/>
                  </a:cubicBezTo>
                  <a:cubicBezTo>
                    <a:pt x="89310" y="597583"/>
                    <a:pt x="95193" y="606750"/>
                    <a:pt x="103403" y="613318"/>
                  </a:cubicBezTo>
                  <a:cubicBezTo>
                    <a:pt x="113868" y="621690"/>
                    <a:pt x="125950" y="627830"/>
                    <a:pt x="136856" y="635620"/>
                  </a:cubicBezTo>
                  <a:cubicBezTo>
                    <a:pt x="151980" y="646423"/>
                    <a:pt x="167183" y="657176"/>
                    <a:pt x="181461" y="669074"/>
                  </a:cubicBezTo>
                  <a:cubicBezTo>
                    <a:pt x="189538" y="675805"/>
                    <a:pt x="195016" y="685544"/>
                    <a:pt x="203764" y="691376"/>
                  </a:cubicBezTo>
                  <a:cubicBezTo>
                    <a:pt x="217595" y="700597"/>
                    <a:pt x="233501" y="706244"/>
                    <a:pt x="248369" y="713678"/>
                  </a:cubicBezTo>
                  <a:cubicBezTo>
                    <a:pt x="266036" y="731346"/>
                    <a:pt x="275172" y="747132"/>
                    <a:pt x="304125" y="747132"/>
                  </a:cubicBezTo>
                  <a:cubicBezTo>
                    <a:pt x="315879" y="747132"/>
                    <a:pt x="326427" y="739698"/>
                    <a:pt x="337578" y="735981"/>
                  </a:cubicBezTo>
                  <a:cubicBezTo>
                    <a:pt x="359881" y="721113"/>
                    <a:pt x="389618" y="713679"/>
                    <a:pt x="404486" y="691376"/>
                  </a:cubicBezTo>
                  <a:cubicBezTo>
                    <a:pt x="434222" y="646771"/>
                    <a:pt x="415637" y="665356"/>
                    <a:pt x="460242" y="635620"/>
                  </a:cubicBezTo>
                  <a:lnTo>
                    <a:pt x="493695" y="535259"/>
                  </a:lnTo>
                  <a:cubicBezTo>
                    <a:pt x="497412" y="524108"/>
                    <a:pt x="499590" y="512319"/>
                    <a:pt x="504847" y="501805"/>
                  </a:cubicBezTo>
                  <a:cubicBezTo>
                    <a:pt x="534003" y="443492"/>
                    <a:pt x="523117" y="473327"/>
                    <a:pt x="538300" y="412596"/>
                  </a:cubicBezTo>
                  <a:cubicBezTo>
                    <a:pt x="534583" y="338254"/>
                    <a:pt x="533597" y="263726"/>
                    <a:pt x="527149" y="189571"/>
                  </a:cubicBezTo>
                  <a:cubicBezTo>
                    <a:pt x="523654" y="149375"/>
                    <a:pt x="514488" y="161539"/>
                    <a:pt x="493695" y="133815"/>
                  </a:cubicBezTo>
                  <a:cubicBezTo>
                    <a:pt x="418040" y="32941"/>
                    <a:pt x="477936" y="95753"/>
                    <a:pt x="426788" y="44605"/>
                  </a:cubicBezTo>
                  <a:cubicBezTo>
                    <a:pt x="423071" y="33454"/>
                    <a:pt x="423948" y="19463"/>
                    <a:pt x="415637" y="11152"/>
                  </a:cubicBezTo>
                  <a:cubicBezTo>
                    <a:pt x="407325" y="2840"/>
                    <a:pt x="393938" y="0"/>
                    <a:pt x="382183" y="0"/>
                  </a:cubicBezTo>
                  <a:cubicBezTo>
                    <a:pt x="322594" y="0"/>
                    <a:pt x="263237" y="7435"/>
                    <a:pt x="203764" y="11152"/>
                  </a:cubicBezTo>
                  <a:cubicBezTo>
                    <a:pt x="170169" y="33548"/>
                    <a:pt x="165316" y="38781"/>
                    <a:pt x="125705" y="55757"/>
                  </a:cubicBezTo>
                  <a:cubicBezTo>
                    <a:pt x="114901" y="60387"/>
                    <a:pt x="92251" y="66908"/>
                    <a:pt x="92251" y="66908"/>
                  </a:cubicBezTo>
                </a:path>
              </a:pathLst>
            </a:custGeom>
            <a:ln>
              <a:solidFill>
                <a:srgbClr val="00B050"/>
              </a:solidFill>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a:lstStyle/>
            <a:p>
              <a:pPr eaLnBrk="0" hangingPunct="0">
                <a:defRPr/>
              </a:pPr>
              <a:endParaRPr lang="en-US"/>
            </a:p>
          </p:txBody>
        </p:sp>
        <p:pic>
          <p:nvPicPr>
            <p:cNvPr id="113679" name="Picture 15"/>
            <p:cNvPicPr>
              <a:picLocks noChangeAspect="1" noChangeArrowheads="1"/>
            </p:cNvPicPr>
            <p:nvPr/>
          </p:nvPicPr>
          <p:blipFill>
            <a:blip r:embed="rId4"/>
            <a:srcRect/>
            <a:stretch>
              <a:fillRect/>
            </a:stretch>
          </p:blipFill>
          <p:spPr bwMode="auto">
            <a:xfrm>
              <a:off x="6030951" y="4890521"/>
              <a:ext cx="400050" cy="235324"/>
            </a:xfrm>
            <a:prstGeom prst="rect">
              <a:avLst/>
            </a:prstGeom>
            <a:noFill/>
            <a:ln w="9525">
              <a:noFill/>
              <a:miter lim="800000"/>
              <a:headEnd/>
              <a:tailEnd/>
            </a:ln>
          </p:spPr>
        </p:pic>
        <p:pic>
          <p:nvPicPr>
            <p:cNvPr id="113680" name="Picture 15"/>
            <p:cNvPicPr>
              <a:picLocks noChangeAspect="1" noChangeArrowheads="1"/>
            </p:cNvPicPr>
            <p:nvPr/>
          </p:nvPicPr>
          <p:blipFill>
            <a:blip r:embed="rId4"/>
            <a:srcRect/>
            <a:stretch>
              <a:fillRect/>
            </a:stretch>
          </p:blipFill>
          <p:spPr bwMode="auto">
            <a:xfrm>
              <a:off x="6054648" y="5728721"/>
              <a:ext cx="400050" cy="235324"/>
            </a:xfrm>
            <a:prstGeom prst="rect">
              <a:avLst/>
            </a:prstGeom>
            <a:noFill/>
            <a:ln w="9525">
              <a:noFill/>
              <a:miter lim="800000"/>
              <a:headEnd/>
              <a:tailEnd/>
            </a:ln>
          </p:spPr>
        </p:pic>
      </p:grpSp>
      <p:grpSp>
        <p:nvGrpSpPr>
          <p:cNvPr id="19" name="Group 18"/>
          <p:cNvGrpSpPr/>
          <p:nvPr/>
        </p:nvGrpSpPr>
        <p:grpSpPr>
          <a:xfrm>
            <a:off x="557213" y="774700"/>
            <a:ext cx="1271587" cy="2574362"/>
            <a:chOff x="557213" y="774700"/>
            <a:chExt cx="1271587" cy="2574362"/>
          </a:xfrm>
        </p:grpSpPr>
        <p:pic>
          <p:nvPicPr>
            <p:cNvPr id="20" name="Picture 9"/>
            <p:cNvPicPr>
              <a:picLocks noChangeAspect="1" noChangeArrowheads="1"/>
            </p:cNvPicPr>
            <p:nvPr/>
          </p:nvPicPr>
          <p:blipFill>
            <a:blip r:embed="rId5"/>
            <a:srcRect/>
            <a:stretch>
              <a:fillRect/>
            </a:stretch>
          </p:blipFill>
          <p:spPr bwMode="auto">
            <a:xfrm>
              <a:off x="557213" y="774700"/>
              <a:ext cx="1271587" cy="2574362"/>
            </a:xfrm>
            <a:prstGeom prst="rect">
              <a:avLst/>
            </a:prstGeom>
            <a:noFill/>
            <a:ln w="9525">
              <a:noFill/>
              <a:miter lim="800000"/>
              <a:headEnd/>
              <a:tailEnd/>
            </a:ln>
          </p:spPr>
        </p:pic>
        <p:pic>
          <p:nvPicPr>
            <p:cNvPr id="21" name="Picture 1"/>
            <p:cNvPicPr>
              <a:picLocks noChangeAspect="1" noChangeArrowheads="1"/>
            </p:cNvPicPr>
            <p:nvPr/>
          </p:nvPicPr>
          <p:blipFill>
            <a:blip r:embed="rId6"/>
            <a:srcRect/>
            <a:stretch>
              <a:fillRect/>
            </a:stretch>
          </p:blipFill>
          <p:spPr bwMode="auto">
            <a:xfrm>
              <a:off x="762000" y="1836420"/>
              <a:ext cx="838200" cy="685800"/>
            </a:xfrm>
            <a:prstGeom prst="rect">
              <a:avLst/>
            </a:prstGeom>
            <a:noFill/>
            <a:ln w="9525">
              <a:noFill/>
              <a:miter lim="800000"/>
              <a:headEnd/>
              <a:tailEnd/>
            </a:ln>
          </p:spPr>
        </p:pic>
        <p:cxnSp>
          <p:nvCxnSpPr>
            <p:cNvPr id="22" name="Straight Connector 21"/>
            <p:cNvCxnSpPr/>
            <p:nvPr/>
          </p:nvCxnSpPr>
          <p:spPr bwMode="auto">
            <a:xfrm rot="5400000">
              <a:off x="746760" y="2171700"/>
              <a:ext cx="6858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pic>
          <p:nvPicPr>
            <p:cNvPr id="23" name="Picture 2"/>
            <p:cNvPicPr>
              <a:picLocks noChangeAspect="1" noChangeArrowheads="1"/>
            </p:cNvPicPr>
            <p:nvPr/>
          </p:nvPicPr>
          <p:blipFill>
            <a:blip r:embed="rId7"/>
            <a:srcRect/>
            <a:stretch>
              <a:fillRect/>
            </a:stretch>
          </p:blipFill>
          <p:spPr bwMode="auto">
            <a:xfrm>
              <a:off x="1287780" y="2819400"/>
              <a:ext cx="266700" cy="228600"/>
            </a:xfrm>
            <a:prstGeom prst="rect">
              <a:avLst/>
            </a:prstGeom>
            <a:noFill/>
            <a:ln w="9525">
              <a:noFill/>
              <a:miter lim="800000"/>
              <a:headEnd/>
              <a:tailEnd/>
            </a:ln>
          </p:spPr>
        </p:pic>
      </p:grpSp>
      <p:grpSp>
        <p:nvGrpSpPr>
          <p:cNvPr id="24" name="Group 23"/>
          <p:cNvGrpSpPr/>
          <p:nvPr/>
        </p:nvGrpSpPr>
        <p:grpSpPr>
          <a:xfrm>
            <a:off x="457200" y="3596640"/>
            <a:ext cx="1348287" cy="2590800"/>
            <a:chOff x="457200" y="3596640"/>
            <a:chExt cx="1348287" cy="2590800"/>
          </a:xfrm>
        </p:grpSpPr>
        <p:sp>
          <p:nvSpPr>
            <p:cNvPr id="25" name="Freeform 15"/>
            <p:cNvSpPr>
              <a:spLocks/>
            </p:cNvSpPr>
            <p:nvPr/>
          </p:nvSpPr>
          <p:spPr bwMode="auto">
            <a:xfrm>
              <a:off x="457200" y="5184775"/>
              <a:ext cx="838200" cy="693738"/>
            </a:xfrm>
            <a:custGeom>
              <a:avLst/>
              <a:gdLst>
                <a:gd name="T0" fmla="*/ 0 w 837407"/>
                <a:gd name="T1" fmla="*/ 0 h 692630"/>
                <a:gd name="T2" fmla="*/ 828320 w 837407"/>
                <a:gd name="T3" fmla="*/ 145896 h 692630"/>
                <a:gd name="T4" fmla="*/ 738772 w 837407"/>
                <a:gd name="T5" fmla="*/ 179564 h 692630"/>
                <a:gd name="T6" fmla="*/ 0 60000 65536"/>
                <a:gd name="T7" fmla="*/ 0 60000 65536"/>
                <a:gd name="T8" fmla="*/ 0 60000 65536"/>
                <a:gd name="T9" fmla="*/ 0 w 837407"/>
                <a:gd name="T10" fmla="*/ 0 h 692630"/>
                <a:gd name="T11" fmla="*/ 837407 w 837407"/>
                <a:gd name="T12" fmla="*/ 692630 h 692630"/>
              </a:gdLst>
              <a:ahLst/>
              <a:cxnLst>
                <a:cxn ang="T6">
                  <a:pos x="T0" y="T1"/>
                </a:cxn>
                <a:cxn ang="T7">
                  <a:pos x="T2" y="T3"/>
                </a:cxn>
                <a:cxn ang="T8">
                  <a:pos x="T4" y="T5"/>
                </a:cxn>
              </a:cxnLst>
              <a:rect l="T9" t="T10" r="T11" b="T12"/>
              <a:pathLst>
                <a:path w="837407" h="692630">
                  <a:moveTo>
                    <a:pt x="0" y="0"/>
                  </a:moveTo>
                  <a:cubicBezTo>
                    <a:pt x="351263" y="57614"/>
                    <a:pt x="702527" y="115229"/>
                    <a:pt x="825190" y="144966"/>
                  </a:cubicBezTo>
                  <a:cubicBezTo>
                    <a:pt x="947853" y="174703"/>
                    <a:pt x="91068" y="1340005"/>
                    <a:pt x="735980" y="178420"/>
                  </a:cubicBezTo>
                </a:path>
              </a:pathLst>
            </a:custGeom>
            <a:noFill/>
            <a:ln w="9525">
              <a:noFill/>
              <a:round/>
              <a:headEnd/>
              <a:tailEnd/>
            </a:ln>
          </p:spPr>
          <p:txBody>
            <a:bodyPr/>
            <a:lstStyle/>
            <a:p>
              <a:endParaRPr lang="en-US"/>
            </a:p>
          </p:txBody>
        </p:sp>
        <p:pic>
          <p:nvPicPr>
            <p:cNvPr id="26" name="Picture 9"/>
            <p:cNvPicPr>
              <a:picLocks noChangeAspect="1" noChangeArrowheads="1"/>
            </p:cNvPicPr>
            <p:nvPr/>
          </p:nvPicPr>
          <p:blipFill>
            <a:blip r:embed="rId5"/>
            <a:srcRect/>
            <a:stretch>
              <a:fillRect/>
            </a:stretch>
          </p:blipFill>
          <p:spPr bwMode="auto">
            <a:xfrm>
              <a:off x="525781" y="3596640"/>
              <a:ext cx="1279706" cy="2590800"/>
            </a:xfrm>
            <a:prstGeom prst="rect">
              <a:avLst/>
            </a:prstGeom>
            <a:noFill/>
            <a:ln w="9525">
              <a:noFill/>
              <a:miter lim="800000"/>
              <a:headEnd/>
              <a:tailEnd/>
            </a:ln>
          </p:spPr>
        </p:pic>
        <p:pic>
          <p:nvPicPr>
            <p:cNvPr id="27" name="Picture 3"/>
            <p:cNvPicPr>
              <a:picLocks noChangeAspect="1" noChangeArrowheads="1"/>
            </p:cNvPicPr>
            <p:nvPr/>
          </p:nvPicPr>
          <p:blipFill>
            <a:blip r:embed="rId8"/>
            <a:srcRect/>
            <a:stretch>
              <a:fillRect/>
            </a:stretch>
          </p:blipFill>
          <p:spPr bwMode="auto">
            <a:xfrm>
              <a:off x="800100" y="5074920"/>
              <a:ext cx="207818" cy="182880"/>
            </a:xfrm>
            <a:prstGeom prst="rect">
              <a:avLst/>
            </a:prstGeom>
            <a:noFill/>
            <a:ln w="9525">
              <a:noFill/>
              <a:miter lim="800000"/>
              <a:headEnd/>
              <a:tailEnd/>
            </a:ln>
          </p:spPr>
        </p:pic>
        <p:pic>
          <p:nvPicPr>
            <p:cNvPr id="28" name="Picture 3"/>
            <p:cNvPicPr>
              <a:picLocks noChangeAspect="1" noChangeArrowheads="1"/>
            </p:cNvPicPr>
            <p:nvPr/>
          </p:nvPicPr>
          <p:blipFill>
            <a:blip r:embed="rId8"/>
            <a:srcRect/>
            <a:stretch>
              <a:fillRect/>
            </a:stretch>
          </p:blipFill>
          <p:spPr bwMode="auto">
            <a:xfrm>
              <a:off x="800100" y="5684520"/>
              <a:ext cx="207818" cy="182880"/>
            </a:xfrm>
            <a:prstGeom prst="rect">
              <a:avLst/>
            </a:prstGeom>
            <a:noFill/>
            <a:ln w="9525">
              <a:noFill/>
              <a:miter lim="800000"/>
              <a:headEnd/>
              <a:tailEnd/>
            </a:ln>
          </p:spPr>
        </p:pic>
      </p:grpSp>
      <p:sp>
        <p:nvSpPr>
          <p:cNvPr id="29" name="Down Arrow 28"/>
          <p:cNvSpPr/>
          <p:nvPr/>
        </p:nvSpPr>
        <p:spPr bwMode="auto">
          <a:xfrm>
            <a:off x="1676400" y="3124200"/>
            <a:ext cx="152400" cy="457200"/>
          </a:xfrm>
          <a:prstGeom prst="downArrow">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1" name="Rectangle 2"/>
          <p:cNvSpPr>
            <a:spLocks noGrp="1" noChangeArrowheads="1"/>
          </p:cNvSpPr>
          <p:nvPr>
            <p:ph type="title"/>
          </p:nvPr>
        </p:nvSpPr>
        <p:spPr>
          <a:xfrm>
            <a:off x="685800" y="0"/>
            <a:ext cx="8305800" cy="990600"/>
          </a:xfrm>
        </p:spPr>
        <p:txBody>
          <a:bodyPr/>
          <a:lstStyle/>
          <a:p>
            <a:pPr eaLnBrk="1" hangingPunct="1"/>
            <a:r>
              <a:rPr lang="en-US" smtClean="0">
                <a:ea typeface="ＭＳ Ｐゴシック" pitchFamily="34" charset="-128"/>
              </a:rPr>
              <a:t>NAND Gate Device Size Selection (cont) </a:t>
            </a:r>
          </a:p>
        </p:txBody>
      </p:sp>
      <p:sp>
        <p:nvSpPr>
          <p:cNvPr id="99332" name="Rectangle 3"/>
          <p:cNvSpPr>
            <a:spLocks noGrp="1" noChangeArrowheads="1"/>
          </p:cNvSpPr>
          <p:nvPr>
            <p:ph type="body" idx="1"/>
          </p:nvPr>
        </p:nvSpPr>
        <p:spPr>
          <a:xfrm>
            <a:off x="685800" y="990600"/>
            <a:ext cx="8153400" cy="5562600"/>
          </a:xfrm>
        </p:spPr>
        <p:txBody>
          <a:bodyPr/>
          <a:lstStyle/>
          <a:p>
            <a:pPr eaLnBrk="1" hangingPunct="1">
              <a:defRPr/>
            </a:pPr>
            <a:r>
              <a:rPr lang="en-US" sz="1800" dirty="0" smtClean="0">
                <a:ea typeface="ＭＳ Ｐゴシック" pitchFamily="34" charset="-128"/>
              </a:rPr>
              <a:t>Two sources of error that arise are that  1) </a:t>
            </a:r>
            <a:r>
              <a:rPr lang="en-US" sz="1800" i="1" dirty="0" smtClean="0">
                <a:ea typeface="ＭＳ Ｐゴシック" pitchFamily="34" charset="-128"/>
              </a:rPr>
              <a:t>V</a:t>
            </a:r>
            <a:r>
              <a:rPr lang="en-US" sz="1800" i="1" baseline="-25000" dirty="0" smtClean="0">
                <a:ea typeface="ＭＳ Ｐゴシック" pitchFamily="34" charset="-128"/>
              </a:rPr>
              <a:t>SB</a:t>
            </a:r>
            <a:r>
              <a:rPr lang="en-US" sz="1800" dirty="0" smtClean="0">
                <a:ea typeface="ＭＳ Ｐゴシック" pitchFamily="34" charset="-128"/>
              </a:rPr>
              <a:t>’s and 2) </a:t>
            </a:r>
            <a:r>
              <a:rPr lang="en-US" sz="1800" i="1" dirty="0" smtClean="0">
                <a:ea typeface="ＭＳ Ｐゴシック" pitchFamily="34" charset="-128"/>
              </a:rPr>
              <a:t>V</a:t>
            </a:r>
            <a:r>
              <a:rPr lang="en-US" sz="1800" i="1" baseline="-25000" dirty="0" smtClean="0">
                <a:ea typeface="ＭＳ Ｐゴシック" pitchFamily="34" charset="-128"/>
              </a:rPr>
              <a:t>GS</a:t>
            </a:r>
            <a:r>
              <a:rPr lang="en-US" sz="1800" dirty="0" smtClean="0">
                <a:ea typeface="ＭＳ Ｐゴシック" pitchFamily="34" charset="-128"/>
              </a:rPr>
              <a:t>’s of the two transistors are not equal </a:t>
            </a:r>
            <a:r>
              <a:rPr lang="en-US" sz="1800" dirty="0" smtClean="0">
                <a:ea typeface="ＭＳ Ｐゴシック" pitchFamily="34" charset="-128"/>
                <a:sym typeface="Wingdings" pitchFamily="2" charset="2"/>
              </a:rPr>
              <a:t> the values of </a:t>
            </a:r>
            <a:r>
              <a:rPr lang="en-US" sz="1800" i="1" dirty="0" smtClean="0">
                <a:ea typeface="ＭＳ Ｐゴシック" pitchFamily="34" charset="-128"/>
                <a:sym typeface="Wingdings" pitchFamily="2" charset="2"/>
              </a:rPr>
              <a:t>V</a:t>
            </a:r>
            <a:r>
              <a:rPr lang="en-US" sz="1800" i="1" baseline="-25000" dirty="0" smtClean="0">
                <a:ea typeface="ＭＳ Ｐゴシック" pitchFamily="34" charset="-128"/>
                <a:sym typeface="Wingdings" pitchFamily="2" charset="2"/>
              </a:rPr>
              <a:t>TN</a:t>
            </a:r>
            <a:r>
              <a:rPr lang="en-US" sz="1800" dirty="0" smtClean="0">
                <a:ea typeface="ＭＳ Ｐゴシック" pitchFamily="34" charset="-128"/>
              </a:rPr>
              <a:t> should be adjusted (see problem 6.28)  </a:t>
            </a:r>
          </a:p>
          <a:p>
            <a:pPr marL="0" indent="0" eaLnBrk="1" hangingPunct="1">
              <a:buFontTx/>
              <a:buNone/>
              <a:defRPr/>
            </a:pPr>
            <a:endParaRPr lang="en-US" sz="1800" dirty="0">
              <a:ea typeface="ＭＳ Ｐゴシック" pitchFamily="34" charset="-128"/>
            </a:endParaRPr>
          </a:p>
          <a:p>
            <a:pPr eaLnBrk="1" hangingPunct="1">
              <a:defRPr/>
            </a:pPr>
            <a:endParaRPr lang="en-US" sz="1800" dirty="0" smtClean="0">
              <a:ea typeface="ＭＳ Ｐゴシック" pitchFamily="34" charset="-128"/>
            </a:endParaRPr>
          </a:p>
          <a:p>
            <a:pPr eaLnBrk="1" hangingPunct="1">
              <a:defRPr/>
            </a:pPr>
            <a:endParaRPr lang="en-US" sz="1800" dirty="0">
              <a:ea typeface="ＭＳ Ｐゴシック" pitchFamily="34" charset="-128"/>
            </a:endParaRPr>
          </a:p>
          <a:p>
            <a:pPr eaLnBrk="1" hangingPunct="1">
              <a:defRPr/>
            </a:pPr>
            <a:endParaRPr lang="en-US" sz="1800" dirty="0" smtClean="0">
              <a:ea typeface="ＭＳ Ｐゴシック" pitchFamily="34" charset="-128"/>
            </a:endParaRPr>
          </a:p>
          <a:p>
            <a:pPr eaLnBrk="1" hangingPunct="1">
              <a:defRPr/>
            </a:pPr>
            <a:endParaRPr lang="en-US" sz="1800" dirty="0">
              <a:ea typeface="ＭＳ Ｐゴシック" pitchFamily="34" charset="-128"/>
            </a:endParaRPr>
          </a:p>
          <a:p>
            <a:pPr eaLnBrk="1" hangingPunct="1">
              <a:defRPr/>
            </a:pPr>
            <a:endParaRPr lang="en-US" sz="1800" dirty="0" smtClean="0">
              <a:ea typeface="ＭＳ Ｐゴシック" pitchFamily="34" charset="-128"/>
            </a:endParaRPr>
          </a:p>
          <a:p>
            <a:pPr eaLnBrk="1" hangingPunct="1">
              <a:defRPr/>
            </a:pPr>
            <a:endParaRPr lang="en-US" sz="1800" dirty="0">
              <a:ea typeface="ＭＳ Ｐゴシック" pitchFamily="34" charset="-128"/>
            </a:endParaRPr>
          </a:p>
          <a:p>
            <a:pPr eaLnBrk="1" hangingPunct="1">
              <a:defRPr/>
            </a:pPr>
            <a:endParaRPr lang="en-US" sz="1800" dirty="0" smtClean="0">
              <a:ea typeface="ＭＳ Ｐゴシック" pitchFamily="34" charset="-128"/>
            </a:endParaRPr>
          </a:p>
          <a:p>
            <a:pPr eaLnBrk="1" hangingPunct="1">
              <a:defRPr/>
            </a:pPr>
            <a:endParaRPr lang="en-US" sz="1800" dirty="0">
              <a:ea typeface="ＭＳ Ｐゴシック" pitchFamily="34" charset="-128"/>
            </a:endParaRPr>
          </a:p>
          <a:p>
            <a:pPr eaLnBrk="1" hangingPunct="1">
              <a:defRPr/>
            </a:pPr>
            <a:endParaRPr lang="en-US" sz="1800" dirty="0" smtClean="0">
              <a:ea typeface="ＭＳ Ｐゴシック" pitchFamily="34" charset="-128"/>
            </a:endParaRPr>
          </a:p>
          <a:p>
            <a:pPr eaLnBrk="1" hangingPunct="1">
              <a:defRPr/>
            </a:pPr>
            <a:endParaRPr lang="en-US" sz="1800" dirty="0" smtClean="0">
              <a:ea typeface="ＭＳ Ｐゴシック" pitchFamily="34" charset="-128"/>
            </a:endParaRPr>
          </a:p>
          <a:p>
            <a:pPr eaLnBrk="1" hangingPunct="1">
              <a:defRPr/>
            </a:pPr>
            <a:r>
              <a:rPr lang="en-US" sz="1800" dirty="0" smtClean="0">
                <a:ea typeface="ＭＳ Ｐゴシック" pitchFamily="34" charset="-128"/>
              </a:rPr>
              <a:t>The technique used to calculate the size of the load transistor for the NAND gate is exactly the same as for the depletion-load inverter.</a:t>
            </a:r>
          </a:p>
        </p:txBody>
      </p:sp>
      <p:pic>
        <p:nvPicPr>
          <p:cNvPr id="114694" name="Picture 6"/>
          <p:cNvPicPr>
            <a:picLocks noChangeAspect="1" noChangeArrowheads="1"/>
          </p:cNvPicPr>
          <p:nvPr/>
        </p:nvPicPr>
        <p:blipFill>
          <a:blip r:embed="rId2"/>
          <a:srcRect/>
          <a:stretch>
            <a:fillRect/>
          </a:stretch>
        </p:blipFill>
        <p:spPr bwMode="auto">
          <a:xfrm>
            <a:off x="1981200" y="1905000"/>
            <a:ext cx="4724400" cy="3135313"/>
          </a:xfrm>
          <a:prstGeom prst="rect">
            <a:avLst/>
          </a:prstGeom>
          <a:noFill/>
          <a:ln w="9525">
            <a:noFill/>
            <a:miter lim="800000"/>
            <a:headEnd/>
            <a:tailEnd/>
          </a:ln>
        </p:spPr>
      </p:pic>
      <p:sp>
        <p:nvSpPr>
          <p:cNvPr id="7" name="Freeform 6"/>
          <p:cNvSpPr/>
          <p:nvPr/>
        </p:nvSpPr>
        <p:spPr bwMode="auto">
          <a:xfrm>
            <a:off x="2438400" y="2971800"/>
            <a:ext cx="538163" cy="609600"/>
          </a:xfrm>
          <a:custGeom>
            <a:avLst/>
            <a:gdLst>
              <a:gd name="connsiteX0" fmla="*/ 114554 w 538300"/>
              <a:gd name="connsiteY0" fmla="*/ 11152 h 747132"/>
              <a:gd name="connsiteX1" fmla="*/ 69949 w 538300"/>
              <a:gd name="connsiteY1" fmla="*/ 66908 h 747132"/>
              <a:gd name="connsiteX2" fmla="*/ 36495 w 538300"/>
              <a:gd name="connsiteY2" fmla="*/ 122664 h 747132"/>
              <a:gd name="connsiteX3" fmla="*/ 25344 w 538300"/>
              <a:gd name="connsiteY3" fmla="*/ 178420 h 747132"/>
              <a:gd name="connsiteX4" fmla="*/ 14193 w 538300"/>
              <a:gd name="connsiteY4" fmla="*/ 267630 h 747132"/>
              <a:gd name="connsiteX5" fmla="*/ 3042 w 538300"/>
              <a:gd name="connsiteY5" fmla="*/ 345688 h 747132"/>
              <a:gd name="connsiteX6" fmla="*/ 25344 w 538300"/>
              <a:gd name="connsiteY6" fmla="*/ 535259 h 747132"/>
              <a:gd name="connsiteX7" fmla="*/ 81100 w 538300"/>
              <a:gd name="connsiteY7" fmla="*/ 591015 h 747132"/>
              <a:gd name="connsiteX8" fmla="*/ 103403 w 538300"/>
              <a:gd name="connsiteY8" fmla="*/ 613318 h 747132"/>
              <a:gd name="connsiteX9" fmla="*/ 136856 w 538300"/>
              <a:gd name="connsiteY9" fmla="*/ 635620 h 747132"/>
              <a:gd name="connsiteX10" fmla="*/ 181461 w 538300"/>
              <a:gd name="connsiteY10" fmla="*/ 669074 h 747132"/>
              <a:gd name="connsiteX11" fmla="*/ 203764 w 538300"/>
              <a:gd name="connsiteY11" fmla="*/ 691376 h 747132"/>
              <a:gd name="connsiteX12" fmla="*/ 248369 w 538300"/>
              <a:gd name="connsiteY12" fmla="*/ 713678 h 747132"/>
              <a:gd name="connsiteX13" fmla="*/ 304125 w 538300"/>
              <a:gd name="connsiteY13" fmla="*/ 747132 h 747132"/>
              <a:gd name="connsiteX14" fmla="*/ 337578 w 538300"/>
              <a:gd name="connsiteY14" fmla="*/ 735981 h 747132"/>
              <a:gd name="connsiteX15" fmla="*/ 404486 w 538300"/>
              <a:gd name="connsiteY15" fmla="*/ 691376 h 747132"/>
              <a:gd name="connsiteX16" fmla="*/ 460242 w 538300"/>
              <a:gd name="connsiteY16" fmla="*/ 635620 h 747132"/>
              <a:gd name="connsiteX17" fmla="*/ 493695 w 538300"/>
              <a:gd name="connsiteY17" fmla="*/ 535259 h 747132"/>
              <a:gd name="connsiteX18" fmla="*/ 504847 w 538300"/>
              <a:gd name="connsiteY18" fmla="*/ 501805 h 747132"/>
              <a:gd name="connsiteX19" fmla="*/ 538300 w 538300"/>
              <a:gd name="connsiteY19" fmla="*/ 412596 h 747132"/>
              <a:gd name="connsiteX20" fmla="*/ 527149 w 538300"/>
              <a:gd name="connsiteY20" fmla="*/ 189571 h 747132"/>
              <a:gd name="connsiteX21" fmla="*/ 493695 w 538300"/>
              <a:gd name="connsiteY21" fmla="*/ 133815 h 747132"/>
              <a:gd name="connsiteX22" fmla="*/ 426788 w 538300"/>
              <a:gd name="connsiteY22" fmla="*/ 44605 h 747132"/>
              <a:gd name="connsiteX23" fmla="*/ 415637 w 538300"/>
              <a:gd name="connsiteY23" fmla="*/ 11152 h 747132"/>
              <a:gd name="connsiteX24" fmla="*/ 382183 w 538300"/>
              <a:gd name="connsiteY24" fmla="*/ 0 h 747132"/>
              <a:gd name="connsiteX25" fmla="*/ 203764 w 538300"/>
              <a:gd name="connsiteY25" fmla="*/ 11152 h 747132"/>
              <a:gd name="connsiteX26" fmla="*/ 125705 w 538300"/>
              <a:gd name="connsiteY26" fmla="*/ 55757 h 747132"/>
              <a:gd name="connsiteX27" fmla="*/ 92251 w 538300"/>
              <a:gd name="connsiteY27" fmla="*/ 66908 h 74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38300" h="747132">
                <a:moveTo>
                  <a:pt x="114554" y="11152"/>
                </a:moveTo>
                <a:cubicBezTo>
                  <a:pt x="99686" y="29737"/>
                  <a:pt x="82564" y="46725"/>
                  <a:pt x="69949" y="66908"/>
                </a:cubicBezTo>
                <a:cubicBezTo>
                  <a:pt x="21696" y="144113"/>
                  <a:pt x="97322" y="61837"/>
                  <a:pt x="36495" y="122664"/>
                </a:cubicBezTo>
                <a:cubicBezTo>
                  <a:pt x="32778" y="141249"/>
                  <a:pt x="28226" y="159687"/>
                  <a:pt x="25344" y="178420"/>
                </a:cubicBezTo>
                <a:cubicBezTo>
                  <a:pt x="20787" y="208040"/>
                  <a:pt x="18154" y="237925"/>
                  <a:pt x="14193" y="267630"/>
                </a:cubicBezTo>
                <a:cubicBezTo>
                  <a:pt x="10719" y="293683"/>
                  <a:pt x="6759" y="319669"/>
                  <a:pt x="3042" y="345688"/>
                </a:cubicBezTo>
                <a:cubicBezTo>
                  <a:pt x="4803" y="370348"/>
                  <a:pt x="0" y="484570"/>
                  <a:pt x="25344" y="535259"/>
                </a:cubicBezTo>
                <a:cubicBezTo>
                  <a:pt x="47646" y="579864"/>
                  <a:pt x="43930" y="561279"/>
                  <a:pt x="81100" y="591015"/>
                </a:cubicBezTo>
                <a:cubicBezTo>
                  <a:pt x="89310" y="597583"/>
                  <a:pt x="95193" y="606750"/>
                  <a:pt x="103403" y="613318"/>
                </a:cubicBezTo>
                <a:cubicBezTo>
                  <a:pt x="113868" y="621690"/>
                  <a:pt x="125950" y="627830"/>
                  <a:pt x="136856" y="635620"/>
                </a:cubicBezTo>
                <a:cubicBezTo>
                  <a:pt x="151980" y="646423"/>
                  <a:pt x="167183" y="657176"/>
                  <a:pt x="181461" y="669074"/>
                </a:cubicBezTo>
                <a:cubicBezTo>
                  <a:pt x="189538" y="675805"/>
                  <a:pt x="195016" y="685544"/>
                  <a:pt x="203764" y="691376"/>
                </a:cubicBezTo>
                <a:cubicBezTo>
                  <a:pt x="217595" y="700597"/>
                  <a:pt x="233501" y="706244"/>
                  <a:pt x="248369" y="713678"/>
                </a:cubicBezTo>
                <a:cubicBezTo>
                  <a:pt x="266036" y="731346"/>
                  <a:pt x="275172" y="747132"/>
                  <a:pt x="304125" y="747132"/>
                </a:cubicBezTo>
                <a:cubicBezTo>
                  <a:pt x="315879" y="747132"/>
                  <a:pt x="326427" y="739698"/>
                  <a:pt x="337578" y="735981"/>
                </a:cubicBezTo>
                <a:cubicBezTo>
                  <a:pt x="359881" y="721113"/>
                  <a:pt x="389618" y="713679"/>
                  <a:pt x="404486" y="691376"/>
                </a:cubicBezTo>
                <a:cubicBezTo>
                  <a:pt x="434222" y="646771"/>
                  <a:pt x="415637" y="665356"/>
                  <a:pt x="460242" y="635620"/>
                </a:cubicBezTo>
                <a:lnTo>
                  <a:pt x="493695" y="535259"/>
                </a:lnTo>
                <a:cubicBezTo>
                  <a:pt x="497412" y="524108"/>
                  <a:pt x="499590" y="512319"/>
                  <a:pt x="504847" y="501805"/>
                </a:cubicBezTo>
                <a:cubicBezTo>
                  <a:pt x="534003" y="443492"/>
                  <a:pt x="523117" y="473327"/>
                  <a:pt x="538300" y="412596"/>
                </a:cubicBezTo>
                <a:cubicBezTo>
                  <a:pt x="534583" y="338254"/>
                  <a:pt x="533597" y="263726"/>
                  <a:pt x="527149" y="189571"/>
                </a:cubicBezTo>
                <a:cubicBezTo>
                  <a:pt x="523654" y="149375"/>
                  <a:pt x="514488" y="161539"/>
                  <a:pt x="493695" y="133815"/>
                </a:cubicBezTo>
                <a:cubicBezTo>
                  <a:pt x="418040" y="32941"/>
                  <a:pt x="477936" y="95753"/>
                  <a:pt x="426788" y="44605"/>
                </a:cubicBezTo>
                <a:cubicBezTo>
                  <a:pt x="423071" y="33454"/>
                  <a:pt x="423948" y="19463"/>
                  <a:pt x="415637" y="11152"/>
                </a:cubicBezTo>
                <a:cubicBezTo>
                  <a:pt x="407325" y="2840"/>
                  <a:pt x="393938" y="0"/>
                  <a:pt x="382183" y="0"/>
                </a:cubicBezTo>
                <a:cubicBezTo>
                  <a:pt x="322594" y="0"/>
                  <a:pt x="263237" y="7435"/>
                  <a:pt x="203764" y="11152"/>
                </a:cubicBezTo>
                <a:cubicBezTo>
                  <a:pt x="170169" y="33548"/>
                  <a:pt x="165316" y="38781"/>
                  <a:pt x="125705" y="55757"/>
                </a:cubicBezTo>
                <a:cubicBezTo>
                  <a:pt x="114901" y="60387"/>
                  <a:pt x="92251" y="66908"/>
                  <a:pt x="92251" y="66908"/>
                </a:cubicBezTo>
              </a:path>
            </a:pathLst>
          </a:custGeom>
          <a:ln>
            <a:solidFill>
              <a:srgbClr val="00B0F0"/>
            </a:solidFill>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a:lstStyle/>
          <a:p>
            <a:pPr eaLnBrk="0" hangingPunct="0">
              <a:defRPr/>
            </a:pPr>
            <a:endParaRPr lang="en-US"/>
          </a:p>
        </p:txBody>
      </p:sp>
      <p:sp>
        <p:nvSpPr>
          <p:cNvPr id="8" name="Freeform 7"/>
          <p:cNvSpPr/>
          <p:nvPr/>
        </p:nvSpPr>
        <p:spPr bwMode="auto">
          <a:xfrm>
            <a:off x="2438400" y="3810000"/>
            <a:ext cx="538163" cy="609600"/>
          </a:xfrm>
          <a:custGeom>
            <a:avLst/>
            <a:gdLst>
              <a:gd name="connsiteX0" fmla="*/ 114554 w 538300"/>
              <a:gd name="connsiteY0" fmla="*/ 11152 h 747132"/>
              <a:gd name="connsiteX1" fmla="*/ 69949 w 538300"/>
              <a:gd name="connsiteY1" fmla="*/ 66908 h 747132"/>
              <a:gd name="connsiteX2" fmla="*/ 36495 w 538300"/>
              <a:gd name="connsiteY2" fmla="*/ 122664 h 747132"/>
              <a:gd name="connsiteX3" fmla="*/ 25344 w 538300"/>
              <a:gd name="connsiteY3" fmla="*/ 178420 h 747132"/>
              <a:gd name="connsiteX4" fmla="*/ 14193 w 538300"/>
              <a:gd name="connsiteY4" fmla="*/ 267630 h 747132"/>
              <a:gd name="connsiteX5" fmla="*/ 3042 w 538300"/>
              <a:gd name="connsiteY5" fmla="*/ 345688 h 747132"/>
              <a:gd name="connsiteX6" fmla="*/ 25344 w 538300"/>
              <a:gd name="connsiteY6" fmla="*/ 535259 h 747132"/>
              <a:gd name="connsiteX7" fmla="*/ 81100 w 538300"/>
              <a:gd name="connsiteY7" fmla="*/ 591015 h 747132"/>
              <a:gd name="connsiteX8" fmla="*/ 103403 w 538300"/>
              <a:gd name="connsiteY8" fmla="*/ 613318 h 747132"/>
              <a:gd name="connsiteX9" fmla="*/ 136856 w 538300"/>
              <a:gd name="connsiteY9" fmla="*/ 635620 h 747132"/>
              <a:gd name="connsiteX10" fmla="*/ 181461 w 538300"/>
              <a:gd name="connsiteY10" fmla="*/ 669074 h 747132"/>
              <a:gd name="connsiteX11" fmla="*/ 203764 w 538300"/>
              <a:gd name="connsiteY11" fmla="*/ 691376 h 747132"/>
              <a:gd name="connsiteX12" fmla="*/ 248369 w 538300"/>
              <a:gd name="connsiteY12" fmla="*/ 713678 h 747132"/>
              <a:gd name="connsiteX13" fmla="*/ 304125 w 538300"/>
              <a:gd name="connsiteY13" fmla="*/ 747132 h 747132"/>
              <a:gd name="connsiteX14" fmla="*/ 337578 w 538300"/>
              <a:gd name="connsiteY14" fmla="*/ 735981 h 747132"/>
              <a:gd name="connsiteX15" fmla="*/ 404486 w 538300"/>
              <a:gd name="connsiteY15" fmla="*/ 691376 h 747132"/>
              <a:gd name="connsiteX16" fmla="*/ 460242 w 538300"/>
              <a:gd name="connsiteY16" fmla="*/ 635620 h 747132"/>
              <a:gd name="connsiteX17" fmla="*/ 493695 w 538300"/>
              <a:gd name="connsiteY17" fmla="*/ 535259 h 747132"/>
              <a:gd name="connsiteX18" fmla="*/ 504847 w 538300"/>
              <a:gd name="connsiteY18" fmla="*/ 501805 h 747132"/>
              <a:gd name="connsiteX19" fmla="*/ 538300 w 538300"/>
              <a:gd name="connsiteY19" fmla="*/ 412596 h 747132"/>
              <a:gd name="connsiteX20" fmla="*/ 527149 w 538300"/>
              <a:gd name="connsiteY20" fmla="*/ 189571 h 747132"/>
              <a:gd name="connsiteX21" fmla="*/ 493695 w 538300"/>
              <a:gd name="connsiteY21" fmla="*/ 133815 h 747132"/>
              <a:gd name="connsiteX22" fmla="*/ 426788 w 538300"/>
              <a:gd name="connsiteY22" fmla="*/ 44605 h 747132"/>
              <a:gd name="connsiteX23" fmla="*/ 415637 w 538300"/>
              <a:gd name="connsiteY23" fmla="*/ 11152 h 747132"/>
              <a:gd name="connsiteX24" fmla="*/ 382183 w 538300"/>
              <a:gd name="connsiteY24" fmla="*/ 0 h 747132"/>
              <a:gd name="connsiteX25" fmla="*/ 203764 w 538300"/>
              <a:gd name="connsiteY25" fmla="*/ 11152 h 747132"/>
              <a:gd name="connsiteX26" fmla="*/ 125705 w 538300"/>
              <a:gd name="connsiteY26" fmla="*/ 55757 h 747132"/>
              <a:gd name="connsiteX27" fmla="*/ 92251 w 538300"/>
              <a:gd name="connsiteY27" fmla="*/ 66908 h 74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38300" h="747132">
                <a:moveTo>
                  <a:pt x="114554" y="11152"/>
                </a:moveTo>
                <a:cubicBezTo>
                  <a:pt x="99686" y="29737"/>
                  <a:pt x="82564" y="46725"/>
                  <a:pt x="69949" y="66908"/>
                </a:cubicBezTo>
                <a:cubicBezTo>
                  <a:pt x="21696" y="144113"/>
                  <a:pt x="97322" y="61837"/>
                  <a:pt x="36495" y="122664"/>
                </a:cubicBezTo>
                <a:cubicBezTo>
                  <a:pt x="32778" y="141249"/>
                  <a:pt x="28226" y="159687"/>
                  <a:pt x="25344" y="178420"/>
                </a:cubicBezTo>
                <a:cubicBezTo>
                  <a:pt x="20787" y="208040"/>
                  <a:pt x="18154" y="237925"/>
                  <a:pt x="14193" y="267630"/>
                </a:cubicBezTo>
                <a:cubicBezTo>
                  <a:pt x="10719" y="293683"/>
                  <a:pt x="6759" y="319669"/>
                  <a:pt x="3042" y="345688"/>
                </a:cubicBezTo>
                <a:cubicBezTo>
                  <a:pt x="4803" y="370348"/>
                  <a:pt x="0" y="484570"/>
                  <a:pt x="25344" y="535259"/>
                </a:cubicBezTo>
                <a:cubicBezTo>
                  <a:pt x="47646" y="579864"/>
                  <a:pt x="43930" y="561279"/>
                  <a:pt x="81100" y="591015"/>
                </a:cubicBezTo>
                <a:cubicBezTo>
                  <a:pt x="89310" y="597583"/>
                  <a:pt x="95193" y="606750"/>
                  <a:pt x="103403" y="613318"/>
                </a:cubicBezTo>
                <a:cubicBezTo>
                  <a:pt x="113868" y="621690"/>
                  <a:pt x="125950" y="627830"/>
                  <a:pt x="136856" y="635620"/>
                </a:cubicBezTo>
                <a:cubicBezTo>
                  <a:pt x="151980" y="646423"/>
                  <a:pt x="167183" y="657176"/>
                  <a:pt x="181461" y="669074"/>
                </a:cubicBezTo>
                <a:cubicBezTo>
                  <a:pt x="189538" y="675805"/>
                  <a:pt x="195016" y="685544"/>
                  <a:pt x="203764" y="691376"/>
                </a:cubicBezTo>
                <a:cubicBezTo>
                  <a:pt x="217595" y="700597"/>
                  <a:pt x="233501" y="706244"/>
                  <a:pt x="248369" y="713678"/>
                </a:cubicBezTo>
                <a:cubicBezTo>
                  <a:pt x="266036" y="731346"/>
                  <a:pt x="275172" y="747132"/>
                  <a:pt x="304125" y="747132"/>
                </a:cubicBezTo>
                <a:cubicBezTo>
                  <a:pt x="315879" y="747132"/>
                  <a:pt x="326427" y="739698"/>
                  <a:pt x="337578" y="735981"/>
                </a:cubicBezTo>
                <a:cubicBezTo>
                  <a:pt x="359881" y="721113"/>
                  <a:pt x="389618" y="713679"/>
                  <a:pt x="404486" y="691376"/>
                </a:cubicBezTo>
                <a:cubicBezTo>
                  <a:pt x="434222" y="646771"/>
                  <a:pt x="415637" y="665356"/>
                  <a:pt x="460242" y="635620"/>
                </a:cubicBezTo>
                <a:lnTo>
                  <a:pt x="493695" y="535259"/>
                </a:lnTo>
                <a:cubicBezTo>
                  <a:pt x="497412" y="524108"/>
                  <a:pt x="499590" y="512319"/>
                  <a:pt x="504847" y="501805"/>
                </a:cubicBezTo>
                <a:cubicBezTo>
                  <a:pt x="534003" y="443492"/>
                  <a:pt x="523117" y="473327"/>
                  <a:pt x="538300" y="412596"/>
                </a:cubicBezTo>
                <a:cubicBezTo>
                  <a:pt x="534583" y="338254"/>
                  <a:pt x="533597" y="263726"/>
                  <a:pt x="527149" y="189571"/>
                </a:cubicBezTo>
                <a:cubicBezTo>
                  <a:pt x="523654" y="149375"/>
                  <a:pt x="514488" y="161539"/>
                  <a:pt x="493695" y="133815"/>
                </a:cubicBezTo>
                <a:cubicBezTo>
                  <a:pt x="418040" y="32941"/>
                  <a:pt x="477936" y="95753"/>
                  <a:pt x="426788" y="44605"/>
                </a:cubicBezTo>
                <a:cubicBezTo>
                  <a:pt x="423071" y="33454"/>
                  <a:pt x="423948" y="19463"/>
                  <a:pt x="415637" y="11152"/>
                </a:cubicBezTo>
                <a:cubicBezTo>
                  <a:pt x="407325" y="2840"/>
                  <a:pt x="393938" y="0"/>
                  <a:pt x="382183" y="0"/>
                </a:cubicBezTo>
                <a:cubicBezTo>
                  <a:pt x="322594" y="0"/>
                  <a:pt x="263237" y="7435"/>
                  <a:pt x="203764" y="11152"/>
                </a:cubicBezTo>
                <a:cubicBezTo>
                  <a:pt x="170169" y="33548"/>
                  <a:pt x="165316" y="38781"/>
                  <a:pt x="125705" y="55757"/>
                </a:cubicBezTo>
                <a:cubicBezTo>
                  <a:pt x="114901" y="60387"/>
                  <a:pt x="92251" y="66908"/>
                  <a:pt x="92251" y="66908"/>
                </a:cubicBezTo>
              </a:path>
            </a:pathLst>
          </a:custGeom>
          <a:ln>
            <a:solidFill>
              <a:srgbClr val="00B050"/>
            </a:solidFill>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a:lstStyle/>
          <a:p>
            <a:pPr eaLnBrk="0" hangingPunct="0">
              <a:defRPr/>
            </a:pPr>
            <a:endParaRPr lang="en-US"/>
          </a:p>
        </p:txBody>
      </p:sp>
      <p:sp>
        <p:nvSpPr>
          <p:cNvPr id="9" name="Freeform 8"/>
          <p:cNvSpPr/>
          <p:nvPr/>
        </p:nvSpPr>
        <p:spPr bwMode="auto">
          <a:xfrm>
            <a:off x="5943600" y="4038600"/>
            <a:ext cx="538163" cy="609600"/>
          </a:xfrm>
          <a:custGeom>
            <a:avLst/>
            <a:gdLst>
              <a:gd name="connsiteX0" fmla="*/ 114554 w 538300"/>
              <a:gd name="connsiteY0" fmla="*/ 11152 h 747132"/>
              <a:gd name="connsiteX1" fmla="*/ 69949 w 538300"/>
              <a:gd name="connsiteY1" fmla="*/ 66908 h 747132"/>
              <a:gd name="connsiteX2" fmla="*/ 36495 w 538300"/>
              <a:gd name="connsiteY2" fmla="*/ 122664 h 747132"/>
              <a:gd name="connsiteX3" fmla="*/ 25344 w 538300"/>
              <a:gd name="connsiteY3" fmla="*/ 178420 h 747132"/>
              <a:gd name="connsiteX4" fmla="*/ 14193 w 538300"/>
              <a:gd name="connsiteY4" fmla="*/ 267630 h 747132"/>
              <a:gd name="connsiteX5" fmla="*/ 3042 w 538300"/>
              <a:gd name="connsiteY5" fmla="*/ 345688 h 747132"/>
              <a:gd name="connsiteX6" fmla="*/ 25344 w 538300"/>
              <a:gd name="connsiteY6" fmla="*/ 535259 h 747132"/>
              <a:gd name="connsiteX7" fmla="*/ 81100 w 538300"/>
              <a:gd name="connsiteY7" fmla="*/ 591015 h 747132"/>
              <a:gd name="connsiteX8" fmla="*/ 103403 w 538300"/>
              <a:gd name="connsiteY8" fmla="*/ 613318 h 747132"/>
              <a:gd name="connsiteX9" fmla="*/ 136856 w 538300"/>
              <a:gd name="connsiteY9" fmla="*/ 635620 h 747132"/>
              <a:gd name="connsiteX10" fmla="*/ 181461 w 538300"/>
              <a:gd name="connsiteY10" fmla="*/ 669074 h 747132"/>
              <a:gd name="connsiteX11" fmla="*/ 203764 w 538300"/>
              <a:gd name="connsiteY11" fmla="*/ 691376 h 747132"/>
              <a:gd name="connsiteX12" fmla="*/ 248369 w 538300"/>
              <a:gd name="connsiteY12" fmla="*/ 713678 h 747132"/>
              <a:gd name="connsiteX13" fmla="*/ 304125 w 538300"/>
              <a:gd name="connsiteY13" fmla="*/ 747132 h 747132"/>
              <a:gd name="connsiteX14" fmla="*/ 337578 w 538300"/>
              <a:gd name="connsiteY14" fmla="*/ 735981 h 747132"/>
              <a:gd name="connsiteX15" fmla="*/ 404486 w 538300"/>
              <a:gd name="connsiteY15" fmla="*/ 691376 h 747132"/>
              <a:gd name="connsiteX16" fmla="*/ 460242 w 538300"/>
              <a:gd name="connsiteY16" fmla="*/ 635620 h 747132"/>
              <a:gd name="connsiteX17" fmla="*/ 493695 w 538300"/>
              <a:gd name="connsiteY17" fmla="*/ 535259 h 747132"/>
              <a:gd name="connsiteX18" fmla="*/ 504847 w 538300"/>
              <a:gd name="connsiteY18" fmla="*/ 501805 h 747132"/>
              <a:gd name="connsiteX19" fmla="*/ 538300 w 538300"/>
              <a:gd name="connsiteY19" fmla="*/ 412596 h 747132"/>
              <a:gd name="connsiteX20" fmla="*/ 527149 w 538300"/>
              <a:gd name="connsiteY20" fmla="*/ 189571 h 747132"/>
              <a:gd name="connsiteX21" fmla="*/ 493695 w 538300"/>
              <a:gd name="connsiteY21" fmla="*/ 133815 h 747132"/>
              <a:gd name="connsiteX22" fmla="*/ 426788 w 538300"/>
              <a:gd name="connsiteY22" fmla="*/ 44605 h 747132"/>
              <a:gd name="connsiteX23" fmla="*/ 415637 w 538300"/>
              <a:gd name="connsiteY23" fmla="*/ 11152 h 747132"/>
              <a:gd name="connsiteX24" fmla="*/ 382183 w 538300"/>
              <a:gd name="connsiteY24" fmla="*/ 0 h 747132"/>
              <a:gd name="connsiteX25" fmla="*/ 203764 w 538300"/>
              <a:gd name="connsiteY25" fmla="*/ 11152 h 747132"/>
              <a:gd name="connsiteX26" fmla="*/ 125705 w 538300"/>
              <a:gd name="connsiteY26" fmla="*/ 55757 h 747132"/>
              <a:gd name="connsiteX27" fmla="*/ 92251 w 538300"/>
              <a:gd name="connsiteY27" fmla="*/ 66908 h 74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38300" h="747132">
                <a:moveTo>
                  <a:pt x="114554" y="11152"/>
                </a:moveTo>
                <a:cubicBezTo>
                  <a:pt x="99686" y="29737"/>
                  <a:pt x="82564" y="46725"/>
                  <a:pt x="69949" y="66908"/>
                </a:cubicBezTo>
                <a:cubicBezTo>
                  <a:pt x="21696" y="144113"/>
                  <a:pt x="97322" y="61837"/>
                  <a:pt x="36495" y="122664"/>
                </a:cubicBezTo>
                <a:cubicBezTo>
                  <a:pt x="32778" y="141249"/>
                  <a:pt x="28226" y="159687"/>
                  <a:pt x="25344" y="178420"/>
                </a:cubicBezTo>
                <a:cubicBezTo>
                  <a:pt x="20787" y="208040"/>
                  <a:pt x="18154" y="237925"/>
                  <a:pt x="14193" y="267630"/>
                </a:cubicBezTo>
                <a:cubicBezTo>
                  <a:pt x="10719" y="293683"/>
                  <a:pt x="6759" y="319669"/>
                  <a:pt x="3042" y="345688"/>
                </a:cubicBezTo>
                <a:cubicBezTo>
                  <a:pt x="4803" y="370348"/>
                  <a:pt x="0" y="484570"/>
                  <a:pt x="25344" y="535259"/>
                </a:cubicBezTo>
                <a:cubicBezTo>
                  <a:pt x="47646" y="579864"/>
                  <a:pt x="43930" y="561279"/>
                  <a:pt x="81100" y="591015"/>
                </a:cubicBezTo>
                <a:cubicBezTo>
                  <a:pt x="89310" y="597583"/>
                  <a:pt x="95193" y="606750"/>
                  <a:pt x="103403" y="613318"/>
                </a:cubicBezTo>
                <a:cubicBezTo>
                  <a:pt x="113868" y="621690"/>
                  <a:pt x="125950" y="627830"/>
                  <a:pt x="136856" y="635620"/>
                </a:cubicBezTo>
                <a:cubicBezTo>
                  <a:pt x="151980" y="646423"/>
                  <a:pt x="167183" y="657176"/>
                  <a:pt x="181461" y="669074"/>
                </a:cubicBezTo>
                <a:cubicBezTo>
                  <a:pt x="189538" y="675805"/>
                  <a:pt x="195016" y="685544"/>
                  <a:pt x="203764" y="691376"/>
                </a:cubicBezTo>
                <a:cubicBezTo>
                  <a:pt x="217595" y="700597"/>
                  <a:pt x="233501" y="706244"/>
                  <a:pt x="248369" y="713678"/>
                </a:cubicBezTo>
                <a:cubicBezTo>
                  <a:pt x="266036" y="731346"/>
                  <a:pt x="275172" y="747132"/>
                  <a:pt x="304125" y="747132"/>
                </a:cubicBezTo>
                <a:cubicBezTo>
                  <a:pt x="315879" y="747132"/>
                  <a:pt x="326427" y="739698"/>
                  <a:pt x="337578" y="735981"/>
                </a:cubicBezTo>
                <a:cubicBezTo>
                  <a:pt x="359881" y="721113"/>
                  <a:pt x="389618" y="713679"/>
                  <a:pt x="404486" y="691376"/>
                </a:cubicBezTo>
                <a:cubicBezTo>
                  <a:pt x="434222" y="646771"/>
                  <a:pt x="415637" y="665356"/>
                  <a:pt x="460242" y="635620"/>
                </a:cubicBezTo>
                <a:lnTo>
                  <a:pt x="493695" y="535259"/>
                </a:lnTo>
                <a:cubicBezTo>
                  <a:pt x="497412" y="524108"/>
                  <a:pt x="499590" y="512319"/>
                  <a:pt x="504847" y="501805"/>
                </a:cubicBezTo>
                <a:cubicBezTo>
                  <a:pt x="534003" y="443492"/>
                  <a:pt x="523117" y="473327"/>
                  <a:pt x="538300" y="412596"/>
                </a:cubicBezTo>
                <a:cubicBezTo>
                  <a:pt x="534583" y="338254"/>
                  <a:pt x="533597" y="263726"/>
                  <a:pt x="527149" y="189571"/>
                </a:cubicBezTo>
                <a:cubicBezTo>
                  <a:pt x="523654" y="149375"/>
                  <a:pt x="514488" y="161539"/>
                  <a:pt x="493695" y="133815"/>
                </a:cubicBezTo>
                <a:cubicBezTo>
                  <a:pt x="418040" y="32941"/>
                  <a:pt x="477936" y="95753"/>
                  <a:pt x="426788" y="44605"/>
                </a:cubicBezTo>
                <a:cubicBezTo>
                  <a:pt x="423071" y="33454"/>
                  <a:pt x="423948" y="19463"/>
                  <a:pt x="415637" y="11152"/>
                </a:cubicBezTo>
                <a:cubicBezTo>
                  <a:pt x="407325" y="2840"/>
                  <a:pt x="393938" y="0"/>
                  <a:pt x="382183" y="0"/>
                </a:cubicBezTo>
                <a:cubicBezTo>
                  <a:pt x="322594" y="0"/>
                  <a:pt x="263237" y="7435"/>
                  <a:pt x="203764" y="11152"/>
                </a:cubicBezTo>
                <a:cubicBezTo>
                  <a:pt x="170169" y="33548"/>
                  <a:pt x="165316" y="38781"/>
                  <a:pt x="125705" y="55757"/>
                </a:cubicBezTo>
                <a:cubicBezTo>
                  <a:pt x="114901" y="60387"/>
                  <a:pt x="92251" y="66908"/>
                  <a:pt x="92251" y="66908"/>
                </a:cubicBezTo>
              </a:path>
            </a:pathLst>
          </a:custGeom>
          <a:ln>
            <a:solidFill>
              <a:srgbClr val="00B050"/>
            </a:solidFill>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a:lstStyle/>
          <a:p>
            <a:pPr eaLnBrk="0" hangingPunct="0">
              <a:defRPr/>
            </a:pPr>
            <a:endParaRPr lang="en-US"/>
          </a:p>
        </p:txBody>
      </p:sp>
      <p:sp>
        <p:nvSpPr>
          <p:cNvPr id="10" name="Freeform 9"/>
          <p:cNvSpPr/>
          <p:nvPr/>
        </p:nvSpPr>
        <p:spPr bwMode="auto">
          <a:xfrm>
            <a:off x="5715000" y="3505200"/>
            <a:ext cx="538163" cy="609600"/>
          </a:xfrm>
          <a:custGeom>
            <a:avLst/>
            <a:gdLst>
              <a:gd name="connsiteX0" fmla="*/ 114554 w 538300"/>
              <a:gd name="connsiteY0" fmla="*/ 11152 h 747132"/>
              <a:gd name="connsiteX1" fmla="*/ 69949 w 538300"/>
              <a:gd name="connsiteY1" fmla="*/ 66908 h 747132"/>
              <a:gd name="connsiteX2" fmla="*/ 36495 w 538300"/>
              <a:gd name="connsiteY2" fmla="*/ 122664 h 747132"/>
              <a:gd name="connsiteX3" fmla="*/ 25344 w 538300"/>
              <a:gd name="connsiteY3" fmla="*/ 178420 h 747132"/>
              <a:gd name="connsiteX4" fmla="*/ 14193 w 538300"/>
              <a:gd name="connsiteY4" fmla="*/ 267630 h 747132"/>
              <a:gd name="connsiteX5" fmla="*/ 3042 w 538300"/>
              <a:gd name="connsiteY5" fmla="*/ 345688 h 747132"/>
              <a:gd name="connsiteX6" fmla="*/ 25344 w 538300"/>
              <a:gd name="connsiteY6" fmla="*/ 535259 h 747132"/>
              <a:gd name="connsiteX7" fmla="*/ 81100 w 538300"/>
              <a:gd name="connsiteY7" fmla="*/ 591015 h 747132"/>
              <a:gd name="connsiteX8" fmla="*/ 103403 w 538300"/>
              <a:gd name="connsiteY8" fmla="*/ 613318 h 747132"/>
              <a:gd name="connsiteX9" fmla="*/ 136856 w 538300"/>
              <a:gd name="connsiteY9" fmla="*/ 635620 h 747132"/>
              <a:gd name="connsiteX10" fmla="*/ 181461 w 538300"/>
              <a:gd name="connsiteY10" fmla="*/ 669074 h 747132"/>
              <a:gd name="connsiteX11" fmla="*/ 203764 w 538300"/>
              <a:gd name="connsiteY11" fmla="*/ 691376 h 747132"/>
              <a:gd name="connsiteX12" fmla="*/ 248369 w 538300"/>
              <a:gd name="connsiteY12" fmla="*/ 713678 h 747132"/>
              <a:gd name="connsiteX13" fmla="*/ 304125 w 538300"/>
              <a:gd name="connsiteY13" fmla="*/ 747132 h 747132"/>
              <a:gd name="connsiteX14" fmla="*/ 337578 w 538300"/>
              <a:gd name="connsiteY14" fmla="*/ 735981 h 747132"/>
              <a:gd name="connsiteX15" fmla="*/ 404486 w 538300"/>
              <a:gd name="connsiteY15" fmla="*/ 691376 h 747132"/>
              <a:gd name="connsiteX16" fmla="*/ 460242 w 538300"/>
              <a:gd name="connsiteY16" fmla="*/ 635620 h 747132"/>
              <a:gd name="connsiteX17" fmla="*/ 493695 w 538300"/>
              <a:gd name="connsiteY17" fmla="*/ 535259 h 747132"/>
              <a:gd name="connsiteX18" fmla="*/ 504847 w 538300"/>
              <a:gd name="connsiteY18" fmla="*/ 501805 h 747132"/>
              <a:gd name="connsiteX19" fmla="*/ 538300 w 538300"/>
              <a:gd name="connsiteY19" fmla="*/ 412596 h 747132"/>
              <a:gd name="connsiteX20" fmla="*/ 527149 w 538300"/>
              <a:gd name="connsiteY20" fmla="*/ 189571 h 747132"/>
              <a:gd name="connsiteX21" fmla="*/ 493695 w 538300"/>
              <a:gd name="connsiteY21" fmla="*/ 133815 h 747132"/>
              <a:gd name="connsiteX22" fmla="*/ 426788 w 538300"/>
              <a:gd name="connsiteY22" fmla="*/ 44605 h 747132"/>
              <a:gd name="connsiteX23" fmla="*/ 415637 w 538300"/>
              <a:gd name="connsiteY23" fmla="*/ 11152 h 747132"/>
              <a:gd name="connsiteX24" fmla="*/ 382183 w 538300"/>
              <a:gd name="connsiteY24" fmla="*/ 0 h 747132"/>
              <a:gd name="connsiteX25" fmla="*/ 203764 w 538300"/>
              <a:gd name="connsiteY25" fmla="*/ 11152 h 747132"/>
              <a:gd name="connsiteX26" fmla="*/ 125705 w 538300"/>
              <a:gd name="connsiteY26" fmla="*/ 55757 h 747132"/>
              <a:gd name="connsiteX27" fmla="*/ 92251 w 538300"/>
              <a:gd name="connsiteY27" fmla="*/ 66908 h 747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38300" h="747132">
                <a:moveTo>
                  <a:pt x="114554" y="11152"/>
                </a:moveTo>
                <a:cubicBezTo>
                  <a:pt x="99686" y="29737"/>
                  <a:pt x="82564" y="46725"/>
                  <a:pt x="69949" y="66908"/>
                </a:cubicBezTo>
                <a:cubicBezTo>
                  <a:pt x="21696" y="144113"/>
                  <a:pt x="97322" y="61837"/>
                  <a:pt x="36495" y="122664"/>
                </a:cubicBezTo>
                <a:cubicBezTo>
                  <a:pt x="32778" y="141249"/>
                  <a:pt x="28226" y="159687"/>
                  <a:pt x="25344" y="178420"/>
                </a:cubicBezTo>
                <a:cubicBezTo>
                  <a:pt x="20787" y="208040"/>
                  <a:pt x="18154" y="237925"/>
                  <a:pt x="14193" y="267630"/>
                </a:cubicBezTo>
                <a:cubicBezTo>
                  <a:pt x="10719" y="293683"/>
                  <a:pt x="6759" y="319669"/>
                  <a:pt x="3042" y="345688"/>
                </a:cubicBezTo>
                <a:cubicBezTo>
                  <a:pt x="4803" y="370348"/>
                  <a:pt x="0" y="484570"/>
                  <a:pt x="25344" y="535259"/>
                </a:cubicBezTo>
                <a:cubicBezTo>
                  <a:pt x="47646" y="579864"/>
                  <a:pt x="43930" y="561279"/>
                  <a:pt x="81100" y="591015"/>
                </a:cubicBezTo>
                <a:cubicBezTo>
                  <a:pt x="89310" y="597583"/>
                  <a:pt x="95193" y="606750"/>
                  <a:pt x="103403" y="613318"/>
                </a:cubicBezTo>
                <a:cubicBezTo>
                  <a:pt x="113868" y="621690"/>
                  <a:pt x="125950" y="627830"/>
                  <a:pt x="136856" y="635620"/>
                </a:cubicBezTo>
                <a:cubicBezTo>
                  <a:pt x="151980" y="646423"/>
                  <a:pt x="167183" y="657176"/>
                  <a:pt x="181461" y="669074"/>
                </a:cubicBezTo>
                <a:cubicBezTo>
                  <a:pt x="189538" y="675805"/>
                  <a:pt x="195016" y="685544"/>
                  <a:pt x="203764" y="691376"/>
                </a:cubicBezTo>
                <a:cubicBezTo>
                  <a:pt x="217595" y="700597"/>
                  <a:pt x="233501" y="706244"/>
                  <a:pt x="248369" y="713678"/>
                </a:cubicBezTo>
                <a:cubicBezTo>
                  <a:pt x="266036" y="731346"/>
                  <a:pt x="275172" y="747132"/>
                  <a:pt x="304125" y="747132"/>
                </a:cubicBezTo>
                <a:cubicBezTo>
                  <a:pt x="315879" y="747132"/>
                  <a:pt x="326427" y="739698"/>
                  <a:pt x="337578" y="735981"/>
                </a:cubicBezTo>
                <a:cubicBezTo>
                  <a:pt x="359881" y="721113"/>
                  <a:pt x="389618" y="713679"/>
                  <a:pt x="404486" y="691376"/>
                </a:cubicBezTo>
                <a:cubicBezTo>
                  <a:pt x="434222" y="646771"/>
                  <a:pt x="415637" y="665356"/>
                  <a:pt x="460242" y="635620"/>
                </a:cubicBezTo>
                <a:lnTo>
                  <a:pt x="493695" y="535259"/>
                </a:lnTo>
                <a:cubicBezTo>
                  <a:pt x="497412" y="524108"/>
                  <a:pt x="499590" y="512319"/>
                  <a:pt x="504847" y="501805"/>
                </a:cubicBezTo>
                <a:cubicBezTo>
                  <a:pt x="534003" y="443492"/>
                  <a:pt x="523117" y="473327"/>
                  <a:pt x="538300" y="412596"/>
                </a:cubicBezTo>
                <a:cubicBezTo>
                  <a:pt x="534583" y="338254"/>
                  <a:pt x="533597" y="263726"/>
                  <a:pt x="527149" y="189571"/>
                </a:cubicBezTo>
                <a:cubicBezTo>
                  <a:pt x="523654" y="149375"/>
                  <a:pt x="514488" y="161539"/>
                  <a:pt x="493695" y="133815"/>
                </a:cubicBezTo>
                <a:cubicBezTo>
                  <a:pt x="418040" y="32941"/>
                  <a:pt x="477936" y="95753"/>
                  <a:pt x="426788" y="44605"/>
                </a:cubicBezTo>
                <a:cubicBezTo>
                  <a:pt x="423071" y="33454"/>
                  <a:pt x="423948" y="19463"/>
                  <a:pt x="415637" y="11152"/>
                </a:cubicBezTo>
                <a:cubicBezTo>
                  <a:pt x="407325" y="2840"/>
                  <a:pt x="393938" y="0"/>
                  <a:pt x="382183" y="0"/>
                </a:cubicBezTo>
                <a:cubicBezTo>
                  <a:pt x="322594" y="0"/>
                  <a:pt x="263237" y="7435"/>
                  <a:pt x="203764" y="11152"/>
                </a:cubicBezTo>
                <a:cubicBezTo>
                  <a:pt x="170169" y="33548"/>
                  <a:pt x="165316" y="38781"/>
                  <a:pt x="125705" y="55757"/>
                </a:cubicBezTo>
                <a:cubicBezTo>
                  <a:pt x="114901" y="60387"/>
                  <a:pt x="92251" y="66908"/>
                  <a:pt x="92251" y="66908"/>
                </a:cubicBezTo>
              </a:path>
            </a:pathLst>
          </a:custGeom>
          <a:ln>
            <a:solidFill>
              <a:srgbClr val="00B0F0"/>
            </a:solidFill>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a:lstStyle/>
          <a:p>
            <a:pPr eaLnBrk="0" hangingPunct="0">
              <a:defRPr/>
            </a:pPr>
            <a:endParaRPr 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5" name="Rectangle 3"/>
          <p:cNvSpPr>
            <a:spLocks noGrp="1" noChangeArrowheads="1"/>
          </p:cNvSpPr>
          <p:nvPr>
            <p:ph type="body" idx="1"/>
          </p:nvPr>
        </p:nvSpPr>
        <p:spPr>
          <a:xfrm>
            <a:off x="609600" y="1295400"/>
            <a:ext cx="7772400" cy="4876800"/>
          </a:xfrm>
        </p:spPr>
        <p:txBody>
          <a:bodyPr/>
          <a:lstStyle/>
          <a:p>
            <a:pPr marL="533400" indent="-533400" eaLnBrk="1" hangingPunct="1">
              <a:lnSpc>
                <a:spcPct val="90000"/>
              </a:lnSpc>
            </a:pPr>
            <a:r>
              <a:rPr lang="en-US" sz="2400" dirty="0" smtClean="0">
                <a:ea typeface="ＭＳ Ｐゴシック" pitchFamily="34" charset="-128"/>
              </a:rPr>
              <a:t>An advantage of NMOS technology is that it is simple to design complex logic functions based on the NOR and NAND gates.</a:t>
            </a:r>
          </a:p>
          <a:p>
            <a:pPr marL="533400" indent="-533400" eaLnBrk="1" hangingPunct="1">
              <a:lnSpc>
                <a:spcPct val="90000"/>
              </a:lnSpc>
            </a:pPr>
            <a:endParaRPr lang="en-US" sz="2400" dirty="0" smtClean="0">
              <a:ea typeface="ＭＳ Ｐゴシック" pitchFamily="34" charset="-128"/>
            </a:endParaRPr>
          </a:p>
          <a:p>
            <a:pPr marL="914400" lvl="1" indent="-457200" eaLnBrk="1" hangingPunct="1">
              <a:lnSpc>
                <a:spcPct val="90000"/>
              </a:lnSpc>
              <a:buFontTx/>
              <a:buNone/>
            </a:pPr>
            <a:endParaRPr lang="en-US" dirty="0" smtClean="0">
              <a:ea typeface="ＭＳ Ｐゴシック" pitchFamily="34" charset="-128"/>
            </a:endParaRPr>
          </a:p>
        </p:txBody>
      </p:sp>
      <p:sp>
        <p:nvSpPr>
          <p:cNvPr id="6" name="Rectangle 2"/>
          <p:cNvSpPr txBox="1">
            <a:spLocks noChangeArrowheads="1"/>
          </p:cNvSpPr>
          <p:nvPr/>
        </p:nvSpPr>
        <p:spPr bwMode="auto">
          <a:xfrm>
            <a:off x="685800" y="0"/>
            <a:ext cx="7772400" cy="990600"/>
          </a:xfrm>
          <a:prstGeom prst="rect">
            <a:avLst/>
          </a:prstGeom>
          <a:noFill/>
          <a:ln w="9525">
            <a:noFill/>
            <a:miter lim="800000"/>
            <a:headEnd/>
            <a:tailEnd/>
          </a:ln>
        </p:spPr>
        <p:txBody>
          <a:bodyPr anchor="ctr"/>
          <a:lstStyle/>
          <a:p>
            <a:pPr algn="ctr">
              <a:lnSpc>
                <a:spcPct val="80000"/>
              </a:lnSpc>
              <a:defRPr/>
            </a:pPr>
            <a:r>
              <a:rPr lang="en-US" sz="3600" kern="0">
                <a:solidFill>
                  <a:schemeClr val="tx2"/>
                </a:solidFill>
                <a:latin typeface="+mj-lt"/>
                <a:cs typeface="ＭＳ Ｐゴシック" charset="-128"/>
              </a:rPr>
              <a:t>Complex NMOS Logic Design</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type="body" idx="1"/>
          </p:nvPr>
        </p:nvSpPr>
        <p:spPr>
          <a:xfrm>
            <a:off x="609600" y="1295400"/>
            <a:ext cx="7772400" cy="4876800"/>
          </a:xfrm>
        </p:spPr>
        <p:txBody>
          <a:bodyPr/>
          <a:lstStyle/>
          <a:p>
            <a:pPr marL="533400" indent="-533400" eaLnBrk="1" hangingPunct="1">
              <a:lnSpc>
                <a:spcPct val="90000"/>
              </a:lnSpc>
            </a:pPr>
            <a:r>
              <a:rPr lang="en-US" sz="2400" dirty="0" smtClean="0">
                <a:ea typeface="ＭＳ Ｐゴシック" pitchFamily="34" charset="-128"/>
              </a:rPr>
              <a:t>An advantage of NMOS technology is that it is simple to design complex logic functions based on the NOR and NAND gates.</a:t>
            </a:r>
          </a:p>
          <a:p>
            <a:pPr marL="533400" indent="-533400" eaLnBrk="1" hangingPunct="1">
              <a:lnSpc>
                <a:spcPct val="90000"/>
              </a:lnSpc>
            </a:pPr>
            <a:endParaRPr lang="en-US" sz="2400" dirty="0" smtClean="0">
              <a:ea typeface="ＭＳ Ｐゴシック" pitchFamily="34" charset="-128"/>
            </a:endParaRPr>
          </a:p>
          <a:p>
            <a:pPr marL="533400" indent="-533400" eaLnBrk="1" hangingPunct="1">
              <a:lnSpc>
                <a:spcPct val="90000"/>
              </a:lnSpc>
            </a:pPr>
            <a:r>
              <a:rPr lang="en-US" sz="2400" dirty="0" smtClean="0">
                <a:ea typeface="ＭＳ Ｐゴシック" pitchFamily="34" charset="-128"/>
              </a:rPr>
              <a:t>The typical problem that arises is the transistor sizing. </a:t>
            </a:r>
          </a:p>
          <a:p>
            <a:pPr marL="533400" indent="-533400" eaLnBrk="1" hangingPunct="1">
              <a:lnSpc>
                <a:spcPct val="90000"/>
              </a:lnSpc>
            </a:pPr>
            <a:endParaRPr lang="en-US" sz="2400" dirty="0" smtClean="0">
              <a:ea typeface="ＭＳ Ｐゴシック" pitchFamily="34" charset="-128"/>
            </a:endParaRPr>
          </a:p>
          <a:p>
            <a:pPr marL="914400" lvl="1" indent="-457200" eaLnBrk="1" hangingPunct="1">
              <a:lnSpc>
                <a:spcPct val="90000"/>
              </a:lnSpc>
              <a:buFontTx/>
              <a:buNone/>
            </a:pPr>
            <a:endParaRPr lang="en-US" dirty="0" smtClean="0">
              <a:ea typeface="ＭＳ Ｐゴシック" pitchFamily="34" charset="-128"/>
            </a:endParaRPr>
          </a:p>
        </p:txBody>
      </p:sp>
      <p:sp>
        <p:nvSpPr>
          <p:cNvPr id="6" name="Rectangle 2"/>
          <p:cNvSpPr txBox="1">
            <a:spLocks noChangeArrowheads="1"/>
          </p:cNvSpPr>
          <p:nvPr/>
        </p:nvSpPr>
        <p:spPr bwMode="auto">
          <a:xfrm>
            <a:off x="685800" y="0"/>
            <a:ext cx="7772400" cy="990600"/>
          </a:xfrm>
          <a:prstGeom prst="rect">
            <a:avLst/>
          </a:prstGeom>
          <a:noFill/>
          <a:ln w="9525">
            <a:noFill/>
            <a:miter lim="800000"/>
            <a:headEnd/>
            <a:tailEnd/>
          </a:ln>
        </p:spPr>
        <p:txBody>
          <a:bodyPr anchor="ctr"/>
          <a:lstStyle/>
          <a:p>
            <a:pPr algn="ctr">
              <a:lnSpc>
                <a:spcPct val="80000"/>
              </a:lnSpc>
              <a:defRPr/>
            </a:pPr>
            <a:r>
              <a:rPr lang="en-US" sz="3600" kern="0">
                <a:solidFill>
                  <a:schemeClr val="tx2"/>
                </a:solidFill>
                <a:latin typeface="+mj-lt"/>
                <a:cs typeface="ＭＳ Ｐゴシック" charset="-128"/>
              </a:rPr>
              <a:t>Complex NMOS Logic Design</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type="body" idx="1"/>
          </p:nvPr>
        </p:nvSpPr>
        <p:spPr>
          <a:xfrm>
            <a:off x="609600" y="1295400"/>
            <a:ext cx="7772400" cy="4876800"/>
          </a:xfrm>
        </p:spPr>
        <p:txBody>
          <a:bodyPr/>
          <a:lstStyle/>
          <a:p>
            <a:pPr marL="533400" indent="-533400" eaLnBrk="1" hangingPunct="1">
              <a:lnSpc>
                <a:spcPct val="90000"/>
              </a:lnSpc>
            </a:pPr>
            <a:r>
              <a:rPr lang="en-US" sz="2400" dirty="0" smtClean="0">
                <a:ea typeface="ＭＳ Ｐゴシック" pitchFamily="34" charset="-128"/>
              </a:rPr>
              <a:t>An advantage of NMOS technology is that it is simple to design complex logic functions based on the NOR and NAND gates.</a:t>
            </a:r>
          </a:p>
          <a:p>
            <a:pPr marL="533400" indent="-533400" eaLnBrk="1" hangingPunct="1">
              <a:lnSpc>
                <a:spcPct val="90000"/>
              </a:lnSpc>
            </a:pPr>
            <a:endParaRPr lang="en-US" sz="2400" dirty="0" smtClean="0">
              <a:ea typeface="ＭＳ Ｐゴシック" pitchFamily="34" charset="-128"/>
            </a:endParaRPr>
          </a:p>
          <a:p>
            <a:pPr marL="533400" indent="-533400" eaLnBrk="1" hangingPunct="1">
              <a:lnSpc>
                <a:spcPct val="90000"/>
              </a:lnSpc>
            </a:pPr>
            <a:r>
              <a:rPr lang="en-US" sz="2400" dirty="0" smtClean="0">
                <a:ea typeface="ＭＳ Ｐゴシック" pitchFamily="34" charset="-128"/>
              </a:rPr>
              <a:t>The typical problem that arises is the transistor sizing. </a:t>
            </a:r>
          </a:p>
          <a:p>
            <a:pPr marL="533400" indent="-533400" eaLnBrk="1" hangingPunct="1">
              <a:lnSpc>
                <a:spcPct val="90000"/>
              </a:lnSpc>
            </a:pPr>
            <a:endParaRPr lang="en-US" sz="2400" dirty="0" smtClean="0">
              <a:ea typeface="ＭＳ Ｐゴシック" pitchFamily="34" charset="-128"/>
            </a:endParaRPr>
          </a:p>
          <a:p>
            <a:pPr marL="533400" indent="-533400" eaLnBrk="1" hangingPunct="1">
              <a:lnSpc>
                <a:spcPct val="90000"/>
              </a:lnSpc>
            </a:pPr>
            <a:r>
              <a:rPr lang="en-US" sz="2400" dirty="0" smtClean="0">
                <a:ea typeface="ＭＳ Ｐゴシック" pitchFamily="34" charset="-128"/>
              </a:rPr>
              <a:t>There are two ways to find the W/L ratios of the switching transistors</a:t>
            </a:r>
          </a:p>
          <a:p>
            <a:pPr marL="914400" lvl="1" indent="-457200" eaLnBrk="1" hangingPunct="1">
              <a:lnSpc>
                <a:spcPct val="90000"/>
              </a:lnSpc>
              <a:buFontTx/>
              <a:buAutoNum type="arabicParenR"/>
            </a:pPr>
            <a:r>
              <a:rPr lang="en-US" dirty="0" smtClean="0">
                <a:ea typeface="ＭＳ Ｐゴシック" pitchFamily="34" charset="-128"/>
              </a:rPr>
              <a:t>Use the worst-case path (most devices in series) and choose the W/L ratios to achieve the value of R</a:t>
            </a:r>
            <a:r>
              <a:rPr lang="en-US" baseline="-25000" dirty="0" smtClean="0">
                <a:ea typeface="ＭＳ Ｐゴシック" pitchFamily="34" charset="-128"/>
              </a:rPr>
              <a:t>on </a:t>
            </a:r>
            <a:r>
              <a:rPr lang="en-US" dirty="0" smtClean="0">
                <a:ea typeface="ＭＳ Ｐゴシック" pitchFamily="34" charset="-128"/>
              </a:rPr>
              <a:t>equivalent to that of the inverter</a:t>
            </a:r>
          </a:p>
        </p:txBody>
      </p:sp>
      <p:sp>
        <p:nvSpPr>
          <p:cNvPr id="6" name="Rectangle 2"/>
          <p:cNvSpPr txBox="1">
            <a:spLocks noChangeArrowheads="1"/>
          </p:cNvSpPr>
          <p:nvPr/>
        </p:nvSpPr>
        <p:spPr bwMode="auto">
          <a:xfrm>
            <a:off x="685800" y="0"/>
            <a:ext cx="7772400" cy="990600"/>
          </a:xfrm>
          <a:prstGeom prst="rect">
            <a:avLst/>
          </a:prstGeom>
          <a:noFill/>
          <a:ln w="9525">
            <a:noFill/>
            <a:miter lim="800000"/>
            <a:headEnd/>
            <a:tailEnd/>
          </a:ln>
        </p:spPr>
        <p:txBody>
          <a:bodyPr anchor="ctr"/>
          <a:lstStyle/>
          <a:p>
            <a:pPr algn="ctr">
              <a:lnSpc>
                <a:spcPct val="80000"/>
              </a:lnSpc>
              <a:defRPr/>
            </a:pPr>
            <a:r>
              <a:rPr lang="en-US" sz="3600" kern="0">
                <a:solidFill>
                  <a:schemeClr val="tx2"/>
                </a:solidFill>
                <a:latin typeface="+mj-lt"/>
                <a:cs typeface="ＭＳ Ｐゴシック" charset="-128"/>
              </a:rPr>
              <a:t>Complex NMOS Logic Design</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type="body" idx="1"/>
          </p:nvPr>
        </p:nvSpPr>
        <p:spPr>
          <a:xfrm>
            <a:off x="609600" y="1295400"/>
            <a:ext cx="7772400" cy="4876800"/>
          </a:xfrm>
        </p:spPr>
        <p:txBody>
          <a:bodyPr/>
          <a:lstStyle/>
          <a:p>
            <a:pPr marL="533400" indent="-533400" eaLnBrk="1" hangingPunct="1">
              <a:lnSpc>
                <a:spcPct val="90000"/>
              </a:lnSpc>
            </a:pPr>
            <a:r>
              <a:rPr lang="en-US" sz="2400" dirty="0" smtClean="0">
                <a:ea typeface="ＭＳ Ｐゴシック" pitchFamily="34" charset="-128"/>
              </a:rPr>
              <a:t>An advantage of NMOS technology is that it is simple to design complex logic functions based on the NOR and NAND gates.</a:t>
            </a:r>
          </a:p>
          <a:p>
            <a:pPr marL="533400" indent="-533400" eaLnBrk="1" hangingPunct="1">
              <a:lnSpc>
                <a:spcPct val="90000"/>
              </a:lnSpc>
            </a:pPr>
            <a:endParaRPr lang="en-US" sz="2400" dirty="0" smtClean="0">
              <a:ea typeface="ＭＳ Ｐゴシック" pitchFamily="34" charset="-128"/>
            </a:endParaRPr>
          </a:p>
          <a:p>
            <a:pPr marL="533400" indent="-533400" eaLnBrk="1" hangingPunct="1">
              <a:lnSpc>
                <a:spcPct val="90000"/>
              </a:lnSpc>
            </a:pPr>
            <a:r>
              <a:rPr lang="en-US" sz="2400" dirty="0" smtClean="0">
                <a:ea typeface="ＭＳ Ｐゴシック" pitchFamily="34" charset="-128"/>
              </a:rPr>
              <a:t>The typical problem that arises is the transistor sizing. </a:t>
            </a:r>
          </a:p>
          <a:p>
            <a:pPr marL="533400" indent="-533400" eaLnBrk="1" hangingPunct="1">
              <a:lnSpc>
                <a:spcPct val="90000"/>
              </a:lnSpc>
            </a:pPr>
            <a:endParaRPr lang="en-US" sz="2400" dirty="0" smtClean="0">
              <a:ea typeface="ＭＳ Ｐゴシック" pitchFamily="34" charset="-128"/>
            </a:endParaRPr>
          </a:p>
          <a:p>
            <a:pPr marL="533400" indent="-533400" eaLnBrk="1" hangingPunct="1">
              <a:lnSpc>
                <a:spcPct val="90000"/>
              </a:lnSpc>
            </a:pPr>
            <a:r>
              <a:rPr lang="en-US" sz="2400" dirty="0" smtClean="0">
                <a:ea typeface="ＭＳ Ｐゴシック" pitchFamily="34" charset="-128"/>
              </a:rPr>
              <a:t>There are two ways to find the W/L ratios of the switching transistors</a:t>
            </a:r>
          </a:p>
          <a:p>
            <a:pPr marL="914400" lvl="1" indent="-457200" eaLnBrk="1" hangingPunct="1">
              <a:lnSpc>
                <a:spcPct val="90000"/>
              </a:lnSpc>
              <a:buFontTx/>
              <a:buAutoNum type="arabicParenR"/>
            </a:pPr>
            <a:r>
              <a:rPr lang="en-US" dirty="0" smtClean="0">
                <a:ea typeface="ＭＳ Ｐゴシック" pitchFamily="34" charset="-128"/>
              </a:rPr>
              <a:t>Use the worst-case path (most devices in series) and choose the W/L ratios to achieve the value of R</a:t>
            </a:r>
            <a:r>
              <a:rPr lang="en-US" baseline="-25000" dirty="0" smtClean="0">
                <a:ea typeface="ＭＳ Ｐゴシック" pitchFamily="34" charset="-128"/>
              </a:rPr>
              <a:t>on </a:t>
            </a:r>
            <a:r>
              <a:rPr lang="en-US" dirty="0" smtClean="0">
                <a:ea typeface="ＭＳ Ｐゴシック" pitchFamily="34" charset="-128"/>
              </a:rPr>
              <a:t>equivalent to that of the inverter</a:t>
            </a:r>
          </a:p>
          <a:p>
            <a:pPr marL="914400" lvl="1" indent="-457200" eaLnBrk="1" hangingPunct="1">
              <a:lnSpc>
                <a:spcPct val="90000"/>
              </a:lnSpc>
              <a:buFontTx/>
              <a:buAutoNum type="arabicParenR"/>
            </a:pPr>
            <a:r>
              <a:rPr lang="en-US" dirty="0" smtClean="0">
                <a:ea typeface="ＭＳ Ｐゴシック" pitchFamily="34" charset="-128"/>
              </a:rPr>
              <a:t>Partitioning the circuit into a series sub-networks, and make the equivalent on-resistances equal</a:t>
            </a:r>
          </a:p>
          <a:p>
            <a:pPr marL="914400" lvl="1" indent="-457200" eaLnBrk="1" hangingPunct="1">
              <a:lnSpc>
                <a:spcPct val="90000"/>
              </a:lnSpc>
              <a:buFontTx/>
              <a:buNone/>
            </a:pPr>
            <a:endParaRPr lang="en-US" dirty="0" smtClean="0">
              <a:ea typeface="ＭＳ Ｐゴシック" pitchFamily="34" charset="-128"/>
            </a:endParaRPr>
          </a:p>
        </p:txBody>
      </p:sp>
      <p:sp>
        <p:nvSpPr>
          <p:cNvPr id="6" name="Rectangle 2"/>
          <p:cNvSpPr txBox="1">
            <a:spLocks noChangeArrowheads="1"/>
          </p:cNvSpPr>
          <p:nvPr/>
        </p:nvSpPr>
        <p:spPr bwMode="auto">
          <a:xfrm>
            <a:off x="685800" y="0"/>
            <a:ext cx="7772400" cy="990600"/>
          </a:xfrm>
          <a:prstGeom prst="rect">
            <a:avLst/>
          </a:prstGeom>
          <a:noFill/>
          <a:ln w="9525">
            <a:noFill/>
            <a:miter lim="800000"/>
            <a:headEnd/>
            <a:tailEnd/>
          </a:ln>
        </p:spPr>
        <p:txBody>
          <a:bodyPr anchor="ctr"/>
          <a:lstStyle/>
          <a:p>
            <a:pPr algn="ctr">
              <a:lnSpc>
                <a:spcPct val="80000"/>
              </a:lnSpc>
              <a:defRPr/>
            </a:pPr>
            <a:r>
              <a:rPr lang="en-US" sz="3600" kern="0">
                <a:solidFill>
                  <a:schemeClr val="tx2"/>
                </a:solidFill>
                <a:latin typeface="+mj-lt"/>
                <a:cs typeface="ＭＳ Ｐゴシック" charset="-128"/>
              </a:rPr>
              <a:t>Complex NMOS Logic Design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en-US" smtClean="0">
                <a:ea typeface="ＭＳ Ｐゴシック" pitchFamily="34" charset="-128"/>
              </a:rPr>
              <a:t>Logic Gate Symbols and Boolean Expressions</a:t>
            </a:r>
          </a:p>
        </p:txBody>
      </p:sp>
      <p:pic>
        <p:nvPicPr>
          <p:cNvPr id="63492" name="Picture 4" descr="jae20990_0607"/>
          <p:cNvPicPr>
            <a:picLocks noChangeAspect="1" noChangeArrowheads="1"/>
          </p:cNvPicPr>
          <p:nvPr/>
        </p:nvPicPr>
        <p:blipFill>
          <a:blip r:embed="rId2"/>
          <a:srcRect/>
          <a:stretch>
            <a:fillRect/>
          </a:stretch>
        </p:blipFill>
        <p:spPr bwMode="auto">
          <a:xfrm>
            <a:off x="304800" y="4191000"/>
            <a:ext cx="1905000" cy="633413"/>
          </a:xfrm>
          <a:prstGeom prst="rect">
            <a:avLst/>
          </a:prstGeom>
          <a:noFill/>
          <a:ln w="9525">
            <a:noFill/>
            <a:miter lim="800000"/>
            <a:headEnd/>
            <a:tailEnd/>
          </a:ln>
        </p:spPr>
      </p:pic>
      <p:pic>
        <p:nvPicPr>
          <p:cNvPr id="63493" name="Picture 5" descr="jae20990_0608"/>
          <p:cNvPicPr>
            <a:picLocks noChangeAspect="1" noChangeArrowheads="1"/>
          </p:cNvPicPr>
          <p:nvPr/>
        </p:nvPicPr>
        <p:blipFill>
          <a:blip r:embed="rId3"/>
          <a:srcRect/>
          <a:stretch>
            <a:fillRect/>
          </a:stretch>
        </p:blipFill>
        <p:spPr bwMode="auto">
          <a:xfrm>
            <a:off x="2743200" y="3429000"/>
            <a:ext cx="2800350" cy="2286000"/>
          </a:xfrm>
          <a:prstGeom prst="rect">
            <a:avLst/>
          </a:prstGeom>
          <a:noFill/>
          <a:ln w="9525">
            <a:noFill/>
            <a:miter lim="800000"/>
            <a:headEnd/>
            <a:tailEnd/>
          </a:ln>
        </p:spPr>
      </p:pic>
      <p:pic>
        <p:nvPicPr>
          <p:cNvPr id="63494" name="Picture 6" descr="jae20990_0609"/>
          <p:cNvPicPr>
            <a:picLocks noChangeAspect="1" noChangeArrowheads="1"/>
          </p:cNvPicPr>
          <p:nvPr/>
        </p:nvPicPr>
        <p:blipFill>
          <a:blip r:embed="rId4"/>
          <a:srcRect/>
          <a:stretch>
            <a:fillRect/>
          </a:stretch>
        </p:blipFill>
        <p:spPr bwMode="auto">
          <a:xfrm>
            <a:off x="5803900" y="3429000"/>
            <a:ext cx="2806700" cy="2286000"/>
          </a:xfrm>
          <a:prstGeom prst="rect">
            <a:avLst/>
          </a:prstGeom>
          <a:noFill/>
          <a:ln w="9525">
            <a:noFill/>
            <a:miter lim="800000"/>
            <a:headEnd/>
            <a:tailEnd/>
          </a:ln>
        </p:spPr>
      </p:pic>
      <p:sp>
        <p:nvSpPr>
          <p:cNvPr id="8" name="Rectangle 3"/>
          <p:cNvSpPr txBox="1">
            <a:spLocks noChangeArrowheads="1"/>
          </p:cNvSpPr>
          <p:nvPr/>
        </p:nvSpPr>
        <p:spPr bwMode="auto">
          <a:xfrm>
            <a:off x="457200" y="1752600"/>
            <a:ext cx="8382000" cy="10668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en-US" sz="2000" kern="0" dirty="0">
                <a:latin typeface="+mn-lt"/>
                <a:ea typeface="ＭＳ Ｐゴシック" charset="-128"/>
                <a:cs typeface="ＭＳ Ｐゴシック" charset="-128"/>
              </a:rPr>
              <a:t>A </a:t>
            </a:r>
            <a:r>
              <a:rPr lang="en-US" sz="2000" b="1" kern="0" dirty="0">
                <a:latin typeface="+mn-lt"/>
                <a:ea typeface="ＭＳ Ｐゴシック" charset="-128"/>
                <a:cs typeface="ＭＳ Ｐゴシック" charset="-128"/>
              </a:rPr>
              <a:t>logic gate</a:t>
            </a:r>
            <a:r>
              <a:rPr lang="en-US" sz="2000" kern="0" dirty="0">
                <a:latin typeface="+mn-lt"/>
                <a:ea typeface="ＭＳ Ｐゴシック" charset="-128"/>
                <a:cs typeface="ＭＳ Ｐゴシック" charset="-128"/>
              </a:rPr>
              <a:t> is a physical model of a Boolean function: </a:t>
            </a:r>
            <a:br>
              <a:rPr lang="en-US" sz="2000" kern="0" dirty="0">
                <a:latin typeface="+mn-lt"/>
                <a:ea typeface="ＭＳ Ｐゴシック" charset="-128"/>
                <a:cs typeface="ＭＳ Ｐゴシック" charset="-128"/>
              </a:rPr>
            </a:br>
            <a:r>
              <a:rPr lang="en-US" sz="2000" kern="0" dirty="0">
                <a:latin typeface="+mn-lt"/>
                <a:ea typeface="ＭＳ Ｐゴシック" charset="-128"/>
                <a:cs typeface="ＭＳ Ｐゴシック" charset="-128"/>
              </a:rPr>
              <a:t>it performs a logical operation on one or more logic inputs and produces a single logic output. </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9"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Complex NMOS Logic Design (1)</a:t>
            </a:r>
          </a:p>
        </p:txBody>
      </p:sp>
      <p:sp>
        <p:nvSpPr>
          <p:cNvPr id="116740" name="Text Box 5"/>
          <p:cNvSpPr txBox="1">
            <a:spLocks noChangeArrowheads="1"/>
          </p:cNvSpPr>
          <p:nvPr/>
        </p:nvSpPr>
        <p:spPr bwMode="auto">
          <a:xfrm>
            <a:off x="228600" y="1066800"/>
            <a:ext cx="3733800" cy="1200150"/>
          </a:xfrm>
          <a:prstGeom prst="rect">
            <a:avLst/>
          </a:prstGeom>
          <a:noFill/>
          <a:ln w="9525">
            <a:noFill/>
            <a:miter lim="800000"/>
            <a:headEnd/>
            <a:tailEnd/>
          </a:ln>
        </p:spPr>
        <p:txBody>
          <a:bodyPr>
            <a:spAutoFit/>
          </a:bodyPr>
          <a:lstStyle/>
          <a:p>
            <a:pPr eaLnBrk="0" hangingPunct="0">
              <a:spcBef>
                <a:spcPct val="50000"/>
              </a:spcBef>
            </a:pPr>
            <a:r>
              <a:rPr lang="en-US" sz="1800" dirty="0"/>
              <a:t>Example 1. Design </a:t>
            </a:r>
            <a:r>
              <a:rPr lang="en-US" sz="1800" dirty="0" smtClean="0"/>
              <a:t>a logic </a:t>
            </a:r>
            <a:r>
              <a:rPr lang="en-US" sz="1800" dirty="0"/>
              <a:t>function: </a:t>
            </a:r>
          </a:p>
          <a:p>
            <a:pPr eaLnBrk="0" hangingPunct="0">
              <a:spcBef>
                <a:spcPct val="50000"/>
              </a:spcBef>
            </a:pPr>
            <a:r>
              <a:rPr lang="en-US" sz="1800" dirty="0"/>
              <a:t>      Y = A + B(C + D)</a:t>
            </a:r>
          </a:p>
          <a:p>
            <a:pPr eaLnBrk="0" hangingPunct="0">
              <a:spcBef>
                <a:spcPct val="50000"/>
              </a:spcBef>
            </a:pPr>
            <a:r>
              <a:rPr lang="en-US" sz="1800" dirty="0"/>
              <a:t>Base inverter:</a:t>
            </a:r>
          </a:p>
        </p:txBody>
      </p:sp>
      <p:sp>
        <p:nvSpPr>
          <p:cNvPr id="116741" name="Line 6"/>
          <p:cNvSpPr>
            <a:spLocks noChangeShapeType="1"/>
          </p:cNvSpPr>
          <p:nvPr/>
        </p:nvSpPr>
        <p:spPr bwMode="auto">
          <a:xfrm>
            <a:off x="1066800" y="1524000"/>
            <a:ext cx="1219200" cy="0"/>
          </a:xfrm>
          <a:prstGeom prst="line">
            <a:avLst/>
          </a:prstGeom>
          <a:noFill/>
          <a:ln w="9525">
            <a:solidFill>
              <a:schemeClr val="tx1"/>
            </a:solidFill>
            <a:round/>
            <a:headEnd/>
            <a:tailEnd/>
          </a:ln>
        </p:spPr>
        <p:txBody>
          <a:bodyPr/>
          <a:lstStyle/>
          <a:p>
            <a:endParaRPr lang="en-US"/>
          </a:p>
        </p:txBody>
      </p:sp>
      <p:pic>
        <p:nvPicPr>
          <p:cNvPr id="116744" name="Picture 13"/>
          <p:cNvPicPr>
            <a:picLocks noChangeAspect="1" noChangeArrowheads="1"/>
          </p:cNvPicPr>
          <p:nvPr/>
        </p:nvPicPr>
        <p:blipFill>
          <a:blip r:embed="rId2"/>
          <a:srcRect/>
          <a:stretch>
            <a:fillRect/>
          </a:stretch>
        </p:blipFill>
        <p:spPr bwMode="auto">
          <a:xfrm>
            <a:off x="457200" y="2209800"/>
            <a:ext cx="1981200" cy="2525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Complex NMOS Logic Design (1)</a:t>
            </a:r>
          </a:p>
        </p:txBody>
      </p:sp>
      <p:sp>
        <p:nvSpPr>
          <p:cNvPr id="116740" name="Text Box 5"/>
          <p:cNvSpPr txBox="1">
            <a:spLocks noChangeArrowheads="1"/>
          </p:cNvSpPr>
          <p:nvPr/>
        </p:nvSpPr>
        <p:spPr bwMode="auto">
          <a:xfrm>
            <a:off x="228600" y="1066800"/>
            <a:ext cx="3733800" cy="1200150"/>
          </a:xfrm>
          <a:prstGeom prst="rect">
            <a:avLst/>
          </a:prstGeom>
          <a:noFill/>
          <a:ln w="9525">
            <a:noFill/>
            <a:miter lim="800000"/>
            <a:headEnd/>
            <a:tailEnd/>
          </a:ln>
        </p:spPr>
        <p:txBody>
          <a:bodyPr>
            <a:spAutoFit/>
          </a:bodyPr>
          <a:lstStyle/>
          <a:p>
            <a:pPr eaLnBrk="0" hangingPunct="0">
              <a:spcBef>
                <a:spcPct val="50000"/>
              </a:spcBef>
            </a:pPr>
            <a:r>
              <a:rPr lang="en-US" sz="1800" dirty="0"/>
              <a:t>Example 1. Design </a:t>
            </a:r>
            <a:r>
              <a:rPr lang="en-US" sz="1800" dirty="0" smtClean="0"/>
              <a:t>a logic </a:t>
            </a:r>
            <a:r>
              <a:rPr lang="en-US" sz="1800" dirty="0"/>
              <a:t>function: </a:t>
            </a:r>
          </a:p>
          <a:p>
            <a:pPr eaLnBrk="0" hangingPunct="0">
              <a:spcBef>
                <a:spcPct val="50000"/>
              </a:spcBef>
            </a:pPr>
            <a:r>
              <a:rPr lang="en-US" sz="1800" dirty="0"/>
              <a:t>      Y = A + B(C + D)</a:t>
            </a:r>
          </a:p>
          <a:p>
            <a:pPr eaLnBrk="0" hangingPunct="0">
              <a:spcBef>
                <a:spcPct val="50000"/>
              </a:spcBef>
            </a:pPr>
            <a:r>
              <a:rPr lang="en-US" sz="1800" dirty="0"/>
              <a:t>Base inverter:</a:t>
            </a:r>
          </a:p>
        </p:txBody>
      </p:sp>
      <p:sp>
        <p:nvSpPr>
          <p:cNvPr id="116741" name="Line 6"/>
          <p:cNvSpPr>
            <a:spLocks noChangeShapeType="1"/>
          </p:cNvSpPr>
          <p:nvPr/>
        </p:nvSpPr>
        <p:spPr bwMode="auto">
          <a:xfrm>
            <a:off x="1066800" y="1524000"/>
            <a:ext cx="1219200" cy="0"/>
          </a:xfrm>
          <a:prstGeom prst="line">
            <a:avLst/>
          </a:prstGeom>
          <a:noFill/>
          <a:ln w="9525">
            <a:solidFill>
              <a:schemeClr val="tx1"/>
            </a:solidFill>
            <a:round/>
            <a:headEnd/>
            <a:tailEnd/>
          </a:ln>
        </p:spPr>
        <p:txBody>
          <a:bodyPr/>
          <a:lstStyle/>
          <a:p>
            <a:endParaRPr lang="en-US"/>
          </a:p>
        </p:txBody>
      </p:sp>
      <p:pic>
        <p:nvPicPr>
          <p:cNvPr id="116744" name="Picture 13"/>
          <p:cNvPicPr>
            <a:picLocks noChangeAspect="1" noChangeArrowheads="1"/>
          </p:cNvPicPr>
          <p:nvPr/>
        </p:nvPicPr>
        <p:blipFill>
          <a:blip r:embed="rId2"/>
          <a:srcRect/>
          <a:stretch>
            <a:fillRect/>
          </a:stretch>
        </p:blipFill>
        <p:spPr bwMode="auto">
          <a:xfrm>
            <a:off x="457200" y="2209800"/>
            <a:ext cx="1981200" cy="2525713"/>
          </a:xfrm>
          <a:prstGeom prst="rect">
            <a:avLst/>
          </a:prstGeom>
          <a:noFill/>
          <a:ln w="9525">
            <a:noFill/>
            <a:miter lim="800000"/>
            <a:headEnd/>
            <a:tailEnd/>
          </a:ln>
        </p:spPr>
      </p:pic>
      <p:sp>
        <p:nvSpPr>
          <p:cNvPr id="8" name="Rectangle 7"/>
          <p:cNvSpPr/>
          <p:nvPr/>
        </p:nvSpPr>
        <p:spPr bwMode="auto">
          <a:xfrm>
            <a:off x="1018672" y="1560096"/>
            <a:ext cx="1343528" cy="268704"/>
          </a:xfrm>
          <a:prstGeom prst="rect">
            <a:avLst/>
          </a:prstGeom>
          <a:no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Rectangle 8"/>
          <p:cNvSpPr/>
          <p:nvPr/>
        </p:nvSpPr>
        <p:spPr bwMode="auto">
          <a:xfrm>
            <a:off x="485272" y="3657600"/>
            <a:ext cx="1876928" cy="685800"/>
          </a:xfrm>
          <a:prstGeom prst="rect">
            <a:avLst/>
          </a:prstGeom>
          <a:no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408057965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Complex NMOS Logic Design (1)</a:t>
            </a:r>
          </a:p>
        </p:txBody>
      </p:sp>
      <p:sp>
        <p:nvSpPr>
          <p:cNvPr id="116740" name="Text Box 5"/>
          <p:cNvSpPr txBox="1">
            <a:spLocks noChangeArrowheads="1"/>
          </p:cNvSpPr>
          <p:nvPr/>
        </p:nvSpPr>
        <p:spPr bwMode="auto">
          <a:xfrm>
            <a:off x="228600" y="1066800"/>
            <a:ext cx="3733800" cy="1200150"/>
          </a:xfrm>
          <a:prstGeom prst="rect">
            <a:avLst/>
          </a:prstGeom>
          <a:noFill/>
          <a:ln w="9525">
            <a:noFill/>
            <a:miter lim="800000"/>
            <a:headEnd/>
            <a:tailEnd/>
          </a:ln>
        </p:spPr>
        <p:txBody>
          <a:bodyPr>
            <a:spAutoFit/>
          </a:bodyPr>
          <a:lstStyle/>
          <a:p>
            <a:pPr eaLnBrk="0" hangingPunct="0">
              <a:spcBef>
                <a:spcPct val="50000"/>
              </a:spcBef>
            </a:pPr>
            <a:r>
              <a:rPr lang="en-US" sz="1800" dirty="0"/>
              <a:t>Example 1. Design logic function: </a:t>
            </a:r>
          </a:p>
          <a:p>
            <a:pPr eaLnBrk="0" hangingPunct="0">
              <a:spcBef>
                <a:spcPct val="50000"/>
              </a:spcBef>
            </a:pPr>
            <a:r>
              <a:rPr lang="en-US" sz="1800" dirty="0"/>
              <a:t>      Y = A + B(C + D)</a:t>
            </a:r>
          </a:p>
          <a:p>
            <a:pPr eaLnBrk="0" hangingPunct="0">
              <a:spcBef>
                <a:spcPct val="50000"/>
              </a:spcBef>
            </a:pPr>
            <a:r>
              <a:rPr lang="en-US" sz="1800" dirty="0"/>
              <a:t>Base inverter:</a:t>
            </a:r>
          </a:p>
        </p:txBody>
      </p:sp>
      <p:sp>
        <p:nvSpPr>
          <p:cNvPr id="116741" name="Line 6"/>
          <p:cNvSpPr>
            <a:spLocks noChangeShapeType="1"/>
          </p:cNvSpPr>
          <p:nvPr/>
        </p:nvSpPr>
        <p:spPr bwMode="auto">
          <a:xfrm>
            <a:off x="1066800" y="1500193"/>
            <a:ext cx="1219200" cy="0"/>
          </a:xfrm>
          <a:prstGeom prst="line">
            <a:avLst/>
          </a:prstGeom>
          <a:noFill/>
          <a:ln w="9525">
            <a:solidFill>
              <a:schemeClr val="tx1"/>
            </a:solidFill>
            <a:round/>
            <a:headEnd/>
            <a:tailEnd/>
          </a:ln>
        </p:spPr>
        <p:txBody>
          <a:bodyPr/>
          <a:lstStyle/>
          <a:p>
            <a:endParaRPr lang="en-US"/>
          </a:p>
        </p:txBody>
      </p:sp>
      <p:pic>
        <p:nvPicPr>
          <p:cNvPr id="116742" name="Picture 7" descr="fig0634"/>
          <p:cNvPicPr>
            <a:picLocks noChangeAspect="1" noChangeArrowheads="1"/>
          </p:cNvPicPr>
          <p:nvPr/>
        </p:nvPicPr>
        <p:blipFill>
          <a:blip r:embed="rId2"/>
          <a:srcRect/>
          <a:stretch>
            <a:fillRect/>
          </a:stretch>
        </p:blipFill>
        <p:spPr bwMode="auto">
          <a:xfrm>
            <a:off x="3962400" y="914400"/>
            <a:ext cx="4471988" cy="3429000"/>
          </a:xfrm>
          <a:prstGeom prst="rect">
            <a:avLst/>
          </a:prstGeom>
          <a:noFill/>
          <a:ln w="9525">
            <a:noFill/>
            <a:miter lim="800000"/>
            <a:headEnd/>
            <a:tailEnd/>
          </a:ln>
        </p:spPr>
      </p:pic>
      <p:pic>
        <p:nvPicPr>
          <p:cNvPr id="116744" name="Picture 13"/>
          <p:cNvPicPr>
            <a:picLocks noChangeAspect="1" noChangeArrowheads="1"/>
          </p:cNvPicPr>
          <p:nvPr/>
        </p:nvPicPr>
        <p:blipFill>
          <a:blip r:embed="rId3"/>
          <a:srcRect/>
          <a:stretch>
            <a:fillRect/>
          </a:stretch>
        </p:blipFill>
        <p:spPr bwMode="auto">
          <a:xfrm>
            <a:off x="457200" y="2209800"/>
            <a:ext cx="1981200" cy="2525713"/>
          </a:xfrm>
          <a:prstGeom prst="rect">
            <a:avLst/>
          </a:prstGeom>
          <a:noFill/>
          <a:ln w="9525">
            <a:noFill/>
            <a:miter lim="800000"/>
            <a:headEnd/>
            <a:tailEnd/>
          </a:ln>
        </p:spPr>
      </p:pic>
      <p:sp>
        <p:nvSpPr>
          <p:cNvPr id="2" name="Rectangle 1"/>
          <p:cNvSpPr/>
          <p:nvPr/>
        </p:nvSpPr>
        <p:spPr bwMode="auto">
          <a:xfrm>
            <a:off x="1018672" y="1560096"/>
            <a:ext cx="1343528" cy="268704"/>
          </a:xfrm>
          <a:prstGeom prst="rect">
            <a:avLst/>
          </a:prstGeom>
          <a:no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Rectangle 9"/>
          <p:cNvSpPr/>
          <p:nvPr/>
        </p:nvSpPr>
        <p:spPr bwMode="auto">
          <a:xfrm>
            <a:off x="485272" y="3657600"/>
            <a:ext cx="1876928" cy="685800"/>
          </a:xfrm>
          <a:prstGeom prst="rect">
            <a:avLst/>
          </a:prstGeom>
          <a:noFill/>
          <a:ln w="1905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Complex NMOS Logic Design (1)</a:t>
            </a:r>
          </a:p>
        </p:txBody>
      </p:sp>
      <p:sp>
        <p:nvSpPr>
          <p:cNvPr id="116740" name="Text Box 5"/>
          <p:cNvSpPr txBox="1">
            <a:spLocks noChangeArrowheads="1"/>
          </p:cNvSpPr>
          <p:nvPr/>
        </p:nvSpPr>
        <p:spPr bwMode="auto">
          <a:xfrm>
            <a:off x="228600" y="1066800"/>
            <a:ext cx="3733800" cy="1200150"/>
          </a:xfrm>
          <a:prstGeom prst="rect">
            <a:avLst/>
          </a:prstGeom>
          <a:noFill/>
          <a:ln w="9525">
            <a:noFill/>
            <a:miter lim="800000"/>
            <a:headEnd/>
            <a:tailEnd/>
          </a:ln>
        </p:spPr>
        <p:txBody>
          <a:bodyPr>
            <a:spAutoFit/>
          </a:bodyPr>
          <a:lstStyle/>
          <a:p>
            <a:pPr eaLnBrk="0" hangingPunct="0">
              <a:spcBef>
                <a:spcPct val="50000"/>
              </a:spcBef>
            </a:pPr>
            <a:r>
              <a:rPr lang="en-US" sz="1800"/>
              <a:t>Example 1. Design logic function: </a:t>
            </a:r>
          </a:p>
          <a:p>
            <a:pPr eaLnBrk="0" hangingPunct="0">
              <a:spcBef>
                <a:spcPct val="50000"/>
              </a:spcBef>
            </a:pPr>
            <a:r>
              <a:rPr lang="en-US" sz="1800"/>
              <a:t>      Y = A + B(C + D)</a:t>
            </a:r>
          </a:p>
          <a:p>
            <a:pPr eaLnBrk="0" hangingPunct="0">
              <a:spcBef>
                <a:spcPct val="50000"/>
              </a:spcBef>
            </a:pPr>
            <a:r>
              <a:rPr lang="en-US" sz="1800"/>
              <a:t>Base inverter:</a:t>
            </a:r>
          </a:p>
        </p:txBody>
      </p:sp>
      <p:sp>
        <p:nvSpPr>
          <p:cNvPr id="116741" name="Line 6"/>
          <p:cNvSpPr>
            <a:spLocks noChangeShapeType="1"/>
          </p:cNvSpPr>
          <p:nvPr/>
        </p:nvSpPr>
        <p:spPr bwMode="auto">
          <a:xfrm>
            <a:off x="1066800" y="1524000"/>
            <a:ext cx="1219200" cy="0"/>
          </a:xfrm>
          <a:prstGeom prst="line">
            <a:avLst/>
          </a:prstGeom>
          <a:noFill/>
          <a:ln w="9525">
            <a:solidFill>
              <a:schemeClr val="tx1"/>
            </a:solidFill>
            <a:round/>
            <a:headEnd/>
            <a:tailEnd/>
          </a:ln>
        </p:spPr>
        <p:txBody>
          <a:bodyPr/>
          <a:lstStyle/>
          <a:p>
            <a:endParaRPr lang="en-US"/>
          </a:p>
        </p:txBody>
      </p:sp>
      <p:pic>
        <p:nvPicPr>
          <p:cNvPr id="116742" name="Picture 7" descr="fig0634"/>
          <p:cNvPicPr>
            <a:picLocks noChangeAspect="1" noChangeArrowheads="1"/>
          </p:cNvPicPr>
          <p:nvPr/>
        </p:nvPicPr>
        <p:blipFill>
          <a:blip r:embed="rId2"/>
          <a:srcRect/>
          <a:stretch>
            <a:fillRect/>
          </a:stretch>
        </p:blipFill>
        <p:spPr bwMode="auto">
          <a:xfrm>
            <a:off x="3962400" y="914400"/>
            <a:ext cx="4471988" cy="3429000"/>
          </a:xfrm>
          <a:prstGeom prst="rect">
            <a:avLst/>
          </a:prstGeom>
          <a:noFill/>
          <a:ln w="9525">
            <a:noFill/>
            <a:miter lim="800000"/>
            <a:headEnd/>
            <a:tailEnd/>
          </a:ln>
        </p:spPr>
      </p:pic>
      <p:pic>
        <p:nvPicPr>
          <p:cNvPr id="116744" name="Picture 13"/>
          <p:cNvPicPr>
            <a:picLocks noChangeAspect="1" noChangeArrowheads="1"/>
          </p:cNvPicPr>
          <p:nvPr/>
        </p:nvPicPr>
        <p:blipFill>
          <a:blip r:embed="rId3"/>
          <a:srcRect/>
          <a:stretch>
            <a:fillRect/>
          </a:stretch>
        </p:blipFill>
        <p:spPr bwMode="auto">
          <a:xfrm>
            <a:off x="457200" y="2209800"/>
            <a:ext cx="1981200" cy="2525713"/>
          </a:xfrm>
          <a:prstGeom prst="rect">
            <a:avLst/>
          </a:prstGeom>
          <a:noFill/>
          <a:ln w="9525">
            <a:noFill/>
            <a:miter lim="800000"/>
            <a:headEnd/>
            <a:tailEnd/>
          </a:ln>
        </p:spPr>
      </p:pic>
      <p:sp>
        <p:nvSpPr>
          <p:cNvPr id="116745" name="Rectangle 3"/>
          <p:cNvSpPr>
            <a:spLocks noGrp="1" noChangeArrowheads="1"/>
          </p:cNvSpPr>
          <p:nvPr>
            <p:ph idx="1"/>
          </p:nvPr>
        </p:nvSpPr>
        <p:spPr>
          <a:xfrm>
            <a:off x="304800" y="4572000"/>
            <a:ext cx="8534400" cy="1828800"/>
          </a:xfrm>
        </p:spPr>
        <p:txBody>
          <a:bodyPr/>
          <a:lstStyle/>
          <a:p>
            <a:pPr marL="533400" indent="-533400" eaLnBrk="1" hangingPunct="1">
              <a:lnSpc>
                <a:spcPct val="90000"/>
              </a:lnSpc>
            </a:pPr>
            <a:r>
              <a:rPr lang="en-US" sz="1800" dirty="0" smtClean="0">
                <a:ea typeface="ＭＳ Ｐゴシック" pitchFamily="34" charset="-128"/>
              </a:rPr>
              <a:t>Referring to the base inverter design, we have   for the </a:t>
            </a:r>
            <a:r>
              <a:rPr lang="en-US" sz="1800" i="1" dirty="0" smtClean="0">
                <a:ea typeface="ＭＳ Ｐゴシック" pitchFamily="34" charset="-128"/>
              </a:rPr>
              <a:t>M</a:t>
            </a:r>
            <a:r>
              <a:rPr lang="en-US" sz="1800" i="1" baseline="-25000" dirty="0" smtClean="0">
                <a:ea typeface="ＭＳ Ｐゴシック" pitchFamily="34" charset="-128"/>
              </a:rPr>
              <a:t>S</a:t>
            </a:r>
            <a:r>
              <a:rPr lang="en-US" sz="1800" dirty="0" smtClean="0">
                <a:ea typeface="ＭＳ Ｐゴシック" pitchFamily="34" charset="-128"/>
              </a:rPr>
              <a:t>  </a:t>
            </a:r>
            <a:r>
              <a:rPr lang="en-US" sz="1800" i="1" dirty="0" smtClean="0">
                <a:ea typeface="ＭＳ Ｐゴシック" pitchFamily="34" charset="-128"/>
              </a:rPr>
              <a:t>W/L</a:t>
            </a:r>
            <a:r>
              <a:rPr lang="en-US" sz="1800" dirty="0" smtClean="0">
                <a:ea typeface="ＭＳ Ｐゴシック" pitchFamily="34" charset="-128"/>
              </a:rPr>
              <a:t>=2.22/1 in order to maintain the low output of 0.20V</a:t>
            </a:r>
          </a:p>
          <a:p>
            <a:pPr marL="533400" indent="-533400" eaLnBrk="1" hangingPunct="1">
              <a:lnSpc>
                <a:spcPct val="90000"/>
              </a:lnSpc>
            </a:pPr>
            <a:endParaRPr lang="en-US" sz="1800" dirty="0" smtClean="0">
              <a:ea typeface="ＭＳ Ｐゴシック" pitchFamily="34" charset="-128"/>
            </a:endParaRPr>
          </a:p>
          <a:p>
            <a:pPr marL="914400" lvl="1" indent="-457200" eaLnBrk="1" hangingPunct="1">
              <a:lnSpc>
                <a:spcPct val="90000"/>
              </a:lnSpc>
              <a:buFontTx/>
              <a:buNone/>
            </a:pPr>
            <a:endParaRPr lang="en-US" sz="1800" dirty="0" smtClean="0">
              <a:ea typeface="ＭＳ Ｐゴシック" pitchFamily="34" charset="-128"/>
            </a:endParaRPr>
          </a:p>
        </p:txBody>
      </p:sp>
      <p:sp>
        <p:nvSpPr>
          <p:cNvPr id="10" name="Rounded Rectangle 9"/>
          <p:cNvSpPr/>
          <p:nvPr/>
        </p:nvSpPr>
        <p:spPr bwMode="auto">
          <a:xfrm>
            <a:off x="1905000" y="3657600"/>
            <a:ext cx="457200" cy="457200"/>
          </a:xfrm>
          <a:prstGeom prst="roundRect">
            <a:avLst/>
          </a:prstGeom>
          <a:noFill/>
          <a:ln w="12700" cap="flat" cmpd="sng" algn="ctr">
            <a:solidFill>
              <a:schemeClr val="accent5">
                <a:lumMod val="75000"/>
              </a:schemeClr>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Rounded Rectangle 10"/>
          <p:cNvSpPr/>
          <p:nvPr/>
        </p:nvSpPr>
        <p:spPr bwMode="auto">
          <a:xfrm>
            <a:off x="6248400" y="4533900"/>
            <a:ext cx="1219200" cy="381000"/>
          </a:xfrm>
          <a:prstGeom prst="roundRect">
            <a:avLst/>
          </a:prstGeom>
          <a:noFill/>
          <a:ln w="12700" cap="flat" cmpd="sng" algn="ctr">
            <a:solidFill>
              <a:schemeClr val="accent5">
                <a:lumMod val="75000"/>
              </a:schemeClr>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Complex NMOS Logic Design (1)</a:t>
            </a:r>
          </a:p>
        </p:txBody>
      </p:sp>
      <p:sp>
        <p:nvSpPr>
          <p:cNvPr id="116740" name="Text Box 5"/>
          <p:cNvSpPr txBox="1">
            <a:spLocks noChangeArrowheads="1"/>
          </p:cNvSpPr>
          <p:nvPr/>
        </p:nvSpPr>
        <p:spPr bwMode="auto">
          <a:xfrm>
            <a:off x="228600" y="1066800"/>
            <a:ext cx="3733800" cy="1200150"/>
          </a:xfrm>
          <a:prstGeom prst="rect">
            <a:avLst/>
          </a:prstGeom>
          <a:noFill/>
          <a:ln w="9525">
            <a:noFill/>
            <a:miter lim="800000"/>
            <a:headEnd/>
            <a:tailEnd/>
          </a:ln>
        </p:spPr>
        <p:txBody>
          <a:bodyPr>
            <a:spAutoFit/>
          </a:bodyPr>
          <a:lstStyle/>
          <a:p>
            <a:pPr eaLnBrk="0" hangingPunct="0">
              <a:spcBef>
                <a:spcPct val="50000"/>
              </a:spcBef>
            </a:pPr>
            <a:r>
              <a:rPr lang="en-US" sz="1800"/>
              <a:t>Example 1. Design logic function: </a:t>
            </a:r>
          </a:p>
          <a:p>
            <a:pPr eaLnBrk="0" hangingPunct="0">
              <a:spcBef>
                <a:spcPct val="50000"/>
              </a:spcBef>
            </a:pPr>
            <a:r>
              <a:rPr lang="en-US" sz="1800"/>
              <a:t>      Y = A + B(C + D)</a:t>
            </a:r>
          </a:p>
          <a:p>
            <a:pPr eaLnBrk="0" hangingPunct="0">
              <a:spcBef>
                <a:spcPct val="50000"/>
              </a:spcBef>
            </a:pPr>
            <a:r>
              <a:rPr lang="en-US" sz="1800"/>
              <a:t>Base inverter:</a:t>
            </a:r>
          </a:p>
        </p:txBody>
      </p:sp>
      <p:sp>
        <p:nvSpPr>
          <p:cNvPr id="116741" name="Line 6"/>
          <p:cNvSpPr>
            <a:spLocks noChangeShapeType="1"/>
          </p:cNvSpPr>
          <p:nvPr/>
        </p:nvSpPr>
        <p:spPr bwMode="auto">
          <a:xfrm>
            <a:off x="1066800" y="1524000"/>
            <a:ext cx="1219200" cy="0"/>
          </a:xfrm>
          <a:prstGeom prst="line">
            <a:avLst/>
          </a:prstGeom>
          <a:noFill/>
          <a:ln w="9525">
            <a:solidFill>
              <a:schemeClr val="tx1"/>
            </a:solidFill>
            <a:round/>
            <a:headEnd/>
            <a:tailEnd/>
          </a:ln>
        </p:spPr>
        <p:txBody>
          <a:bodyPr/>
          <a:lstStyle/>
          <a:p>
            <a:endParaRPr lang="en-US"/>
          </a:p>
        </p:txBody>
      </p:sp>
      <p:pic>
        <p:nvPicPr>
          <p:cNvPr id="116742" name="Picture 7" descr="fig0634"/>
          <p:cNvPicPr>
            <a:picLocks noChangeAspect="1" noChangeArrowheads="1"/>
          </p:cNvPicPr>
          <p:nvPr/>
        </p:nvPicPr>
        <p:blipFill>
          <a:blip r:embed="rId2"/>
          <a:srcRect/>
          <a:stretch>
            <a:fillRect/>
          </a:stretch>
        </p:blipFill>
        <p:spPr bwMode="auto">
          <a:xfrm>
            <a:off x="3962400" y="914400"/>
            <a:ext cx="4471988" cy="3429000"/>
          </a:xfrm>
          <a:prstGeom prst="rect">
            <a:avLst/>
          </a:prstGeom>
          <a:noFill/>
          <a:ln w="9525">
            <a:noFill/>
            <a:miter lim="800000"/>
            <a:headEnd/>
            <a:tailEnd/>
          </a:ln>
        </p:spPr>
      </p:pic>
      <p:pic>
        <p:nvPicPr>
          <p:cNvPr id="116744" name="Picture 13"/>
          <p:cNvPicPr>
            <a:picLocks noChangeAspect="1" noChangeArrowheads="1"/>
          </p:cNvPicPr>
          <p:nvPr/>
        </p:nvPicPr>
        <p:blipFill>
          <a:blip r:embed="rId3"/>
          <a:srcRect/>
          <a:stretch>
            <a:fillRect/>
          </a:stretch>
        </p:blipFill>
        <p:spPr bwMode="auto">
          <a:xfrm>
            <a:off x="457200" y="2209800"/>
            <a:ext cx="1981200" cy="2525713"/>
          </a:xfrm>
          <a:prstGeom prst="rect">
            <a:avLst/>
          </a:prstGeom>
          <a:noFill/>
          <a:ln w="9525">
            <a:noFill/>
            <a:miter lim="800000"/>
            <a:headEnd/>
            <a:tailEnd/>
          </a:ln>
        </p:spPr>
      </p:pic>
      <p:sp>
        <p:nvSpPr>
          <p:cNvPr id="116745" name="Rectangle 3"/>
          <p:cNvSpPr>
            <a:spLocks noGrp="1" noChangeArrowheads="1"/>
          </p:cNvSpPr>
          <p:nvPr>
            <p:ph idx="1"/>
          </p:nvPr>
        </p:nvSpPr>
        <p:spPr>
          <a:xfrm>
            <a:off x="304800" y="4572000"/>
            <a:ext cx="8534400" cy="1828800"/>
          </a:xfrm>
        </p:spPr>
        <p:txBody>
          <a:bodyPr/>
          <a:lstStyle/>
          <a:p>
            <a:pPr marL="533400" indent="-533400" eaLnBrk="1" hangingPunct="1">
              <a:lnSpc>
                <a:spcPct val="90000"/>
              </a:lnSpc>
            </a:pPr>
            <a:r>
              <a:rPr lang="en-US" sz="1800" dirty="0" smtClean="0">
                <a:ea typeface="ＭＳ Ｐゴシック" pitchFamily="34" charset="-128"/>
              </a:rPr>
              <a:t>Referring to the base inverter design, we have   for the </a:t>
            </a:r>
            <a:r>
              <a:rPr lang="en-US" sz="1800" i="1" dirty="0" smtClean="0">
                <a:ea typeface="ＭＳ Ｐゴシック" pitchFamily="34" charset="-128"/>
              </a:rPr>
              <a:t>M</a:t>
            </a:r>
            <a:r>
              <a:rPr lang="en-US" sz="1800" i="1" baseline="-25000" dirty="0" smtClean="0">
                <a:ea typeface="ＭＳ Ｐゴシック" pitchFamily="34" charset="-128"/>
              </a:rPr>
              <a:t>S</a:t>
            </a:r>
            <a:r>
              <a:rPr lang="en-US" sz="1800" dirty="0" smtClean="0">
                <a:ea typeface="ＭＳ Ｐゴシック" pitchFamily="34" charset="-128"/>
              </a:rPr>
              <a:t>  </a:t>
            </a:r>
            <a:r>
              <a:rPr lang="en-US" sz="1800" i="1" dirty="0" smtClean="0">
                <a:ea typeface="ＭＳ Ｐゴシック" pitchFamily="34" charset="-128"/>
              </a:rPr>
              <a:t>W/L</a:t>
            </a:r>
            <a:r>
              <a:rPr lang="en-US" sz="1800" dirty="0" smtClean="0">
                <a:ea typeface="ＭＳ Ｐゴシック" pitchFamily="34" charset="-128"/>
              </a:rPr>
              <a:t>=2.22/1 in order to maintain the low output of 0.20V</a:t>
            </a:r>
          </a:p>
          <a:p>
            <a:pPr marL="533400" indent="-533400" eaLnBrk="1" hangingPunct="1">
              <a:lnSpc>
                <a:spcPct val="90000"/>
              </a:lnSpc>
            </a:pPr>
            <a:r>
              <a:rPr lang="en-US" sz="1800" dirty="0" smtClean="0">
                <a:ea typeface="ＭＳ Ｐゴシック" pitchFamily="34" charset="-128"/>
              </a:rPr>
              <a:t>We’ll have the same for </a:t>
            </a:r>
            <a:r>
              <a:rPr lang="en-US" sz="1800" i="1" dirty="0" smtClean="0">
                <a:ea typeface="ＭＳ Ｐゴシック" pitchFamily="34" charset="-128"/>
              </a:rPr>
              <a:t>M</a:t>
            </a:r>
            <a:r>
              <a:rPr lang="en-US" sz="1800" i="1" baseline="-25000" dirty="0" smtClean="0">
                <a:ea typeface="ＭＳ Ｐゴシック" pitchFamily="34" charset="-128"/>
              </a:rPr>
              <a:t>A</a:t>
            </a:r>
            <a:r>
              <a:rPr lang="en-US" sz="1800" dirty="0" smtClean="0">
                <a:ea typeface="ＭＳ Ｐゴシック" pitchFamily="34" charset="-128"/>
              </a:rPr>
              <a:t> (in parallel).</a:t>
            </a:r>
          </a:p>
          <a:p>
            <a:pPr marL="533400" indent="-533400" eaLnBrk="1" hangingPunct="1">
              <a:lnSpc>
                <a:spcPct val="90000"/>
              </a:lnSpc>
            </a:pPr>
            <a:endParaRPr lang="en-US" sz="1800" dirty="0" smtClean="0">
              <a:ea typeface="ＭＳ Ｐゴシック" pitchFamily="34" charset="-128"/>
            </a:endParaRPr>
          </a:p>
          <a:p>
            <a:pPr marL="914400" lvl="1" indent="-457200" eaLnBrk="1" hangingPunct="1">
              <a:lnSpc>
                <a:spcPct val="90000"/>
              </a:lnSpc>
              <a:buFontTx/>
              <a:buNone/>
            </a:pPr>
            <a:endParaRPr lang="en-US" sz="1800" dirty="0" smtClean="0">
              <a:ea typeface="ＭＳ Ｐゴシック" pitchFamily="34" charset="-128"/>
            </a:endParaRPr>
          </a:p>
        </p:txBody>
      </p:sp>
      <p:sp>
        <p:nvSpPr>
          <p:cNvPr id="10" name="Rounded Rectangle 9"/>
          <p:cNvSpPr/>
          <p:nvPr/>
        </p:nvSpPr>
        <p:spPr bwMode="auto">
          <a:xfrm>
            <a:off x="1905000" y="3657600"/>
            <a:ext cx="457200" cy="457200"/>
          </a:xfrm>
          <a:prstGeom prst="roundRect">
            <a:avLst/>
          </a:prstGeom>
          <a:noFill/>
          <a:ln w="12700" cap="flat" cmpd="sng" algn="ctr">
            <a:solidFill>
              <a:schemeClr val="accent5">
                <a:lumMod val="75000"/>
              </a:schemeClr>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Rounded Rectangle 10"/>
          <p:cNvSpPr/>
          <p:nvPr/>
        </p:nvSpPr>
        <p:spPr bwMode="auto">
          <a:xfrm>
            <a:off x="6248400" y="4533900"/>
            <a:ext cx="1219200" cy="381000"/>
          </a:xfrm>
          <a:prstGeom prst="roundRect">
            <a:avLst/>
          </a:prstGeom>
          <a:noFill/>
          <a:ln w="12700" cap="flat" cmpd="sng" algn="ctr">
            <a:solidFill>
              <a:schemeClr val="accent5">
                <a:lumMod val="75000"/>
              </a:schemeClr>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ounded Rectangle 11"/>
          <p:cNvSpPr/>
          <p:nvPr/>
        </p:nvSpPr>
        <p:spPr bwMode="auto">
          <a:xfrm>
            <a:off x="5006340" y="3573780"/>
            <a:ext cx="457200" cy="457200"/>
          </a:xfrm>
          <a:prstGeom prst="roundRect">
            <a:avLst/>
          </a:prstGeom>
          <a:noFill/>
          <a:ln w="12700" cap="flat" cmpd="sng" algn="ctr">
            <a:solidFill>
              <a:schemeClr val="accent5">
                <a:lumMod val="75000"/>
              </a:schemeClr>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Complex NMOS Logic Design (1)</a:t>
            </a:r>
          </a:p>
        </p:txBody>
      </p:sp>
      <p:sp>
        <p:nvSpPr>
          <p:cNvPr id="116740" name="Text Box 5"/>
          <p:cNvSpPr txBox="1">
            <a:spLocks noChangeArrowheads="1"/>
          </p:cNvSpPr>
          <p:nvPr/>
        </p:nvSpPr>
        <p:spPr bwMode="auto">
          <a:xfrm>
            <a:off x="228600" y="1066800"/>
            <a:ext cx="3733800" cy="1200150"/>
          </a:xfrm>
          <a:prstGeom prst="rect">
            <a:avLst/>
          </a:prstGeom>
          <a:noFill/>
          <a:ln w="9525">
            <a:noFill/>
            <a:miter lim="800000"/>
            <a:headEnd/>
            <a:tailEnd/>
          </a:ln>
        </p:spPr>
        <p:txBody>
          <a:bodyPr>
            <a:spAutoFit/>
          </a:bodyPr>
          <a:lstStyle/>
          <a:p>
            <a:pPr eaLnBrk="0" hangingPunct="0">
              <a:spcBef>
                <a:spcPct val="50000"/>
              </a:spcBef>
            </a:pPr>
            <a:r>
              <a:rPr lang="en-US" sz="1800"/>
              <a:t>Example 1. Design logic function: </a:t>
            </a:r>
          </a:p>
          <a:p>
            <a:pPr eaLnBrk="0" hangingPunct="0">
              <a:spcBef>
                <a:spcPct val="50000"/>
              </a:spcBef>
            </a:pPr>
            <a:r>
              <a:rPr lang="en-US" sz="1800"/>
              <a:t>      Y = A + B(C + D)</a:t>
            </a:r>
          </a:p>
          <a:p>
            <a:pPr eaLnBrk="0" hangingPunct="0">
              <a:spcBef>
                <a:spcPct val="50000"/>
              </a:spcBef>
            </a:pPr>
            <a:r>
              <a:rPr lang="en-US" sz="1800"/>
              <a:t>Base inverter:</a:t>
            </a:r>
          </a:p>
        </p:txBody>
      </p:sp>
      <p:sp>
        <p:nvSpPr>
          <p:cNvPr id="116741" name="Line 6"/>
          <p:cNvSpPr>
            <a:spLocks noChangeShapeType="1"/>
          </p:cNvSpPr>
          <p:nvPr/>
        </p:nvSpPr>
        <p:spPr bwMode="auto">
          <a:xfrm>
            <a:off x="1066800" y="1524000"/>
            <a:ext cx="1219200" cy="0"/>
          </a:xfrm>
          <a:prstGeom prst="line">
            <a:avLst/>
          </a:prstGeom>
          <a:noFill/>
          <a:ln w="9525">
            <a:solidFill>
              <a:schemeClr val="tx1"/>
            </a:solidFill>
            <a:round/>
            <a:headEnd/>
            <a:tailEnd/>
          </a:ln>
        </p:spPr>
        <p:txBody>
          <a:bodyPr/>
          <a:lstStyle/>
          <a:p>
            <a:endParaRPr lang="en-US"/>
          </a:p>
        </p:txBody>
      </p:sp>
      <p:pic>
        <p:nvPicPr>
          <p:cNvPr id="116742" name="Picture 7" descr="fig0634"/>
          <p:cNvPicPr>
            <a:picLocks noChangeAspect="1" noChangeArrowheads="1"/>
          </p:cNvPicPr>
          <p:nvPr/>
        </p:nvPicPr>
        <p:blipFill>
          <a:blip r:embed="rId2"/>
          <a:srcRect/>
          <a:stretch>
            <a:fillRect/>
          </a:stretch>
        </p:blipFill>
        <p:spPr bwMode="auto">
          <a:xfrm>
            <a:off x="3962400" y="914400"/>
            <a:ext cx="4471988" cy="3429000"/>
          </a:xfrm>
          <a:prstGeom prst="rect">
            <a:avLst/>
          </a:prstGeom>
          <a:noFill/>
          <a:ln w="9525">
            <a:noFill/>
            <a:miter lim="800000"/>
            <a:headEnd/>
            <a:tailEnd/>
          </a:ln>
        </p:spPr>
      </p:pic>
      <p:pic>
        <p:nvPicPr>
          <p:cNvPr id="116744" name="Picture 13"/>
          <p:cNvPicPr>
            <a:picLocks noChangeAspect="1" noChangeArrowheads="1"/>
          </p:cNvPicPr>
          <p:nvPr/>
        </p:nvPicPr>
        <p:blipFill>
          <a:blip r:embed="rId3"/>
          <a:srcRect/>
          <a:stretch>
            <a:fillRect/>
          </a:stretch>
        </p:blipFill>
        <p:spPr bwMode="auto">
          <a:xfrm>
            <a:off x="457200" y="2209800"/>
            <a:ext cx="1981200" cy="2525713"/>
          </a:xfrm>
          <a:prstGeom prst="rect">
            <a:avLst/>
          </a:prstGeom>
          <a:noFill/>
          <a:ln w="9525">
            <a:noFill/>
            <a:miter lim="800000"/>
            <a:headEnd/>
            <a:tailEnd/>
          </a:ln>
        </p:spPr>
      </p:pic>
      <p:sp>
        <p:nvSpPr>
          <p:cNvPr id="116745" name="Rectangle 3"/>
          <p:cNvSpPr>
            <a:spLocks noGrp="1" noChangeArrowheads="1"/>
          </p:cNvSpPr>
          <p:nvPr>
            <p:ph idx="1"/>
          </p:nvPr>
        </p:nvSpPr>
        <p:spPr>
          <a:xfrm>
            <a:off x="304800" y="4572000"/>
            <a:ext cx="8534400" cy="1828800"/>
          </a:xfrm>
        </p:spPr>
        <p:txBody>
          <a:bodyPr/>
          <a:lstStyle/>
          <a:p>
            <a:pPr marL="533400" indent="-533400" eaLnBrk="1" hangingPunct="1">
              <a:lnSpc>
                <a:spcPct val="90000"/>
              </a:lnSpc>
            </a:pPr>
            <a:r>
              <a:rPr lang="en-US" sz="1800" dirty="0" smtClean="0">
                <a:ea typeface="ＭＳ Ｐゴシック" pitchFamily="34" charset="-128"/>
              </a:rPr>
              <a:t>Referring to the base inverter design, we have   for the </a:t>
            </a:r>
            <a:r>
              <a:rPr lang="en-US" sz="1800" i="1" dirty="0" smtClean="0">
                <a:ea typeface="ＭＳ Ｐゴシック" pitchFamily="34" charset="-128"/>
              </a:rPr>
              <a:t>M</a:t>
            </a:r>
            <a:r>
              <a:rPr lang="en-US" sz="1800" i="1" baseline="-25000" dirty="0" smtClean="0">
                <a:ea typeface="ＭＳ Ｐゴシック" pitchFamily="34" charset="-128"/>
              </a:rPr>
              <a:t>S</a:t>
            </a:r>
            <a:r>
              <a:rPr lang="en-US" sz="1800" dirty="0" smtClean="0">
                <a:ea typeface="ＭＳ Ｐゴシック" pitchFamily="34" charset="-128"/>
              </a:rPr>
              <a:t>  </a:t>
            </a:r>
            <a:r>
              <a:rPr lang="en-US" sz="1800" i="1" dirty="0" smtClean="0">
                <a:ea typeface="ＭＳ Ｐゴシック" pitchFamily="34" charset="-128"/>
              </a:rPr>
              <a:t>W/L</a:t>
            </a:r>
            <a:r>
              <a:rPr lang="en-US" sz="1800" dirty="0" smtClean="0">
                <a:ea typeface="ＭＳ Ｐゴシック" pitchFamily="34" charset="-128"/>
              </a:rPr>
              <a:t>=2.22/1 in order to maintain the low output of 0.20V</a:t>
            </a:r>
          </a:p>
          <a:p>
            <a:pPr marL="533400" indent="-533400" eaLnBrk="1" hangingPunct="1">
              <a:lnSpc>
                <a:spcPct val="90000"/>
              </a:lnSpc>
            </a:pPr>
            <a:r>
              <a:rPr lang="en-US" sz="1800" dirty="0" smtClean="0">
                <a:ea typeface="ＭＳ Ｐゴシック" pitchFamily="34" charset="-128"/>
              </a:rPr>
              <a:t>We’ll have the same for </a:t>
            </a:r>
            <a:r>
              <a:rPr lang="en-US" sz="1800" i="1" dirty="0" smtClean="0">
                <a:ea typeface="ＭＳ Ｐゴシック" pitchFamily="34" charset="-128"/>
              </a:rPr>
              <a:t>M</a:t>
            </a:r>
            <a:r>
              <a:rPr lang="en-US" sz="1800" i="1" baseline="-25000" dirty="0" smtClean="0">
                <a:ea typeface="ＭＳ Ｐゴシック" pitchFamily="34" charset="-128"/>
              </a:rPr>
              <a:t>A</a:t>
            </a:r>
            <a:r>
              <a:rPr lang="en-US" sz="1800" dirty="0" smtClean="0">
                <a:ea typeface="ＭＳ Ｐゴシック" pitchFamily="34" charset="-128"/>
              </a:rPr>
              <a:t> (in parallel).</a:t>
            </a:r>
          </a:p>
          <a:p>
            <a:pPr marL="533400" indent="-533400" eaLnBrk="1" hangingPunct="1">
              <a:lnSpc>
                <a:spcPct val="90000"/>
              </a:lnSpc>
            </a:pPr>
            <a:r>
              <a:rPr lang="en-US" sz="1800" dirty="0" smtClean="0">
                <a:ea typeface="ＭＳ Ｐゴシック" pitchFamily="34" charset="-128"/>
              </a:rPr>
              <a:t>In another parallel branch we have a series connection,  so </a:t>
            </a:r>
            <a:r>
              <a:rPr lang="en-US" sz="1800" i="1" dirty="0" smtClean="0">
                <a:ea typeface="ＭＳ Ｐゴシック" pitchFamily="34" charset="-128"/>
              </a:rPr>
              <a:t>M</a:t>
            </a:r>
            <a:r>
              <a:rPr lang="en-US" sz="1800" i="1" baseline="-25000" dirty="0" smtClean="0">
                <a:ea typeface="ＭＳ Ｐゴシック" pitchFamily="34" charset="-128"/>
              </a:rPr>
              <a:t>B  </a:t>
            </a:r>
            <a:r>
              <a:rPr lang="en-US" sz="1800" dirty="0" smtClean="0">
                <a:ea typeface="ＭＳ Ｐゴシック" pitchFamily="34" charset="-128"/>
              </a:rPr>
              <a:t>and combination of </a:t>
            </a:r>
            <a:r>
              <a:rPr lang="en-US" sz="1800" i="1" dirty="0" smtClean="0">
                <a:ea typeface="ＭＳ Ｐゴシック" pitchFamily="34" charset="-128"/>
              </a:rPr>
              <a:t>M</a:t>
            </a:r>
            <a:r>
              <a:rPr lang="en-US" sz="1800" i="1" baseline="-25000" dirty="0" smtClean="0">
                <a:ea typeface="ＭＳ Ｐゴシック" pitchFamily="34" charset="-128"/>
              </a:rPr>
              <a:t>C</a:t>
            </a:r>
            <a:r>
              <a:rPr lang="en-US" sz="1800" dirty="0" smtClean="0">
                <a:ea typeface="ＭＳ Ｐゴシック" pitchFamily="34" charset="-128"/>
              </a:rPr>
              <a:t>  and </a:t>
            </a:r>
            <a:r>
              <a:rPr lang="en-US" sz="1800" i="1" dirty="0" smtClean="0">
                <a:ea typeface="ＭＳ Ｐゴシック" pitchFamily="34" charset="-128"/>
              </a:rPr>
              <a:t>M</a:t>
            </a:r>
            <a:r>
              <a:rPr lang="en-US" sz="1800" i="1" baseline="-25000" dirty="0" smtClean="0">
                <a:ea typeface="ＭＳ Ｐゴシック" pitchFamily="34" charset="-128"/>
              </a:rPr>
              <a:t>D</a:t>
            </a:r>
            <a:r>
              <a:rPr lang="en-US" sz="1800" dirty="0" smtClean="0">
                <a:ea typeface="ＭＳ Ｐゴシック" pitchFamily="34" charset="-128"/>
              </a:rPr>
              <a:t> should have double width </a:t>
            </a:r>
            <a:r>
              <a:rPr lang="en-US" sz="1800" i="1" dirty="0" smtClean="0">
                <a:ea typeface="ＭＳ Ｐゴシック" pitchFamily="34" charset="-128"/>
              </a:rPr>
              <a:t>W/L</a:t>
            </a:r>
            <a:r>
              <a:rPr lang="en-US" sz="1800" dirty="0" smtClean="0">
                <a:ea typeface="ＭＳ Ｐゴシック" pitchFamily="34" charset="-128"/>
              </a:rPr>
              <a:t>=4.44/1</a:t>
            </a:r>
          </a:p>
          <a:p>
            <a:pPr marL="533400" indent="-533400" eaLnBrk="1" hangingPunct="1">
              <a:lnSpc>
                <a:spcPct val="90000"/>
              </a:lnSpc>
            </a:pPr>
            <a:endParaRPr lang="en-US" sz="1800" dirty="0" smtClean="0">
              <a:ea typeface="ＭＳ Ｐゴシック" pitchFamily="34" charset="-128"/>
            </a:endParaRPr>
          </a:p>
          <a:p>
            <a:pPr marL="914400" lvl="1" indent="-457200" eaLnBrk="1" hangingPunct="1">
              <a:lnSpc>
                <a:spcPct val="90000"/>
              </a:lnSpc>
              <a:buFontTx/>
              <a:buNone/>
            </a:pPr>
            <a:endParaRPr lang="en-US" sz="1800" dirty="0" smtClean="0">
              <a:ea typeface="ＭＳ Ｐゴシック" pitchFamily="34" charset="-128"/>
            </a:endParaRPr>
          </a:p>
        </p:txBody>
      </p:sp>
      <p:sp>
        <p:nvSpPr>
          <p:cNvPr id="10" name="Rounded Rectangle 9"/>
          <p:cNvSpPr/>
          <p:nvPr/>
        </p:nvSpPr>
        <p:spPr bwMode="auto">
          <a:xfrm>
            <a:off x="1905000" y="3657600"/>
            <a:ext cx="457200" cy="457200"/>
          </a:xfrm>
          <a:prstGeom prst="roundRect">
            <a:avLst/>
          </a:prstGeom>
          <a:noFill/>
          <a:ln w="12700" cap="flat" cmpd="sng" algn="ctr">
            <a:solidFill>
              <a:schemeClr val="accent5">
                <a:lumMod val="75000"/>
              </a:schemeClr>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Rounded Rectangle 10"/>
          <p:cNvSpPr/>
          <p:nvPr/>
        </p:nvSpPr>
        <p:spPr bwMode="auto">
          <a:xfrm>
            <a:off x="6248400" y="4533900"/>
            <a:ext cx="1219200" cy="381000"/>
          </a:xfrm>
          <a:prstGeom prst="roundRect">
            <a:avLst/>
          </a:prstGeom>
          <a:noFill/>
          <a:ln w="12700" cap="flat" cmpd="sng" algn="ctr">
            <a:solidFill>
              <a:schemeClr val="accent5">
                <a:lumMod val="75000"/>
              </a:schemeClr>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ounded Rectangle 11"/>
          <p:cNvSpPr/>
          <p:nvPr/>
        </p:nvSpPr>
        <p:spPr bwMode="auto">
          <a:xfrm>
            <a:off x="5006340" y="3573780"/>
            <a:ext cx="457200" cy="457200"/>
          </a:xfrm>
          <a:prstGeom prst="roundRect">
            <a:avLst/>
          </a:prstGeom>
          <a:noFill/>
          <a:ln w="12700" cap="flat" cmpd="sng" algn="ctr">
            <a:solidFill>
              <a:schemeClr val="accent5">
                <a:lumMod val="75000"/>
              </a:schemeClr>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Rounded Rectangle 12"/>
          <p:cNvSpPr/>
          <p:nvPr/>
        </p:nvSpPr>
        <p:spPr bwMode="auto">
          <a:xfrm>
            <a:off x="4419600" y="5699760"/>
            <a:ext cx="1219200" cy="243840"/>
          </a:xfrm>
          <a:prstGeom prst="roundRect">
            <a:avLst/>
          </a:prstGeom>
          <a:noFill/>
          <a:ln w="12700" cap="flat" cmpd="sng" algn="ctr">
            <a:solidFill>
              <a:srgbClr val="92D050"/>
            </a:solidFill>
            <a:prstDash val="solid"/>
            <a:round/>
            <a:headEnd type="none" w="med" len="med"/>
            <a:tailEnd type="none" w="med" len="med"/>
          </a:ln>
          <a:effectLst>
            <a:glow rad="63500">
              <a:srgbClr val="92D050">
                <a:alpha val="40000"/>
              </a:srgb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Rounded Rectangle 14"/>
          <p:cNvSpPr/>
          <p:nvPr/>
        </p:nvSpPr>
        <p:spPr bwMode="auto">
          <a:xfrm>
            <a:off x="7810500" y="3573780"/>
            <a:ext cx="457200" cy="457200"/>
          </a:xfrm>
          <a:prstGeom prst="roundRect">
            <a:avLst/>
          </a:prstGeom>
          <a:noFill/>
          <a:ln w="12700" cap="flat" cmpd="sng" algn="ctr">
            <a:solidFill>
              <a:srgbClr val="92D050"/>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Rounded Rectangle 15"/>
          <p:cNvSpPr/>
          <p:nvPr/>
        </p:nvSpPr>
        <p:spPr bwMode="auto">
          <a:xfrm>
            <a:off x="7520940" y="2468880"/>
            <a:ext cx="457200" cy="457200"/>
          </a:xfrm>
          <a:prstGeom prst="roundRect">
            <a:avLst/>
          </a:prstGeom>
          <a:noFill/>
          <a:ln w="12700" cap="flat" cmpd="sng" algn="ctr">
            <a:solidFill>
              <a:srgbClr val="92D050"/>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Complex NMOS Logic Design (1)</a:t>
            </a:r>
          </a:p>
        </p:txBody>
      </p:sp>
      <p:sp>
        <p:nvSpPr>
          <p:cNvPr id="116740" name="Text Box 5"/>
          <p:cNvSpPr txBox="1">
            <a:spLocks noChangeArrowheads="1"/>
          </p:cNvSpPr>
          <p:nvPr/>
        </p:nvSpPr>
        <p:spPr bwMode="auto">
          <a:xfrm>
            <a:off x="228600" y="1066800"/>
            <a:ext cx="3733800" cy="1200150"/>
          </a:xfrm>
          <a:prstGeom prst="rect">
            <a:avLst/>
          </a:prstGeom>
          <a:noFill/>
          <a:ln w="9525">
            <a:noFill/>
            <a:miter lim="800000"/>
            <a:headEnd/>
            <a:tailEnd/>
          </a:ln>
        </p:spPr>
        <p:txBody>
          <a:bodyPr>
            <a:spAutoFit/>
          </a:bodyPr>
          <a:lstStyle/>
          <a:p>
            <a:pPr eaLnBrk="0" hangingPunct="0">
              <a:spcBef>
                <a:spcPct val="50000"/>
              </a:spcBef>
            </a:pPr>
            <a:r>
              <a:rPr lang="en-US" sz="1800"/>
              <a:t>Example 1. Design logic function: </a:t>
            </a:r>
          </a:p>
          <a:p>
            <a:pPr eaLnBrk="0" hangingPunct="0">
              <a:spcBef>
                <a:spcPct val="50000"/>
              </a:spcBef>
            </a:pPr>
            <a:r>
              <a:rPr lang="en-US" sz="1800"/>
              <a:t>      Y = A + B(C + D)</a:t>
            </a:r>
          </a:p>
          <a:p>
            <a:pPr eaLnBrk="0" hangingPunct="0">
              <a:spcBef>
                <a:spcPct val="50000"/>
              </a:spcBef>
            </a:pPr>
            <a:r>
              <a:rPr lang="en-US" sz="1800"/>
              <a:t>Base inverter:</a:t>
            </a:r>
          </a:p>
        </p:txBody>
      </p:sp>
      <p:sp>
        <p:nvSpPr>
          <p:cNvPr id="116741" name="Line 6"/>
          <p:cNvSpPr>
            <a:spLocks noChangeShapeType="1"/>
          </p:cNvSpPr>
          <p:nvPr/>
        </p:nvSpPr>
        <p:spPr bwMode="auto">
          <a:xfrm>
            <a:off x="1066800" y="1524000"/>
            <a:ext cx="1219200" cy="0"/>
          </a:xfrm>
          <a:prstGeom prst="line">
            <a:avLst/>
          </a:prstGeom>
          <a:noFill/>
          <a:ln w="9525">
            <a:solidFill>
              <a:schemeClr val="tx1"/>
            </a:solidFill>
            <a:round/>
            <a:headEnd/>
            <a:tailEnd/>
          </a:ln>
        </p:spPr>
        <p:txBody>
          <a:bodyPr/>
          <a:lstStyle/>
          <a:p>
            <a:endParaRPr lang="en-US"/>
          </a:p>
        </p:txBody>
      </p:sp>
      <p:pic>
        <p:nvPicPr>
          <p:cNvPr id="116742" name="Picture 7" descr="fig0634"/>
          <p:cNvPicPr>
            <a:picLocks noChangeAspect="1" noChangeArrowheads="1"/>
          </p:cNvPicPr>
          <p:nvPr/>
        </p:nvPicPr>
        <p:blipFill>
          <a:blip r:embed="rId2"/>
          <a:srcRect/>
          <a:stretch>
            <a:fillRect/>
          </a:stretch>
        </p:blipFill>
        <p:spPr bwMode="auto">
          <a:xfrm>
            <a:off x="3962400" y="914400"/>
            <a:ext cx="4471988" cy="3429000"/>
          </a:xfrm>
          <a:prstGeom prst="rect">
            <a:avLst/>
          </a:prstGeom>
          <a:noFill/>
          <a:ln w="9525">
            <a:noFill/>
            <a:miter lim="800000"/>
            <a:headEnd/>
            <a:tailEnd/>
          </a:ln>
        </p:spPr>
      </p:pic>
      <p:pic>
        <p:nvPicPr>
          <p:cNvPr id="116744" name="Picture 13"/>
          <p:cNvPicPr>
            <a:picLocks noChangeAspect="1" noChangeArrowheads="1"/>
          </p:cNvPicPr>
          <p:nvPr/>
        </p:nvPicPr>
        <p:blipFill>
          <a:blip r:embed="rId3"/>
          <a:srcRect/>
          <a:stretch>
            <a:fillRect/>
          </a:stretch>
        </p:blipFill>
        <p:spPr bwMode="auto">
          <a:xfrm>
            <a:off x="457200" y="2209800"/>
            <a:ext cx="1981200" cy="2525713"/>
          </a:xfrm>
          <a:prstGeom prst="rect">
            <a:avLst/>
          </a:prstGeom>
          <a:noFill/>
          <a:ln w="9525">
            <a:noFill/>
            <a:miter lim="800000"/>
            <a:headEnd/>
            <a:tailEnd/>
          </a:ln>
        </p:spPr>
      </p:pic>
      <p:sp>
        <p:nvSpPr>
          <p:cNvPr id="116745" name="Rectangle 3"/>
          <p:cNvSpPr>
            <a:spLocks noGrp="1" noChangeArrowheads="1"/>
          </p:cNvSpPr>
          <p:nvPr>
            <p:ph idx="1"/>
          </p:nvPr>
        </p:nvSpPr>
        <p:spPr>
          <a:xfrm>
            <a:off x="304800" y="4572000"/>
            <a:ext cx="8534400" cy="1828800"/>
          </a:xfrm>
        </p:spPr>
        <p:txBody>
          <a:bodyPr/>
          <a:lstStyle/>
          <a:p>
            <a:pPr marL="533400" indent="-533400" eaLnBrk="1" hangingPunct="1">
              <a:lnSpc>
                <a:spcPct val="90000"/>
              </a:lnSpc>
            </a:pPr>
            <a:r>
              <a:rPr lang="en-US" sz="1800" dirty="0" smtClean="0">
                <a:ea typeface="ＭＳ Ｐゴシック" pitchFamily="34" charset="-128"/>
              </a:rPr>
              <a:t>Referring to the base inverter design, we have   for the </a:t>
            </a:r>
            <a:r>
              <a:rPr lang="en-US" sz="1800" i="1" dirty="0" smtClean="0">
                <a:ea typeface="ＭＳ Ｐゴシック" pitchFamily="34" charset="-128"/>
              </a:rPr>
              <a:t>M</a:t>
            </a:r>
            <a:r>
              <a:rPr lang="en-US" sz="1800" i="1" baseline="-25000" dirty="0" smtClean="0">
                <a:ea typeface="ＭＳ Ｐゴシック" pitchFamily="34" charset="-128"/>
              </a:rPr>
              <a:t>S</a:t>
            </a:r>
            <a:r>
              <a:rPr lang="en-US" sz="1800" dirty="0" smtClean="0">
                <a:ea typeface="ＭＳ Ｐゴシック" pitchFamily="34" charset="-128"/>
              </a:rPr>
              <a:t>  </a:t>
            </a:r>
            <a:r>
              <a:rPr lang="en-US" sz="1800" i="1" dirty="0" smtClean="0">
                <a:ea typeface="ＭＳ Ｐゴシック" pitchFamily="34" charset="-128"/>
              </a:rPr>
              <a:t>W/L</a:t>
            </a:r>
            <a:r>
              <a:rPr lang="en-US" sz="1800" dirty="0" smtClean="0">
                <a:ea typeface="ＭＳ Ｐゴシック" pitchFamily="34" charset="-128"/>
              </a:rPr>
              <a:t>=2.22/1 in order to maintain the low output of 0.20V</a:t>
            </a:r>
          </a:p>
          <a:p>
            <a:pPr marL="533400" indent="-533400" eaLnBrk="1" hangingPunct="1">
              <a:lnSpc>
                <a:spcPct val="90000"/>
              </a:lnSpc>
            </a:pPr>
            <a:r>
              <a:rPr lang="en-US" sz="1800" dirty="0" smtClean="0">
                <a:ea typeface="ＭＳ Ｐゴシック" pitchFamily="34" charset="-128"/>
              </a:rPr>
              <a:t>We’ll have the same for </a:t>
            </a:r>
            <a:r>
              <a:rPr lang="en-US" sz="1800" i="1" dirty="0" smtClean="0">
                <a:ea typeface="ＭＳ Ｐゴシック" pitchFamily="34" charset="-128"/>
              </a:rPr>
              <a:t>M</a:t>
            </a:r>
            <a:r>
              <a:rPr lang="en-US" sz="1800" i="1" baseline="-25000" dirty="0" smtClean="0">
                <a:ea typeface="ＭＳ Ｐゴシック" pitchFamily="34" charset="-128"/>
              </a:rPr>
              <a:t>A</a:t>
            </a:r>
            <a:r>
              <a:rPr lang="en-US" sz="1800" dirty="0" smtClean="0">
                <a:ea typeface="ＭＳ Ｐゴシック" pitchFamily="34" charset="-128"/>
              </a:rPr>
              <a:t> (in parallel).</a:t>
            </a:r>
          </a:p>
          <a:p>
            <a:pPr marL="533400" indent="-533400" eaLnBrk="1" hangingPunct="1">
              <a:lnSpc>
                <a:spcPct val="90000"/>
              </a:lnSpc>
            </a:pPr>
            <a:r>
              <a:rPr lang="en-US" sz="1800" dirty="0" smtClean="0">
                <a:ea typeface="ＭＳ Ｐゴシック" pitchFamily="34" charset="-128"/>
              </a:rPr>
              <a:t>In another parallel branch we have a series connection,  so </a:t>
            </a:r>
            <a:r>
              <a:rPr lang="en-US" sz="1800" i="1" dirty="0" smtClean="0">
                <a:ea typeface="ＭＳ Ｐゴシック" pitchFamily="34" charset="-128"/>
              </a:rPr>
              <a:t>M</a:t>
            </a:r>
            <a:r>
              <a:rPr lang="en-US" sz="1800" i="1" baseline="-25000" dirty="0" smtClean="0">
                <a:ea typeface="ＭＳ Ｐゴシック" pitchFamily="34" charset="-128"/>
              </a:rPr>
              <a:t>B  </a:t>
            </a:r>
            <a:r>
              <a:rPr lang="en-US" sz="1800" dirty="0" smtClean="0">
                <a:ea typeface="ＭＳ Ｐゴシック" pitchFamily="34" charset="-128"/>
              </a:rPr>
              <a:t>and combination of </a:t>
            </a:r>
            <a:r>
              <a:rPr lang="en-US" sz="1800" i="1" dirty="0" smtClean="0">
                <a:ea typeface="ＭＳ Ｐゴシック" pitchFamily="34" charset="-128"/>
              </a:rPr>
              <a:t>M</a:t>
            </a:r>
            <a:r>
              <a:rPr lang="en-US" sz="1800" i="1" baseline="-25000" dirty="0" smtClean="0">
                <a:ea typeface="ＭＳ Ｐゴシック" pitchFamily="34" charset="-128"/>
              </a:rPr>
              <a:t>C</a:t>
            </a:r>
            <a:r>
              <a:rPr lang="en-US" sz="1800" dirty="0" smtClean="0">
                <a:ea typeface="ＭＳ Ｐゴシック" pitchFamily="34" charset="-128"/>
              </a:rPr>
              <a:t>  and </a:t>
            </a:r>
            <a:r>
              <a:rPr lang="en-US" sz="1800" i="1" dirty="0" smtClean="0">
                <a:ea typeface="ＭＳ Ｐゴシック" pitchFamily="34" charset="-128"/>
              </a:rPr>
              <a:t>M</a:t>
            </a:r>
            <a:r>
              <a:rPr lang="en-US" sz="1800" i="1" baseline="-25000" dirty="0" smtClean="0">
                <a:ea typeface="ＭＳ Ｐゴシック" pitchFamily="34" charset="-128"/>
              </a:rPr>
              <a:t>D</a:t>
            </a:r>
            <a:r>
              <a:rPr lang="en-US" sz="1800" dirty="0" smtClean="0">
                <a:ea typeface="ＭＳ Ｐゴシック" pitchFamily="34" charset="-128"/>
              </a:rPr>
              <a:t> should have double width </a:t>
            </a:r>
            <a:r>
              <a:rPr lang="en-US" sz="1800" i="1" dirty="0" smtClean="0">
                <a:ea typeface="ＭＳ Ｐゴシック" pitchFamily="34" charset="-128"/>
              </a:rPr>
              <a:t>W/L</a:t>
            </a:r>
            <a:r>
              <a:rPr lang="en-US" sz="1800" dirty="0" smtClean="0">
                <a:ea typeface="ＭＳ Ｐゴシック" pitchFamily="34" charset="-128"/>
              </a:rPr>
              <a:t>=4.44/1</a:t>
            </a:r>
          </a:p>
          <a:p>
            <a:pPr marL="533400" indent="-533400" eaLnBrk="1" hangingPunct="1">
              <a:lnSpc>
                <a:spcPct val="90000"/>
              </a:lnSpc>
            </a:pPr>
            <a:r>
              <a:rPr lang="en-US" sz="1800" dirty="0" smtClean="0">
                <a:ea typeface="ＭＳ Ｐゴシック" pitchFamily="34" charset="-128"/>
              </a:rPr>
              <a:t>Finally, </a:t>
            </a:r>
            <a:r>
              <a:rPr lang="en-US" sz="1800" i="1" dirty="0" smtClean="0">
                <a:ea typeface="ＭＳ Ｐゴシック" pitchFamily="34" charset="-128"/>
              </a:rPr>
              <a:t>M</a:t>
            </a:r>
            <a:r>
              <a:rPr lang="en-US" sz="1800" i="1" baseline="-25000" dirty="0" smtClean="0">
                <a:ea typeface="ＭＳ Ｐゴシック" pitchFamily="34" charset="-128"/>
              </a:rPr>
              <a:t>C</a:t>
            </a:r>
            <a:r>
              <a:rPr lang="en-US" sz="1800" dirty="0" smtClean="0">
                <a:ea typeface="ＭＳ Ｐゴシック" pitchFamily="34" charset="-128"/>
              </a:rPr>
              <a:t>  and </a:t>
            </a:r>
            <a:r>
              <a:rPr lang="en-US" sz="1800" i="1" dirty="0" smtClean="0">
                <a:ea typeface="ＭＳ Ｐゴシック" pitchFamily="34" charset="-128"/>
              </a:rPr>
              <a:t>M</a:t>
            </a:r>
            <a:r>
              <a:rPr lang="en-US" sz="1800" i="1" baseline="-25000" dirty="0" smtClean="0">
                <a:ea typeface="ＭＳ Ｐゴシック" pitchFamily="34" charset="-128"/>
              </a:rPr>
              <a:t>D</a:t>
            </a:r>
            <a:r>
              <a:rPr lang="en-US" sz="1800" dirty="0" smtClean="0">
                <a:ea typeface="ＭＳ Ｐゴシック" pitchFamily="34" charset="-128"/>
              </a:rPr>
              <a:t> are in parallel, so their </a:t>
            </a:r>
            <a:r>
              <a:rPr lang="en-US" sz="1800" i="1" dirty="0" smtClean="0">
                <a:ea typeface="ＭＳ Ｐゴシック" pitchFamily="34" charset="-128"/>
              </a:rPr>
              <a:t>W/L</a:t>
            </a:r>
            <a:r>
              <a:rPr lang="en-US" sz="1800" dirty="0" smtClean="0">
                <a:ea typeface="ＭＳ Ｐゴシック" pitchFamily="34" charset="-128"/>
              </a:rPr>
              <a:t> does not change.</a:t>
            </a:r>
          </a:p>
          <a:p>
            <a:pPr marL="533400" indent="-533400" eaLnBrk="1" hangingPunct="1">
              <a:lnSpc>
                <a:spcPct val="90000"/>
              </a:lnSpc>
            </a:pPr>
            <a:endParaRPr lang="en-US" sz="1800" dirty="0" smtClean="0">
              <a:ea typeface="ＭＳ Ｐゴシック" pitchFamily="34" charset="-128"/>
            </a:endParaRPr>
          </a:p>
          <a:p>
            <a:pPr marL="914400" lvl="1" indent="-457200" eaLnBrk="1" hangingPunct="1">
              <a:lnSpc>
                <a:spcPct val="90000"/>
              </a:lnSpc>
              <a:buFontTx/>
              <a:buNone/>
            </a:pPr>
            <a:endParaRPr lang="en-US" sz="1800" dirty="0" smtClean="0">
              <a:ea typeface="ＭＳ Ｐゴシック" pitchFamily="34" charset="-128"/>
            </a:endParaRPr>
          </a:p>
        </p:txBody>
      </p:sp>
      <p:sp>
        <p:nvSpPr>
          <p:cNvPr id="10" name="Rounded Rectangle 9"/>
          <p:cNvSpPr/>
          <p:nvPr/>
        </p:nvSpPr>
        <p:spPr bwMode="auto">
          <a:xfrm>
            <a:off x="1905000" y="3657600"/>
            <a:ext cx="457200" cy="457200"/>
          </a:xfrm>
          <a:prstGeom prst="roundRect">
            <a:avLst/>
          </a:prstGeom>
          <a:noFill/>
          <a:ln w="12700" cap="flat" cmpd="sng" algn="ctr">
            <a:solidFill>
              <a:schemeClr val="accent5">
                <a:lumMod val="75000"/>
              </a:schemeClr>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Rounded Rectangle 10"/>
          <p:cNvSpPr/>
          <p:nvPr/>
        </p:nvSpPr>
        <p:spPr bwMode="auto">
          <a:xfrm>
            <a:off x="6248400" y="4533900"/>
            <a:ext cx="1219200" cy="381000"/>
          </a:xfrm>
          <a:prstGeom prst="roundRect">
            <a:avLst/>
          </a:prstGeom>
          <a:noFill/>
          <a:ln w="12700" cap="flat" cmpd="sng" algn="ctr">
            <a:solidFill>
              <a:schemeClr val="accent5">
                <a:lumMod val="75000"/>
              </a:schemeClr>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ounded Rectangle 11"/>
          <p:cNvSpPr/>
          <p:nvPr/>
        </p:nvSpPr>
        <p:spPr bwMode="auto">
          <a:xfrm>
            <a:off x="5006340" y="3573780"/>
            <a:ext cx="457200" cy="457200"/>
          </a:xfrm>
          <a:prstGeom prst="roundRect">
            <a:avLst/>
          </a:prstGeom>
          <a:noFill/>
          <a:ln w="12700" cap="flat" cmpd="sng" algn="ctr">
            <a:solidFill>
              <a:schemeClr val="accent5">
                <a:lumMod val="75000"/>
              </a:schemeClr>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Rounded Rectangle 12"/>
          <p:cNvSpPr/>
          <p:nvPr/>
        </p:nvSpPr>
        <p:spPr bwMode="auto">
          <a:xfrm>
            <a:off x="6385560" y="3573780"/>
            <a:ext cx="457200" cy="457200"/>
          </a:xfrm>
          <a:prstGeom prst="roundRect">
            <a:avLst/>
          </a:prstGeom>
          <a:noFill/>
          <a:ln w="12700" cap="flat" cmpd="sng" algn="ctr">
            <a:solidFill>
              <a:srgbClr val="92D050"/>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 name="Rounded Rectangle 13"/>
          <p:cNvSpPr/>
          <p:nvPr/>
        </p:nvSpPr>
        <p:spPr bwMode="auto">
          <a:xfrm>
            <a:off x="7810500" y="3573780"/>
            <a:ext cx="457200" cy="457200"/>
          </a:xfrm>
          <a:prstGeom prst="roundRect">
            <a:avLst/>
          </a:prstGeom>
          <a:noFill/>
          <a:ln w="12700" cap="flat" cmpd="sng" algn="ctr">
            <a:solidFill>
              <a:srgbClr val="92D050"/>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Rounded Rectangle 14"/>
          <p:cNvSpPr/>
          <p:nvPr/>
        </p:nvSpPr>
        <p:spPr bwMode="auto">
          <a:xfrm>
            <a:off x="7520940" y="2468880"/>
            <a:ext cx="457200" cy="457200"/>
          </a:xfrm>
          <a:prstGeom prst="roundRect">
            <a:avLst/>
          </a:prstGeom>
          <a:noFill/>
          <a:ln w="12700" cap="flat" cmpd="sng" algn="ctr">
            <a:solidFill>
              <a:srgbClr val="92D050"/>
            </a:solidFill>
            <a:prstDash val="solid"/>
            <a:round/>
            <a:headEnd type="none" w="med" len="med"/>
            <a:tailEnd type="none" w="med" len="med"/>
          </a:ln>
          <a:effectLst>
            <a:glow rad="63500">
              <a:schemeClr val="accent1">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Rounded Rectangle 15"/>
          <p:cNvSpPr/>
          <p:nvPr/>
        </p:nvSpPr>
        <p:spPr bwMode="auto">
          <a:xfrm>
            <a:off x="4419600" y="5699760"/>
            <a:ext cx="1219200" cy="243840"/>
          </a:xfrm>
          <a:prstGeom prst="roundRect">
            <a:avLst/>
          </a:prstGeom>
          <a:noFill/>
          <a:ln w="12700" cap="flat" cmpd="sng" algn="ctr">
            <a:solidFill>
              <a:srgbClr val="92D050"/>
            </a:solidFill>
            <a:prstDash val="solid"/>
            <a:round/>
            <a:headEnd type="none" w="med" len="med"/>
            <a:tailEnd type="none" w="med" len="med"/>
          </a:ln>
          <a:effectLst>
            <a:glow rad="63500">
              <a:srgbClr val="92D050">
                <a:alpha val="40000"/>
              </a:srgb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4"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Complex NMOS Logic Design (2)</a:t>
            </a:r>
          </a:p>
        </p:txBody>
      </p:sp>
      <p:sp>
        <p:nvSpPr>
          <p:cNvPr id="117765" name="Text Box 5"/>
          <p:cNvSpPr txBox="1">
            <a:spLocks noChangeArrowheads="1"/>
          </p:cNvSpPr>
          <p:nvPr/>
        </p:nvSpPr>
        <p:spPr bwMode="auto">
          <a:xfrm>
            <a:off x="228600" y="838200"/>
            <a:ext cx="3276600" cy="1477963"/>
          </a:xfrm>
          <a:prstGeom prst="rect">
            <a:avLst/>
          </a:prstGeom>
          <a:noFill/>
          <a:ln w="9525">
            <a:noFill/>
            <a:miter lim="800000"/>
            <a:headEnd/>
            <a:tailEnd/>
          </a:ln>
        </p:spPr>
        <p:txBody>
          <a:bodyPr>
            <a:spAutoFit/>
          </a:bodyPr>
          <a:lstStyle/>
          <a:p>
            <a:pPr eaLnBrk="0" hangingPunct="0">
              <a:spcBef>
                <a:spcPct val="50000"/>
              </a:spcBef>
            </a:pPr>
            <a:r>
              <a:rPr lang="en-US" sz="1800"/>
              <a:t>Example 2. Design logic function: </a:t>
            </a:r>
          </a:p>
          <a:p>
            <a:pPr eaLnBrk="0" hangingPunct="0">
              <a:spcBef>
                <a:spcPct val="50000"/>
              </a:spcBef>
            </a:pPr>
            <a:r>
              <a:rPr lang="en-US" sz="1800"/>
              <a:t>    Y = A B + CDB = (A+CD)B</a:t>
            </a:r>
          </a:p>
          <a:p>
            <a:pPr eaLnBrk="0" hangingPunct="0">
              <a:spcBef>
                <a:spcPct val="50000"/>
              </a:spcBef>
            </a:pPr>
            <a:r>
              <a:rPr lang="en-US" sz="1800"/>
              <a:t>Base inverter :</a:t>
            </a:r>
          </a:p>
        </p:txBody>
      </p:sp>
      <p:sp>
        <p:nvSpPr>
          <p:cNvPr id="117766" name="Line 6"/>
          <p:cNvSpPr>
            <a:spLocks noChangeShapeType="1"/>
          </p:cNvSpPr>
          <p:nvPr/>
        </p:nvSpPr>
        <p:spPr bwMode="auto">
          <a:xfrm>
            <a:off x="914400" y="1524000"/>
            <a:ext cx="1143000" cy="0"/>
          </a:xfrm>
          <a:prstGeom prst="line">
            <a:avLst/>
          </a:prstGeom>
          <a:noFill/>
          <a:ln w="9525">
            <a:solidFill>
              <a:schemeClr val="tx1"/>
            </a:solidFill>
            <a:round/>
            <a:headEnd/>
            <a:tailEnd/>
          </a:ln>
        </p:spPr>
        <p:txBody>
          <a:bodyPr/>
          <a:lstStyle/>
          <a:p>
            <a:endParaRPr lang="en-US"/>
          </a:p>
        </p:txBody>
      </p:sp>
      <p:sp>
        <p:nvSpPr>
          <p:cNvPr id="117767" name="Line 6"/>
          <p:cNvSpPr>
            <a:spLocks noChangeShapeType="1"/>
          </p:cNvSpPr>
          <p:nvPr/>
        </p:nvSpPr>
        <p:spPr bwMode="auto">
          <a:xfrm>
            <a:off x="2286000" y="1524000"/>
            <a:ext cx="990600" cy="0"/>
          </a:xfrm>
          <a:prstGeom prst="line">
            <a:avLst/>
          </a:prstGeom>
          <a:noFill/>
          <a:ln w="9525">
            <a:solidFill>
              <a:schemeClr val="tx1"/>
            </a:solidFill>
            <a:round/>
            <a:headEnd/>
            <a:tailEnd/>
          </a:ln>
        </p:spPr>
        <p:txBody>
          <a:bodyPr/>
          <a:lstStyle/>
          <a:p>
            <a:endParaRPr lang="en-US"/>
          </a:p>
        </p:txBody>
      </p:sp>
      <p:pic>
        <p:nvPicPr>
          <p:cNvPr id="117768" name="Picture 13"/>
          <p:cNvPicPr>
            <a:picLocks noChangeAspect="1" noChangeArrowheads="1"/>
          </p:cNvPicPr>
          <p:nvPr/>
        </p:nvPicPr>
        <p:blipFill>
          <a:blip r:embed="rId2"/>
          <a:srcRect/>
          <a:stretch>
            <a:fillRect/>
          </a:stretch>
        </p:blipFill>
        <p:spPr bwMode="auto">
          <a:xfrm>
            <a:off x="914400" y="2286000"/>
            <a:ext cx="1752600" cy="223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7" name="Picture 5" descr="fig0635"/>
          <p:cNvPicPr>
            <a:picLocks noChangeAspect="1" noChangeArrowheads="1"/>
          </p:cNvPicPr>
          <p:nvPr/>
        </p:nvPicPr>
        <p:blipFill>
          <a:blip r:embed="rId2"/>
          <a:srcRect/>
          <a:stretch>
            <a:fillRect/>
          </a:stretch>
        </p:blipFill>
        <p:spPr bwMode="auto">
          <a:xfrm>
            <a:off x="3505200" y="914400"/>
            <a:ext cx="5275263" cy="3810000"/>
          </a:xfrm>
          <a:prstGeom prst="rect">
            <a:avLst/>
          </a:prstGeom>
          <a:noFill/>
          <a:ln w="9525">
            <a:noFill/>
            <a:miter lim="800000"/>
            <a:headEnd/>
            <a:tailEnd/>
          </a:ln>
        </p:spPr>
      </p:pic>
      <p:sp>
        <p:nvSpPr>
          <p:cNvPr id="118789"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Complex NMOS Logic Design (2)</a:t>
            </a:r>
          </a:p>
        </p:txBody>
      </p:sp>
      <p:sp>
        <p:nvSpPr>
          <p:cNvPr id="118790" name="Text Box 5"/>
          <p:cNvSpPr txBox="1">
            <a:spLocks noChangeArrowheads="1"/>
          </p:cNvSpPr>
          <p:nvPr/>
        </p:nvSpPr>
        <p:spPr bwMode="auto">
          <a:xfrm>
            <a:off x="228600" y="838200"/>
            <a:ext cx="3276600" cy="1477963"/>
          </a:xfrm>
          <a:prstGeom prst="rect">
            <a:avLst/>
          </a:prstGeom>
          <a:noFill/>
          <a:ln w="9525">
            <a:noFill/>
            <a:miter lim="800000"/>
            <a:headEnd/>
            <a:tailEnd/>
          </a:ln>
        </p:spPr>
        <p:txBody>
          <a:bodyPr>
            <a:spAutoFit/>
          </a:bodyPr>
          <a:lstStyle/>
          <a:p>
            <a:pPr eaLnBrk="0" hangingPunct="0">
              <a:spcBef>
                <a:spcPct val="50000"/>
              </a:spcBef>
            </a:pPr>
            <a:r>
              <a:rPr lang="en-US" sz="1800"/>
              <a:t>Example 2. Design logic function: </a:t>
            </a:r>
          </a:p>
          <a:p>
            <a:pPr eaLnBrk="0" hangingPunct="0">
              <a:spcBef>
                <a:spcPct val="50000"/>
              </a:spcBef>
            </a:pPr>
            <a:r>
              <a:rPr lang="en-US" sz="1800"/>
              <a:t>    Y = A B + CDB = (A+CD)B</a:t>
            </a:r>
          </a:p>
          <a:p>
            <a:pPr eaLnBrk="0" hangingPunct="0">
              <a:spcBef>
                <a:spcPct val="50000"/>
              </a:spcBef>
            </a:pPr>
            <a:r>
              <a:rPr lang="en-US" sz="1800"/>
              <a:t>Base inverter :</a:t>
            </a:r>
          </a:p>
        </p:txBody>
      </p:sp>
      <p:sp>
        <p:nvSpPr>
          <p:cNvPr id="118791" name="Line 6"/>
          <p:cNvSpPr>
            <a:spLocks noChangeShapeType="1"/>
          </p:cNvSpPr>
          <p:nvPr/>
        </p:nvSpPr>
        <p:spPr bwMode="auto">
          <a:xfrm>
            <a:off x="914400" y="1524000"/>
            <a:ext cx="1143000" cy="0"/>
          </a:xfrm>
          <a:prstGeom prst="line">
            <a:avLst/>
          </a:prstGeom>
          <a:noFill/>
          <a:ln w="9525">
            <a:solidFill>
              <a:schemeClr val="tx1"/>
            </a:solidFill>
            <a:round/>
            <a:headEnd/>
            <a:tailEnd/>
          </a:ln>
        </p:spPr>
        <p:txBody>
          <a:bodyPr/>
          <a:lstStyle/>
          <a:p>
            <a:endParaRPr lang="en-US"/>
          </a:p>
        </p:txBody>
      </p:sp>
      <p:sp>
        <p:nvSpPr>
          <p:cNvPr id="118792" name="Line 6"/>
          <p:cNvSpPr>
            <a:spLocks noChangeShapeType="1"/>
          </p:cNvSpPr>
          <p:nvPr/>
        </p:nvSpPr>
        <p:spPr bwMode="auto">
          <a:xfrm>
            <a:off x="2286000" y="1524000"/>
            <a:ext cx="990600" cy="0"/>
          </a:xfrm>
          <a:prstGeom prst="line">
            <a:avLst/>
          </a:prstGeom>
          <a:noFill/>
          <a:ln w="9525">
            <a:solidFill>
              <a:schemeClr val="tx1"/>
            </a:solidFill>
            <a:round/>
            <a:headEnd/>
            <a:tailEnd/>
          </a:ln>
        </p:spPr>
        <p:txBody>
          <a:bodyPr/>
          <a:lstStyle/>
          <a:p>
            <a:endParaRPr lang="en-US"/>
          </a:p>
        </p:txBody>
      </p:sp>
      <p:pic>
        <p:nvPicPr>
          <p:cNvPr id="118793" name="Picture 13"/>
          <p:cNvPicPr>
            <a:picLocks noChangeAspect="1" noChangeArrowheads="1"/>
          </p:cNvPicPr>
          <p:nvPr/>
        </p:nvPicPr>
        <p:blipFill>
          <a:blip r:embed="rId3"/>
          <a:srcRect/>
          <a:stretch>
            <a:fillRect/>
          </a:stretch>
        </p:blipFill>
        <p:spPr bwMode="auto">
          <a:xfrm>
            <a:off x="914400" y="2286000"/>
            <a:ext cx="1752600" cy="2235200"/>
          </a:xfrm>
          <a:prstGeom prst="rect">
            <a:avLst/>
          </a:prstGeom>
          <a:noFill/>
          <a:ln w="9525">
            <a:noFill/>
            <a:miter lim="800000"/>
            <a:headEnd/>
            <a:tailEnd/>
          </a:ln>
        </p:spPr>
      </p:pic>
      <p:sp>
        <p:nvSpPr>
          <p:cNvPr id="13" name="Rectangle 3"/>
          <p:cNvSpPr txBox="1">
            <a:spLocks noChangeArrowheads="1"/>
          </p:cNvSpPr>
          <p:nvPr/>
        </p:nvSpPr>
        <p:spPr bwMode="auto">
          <a:xfrm>
            <a:off x="228600" y="4800600"/>
            <a:ext cx="8534400" cy="1676400"/>
          </a:xfrm>
          <a:prstGeom prst="rect">
            <a:avLst/>
          </a:prstGeom>
          <a:noFill/>
          <a:ln w="9525">
            <a:noFill/>
            <a:miter lim="800000"/>
            <a:headEnd/>
            <a:tailEnd/>
          </a:ln>
        </p:spPr>
        <p:txBody>
          <a:bodyPr/>
          <a:lstStyle/>
          <a:p>
            <a:pPr marL="533400" indent="-533400">
              <a:lnSpc>
                <a:spcPct val="90000"/>
              </a:lnSpc>
              <a:spcBef>
                <a:spcPct val="20000"/>
              </a:spcBef>
              <a:buFontTx/>
              <a:buChar char="•"/>
              <a:defRPr/>
            </a:pPr>
            <a:r>
              <a:rPr lang="en-US" sz="1800" kern="0" dirty="0">
                <a:solidFill>
                  <a:srgbClr val="0070C0"/>
                </a:solidFill>
                <a:latin typeface="+mn-lt"/>
                <a:cs typeface="ＭＳ Ｐゴシック" charset="-128"/>
              </a:rPr>
              <a:t>The figure on the left shows the worst case method. The longest path is </a:t>
            </a:r>
            <a:r>
              <a:rPr lang="en-US" sz="1800" kern="0" dirty="0">
                <a:solidFill>
                  <a:srgbClr val="C00000"/>
                </a:solidFill>
                <a:latin typeface="+mn-lt"/>
                <a:cs typeface="ＭＳ Ｐゴシック" charset="-128"/>
              </a:rPr>
              <a:t>3 transistors in series</a:t>
            </a:r>
            <a:r>
              <a:rPr lang="en-US" sz="1800" kern="0" dirty="0">
                <a:solidFill>
                  <a:srgbClr val="0070C0"/>
                </a:solidFill>
                <a:latin typeface="+mn-lt"/>
                <a:cs typeface="ＭＳ Ｐゴシック" charset="-128"/>
              </a:rPr>
              <a:t>, so (</a:t>
            </a:r>
            <a:r>
              <a:rPr lang="en-US" sz="1800" i="1" kern="0" dirty="0">
                <a:solidFill>
                  <a:srgbClr val="0070C0"/>
                </a:solidFill>
                <a:latin typeface="+mn-lt"/>
                <a:cs typeface="ＭＳ Ｐゴシック" charset="-128"/>
              </a:rPr>
              <a:t>W</a:t>
            </a:r>
            <a:r>
              <a:rPr lang="en-US" sz="1800" kern="0" dirty="0">
                <a:solidFill>
                  <a:srgbClr val="0070C0"/>
                </a:solidFill>
                <a:latin typeface="+mn-lt"/>
                <a:cs typeface="ＭＳ Ｐゴシック" charset="-128"/>
              </a:rPr>
              <a:t>/</a:t>
            </a:r>
            <a:r>
              <a:rPr lang="en-US" sz="1800" i="1" kern="0" dirty="0">
                <a:solidFill>
                  <a:srgbClr val="0070C0"/>
                </a:solidFill>
                <a:latin typeface="+mn-lt"/>
                <a:cs typeface="ＭＳ Ｐゴシック" charset="-128"/>
              </a:rPr>
              <a:t>L</a:t>
            </a:r>
            <a:r>
              <a:rPr lang="en-US" sz="1800" kern="0" dirty="0">
                <a:solidFill>
                  <a:srgbClr val="0070C0"/>
                </a:solidFill>
                <a:latin typeface="+mn-lt"/>
                <a:cs typeface="ＭＳ Ｐゴシック" charset="-128"/>
              </a:rPr>
              <a:t>)=6.66 /1 is the size for each element in series.  </a:t>
            </a:r>
          </a:p>
        </p:txBody>
      </p:sp>
      <p:pic>
        <p:nvPicPr>
          <p:cNvPr id="118795" name="Picture 4"/>
          <p:cNvPicPr>
            <a:picLocks noChangeAspect="1" noChangeArrowheads="1"/>
          </p:cNvPicPr>
          <p:nvPr/>
        </p:nvPicPr>
        <p:blipFill>
          <a:blip r:embed="rId4"/>
          <a:srcRect/>
          <a:stretch>
            <a:fillRect/>
          </a:stretch>
        </p:blipFill>
        <p:spPr bwMode="auto">
          <a:xfrm>
            <a:off x="5962650" y="762000"/>
            <a:ext cx="3181350" cy="3810000"/>
          </a:xfrm>
          <a:prstGeom prst="rect">
            <a:avLst/>
          </a:prstGeom>
          <a:noFill/>
          <a:ln w="9525">
            <a:noFill/>
            <a:miter lim="800000"/>
            <a:headEnd/>
            <a:tailEnd/>
          </a:ln>
        </p:spPr>
      </p:pic>
      <p:sp>
        <p:nvSpPr>
          <p:cNvPr id="14" name="Rectangle 13"/>
          <p:cNvSpPr/>
          <p:nvPr/>
        </p:nvSpPr>
        <p:spPr bwMode="auto">
          <a:xfrm>
            <a:off x="3445040" y="2304130"/>
            <a:ext cx="2457450" cy="2217069"/>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7853855" y="5202152"/>
              <a:ext cx="360" cy="360"/>
            </p14:xfrm>
          </p:contentPart>
        </mc:Choice>
        <mc:Fallback xmlns="">
          <p:pic>
            <p:nvPicPr>
              <p:cNvPr id="2" name="Ink 1"/>
              <p:cNvPicPr/>
              <p:nvPr/>
            </p:nvPicPr>
            <p:blipFill>
              <a:blip r:embed="rId6"/>
              <a:stretch>
                <a:fillRect/>
              </a:stretch>
            </p:blipFill>
            <p:spPr>
              <a:xfrm>
                <a:off x="7851695" y="5199992"/>
                <a:ext cx="4680" cy="4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p14:cNvContentPartPr/>
              <p14:nvPr/>
            </p14:nvContentPartPr>
            <p14:xfrm>
              <a:off x="3817535" y="2454992"/>
              <a:ext cx="1501200" cy="1896480"/>
            </p14:xfrm>
          </p:contentPart>
        </mc:Choice>
        <mc:Fallback xmlns="">
          <p:pic>
            <p:nvPicPr>
              <p:cNvPr id="4" name="Ink 3"/>
              <p:cNvPicPr/>
              <p:nvPr/>
            </p:nvPicPr>
            <p:blipFill>
              <a:blip r:embed="rId8"/>
              <a:stretch>
                <a:fillRect/>
              </a:stretch>
            </p:blipFill>
            <p:spPr>
              <a:xfrm>
                <a:off x="3807095" y="2443832"/>
                <a:ext cx="1523160" cy="1918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p14:cNvContentPartPr/>
              <p14:nvPr/>
            </p14:nvContentPartPr>
            <p14:xfrm>
              <a:off x="7772495" y="2971952"/>
              <a:ext cx="182520" cy="1541520"/>
            </p14:xfrm>
          </p:contentPart>
        </mc:Choice>
        <mc:Fallback xmlns="">
          <p:pic>
            <p:nvPicPr>
              <p:cNvPr id="7" name="Ink 6"/>
              <p:cNvPicPr/>
              <p:nvPr/>
            </p:nvPicPr>
            <p:blipFill>
              <a:blip r:embed="rId10"/>
              <a:stretch>
                <a:fillRect/>
              </a:stretch>
            </p:blipFill>
            <p:spPr>
              <a:xfrm>
                <a:off x="7764215" y="2963672"/>
                <a:ext cx="192960" cy="1551960"/>
              </a:xfrm>
              <a:prstGeom prst="rect">
                <a:avLst/>
              </a:prstGeom>
            </p:spPr>
          </p:pic>
        </mc:Fallback>
      </mc:AlternateContent>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7" name="Picture 5" descr="fig0635"/>
          <p:cNvPicPr>
            <a:picLocks noChangeAspect="1" noChangeArrowheads="1"/>
          </p:cNvPicPr>
          <p:nvPr/>
        </p:nvPicPr>
        <p:blipFill>
          <a:blip r:embed="rId2"/>
          <a:srcRect/>
          <a:stretch>
            <a:fillRect/>
          </a:stretch>
        </p:blipFill>
        <p:spPr bwMode="auto">
          <a:xfrm>
            <a:off x="3505200" y="914400"/>
            <a:ext cx="5275263" cy="3810000"/>
          </a:xfrm>
          <a:prstGeom prst="rect">
            <a:avLst/>
          </a:prstGeom>
          <a:noFill/>
          <a:ln w="9525">
            <a:noFill/>
            <a:miter lim="800000"/>
            <a:headEnd/>
            <a:tailEnd/>
          </a:ln>
        </p:spPr>
      </p:pic>
      <p:sp>
        <p:nvSpPr>
          <p:cNvPr id="118789"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Complex NMOS Logic Design (2)</a:t>
            </a:r>
          </a:p>
        </p:txBody>
      </p:sp>
      <p:sp>
        <p:nvSpPr>
          <p:cNvPr id="118790" name="Text Box 5"/>
          <p:cNvSpPr txBox="1">
            <a:spLocks noChangeArrowheads="1"/>
          </p:cNvSpPr>
          <p:nvPr/>
        </p:nvSpPr>
        <p:spPr bwMode="auto">
          <a:xfrm>
            <a:off x="228600" y="838200"/>
            <a:ext cx="3276600" cy="1477963"/>
          </a:xfrm>
          <a:prstGeom prst="rect">
            <a:avLst/>
          </a:prstGeom>
          <a:noFill/>
          <a:ln w="9525">
            <a:noFill/>
            <a:miter lim="800000"/>
            <a:headEnd/>
            <a:tailEnd/>
          </a:ln>
        </p:spPr>
        <p:txBody>
          <a:bodyPr>
            <a:spAutoFit/>
          </a:bodyPr>
          <a:lstStyle/>
          <a:p>
            <a:pPr eaLnBrk="0" hangingPunct="0">
              <a:spcBef>
                <a:spcPct val="50000"/>
              </a:spcBef>
            </a:pPr>
            <a:r>
              <a:rPr lang="en-US" sz="1800"/>
              <a:t>Example 2. Design logic function: </a:t>
            </a:r>
          </a:p>
          <a:p>
            <a:pPr eaLnBrk="0" hangingPunct="0">
              <a:spcBef>
                <a:spcPct val="50000"/>
              </a:spcBef>
            </a:pPr>
            <a:r>
              <a:rPr lang="en-US" sz="1800"/>
              <a:t>    Y = A B + CDB = (A+CD)B</a:t>
            </a:r>
          </a:p>
          <a:p>
            <a:pPr eaLnBrk="0" hangingPunct="0">
              <a:spcBef>
                <a:spcPct val="50000"/>
              </a:spcBef>
            </a:pPr>
            <a:r>
              <a:rPr lang="en-US" sz="1800"/>
              <a:t>Base inverter :</a:t>
            </a:r>
          </a:p>
        </p:txBody>
      </p:sp>
      <p:sp>
        <p:nvSpPr>
          <p:cNvPr id="118791" name="Line 6"/>
          <p:cNvSpPr>
            <a:spLocks noChangeShapeType="1"/>
          </p:cNvSpPr>
          <p:nvPr/>
        </p:nvSpPr>
        <p:spPr bwMode="auto">
          <a:xfrm>
            <a:off x="914400" y="1524000"/>
            <a:ext cx="1143000" cy="0"/>
          </a:xfrm>
          <a:prstGeom prst="line">
            <a:avLst/>
          </a:prstGeom>
          <a:noFill/>
          <a:ln w="9525">
            <a:solidFill>
              <a:schemeClr val="tx1"/>
            </a:solidFill>
            <a:round/>
            <a:headEnd/>
            <a:tailEnd/>
          </a:ln>
        </p:spPr>
        <p:txBody>
          <a:bodyPr/>
          <a:lstStyle/>
          <a:p>
            <a:endParaRPr lang="en-US"/>
          </a:p>
        </p:txBody>
      </p:sp>
      <p:sp>
        <p:nvSpPr>
          <p:cNvPr id="118792" name="Line 6"/>
          <p:cNvSpPr>
            <a:spLocks noChangeShapeType="1"/>
          </p:cNvSpPr>
          <p:nvPr/>
        </p:nvSpPr>
        <p:spPr bwMode="auto">
          <a:xfrm>
            <a:off x="2286000" y="1524000"/>
            <a:ext cx="990600" cy="0"/>
          </a:xfrm>
          <a:prstGeom prst="line">
            <a:avLst/>
          </a:prstGeom>
          <a:noFill/>
          <a:ln w="9525">
            <a:solidFill>
              <a:schemeClr val="tx1"/>
            </a:solidFill>
            <a:round/>
            <a:headEnd/>
            <a:tailEnd/>
          </a:ln>
        </p:spPr>
        <p:txBody>
          <a:bodyPr/>
          <a:lstStyle/>
          <a:p>
            <a:endParaRPr lang="en-US"/>
          </a:p>
        </p:txBody>
      </p:sp>
      <p:pic>
        <p:nvPicPr>
          <p:cNvPr id="118793" name="Picture 13"/>
          <p:cNvPicPr>
            <a:picLocks noChangeAspect="1" noChangeArrowheads="1"/>
          </p:cNvPicPr>
          <p:nvPr/>
        </p:nvPicPr>
        <p:blipFill>
          <a:blip r:embed="rId3"/>
          <a:srcRect/>
          <a:stretch>
            <a:fillRect/>
          </a:stretch>
        </p:blipFill>
        <p:spPr bwMode="auto">
          <a:xfrm>
            <a:off x="914400" y="2286000"/>
            <a:ext cx="1752600" cy="2235200"/>
          </a:xfrm>
          <a:prstGeom prst="rect">
            <a:avLst/>
          </a:prstGeom>
          <a:noFill/>
          <a:ln w="9525">
            <a:noFill/>
            <a:miter lim="800000"/>
            <a:headEnd/>
            <a:tailEnd/>
          </a:ln>
        </p:spPr>
      </p:pic>
      <p:sp>
        <p:nvSpPr>
          <p:cNvPr id="13" name="Rectangle 3"/>
          <p:cNvSpPr txBox="1">
            <a:spLocks noChangeArrowheads="1"/>
          </p:cNvSpPr>
          <p:nvPr/>
        </p:nvSpPr>
        <p:spPr bwMode="auto">
          <a:xfrm>
            <a:off x="228600" y="4800600"/>
            <a:ext cx="8534400" cy="1676400"/>
          </a:xfrm>
          <a:prstGeom prst="rect">
            <a:avLst/>
          </a:prstGeom>
          <a:noFill/>
          <a:ln w="9525">
            <a:noFill/>
            <a:miter lim="800000"/>
            <a:headEnd/>
            <a:tailEnd/>
          </a:ln>
        </p:spPr>
        <p:txBody>
          <a:bodyPr/>
          <a:lstStyle/>
          <a:p>
            <a:pPr marL="533400" indent="-533400">
              <a:lnSpc>
                <a:spcPct val="90000"/>
              </a:lnSpc>
              <a:spcBef>
                <a:spcPct val="20000"/>
              </a:spcBef>
              <a:buFontTx/>
              <a:buChar char="•"/>
              <a:defRPr/>
            </a:pPr>
            <a:r>
              <a:rPr lang="en-US" sz="1800" kern="0" dirty="0">
                <a:solidFill>
                  <a:srgbClr val="0070C0"/>
                </a:solidFill>
                <a:latin typeface="+mn-lt"/>
                <a:cs typeface="ＭＳ Ｐゴシック" charset="-128"/>
              </a:rPr>
              <a:t>The figure on the left shows the worst case method. The longest path is </a:t>
            </a:r>
            <a:r>
              <a:rPr lang="en-US" sz="1800" kern="0" dirty="0">
                <a:solidFill>
                  <a:srgbClr val="C00000"/>
                </a:solidFill>
                <a:latin typeface="+mn-lt"/>
                <a:cs typeface="ＭＳ Ｐゴシック" charset="-128"/>
              </a:rPr>
              <a:t>3 transistors in series</a:t>
            </a:r>
            <a:r>
              <a:rPr lang="en-US" sz="1800" kern="0" dirty="0">
                <a:solidFill>
                  <a:srgbClr val="0070C0"/>
                </a:solidFill>
                <a:latin typeface="+mn-lt"/>
                <a:cs typeface="ＭＳ Ｐゴシック" charset="-128"/>
              </a:rPr>
              <a:t>, so (</a:t>
            </a:r>
            <a:r>
              <a:rPr lang="en-US" sz="1800" i="1" kern="0" dirty="0">
                <a:solidFill>
                  <a:srgbClr val="0070C0"/>
                </a:solidFill>
                <a:latin typeface="+mn-lt"/>
                <a:cs typeface="ＭＳ Ｐゴシック" charset="-128"/>
              </a:rPr>
              <a:t>W</a:t>
            </a:r>
            <a:r>
              <a:rPr lang="en-US" sz="1800" kern="0" dirty="0">
                <a:solidFill>
                  <a:srgbClr val="0070C0"/>
                </a:solidFill>
                <a:latin typeface="+mn-lt"/>
                <a:cs typeface="ＭＳ Ｐゴシック" charset="-128"/>
              </a:rPr>
              <a:t>/</a:t>
            </a:r>
            <a:r>
              <a:rPr lang="en-US" sz="1800" i="1" kern="0" dirty="0">
                <a:solidFill>
                  <a:srgbClr val="0070C0"/>
                </a:solidFill>
                <a:latin typeface="+mn-lt"/>
                <a:cs typeface="ＭＳ Ｐゴシック" charset="-128"/>
              </a:rPr>
              <a:t>L</a:t>
            </a:r>
            <a:r>
              <a:rPr lang="en-US" sz="1800" kern="0" dirty="0">
                <a:solidFill>
                  <a:srgbClr val="0070C0"/>
                </a:solidFill>
                <a:latin typeface="+mn-lt"/>
                <a:cs typeface="ＭＳ Ｐゴシック" charset="-128"/>
              </a:rPr>
              <a:t>)=6.66 /1 is the size for each element in series.  One  </a:t>
            </a:r>
            <a:r>
              <a:rPr lang="en-US" sz="1800" i="1" kern="0" dirty="0">
                <a:solidFill>
                  <a:srgbClr val="00B050"/>
                </a:solidFill>
                <a:latin typeface="+mn-lt"/>
                <a:cs typeface="ＭＳ Ｐゴシック" charset="-128"/>
              </a:rPr>
              <a:t>M</a:t>
            </a:r>
            <a:r>
              <a:rPr lang="en-US" sz="1800" i="1" kern="0" baseline="-25000" dirty="0">
                <a:solidFill>
                  <a:srgbClr val="00B050"/>
                </a:solidFill>
                <a:latin typeface="+mn-lt"/>
                <a:cs typeface="ＭＳ Ｐゴシック" charset="-128"/>
              </a:rPr>
              <a:t>A</a:t>
            </a:r>
            <a:r>
              <a:rPr lang="en-US" sz="1800" kern="0" dirty="0">
                <a:solidFill>
                  <a:srgbClr val="00B050"/>
                </a:solidFill>
                <a:latin typeface="+mn-lt"/>
                <a:cs typeface="ＭＳ Ｐゴシック" charset="-128"/>
              </a:rPr>
              <a:t>  is in parallel with two transistors</a:t>
            </a:r>
            <a:r>
              <a:rPr lang="en-US" sz="1800" kern="0" dirty="0">
                <a:solidFill>
                  <a:srgbClr val="0070C0"/>
                </a:solidFill>
                <a:latin typeface="+mn-lt"/>
                <a:cs typeface="ＭＳ Ｐゴシック" charset="-128"/>
              </a:rPr>
              <a:t>, so its </a:t>
            </a:r>
            <a:r>
              <a:rPr lang="en-US" sz="1800" i="1" kern="0" dirty="0">
                <a:solidFill>
                  <a:srgbClr val="0070C0"/>
                </a:solidFill>
                <a:latin typeface="+mn-lt"/>
                <a:cs typeface="ＭＳ Ｐゴシック" charset="-128"/>
              </a:rPr>
              <a:t>W</a:t>
            </a:r>
            <a:r>
              <a:rPr lang="en-US" sz="1800" kern="0" dirty="0">
                <a:solidFill>
                  <a:srgbClr val="0070C0"/>
                </a:solidFill>
                <a:latin typeface="+mn-lt"/>
                <a:cs typeface="ＭＳ Ｐゴシック" charset="-128"/>
              </a:rPr>
              <a:t>/</a:t>
            </a:r>
            <a:r>
              <a:rPr lang="en-US" sz="1800" i="1" kern="0" dirty="0">
                <a:solidFill>
                  <a:srgbClr val="0070C0"/>
                </a:solidFill>
                <a:latin typeface="+mn-lt"/>
                <a:cs typeface="ＭＳ Ｐゴシック" charset="-128"/>
              </a:rPr>
              <a:t>L</a:t>
            </a:r>
            <a:r>
              <a:rPr lang="en-US" sz="1800" kern="0" dirty="0">
                <a:solidFill>
                  <a:srgbClr val="0070C0"/>
                </a:solidFill>
                <a:latin typeface="+mn-lt"/>
                <a:cs typeface="ＭＳ Ｐゴシック" charset="-128"/>
              </a:rPr>
              <a:t> is </a:t>
            </a:r>
            <a:r>
              <a:rPr lang="en-US" sz="1800" kern="0" dirty="0" smtClean="0">
                <a:solidFill>
                  <a:srgbClr val="0070C0"/>
                </a:solidFill>
                <a:latin typeface="+mn-lt"/>
                <a:cs typeface="ＭＳ Ｐゴシック" charset="-128"/>
              </a:rPr>
              <a:t>halved.</a:t>
            </a:r>
            <a:endParaRPr lang="en-US" sz="1800" kern="0" dirty="0">
              <a:solidFill>
                <a:srgbClr val="0070C0"/>
              </a:solidFill>
              <a:latin typeface="+mn-lt"/>
              <a:cs typeface="ＭＳ Ｐゴシック" charset="-128"/>
            </a:endParaRPr>
          </a:p>
        </p:txBody>
      </p:sp>
      <p:pic>
        <p:nvPicPr>
          <p:cNvPr id="118795" name="Picture 4"/>
          <p:cNvPicPr>
            <a:picLocks noChangeAspect="1" noChangeArrowheads="1"/>
          </p:cNvPicPr>
          <p:nvPr/>
        </p:nvPicPr>
        <p:blipFill>
          <a:blip r:embed="rId4"/>
          <a:srcRect/>
          <a:stretch>
            <a:fillRect/>
          </a:stretch>
        </p:blipFill>
        <p:spPr bwMode="auto">
          <a:xfrm>
            <a:off x="5962650" y="762000"/>
            <a:ext cx="3181350" cy="3810000"/>
          </a:xfrm>
          <a:prstGeom prst="rect">
            <a:avLst/>
          </a:prstGeom>
          <a:noFill/>
          <a:ln w="9525">
            <a:noFill/>
            <a:miter lim="800000"/>
            <a:headEnd/>
            <a:tailEnd/>
          </a:ln>
        </p:spPr>
      </p:pic>
      <p:sp>
        <p:nvSpPr>
          <p:cNvPr id="14" name="Rectangle 13"/>
          <p:cNvSpPr/>
          <p:nvPr/>
        </p:nvSpPr>
        <p:spPr bwMode="auto">
          <a:xfrm>
            <a:off x="3445040" y="2304130"/>
            <a:ext cx="2457450" cy="2217069"/>
          </a:xfrm>
          <a:prstGeom prst="rect">
            <a:avLst/>
          </a:prstGeom>
          <a:noFill/>
          <a:ln w="95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7853855" y="5202152"/>
              <a:ext cx="360" cy="360"/>
            </p14:xfrm>
          </p:contentPart>
        </mc:Choice>
        <mc:Fallback xmlns="">
          <p:pic>
            <p:nvPicPr>
              <p:cNvPr id="2" name="Ink 1"/>
              <p:cNvPicPr/>
              <p:nvPr/>
            </p:nvPicPr>
            <p:blipFill>
              <a:blip r:embed="rId6"/>
              <a:stretch>
                <a:fillRect/>
              </a:stretch>
            </p:blipFill>
            <p:spPr>
              <a:xfrm>
                <a:off x="7851695" y="5199992"/>
                <a:ext cx="4680" cy="4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p14:cNvContentPartPr/>
              <p14:nvPr/>
            </p14:nvContentPartPr>
            <p14:xfrm>
              <a:off x="3775055" y="2536712"/>
              <a:ext cx="1800720" cy="1202760"/>
            </p14:xfrm>
          </p:contentPart>
        </mc:Choice>
        <mc:Fallback xmlns="">
          <p:pic>
            <p:nvPicPr>
              <p:cNvPr id="5" name="Ink 4"/>
              <p:cNvPicPr/>
              <p:nvPr/>
            </p:nvPicPr>
            <p:blipFill>
              <a:blip r:embed="rId8"/>
              <a:stretch>
                <a:fillRect/>
              </a:stretch>
            </p:blipFill>
            <p:spPr>
              <a:xfrm>
                <a:off x="3763535" y="2525912"/>
                <a:ext cx="1824120" cy="1225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p14:cNvContentPartPr/>
              <p14:nvPr/>
            </p14:nvContentPartPr>
            <p14:xfrm>
              <a:off x="7772495" y="2971952"/>
              <a:ext cx="182520" cy="1541520"/>
            </p14:xfrm>
          </p:contentPart>
        </mc:Choice>
        <mc:Fallback xmlns="">
          <p:pic>
            <p:nvPicPr>
              <p:cNvPr id="7" name="Ink 6"/>
              <p:cNvPicPr/>
              <p:nvPr/>
            </p:nvPicPr>
            <p:blipFill>
              <a:blip r:embed="rId10"/>
              <a:stretch>
                <a:fillRect/>
              </a:stretch>
            </p:blipFill>
            <p:spPr>
              <a:xfrm>
                <a:off x="7764215" y="2963672"/>
                <a:ext cx="192960" cy="1551960"/>
              </a:xfrm>
              <a:prstGeom prst="rect">
                <a:avLst/>
              </a:prstGeom>
            </p:spPr>
          </p:pic>
        </mc:Fallback>
      </mc:AlternateContent>
    </p:spTree>
    <p:extLst>
      <p:ext uri="{BB962C8B-B14F-4D97-AF65-F5344CB8AC3E}">
        <p14:creationId xmlns:p14="http://schemas.microsoft.com/office/powerpoint/2010/main" val="1298040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Logic Gates: AND</a:t>
            </a:r>
          </a:p>
        </p:txBody>
      </p:sp>
      <p:pic>
        <p:nvPicPr>
          <p:cNvPr id="64517" name="Picture 2" descr="Switches in series"/>
          <p:cNvPicPr>
            <a:picLocks noChangeAspect="1" noChangeArrowheads="1" noCrop="1"/>
          </p:cNvPicPr>
          <p:nvPr/>
        </p:nvPicPr>
        <p:blipFill>
          <a:blip r:embed="rId2"/>
          <a:srcRect/>
          <a:stretch>
            <a:fillRect/>
          </a:stretch>
        </p:blipFill>
        <p:spPr bwMode="auto">
          <a:xfrm>
            <a:off x="762000" y="1905000"/>
            <a:ext cx="2719388" cy="1447800"/>
          </a:xfrm>
          <a:prstGeom prst="rect">
            <a:avLst/>
          </a:prstGeom>
          <a:noFill/>
          <a:ln w="9525">
            <a:noFill/>
            <a:miter lim="800000"/>
            <a:headEnd/>
            <a:tailEnd/>
          </a:ln>
        </p:spPr>
      </p:pic>
      <p:pic>
        <p:nvPicPr>
          <p:cNvPr id="64518" name="Picture 11" descr="space.gif"/>
          <p:cNvPicPr>
            <a:picLocks noChangeAspect="1" noChangeArrowheads="1"/>
          </p:cNvPicPr>
          <p:nvPr/>
        </p:nvPicPr>
        <p:blipFill>
          <a:blip r:embed="rId3"/>
          <a:srcRect/>
          <a:stretch>
            <a:fillRect/>
          </a:stretch>
        </p:blipFill>
        <p:spPr bwMode="auto">
          <a:xfrm>
            <a:off x="0" y="0"/>
            <a:ext cx="2000250" cy="114300"/>
          </a:xfrm>
          <a:prstGeom prst="rect">
            <a:avLst/>
          </a:prstGeom>
          <a:noFill/>
          <a:ln w="9525">
            <a:noFill/>
            <a:miter lim="800000"/>
            <a:headEnd/>
            <a:tailEnd/>
          </a:ln>
        </p:spPr>
      </p:pic>
      <p:pic>
        <p:nvPicPr>
          <p:cNvPr id="64519" name="Picture 12" descr="space.gif"/>
          <p:cNvPicPr>
            <a:picLocks noChangeAspect="1" noChangeArrowheads="1"/>
          </p:cNvPicPr>
          <p:nvPr/>
        </p:nvPicPr>
        <p:blipFill>
          <a:blip r:embed="rId3"/>
          <a:srcRect/>
          <a:stretch>
            <a:fillRect/>
          </a:stretch>
        </p:blipFill>
        <p:spPr bwMode="auto">
          <a:xfrm>
            <a:off x="0" y="0"/>
            <a:ext cx="2000250" cy="114300"/>
          </a:xfrm>
          <a:prstGeom prst="rect">
            <a:avLst/>
          </a:prstGeom>
          <a:noFill/>
          <a:ln w="9525">
            <a:noFill/>
            <a:miter lim="800000"/>
            <a:headEnd/>
            <a:tailEnd/>
          </a:ln>
        </p:spPr>
      </p:pic>
      <p:pic>
        <p:nvPicPr>
          <p:cNvPr id="64520" name="Picture 10" descr="space.gif"/>
          <p:cNvPicPr>
            <a:picLocks noChangeAspect="1" noChangeArrowheads="1"/>
          </p:cNvPicPr>
          <p:nvPr/>
        </p:nvPicPr>
        <p:blipFill>
          <a:blip r:embed="rId3"/>
          <a:srcRect/>
          <a:stretch>
            <a:fillRect/>
          </a:stretch>
        </p:blipFill>
        <p:spPr bwMode="auto">
          <a:xfrm>
            <a:off x="-3652838" y="-182563"/>
            <a:ext cx="2000250" cy="114300"/>
          </a:xfrm>
          <a:prstGeom prst="rect">
            <a:avLst/>
          </a:prstGeom>
          <a:noFill/>
          <a:ln w="9525">
            <a:noFill/>
            <a:miter lim="800000"/>
            <a:headEnd/>
            <a:tailEnd/>
          </a:ln>
        </p:spPr>
      </p:pic>
      <p:sp>
        <p:nvSpPr>
          <p:cNvPr id="64521" name="Rectangle 16"/>
          <p:cNvSpPr>
            <a:spLocks noChangeArrowheads="1"/>
          </p:cNvSpPr>
          <p:nvPr/>
        </p:nvSpPr>
        <p:spPr bwMode="auto">
          <a:xfrm>
            <a:off x="762000" y="3770313"/>
            <a:ext cx="7772400" cy="830997"/>
          </a:xfrm>
          <a:prstGeom prst="rect">
            <a:avLst/>
          </a:prstGeom>
          <a:noFill/>
          <a:ln w="9525">
            <a:noFill/>
            <a:miter lim="800000"/>
            <a:headEnd/>
            <a:tailEnd/>
          </a:ln>
        </p:spPr>
        <p:txBody>
          <a:bodyPr>
            <a:spAutoFit/>
          </a:bodyPr>
          <a:lstStyle/>
          <a:p>
            <a:pPr eaLnBrk="0" hangingPunct="0"/>
            <a:r>
              <a:rPr lang="en-US" sz="1600" dirty="0">
                <a:solidFill>
                  <a:srgbClr val="C00000"/>
                </a:solidFill>
              </a:rPr>
              <a:t>A = 0 , B = 0 </a:t>
            </a:r>
            <a:r>
              <a:rPr lang="en-US" sz="1600" dirty="0">
                <a:solidFill>
                  <a:srgbClr val="C00000"/>
                </a:solidFill>
                <a:sym typeface="Wingdings" pitchFamily="2" charset="2"/>
              </a:rPr>
              <a:t> </a:t>
            </a:r>
            <a:r>
              <a:rPr lang="en-US" sz="1600" dirty="0">
                <a:solidFill>
                  <a:srgbClr val="C00000"/>
                </a:solidFill>
              </a:rPr>
              <a:t>both diodes are forward biased </a:t>
            </a:r>
            <a:r>
              <a:rPr lang="en-US" sz="1600" dirty="0">
                <a:solidFill>
                  <a:srgbClr val="C00000"/>
                </a:solidFill>
                <a:sym typeface="Wingdings" pitchFamily="2" charset="2"/>
              </a:rPr>
              <a:t></a:t>
            </a:r>
            <a:r>
              <a:rPr lang="en-US" sz="1600" dirty="0">
                <a:solidFill>
                  <a:srgbClr val="C00000"/>
                </a:solidFill>
              </a:rPr>
              <a:t> both diodes conduct </a:t>
            </a:r>
            <a:r>
              <a:rPr lang="en-US" sz="1600" dirty="0">
                <a:solidFill>
                  <a:srgbClr val="C00000"/>
                </a:solidFill>
                <a:sym typeface="Wingdings" pitchFamily="2" charset="2"/>
              </a:rPr>
              <a:t>out is</a:t>
            </a:r>
            <a:r>
              <a:rPr lang="en-US" sz="1600" dirty="0">
                <a:solidFill>
                  <a:srgbClr val="C00000"/>
                </a:solidFill>
              </a:rPr>
              <a:t> LOW </a:t>
            </a:r>
            <a:r>
              <a:rPr lang="en-US" sz="1600" dirty="0">
                <a:solidFill>
                  <a:srgbClr val="C00000"/>
                </a:solidFill>
                <a:sym typeface="Wingdings" pitchFamily="2" charset="2"/>
              </a:rPr>
              <a:t> 0</a:t>
            </a:r>
            <a:r>
              <a:rPr lang="en-US" sz="1600" dirty="0">
                <a:solidFill>
                  <a:srgbClr val="C00000"/>
                </a:solidFill>
              </a:rPr>
              <a:t>.</a:t>
            </a:r>
          </a:p>
          <a:p>
            <a:pPr eaLnBrk="0" hangingPunct="0"/>
            <a:endParaRPr lang="en-US" sz="1600" dirty="0"/>
          </a:p>
          <a:p>
            <a:pPr eaLnBrk="0" hangingPunct="0"/>
            <a:endParaRPr lang="en-US" sz="1600" dirty="0"/>
          </a:p>
        </p:txBody>
      </p:sp>
      <p:sp>
        <p:nvSpPr>
          <p:cNvPr id="64522" name="Rectangle 19"/>
          <p:cNvSpPr>
            <a:spLocks noChangeArrowheads="1"/>
          </p:cNvSpPr>
          <p:nvPr/>
        </p:nvSpPr>
        <p:spPr bwMode="auto">
          <a:xfrm>
            <a:off x="838200" y="1085850"/>
            <a:ext cx="7315200" cy="590550"/>
          </a:xfrm>
          <a:prstGeom prst="rect">
            <a:avLst/>
          </a:prstGeom>
          <a:noFill/>
          <a:ln w="9525">
            <a:noFill/>
            <a:miter lim="800000"/>
            <a:headEnd/>
            <a:tailEnd/>
          </a:ln>
        </p:spPr>
        <p:txBody>
          <a:bodyPr>
            <a:spAutoFit/>
          </a:bodyPr>
          <a:lstStyle/>
          <a:p>
            <a:pPr>
              <a:lnSpc>
                <a:spcPct val="90000"/>
              </a:lnSpc>
            </a:pPr>
            <a:r>
              <a:rPr lang="en-US" sz="1800"/>
              <a:t>The simples gates are AND and OR. They can be built from switches or using the simplest form of electronic logic  - diode logic. </a:t>
            </a:r>
          </a:p>
        </p:txBody>
      </p:sp>
      <p:pic>
        <p:nvPicPr>
          <p:cNvPr id="64523" name="Picture 14"/>
          <p:cNvPicPr>
            <a:picLocks noChangeAspect="1" noChangeArrowheads="1"/>
          </p:cNvPicPr>
          <p:nvPr/>
        </p:nvPicPr>
        <p:blipFill>
          <a:blip r:embed="rId4"/>
          <a:srcRect/>
          <a:stretch>
            <a:fillRect/>
          </a:stretch>
        </p:blipFill>
        <p:spPr bwMode="auto">
          <a:xfrm>
            <a:off x="4200525" y="2093913"/>
            <a:ext cx="3952875" cy="1466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1" name="Picture 5" descr="fig0635"/>
          <p:cNvPicPr>
            <a:picLocks noChangeAspect="1" noChangeArrowheads="1"/>
          </p:cNvPicPr>
          <p:nvPr/>
        </p:nvPicPr>
        <p:blipFill>
          <a:blip r:embed="rId2"/>
          <a:srcRect/>
          <a:stretch>
            <a:fillRect/>
          </a:stretch>
        </p:blipFill>
        <p:spPr bwMode="auto">
          <a:xfrm>
            <a:off x="3505200" y="914400"/>
            <a:ext cx="5275263" cy="3810000"/>
          </a:xfrm>
          <a:prstGeom prst="rect">
            <a:avLst/>
          </a:prstGeom>
          <a:noFill/>
          <a:ln w="9525">
            <a:noFill/>
            <a:miter lim="800000"/>
            <a:headEnd/>
            <a:tailEnd/>
          </a:ln>
        </p:spPr>
      </p:pic>
      <p:sp>
        <p:nvSpPr>
          <p:cNvPr id="119813"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Complex NMOS Logic Design (2)</a:t>
            </a:r>
          </a:p>
        </p:txBody>
      </p:sp>
      <p:sp>
        <p:nvSpPr>
          <p:cNvPr id="119814" name="Text Box 5"/>
          <p:cNvSpPr txBox="1">
            <a:spLocks noChangeArrowheads="1"/>
          </p:cNvSpPr>
          <p:nvPr/>
        </p:nvSpPr>
        <p:spPr bwMode="auto">
          <a:xfrm>
            <a:off x="228600" y="838200"/>
            <a:ext cx="3276600" cy="1477963"/>
          </a:xfrm>
          <a:prstGeom prst="rect">
            <a:avLst/>
          </a:prstGeom>
          <a:noFill/>
          <a:ln w="9525">
            <a:noFill/>
            <a:miter lim="800000"/>
            <a:headEnd/>
            <a:tailEnd/>
          </a:ln>
        </p:spPr>
        <p:txBody>
          <a:bodyPr>
            <a:spAutoFit/>
          </a:bodyPr>
          <a:lstStyle/>
          <a:p>
            <a:pPr eaLnBrk="0" hangingPunct="0">
              <a:spcBef>
                <a:spcPct val="50000"/>
              </a:spcBef>
            </a:pPr>
            <a:r>
              <a:rPr lang="en-US" sz="1800"/>
              <a:t>Example 2. Design logic function: </a:t>
            </a:r>
          </a:p>
          <a:p>
            <a:pPr eaLnBrk="0" hangingPunct="0">
              <a:spcBef>
                <a:spcPct val="50000"/>
              </a:spcBef>
            </a:pPr>
            <a:r>
              <a:rPr lang="en-US" sz="1800"/>
              <a:t>    Y = A B + CDB = (A+CD)B</a:t>
            </a:r>
          </a:p>
          <a:p>
            <a:pPr eaLnBrk="0" hangingPunct="0">
              <a:spcBef>
                <a:spcPct val="50000"/>
              </a:spcBef>
            </a:pPr>
            <a:r>
              <a:rPr lang="en-US" sz="1800"/>
              <a:t>Base inverter :</a:t>
            </a:r>
          </a:p>
        </p:txBody>
      </p:sp>
      <p:sp>
        <p:nvSpPr>
          <p:cNvPr id="119815" name="Line 6"/>
          <p:cNvSpPr>
            <a:spLocks noChangeShapeType="1"/>
          </p:cNvSpPr>
          <p:nvPr/>
        </p:nvSpPr>
        <p:spPr bwMode="auto">
          <a:xfrm>
            <a:off x="914400" y="1524000"/>
            <a:ext cx="1143000" cy="0"/>
          </a:xfrm>
          <a:prstGeom prst="line">
            <a:avLst/>
          </a:prstGeom>
          <a:noFill/>
          <a:ln w="9525">
            <a:solidFill>
              <a:schemeClr val="tx1"/>
            </a:solidFill>
            <a:round/>
            <a:headEnd/>
            <a:tailEnd/>
          </a:ln>
        </p:spPr>
        <p:txBody>
          <a:bodyPr/>
          <a:lstStyle/>
          <a:p>
            <a:endParaRPr lang="en-US"/>
          </a:p>
        </p:txBody>
      </p:sp>
      <p:sp>
        <p:nvSpPr>
          <p:cNvPr id="119816" name="Line 6"/>
          <p:cNvSpPr>
            <a:spLocks noChangeShapeType="1"/>
          </p:cNvSpPr>
          <p:nvPr/>
        </p:nvSpPr>
        <p:spPr bwMode="auto">
          <a:xfrm>
            <a:off x="2286000" y="1524000"/>
            <a:ext cx="990600" cy="0"/>
          </a:xfrm>
          <a:prstGeom prst="line">
            <a:avLst/>
          </a:prstGeom>
          <a:noFill/>
          <a:ln w="9525">
            <a:solidFill>
              <a:schemeClr val="tx1"/>
            </a:solidFill>
            <a:round/>
            <a:headEnd/>
            <a:tailEnd/>
          </a:ln>
        </p:spPr>
        <p:txBody>
          <a:bodyPr/>
          <a:lstStyle/>
          <a:p>
            <a:endParaRPr lang="en-US"/>
          </a:p>
        </p:txBody>
      </p:sp>
      <p:pic>
        <p:nvPicPr>
          <p:cNvPr id="119817" name="Picture 13"/>
          <p:cNvPicPr>
            <a:picLocks noChangeAspect="1" noChangeArrowheads="1"/>
          </p:cNvPicPr>
          <p:nvPr/>
        </p:nvPicPr>
        <p:blipFill>
          <a:blip r:embed="rId3"/>
          <a:srcRect/>
          <a:stretch>
            <a:fillRect/>
          </a:stretch>
        </p:blipFill>
        <p:spPr bwMode="auto">
          <a:xfrm>
            <a:off x="914400" y="2286000"/>
            <a:ext cx="1752600" cy="2235200"/>
          </a:xfrm>
          <a:prstGeom prst="rect">
            <a:avLst/>
          </a:prstGeom>
          <a:noFill/>
          <a:ln w="9525">
            <a:noFill/>
            <a:miter lim="800000"/>
            <a:headEnd/>
            <a:tailEnd/>
          </a:ln>
        </p:spPr>
      </p:pic>
      <p:sp>
        <p:nvSpPr>
          <p:cNvPr id="119818" name="Rectangle 3"/>
          <p:cNvSpPr txBox="1">
            <a:spLocks noChangeArrowheads="1"/>
          </p:cNvSpPr>
          <p:nvPr/>
        </p:nvSpPr>
        <p:spPr bwMode="auto">
          <a:xfrm>
            <a:off x="228600" y="4800600"/>
            <a:ext cx="8534400" cy="1676400"/>
          </a:xfrm>
          <a:prstGeom prst="rect">
            <a:avLst/>
          </a:prstGeom>
          <a:noFill/>
          <a:ln w="9525">
            <a:noFill/>
            <a:miter lim="800000"/>
            <a:headEnd/>
            <a:tailEnd/>
          </a:ln>
        </p:spPr>
        <p:txBody>
          <a:bodyPr/>
          <a:lstStyle/>
          <a:p>
            <a:pPr marL="533400" indent="-533400">
              <a:lnSpc>
                <a:spcPct val="90000"/>
              </a:lnSpc>
              <a:spcBef>
                <a:spcPct val="20000"/>
              </a:spcBef>
              <a:buFontTx/>
              <a:buChar char="•"/>
            </a:pPr>
            <a:r>
              <a:rPr lang="en-US" sz="1800" dirty="0"/>
              <a:t>The figure on the left shows the worst case method. The longest path is 3 transistors in series, so (</a:t>
            </a:r>
            <a:r>
              <a:rPr lang="en-US" sz="1800" i="1" dirty="0"/>
              <a:t>W</a:t>
            </a:r>
            <a:r>
              <a:rPr lang="en-US" sz="1800" dirty="0"/>
              <a:t>/</a:t>
            </a:r>
            <a:r>
              <a:rPr lang="en-US" sz="1800" i="1" dirty="0"/>
              <a:t>L</a:t>
            </a:r>
            <a:r>
              <a:rPr lang="en-US" sz="1800" dirty="0"/>
              <a:t>)=6.66 /1 is the size for each element in series.  One  </a:t>
            </a:r>
            <a:r>
              <a:rPr lang="en-US" sz="1800" i="1" dirty="0"/>
              <a:t>M</a:t>
            </a:r>
            <a:r>
              <a:rPr lang="en-US" sz="1800" i="1" baseline="-25000" dirty="0"/>
              <a:t>A</a:t>
            </a:r>
            <a:r>
              <a:rPr lang="en-US" sz="1800" dirty="0"/>
              <a:t>  is in parallel with two transistors, so its </a:t>
            </a:r>
            <a:r>
              <a:rPr lang="en-US" sz="1800" i="1" dirty="0"/>
              <a:t>W</a:t>
            </a:r>
            <a:r>
              <a:rPr lang="en-US" sz="1800" dirty="0"/>
              <a:t>/</a:t>
            </a:r>
            <a:r>
              <a:rPr lang="en-US" sz="1800" i="1" dirty="0"/>
              <a:t>L</a:t>
            </a:r>
            <a:r>
              <a:rPr lang="en-US" sz="1800" dirty="0"/>
              <a:t> is </a:t>
            </a:r>
            <a:r>
              <a:rPr lang="en-US" sz="1800" dirty="0" smtClean="0"/>
              <a:t>halved.</a:t>
            </a:r>
            <a:endParaRPr lang="en-US" sz="1800" dirty="0"/>
          </a:p>
          <a:p>
            <a:pPr marL="533400" indent="-533400">
              <a:lnSpc>
                <a:spcPct val="90000"/>
              </a:lnSpc>
              <a:spcBef>
                <a:spcPct val="20000"/>
              </a:spcBef>
              <a:buFontTx/>
              <a:buChar char="•"/>
            </a:pPr>
            <a:r>
              <a:rPr lang="en-US" sz="1800" dirty="0">
                <a:solidFill>
                  <a:srgbClr val="0070C0"/>
                </a:solidFill>
              </a:rPr>
              <a:t>The figure on the right shows the partitioning technique : </a:t>
            </a:r>
            <a:r>
              <a:rPr lang="en-US" sz="1800" dirty="0">
                <a:solidFill>
                  <a:srgbClr val="C00000"/>
                </a:solidFill>
              </a:rPr>
              <a:t>the longest path is 2, so (</a:t>
            </a:r>
            <a:r>
              <a:rPr lang="en-US" sz="1800" i="1" dirty="0">
                <a:solidFill>
                  <a:srgbClr val="C00000"/>
                </a:solidFill>
              </a:rPr>
              <a:t>W</a:t>
            </a:r>
            <a:r>
              <a:rPr lang="en-US" sz="1800" dirty="0">
                <a:solidFill>
                  <a:srgbClr val="C00000"/>
                </a:solidFill>
              </a:rPr>
              <a:t>/</a:t>
            </a:r>
            <a:r>
              <a:rPr lang="en-US" sz="1800" i="1" dirty="0">
                <a:solidFill>
                  <a:srgbClr val="C00000"/>
                </a:solidFill>
              </a:rPr>
              <a:t>L</a:t>
            </a:r>
            <a:r>
              <a:rPr lang="en-US" sz="1800" dirty="0">
                <a:solidFill>
                  <a:srgbClr val="C00000"/>
                </a:solidFill>
              </a:rPr>
              <a:t>)= 4.44/1</a:t>
            </a:r>
            <a:r>
              <a:rPr lang="en-US" sz="1800" dirty="0">
                <a:solidFill>
                  <a:srgbClr val="0070C0"/>
                </a:solidFill>
              </a:rPr>
              <a:t>. </a:t>
            </a:r>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8515895" y="2627792"/>
              <a:ext cx="358200" cy="1593720"/>
            </p14:xfrm>
          </p:contentPart>
        </mc:Choice>
        <mc:Fallback xmlns="">
          <p:pic>
            <p:nvPicPr>
              <p:cNvPr id="3" name="Ink 2"/>
              <p:cNvPicPr/>
              <p:nvPr/>
            </p:nvPicPr>
            <p:blipFill>
              <a:blip r:embed="rId5"/>
              <a:stretch>
                <a:fillRect/>
              </a:stretch>
            </p:blipFill>
            <p:spPr>
              <a:xfrm>
                <a:off x="8505455" y="2619872"/>
                <a:ext cx="379440" cy="1613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p14:cNvContentPartPr/>
              <p14:nvPr/>
            </p14:nvContentPartPr>
            <p14:xfrm>
              <a:off x="8633615" y="2622752"/>
              <a:ext cx="288360" cy="1472040"/>
            </p14:xfrm>
          </p:contentPart>
        </mc:Choice>
        <mc:Fallback xmlns="">
          <p:pic>
            <p:nvPicPr>
              <p:cNvPr id="4" name="Ink 3"/>
              <p:cNvPicPr/>
              <p:nvPr/>
            </p:nvPicPr>
            <p:blipFill>
              <a:blip r:embed="rId7"/>
              <a:stretch>
                <a:fillRect/>
              </a:stretch>
            </p:blipFill>
            <p:spPr>
              <a:xfrm>
                <a:off x="8621735" y="2611232"/>
                <a:ext cx="311760" cy="1491840"/>
              </a:xfrm>
              <a:prstGeom prst="rect">
                <a:avLst/>
              </a:prstGeom>
            </p:spPr>
          </p:pic>
        </mc:Fallback>
      </mc:AlternateContent>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1" name="Picture 5" descr="fig0635"/>
          <p:cNvPicPr>
            <a:picLocks noChangeAspect="1" noChangeArrowheads="1"/>
          </p:cNvPicPr>
          <p:nvPr/>
        </p:nvPicPr>
        <p:blipFill>
          <a:blip r:embed="rId2"/>
          <a:srcRect/>
          <a:stretch>
            <a:fillRect/>
          </a:stretch>
        </p:blipFill>
        <p:spPr bwMode="auto">
          <a:xfrm>
            <a:off x="3505200" y="914400"/>
            <a:ext cx="5275263" cy="3810000"/>
          </a:xfrm>
          <a:prstGeom prst="rect">
            <a:avLst/>
          </a:prstGeom>
          <a:noFill/>
          <a:ln w="9525">
            <a:noFill/>
            <a:miter lim="800000"/>
            <a:headEnd/>
            <a:tailEnd/>
          </a:ln>
        </p:spPr>
      </p:pic>
      <p:sp>
        <p:nvSpPr>
          <p:cNvPr id="119813"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Complex NMOS Logic Design (2)</a:t>
            </a:r>
          </a:p>
        </p:txBody>
      </p:sp>
      <p:sp>
        <p:nvSpPr>
          <p:cNvPr id="119814" name="Text Box 5"/>
          <p:cNvSpPr txBox="1">
            <a:spLocks noChangeArrowheads="1"/>
          </p:cNvSpPr>
          <p:nvPr/>
        </p:nvSpPr>
        <p:spPr bwMode="auto">
          <a:xfrm>
            <a:off x="228600" y="838200"/>
            <a:ext cx="3276600" cy="1477963"/>
          </a:xfrm>
          <a:prstGeom prst="rect">
            <a:avLst/>
          </a:prstGeom>
          <a:noFill/>
          <a:ln w="9525">
            <a:noFill/>
            <a:miter lim="800000"/>
            <a:headEnd/>
            <a:tailEnd/>
          </a:ln>
        </p:spPr>
        <p:txBody>
          <a:bodyPr>
            <a:spAutoFit/>
          </a:bodyPr>
          <a:lstStyle/>
          <a:p>
            <a:pPr eaLnBrk="0" hangingPunct="0">
              <a:spcBef>
                <a:spcPct val="50000"/>
              </a:spcBef>
            </a:pPr>
            <a:r>
              <a:rPr lang="en-US" sz="1800"/>
              <a:t>Example 2. Design logic function: </a:t>
            </a:r>
          </a:p>
          <a:p>
            <a:pPr eaLnBrk="0" hangingPunct="0">
              <a:spcBef>
                <a:spcPct val="50000"/>
              </a:spcBef>
            </a:pPr>
            <a:r>
              <a:rPr lang="en-US" sz="1800"/>
              <a:t>    Y = A B + CDB = (A+CD)B</a:t>
            </a:r>
          </a:p>
          <a:p>
            <a:pPr eaLnBrk="0" hangingPunct="0">
              <a:spcBef>
                <a:spcPct val="50000"/>
              </a:spcBef>
            </a:pPr>
            <a:r>
              <a:rPr lang="en-US" sz="1800"/>
              <a:t>Base inverter :</a:t>
            </a:r>
          </a:p>
        </p:txBody>
      </p:sp>
      <p:sp>
        <p:nvSpPr>
          <p:cNvPr id="119815" name="Line 6"/>
          <p:cNvSpPr>
            <a:spLocks noChangeShapeType="1"/>
          </p:cNvSpPr>
          <p:nvPr/>
        </p:nvSpPr>
        <p:spPr bwMode="auto">
          <a:xfrm>
            <a:off x="914400" y="1524000"/>
            <a:ext cx="1143000" cy="0"/>
          </a:xfrm>
          <a:prstGeom prst="line">
            <a:avLst/>
          </a:prstGeom>
          <a:noFill/>
          <a:ln w="9525">
            <a:solidFill>
              <a:schemeClr val="tx1"/>
            </a:solidFill>
            <a:round/>
            <a:headEnd/>
            <a:tailEnd/>
          </a:ln>
        </p:spPr>
        <p:txBody>
          <a:bodyPr/>
          <a:lstStyle/>
          <a:p>
            <a:endParaRPr lang="en-US"/>
          </a:p>
        </p:txBody>
      </p:sp>
      <p:sp>
        <p:nvSpPr>
          <p:cNvPr id="119816" name="Line 6"/>
          <p:cNvSpPr>
            <a:spLocks noChangeShapeType="1"/>
          </p:cNvSpPr>
          <p:nvPr/>
        </p:nvSpPr>
        <p:spPr bwMode="auto">
          <a:xfrm>
            <a:off x="2286000" y="1524000"/>
            <a:ext cx="990600" cy="0"/>
          </a:xfrm>
          <a:prstGeom prst="line">
            <a:avLst/>
          </a:prstGeom>
          <a:noFill/>
          <a:ln w="9525">
            <a:solidFill>
              <a:schemeClr val="tx1"/>
            </a:solidFill>
            <a:round/>
            <a:headEnd/>
            <a:tailEnd/>
          </a:ln>
        </p:spPr>
        <p:txBody>
          <a:bodyPr/>
          <a:lstStyle/>
          <a:p>
            <a:endParaRPr lang="en-US"/>
          </a:p>
        </p:txBody>
      </p:sp>
      <p:pic>
        <p:nvPicPr>
          <p:cNvPr id="119817" name="Picture 13"/>
          <p:cNvPicPr>
            <a:picLocks noChangeAspect="1" noChangeArrowheads="1"/>
          </p:cNvPicPr>
          <p:nvPr/>
        </p:nvPicPr>
        <p:blipFill>
          <a:blip r:embed="rId3"/>
          <a:srcRect/>
          <a:stretch>
            <a:fillRect/>
          </a:stretch>
        </p:blipFill>
        <p:spPr bwMode="auto">
          <a:xfrm>
            <a:off x="914400" y="2286000"/>
            <a:ext cx="1752600" cy="2235200"/>
          </a:xfrm>
          <a:prstGeom prst="rect">
            <a:avLst/>
          </a:prstGeom>
          <a:noFill/>
          <a:ln w="9525">
            <a:noFill/>
            <a:miter lim="800000"/>
            <a:headEnd/>
            <a:tailEnd/>
          </a:ln>
        </p:spPr>
      </p:pic>
      <p:sp>
        <p:nvSpPr>
          <p:cNvPr id="119818" name="Rectangle 3"/>
          <p:cNvSpPr txBox="1">
            <a:spLocks noChangeArrowheads="1"/>
          </p:cNvSpPr>
          <p:nvPr/>
        </p:nvSpPr>
        <p:spPr bwMode="auto">
          <a:xfrm>
            <a:off x="228600" y="4800600"/>
            <a:ext cx="8534400" cy="1676400"/>
          </a:xfrm>
          <a:prstGeom prst="rect">
            <a:avLst/>
          </a:prstGeom>
          <a:noFill/>
          <a:ln w="9525">
            <a:noFill/>
            <a:miter lim="800000"/>
            <a:headEnd/>
            <a:tailEnd/>
          </a:ln>
        </p:spPr>
        <p:txBody>
          <a:bodyPr/>
          <a:lstStyle/>
          <a:p>
            <a:pPr marL="533400" indent="-533400">
              <a:lnSpc>
                <a:spcPct val="90000"/>
              </a:lnSpc>
              <a:spcBef>
                <a:spcPct val="20000"/>
              </a:spcBef>
              <a:buFontTx/>
              <a:buChar char="•"/>
            </a:pPr>
            <a:r>
              <a:rPr lang="en-US" sz="1800" dirty="0"/>
              <a:t>The figure on the left shows the worst case method. The longest path is 3 transistors in series, so (</a:t>
            </a:r>
            <a:r>
              <a:rPr lang="en-US" sz="1800" i="1" dirty="0"/>
              <a:t>W</a:t>
            </a:r>
            <a:r>
              <a:rPr lang="en-US" sz="1800" dirty="0"/>
              <a:t>/</a:t>
            </a:r>
            <a:r>
              <a:rPr lang="en-US" sz="1800" i="1" dirty="0"/>
              <a:t>L</a:t>
            </a:r>
            <a:r>
              <a:rPr lang="en-US" sz="1800" dirty="0"/>
              <a:t>)=6.66 /1 is the size for each element in series.  One  </a:t>
            </a:r>
            <a:r>
              <a:rPr lang="en-US" sz="1800" i="1" dirty="0"/>
              <a:t>M</a:t>
            </a:r>
            <a:r>
              <a:rPr lang="en-US" sz="1800" i="1" baseline="-25000" dirty="0"/>
              <a:t>A</a:t>
            </a:r>
            <a:r>
              <a:rPr lang="en-US" sz="1800" dirty="0"/>
              <a:t>  is in parallel with two transistors, so its </a:t>
            </a:r>
            <a:r>
              <a:rPr lang="en-US" sz="1800" i="1" dirty="0"/>
              <a:t>W</a:t>
            </a:r>
            <a:r>
              <a:rPr lang="en-US" sz="1800" dirty="0"/>
              <a:t>/</a:t>
            </a:r>
            <a:r>
              <a:rPr lang="en-US" sz="1800" i="1" dirty="0"/>
              <a:t>L</a:t>
            </a:r>
            <a:r>
              <a:rPr lang="en-US" sz="1800" dirty="0"/>
              <a:t> is </a:t>
            </a:r>
            <a:r>
              <a:rPr lang="en-US" sz="1800" dirty="0" smtClean="0"/>
              <a:t>halved.</a:t>
            </a:r>
            <a:endParaRPr lang="en-US" sz="1800" dirty="0"/>
          </a:p>
          <a:p>
            <a:pPr marL="533400" indent="-533400">
              <a:lnSpc>
                <a:spcPct val="90000"/>
              </a:lnSpc>
              <a:spcBef>
                <a:spcPct val="20000"/>
              </a:spcBef>
              <a:buFontTx/>
              <a:buChar char="•"/>
            </a:pPr>
            <a:r>
              <a:rPr lang="en-US" sz="1800" dirty="0">
                <a:solidFill>
                  <a:srgbClr val="0070C0"/>
                </a:solidFill>
              </a:rPr>
              <a:t>The figure on the right shows the partitioning technique : </a:t>
            </a:r>
            <a:r>
              <a:rPr lang="en-US" sz="1800" dirty="0">
                <a:solidFill>
                  <a:srgbClr val="C00000"/>
                </a:solidFill>
              </a:rPr>
              <a:t>the longest path is 2, so (</a:t>
            </a:r>
            <a:r>
              <a:rPr lang="en-US" sz="1800" i="1" dirty="0">
                <a:solidFill>
                  <a:srgbClr val="C00000"/>
                </a:solidFill>
              </a:rPr>
              <a:t>W</a:t>
            </a:r>
            <a:r>
              <a:rPr lang="en-US" sz="1800" dirty="0">
                <a:solidFill>
                  <a:srgbClr val="C00000"/>
                </a:solidFill>
              </a:rPr>
              <a:t>/</a:t>
            </a:r>
            <a:r>
              <a:rPr lang="en-US" sz="1800" i="1" dirty="0">
                <a:solidFill>
                  <a:srgbClr val="C00000"/>
                </a:solidFill>
              </a:rPr>
              <a:t>L</a:t>
            </a:r>
            <a:r>
              <a:rPr lang="en-US" sz="1800" dirty="0">
                <a:solidFill>
                  <a:srgbClr val="C00000"/>
                </a:solidFill>
              </a:rPr>
              <a:t>)= 4.44/1</a:t>
            </a:r>
            <a:r>
              <a:rPr lang="en-US" sz="1800" dirty="0">
                <a:solidFill>
                  <a:srgbClr val="0070C0"/>
                </a:solidFill>
              </a:rPr>
              <a:t>. However, now we put 2 series transistors </a:t>
            </a:r>
            <a:r>
              <a:rPr lang="en-US" sz="1800" i="1" dirty="0">
                <a:solidFill>
                  <a:srgbClr val="00B050"/>
                </a:solidFill>
              </a:rPr>
              <a:t>M</a:t>
            </a:r>
            <a:r>
              <a:rPr lang="en-US" sz="1800" i="1" baseline="-25000" dirty="0">
                <a:solidFill>
                  <a:srgbClr val="00B050"/>
                </a:solidFill>
              </a:rPr>
              <a:t>C    </a:t>
            </a:r>
            <a:r>
              <a:rPr lang="en-US" sz="1800" dirty="0">
                <a:solidFill>
                  <a:srgbClr val="00B050"/>
                </a:solidFill>
              </a:rPr>
              <a:t>and  </a:t>
            </a:r>
            <a:r>
              <a:rPr lang="en-US" sz="1800" i="1" dirty="0">
                <a:solidFill>
                  <a:srgbClr val="00B050"/>
                </a:solidFill>
              </a:rPr>
              <a:t>M</a:t>
            </a:r>
            <a:r>
              <a:rPr lang="en-US" sz="1800" i="1" baseline="-25000" dirty="0">
                <a:solidFill>
                  <a:srgbClr val="00B050"/>
                </a:solidFill>
              </a:rPr>
              <a:t>D   </a:t>
            </a:r>
            <a:r>
              <a:rPr lang="en-US" sz="1800" dirty="0">
                <a:solidFill>
                  <a:srgbClr val="00B050"/>
                </a:solidFill>
              </a:rPr>
              <a:t>in </a:t>
            </a:r>
            <a:r>
              <a:rPr lang="en-US" sz="1800" dirty="0" smtClean="0">
                <a:solidFill>
                  <a:srgbClr val="00B050"/>
                </a:solidFill>
              </a:rPr>
              <a:t>parallel with </a:t>
            </a:r>
            <a:r>
              <a:rPr lang="en-US" sz="1800" i="1" dirty="0" smtClean="0">
                <a:solidFill>
                  <a:srgbClr val="00B050"/>
                </a:solidFill>
              </a:rPr>
              <a:t>M</a:t>
            </a:r>
            <a:r>
              <a:rPr lang="en-US" sz="1800" i="1" baseline="-25000" dirty="0" smtClean="0">
                <a:solidFill>
                  <a:srgbClr val="00B050"/>
                </a:solidFill>
              </a:rPr>
              <a:t>A</a:t>
            </a:r>
            <a:r>
              <a:rPr lang="en-US" sz="1800" dirty="0" smtClean="0">
                <a:solidFill>
                  <a:srgbClr val="00B050"/>
                </a:solidFill>
              </a:rPr>
              <a:t> , </a:t>
            </a:r>
            <a:r>
              <a:rPr lang="en-US" sz="1800" dirty="0">
                <a:solidFill>
                  <a:srgbClr val="00B050"/>
                </a:solidFill>
              </a:rPr>
              <a:t>so their with is doubled</a:t>
            </a:r>
            <a:r>
              <a:rPr lang="en-US" sz="1800" dirty="0">
                <a:solidFill>
                  <a:srgbClr val="0070C0"/>
                </a:solidFill>
              </a:rPr>
              <a:t>.</a:t>
            </a: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6484055" y="2226032"/>
              <a:ext cx="2004120" cy="1382760"/>
            </p14:xfrm>
          </p:contentPart>
        </mc:Choice>
        <mc:Fallback xmlns="">
          <p:pic>
            <p:nvPicPr>
              <p:cNvPr id="2" name="Ink 1"/>
              <p:cNvPicPr/>
              <p:nvPr/>
            </p:nvPicPr>
            <p:blipFill>
              <a:blip r:embed="rId5"/>
              <a:stretch>
                <a:fillRect/>
              </a:stretch>
            </p:blipFill>
            <p:spPr>
              <a:xfrm>
                <a:off x="6472893" y="2216674"/>
                <a:ext cx="2026084" cy="1403275"/>
              </a:xfrm>
              <a:prstGeom prst="rect">
                <a:avLst/>
              </a:prstGeom>
            </p:spPr>
          </p:pic>
        </mc:Fallback>
      </mc:AlternateContent>
    </p:spTree>
    <p:extLst>
      <p:ext uri="{BB962C8B-B14F-4D97-AF65-F5344CB8AC3E}">
        <p14:creationId xmlns:p14="http://schemas.microsoft.com/office/powerpoint/2010/main" val="45248426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Static Power Dissipation</a:t>
            </a:r>
          </a:p>
        </p:txBody>
      </p:sp>
      <p:sp>
        <p:nvSpPr>
          <p:cNvPr id="37894" name="Rectangle 3"/>
          <p:cNvSpPr>
            <a:spLocks noGrp="1" noChangeArrowheads="1"/>
          </p:cNvSpPr>
          <p:nvPr>
            <p:ph type="body" idx="1"/>
          </p:nvPr>
        </p:nvSpPr>
        <p:spPr>
          <a:xfrm>
            <a:off x="609600" y="1066800"/>
            <a:ext cx="7772400" cy="4572000"/>
          </a:xfrm>
        </p:spPr>
        <p:txBody>
          <a:bodyPr/>
          <a:lstStyle/>
          <a:p>
            <a:pPr eaLnBrk="1" hangingPunct="1"/>
            <a:r>
              <a:rPr lang="en-US" sz="2000" smtClean="0">
                <a:ea typeface="ＭＳ Ｐゴシック" pitchFamily="34" charset="-128"/>
              </a:rPr>
              <a:t>Static Power Dissipation is the average power dissipation of the logic gate for the high and low logic states. If the duty cycle is 50% it is:</a:t>
            </a:r>
          </a:p>
          <a:p>
            <a:pPr eaLnBrk="1" hangingPunct="1"/>
            <a:endParaRPr lang="en-US" sz="2000" smtClean="0">
              <a:ea typeface="ＭＳ Ｐゴシック" pitchFamily="34" charset="-128"/>
            </a:endParaRPr>
          </a:p>
          <a:p>
            <a:pPr eaLnBrk="1" hangingPunct="1"/>
            <a:endParaRPr lang="en-US" sz="2000" smtClean="0">
              <a:ea typeface="ＭＳ Ｐゴシック" pitchFamily="34" charset="-128"/>
            </a:endParaRPr>
          </a:p>
          <a:p>
            <a:pPr eaLnBrk="1" hangingPunct="1"/>
            <a:endParaRPr lang="en-US" sz="2000" smtClean="0">
              <a:ea typeface="ＭＳ Ｐゴシック" pitchFamily="34" charset="-128"/>
            </a:endParaRPr>
          </a:p>
          <a:p>
            <a:pPr eaLnBrk="1" hangingPunct="1"/>
            <a:r>
              <a:rPr lang="en-US" sz="2000" i="1" smtClean="0">
                <a:ea typeface="ＭＳ Ｐゴシック" pitchFamily="34" charset="-128"/>
              </a:rPr>
              <a:t>I</a:t>
            </a:r>
            <a:r>
              <a:rPr lang="en-US" sz="2000" i="1" baseline="-25000" smtClean="0">
                <a:ea typeface="ＭＳ Ｐゴシック" pitchFamily="34" charset="-128"/>
              </a:rPr>
              <a:t>DDH</a:t>
            </a:r>
            <a:r>
              <a:rPr lang="en-US" sz="2000" smtClean="0">
                <a:ea typeface="ＭＳ Ｐゴシック" pitchFamily="34" charset="-128"/>
              </a:rPr>
              <a:t> = current in the circuit for </a:t>
            </a:r>
            <a:r>
              <a:rPr lang="en-US" sz="2000" i="1" smtClean="0">
                <a:ea typeface="ＭＳ Ｐゴシック" pitchFamily="34" charset="-128"/>
              </a:rPr>
              <a:t>v</a:t>
            </a:r>
            <a:r>
              <a:rPr lang="en-US" sz="2000" i="1" baseline="-25000" smtClean="0">
                <a:ea typeface="ＭＳ Ｐゴシック" pitchFamily="34" charset="-128"/>
              </a:rPr>
              <a:t>O</a:t>
            </a:r>
            <a:r>
              <a:rPr lang="en-US" sz="2000" smtClean="0">
                <a:ea typeface="ＭＳ Ｐゴシック" pitchFamily="34" charset="-128"/>
              </a:rPr>
              <a:t> = </a:t>
            </a:r>
            <a:r>
              <a:rPr lang="en-US" sz="2000" i="1" smtClean="0">
                <a:ea typeface="ＭＳ Ｐゴシック" pitchFamily="34" charset="-128"/>
              </a:rPr>
              <a:t>V</a:t>
            </a:r>
            <a:r>
              <a:rPr lang="en-US" sz="2000" i="1" baseline="-25000" smtClean="0">
                <a:ea typeface="ＭＳ Ｐゴシック" pitchFamily="34" charset="-128"/>
              </a:rPr>
              <a:t>H</a:t>
            </a:r>
            <a:endParaRPr lang="en-US" sz="2000" i="1" smtClean="0">
              <a:ea typeface="ＭＳ Ｐゴシック" pitchFamily="34" charset="-128"/>
            </a:endParaRPr>
          </a:p>
          <a:p>
            <a:pPr eaLnBrk="1" hangingPunct="1"/>
            <a:r>
              <a:rPr lang="en-US" sz="2000" i="1" smtClean="0">
                <a:ea typeface="ＭＳ Ｐゴシック" pitchFamily="34" charset="-128"/>
              </a:rPr>
              <a:t>I</a:t>
            </a:r>
            <a:r>
              <a:rPr lang="en-US" sz="2000" i="1" baseline="-25000" smtClean="0">
                <a:ea typeface="ＭＳ Ｐゴシック" pitchFamily="34" charset="-128"/>
              </a:rPr>
              <a:t>DDL</a:t>
            </a:r>
            <a:r>
              <a:rPr lang="en-US" sz="2000" smtClean="0">
                <a:ea typeface="ＭＳ Ｐゴシック" pitchFamily="34" charset="-128"/>
              </a:rPr>
              <a:t> = current in the circuit for </a:t>
            </a:r>
            <a:r>
              <a:rPr lang="en-US" sz="2000" i="1" smtClean="0">
                <a:ea typeface="ＭＳ Ｐゴシック" pitchFamily="34" charset="-128"/>
              </a:rPr>
              <a:t>v</a:t>
            </a:r>
            <a:r>
              <a:rPr lang="en-US" sz="2000" i="1" baseline="-25000" smtClean="0">
                <a:ea typeface="ＭＳ Ｐゴシック" pitchFamily="34" charset="-128"/>
              </a:rPr>
              <a:t>O</a:t>
            </a:r>
            <a:r>
              <a:rPr lang="en-US" sz="2000" i="1" smtClean="0">
                <a:ea typeface="ＭＳ Ｐゴシック" pitchFamily="34" charset="-128"/>
              </a:rPr>
              <a:t> = V</a:t>
            </a:r>
            <a:r>
              <a:rPr lang="en-US" sz="2000" i="1" baseline="-25000" smtClean="0">
                <a:ea typeface="ＭＳ Ｐゴシック" pitchFamily="34" charset="-128"/>
              </a:rPr>
              <a:t>L</a:t>
            </a:r>
          </a:p>
          <a:p>
            <a:pPr eaLnBrk="1" hangingPunct="1"/>
            <a:endParaRPr lang="en-US" sz="2000" smtClean="0">
              <a:ea typeface="ＭＳ Ｐゴシック" pitchFamily="34" charset="-128"/>
            </a:endParaRPr>
          </a:p>
          <a:p>
            <a:pPr eaLnBrk="1" hangingPunct="1"/>
            <a:r>
              <a:rPr lang="en-US" sz="2000" smtClean="0">
                <a:ea typeface="ＭＳ Ｐゴシック" pitchFamily="34" charset="-128"/>
              </a:rPr>
              <a:t>Since </a:t>
            </a:r>
            <a:r>
              <a:rPr lang="en-US" sz="2000" i="1" smtClean="0">
                <a:ea typeface="ＭＳ Ｐゴシック" pitchFamily="34" charset="-128"/>
              </a:rPr>
              <a:t>I</a:t>
            </a:r>
            <a:r>
              <a:rPr lang="en-US" sz="2000" i="1" baseline="-25000" smtClean="0">
                <a:ea typeface="ＭＳ Ｐゴシック" pitchFamily="34" charset="-128"/>
              </a:rPr>
              <a:t>DDH</a:t>
            </a:r>
            <a:r>
              <a:rPr lang="en-US" sz="2000" smtClean="0">
                <a:ea typeface="ＭＳ Ｐゴシック" pitchFamily="34" charset="-128"/>
              </a:rPr>
              <a:t> = 0   for </a:t>
            </a:r>
            <a:r>
              <a:rPr lang="en-US" sz="2000" i="1" smtClean="0">
                <a:ea typeface="ＭＳ Ｐゴシック" pitchFamily="34" charset="-128"/>
              </a:rPr>
              <a:t>v</a:t>
            </a:r>
            <a:r>
              <a:rPr lang="en-US" sz="2000" i="1" baseline="-25000" smtClean="0">
                <a:ea typeface="ＭＳ Ｐゴシック" pitchFamily="34" charset="-128"/>
              </a:rPr>
              <a:t>O</a:t>
            </a:r>
            <a:r>
              <a:rPr lang="en-US" sz="2000" smtClean="0">
                <a:ea typeface="ＭＳ Ｐゴシック" pitchFamily="34" charset="-128"/>
              </a:rPr>
              <a:t> = </a:t>
            </a:r>
            <a:r>
              <a:rPr lang="en-US" sz="2000" i="1" smtClean="0">
                <a:ea typeface="ＭＳ Ｐゴシック" pitchFamily="34" charset="-128"/>
              </a:rPr>
              <a:t>V</a:t>
            </a:r>
            <a:r>
              <a:rPr lang="en-US" sz="2000" i="1" baseline="-25000" smtClean="0">
                <a:ea typeface="ＭＳ Ｐゴシック" pitchFamily="34" charset="-128"/>
              </a:rPr>
              <a:t>H</a:t>
            </a:r>
            <a:r>
              <a:rPr lang="en-US" sz="2000" baseline="-25000" smtClean="0">
                <a:ea typeface="ＭＳ Ｐゴシック" pitchFamily="34" charset="-128"/>
              </a:rPr>
              <a:t> </a:t>
            </a:r>
            <a:r>
              <a:rPr lang="en-US" sz="2000" smtClean="0">
                <a:ea typeface="ＭＳ Ｐゴシック" pitchFamily="34" charset="-128"/>
              </a:rPr>
              <a:t>:</a:t>
            </a:r>
          </a:p>
          <a:p>
            <a:pPr eaLnBrk="1" hangingPunct="1"/>
            <a:endParaRPr lang="en-US" sz="2000" smtClean="0">
              <a:ea typeface="ＭＳ Ｐゴシック" pitchFamily="34" charset="-128"/>
            </a:endParaRPr>
          </a:p>
          <a:p>
            <a:pPr eaLnBrk="1" hangingPunct="1"/>
            <a:r>
              <a:rPr lang="en-US" sz="2000" smtClean="0">
                <a:ea typeface="ＭＳ Ｐゴシック" pitchFamily="34" charset="-128"/>
              </a:rPr>
              <a:t>If the duty cycle is different, 2 in the denominator should be changed appropriatly.</a:t>
            </a:r>
          </a:p>
        </p:txBody>
      </p:sp>
      <p:graphicFrame>
        <p:nvGraphicFramePr>
          <p:cNvPr id="37890" name="Object 2"/>
          <p:cNvGraphicFramePr>
            <a:graphicFrameLocks noChangeAspect="1"/>
          </p:cNvGraphicFramePr>
          <p:nvPr/>
        </p:nvGraphicFramePr>
        <p:xfrm>
          <a:off x="2667000" y="1905000"/>
          <a:ext cx="3124200" cy="806450"/>
        </p:xfrm>
        <a:graphic>
          <a:graphicData uri="http://schemas.openxmlformats.org/presentationml/2006/ole">
            <mc:AlternateContent xmlns:mc="http://schemas.openxmlformats.org/markup-compatibility/2006">
              <mc:Choice xmlns:v="urn:schemas-microsoft-com:vml" Requires="v">
                <p:oleObj spid="_x0000_s37926" name="Equation" r:id="rId3" imgW="1524000" imgH="393700" progId="Equation.3">
                  <p:embed/>
                </p:oleObj>
              </mc:Choice>
              <mc:Fallback>
                <p:oleObj name="Equation" r:id="rId3" imgW="1524000" imgH="3937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905000"/>
                        <a:ext cx="3124200"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1" name="Object 3"/>
          <p:cNvGraphicFramePr>
            <a:graphicFrameLocks noChangeAspect="1"/>
          </p:cNvGraphicFramePr>
          <p:nvPr/>
        </p:nvGraphicFramePr>
        <p:xfrm>
          <a:off x="4495800" y="3733800"/>
          <a:ext cx="1822450" cy="806450"/>
        </p:xfrm>
        <a:graphic>
          <a:graphicData uri="http://schemas.openxmlformats.org/presentationml/2006/ole">
            <mc:AlternateContent xmlns:mc="http://schemas.openxmlformats.org/markup-compatibility/2006">
              <mc:Choice xmlns:v="urn:schemas-microsoft-com:vml" Requires="v">
                <p:oleObj spid="_x0000_s37927" name="Equation" r:id="rId5" imgW="888614" imgH="393529" progId="Equation.3">
                  <p:embed/>
                </p:oleObj>
              </mc:Choice>
              <mc:Fallback>
                <p:oleObj name="Equation" r:id="rId5" imgW="888614" imgH="393529"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3733800"/>
                        <a:ext cx="1822450"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5"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Dynamic Power Dissipation</a:t>
            </a:r>
          </a:p>
        </p:txBody>
      </p:sp>
      <p:sp>
        <p:nvSpPr>
          <p:cNvPr id="120836" name="Rectangle 3"/>
          <p:cNvSpPr>
            <a:spLocks noGrp="1" noChangeArrowheads="1"/>
          </p:cNvSpPr>
          <p:nvPr>
            <p:ph type="body" idx="1"/>
          </p:nvPr>
        </p:nvSpPr>
        <p:spPr>
          <a:xfrm>
            <a:off x="685800" y="1524000"/>
            <a:ext cx="7772400" cy="2049463"/>
          </a:xfrm>
        </p:spPr>
        <p:txBody>
          <a:bodyPr/>
          <a:lstStyle/>
          <a:p>
            <a:pPr eaLnBrk="1" hangingPunct="1"/>
            <a:r>
              <a:rPr lang="en-US" sz="2000" dirty="0" smtClean="0">
                <a:ea typeface="ＭＳ Ｐゴシック" pitchFamily="34" charset="-128"/>
              </a:rPr>
              <a:t>Dynamic Power Dissipation is the power dissipated during the process of charging and discharging the load capacitance connected to the logic gate</a:t>
            </a:r>
          </a:p>
        </p:txBody>
      </p:sp>
      <p:sp>
        <p:nvSpPr>
          <p:cNvPr id="120837" name="Text Box 5"/>
          <p:cNvSpPr txBox="1">
            <a:spLocks noChangeArrowheads="1"/>
          </p:cNvSpPr>
          <p:nvPr/>
        </p:nvSpPr>
        <p:spPr bwMode="auto">
          <a:xfrm>
            <a:off x="5791200" y="5638800"/>
            <a:ext cx="2438400" cy="400050"/>
          </a:xfrm>
          <a:prstGeom prst="rect">
            <a:avLst/>
          </a:prstGeom>
          <a:noFill/>
          <a:ln w="9525">
            <a:noFill/>
            <a:miter lim="800000"/>
            <a:headEnd/>
            <a:tailEnd/>
          </a:ln>
        </p:spPr>
        <p:txBody>
          <a:bodyPr>
            <a:spAutoFit/>
          </a:bodyPr>
          <a:lstStyle/>
          <a:p>
            <a:pPr eaLnBrk="0" hangingPunct="0">
              <a:spcBef>
                <a:spcPct val="50000"/>
              </a:spcBef>
            </a:pPr>
            <a:r>
              <a:rPr lang="en-US" sz="2000"/>
              <a:t>Discharging</a:t>
            </a:r>
          </a:p>
        </p:txBody>
      </p:sp>
      <p:sp>
        <p:nvSpPr>
          <p:cNvPr id="120838" name="Text Box 6"/>
          <p:cNvSpPr txBox="1">
            <a:spLocks noChangeArrowheads="1"/>
          </p:cNvSpPr>
          <p:nvPr/>
        </p:nvSpPr>
        <p:spPr bwMode="auto">
          <a:xfrm>
            <a:off x="1524000" y="5638800"/>
            <a:ext cx="2438400" cy="400050"/>
          </a:xfrm>
          <a:prstGeom prst="rect">
            <a:avLst/>
          </a:prstGeom>
          <a:noFill/>
          <a:ln w="9525">
            <a:noFill/>
            <a:miter lim="800000"/>
            <a:headEnd/>
            <a:tailEnd/>
          </a:ln>
        </p:spPr>
        <p:txBody>
          <a:bodyPr>
            <a:spAutoFit/>
          </a:bodyPr>
          <a:lstStyle/>
          <a:p>
            <a:pPr eaLnBrk="0" hangingPunct="0">
              <a:spcBef>
                <a:spcPct val="50000"/>
              </a:spcBef>
            </a:pPr>
            <a:r>
              <a:rPr lang="en-US" sz="2000"/>
              <a:t>Charging</a:t>
            </a:r>
          </a:p>
        </p:txBody>
      </p:sp>
      <p:pic>
        <p:nvPicPr>
          <p:cNvPr id="120839" name="Picture 7" descr="fig0637"/>
          <p:cNvPicPr>
            <a:picLocks noChangeAspect="1" noChangeArrowheads="1"/>
          </p:cNvPicPr>
          <p:nvPr/>
        </p:nvPicPr>
        <p:blipFill>
          <a:blip r:embed="rId2"/>
          <a:srcRect/>
          <a:stretch>
            <a:fillRect/>
          </a:stretch>
        </p:blipFill>
        <p:spPr bwMode="auto">
          <a:xfrm>
            <a:off x="762000" y="2895600"/>
            <a:ext cx="7391400" cy="2198688"/>
          </a:xfrm>
          <a:prstGeom prst="rect">
            <a:avLst/>
          </a:prstGeom>
          <a:noFill/>
          <a:ln w="9525">
            <a:noFill/>
            <a:miter lim="800000"/>
            <a:headEnd/>
            <a:tailEnd/>
          </a:ln>
        </p:spPr>
      </p:pic>
      <p:sp>
        <p:nvSpPr>
          <p:cNvPr id="9" name="Arc 8"/>
          <p:cNvSpPr/>
          <p:nvPr/>
        </p:nvSpPr>
        <p:spPr bwMode="auto">
          <a:xfrm>
            <a:off x="2286000" y="3116580"/>
            <a:ext cx="304800" cy="457200"/>
          </a:xfrm>
          <a:prstGeom prst="arc">
            <a:avLst>
              <a:gd name="adj1" fmla="val 16200000"/>
              <a:gd name="adj2" fmla="val 414674"/>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1" name="Straight Arrow Connector 10"/>
          <p:cNvCxnSpPr>
            <a:endCxn id="9" idx="2"/>
          </p:cNvCxnSpPr>
          <p:nvPr/>
        </p:nvCxnSpPr>
        <p:spPr bwMode="auto">
          <a:xfrm rot="5400000">
            <a:off x="2547851" y="3319055"/>
            <a:ext cx="86993" cy="208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Arc 13"/>
          <p:cNvSpPr/>
          <p:nvPr/>
        </p:nvSpPr>
        <p:spPr bwMode="auto">
          <a:xfrm>
            <a:off x="6010591" y="3208020"/>
            <a:ext cx="304800" cy="457200"/>
          </a:xfrm>
          <a:prstGeom prst="arc">
            <a:avLst>
              <a:gd name="adj1" fmla="val 16200000"/>
              <a:gd name="adj2" fmla="val 414674"/>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5" name="Straight Arrow Connector 14"/>
          <p:cNvCxnSpPr>
            <a:endCxn id="14" idx="2"/>
          </p:cNvCxnSpPr>
          <p:nvPr/>
        </p:nvCxnSpPr>
        <p:spPr bwMode="auto">
          <a:xfrm rot="5400000">
            <a:off x="6272442" y="3410495"/>
            <a:ext cx="86993" cy="208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Rectangle 12"/>
          <p:cNvSpPr/>
          <p:nvPr/>
        </p:nvSpPr>
        <p:spPr>
          <a:xfrm>
            <a:off x="4387521" y="3349183"/>
            <a:ext cx="762000" cy="1015663"/>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en-US" sz="6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7" name="Rectangle 16"/>
          <p:cNvSpPr/>
          <p:nvPr/>
        </p:nvSpPr>
        <p:spPr>
          <a:xfrm>
            <a:off x="1295400" y="2413337"/>
            <a:ext cx="762000" cy="1015663"/>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en-US" sz="6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Dynamic Power Dissipation</a:t>
            </a:r>
          </a:p>
        </p:txBody>
      </p:sp>
      <p:sp>
        <p:nvSpPr>
          <p:cNvPr id="120836" name="Rectangle 3"/>
          <p:cNvSpPr>
            <a:spLocks noGrp="1" noChangeArrowheads="1"/>
          </p:cNvSpPr>
          <p:nvPr>
            <p:ph type="body" idx="1"/>
          </p:nvPr>
        </p:nvSpPr>
        <p:spPr>
          <a:xfrm>
            <a:off x="685800" y="1524000"/>
            <a:ext cx="7772400" cy="2049463"/>
          </a:xfrm>
        </p:spPr>
        <p:txBody>
          <a:bodyPr/>
          <a:lstStyle/>
          <a:p>
            <a:pPr eaLnBrk="1" hangingPunct="1"/>
            <a:r>
              <a:rPr lang="en-US" sz="2000" dirty="0" smtClean="0">
                <a:ea typeface="ＭＳ Ｐゴシック" pitchFamily="34" charset="-128"/>
              </a:rPr>
              <a:t>Dynamic Power Dissipation is the power dissipated during the process of charging and discharging the load capacitance connected to the logic gate</a:t>
            </a:r>
          </a:p>
        </p:txBody>
      </p:sp>
      <p:sp>
        <p:nvSpPr>
          <p:cNvPr id="120837" name="Text Box 5"/>
          <p:cNvSpPr txBox="1">
            <a:spLocks noChangeArrowheads="1"/>
          </p:cNvSpPr>
          <p:nvPr/>
        </p:nvSpPr>
        <p:spPr bwMode="auto">
          <a:xfrm>
            <a:off x="5791200" y="5638800"/>
            <a:ext cx="2438400" cy="400050"/>
          </a:xfrm>
          <a:prstGeom prst="rect">
            <a:avLst/>
          </a:prstGeom>
          <a:noFill/>
          <a:ln w="9525">
            <a:noFill/>
            <a:miter lim="800000"/>
            <a:headEnd/>
            <a:tailEnd/>
          </a:ln>
        </p:spPr>
        <p:txBody>
          <a:bodyPr>
            <a:spAutoFit/>
          </a:bodyPr>
          <a:lstStyle/>
          <a:p>
            <a:pPr eaLnBrk="0" hangingPunct="0">
              <a:spcBef>
                <a:spcPct val="50000"/>
              </a:spcBef>
            </a:pPr>
            <a:r>
              <a:rPr lang="en-US" sz="2000"/>
              <a:t>Discharging</a:t>
            </a:r>
          </a:p>
        </p:txBody>
      </p:sp>
      <p:sp>
        <p:nvSpPr>
          <p:cNvPr id="120838" name="Text Box 6"/>
          <p:cNvSpPr txBox="1">
            <a:spLocks noChangeArrowheads="1"/>
          </p:cNvSpPr>
          <p:nvPr/>
        </p:nvSpPr>
        <p:spPr bwMode="auto">
          <a:xfrm>
            <a:off x="1524000" y="5638800"/>
            <a:ext cx="2438400" cy="400050"/>
          </a:xfrm>
          <a:prstGeom prst="rect">
            <a:avLst/>
          </a:prstGeom>
          <a:noFill/>
          <a:ln w="9525">
            <a:noFill/>
            <a:miter lim="800000"/>
            <a:headEnd/>
            <a:tailEnd/>
          </a:ln>
        </p:spPr>
        <p:txBody>
          <a:bodyPr>
            <a:spAutoFit/>
          </a:bodyPr>
          <a:lstStyle/>
          <a:p>
            <a:pPr eaLnBrk="0" hangingPunct="0">
              <a:spcBef>
                <a:spcPct val="50000"/>
              </a:spcBef>
            </a:pPr>
            <a:r>
              <a:rPr lang="en-US" sz="2000"/>
              <a:t>Charging</a:t>
            </a:r>
          </a:p>
        </p:txBody>
      </p:sp>
      <p:pic>
        <p:nvPicPr>
          <p:cNvPr id="120839" name="Picture 7" descr="fig0637"/>
          <p:cNvPicPr>
            <a:picLocks noChangeAspect="1" noChangeArrowheads="1"/>
          </p:cNvPicPr>
          <p:nvPr/>
        </p:nvPicPr>
        <p:blipFill>
          <a:blip r:embed="rId2"/>
          <a:srcRect/>
          <a:stretch>
            <a:fillRect/>
          </a:stretch>
        </p:blipFill>
        <p:spPr bwMode="auto">
          <a:xfrm>
            <a:off x="762000" y="2895600"/>
            <a:ext cx="7391400" cy="2198688"/>
          </a:xfrm>
          <a:prstGeom prst="rect">
            <a:avLst/>
          </a:prstGeom>
          <a:noFill/>
          <a:ln w="9525">
            <a:noFill/>
            <a:miter lim="800000"/>
            <a:headEnd/>
            <a:tailEnd/>
          </a:ln>
        </p:spPr>
      </p:pic>
      <p:sp>
        <p:nvSpPr>
          <p:cNvPr id="9" name="Arc 8"/>
          <p:cNvSpPr/>
          <p:nvPr/>
        </p:nvSpPr>
        <p:spPr bwMode="auto">
          <a:xfrm>
            <a:off x="2286000" y="3116580"/>
            <a:ext cx="304800" cy="457200"/>
          </a:xfrm>
          <a:prstGeom prst="arc">
            <a:avLst>
              <a:gd name="adj1" fmla="val 16200000"/>
              <a:gd name="adj2" fmla="val 414674"/>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1" name="Straight Arrow Connector 10"/>
          <p:cNvCxnSpPr>
            <a:endCxn id="9" idx="2"/>
          </p:cNvCxnSpPr>
          <p:nvPr/>
        </p:nvCxnSpPr>
        <p:spPr bwMode="auto">
          <a:xfrm rot="5400000">
            <a:off x="2547851" y="3319055"/>
            <a:ext cx="86993" cy="208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Arc 13"/>
          <p:cNvSpPr/>
          <p:nvPr/>
        </p:nvSpPr>
        <p:spPr bwMode="auto">
          <a:xfrm>
            <a:off x="6010591" y="3208020"/>
            <a:ext cx="304800" cy="457200"/>
          </a:xfrm>
          <a:prstGeom prst="arc">
            <a:avLst>
              <a:gd name="adj1" fmla="val 16200000"/>
              <a:gd name="adj2" fmla="val 414674"/>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5" name="Straight Arrow Connector 14"/>
          <p:cNvCxnSpPr>
            <a:endCxn id="14" idx="2"/>
          </p:cNvCxnSpPr>
          <p:nvPr/>
        </p:nvCxnSpPr>
        <p:spPr bwMode="auto">
          <a:xfrm rot="5400000">
            <a:off x="6272442" y="3410495"/>
            <a:ext cx="86993" cy="208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Rectangle 16"/>
          <p:cNvSpPr/>
          <p:nvPr/>
        </p:nvSpPr>
        <p:spPr>
          <a:xfrm>
            <a:off x="1219200" y="2590800"/>
            <a:ext cx="762000"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a:t>
            </a:r>
            <a:r>
              <a:rPr lang="en-US" sz="2800" b="1" spc="50" baseline="-2500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a:t>
            </a:r>
            <a:endParaRPr lang="en-US" sz="2800" b="1" spc="50" baseline="-2500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54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7243" y="4767262"/>
            <a:ext cx="145732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46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6738" y="5038725"/>
            <a:ext cx="3905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5724525"/>
            <a:ext cx="3905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46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6832" y="5598696"/>
            <a:ext cx="261937" cy="622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6">
            <p14:nvContentPartPr>
              <p14:cNvPr id="2" name="Ink 1"/>
              <p14:cNvContentPartPr/>
              <p14:nvPr/>
            </p14:nvContentPartPr>
            <p14:xfrm>
              <a:off x="4102295" y="4728695"/>
              <a:ext cx="611640" cy="1417320"/>
            </p14:xfrm>
          </p:contentPart>
        </mc:Choice>
        <mc:Fallback xmlns="">
          <p:pic>
            <p:nvPicPr>
              <p:cNvPr id="2" name="Ink 1"/>
              <p:cNvPicPr/>
              <p:nvPr/>
            </p:nvPicPr>
            <p:blipFill>
              <a:blip r:embed="rId7"/>
              <a:stretch>
                <a:fillRect/>
              </a:stretch>
            </p:blipFill>
            <p:spPr>
              <a:xfrm>
                <a:off x="4092935" y="4723295"/>
                <a:ext cx="632880" cy="1434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p14:cNvContentPartPr/>
              <p14:nvPr/>
            </p14:nvContentPartPr>
            <p14:xfrm>
              <a:off x="3637535" y="6151415"/>
              <a:ext cx="88200" cy="168120"/>
            </p14:xfrm>
          </p:contentPart>
        </mc:Choice>
        <mc:Fallback xmlns="">
          <p:pic>
            <p:nvPicPr>
              <p:cNvPr id="5" name="Ink 4"/>
              <p:cNvPicPr/>
              <p:nvPr/>
            </p:nvPicPr>
            <p:blipFill>
              <a:blip r:embed="rId9"/>
              <a:stretch>
                <a:fillRect/>
              </a:stretch>
            </p:blipFill>
            <p:spPr>
              <a:xfrm>
                <a:off x="3628175" y="6140615"/>
                <a:ext cx="103680" cy="189720"/>
              </a:xfrm>
              <a:prstGeom prst="rect">
                <a:avLst/>
              </a:prstGeom>
            </p:spPr>
          </p:pic>
        </mc:Fallback>
      </mc:AlternateContent>
    </p:spTree>
    <p:extLst>
      <p:ext uri="{BB962C8B-B14F-4D97-AF65-F5344CB8AC3E}">
        <p14:creationId xmlns:p14="http://schemas.microsoft.com/office/powerpoint/2010/main" val="328705084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Dynamic Power Dissipation</a:t>
            </a:r>
          </a:p>
        </p:txBody>
      </p:sp>
      <p:sp>
        <p:nvSpPr>
          <p:cNvPr id="120836" name="Rectangle 3"/>
          <p:cNvSpPr>
            <a:spLocks noGrp="1" noChangeArrowheads="1"/>
          </p:cNvSpPr>
          <p:nvPr>
            <p:ph type="body" idx="1"/>
          </p:nvPr>
        </p:nvSpPr>
        <p:spPr>
          <a:xfrm>
            <a:off x="685800" y="1524000"/>
            <a:ext cx="7772400" cy="2049463"/>
          </a:xfrm>
        </p:spPr>
        <p:txBody>
          <a:bodyPr/>
          <a:lstStyle/>
          <a:p>
            <a:pPr eaLnBrk="1" hangingPunct="1"/>
            <a:r>
              <a:rPr lang="en-US" sz="2000" dirty="0" smtClean="0">
                <a:ea typeface="ＭＳ Ｐゴシック" pitchFamily="34" charset="-128"/>
              </a:rPr>
              <a:t>Dynamic Power Dissipation is the power dissipated during the process of charging and discharging the load capacitance connected to the logic gate</a:t>
            </a:r>
          </a:p>
        </p:txBody>
      </p:sp>
      <p:sp>
        <p:nvSpPr>
          <p:cNvPr id="120837" name="Text Box 5"/>
          <p:cNvSpPr txBox="1">
            <a:spLocks noChangeArrowheads="1"/>
          </p:cNvSpPr>
          <p:nvPr/>
        </p:nvSpPr>
        <p:spPr bwMode="auto">
          <a:xfrm>
            <a:off x="5791200" y="5638800"/>
            <a:ext cx="2438400" cy="400050"/>
          </a:xfrm>
          <a:prstGeom prst="rect">
            <a:avLst/>
          </a:prstGeom>
          <a:noFill/>
          <a:ln w="9525">
            <a:noFill/>
            <a:miter lim="800000"/>
            <a:headEnd/>
            <a:tailEnd/>
          </a:ln>
        </p:spPr>
        <p:txBody>
          <a:bodyPr>
            <a:spAutoFit/>
          </a:bodyPr>
          <a:lstStyle/>
          <a:p>
            <a:pPr eaLnBrk="0" hangingPunct="0">
              <a:spcBef>
                <a:spcPct val="50000"/>
              </a:spcBef>
            </a:pPr>
            <a:r>
              <a:rPr lang="en-US" sz="2000"/>
              <a:t>Discharging</a:t>
            </a:r>
          </a:p>
        </p:txBody>
      </p:sp>
      <p:sp>
        <p:nvSpPr>
          <p:cNvPr id="120838" name="Text Box 6"/>
          <p:cNvSpPr txBox="1">
            <a:spLocks noChangeArrowheads="1"/>
          </p:cNvSpPr>
          <p:nvPr/>
        </p:nvSpPr>
        <p:spPr bwMode="auto">
          <a:xfrm>
            <a:off x="1524000" y="5638800"/>
            <a:ext cx="2438400" cy="400050"/>
          </a:xfrm>
          <a:prstGeom prst="rect">
            <a:avLst/>
          </a:prstGeom>
          <a:noFill/>
          <a:ln w="9525">
            <a:noFill/>
            <a:miter lim="800000"/>
            <a:headEnd/>
            <a:tailEnd/>
          </a:ln>
        </p:spPr>
        <p:txBody>
          <a:bodyPr>
            <a:spAutoFit/>
          </a:bodyPr>
          <a:lstStyle/>
          <a:p>
            <a:pPr eaLnBrk="0" hangingPunct="0">
              <a:spcBef>
                <a:spcPct val="50000"/>
              </a:spcBef>
            </a:pPr>
            <a:r>
              <a:rPr lang="en-US" sz="2000"/>
              <a:t>Charging</a:t>
            </a:r>
          </a:p>
        </p:txBody>
      </p:sp>
      <p:pic>
        <p:nvPicPr>
          <p:cNvPr id="120839" name="Picture 7" descr="fig0637"/>
          <p:cNvPicPr>
            <a:picLocks noChangeAspect="1" noChangeArrowheads="1"/>
          </p:cNvPicPr>
          <p:nvPr/>
        </p:nvPicPr>
        <p:blipFill>
          <a:blip r:embed="rId2"/>
          <a:srcRect/>
          <a:stretch>
            <a:fillRect/>
          </a:stretch>
        </p:blipFill>
        <p:spPr bwMode="auto">
          <a:xfrm>
            <a:off x="762000" y="2895600"/>
            <a:ext cx="7391400" cy="2198688"/>
          </a:xfrm>
          <a:prstGeom prst="rect">
            <a:avLst/>
          </a:prstGeom>
          <a:noFill/>
          <a:ln w="9525">
            <a:noFill/>
            <a:miter lim="800000"/>
            <a:headEnd/>
            <a:tailEnd/>
          </a:ln>
        </p:spPr>
      </p:pic>
      <p:sp>
        <p:nvSpPr>
          <p:cNvPr id="9" name="Arc 8"/>
          <p:cNvSpPr/>
          <p:nvPr/>
        </p:nvSpPr>
        <p:spPr bwMode="auto">
          <a:xfrm>
            <a:off x="2286000" y="3116580"/>
            <a:ext cx="304800" cy="457200"/>
          </a:xfrm>
          <a:prstGeom prst="arc">
            <a:avLst>
              <a:gd name="adj1" fmla="val 16200000"/>
              <a:gd name="adj2" fmla="val 414674"/>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1" name="Straight Arrow Connector 10"/>
          <p:cNvCxnSpPr>
            <a:endCxn id="9" idx="2"/>
          </p:cNvCxnSpPr>
          <p:nvPr/>
        </p:nvCxnSpPr>
        <p:spPr bwMode="auto">
          <a:xfrm rot="5400000">
            <a:off x="2547851" y="3319055"/>
            <a:ext cx="86993" cy="208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Arc 13"/>
          <p:cNvSpPr/>
          <p:nvPr/>
        </p:nvSpPr>
        <p:spPr bwMode="auto">
          <a:xfrm>
            <a:off x="6010591" y="3208020"/>
            <a:ext cx="304800" cy="457200"/>
          </a:xfrm>
          <a:prstGeom prst="arc">
            <a:avLst>
              <a:gd name="adj1" fmla="val 16200000"/>
              <a:gd name="adj2" fmla="val 414674"/>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5" name="Straight Arrow Connector 14"/>
          <p:cNvCxnSpPr>
            <a:endCxn id="14" idx="2"/>
          </p:cNvCxnSpPr>
          <p:nvPr/>
        </p:nvCxnSpPr>
        <p:spPr bwMode="auto">
          <a:xfrm rot="5400000">
            <a:off x="6272442" y="3410495"/>
            <a:ext cx="86993" cy="208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pic>
        <p:nvPicPr>
          <p:cNvPr id="154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7243" y="4767262"/>
            <a:ext cx="145732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46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6738" y="5038725"/>
            <a:ext cx="3905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5724525"/>
            <a:ext cx="3905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46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6832" y="5598696"/>
            <a:ext cx="261937" cy="622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4343400" y="3667780"/>
            <a:ext cx="762000"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B050"/>
                </a:solidFill>
                <a:effectLst>
                  <a:outerShdw blurRad="76200" dist="50800" dir="5400000" algn="tl" rotWithShape="0">
                    <a:srgbClr val="000000">
                      <a:alpha val="65000"/>
                    </a:srgbClr>
                  </a:outerShdw>
                </a:effectLst>
              </a:rPr>
              <a:t>R</a:t>
            </a:r>
            <a:r>
              <a:rPr lang="en-US" sz="2800" b="1" spc="50" baseline="-25000" dirty="0" smtClean="0">
                <a:ln w="11430"/>
                <a:solidFill>
                  <a:srgbClr val="00B050"/>
                </a:solidFill>
                <a:effectLst>
                  <a:outerShdw blurRad="76200" dist="50800" dir="5400000" algn="tl" rotWithShape="0">
                    <a:srgbClr val="000000">
                      <a:alpha val="65000"/>
                    </a:srgbClr>
                  </a:outerShdw>
                </a:effectLst>
              </a:rPr>
              <a:t>S</a:t>
            </a:r>
            <a:endParaRPr lang="en-US" sz="2800" b="1" spc="50" baseline="-25000" dirty="0">
              <a:ln w="11430"/>
              <a:solidFill>
                <a:srgbClr val="00B050"/>
              </a:solidFill>
              <a:effectLst>
                <a:outerShdw blurRad="76200" dist="50800" dir="5400000" algn="tl" rotWithShape="0">
                  <a:srgbClr val="000000">
                    <a:alpha val="65000"/>
                  </a:srgbClr>
                </a:outerShdw>
              </a:effectLst>
            </a:endParaRPr>
          </a:p>
        </p:txBody>
      </p:sp>
      <mc:AlternateContent xmlns:mc="http://schemas.openxmlformats.org/markup-compatibility/2006" xmlns:p14="http://schemas.microsoft.com/office/powerpoint/2010/main">
        <mc:Choice Requires="p14">
          <p:contentPart p14:bwMode="auto" r:id="rId6">
            <p14:nvContentPartPr>
              <p14:cNvPr id="4" name="Ink 3"/>
              <p14:cNvContentPartPr/>
              <p14:nvPr/>
            </p14:nvContentPartPr>
            <p14:xfrm>
              <a:off x="3650135" y="5395415"/>
              <a:ext cx="917280" cy="913680"/>
            </p14:xfrm>
          </p:contentPart>
        </mc:Choice>
        <mc:Fallback xmlns="">
          <p:pic>
            <p:nvPicPr>
              <p:cNvPr id="4" name="Ink 3"/>
              <p:cNvPicPr/>
              <p:nvPr/>
            </p:nvPicPr>
            <p:blipFill>
              <a:blip r:embed="rId7"/>
              <a:stretch>
                <a:fillRect/>
              </a:stretch>
            </p:blipFill>
            <p:spPr>
              <a:xfrm>
                <a:off x="3639335" y="5383175"/>
                <a:ext cx="940320" cy="93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p14:cNvContentPartPr/>
              <p14:nvPr/>
            </p14:nvContentPartPr>
            <p14:xfrm>
              <a:off x="3637535" y="6151415"/>
              <a:ext cx="88200" cy="168120"/>
            </p14:xfrm>
          </p:contentPart>
        </mc:Choice>
        <mc:Fallback xmlns="">
          <p:pic>
            <p:nvPicPr>
              <p:cNvPr id="5" name="Ink 4"/>
              <p:cNvPicPr/>
              <p:nvPr/>
            </p:nvPicPr>
            <p:blipFill>
              <a:blip r:embed="rId9"/>
              <a:stretch>
                <a:fillRect/>
              </a:stretch>
            </p:blipFill>
            <p:spPr>
              <a:xfrm>
                <a:off x="3628175" y="6140615"/>
                <a:ext cx="103680" cy="189720"/>
              </a:xfrm>
              <a:prstGeom prst="rect">
                <a:avLst/>
              </a:prstGeom>
            </p:spPr>
          </p:pic>
        </mc:Fallback>
      </mc:AlternateContent>
    </p:spTree>
    <p:extLst>
      <p:ext uri="{BB962C8B-B14F-4D97-AF65-F5344CB8AC3E}">
        <p14:creationId xmlns:p14="http://schemas.microsoft.com/office/powerpoint/2010/main" val="306095241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Dynamic Power Dissipation</a:t>
            </a:r>
          </a:p>
        </p:txBody>
      </p:sp>
      <p:sp>
        <p:nvSpPr>
          <p:cNvPr id="120836" name="Rectangle 3"/>
          <p:cNvSpPr>
            <a:spLocks noGrp="1" noChangeArrowheads="1"/>
          </p:cNvSpPr>
          <p:nvPr>
            <p:ph type="body" idx="1"/>
          </p:nvPr>
        </p:nvSpPr>
        <p:spPr>
          <a:xfrm>
            <a:off x="685800" y="1524000"/>
            <a:ext cx="7772400" cy="2049463"/>
          </a:xfrm>
        </p:spPr>
        <p:txBody>
          <a:bodyPr/>
          <a:lstStyle/>
          <a:p>
            <a:pPr eaLnBrk="1" hangingPunct="1"/>
            <a:r>
              <a:rPr lang="en-US" sz="2000" dirty="0" smtClean="0">
                <a:ea typeface="ＭＳ Ｐゴシック" pitchFamily="34" charset="-128"/>
              </a:rPr>
              <a:t>Dynamic Power Dissipation is the power dissipated during the process of charging and discharging the load capacitance connected to the logic gate</a:t>
            </a:r>
          </a:p>
        </p:txBody>
      </p:sp>
      <p:sp>
        <p:nvSpPr>
          <p:cNvPr id="120837" name="Text Box 5"/>
          <p:cNvSpPr txBox="1">
            <a:spLocks noChangeArrowheads="1"/>
          </p:cNvSpPr>
          <p:nvPr/>
        </p:nvSpPr>
        <p:spPr bwMode="auto">
          <a:xfrm>
            <a:off x="5791200" y="5638800"/>
            <a:ext cx="2438400" cy="400050"/>
          </a:xfrm>
          <a:prstGeom prst="rect">
            <a:avLst/>
          </a:prstGeom>
          <a:noFill/>
          <a:ln w="9525">
            <a:noFill/>
            <a:miter lim="800000"/>
            <a:headEnd/>
            <a:tailEnd/>
          </a:ln>
        </p:spPr>
        <p:txBody>
          <a:bodyPr>
            <a:spAutoFit/>
          </a:bodyPr>
          <a:lstStyle/>
          <a:p>
            <a:pPr eaLnBrk="0" hangingPunct="0">
              <a:spcBef>
                <a:spcPct val="50000"/>
              </a:spcBef>
            </a:pPr>
            <a:r>
              <a:rPr lang="en-US" sz="2000"/>
              <a:t>Discharging</a:t>
            </a:r>
          </a:p>
        </p:txBody>
      </p:sp>
      <p:sp>
        <p:nvSpPr>
          <p:cNvPr id="120838" name="Text Box 6"/>
          <p:cNvSpPr txBox="1">
            <a:spLocks noChangeArrowheads="1"/>
          </p:cNvSpPr>
          <p:nvPr/>
        </p:nvSpPr>
        <p:spPr bwMode="auto">
          <a:xfrm>
            <a:off x="1524000" y="5638800"/>
            <a:ext cx="2438400" cy="400050"/>
          </a:xfrm>
          <a:prstGeom prst="rect">
            <a:avLst/>
          </a:prstGeom>
          <a:noFill/>
          <a:ln w="9525">
            <a:noFill/>
            <a:miter lim="800000"/>
            <a:headEnd/>
            <a:tailEnd/>
          </a:ln>
        </p:spPr>
        <p:txBody>
          <a:bodyPr>
            <a:spAutoFit/>
          </a:bodyPr>
          <a:lstStyle/>
          <a:p>
            <a:pPr eaLnBrk="0" hangingPunct="0">
              <a:spcBef>
                <a:spcPct val="50000"/>
              </a:spcBef>
            </a:pPr>
            <a:r>
              <a:rPr lang="en-US" sz="2000"/>
              <a:t>Charging</a:t>
            </a:r>
          </a:p>
        </p:txBody>
      </p:sp>
      <p:pic>
        <p:nvPicPr>
          <p:cNvPr id="120839" name="Picture 7" descr="fig0637"/>
          <p:cNvPicPr>
            <a:picLocks noChangeAspect="1" noChangeArrowheads="1"/>
          </p:cNvPicPr>
          <p:nvPr/>
        </p:nvPicPr>
        <p:blipFill>
          <a:blip r:embed="rId2"/>
          <a:srcRect/>
          <a:stretch>
            <a:fillRect/>
          </a:stretch>
        </p:blipFill>
        <p:spPr bwMode="auto">
          <a:xfrm>
            <a:off x="762000" y="2895600"/>
            <a:ext cx="7391400" cy="2198688"/>
          </a:xfrm>
          <a:prstGeom prst="rect">
            <a:avLst/>
          </a:prstGeom>
          <a:noFill/>
          <a:ln w="9525">
            <a:noFill/>
            <a:miter lim="800000"/>
            <a:headEnd/>
            <a:tailEnd/>
          </a:ln>
        </p:spPr>
      </p:pic>
      <p:sp>
        <p:nvSpPr>
          <p:cNvPr id="9" name="Arc 8"/>
          <p:cNvSpPr/>
          <p:nvPr/>
        </p:nvSpPr>
        <p:spPr bwMode="auto">
          <a:xfrm>
            <a:off x="2286000" y="3116580"/>
            <a:ext cx="304800" cy="457200"/>
          </a:xfrm>
          <a:prstGeom prst="arc">
            <a:avLst>
              <a:gd name="adj1" fmla="val 16200000"/>
              <a:gd name="adj2" fmla="val 414674"/>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1" name="Straight Arrow Connector 10"/>
          <p:cNvCxnSpPr>
            <a:endCxn id="9" idx="2"/>
          </p:cNvCxnSpPr>
          <p:nvPr/>
        </p:nvCxnSpPr>
        <p:spPr bwMode="auto">
          <a:xfrm rot="5400000">
            <a:off x="2547851" y="3319055"/>
            <a:ext cx="86993" cy="208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Arc 13"/>
          <p:cNvSpPr/>
          <p:nvPr/>
        </p:nvSpPr>
        <p:spPr bwMode="auto">
          <a:xfrm>
            <a:off x="6010591" y="3208020"/>
            <a:ext cx="304800" cy="457200"/>
          </a:xfrm>
          <a:prstGeom prst="arc">
            <a:avLst>
              <a:gd name="adj1" fmla="val 16200000"/>
              <a:gd name="adj2" fmla="val 414674"/>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5" name="Straight Arrow Connector 14"/>
          <p:cNvCxnSpPr>
            <a:endCxn id="14" idx="2"/>
          </p:cNvCxnSpPr>
          <p:nvPr/>
        </p:nvCxnSpPr>
        <p:spPr bwMode="auto">
          <a:xfrm rot="5400000">
            <a:off x="6272442" y="3410495"/>
            <a:ext cx="86993" cy="208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Rectangle 16"/>
          <p:cNvSpPr/>
          <p:nvPr/>
        </p:nvSpPr>
        <p:spPr>
          <a:xfrm>
            <a:off x="1219200" y="2590800"/>
            <a:ext cx="762000"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a:t>
            </a:r>
            <a:r>
              <a:rPr lang="en-US" sz="2800" b="1" spc="50" baseline="-2500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L</a:t>
            </a:r>
            <a:endParaRPr lang="en-US" sz="2800" b="1" spc="50" baseline="-2500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154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7243" y="4767262"/>
            <a:ext cx="145732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46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6738" y="5038725"/>
            <a:ext cx="3905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5724525"/>
            <a:ext cx="3905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46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6832" y="5598696"/>
            <a:ext cx="261937" cy="622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4343400" y="3667780"/>
            <a:ext cx="762000"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solidFill>
                  <a:srgbClr val="00B050"/>
                </a:solidFill>
                <a:effectLst>
                  <a:outerShdw blurRad="76200" dist="50800" dir="5400000" algn="tl" rotWithShape="0">
                    <a:srgbClr val="000000">
                      <a:alpha val="65000"/>
                    </a:srgbClr>
                  </a:outerShdw>
                </a:effectLst>
              </a:rPr>
              <a:t>R</a:t>
            </a:r>
            <a:r>
              <a:rPr lang="en-US" sz="2800" b="1" spc="50" baseline="-25000" dirty="0" smtClean="0">
                <a:ln w="11430"/>
                <a:solidFill>
                  <a:srgbClr val="00B050"/>
                </a:solidFill>
                <a:effectLst>
                  <a:outerShdw blurRad="76200" dist="50800" dir="5400000" algn="tl" rotWithShape="0">
                    <a:srgbClr val="000000">
                      <a:alpha val="65000"/>
                    </a:srgbClr>
                  </a:outerShdw>
                </a:effectLst>
              </a:rPr>
              <a:t>S</a:t>
            </a:r>
            <a:endParaRPr lang="en-US" sz="2800" b="1" spc="50" baseline="-25000" dirty="0">
              <a:ln w="11430"/>
              <a:solidFill>
                <a:srgbClr val="00B050"/>
              </a:solidFill>
              <a:effectLst>
                <a:outerShdw blurRad="76200" dist="50800" dir="5400000" algn="tl" rotWithShape="0">
                  <a:srgbClr val="000000">
                    <a:alpha val="65000"/>
                  </a:srgbClr>
                </a:outerShdw>
              </a:effectLst>
            </a:endParaRPr>
          </a:p>
        </p:txBody>
      </p:sp>
      <mc:AlternateContent xmlns:mc="http://schemas.openxmlformats.org/markup-compatibility/2006" xmlns:p14="http://schemas.microsoft.com/office/powerpoint/2010/main">
        <mc:Choice Requires="p14">
          <p:contentPart p14:bwMode="auto" r:id="rId6">
            <p14:nvContentPartPr>
              <p14:cNvPr id="2" name="Ink 1"/>
              <p14:cNvContentPartPr/>
              <p14:nvPr/>
            </p14:nvContentPartPr>
            <p14:xfrm>
              <a:off x="4102295" y="4728695"/>
              <a:ext cx="611640" cy="1417320"/>
            </p14:xfrm>
          </p:contentPart>
        </mc:Choice>
        <mc:Fallback xmlns="">
          <p:pic>
            <p:nvPicPr>
              <p:cNvPr id="2" name="Ink 1"/>
              <p:cNvPicPr/>
              <p:nvPr/>
            </p:nvPicPr>
            <p:blipFill>
              <a:blip r:embed="rId7"/>
              <a:stretch>
                <a:fillRect/>
              </a:stretch>
            </p:blipFill>
            <p:spPr>
              <a:xfrm>
                <a:off x="4092935" y="4723295"/>
                <a:ext cx="632880" cy="1434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p14:cNvContentPartPr/>
              <p14:nvPr/>
            </p14:nvContentPartPr>
            <p14:xfrm>
              <a:off x="3650135" y="5395415"/>
              <a:ext cx="917280" cy="913680"/>
            </p14:xfrm>
          </p:contentPart>
        </mc:Choice>
        <mc:Fallback xmlns="">
          <p:pic>
            <p:nvPicPr>
              <p:cNvPr id="4" name="Ink 3"/>
              <p:cNvPicPr/>
              <p:nvPr/>
            </p:nvPicPr>
            <p:blipFill>
              <a:blip r:embed="rId9"/>
              <a:stretch>
                <a:fillRect/>
              </a:stretch>
            </p:blipFill>
            <p:spPr>
              <a:xfrm>
                <a:off x="3639335" y="5383175"/>
                <a:ext cx="940320" cy="93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p14:cNvContentPartPr/>
              <p14:nvPr/>
            </p14:nvContentPartPr>
            <p14:xfrm>
              <a:off x="3637535" y="6151415"/>
              <a:ext cx="88200" cy="168120"/>
            </p14:xfrm>
          </p:contentPart>
        </mc:Choice>
        <mc:Fallback xmlns="">
          <p:pic>
            <p:nvPicPr>
              <p:cNvPr id="5" name="Ink 4"/>
              <p:cNvPicPr/>
              <p:nvPr/>
            </p:nvPicPr>
            <p:blipFill>
              <a:blip r:embed="rId11"/>
              <a:stretch>
                <a:fillRect/>
              </a:stretch>
            </p:blipFill>
            <p:spPr>
              <a:xfrm>
                <a:off x="3628175" y="6140615"/>
                <a:ext cx="103680" cy="189720"/>
              </a:xfrm>
              <a:prstGeom prst="rect">
                <a:avLst/>
              </a:prstGeom>
            </p:spPr>
          </p:pic>
        </mc:Fallback>
      </mc:AlternateContent>
    </p:spTree>
    <p:extLst>
      <p:ext uri="{BB962C8B-B14F-4D97-AF65-F5344CB8AC3E}">
        <p14:creationId xmlns:p14="http://schemas.microsoft.com/office/powerpoint/2010/main" val="202818076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Dynamic Power Dissipation</a:t>
            </a:r>
          </a:p>
        </p:txBody>
      </p:sp>
      <p:sp>
        <p:nvSpPr>
          <p:cNvPr id="38917" name="Rectangle 3"/>
          <p:cNvSpPr>
            <a:spLocks noGrp="1" noChangeArrowheads="1"/>
          </p:cNvSpPr>
          <p:nvPr>
            <p:ph type="body" idx="1"/>
          </p:nvPr>
        </p:nvSpPr>
        <p:spPr>
          <a:xfrm>
            <a:off x="457200" y="990600"/>
            <a:ext cx="7772400" cy="5562600"/>
          </a:xfrm>
        </p:spPr>
        <p:txBody>
          <a:bodyPr/>
          <a:lstStyle/>
          <a:p>
            <a:pPr eaLnBrk="1" hangingPunct="1">
              <a:lnSpc>
                <a:spcPct val="90000"/>
              </a:lnSpc>
            </a:pPr>
            <a:r>
              <a:rPr lang="en-US" sz="1800" smtClean="0">
                <a:ea typeface="ＭＳ Ｐゴシック" pitchFamily="34" charset="-128"/>
              </a:rPr>
              <a:t>Based on the energy equation, the energy delivered to the capacitor can be found by:</a:t>
            </a:r>
          </a:p>
          <a:p>
            <a:pPr eaLnBrk="1" hangingPunct="1">
              <a:lnSpc>
                <a:spcPct val="90000"/>
              </a:lnSpc>
            </a:pPr>
            <a:endParaRPr lang="en-US" sz="1800" smtClean="0">
              <a:ea typeface="ＭＳ Ｐゴシック" pitchFamily="34" charset="-128"/>
            </a:endParaRPr>
          </a:p>
          <a:p>
            <a:pPr eaLnBrk="1" hangingPunct="1">
              <a:lnSpc>
                <a:spcPct val="90000"/>
              </a:lnSpc>
            </a:pPr>
            <a:endParaRPr lang="en-US" sz="1800" smtClean="0">
              <a:ea typeface="ＭＳ Ｐゴシック" pitchFamily="34" charset="-128"/>
            </a:endParaRPr>
          </a:p>
          <a:p>
            <a:pPr eaLnBrk="1" hangingPunct="1">
              <a:lnSpc>
                <a:spcPct val="90000"/>
              </a:lnSpc>
            </a:pPr>
            <a:endParaRPr lang="en-US" sz="1800" smtClean="0">
              <a:ea typeface="ＭＳ Ｐゴシック" pitchFamily="34" charset="-128"/>
            </a:endParaRPr>
          </a:p>
          <a:p>
            <a:pPr eaLnBrk="1" hangingPunct="1">
              <a:lnSpc>
                <a:spcPct val="90000"/>
              </a:lnSpc>
            </a:pPr>
            <a:endParaRPr lang="en-US" sz="1800" smtClean="0">
              <a:ea typeface="ＭＳ Ｐゴシック" pitchFamily="34" charset="-128"/>
            </a:endParaRPr>
          </a:p>
          <a:p>
            <a:pPr eaLnBrk="1" hangingPunct="1">
              <a:lnSpc>
                <a:spcPct val="90000"/>
              </a:lnSpc>
            </a:pPr>
            <a:endParaRPr lang="en-US" sz="1800" smtClean="0">
              <a:ea typeface="ＭＳ Ｐゴシック" pitchFamily="34" charset="-128"/>
            </a:endParaRPr>
          </a:p>
        </p:txBody>
      </p:sp>
      <p:graphicFrame>
        <p:nvGraphicFramePr>
          <p:cNvPr id="38914" name="Object 2"/>
          <p:cNvGraphicFramePr>
            <a:graphicFrameLocks noChangeAspect="1"/>
          </p:cNvGraphicFramePr>
          <p:nvPr/>
        </p:nvGraphicFramePr>
        <p:xfrm>
          <a:off x="2133600" y="1447800"/>
          <a:ext cx="5562600" cy="747713"/>
        </p:xfrm>
        <a:graphic>
          <a:graphicData uri="http://schemas.openxmlformats.org/presentationml/2006/ole">
            <mc:AlternateContent xmlns:mc="http://schemas.openxmlformats.org/markup-compatibility/2006">
              <mc:Choice xmlns:v="urn:schemas-microsoft-com:vml" Requires="v">
                <p:oleObj spid="_x0000_s38932" name="Equation" r:id="rId3" imgW="3683000" imgH="495300" progId="Equation.DSMT4">
                  <p:embed/>
                </p:oleObj>
              </mc:Choice>
              <mc:Fallback>
                <p:oleObj name="Equation" r:id="rId3" imgW="3683000" imgH="4953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447800"/>
                        <a:ext cx="5562600"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Dynamic Power Dissipation</a:t>
            </a:r>
          </a:p>
        </p:txBody>
      </p:sp>
      <p:sp>
        <p:nvSpPr>
          <p:cNvPr id="39942" name="Rectangle 3"/>
          <p:cNvSpPr>
            <a:spLocks noGrp="1" noChangeArrowheads="1"/>
          </p:cNvSpPr>
          <p:nvPr>
            <p:ph type="body" idx="1"/>
          </p:nvPr>
        </p:nvSpPr>
        <p:spPr>
          <a:xfrm>
            <a:off x="457200" y="990600"/>
            <a:ext cx="7772400" cy="5562600"/>
          </a:xfrm>
        </p:spPr>
        <p:txBody>
          <a:bodyPr/>
          <a:lstStyle/>
          <a:p>
            <a:pPr eaLnBrk="1" hangingPunct="1">
              <a:lnSpc>
                <a:spcPct val="90000"/>
              </a:lnSpc>
            </a:pPr>
            <a:r>
              <a:rPr lang="en-US" sz="1800" smtClean="0">
                <a:ea typeface="ＭＳ Ｐゴシック" pitchFamily="34" charset="-128"/>
              </a:rPr>
              <a:t>Based on the energy equation, the energy delivered to the capacitor can be found by:</a:t>
            </a:r>
          </a:p>
          <a:p>
            <a:pPr eaLnBrk="1" hangingPunct="1">
              <a:lnSpc>
                <a:spcPct val="90000"/>
              </a:lnSpc>
            </a:pPr>
            <a:endParaRPr lang="en-US" sz="1800" smtClean="0">
              <a:ea typeface="ＭＳ Ｐゴシック" pitchFamily="34" charset="-128"/>
            </a:endParaRPr>
          </a:p>
          <a:p>
            <a:pPr eaLnBrk="1" hangingPunct="1">
              <a:lnSpc>
                <a:spcPct val="90000"/>
              </a:lnSpc>
            </a:pPr>
            <a:endParaRPr lang="en-US" sz="1800" smtClean="0">
              <a:ea typeface="ＭＳ Ｐゴシック" pitchFamily="34" charset="-128"/>
            </a:endParaRPr>
          </a:p>
          <a:p>
            <a:pPr eaLnBrk="1" hangingPunct="1">
              <a:lnSpc>
                <a:spcPct val="90000"/>
              </a:lnSpc>
            </a:pPr>
            <a:endParaRPr lang="en-US" sz="1800" smtClean="0">
              <a:ea typeface="ＭＳ Ｐゴシック" pitchFamily="34" charset="-128"/>
            </a:endParaRPr>
          </a:p>
          <a:p>
            <a:pPr eaLnBrk="1" hangingPunct="1">
              <a:lnSpc>
                <a:spcPct val="90000"/>
              </a:lnSpc>
            </a:pPr>
            <a:r>
              <a:rPr lang="en-US" sz="1800" smtClean="0">
                <a:ea typeface="ＭＳ Ｐゴシック" pitchFamily="34" charset="-128"/>
              </a:rPr>
              <a:t>The energy stored by the capacitor is:</a:t>
            </a:r>
          </a:p>
          <a:p>
            <a:pPr eaLnBrk="1" hangingPunct="1">
              <a:lnSpc>
                <a:spcPct val="90000"/>
              </a:lnSpc>
            </a:pPr>
            <a:endParaRPr lang="en-US" sz="1800" smtClean="0">
              <a:ea typeface="ＭＳ Ｐゴシック" pitchFamily="34" charset="-128"/>
            </a:endParaRPr>
          </a:p>
          <a:p>
            <a:pPr eaLnBrk="1" hangingPunct="1">
              <a:lnSpc>
                <a:spcPct val="90000"/>
              </a:lnSpc>
            </a:pPr>
            <a:endParaRPr lang="en-US" sz="1800" smtClean="0">
              <a:ea typeface="ＭＳ Ｐゴシック" pitchFamily="34" charset="-128"/>
            </a:endParaRPr>
          </a:p>
          <a:p>
            <a:pPr eaLnBrk="1" hangingPunct="1">
              <a:lnSpc>
                <a:spcPct val="90000"/>
              </a:lnSpc>
            </a:pPr>
            <a:endParaRPr lang="en-US" sz="1800" smtClean="0">
              <a:ea typeface="ＭＳ Ｐゴシック" pitchFamily="34" charset="-128"/>
            </a:endParaRPr>
          </a:p>
        </p:txBody>
      </p:sp>
      <p:graphicFrame>
        <p:nvGraphicFramePr>
          <p:cNvPr id="39938" name="Object 2"/>
          <p:cNvGraphicFramePr>
            <a:graphicFrameLocks noChangeAspect="1"/>
          </p:cNvGraphicFramePr>
          <p:nvPr/>
        </p:nvGraphicFramePr>
        <p:xfrm>
          <a:off x="2133600" y="1447800"/>
          <a:ext cx="5562600" cy="747713"/>
        </p:xfrm>
        <a:graphic>
          <a:graphicData uri="http://schemas.openxmlformats.org/presentationml/2006/ole">
            <mc:AlternateContent xmlns:mc="http://schemas.openxmlformats.org/markup-compatibility/2006">
              <mc:Choice xmlns:v="urn:schemas-microsoft-com:vml" Requires="v">
                <p:oleObj spid="_x0000_s39974" name="Equation" r:id="rId3" imgW="3683000" imgH="495300" progId="Equation.DSMT4">
                  <p:embed/>
                </p:oleObj>
              </mc:Choice>
              <mc:Fallback>
                <p:oleObj name="Equation" r:id="rId3" imgW="3683000" imgH="4953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447800"/>
                        <a:ext cx="5562600"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39" name="Object 3"/>
          <p:cNvGraphicFramePr>
            <a:graphicFrameLocks noChangeAspect="1"/>
          </p:cNvGraphicFramePr>
          <p:nvPr/>
        </p:nvGraphicFramePr>
        <p:xfrm>
          <a:off x="4724400" y="2362200"/>
          <a:ext cx="914400" cy="511175"/>
        </p:xfrm>
        <a:graphic>
          <a:graphicData uri="http://schemas.openxmlformats.org/presentationml/2006/ole">
            <mc:AlternateContent xmlns:mc="http://schemas.openxmlformats.org/markup-compatibility/2006">
              <mc:Choice xmlns:v="urn:schemas-microsoft-com:vml" Requires="v">
                <p:oleObj spid="_x0000_s39975" name="Equation" r:id="rId5" imgW="749300" imgH="419100" progId="Equation.3">
                  <p:embed/>
                </p:oleObj>
              </mc:Choice>
              <mc:Fallback>
                <p:oleObj name="Equation" r:id="rId5" imgW="749300" imgH="419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2362200"/>
                        <a:ext cx="9144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6"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Dynamic Power Dissipation</a:t>
            </a:r>
          </a:p>
        </p:txBody>
      </p:sp>
      <p:sp>
        <p:nvSpPr>
          <p:cNvPr id="40967" name="Rectangle 3"/>
          <p:cNvSpPr>
            <a:spLocks noGrp="1" noChangeArrowheads="1"/>
          </p:cNvSpPr>
          <p:nvPr>
            <p:ph type="body" idx="1"/>
          </p:nvPr>
        </p:nvSpPr>
        <p:spPr>
          <a:xfrm>
            <a:off x="457200" y="990600"/>
            <a:ext cx="7772400" cy="5562600"/>
          </a:xfrm>
        </p:spPr>
        <p:txBody>
          <a:bodyPr/>
          <a:lstStyle/>
          <a:p>
            <a:pPr eaLnBrk="1" hangingPunct="1">
              <a:lnSpc>
                <a:spcPct val="90000"/>
              </a:lnSpc>
            </a:pPr>
            <a:r>
              <a:rPr lang="en-US" sz="1800" smtClean="0">
                <a:ea typeface="ＭＳ Ｐゴシック" pitchFamily="34" charset="-128"/>
              </a:rPr>
              <a:t>Based on the energy equation, the energy delivered to the capacitor can be found by:</a:t>
            </a:r>
          </a:p>
          <a:p>
            <a:pPr eaLnBrk="1" hangingPunct="1">
              <a:lnSpc>
                <a:spcPct val="90000"/>
              </a:lnSpc>
            </a:pPr>
            <a:endParaRPr lang="en-US" sz="1800" smtClean="0">
              <a:ea typeface="ＭＳ Ｐゴシック" pitchFamily="34" charset="-128"/>
            </a:endParaRPr>
          </a:p>
          <a:p>
            <a:pPr eaLnBrk="1" hangingPunct="1">
              <a:lnSpc>
                <a:spcPct val="90000"/>
              </a:lnSpc>
            </a:pPr>
            <a:endParaRPr lang="en-US" sz="1800" smtClean="0">
              <a:ea typeface="ＭＳ Ｐゴシック" pitchFamily="34" charset="-128"/>
            </a:endParaRPr>
          </a:p>
          <a:p>
            <a:pPr eaLnBrk="1" hangingPunct="1">
              <a:lnSpc>
                <a:spcPct val="90000"/>
              </a:lnSpc>
            </a:pPr>
            <a:endParaRPr lang="en-US" sz="1800" smtClean="0">
              <a:ea typeface="ＭＳ Ｐゴシック" pitchFamily="34" charset="-128"/>
            </a:endParaRPr>
          </a:p>
          <a:p>
            <a:pPr eaLnBrk="1" hangingPunct="1">
              <a:lnSpc>
                <a:spcPct val="90000"/>
              </a:lnSpc>
            </a:pPr>
            <a:r>
              <a:rPr lang="en-US" sz="1800" smtClean="0">
                <a:ea typeface="ＭＳ Ｐゴシック" pitchFamily="34" charset="-128"/>
              </a:rPr>
              <a:t>The energy stored by the capacitor is:</a:t>
            </a:r>
          </a:p>
          <a:p>
            <a:pPr eaLnBrk="1" hangingPunct="1">
              <a:lnSpc>
                <a:spcPct val="90000"/>
              </a:lnSpc>
            </a:pPr>
            <a:endParaRPr lang="en-US" sz="1800" smtClean="0">
              <a:ea typeface="ＭＳ Ｐゴシック" pitchFamily="34" charset="-128"/>
            </a:endParaRPr>
          </a:p>
          <a:p>
            <a:pPr eaLnBrk="1" hangingPunct="1">
              <a:lnSpc>
                <a:spcPct val="90000"/>
              </a:lnSpc>
            </a:pPr>
            <a:r>
              <a:rPr lang="en-US" sz="1800" smtClean="0">
                <a:ea typeface="ＭＳ Ｐゴシック" pitchFamily="34" charset="-128"/>
              </a:rPr>
              <a:t>The energy lost in the resistive elements is given by:</a:t>
            </a:r>
          </a:p>
          <a:p>
            <a:pPr eaLnBrk="1" hangingPunct="1">
              <a:lnSpc>
                <a:spcPct val="90000"/>
              </a:lnSpc>
            </a:pPr>
            <a:endParaRPr lang="en-US" sz="1800" smtClean="0">
              <a:ea typeface="ＭＳ Ｐゴシック" pitchFamily="34" charset="-128"/>
            </a:endParaRPr>
          </a:p>
          <a:p>
            <a:pPr eaLnBrk="1" hangingPunct="1">
              <a:lnSpc>
                <a:spcPct val="90000"/>
              </a:lnSpc>
            </a:pPr>
            <a:endParaRPr lang="en-US" sz="1800" smtClean="0">
              <a:ea typeface="ＭＳ Ｐゴシック" pitchFamily="34" charset="-128"/>
            </a:endParaRPr>
          </a:p>
          <a:p>
            <a:pPr eaLnBrk="1" hangingPunct="1">
              <a:lnSpc>
                <a:spcPct val="90000"/>
              </a:lnSpc>
            </a:pPr>
            <a:endParaRPr lang="en-US" sz="1800" smtClean="0">
              <a:ea typeface="ＭＳ Ｐゴシック" pitchFamily="34" charset="-128"/>
            </a:endParaRPr>
          </a:p>
          <a:p>
            <a:pPr eaLnBrk="1" hangingPunct="1">
              <a:lnSpc>
                <a:spcPct val="90000"/>
              </a:lnSpc>
            </a:pPr>
            <a:endParaRPr lang="en-US" sz="1800" smtClean="0">
              <a:ea typeface="ＭＳ Ｐゴシック" pitchFamily="34" charset="-128"/>
            </a:endParaRPr>
          </a:p>
        </p:txBody>
      </p:sp>
      <p:graphicFrame>
        <p:nvGraphicFramePr>
          <p:cNvPr id="40962" name="Object 2"/>
          <p:cNvGraphicFramePr>
            <a:graphicFrameLocks noChangeAspect="1"/>
          </p:cNvGraphicFramePr>
          <p:nvPr/>
        </p:nvGraphicFramePr>
        <p:xfrm>
          <a:off x="2133600" y="1447800"/>
          <a:ext cx="5562600" cy="747713"/>
        </p:xfrm>
        <a:graphic>
          <a:graphicData uri="http://schemas.openxmlformats.org/presentationml/2006/ole">
            <mc:AlternateContent xmlns:mc="http://schemas.openxmlformats.org/markup-compatibility/2006">
              <mc:Choice xmlns:v="urn:schemas-microsoft-com:vml" Requires="v">
                <p:oleObj spid="_x0000_s41016" name="Equation" r:id="rId3" imgW="3683000" imgH="495300" progId="Equation.DSMT4">
                  <p:embed/>
                </p:oleObj>
              </mc:Choice>
              <mc:Fallback>
                <p:oleObj name="Equation" r:id="rId3" imgW="3683000" imgH="4953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447800"/>
                        <a:ext cx="5562600"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3" name="Object 3"/>
          <p:cNvGraphicFramePr>
            <a:graphicFrameLocks noChangeAspect="1"/>
          </p:cNvGraphicFramePr>
          <p:nvPr/>
        </p:nvGraphicFramePr>
        <p:xfrm>
          <a:off x="4724400" y="2362200"/>
          <a:ext cx="914400" cy="511175"/>
        </p:xfrm>
        <a:graphic>
          <a:graphicData uri="http://schemas.openxmlformats.org/presentationml/2006/ole">
            <mc:AlternateContent xmlns:mc="http://schemas.openxmlformats.org/markup-compatibility/2006">
              <mc:Choice xmlns:v="urn:schemas-microsoft-com:vml" Requires="v">
                <p:oleObj spid="_x0000_s41017" name="Equation" r:id="rId5" imgW="749160" imgH="419040" progId="Equation.DSMT4">
                  <p:embed/>
                </p:oleObj>
              </mc:Choice>
              <mc:Fallback>
                <p:oleObj name="Equation" r:id="rId5" imgW="749160" imgH="41904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2362200"/>
                        <a:ext cx="9144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4" name="Object 4"/>
          <p:cNvGraphicFramePr>
            <a:graphicFrameLocks noChangeAspect="1"/>
          </p:cNvGraphicFramePr>
          <p:nvPr/>
        </p:nvGraphicFramePr>
        <p:xfrm>
          <a:off x="6096000" y="2925763"/>
          <a:ext cx="1828800" cy="558800"/>
        </p:xfrm>
        <a:graphic>
          <a:graphicData uri="http://schemas.openxmlformats.org/presentationml/2006/ole">
            <mc:AlternateContent xmlns:mc="http://schemas.openxmlformats.org/markup-compatibility/2006">
              <mc:Choice xmlns:v="urn:schemas-microsoft-com:vml" Requires="v">
                <p:oleObj spid="_x0000_s41018" name="Equation" r:id="rId7" imgW="1371600" imgH="419100" progId="Equation.3">
                  <p:embed/>
                </p:oleObj>
              </mc:Choice>
              <mc:Fallback>
                <p:oleObj name="Equation" r:id="rId7" imgW="1371600" imgH="4191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2925763"/>
                        <a:ext cx="18288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Logic Gates: AND</a:t>
            </a:r>
          </a:p>
        </p:txBody>
      </p:sp>
      <p:pic>
        <p:nvPicPr>
          <p:cNvPr id="64517" name="Picture 2" descr="Switches in series"/>
          <p:cNvPicPr>
            <a:picLocks noChangeAspect="1" noChangeArrowheads="1" noCrop="1"/>
          </p:cNvPicPr>
          <p:nvPr/>
        </p:nvPicPr>
        <p:blipFill>
          <a:blip r:embed="rId2"/>
          <a:srcRect/>
          <a:stretch>
            <a:fillRect/>
          </a:stretch>
        </p:blipFill>
        <p:spPr bwMode="auto">
          <a:xfrm>
            <a:off x="762000" y="1905000"/>
            <a:ext cx="2719388" cy="1447800"/>
          </a:xfrm>
          <a:prstGeom prst="rect">
            <a:avLst/>
          </a:prstGeom>
          <a:noFill/>
          <a:ln w="9525">
            <a:noFill/>
            <a:miter lim="800000"/>
            <a:headEnd/>
            <a:tailEnd/>
          </a:ln>
        </p:spPr>
      </p:pic>
      <p:pic>
        <p:nvPicPr>
          <p:cNvPr id="64518" name="Picture 11" descr="space.gif"/>
          <p:cNvPicPr>
            <a:picLocks noChangeAspect="1" noChangeArrowheads="1"/>
          </p:cNvPicPr>
          <p:nvPr/>
        </p:nvPicPr>
        <p:blipFill>
          <a:blip r:embed="rId3"/>
          <a:srcRect/>
          <a:stretch>
            <a:fillRect/>
          </a:stretch>
        </p:blipFill>
        <p:spPr bwMode="auto">
          <a:xfrm>
            <a:off x="0" y="0"/>
            <a:ext cx="2000250" cy="114300"/>
          </a:xfrm>
          <a:prstGeom prst="rect">
            <a:avLst/>
          </a:prstGeom>
          <a:noFill/>
          <a:ln w="9525">
            <a:noFill/>
            <a:miter lim="800000"/>
            <a:headEnd/>
            <a:tailEnd/>
          </a:ln>
        </p:spPr>
      </p:pic>
      <p:pic>
        <p:nvPicPr>
          <p:cNvPr id="64519" name="Picture 12" descr="space.gif"/>
          <p:cNvPicPr>
            <a:picLocks noChangeAspect="1" noChangeArrowheads="1"/>
          </p:cNvPicPr>
          <p:nvPr/>
        </p:nvPicPr>
        <p:blipFill>
          <a:blip r:embed="rId3"/>
          <a:srcRect/>
          <a:stretch>
            <a:fillRect/>
          </a:stretch>
        </p:blipFill>
        <p:spPr bwMode="auto">
          <a:xfrm>
            <a:off x="0" y="0"/>
            <a:ext cx="2000250" cy="114300"/>
          </a:xfrm>
          <a:prstGeom prst="rect">
            <a:avLst/>
          </a:prstGeom>
          <a:noFill/>
          <a:ln w="9525">
            <a:noFill/>
            <a:miter lim="800000"/>
            <a:headEnd/>
            <a:tailEnd/>
          </a:ln>
        </p:spPr>
      </p:pic>
      <p:pic>
        <p:nvPicPr>
          <p:cNvPr id="64520" name="Picture 10" descr="space.gif"/>
          <p:cNvPicPr>
            <a:picLocks noChangeAspect="1" noChangeArrowheads="1"/>
          </p:cNvPicPr>
          <p:nvPr/>
        </p:nvPicPr>
        <p:blipFill>
          <a:blip r:embed="rId3"/>
          <a:srcRect/>
          <a:stretch>
            <a:fillRect/>
          </a:stretch>
        </p:blipFill>
        <p:spPr bwMode="auto">
          <a:xfrm>
            <a:off x="-3652838" y="-182563"/>
            <a:ext cx="2000250" cy="114300"/>
          </a:xfrm>
          <a:prstGeom prst="rect">
            <a:avLst/>
          </a:prstGeom>
          <a:noFill/>
          <a:ln w="9525">
            <a:noFill/>
            <a:miter lim="800000"/>
            <a:headEnd/>
            <a:tailEnd/>
          </a:ln>
        </p:spPr>
      </p:pic>
      <p:sp>
        <p:nvSpPr>
          <p:cNvPr id="64521" name="Rectangle 16"/>
          <p:cNvSpPr>
            <a:spLocks noChangeArrowheads="1"/>
          </p:cNvSpPr>
          <p:nvPr/>
        </p:nvSpPr>
        <p:spPr bwMode="auto">
          <a:xfrm>
            <a:off x="762000" y="3770313"/>
            <a:ext cx="7772400" cy="1323439"/>
          </a:xfrm>
          <a:prstGeom prst="rect">
            <a:avLst/>
          </a:prstGeom>
          <a:noFill/>
          <a:ln w="9525">
            <a:noFill/>
            <a:miter lim="800000"/>
            <a:headEnd/>
            <a:tailEnd/>
          </a:ln>
        </p:spPr>
        <p:txBody>
          <a:bodyPr>
            <a:spAutoFit/>
          </a:bodyPr>
          <a:lstStyle/>
          <a:p>
            <a:pPr eaLnBrk="0" hangingPunct="0"/>
            <a:r>
              <a:rPr lang="en-US" sz="1600" dirty="0"/>
              <a:t>A = 0 , B = 0 </a:t>
            </a:r>
            <a:r>
              <a:rPr lang="en-US" sz="1600" dirty="0">
                <a:sym typeface="Wingdings" pitchFamily="2" charset="2"/>
              </a:rPr>
              <a:t> </a:t>
            </a:r>
            <a:r>
              <a:rPr lang="en-US" sz="1600" dirty="0"/>
              <a:t>both diodes are forward biased </a:t>
            </a:r>
            <a:r>
              <a:rPr lang="en-US" sz="1600" dirty="0">
                <a:sym typeface="Wingdings" pitchFamily="2" charset="2"/>
              </a:rPr>
              <a:t></a:t>
            </a:r>
            <a:r>
              <a:rPr lang="en-US" sz="1600" dirty="0"/>
              <a:t> both diodes conduct </a:t>
            </a:r>
            <a:r>
              <a:rPr lang="en-US" sz="1600" dirty="0">
                <a:sym typeface="Wingdings" pitchFamily="2" charset="2"/>
              </a:rPr>
              <a:t>out is</a:t>
            </a:r>
            <a:r>
              <a:rPr lang="en-US" sz="1600" dirty="0"/>
              <a:t> LOW </a:t>
            </a:r>
            <a:r>
              <a:rPr lang="en-US" sz="1600" dirty="0">
                <a:sym typeface="Wingdings" pitchFamily="2" charset="2"/>
              </a:rPr>
              <a:t> 0</a:t>
            </a:r>
            <a:r>
              <a:rPr lang="en-US" sz="1600" dirty="0"/>
              <a:t>.</a:t>
            </a:r>
          </a:p>
          <a:p>
            <a:pPr eaLnBrk="0" hangingPunct="0"/>
            <a:endParaRPr lang="en-US" sz="1600" dirty="0"/>
          </a:p>
          <a:p>
            <a:pPr eaLnBrk="0" hangingPunct="0"/>
            <a:r>
              <a:rPr lang="en-US" sz="1600" dirty="0">
                <a:solidFill>
                  <a:srgbClr val="C00000"/>
                </a:solidFill>
              </a:rPr>
              <a:t>A = 0 , B = 1 </a:t>
            </a:r>
            <a:r>
              <a:rPr lang="en-US" sz="1600" dirty="0">
                <a:solidFill>
                  <a:srgbClr val="C00000"/>
                </a:solidFill>
                <a:sym typeface="Wingdings" pitchFamily="2" charset="2"/>
              </a:rPr>
              <a:t></a:t>
            </a:r>
            <a:r>
              <a:rPr lang="en-US" sz="1600" dirty="0">
                <a:solidFill>
                  <a:srgbClr val="C00000"/>
                </a:solidFill>
              </a:rPr>
              <a:t> DB is reverse biased </a:t>
            </a:r>
            <a:r>
              <a:rPr lang="en-US" sz="1600" dirty="0">
                <a:solidFill>
                  <a:srgbClr val="C00000"/>
                </a:solidFill>
                <a:sym typeface="Wingdings" pitchFamily="2" charset="2"/>
              </a:rPr>
              <a:t> </a:t>
            </a:r>
            <a:r>
              <a:rPr lang="en-US" sz="1600" dirty="0">
                <a:solidFill>
                  <a:srgbClr val="C00000"/>
                </a:solidFill>
              </a:rPr>
              <a:t>does not conduct, </a:t>
            </a:r>
          </a:p>
          <a:p>
            <a:pPr eaLnBrk="0" hangingPunct="0"/>
            <a:r>
              <a:rPr lang="en-US" sz="1600" dirty="0">
                <a:solidFill>
                  <a:srgbClr val="C00000"/>
                </a:solidFill>
              </a:rPr>
              <a:t>                           DA is forward biased </a:t>
            </a:r>
            <a:r>
              <a:rPr lang="en-US" sz="1600" dirty="0">
                <a:solidFill>
                  <a:srgbClr val="C00000"/>
                </a:solidFill>
                <a:sym typeface="Wingdings" pitchFamily="2" charset="2"/>
              </a:rPr>
              <a:t> </a:t>
            </a:r>
            <a:r>
              <a:rPr lang="en-US" sz="1600" dirty="0">
                <a:solidFill>
                  <a:srgbClr val="C00000"/>
                </a:solidFill>
              </a:rPr>
              <a:t>conducts </a:t>
            </a:r>
            <a:r>
              <a:rPr lang="en-US" sz="1600" dirty="0">
                <a:solidFill>
                  <a:srgbClr val="C00000"/>
                </a:solidFill>
                <a:sym typeface="Wingdings" pitchFamily="2" charset="2"/>
              </a:rPr>
              <a:t>out is</a:t>
            </a:r>
            <a:r>
              <a:rPr lang="en-US" sz="1600" dirty="0">
                <a:solidFill>
                  <a:srgbClr val="C00000"/>
                </a:solidFill>
              </a:rPr>
              <a:t> LOW </a:t>
            </a:r>
            <a:r>
              <a:rPr lang="en-US" sz="1600" dirty="0">
                <a:solidFill>
                  <a:srgbClr val="C00000"/>
                </a:solidFill>
                <a:sym typeface="Wingdings" pitchFamily="2" charset="2"/>
              </a:rPr>
              <a:t> 0</a:t>
            </a:r>
            <a:r>
              <a:rPr lang="en-US" sz="1600" dirty="0">
                <a:solidFill>
                  <a:srgbClr val="C00000"/>
                </a:solidFill>
              </a:rPr>
              <a:t>.</a:t>
            </a:r>
          </a:p>
          <a:p>
            <a:pPr eaLnBrk="0" hangingPunct="0"/>
            <a:endParaRPr lang="en-US" sz="1600" dirty="0"/>
          </a:p>
        </p:txBody>
      </p:sp>
      <p:sp>
        <p:nvSpPr>
          <p:cNvPr id="64522" name="Rectangle 19"/>
          <p:cNvSpPr>
            <a:spLocks noChangeArrowheads="1"/>
          </p:cNvSpPr>
          <p:nvPr/>
        </p:nvSpPr>
        <p:spPr bwMode="auto">
          <a:xfrm>
            <a:off x="838200" y="1085850"/>
            <a:ext cx="7315200" cy="590550"/>
          </a:xfrm>
          <a:prstGeom prst="rect">
            <a:avLst/>
          </a:prstGeom>
          <a:noFill/>
          <a:ln w="9525">
            <a:noFill/>
            <a:miter lim="800000"/>
            <a:headEnd/>
            <a:tailEnd/>
          </a:ln>
        </p:spPr>
        <p:txBody>
          <a:bodyPr>
            <a:spAutoFit/>
          </a:bodyPr>
          <a:lstStyle/>
          <a:p>
            <a:pPr>
              <a:lnSpc>
                <a:spcPct val="90000"/>
              </a:lnSpc>
            </a:pPr>
            <a:r>
              <a:rPr lang="en-US" sz="1800"/>
              <a:t>The simples gates are AND and OR. They can be built from switches or using the simplest form of electronic logic  - diode logic. </a:t>
            </a:r>
          </a:p>
        </p:txBody>
      </p:sp>
      <p:pic>
        <p:nvPicPr>
          <p:cNvPr id="64523" name="Picture 14"/>
          <p:cNvPicPr>
            <a:picLocks noChangeAspect="1" noChangeArrowheads="1"/>
          </p:cNvPicPr>
          <p:nvPr/>
        </p:nvPicPr>
        <p:blipFill>
          <a:blip r:embed="rId4"/>
          <a:srcRect/>
          <a:stretch>
            <a:fillRect/>
          </a:stretch>
        </p:blipFill>
        <p:spPr bwMode="auto">
          <a:xfrm>
            <a:off x="4352925" y="1905000"/>
            <a:ext cx="3952875" cy="1466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1"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Dynamic Power Dissipation</a:t>
            </a:r>
          </a:p>
        </p:txBody>
      </p:sp>
      <p:sp>
        <p:nvSpPr>
          <p:cNvPr id="41992" name="Rectangle 3"/>
          <p:cNvSpPr>
            <a:spLocks noGrp="1" noChangeArrowheads="1"/>
          </p:cNvSpPr>
          <p:nvPr>
            <p:ph type="body" idx="1"/>
          </p:nvPr>
        </p:nvSpPr>
        <p:spPr>
          <a:xfrm>
            <a:off x="457200" y="990600"/>
            <a:ext cx="7772400" cy="5562600"/>
          </a:xfrm>
        </p:spPr>
        <p:txBody>
          <a:bodyPr/>
          <a:lstStyle/>
          <a:p>
            <a:pPr eaLnBrk="1" hangingPunct="1">
              <a:lnSpc>
                <a:spcPct val="90000"/>
              </a:lnSpc>
            </a:pPr>
            <a:r>
              <a:rPr lang="en-US" sz="1800" dirty="0" smtClean="0">
                <a:ea typeface="ＭＳ Ｐゴシック" pitchFamily="34" charset="-128"/>
              </a:rPr>
              <a:t>Based on the energy equation, the energy delivered to the capacitor can be found by:</a:t>
            </a:r>
          </a:p>
          <a:p>
            <a:pPr eaLnBrk="1" hangingPunct="1">
              <a:lnSpc>
                <a:spcPct val="90000"/>
              </a:lnSpc>
            </a:pPr>
            <a:endParaRPr lang="en-US" sz="1800" dirty="0" smtClean="0">
              <a:ea typeface="ＭＳ Ｐゴシック" pitchFamily="34" charset="-128"/>
            </a:endParaRPr>
          </a:p>
          <a:p>
            <a:pPr eaLnBrk="1" hangingPunct="1">
              <a:lnSpc>
                <a:spcPct val="90000"/>
              </a:lnSpc>
            </a:pPr>
            <a:endParaRPr lang="en-US" sz="1800" dirty="0" smtClean="0">
              <a:ea typeface="ＭＳ Ｐゴシック" pitchFamily="34" charset="-128"/>
            </a:endParaRPr>
          </a:p>
          <a:p>
            <a:pPr eaLnBrk="1" hangingPunct="1">
              <a:lnSpc>
                <a:spcPct val="90000"/>
              </a:lnSpc>
            </a:pPr>
            <a:endParaRPr lang="en-US" sz="1800" dirty="0" smtClean="0">
              <a:ea typeface="ＭＳ Ｐゴシック" pitchFamily="34" charset="-128"/>
            </a:endParaRPr>
          </a:p>
          <a:p>
            <a:pPr eaLnBrk="1" hangingPunct="1">
              <a:lnSpc>
                <a:spcPct val="90000"/>
              </a:lnSpc>
            </a:pPr>
            <a:r>
              <a:rPr lang="en-US" sz="1800" dirty="0" smtClean="0">
                <a:ea typeface="ＭＳ Ｐゴシック" pitchFamily="34" charset="-128"/>
              </a:rPr>
              <a:t>The energy stored by the capacitor is:</a:t>
            </a:r>
          </a:p>
          <a:p>
            <a:pPr eaLnBrk="1" hangingPunct="1">
              <a:lnSpc>
                <a:spcPct val="90000"/>
              </a:lnSpc>
            </a:pPr>
            <a:endParaRPr lang="en-US" sz="1800" dirty="0" smtClean="0">
              <a:ea typeface="ＭＳ Ｐゴシック" pitchFamily="34" charset="-128"/>
            </a:endParaRPr>
          </a:p>
          <a:p>
            <a:pPr eaLnBrk="1" hangingPunct="1">
              <a:lnSpc>
                <a:spcPct val="90000"/>
              </a:lnSpc>
            </a:pPr>
            <a:r>
              <a:rPr lang="en-US" sz="1800" dirty="0" smtClean="0">
                <a:ea typeface="ＭＳ Ｐゴシック" pitchFamily="34" charset="-128"/>
              </a:rPr>
              <a:t>The energy lost in the resistive elements is given by:</a:t>
            </a:r>
          </a:p>
          <a:p>
            <a:pPr eaLnBrk="1" hangingPunct="1">
              <a:lnSpc>
                <a:spcPct val="90000"/>
              </a:lnSpc>
            </a:pPr>
            <a:endParaRPr lang="en-US" sz="1800" dirty="0" smtClean="0">
              <a:ea typeface="ＭＳ Ｐゴシック" pitchFamily="34" charset="-128"/>
            </a:endParaRPr>
          </a:p>
          <a:p>
            <a:pPr eaLnBrk="1" hangingPunct="1"/>
            <a:r>
              <a:rPr lang="en-US" sz="1800" dirty="0" smtClean="0">
                <a:ea typeface="ＭＳ Ｐゴシック" pitchFamily="34" charset="-128"/>
              </a:rPr>
              <a:t>The total energy lost in the first charging and discharging of the capacitor through resistive elements is given by:</a:t>
            </a:r>
          </a:p>
          <a:p>
            <a:pPr eaLnBrk="1" hangingPunct="1"/>
            <a:endParaRPr lang="en-US" sz="1800" dirty="0" smtClean="0">
              <a:ea typeface="ＭＳ Ｐゴシック" pitchFamily="34" charset="-128"/>
            </a:endParaRPr>
          </a:p>
          <a:p>
            <a:pPr eaLnBrk="1" hangingPunct="1"/>
            <a:endParaRPr lang="en-US" sz="1800" dirty="0" smtClean="0">
              <a:ea typeface="ＭＳ Ｐゴシック" pitchFamily="34" charset="-128"/>
            </a:endParaRPr>
          </a:p>
          <a:p>
            <a:pPr eaLnBrk="1" hangingPunct="1">
              <a:lnSpc>
                <a:spcPct val="90000"/>
              </a:lnSpc>
            </a:pPr>
            <a:endParaRPr lang="en-US" sz="1800" dirty="0" smtClean="0">
              <a:ea typeface="ＭＳ Ｐゴシック" pitchFamily="34" charset="-128"/>
            </a:endParaRPr>
          </a:p>
          <a:p>
            <a:pPr eaLnBrk="1" hangingPunct="1">
              <a:lnSpc>
                <a:spcPct val="90000"/>
              </a:lnSpc>
            </a:pPr>
            <a:endParaRPr lang="en-US" sz="1800" dirty="0" smtClean="0">
              <a:ea typeface="ＭＳ Ｐゴシック" pitchFamily="34" charset="-128"/>
            </a:endParaRPr>
          </a:p>
          <a:p>
            <a:pPr eaLnBrk="1" hangingPunct="1">
              <a:lnSpc>
                <a:spcPct val="90000"/>
              </a:lnSpc>
            </a:pPr>
            <a:endParaRPr lang="en-US" sz="1800" dirty="0" smtClean="0">
              <a:ea typeface="ＭＳ Ｐゴシック" pitchFamily="34" charset="-128"/>
            </a:endParaRPr>
          </a:p>
        </p:txBody>
      </p:sp>
      <p:graphicFrame>
        <p:nvGraphicFramePr>
          <p:cNvPr id="41986" name="Object 2"/>
          <p:cNvGraphicFramePr>
            <a:graphicFrameLocks noChangeAspect="1"/>
          </p:cNvGraphicFramePr>
          <p:nvPr/>
        </p:nvGraphicFramePr>
        <p:xfrm>
          <a:off x="2133600" y="1447800"/>
          <a:ext cx="5562600" cy="747713"/>
        </p:xfrm>
        <a:graphic>
          <a:graphicData uri="http://schemas.openxmlformats.org/presentationml/2006/ole">
            <mc:AlternateContent xmlns:mc="http://schemas.openxmlformats.org/markup-compatibility/2006">
              <mc:Choice xmlns:v="urn:schemas-microsoft-com:vml" Requires="v">
                <p:oleObj spid="_x0000_s42058" name="Equation" r:id="rId3" imgW="3683000" imgH="495300" progId="Equation.DSMT4">
                  <p:embed/>
                </p:oleObj>
              </mc:Choice>
              <mc:Fallback>
                <p:oleObj name="Equation" r:id="rId3" imgW="3683000" imgH="4953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447800"/>
                        <a:ext cx="5562600"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7" name="Object 3"/>
          <p:cNvGraphicFramePr>
            <a:graphicFrameLocks noChangeAspect="1"/>
          </p:cNvGraphicFramePr>
          <p:nvPr/>
        </p:nvGraphicFramePr>
        <p:xfrm>
          <a:off x="4724400" y="2362200"/>
          <a:ext cx="914400" cy="511175"/>
        </p:xfrm>
        <a:graphic>
          <a:graphicData uri="http://schemas.openxmlformats.org/presentationml/2006/ole">
            <mc:AlternateContent xmlns:mc="http://schemas.openxmlformats.org/markup-compatibility/2006">
              <mc:Choice xmlns:v="urn:schemas-microsoft-com:vml" Requires="v">
                <p:oleObj spid="_x0000_s42059" name="Equation" r:id="rId5" imgW="749300" imgH="419100" progId="Equation.3">
                  <p:embed/>
                </p:oleObj>
              </mc:Choice>
              <mc:Fallback>
                <p:oleObj name="Equation" r:id="rId5" imgW="749300" imgH="419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2362200"/>
                        <a:ext cx="9144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8" name="Object 4"/>
          <p:cNvGraphicFramePr>
            <a:graphicFrameLocks noChangeAspect="1"/>
          </p:cNvGraphicFramePr>
          <p:nvPr/>
        </p:nvGraphicFramePr>
        <p:xfrm>
          <a:off x="6096000" y="2925763"/>
          <a:ext cx="1828800" cy="558800"/>
        </p:xfrm>
        <a:graphic>
          <a:graphicData uri="http://schemas.openxmlformats.org/presentationml/2006/ole">
            <mc:AlternateContent xmlns:mc="http://schemas.openxmlformats.org/markup-compatibility/2006">
              <mc:Choice xmlns:v="urn:schemas-microsoft-com:vml" Requires="v">
                <p:oleObj spid="_x0000_s42060" name="Equation" r:id="rId7" imgW="1371600" imgH="419100" progId="Equation.3">
                  <p:embed/>
                </p:oleObj>
              </mc:Choice>
              <mc:Fallback>
                <p:oleObj name="Equation" r:id="rId7" imgW="1371600" imgH="4191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2925763"/>
                        <a:ext cx="18288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9" name="Object 5"/>
          <p:cNvGraphicFramePr>
            <a:graphicFrameLocks noChangeAspect="1"/>
          </p:cNvGraphicFramePr>
          <p:nvPr/>
        </p:nvGraphicFramePr>
        <p:xfrm>
          <a:off x="4724400" y="4114800"/>
          <a:ext cx="2514600" cy="596900"/>
        </p:xfrm>
        <a:graphic>
          <a:graphicData uri="http://schemas.openxmlformats.org/presentationml/2006/ole">
            <mc:AlternateContent xmlns:mc="http://schemas.openxmlformats.org/markup-compatibility/2006">
              <mc:Choice xmlns:v="urn:schemas-microsoft-com:vml" Requires="v">
                <p:oleObj spid="_x0000_s42061" name="Equation" r:id="rId9" imgW="1765300" imgH="419100" progId="Equation.DSMT4">
                  <p:embed/>
                </p:oleObj>
              </mc:Choice>
              <mc:Fallback>
                <p:oleObj name="Equation" r:id="rId9" imgW="1765300" imgH="4191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4114800"/>
                        <a:ext cx="25146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6"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Dynamic Power Dissipation</a:t>
            </a:r>
          </a:p>
        </p:txBody>
      </p:sp>
      <p:sp>
        <p:nvSpPr>
          <p:cNvPr id="43017" name="Rectangle 3"/>
          <p:cNvSpPr>
            <a:spLocks noGrp="1" noChangeArrowheads="1"/>
          </p:cNvSpPr>
          <p:nvPr>
            <p:ph type="body" idx="1"/>
          </p:nvPr>
        </p:nvSpPr>
        <p:spPr>
          <a:xfrm>
            <a:off x="457200" y="990600"/>
            <a:ext cx="7772400" cy="5562600"/>
          </a:xfrm>
        </p:spPr>
        <p:txBody>
          <a:bodyPr/>
          <a:lstStyle/>
          <a:p>
            <a:pPr eaLnBrk="1" hangingPunct="1">
              <a:lnSpc>
                <a:spcPct val="90000"/>
              </a:lnSpc>
            </a:pPr>
            <a:r>
              <a:rPr lang="en-US" sz="1800" dirty="0" smtClean="0">
                <a:ea typeface="ＭＳ Ｐゴシック" pitchFamily="34" charset="-128"/>
              </a:rPr>
              <a:t>Based on the energy equation, the energy delivered to the capacitor can be found by:</a:t>
            </a:r>
          </a:p>
          <a:p>
            <a:pPr eaLnBrk="1" hangingPunct="1">
              <a:lnSpc>
                <a:spcPct val="90000"/>
              </a:lnSpc>
            </a:pPr>
            <a:endParaRPr lang="en-US" sz="1800" dirty="0" smtClean="0">
              <a:ea typeface="ＭＳ Ｐゴシック" pitchFamily="34" charset="-128"/>
            </a:endParaRPr>
          </a:p>
          <a:p>
            <a:pPr eaLnBrk="1" hangingPunct="1">
              <a:lnSpc>
                <a:spcPct val="90000"/>
              </a:lnSpc>
            </a:pPr>
            <a:endParaRPr lang="en-US" sz="1800" dirty="0" smtClean="0">
              <a:ea typeface="ＭＳ Ｐゴシック" pitchFamily="34" charset="-128"/>
            </a:endParaRPr>
          </a:p>
          <a:p>
            <a:pPr eaLnBrk="1" hangingPunct="1">
              <a:lnSpc>
                <a:spcPct val="90000"/>
              </a:lnSpc>
            </a:pPr>
            <a:endParaRPr lang="en-US" sz="1800" dirty="0" smtClean="0">
              <a:ea typeface="ＭＳ Ｐゴシック" pitchFamily="34" charset="-128"/>
            </a:endParaRPr>
          </a:p>
          <a:p>
            <a:pPr eaLnBrk="1" hangingPunct="1">
              <a:lnSpc>
                <a:spcPct val="90000"/>
              </a:lnSpc>
            </a:pPr>
            <a:r>
              <a:rPr lang="en-US" sz="1800" dirty="0" smtClean="0">
                <a:ea typeface="ＭＳ Ｐゴシック" pitchFamily="34" charset="-128"/>
              </a:rPr>
              <a:t>The energy stored by the capacitor is:</a:t>
            </a:r>
          </a:p>
          <a:p>
            <a:pPr eaLnBrk="1" hangingPunct="1">
              <a:lnSpc>
                <a:spcPct val="90000"/>
              </a:lnSpc>
            </a:pPr>
            <a:endParaRPr lang="en-US" sz="1800" dirty="0" smtClean="0">
              <a:ea typeface="ＭＳ Ｐゴシック" pitchFamily="34" charset="-128"/>
            </a:endParaRPr>
          </a:p>
          <a:p>
            <a:pPr eaLnBrk="1" hangingPunct="1">
              <a:lnSpc>
                <a:spcPct val="90000"/>
              </a:lnSpc>
            </a:pPr>
            <a:r>
              <a:rPr lang="en-US" sz="1800" dirty="0" smtClean="0">
                <a:ea typeface="ＭＳ Ｐゴシック" pitchFamily="34" charset="-128"/>
              </a:rPr>
              <a:t>The energy lost in the resistive elements is given by:</a:t>
            </a:r>
          </a:p>
          <a:p>
            <a:pPr eaLnBrk="1" hangingPunct="1">
              <a:lnSpc>
                <a:spcPct val="90000"/>
              </a:lnSpc>
            </a:pPr>
            <a:endParaRPr lang="en-US" sz="1800" dirty="0" smtClean="0">
              <a:ea typeface="ＭＳ Ｐゴシック" pitchFamily="34" charset="-128"/>
            </a:endParaRPr>
          </a:p>
          <a:p>
            <a:pPr eaLnBrk="1" hangingPunct="1"/>
            <a:r>
              <a:rPr lang="en-US" sz="1800" dirty="0" smtClean="0">
                <a:ea typeface="ＭＳ Ｐゴシック" pitchFamily="34" charset="-128"/>
              </a:rPr>
              <a:t>The total energy lost in the first charging and discharging of the capacitor through resistive elements is given by:</a:t>
            </a:r>
          </a:p>
          <a:p>
            <a:pPr eaLnBrk="1" hangingPunct="1"/>
            <a:endParaRPr lang="en-US" sz="1800" dirty="0" smtClean="0">
              <a:ea typeface="ＭＳ Ｐゴシック" pitchFamily="34" charset="-128"/>
            </a:endParaRPr>
          </a:p>
          <a:p>
            <a:pPr eaLnBrk="1" hangingPunct="1"/>
            <a:endParaRPr lang="en-US" sz="1800" dirty="0" smtClean="0">
              <a:ea typeface="ＭＳ Ｐゴシック" pitchFamily="34" charset="-128"/>
            </a:endParaRPr>
          </a:p>
          <a:p>
            <a:pPr eaLnBrk="1" hangingPunct="1"/>
            <a:r>
              <a:rPr lang="en-US" sz="1800" dirty="0" smtClean="0">
                <a:ea typeface="ＭＳ Ｐゴシック" pitchFamily="34" charset="-128"/>
              </a:rPr>
              <a:t>Thus, if the logic circuit is switching at a frequency f, the dynamic power dissipation is given by:</a:t>
            </a:r>
          </a:p>
          <a:p>
            <a:pPr eaLnBrk="1" hangingPunct="1"/>
            <a:endParaRPr lang="en-US" sz="1800" dirty="0" smtClean="0">
              <a:ea typeface="ＭＳ Ｐゴシック" pitchFamily="34" charset="-128"/>
            </a:endParaRPr>
          </a:p>
          <a:p>
            <a:pPr eaLnBrk="1" hangingPunct="1">
              <a:lnSpc>
                <a:spcPct val="90000"/>
              </a:lnSpc>
            </a:pPr>
            <a:endParaRPr lang="en-US" sz="1800" dirty="0" smtClean="0">
              <a:ea typeface="ＭＳ Ｐゴシック" pitchFamily="34" charset="-128"/>
            </a:endParaRPr>
          </a:p>
          <a:p>
            <a:pPr eaLnBrk="1" hangingPunct="1">
              <a:lnSpc>
                <a:spcPct val="90000"/>
              </a:lnSpc>
            </a:pPr>
            <a:endParaRPr lang="en-US" sz="1800" dirty="0" smtClean="0">
              <a:ea typeface="ＭＳ Ｐゴシック" pitchFamily="34" charset="-128"/>
            </a:endParaRPr>
          </a:p>
          <a:p>
            <a:pPr eaLnBrk="1" hangingPunct="1">
              <a:lnSpc>
                <a:spcPct val="90000"/>
              </a:lnSpc>
            </a:pPr>
            <a:endParaRPr lang="en-US" sz="1800" dirty="0" smtClean="0">
              <a:ea typeface="ＭＳ Ｐゴシック" pitchFamily="34" charset="-128"/>
            </a:endParaRPr>
          </a:p>
        </p:txBody>
      </p:sp>
      <p:graphicFrame>
        <p:nvGraphicFramePr>
          <p:cNvPr id="43010" name="Object 2"/>
          <p:cNvGraphicFramePr>
            <a:graphicFrameLocks noChangeAspect="1"/>
          </p:cNvGraphicFramePr>
          <p:nvPr/>
        </p:nvGraphicFramePr>
        <p:xfrm>
          <a:off x="2133600" y="1447800"/>
          <a:ext cx="5562600" cy="747713"/>
        </p:xfrm>
        <a:graphic>
          <a:graphicData uri="http://schemas.openxmlformats.org/presentationml/2006/ole">
            <mc:AlternateContent xmlns:mc="http://schemas.openxmlformats.org/markup-compatibility/2006">
              <mc:Choice xmlns:v="urn:schemas-microsoft-com:vml" Requires="v">
                <p:oleObj spid="_x0000_s43100" name="Equation" r:id="rId3" imgW="3683000" imgH="495300" progId="Equation.DSMT4">
                  <p:embed/>
                </p:oleObj>
              </mc:Choice>
              <mc:Fallback>
                <p:oleObj name="Equation" r:id="rId3" imgW="3683000" imgH="4953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447800"/>
                        <a:ext cx="5562600"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1" name="Object 3"/>
          <p:cNvGraphicFramePr>
            <a:graphicFrameLocks noChangeAspect="1"/>
          </p:cNvGraphicFramePr>
          <p:nvPr/>
        </p:nvGraphicFramePr>
        <p:xfrm>
          <a:off x="4724400" y="2384425"/>
          <a:ext cx="914400" cy="511175"/>
        </p:xfrm>
        <a:graphic>
          <a:graphicData uri="http://schemas.openxmlformats.org/presentationml/2006/ole">
            <mc:AlternateContent xmlns:mc="http://schemas.openxmlformats.org/markup-compatibility/2006">
              <mc:Choice xmlns:v="urn:schemas-microsoft-com:vml" Requires="v">
                <p:oleObj spid="_x0000_s43101" name="Equation" r:id="rId5" imgW="749300" imgH="419100" progId="Equation.3">
                  <p:embed/>
                </p:oleObj>
              </mc:Choice>
              <mc:Fallback>
                <p:oleObj name="Equation" r:id="rId5" imgW="749300" imgH="419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2384425"/>
                        <a:ext cx="9144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2" name="Object 4"/>
          <p:cNvGraphicFramePr>
            <a:graphicFrameLocks noChangeAspect="1"/>
          </p:cNvGraphicFramePr>
          <p:nvPr/>
        </p:nvGraphicFramePr>
        <p:xfrm>
          <a:off x="6096000" y="2925763"/>
          <a:ext cx="1828800" cy="558800"/>
        </p:xfrm>
        <a:graphic>
          <a:graphicData uri="http://schemas.openxmlformats.org/presentationml/2006/ole">
            <mc:AlternateContent xmlns:mc="http://schemas.openxmlformats.org/markup-compatibility/2006">
              <mc:Choice xmlns:v="urn:schemas-microsoft-com:vml" Requires="v">
                <p:oleObj spid="_x0000_s43102" name="Equation" r:id="rId7" imgW="1371600" imgH="419100" progId="Equation.3">
                  <p:embed/>
                </p:oleObj>
              </mc:Choice>
              <mc:Fallback>
                <p:oleObj name="Equation" r:id="rId7" imgW="1371600" imgH="4191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2925763"/>
                        <a:ext cx="18288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3" name="Object 5"/>
          <p:cNvGraphicFramePr>
            <a:graphicFrameLocks noChangeAspect="1"/>
          </p:cNvGraphicFramePr>
          <p:nvPr/>
        </p:nvGraphicFramePr>
        <p:xfrm>
          <a:off x="4724400" y="4114800"/>
          <a:ext cx="2514600" cy="596900"/>
        </p:xfrm>
        <a:graphic>
          <a:graphicData uri="http://schemas.openxmlformats.org/presentationml/2006/ole">
            <mc:AlternateContent xmlns:mc="http://schemas.openxmlformats.org/markup-compatibility/2006">
              <mc:Choice xmlns:v="urn:schemas-microsoft-com:vml" Requires="v">
                <p:oleObj spid="_x0000_s43103" name="Equation" r:id="rId9" imgW="1765300" imgH="419100" progId="Equation.3">
                  <p:embed/>
                </p:oleObj>
              </mc:Choice>
              <mc:Fallback>
                <p:oleObj name="Equation" r:id="rId9" imgW="1765300" imgH="4191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4114800"/>
                        <a:ext cx="25146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4" name="Object 6"/>
          <p:cNvGraphicFramePr>
            <a:graphicFrameLocks noChangeAspect="1"/>
          </p:cNvGraphicFramePr>
          <p:nvPr/>
        </p:nvGraphicFramePr>
        <p:xfrm>
          <a:off x="4267200" y="5334000"/>
          <a:ext cx="1143000" cy="327025"/>
        </p:xfrm>
        <a:graphic>
          <a:graphicData uri="http://schemas.openxmlformats.org/presentationml/2006/ole">
            <mc:AlternateContent xmlns:mc="http://schemas.openxmlformats.org/markup-compatibility/2006">
              <mc:Choice xmlns:v="urn:schemas-microsoft-com:vml" Requires="v">
                <p:oleObj spid="_x0000_s43104" name="Equation" r:id="rId11" imgW="800100" imgH="228600" progId="Equation.3">
                  <p:embed/>
                </p:oleObj>
              </mc:Choice>
              <mc:Fallback>
                <p:oleObj name="Equation" r:id="rId11" imgW="800100" imgH="2286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7200" y="5334000"/>
                        <a:ext cx="1143000"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0"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Dynamic Power Dissipation</a:t>
            </a:r>
          </a:p>
        </p:txBody>
      </p:sp>
      <p:sp>
        <p:nvSpPr>
          <p:cNvPr id="44041" name="Rectangle 3"/>
          <p:cNvSpPr>
            <a:spLocks noGrp="1" noChangeArrowheads="1"/>
          </p:cNvSpPr>
          <p:nvPr>
            <p:ph type="body" idx="1"/>
          </p:nvPr>
        </p:nvSpPr>
        <p:spPr>
          <a:xfrm>
            <a:off x="457200" y="990600"/>
            <a:ext cx="7772400" cy="5562600"/>
          </a:xfrm>
        </p:spPr>
        <p:txBody>
          <a:bodyPr/>
          <a:lstStyle/>
          <a:p>
            <a:pPr eaLnBrk="1" hangingPunct="1">
              <a:lnSpc>
                <a:spcPct val="90000"/>
              </a:lnSpc>
            </a:pPr>
            <a:r>
              <a:rPr lang="en-US" sz="1800" dirty="0" smtClean="0">
                <a:ea typeface="ＭＳ Ｐゴシック" pitchFamily="34" charset="-128"/>
              </a:rPr>
              <a:t>Based on the energy equation, the energy delivered to the capacitor can be found by:</a:t>
            </a:r>
          </a:p>
          <a:p>
            <a:pPr eaLnBrk="1" hangingPunct="1">
              <a:lnSpc>
                <a:spcPct val="90000"/>
              </a:lnSpc>
            </a:pPr>
            <a:endParaRPr lang="en-US" sz="1800" dirty="0" smtClean="0">
              <a:ea typeface="ＭＳ Ｐゴシック" pitchFamily="34" charset="-128"/>
            </a:endParaRPr>
          </a:p>
          <a:p>
            <a:pPr eaLnBrk="1" hangingPunct="1">
              <a:lnSpc>
                <a:spcPct val="90000"/>
              </a:lnSpc>
            </a:pPr>
            <a:endParaRPr lang="en-US" sz="1800" dirty="0" smtClean="0">
              <a:ea typeface="ＭＳ Ｐゴシック" pitchFamily="34" charset="-128"/>
            </a:endParaRPr>
          </a:p>
          <a:p>
            <a:pPr eaLnBrk="1" hangingPunct="1">
              <a:lnSpc>
                <a:spcPct val="90000"/>
              </a:lnSpc>
            </a:pPr>
            <a:endParaRPr lang="en-US" sz="1800" dirty="0" smtClean="0">
              <a:ea typeface="ＭＳ Ｐゴシック" pitchFamily="34" charset="-128"/>
            </a:endParaRPr>
          </a:p>
          <a:p>
            <a:pPr eaLnBrk="1" hangingPunct="1">
              <a:lnSpc>
                <a:spcPct val="90000"/>
              </a:lnSpc>
            </a:pPr>
            <a:r>
              <a:rPr lang="en-US" sz="1800" dirty="0" smtClean="0">
                <a:ea typeface="ＭＳ Ｐゴシック" pitchFamily="34" charset="-128"/>
              </a:rPr>
              <a:t>The energy stored by the capacitor is:</a:t>
            </a:r>
          </a:p>
          <a:p>
            <a:pPr eaLnBrk="1" hangingPunct="1">
              <a:lnSpc>
                <a:spcPct val="90000"/>
              </a:lnSpc>
            </a:pPr>
            <a:endParaRPr lang="en-US" sz="1800" dirty="0" smtClean="0">
              <a:ea typeface="ＭＳ Ｐゴシック" pitchFamily="34" charset="-128"/>
            </a:endParaRPr>
          </a:p>
          <a:p>
            <a:pPr eaLnBrk="1" hangingPunct="1">
              <a:lnSpc>
                <a:spcPct val="90000"/>
              </a:lnSpc>
            </a:pPr>
            <a:r>
              <a:rPr lang="en-US" sz="1800" dirty="0" smtClean="0">
                <a:ea typeface="ＭＳ Ｐゴシック" pitchFamily="34" charset="-128"/>
              </a:rPr>
              <a:t>The energy lost in the resistive elements is given by:</a:t>
            </a:r>
          </a:p>
          <a:p>
            <a:pPr eaLnBrk="1" hangingPunct="1">
              <a:lnSpc>
                <a:spcPct val="90000"/>
              </a:lnSpc>
            </a:pPr>
            <a:endParaRPr lang="en-US" sz="1800" dirty="0" smtClean="0">
              <a:ea typeface="ＭＳ Ｐゴシック" pitchFamily="34" charset="-128"/>
            </a:endParaRPr>
          </a:p>
          <a:p>
            <a:pPr eaLnBrk="1" hangingPunct="1"/>
            <a:r>
              <a:rPr lang="en-US" sz="1800" dirty="0" smtClean="0">
                <a:ea typeface="ＭＳ Ｐゴシック" pitchFamily="34" charset="-128"/>
              </a:rPr>
              <a:t>The total energy lost in the first charging and discharging of the capacitor through resistive elements is given by:</a:t>
            </a:r>
          </a:p>
          <a:p>
            <a:pPr eaLnBrk="1" hangingPunct="1"/>
            <a:endParaRPr lang="en-US" sz="1800" dirty="0" smtClean="0">
              <a:ea typeface="ＭＳ Ｐゴシック" pitchFamily="34" charset="-128"/>
            </a:endParaRPr>
          </a:p>
          <a:p>
            <a:pPr eaLnBrk="1" hangingPunct="1"/>
            <a:endParaRPr lang="en-US" sz="1800" dirty="0" smtClean="0">
              <a:ea typeface="ＭＳ Ｐゴシック" pitchFamily="34" charset="-128"/>
            </a:endParaRPr>
          </a:p>
          <a:p>
            <a:pPr eaLnBrk="1" hangingPunct="1"/>
            <a:r>
              <a:rPr lang="en-US" sz="1800" dirty="0" smtClean="0">
                <a:ea typeface="ＭＳ Ｐゴシック" pitchFamily="34" charset="-128"/>
              </a:rPr>
              <a:t>Thus, if the logic circuit is switching at a frequency f, the dynamic power dissipation is given by:</a:t>
            </a:r>
          </a:p>
          <a:p>
            <a:pPr eaLnBrk="1" hangingPunct="1"/>
            <a:endParaRPr lang="en-US" sz="1800" dirty="0" smtClean="0">
              <a:ea typeface="ＭＳ Ｐゴシック" pitchFamily="34" charset="-128"/>
            </a:endParaRPr>
          </a:p>
          <a:p>
            <a:pPr eaLnBrk="1" hangingPunct="1"/>
            <a:r>
              <a:rPr lang="en-US" sz="1800" b="1" dirty="0" smtClean="0">
                <a:ea typeface="ＭＳ Ｐゴシック" pitchFamily="34" charset="-128"/>
              </a:rPr>
              <a:t>In the high speed logic circuits this component becomes  dominant and constitutes the primary source of power dissipation in CMOS logic gates.</a:t>
            </a:r>
          </a:p>
          <a:p>
            <a:pPr eaLnBrk="1" hangingPunct="1">
              <a:lnSpc>
                <a:spcPct val="90000"/>
              </a:lnSpc>
            </a:pPr>
            <a:endParaRPr lang="en-US" sz="1800" dirty="0" smtClean="0">
              <a:ea typeface="ＭＳ Ｐゴシック" pitchFamily="34" charset="-128"/>
            </a:endParaRPr>
          </a:p>
          <a:p>
            <a:pPr eaLnBrk="1" hangingPunct="1">
              <a:lnSpc>
                <a:spcPct val="90000"/>
              </a:lnSpc>
            </a:pPr>
            <a:endParaRPr lang="en-US" sz="1800" dirty="0" smtClean="0">
              <a:ea typeface="ＭＳ Ｐゴシック" pitchFamily="34" charset="-128"/>
            </a:endParaRPr>
          </a:p>
          <a:p>
            <a:pPr eaLnBrk="1" hangingPunct="1">
              <a:lnSpc>
                <a:spcPct val="90000"/>
              </a:lnSpc>
            </a:pPr>
            <a:endParaRPr lang="en-US" sz="1800" dirty="0" smtClean="0">
              <a:ea typeface="ＭＳ Ｐゴシック" pitchFamily="34" charset="-128"/>
            </a:endParaRPr>
          </a:p>
        </p:txBody>
      </p:sp>
      <p:graphicFrame>
        <p:nvGraphicFramePr>
          <p:cNvPr id="44034" name="Object 2"/>
          <p:cNvGraphicFramePr>
            <a:graphicFrameLocks noChangeAspect="1"/>
          </p:cNvGraphicFramePr>
          <p:nvPr/>
        </p:nvGraphicFramePr>
        <p:xfrm>
          <a:off x="2133600" y="1447800"/>
          <a:ext cx="5562600" cy="747713"/>
        </p:xfrm>
        <a:graphic>
          <a:graphicData uri="http://schemas.openxmlformats.org/presentationml/2006/ole">
            <mc:AlternateContent xmlns:mc="http://schemas.openxmlformats.org/markup-compatibility/2006">
              <mc:Choice xmlns:v="urn:schemas-microsoft-com:vml" Requires="v">
                <p:oleObj spid="_x0000_s44124" name="Equation" r:id="rId3" imgW="3683000" imgH="495300" progId="Equation.DSMT4">
                  <p:embed/>
                </p:oleObj>
              </mc:Choice>
              <mc:Fallback>
                <p:oleObj name="Equation" r:id="rId3" imgW="3683000" imgH="4953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447800"/>
                        <a:ext cx="5562600"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5" name="Object 3"/>
          <p:cNvGraphicFramePr>
            <a:graphicFrameLocks noChangeAspect="1"/>
          </p:cNvGraphicFramePr>
          <p:nvPr/>
        </p:nvGraphicFramePr>
        <p:xfrm>
          <a:off x="4724400" y="2384425"/>
          <a:ext cx="914400" cy="511175"/>
        </p:xfrm>
        <a:graphic>
          <a:graphicData uri="http://schemas.openxmlformats.org/presentationml/2006/ole">
            <mc:AlternateContent xmlns:mc="http://schemas.openxmlformats.org/markup-compatibility/2006">
              <mc:Choice xmlns:v="urn:schemas-microsoft-com:vml" Requires="v">
                <p:oleObj spid="_x0000_s44125" name="Equation" r:id="rId5" imgW="749300" imgH="419100" progId="Equation.3">
                  <p:embed/>
                </p:oleObj>
              </mc:Choice>
              <mc:Fallback>
                <p:oleObj name="Equation" r:id="rId5" imgW="749300" imgH="419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2384425"/>
                        <a:ext cx="9144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6" name="Object 4"/>
          <p:cNvGraphicFramePr>
            <a:graphicFrameLocks noChangeAspect="1"/>
          </p:cNvGraphicFramePr>
          <p:nvPr/>
        </p:nvGraphicFramePr>
        <p:xfrm>
          <a:off x="6096000" y="2925763"/>
          <a:ext cx="1828800" cy="558800"/>
        </p:xfrm>
        <a:graphic>
          <a:graphicData uri="http://schemas.openxmlformats.org/presentationml/2006/ole">
            <mc:AlternateContent xmlns:mc="http://schemas.openxmlformats.org/markup-compatibility/2006">
              <mc:Choice xmlns:v="urn:schemas-microsoft-com:vml" Requires="v">
                <p:oleObj spid="_x0000_s44126" name="Equation" r:id="rId7" imgW="1371600" imgH="419100" progId="Equation.3">
                  <p:embed/>
                </p:oleObj>
              </mc:Choice>
              <mc:Fallback>
                <p:oleObj name="Equation" r:id="rId7" imgW="1371600" imgH="4191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2925763"/>
                        <a:ext cx="18288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7" name="Object 5"/>
          <p:cNvGraphicFramePr>
            <a:graphicFrameLocks noChangeAspect="1"/>
          </p:cNvGraphicFramePr>
          <p:nvPr/>
        </p:nvGraphicFramePr>
        <p:xfrm>
          <a:off x="4724400" y="4114800"/>
          <a:ext cx="2514600" cy="596900"/>
        </p:xfrm>
        <a:graphic>
          <a:graphicData uri="http://schemas.openxmlformats.org/presentationml/2006/ole">
            <mc:AlternateContent xmlns:mc="http://schemas.openxmlformats.org/markup-compatibility/2006">
              <mc:Choice xmlns:v="urn:schemas-microsoft-com:vml" Requires="v">
                <p:oleObj spid="_x0000_s44127" name="Equation" r:id="rId9" imgW="1765300" imgH="419100" progId="Equation.3">
                  <p:embed/>
                </p:oleObj>
              </mc:Choice>
              <mc:Fallback>
                <p:oleObj name="Equation" r:id="rId9" imgW="1765300" imgH="4191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4114800"/>
                        <a:ext cx="25146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8" name="Object 6"/>
          <p:cNvGraphicFramePr>
            <a:graphicFrameLocks noChangeAspect="1"/>
          </p:cNvGraphicFramePr>
          <p:nvPr/>
        </p:nvGraphicFramePr>
        <p:xfrm>
          <a:off x="4267200" y="5334000"/>
          <a:ext cx="1143000" cy="327025"/>
        </p:xfrm>
        <a:graphic>
          <a:graphicData uri="http://schemas.openxmlformats.org/presentationml/2006/ole">
            <mc:AlternateContent xmlns:mc="http://schemas.openxmlformats.org/markup-compatibility/2006">
              <mc:Choice xmlns:v="urn:schemas-microsoft-com:vml" Requires="v">
                <p:oleObj spid="_x0000_s44128" name="Equation" r:id="rId11" imgW="800100" imgH="228600" progId="Equation.3">
                  <p:embed/>
                </p:oleObj>
              </mc:Choice>
              <mc:Fallback>
                <p:oleObj name="Equation" r:id="rId11" imgW="800100" imgH="2286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7200" y="5334000"/>
                        <a:ext cx="1143000"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9"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Power Scaling in MOS Logic</a:t>
            </a:r>
          </a:p>
        </p:txBody>
      </p:sp>
      <p:sp>
        <p:nvSpPr>
          <p:cNvPr id="121860" name="Rectangle 3"/>
          <p:cNvSpPr>
            <a:spLocks noGrp="1" noChangeArrowheads="1"/>
          </p:cNvSpPr>
          <p:nvPr>
            <p:ph type="body" idx="1"/>
          </p:nvPr>
        </p:nvSpPr>
        <p:spPr>
          <a:xfrm>
            <a:off x="609600" y="1295400"/>
            <a:ext cx="7696200" cy="3505200"/>
          </a:xfrm>
        </p:spPr>
        <p:txBody>
          <a:bodyPr/>
          <a:lstStyle/>
          <a:p>
            <a:pPr eaLnBrk="1" hangingPunct="1"/>
            <a:r>
              <a:rPr lang="en-US" sz="2000" dirty="0" smtClean="0">
                <a:ea typeface="ＭＳ Ｐゴシック" pitchFamily="34" charset="-128"/>
              </a:rPr>
              <a:t>With the transistor load, the current in both the load and switch transistors is determined by the similar expressions, </a:t>
            </a:r>
            <a:r>
              <a:rPr lang="en-US" sz="2000" i="1" dirty="0" smtClean="0">
                <a:ea typeface="ＭＳ Ｐゴシック" pitchFamily="34" charset="-128"/>
              </a:rPr>
              <a:t>e.g.</a:t>
            </a:r>
            <a:r>
              <a:rPr lang="en-US" sz="2000" dirty="0" smtClean="0">
                <a:ea typeface="ＭＳ Ｐゴシック" pitchFamily="34" charset="-128"/>
              </a:rPr>
              <a:t>:</a:t>
            </a:r>
          </a:p>
          <a:p>
            <a:pPr eaLnBrk="1" hangingPunct="1"/>
            <a:endParaRPr lang="en-US" sz="2000" dirty="0" smtClean="0">
              <a:ea typeface="ＭＳ Ｐゴシック" pitchFamily="34" charset="-128"/>
            </a:endParaRPr>
          </a:p>
          <a:p>
            <a:pPr eaLnBrk="1" hangingPunct="1"/>
            <a:endParaRPr lang="en-US" sz="2000" dirty="0" smtClean="0">
              <a:ea typeface="ＭＳ Ｐゴシック" pitchFamily="34" charset="-128"/>
            </a:endParaRPr>
          </a:p>
          <a:p>
            <a:pPr eaLnBrk="1" hangingPunct="1"/>
            <a:endParaRPr lang="en-US" sz="2000" dirty="0" smtClean="0">
              <a:ea typeface="ＭＳ Ｐゴシック" pitchFamily="34" charset="-128"/>
            </a:endParaRPr>
          </a:p>
          <a:p>
            <a:pPr eaLnBrk="1" hangingPunct="1"/>
            <a:endParaRPr lang="en-US" sz="2000" dirty="0" smtClean="0">
              <a:ea typeface="ＭＳ Ｐゴシック" pitchFamily="34" charset="-128"/>
            </a:endParaRPr>
          </a:p>
          <a:p>
            <a:pPr eaLnBrk="1" hangingPunct="1"/>
            <a:endParaRPr lang="en-US" sz="2000" dirty="0" smtClean="0">
              <a:ea typeface="ＭＳ Ｐゴシック" pitchFamily="34" charset="-128"/>
            </a:endParaRPr>
          </a:p>
          <a:p>
            <a:pPr eaLnBrk="1" hangingPunct="1"/>
            <a:endParaRPr lang="en-US" sz="2000" dirty="0" smtClean="0">
              <a:ea typeface="ＭＳ Ｐゴシック" pitchFamily="34" charset="-128"/>
            </a:endParaRPr>
          </a:p>
          <a:p>
            <a:pPr eaLnBrk="1" hangingPunct="1"/>
            <a:r>
              <a:rPr lang="en-US" sz="2000" dirty="0" smtClean="0">
                <a:ea typeface="ＭＳ Ｐゴシック" pitchFamily="34" charset="-128"/>
              </a:rPr>
              <a:t>By reducing the </a:t>
            </a:r>
            <a:r>
              <a:rPr lang="en-US" sz="2000" i="1" dirty="0" smtClean="0">
                <a:ea typeface="ＭＳ Ｐゴシック" pitchFamily="34" charset="-128"/>
              </a:rPr>
              <a:t>W/L</a:t>
            </a:r>
            <a:r>
              <a:rPr lang="en-US" sz="2000" dirty="0" smtClean="0">
                <a:ea typeface="ＭＳ Ｐゴシック" pitchFamily="34" charset="-128"/>
              </a:rPr>
              <a:t> of the load and switching transistors of an inverter, it is possible to reduce the power dissipation by the same factor without sacrificing </a:t>
            </a:r>
            <a:r>
              <a:rPr lang="en-US" sz="2000" i="1" dirty="0" smtClean="0">
                <a:ea typeface="ＭＳ Ｐゴシック" pitchFamily="34" charset="-128"/>
              </a:rPr>
              <a:t>V</a:t>
            </a:r>
            <a:r>
              <a:rPr lang="en-US" sz="2000" i="1" baseline="-25000" dirty="0" smtClean="0">
                <a:ea typeface="ＭＳ Ｐゴシック" pitchFamily="34" charset="-128"/>
              </a:rPr>
              <a:t>H</a:t>
            </a:r>
            <a:r>
              <a:rPr lang="en-US" sz="2000" dirty="0" smtClean="0">
                <a:ea typeface="ＭＳ Ｐゴシック" pitchFamily="34" charset="-128"/>
              </a:rPr>
              <a:t> and </a:t>
            </a:r>
            <a:r>
              <a:rPr lang="en-US" sz="2000" i="1" dirty="0" smtClean="0">
                <a:ea typeface="ＭＳ Ｐゴシック" pitchFamily="34" charset="-128"/>
              </a:rPr>
              <a:t>V</a:t>
            </a:r>
            <a:r>
              <a:rPr lang="en-US" sz="2000" i="1" baseline="-25000" dirty="0" smtClean="0">
                <a:ea typeface="ＭＳ Ｐゴシック" pitchFamily="34" charset="-128"/>
              </a:rPr>
              <a:t>L</a:t>
            </a:r>
            <a:r>
              <a:rPr lang="en-US" sz="2000" dirty="0" smtClean="0">
                <a:ea typeface="ＭＳ Ｐゴシック" pitchFamily="34" charset="-128"/>
              </a:rPr>
              <a:t>.  </a:t>
            </a:r>
          </a:p>
          <a:p>
            <a:pPr eaLnBrk="1" hangingPunct="1"/>
            <a:r>
              <a:rPr lang="en-US" sz="2000" dirty="0" smtClean="0">
                <a:ea typeface="ＭＳ Ｐゴシック" pitchFamily="34" charset="-128"/>
              </a:rPr>
              <a:t>This same concept works for increasing the power which will increase the dynamic response.</a:t>
            </a:r>
          </a:p>
        </p:txBody>
      </p:sp>
      <p:pic>
        <p:nvPicPr>
          <p:cNvPr id="121862" name="Picture 6"/>
          <p:cNvPicPr>
            <a:picLocks noChangeAspect="1" noChangeArrowheads="1"/>
          </p:cNvPicPr>
          <p:nvPr/>
        </p:nvPicPr>
        <p:blipFill>
          <a:blip r:embed="rId2"/>
          <a:srcRect/>
          <a:stretch>
            <a:fillRect/>
          </a:stretch>
        </p:blipFill>
        <p:spPr bwMode="auto">
          <a:xfrm>
            <a:off x="2362200" y="2209800"/>
            <a:ext cx="3381375" cy="685800"/>
          </a:xfrm>
          <a:prstGeom prst="rect">
            <a:avLst/>
          </a:prstGeom>
          <a:noFill/>
          <a:ln w="9525">
            <a:noFill/>
            <a:miter lim="800000"/>
            <a:headEnd/>
            <a:tailEnd/>
          </a:ln>
        </p:spPr>
      </p:pic>
      <p:pic>
        <p:nvPicPr>
          <p:cNvPr id="121863" name="Picture 7"/>
          <p:cNvPicPr>
            <a:picLocks noChangeAspect="1" noChangeArrowheads="1"/>
          </p:cNvPicPr>
          <p:nvPr/>
        </p:nvPicPr>
        <p:blipFill>
          <a:blip r:embed="rId3"/>
          <a:srcRect/>
          <a:stretch>
            <a:fillRect/>
          </a:stretch>
        </p:blipFill>
        <p:spPr bwMode="auto">
          <a:xfrm>
            <a:off x="2286000" y="2971800"/>
            <a:ext cx="5105400" cy="809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3"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Power Scaling in MOS Logic</a:t>
            </a:r>
          </a:p>
        </p:txBody>
      </p:sp>
      <p:sp>
        <p:nvSpPr>
          <p:cNvPr id="122884" name="Rectangle 3"/>
          <p:cNvSpPr>
            <a:spLocks noGrp="1" noChangeArrowheads="1"/>
          </p:cNvSpPr>
          <p:nvPr>
            <p:ph type="body" idx="1"/>
          </p:nvPr>
        </p:nvSpPr>
        <p:spPr>
          <a:xfrm>
            <a:off x="228600" y="4495800"/>
            <a:ext cx="8686800" cy="1600200"/>
          </a:xfrm>
        </p:spPr>
        <p:txBody>
          <a:bodyPr/>
          <a:lstStyle/>
          <a:p>
            <a:pPr marL="533400" indent="-533400" eaLnBrk="1" hangingPunct="1">
              <a:lnSpc>
                <a:spcPct val="90000"/>
              </a:lnSpc>
              <a:buFontTx/>
              <a:buAutoNum type="alphaLcParenR"/>
            </a:pPr>
            <a:r>
              <a:rPr lang="en-US" sz="1800" dirty="0" smtClean="0">
                <a:ea typeface="ＭＳ Ｐゴシック" pitchFamily="34" charset="-128"/>
              </a:rPr>
              <a:t>Original Saturated Load Inverter</a:t>
            </a:r>
          </a:p>
          <a:p>
            <a:pPr marL="533400" indent="-533400" eaLnBrk="1" hangingPunct="1">
              <a:lnSpc>
                <a:spcPct val="90000"/>
              </a:lnSpc>
              <a:buFontTx/>
              <a:buAutoNum type="alphaLcParenR"/>
            </a:pPr>
            <a:r>
              <a:rPr lang="en-US" sz="1800" dirty="0" smtClean="0">
                <a:ea typeface="ＭＳ Ｐゴシック" pitchFamily="34" charset="-128"/>
              </a:rPr>
              <a:t>Saturated Load inverter designed to operate at 1/3 the power</a:t>
            </a:r>
          </a:p>
          <a:p>
            <a:pPr marL="533400" indent="-533400" eaLnBrk="1" hangingPunct="1">
              <a:lnSpc>
                <a:spcPct val="90000"/>
              </a:lnSpc>
              <a:buFontTx/>
              <a:buAutoNum type="alphaLcParenR"/>
            </a:pPr>
            <a:r>
              <a:rPr lang="en-US" sz="1800" dirty="0" smtClean="0">
                <a:ea typeface="ＭＳ Ｐゴシック" pitchFamily="34" charset="-128"/>
              </a:rPr>
              <a:t>Original Depletion-Mode Inverter</a:t>
            </a:r>
          </a:p>
          <a:p>
            <a:pPr marL="533400" indent="-533400" eaLnBrk="1" hangingPunct="1">
              <a:lnSpc>
                <a:spcPct val="90000"/>
              </a:lnSpc>
              <a:buFontTx/>
              <a:buAutoNum type="alphaLcParenR"/>
            </a:pPr>
            <a:r>
              <a:rPr lang="en-US" sz="1800" dirty="0" smtClean="0">
                <a:ea typeface="ＭＳ Ｐゴシック" pitchFamily="34" charset="-128"/>
              </a:rPr>
              <a:t>Depletion-mode inverter designed to operate at twice the power</a:t>
            </a:r>
          </a:p>
          <a:p>
            <a:pPr marL="533400" indent="-533400" eaLnBrk="1" hangingPunct="1">
              <a:lnSpc>
                <a:spcPct val="90000"/>
              </a:lnSpc>
              <a:buFontTx/>
              <a:buAutoNum type="alphaLcParenR"/>
            </a:pPr>
            <a:endParaRPr lang="en-US" sz="1800" dirty="0" smtClean="0">
              <a:ea typeface="ＭＳ Ｐゴシック" pitchFamily="34" charset="-128"/>
            </a:endParaRPr>
          </a:p>
        </p:txBody>
      </p:sp>
      <p:pic>
        <p:nvPicPr>
          <p:cNvPr id="122885" name="Picture 5" descr="fig0638"/>
          <p:cNvPicPr>
            <a:picLocks noChangeAspect="1" noChangeArrowheads="1"/>
          </p:cNvPicPr>
          <p:nvPr/>
        </p:nvPicPr>
        <p:blipFill>
          <a:blip r:embed="rId2"/>
          <a:srcRect/>
          <a:stretch>
            <a:fillRect/>
          </a:stretch>
        </p:blipFill>
        <p:spPr bwMode="auto">
          <a:xfrm>
            <a:off x="609600" y="1447800"/>
            <a:ext cx="7848600" cy="2466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07"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Dynamic Behavior</a:t>
            </a:r>
            <a:br>
              <a:rPr lang="en-US" smtClean="0">
                <a:ea typeface="ＭＳ Ｐゴシック" pitchFamily="34" charset="-128"/>
              </a:rPr>
            </a:br>
            <a:r>
              <a:rPr lang="en-US" smtClean="0">
                <a:ea typeface="ＭＳ Ｐゴシック" pitchFamily="34" charset="-128"/>
              </a:rPr>
              <a:t>Capacitance in MOS Logic Circuits</a:t>
            </a:r>
          </a:p>
        </p:txBody>
      </p:sp>
      <p:sp>
        <p:nvSpPr>
          <p:cNvPr id="123908" name="Rectangle 3"/>
          <p:cNvSpPr>
            <a:spLocks noGrp="1" noChangeArrowheads="1"/>
          </p:cNvSpPr>
          <p:nvPr>
            <p:ph type="body" idx="1"/>
          </p:nvPr>
        </p:nvSpPr>
        <p:spPr>
          <a:xfrm>
            <a:off x="304800" y="3505200"/>
            <a:ext cx="8534400" cy="3048000"/>
          </a:xfrm>
        </p:spPr>
        <p:txBody>
          <a:bodyPr/>
          <a:lstStyle/>
          <a:p>
            <a:pPr eaLnBrk="1" hangingPunct="1"/>
            <a:r>
              <a:rPr lang="en-US" sz="1800" smtClean="0">
                <a:ea typeface="ＭＳ Ｐゴシック" pitchFamily="34" charset="-128"/>
              </a:rPr>
              <a:t>The MOS device has capacitances C</a:t>
            </a:r>
            <a:r>
              <a:rPr lang="en-US" sz="1800" baseline="-25000" smtClean="0">
                <a:ea typeface="ＭＳ Ｐゴシック" pitchFamily="34" charset="-128"/>
              </a:rPr>
              <a:t>SB</a:t>
            </a:r>
            <a:r>
              <a:rPr lang="en-US" sz="1800" smtClean="0">
                <a:ea typeface="ＭＳ Ｐゴシック" pitchFamily="34" charset="-128"/>
              </a:rPr>
              <a:t>, C</a:t>
            </a:r>
            <a:r>
              <a:rPr lang="en-US" sz="1800" baseline="-25000" smtClean="0">
                <a:ea typeface="ＭＳ Ｐゴシック" pitchFamily="34" charset="-128"/>
              </a:rPr>
              <a:t>GS</a:t>
            </a:r>
            <a:r>
              <a:rPr lang="en-US" sz="1800" smtClean="0">
                <a:ea typeface="ＭＳ Ｐゴシック" pitchFamily="34" charset="-128"/>
              </a:rPr>
              <a:t>, C</a:t>
            </a:r>
            <a:r>
              <a:rPr lang="en-US" sz="1800" baseline="-25000" smtClean="0">
                <a:ea typeface="ＭＳ Ｐゴシック" pitchFamily="34" charset="-128"/>
              </a:rPr>
              <a:t>DB</a:t>
            </a:r>
            <a:r>
              <a:rPr lang="en-US" sz="1800" smtClean="0">
                <a:ea typeface="ＭＳ Ｐゴシック" pitchFamily="34" charset="-128"/>
              </a:rPr>
              <a:t>, and C</a:t>
            </a:r>
            <a:r>
              <a:rPr lang="en-US" sz="1800" baseline="-25000" smtClean="0">
                <a:ea typeface="ＭＳ Ｐゴシック" pitchFamily="34" charset="-128"/>
              </a:rPr>
              <a:t>GD</a:t>
            </a:r>
            <a:r>
              <a:rPr lang="en-US" sz="1800" smtClean="0">
                <a:ea typeface="ＭＳ Ｐゴシック" pitchFamily="34" charset="-128"/>
              </a:rPr>
              <a:t> that need to be considered for dynamic response analysis.</a:t>
            </a:r>
          </a:p>
          <a:p>
            <a:pPr eaLnBrk="1" hangingPunct="1"/>
            <a:endParaRPr lang="en-US" sz="1800" smtClean="0">
              <a:ea typeface="ＭＳ Ｐゴシック" pitchFamily="34" charset="-128"/>
            </a:endParaRPr>
          </a:p>
        </p:txBody>
      </p:sp>
      <p:pic>
        <p:nvPicPr>
          <p:cNvPr id="123910" name="Picture 9"/>
          <p:cNvPicPr>
            <a:picLocks noChangeAspect="1" noChangeArrowheads="1"/>
          </p:cNvPicPr>
          <p:nvPr/>
        </p:nvPicPr>
        <p:blipFill>
          <a:blip r:embed="rId2"/>
          <a:srcRect/>
          <a:stretch>
            <a:fillRect/>
          </a:stretch>
        </p:blipFill>
        <p:spPr bwMode="auto">
          <a:xfrm>
            <a:off x="1143000" y="990600"/>
            <a:ext cx="3116263"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Dynamic Behavior</a:t>
            </a:r>
            <a:br>
              <a:rPr lang="en-US" smtClean="0">
                <a:ea typeface="ＭＳ Ｐゴシック" pitchFamily="34" charset="-128"/>
              </a:rPr>
            </a:br>
            <a:r>
              <a:rPr lang="en-US" smtClean="0">
                <a:ea typeface="ＭＳ Ｐゴシック" pitchFamily="34" charset="-128"/>
              </a:rPr>
              <a:t>Capacitance in MOS Logic Circuits</a:t>
            </a:r>
          </a:p>
        </p:txBody>
      </p:sp>
      <p:sp>
        <p:nvSpPr>
          <p:cNvPr id="124932" name="Rectangle 3"/>
          <p:cNvSpPr>
            <a:spLocks noGrp="1" noChangeArrowheads="1"/>
          </p:cNvSpPr>
          <p:nvPr>
            <p:ph type="body" idx="1"/>
          </p:nvPr>
        </p:nvSpPr>
        <p:spPr>
          <a:xfrm>
            <a:off x="304800" y="3505200"/>
            <a:ext cx="8534400" cy="3048000"/>
          </a:xfrm>
        </p:spPr>
        <p:txBody>
          <a:bodyPr/>
          <a:lstStyle/>
          <a:p>
            <a:pPr eaLnBrk="1" hangingPunct="1"/>
            <a:r>
              <a:rPr lang="en-US" sz="1800" smtClean="0">
                <a:ea typeface="ＭＳ Ｐゴシック" pitchFamily="34" charset="-128"/>
              </a:rPr>
              <a:t>The MOS device has capacitances C</a:t>
            </a:r>
            <a:r>
              <a:rPr lang="en-US" sz="1800" baseline="-25000" smtClean="0">
                <a:ea typeface="ＭＳ Ｐゴシック" pitchFamily="34" charset="-128"/>
              </a:rPr>
              <a:t>SB</a:t>
            </a:r>
            <a:r>
              <a:rPr lang="en-US" sz="1800" smtClean="0">
                <a:ea typeface="ＭＳ Ｐゴシック" pitchFamily="34" charset="-128"/>
              </a:rPr>
              <a:t>, C</a:t>
            </a:r>
            <a:r>
              <a:rPr lang="en-US" sz="1800" baseline="-25000" smtClean="0">
                <a:ea typeface="ＭＳ Ｐゴシック" pitchFamily="34" charset="-128"/>
              </a:rPr>
              <a:t>GS</a:t>
            </a:r>
            <a:r>
              <a:rPr lang="en-US" sz="1800" smtClean="0">
                <a:ea typeface="ＭＳ Ｐゴシック" pitchFamily="34" charset="-128"/>
              </a:rPr>
              <a:t>, C</a:t>
            </a:r>
            <a:r>
              <a:rPr lang="en-US" sz="1800" baseline="-25000" smtClean="0">
                <a:ea typeface="ＭＳ Ｐゴシック" pitchFamily="34" charset="-128"/>
              </a:rPr>
              <a:t>DB</a:t>
            </a:r>
            <a:r>
              <a:rPr lang="en-US" sz="1800" smtClean="0">
                <a:ea typeface="ＭＳ Ｐゴシック" pitchFamily="34" charset="-128"/>
              </a:rPr>
              <a:t>, and C</a:t>
            </a:r>
            <a:r>
              <a:rPr lang="en-US" sz="1800" baseline="-25000" smtClean="0">
                <a:ea typeface="ＭＳ Ｐゴシック" pitchFamily="34" charset="-128"/>
              </a:rPr>
              <a:t>GD</a:t>
            </a:r>
            <a:r>
              <a:rPr lang="en-US" sz="1800" smtClean="0">
                <a:ea typeface="ＭＳ Ｐゴシック" pitchFamily="34" charset="-128"/>
              </a:rPr>
              <a:t> that need to be considered for dynamic response analysis.</a:t>
            </a:r>
          </a:p>
          <a:p>
            <a:pPr eaLnBrk="1" hangingPunct="1"/>
            <a:r>
              <a:rPr lang="en-US" sz="1800" smtClean="0">
                <a:ea typeface="ＭＳ Ｐゴシック" pitchFamily="34" charset="-128"/>
              </a:rPr>
              <a:t>The capacitances seen at a node can be lumped together.</a:t>
            </a:r>
          </a:p>
          <a:p>
            <a:pPr eaLnBrk="1" hangingPunct="1"/>
            <a:endParaRPr lang="en-US" sz="1800" smtClean="0">
              <a:ea typeface="ＭＳ Ｐゴシック" pitchFamily="34" charset="-128"/>
            </a:endParaRPr>
          </a:p>
        </p:txBody>
      </p:sp>
      <p:pic>
        <p:nvPicPr>
          <p:cNvPr id="124934" name="Picture 8"/>
          <p:cNvPicPr>
            <a:picLocks noChangeAspect="1" noChangeArrowheads="1"/>
          </p:cNvPicPr>
          <p:nvPr/>
        </p:nvPicPr>
        <p:blipFill>
          <a:blip r:embed="rId2"/>
          <a:srcRect/>
          <a:stretch>
            <a:fillRect/>
          </a:stretch>
        </p:blipFill>
        <p:spPr bwMode="auto">
          <a:xfrm>
            <a:off x="4953000" y="1219200"/>
            <a:ext cx="3470275" cy="1676400"/>
          </a:xfrm>
          <a:prstGeom prst="rect">
            <a:avLst/>
          </a:prstGeom>
          <a:noFill/>
          <a:ln w="9525">
            <a:noFill/>
            <a:miter lim="800000"/>
            <a:headEnd/>
            <a:tailEnd/>
          </a:ln>
        </p:spPr>
      </p:pic>
      <p:pic>
        <p:nvPicPr>
          <p:cNvPr id="124935" name="Picture 9"/>
          <p:cNvPicPr>
            <a:picLocks noChangeAspect="1" noChangeArrowheads="1"/>
          </p:cNvPicPr>
          <p:nvPr/>
        </p:nvPicPr>
        <p:blipFill>
          <a:blip r:embed="rId3"/>
          <a:srcRect/>
          <a:stretch>
            <a:fillRect/>
          </a:stretch>
        </p:blipFill>
        <p:spPr bwMode="auto">
          <a:xfrm>
            <a:off x="1143000" y="990600"/>
            <a:ext cx="3116263"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Dynamic Behavior</a:t>
            </a:r>
            <a:br>
              <a:rPr lang="en-US" smtClean="0">
                <a:ea typeface="ＭＳ Ｐゴシック" pitchFamily="34" charset="-128"/>
              </a:rPr>
            </a:br>
            <a:r>
              <a:rPr lang="en-US" smtClean="0">
                <a:ea typeface="ＭＳ Ｐゴシック" pitchFamily="34" charset="-128"/>
              </a:rPr>
              <a:t>Capacitance in MOS Logic Circuits</a:t>
            </a:r>
          </a:p>
        </p:txBody>
      </p:sp>
      <p:sp>
        <p:nvSpPr>
          <p:cNvPr id="125956" name="Rectangle 3"/>
          <p:cNvSpPr>
            <a:spLocks noGrp="1" noChangeArrowheads="1"/>
          </p:cNvSpPr>
          <p:nvPr>
            <p:ph type="body" idx="1"/>
          </p:nvPr>
        </p:nvSpPr>
        <p:spPr>
          <a:xfrm>
            <a:off x="304800" y="3505200"/>
            <a:ext cx="8534400" cy="3048000"/>
          </a:xfrm>
        </p:spPr>
        <p:txBody>
          <a:bodyPr/>
          <a:lstStyle/>
          <a:p>
            <a:pPr eaLnBrk="1" hangingPunct="1"/>
            <a:r>
              <a:rPr lang="en-US" sz="1800" smtClean="0">
                <a:ea typeface="ＭＳ Ｐゴシック" pitchFamily="34" charset="-128"/>
              </a:rPr>
              <a:t>The MOS device has capacitances C</a:t>
            </a:r>
            <a:r>
              <a:rPr lang="en-US" sz="1800" baseline="-25000" smtClean="0">
                <a:ea typeface="ＭＳ Ｐゴシック" pitchFamily="34" charset="-128"/>
              </a:rPr>
              <a:t>SB</a:t>
            </a:r>
            <a:r>
              <a:rPr lang="en-US" sz="1800" smtClean="0">
                <a:ea typeface="ＭＳ Ｐゴシック" pitchFamily="34" charset="-128"/>
              </a:rPr>
              <a:t>, C</a:t>
            </a:r>
            <a:r>
              <a:rPr lang="en-US" sz="1800" baseline="-25000" smtClean="0">
                <a:ea typeface="ＭＳ Ｐゴシック" pitchFamily="34" charset="-128"/>
              </a:rPr>
              <a:t>GS</a:t>
            </a:r>
            <a:r>
              <a:rPr lang="en-US" sz="1800" smtClean="0">
                <a:ea typeface="ＭＳ Ｐゴシック" pitchFamily="34" charset="-128"/>
              </a:rPr>
              <a:t>, C</a:t>
            </a:r>
            <a:r>
              <a:rPr lang="en-US" sz="1800" baseline="-25000" smtClean="0">
                <a:ea typeface="ＭＳ Ｐゴシック" pitchFamily="34" charset="-128"/>
              </a:rPr>
              <a:t>DB</a:t>
            </a:r>
            <a:r>
              <a:rPr lang="en-US" sz="1800" smtClean="0">
                <a:ea typeface="ＭＳ Ｐゴシック" pitchFamily="34" charset="-128"/>
              </a:rPr>
              <a:t>, and C</a:t>
            </a:r>
            <a:r>
              <a:rPr lang="en-US" sz="1800" baseline="-25000" smtClean="0">
                <a:ea typeface="ＭＳ Ｐゴシック" pitchFamily="34" charset="-128"/>
              </a:rPr>
              <a:t>GD</a:t>
            </a:r>
            <a:r>
              <a:rPr lang="en-US" sz="1800" smtClean="0">
                <a:ea typeface="ＭＳ Ｐゴシック" pitchFamily="34" charset="-128"/>
              </a:rPr>
              <a:t> that need to be considered for dynamic response analysis.</a:t>
            </a:r>
          </a:p>
          <a:p>
            <a:pPr eaLnBrk="1" hangingPunct="1"/>
            <a:r>
              <a:rPr lang="en-US" sz="1800" smtClean="0">
                <a:ea typeface="ＭＳ Ｐゴシック" pitchFamily="34" charset="-128"/>
              </a:rPr>
              <a:t>The capacitances seen at a node can be lumped together.</a:t>
            </a:r>
          </a:p>
          <a:p>
            <a:pPr eaLnBrk="1" hangingPunct="1"/>
            <a:r>
              <a:rPr lang="en-US" sz="1800" smtClean="0">
                <a:ea typeface="ＭＳ Ｐゴシック" pitchFamily="34" charset="-128"/>
              </a:rPr>
              <a:t>DC loading constraints are not usually important for MOS logic circuits since they normally drive capacitive loads (i.e. the gate of a MOS)</a:t>
            </a:r>
          </a:p>
          <a:p>
            <a:pPr eaLnBrk="1" hangingPunct="1"/>
            <a:endParaRPr lang="en-US" sz="1800" smtClean="0">
              <a:ea typeface="ＭＳ Ｐゴシック" pitchFamily="34" charset="-128"/>
            </a:endParaRPr>
          </a:p>
        </p:txBody>
      </p:sp>
      <p:pic>
        <p:nvPicPr>
          <p:cNvPr id="125958" name="Picture 8"/>
          <p:cNvPicPr>
            <a:picLocks noChangeAspect="1" noChangeArrowheads="1"/>
          </p:cNvPicPr>
          <p:nvPr/>
        </p:nvPicPr>
        <p:blipFill>
          <a:blip r:embed="rId2"/>
          <a:srcRect/>
          <a:stretch>
            <a:fillRect/>
          </a:stretch>
        </p:blipFill>
        <p:spPr bwMode="auto">
          <a:xfrm>
            <a:off x="4953000" y="1219200"/>
            <a:ext cx="3470275" cy="1676400"/>
          </a:xfrm>
          <a:prstGeom prst="rect">
            <a:avLst/>
          </a:prstGeom>
          <a:noFill/>
          <a:ln w="9525">
            <a:noFill/>
            <a:miter lim="800000"/>
            <a:headEnd/>
            <a:tailEnd/>
          </a:ln>
        </p:spPr>
      </p:pic>
      <p:pic>
        <p:nvPicPr>
          <p:cNvPr id="125959" name="Picture 9"/>
          <p:cNvPicPr>
            <a:picLocks noChangeAspect="1" noChangeArrowheads="1"/>
          </p:cNvPicPr>
          <p:nvPr/>
        </p:nvPicPr>
        <p:blipFill>
          <a:blip r:embed="rId3"/>
          <a:srcRect/>
          <a:stretch>
            <a:fillRect/>
          </a:stretch>
        </p:blipFill>
        <p:spPr bwMode="auto">
          <a:xfrm>
            <a:off x="1143000" y="990600"/>
            <a:ext cx="3116263"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Dynamic Behavior</a:t>
            </a:r>
            <a:br>
              <a:rPr lang="en-US" smtClean="0">
                <a:ea typeface="ＭＳ Ｐゴシック" pitchFamily="34" charset="-128"/>
              </a:rPr>
            </a:br>
            <a:r>
              <a:rPr lang="en-US" smtClean="0">
                <a:ea typeface="ＭＳ Ｐゴシック" pitchFamily="34" charset="-128"/>
              </a:rPr>
              <a:t>Capacitance in MOS Logic Circuits</a:t>
            </a:r>
          </a:p>
        </p:txBody>
      </p:sp>
      <p:sp>
        <p:nvSpPr>
          <p:cNvPr id="126980" name="Rectangle 3"/>
          <p:cNvSpPr>
            <a:spLocks noGrp="1" noChangeArrowheads="1"/>
          </p:cNvSpPr>
          <p:nvPr>
            <p:ph type="body" idx="1"/>
          </p:nvPr>
        </p:nvSpPr>
        <p:spPr>
          <a:xfrm>
            <a:off x="304800" y="3505200"/>
            <a:ext cx="8534400" cy="3048000"/>
          </a:xfrm>
        </p:spPr>
        <p:txBody>
          <a:bodyPr/>
          <a:lstStyle/>
          <a:p>
            <a:pPr eaLnBrk="1" hangingPunct="1"/>
            <a:r>
              <a:rPr lang="en-US" sz="1800" smtClean="0">
                <a:ea typeface="ＭＳ Ｐゴシック" pitchFamily="34" charset="-128"/>
              </a:rPr>
              <a:t>The MOS device has capacitances C</a:t>
            </a:r>
            <a:r>
              <a:rPr lang="en-US" sz="1800" baseline="-25000" smtClean="0">
                <a:ea typeface="ＭＳ Ｐゴシック" pitchFamily="34" charset="-128"/>
              </a:rPr>
              <a:t>SB</a:t>
            </a:r>
            <a:r>
              <a:rPr lang="en-US" sz="1800" smtClean="0">
                <a:ea typeface="ＭＳ Ｐゴシック" pitchFamily="34" charset="-128"/>
              </a:rPr>
              <a:t>, C</a:t>
            </a:r>
            <a:r>
              <a:rPr lang="en-US" sz="1800" baseline="-25000" smtClean="0">
                <a:ea typeface="ＭＳ Ｐゴシック" pitchFamily="34" charset="-128"/>
              </a:rPr>
              <a:t>GS</a:t>
            </a:r>
            <a:r>
              <a:rPr lang="en-US" sz="1800" smtClean="0">
                <a:ea typeface="ＭＳ Ｐゴシック" pitchFamily="34" charset="-128"/>
              </a:rPr>
              <a:t>, C</a:t>
            </a:r>
            <a:r>
              <a:rPr lang="en-US" sz="1800" baseline="-25000" smtClean="0">
                <a:ea typeface="ＭＳ Ｐゴシック" pitchFamily="34" charset="-128"/>
              </a:rPr>
              <a:t>DB</a:t>
            </a:r>
            <a:r>
              <a:rPr lang="en-US" sz="1800" smtClean="0">
                <a:ea typeface="ＭＳ Ｐゴシック" pitchFamily="34" charset="-128"/>
              </a:rPr>
              <a:t>, and C</a:t>
            </a:r>
            <a:r>
              <a:rPr lang="en-US" sz="1800" baseline="-25000" smtClean="0">
                <a:ea typeface="ＭＳ Ｐゴシック" pitchFamily="34" charset="-128"/>
              </a:rPr>
              <a:t>GD</a:t>
            </a:r>
            <a:r>
              <a:rPr lang="en-US" sz="1800" smtClean="0">
                <a:ea typeface="ＭＳ Ｐゴシック" pitchFamily="34" charset="-128"/>
              </a:rPr>
              <a:t> that need to be considered for dynamic response analysis.</a:t>
            </a:r>
          </a:p>
          <a:p>
            <a:pPr eaLnBrk="1" hangingPunct="1"/>
            <a:r>
              <a:rPr lang="en-US" sz="1800" smtClean="0">
                <a:ea typeface="ＭＳ Ｐゴシック" pitchFamily="34" charset="-128"/>
              </a:rPr>
              <a:t>The capacitances seen at a node can be lumped together.</a:t>
            </a:r>
          </a:p>
          <a:p>
            <a:pPr eaLnBrk="1" hangingPunct="1"/>
            <a:r>
              <a:rPr lang="en-US" sz="1800" smtClean="0">
                <a:ea typeface="ＭＳ Ｐゴシック" pitchFamily="34" charset="-128"/>
              </a:rPr>
              <a:t>DC loading constraints are not usually important for MOS logic circuits since they normally drive capacitive loads (i.e. the gate of a MOS)</a:t>
            </a:r>
          </a:p>
          <a:p>
            <a:pPr eaLnBrk="1" hangingPunct="1"/>
            <a:r>
              <a:rPr lang="en-US" sz="1800" smtClean="0">
                <a:ea typeface="ＭＳ Ｐゴシック" pitchFamily="34" charset="-128"/>
              </a:rPr>
              <a:t>As the number of gates the output (fan-out) of a logic device has to drive increases, the load capacitance increases, and the time response degrades.</a:t>
            </a:r>
          </a:p>
          <a:p>
            <a:pPr eaLnBrk="1" hangingPunct="1"/>
            <a:endParaRPr lang="en-US" sz="1800" smtClean="0">
              <a:ea typeface="ＭＳ Ｐゴシック" pitchFamily="34" charset="-128"/>
            </a:endParaRPr>
          </a:p>
        </p:txBody>
      </p:sp>
      <p:pic>
        <p:nvPicPr>
          <p:cNvPr id="126982" name="Picture 8"/>
          <p:cNvPicPr>
            <a:picLocks noChangeAspect="1" noChangeArrowheads="1"/>
          </p:cNvPicPr>
          <p:nvPr/>
        </p:nvPicPr>
        <p:blipFill>
          <a:blip r:embed="rId2"/>
          <a:srcRect/>
          <a:stretch>
            <a:fillRect/>
          </a:stretch>
        </p:blipFill>
        <p:spPr bwMode="auto">
          <a:xfrm>
            <a:off x="4953000" y="1219200"/>
            <a:ext cx="3470275" cy="1676400"/>
          </a:xfrm>
          <a:prstGeom prst="rect">
            <a:avLst/>
          </a:prstGeom>
          <a:noFill/>
          <a:ln w="9525">
            <a:noFill/>
            <a:miter lim="800000"/>
            <a:headEnd/>
            <a:tailEnd/>
          </a:ln>
        </p:spPr>
      </p:pic>
      <p:pic>
        <p:nvPicPr>
          <p:cNvPr id="126983" name="Picture 9"/>
          <p:cNvPicPr>
            <a:picLocks noChangeAspect="1" noChangeArrowheads="1"/>
          </p:cNvPicPr>
          <p:nvPr/>
        </p:nvPicPr>
        <p:blipFill>
          <a:blip r:embed="rId3"/>
          <a:srcRect/>
          <a:stretch>
            <a:fillRect/>
          </a:stretch>
        </p:blipFill>
        <p:spPr bwMode="auto">
          <a:xfrm>
            <a:off x="1143000" y="990600"/>
            <a:ext cx="3116263"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Dynamic Behavior</a:t>
            </a:r>
            <a:br>
              <a:rPr lang="en-US" smtClean="0">
                <a:ea typeface="ＭＳ Ｐゴシック" pitchFamily="34" charset="-128"/>
              </a:rPr>
            </a:br>
            <a:r>
              <a:rPr lang="en-US" smtClean="0">
                <a:ea typeface="ＭＳ Ｐゴシック" pitchFamily="34" charset="-128"/>
              </a:rPr>
              <a:t>Capacitance in MOS Logic Circuits</a:t>
            </a:r>
          </a:p>
        </p:txBody>
      </p:sp>
      <p:sp>
        <p:nvSpPr>
          <p:cNvPr id="128004" name="Rectangle 3"/>
          <p:cNvSpPr>
            <a:spLocks noGrp="1" noChangeArrowheads="1"/>
          </p:cNvSpPr>
          <p:nvPr>
            <p:ph type="body" idx="1"/>
          </p:nvPr>
        </p:nvSpPr>
        <p:spPr>
          <a:xfrm>
            <a:off x="304800" y="3505200"/>
            <a:ext cx="8534400" cy="3048000"/>
          </a:xfrm>
        </p:spPr>
        <p:txBody>
          <a:bodyPr/>
          <a:lstStyle/>
          <a:p>
            <a:pPr eaLnBrk="1" hangingPunct="1"/>
            <a:r>
              <a:rPr lang="en-US" sz="1800" dirty="0" smtClean="0">
                <a:ea typeface="ＭＳ Ｐゴシック" pitchFamily="34" charset="-128"/>
              </a:rPr>
              <a:t>The MOS device has capacitances C</a:t>
            </a:r>
            <a:r>
              <a:rPr lang="en-US" sz="1800" baseline="-25000" dirty="0" smtClean="0">
                <a:ea typeface="ＭＳ Ｐゴシック" pitchFamily="34" charset="-128"/>
              </a:rPr>
              <a:t>SB</a:t>
            </a:r>
            <a:r>
              <a:rPr lang="en-US" sz="1800" dirty="0" smtClean="0">
                <a:ea typeface="ＭＳ Ｐゴシック" pitchFamily="34" charset="-128"/>
              </a:rPr>
              <a:t>, C</a:t>
            </a:r>
            <a:r>
              <a:rPr lang="en-US" sz="1800" baseline="-25000" dirty="0" smtClean="0">
                <a:ea typeface="ＭＳ Ｐゴシック" pitchFamily="34" charset="-128"/>
              </a:rPr>
              <a:t>GS</a:t>
            </a:r>
            <a:r>
              <a:rPr lang="en-US" sz="1800" dirty="0" smtClean="0">
                <a:ea typeface="ＭＳ Ｐゴシック" pitchFamily="34" charset="-128"/>
              </a:rPr>
              <a:t>, C</a:t>
            </a:r>
            <a:r>
              <a:rPr lang="en-US" sz="1800" baseline="-25000" dirty="0" smtClean="0">
                <a:ea typeface="ＭＳ Ｐゴシック" pitchFamily="34" charset="-128"/>
              </a:rPr>
              <a:t>DB</a:t>
            </a:r>
            <a:r>
              <a:rPr lang="en-US" sz="1800" dirty="0" smtClean="0">
                <a:ea typeface="ＭＳ Ｐゴシック" pitchFamily="34" charset="-128"/>
              </a:rPr>
              <a:t>, and C</a:t>
            </a:r>
            <a:r>
              <a:rPr lang="en-US" sz="1800" baseline="-25000" dirty="0" smtClean="0">
                <a:ea typeface="ＭＳ Ｐゴシック" pitchFamily="34" charset="-128"/>
              </a:rPr>
              <a:t>GD</a:t>
            </a:r>
            <a:r>
              <a:rPr lang="en-US" sz="1800" dirty="0" smtClean="0">
                <a:ea typeface="ＭＳ Ｐゴシック" pitchFamily="34" charset="-128"/>
              </a:rPr>
              <a:t> that need to be considered for dynamic response analysis.</a:t>
            </a:r>
          </a:p>
          <a:p>
            <a:pPr eaLnBrk="1" hangingPunct="1"/>
            <a:r>
              <a:rPr lang="en-US" sz="1800" dirty="0" smtClean="0">
                <a:ea typeface="ＭＳ Ｐゴシック" pitchFamily="34" charset="-128"/>
              </a:rPr>
              <a:t>The capacitances seen at a node can be lumped together.</a:t>
            </a:r>
          </a:p>
          <a:p>
            <a:pPr eaLnBrk="1" hangingPunct="1"/>
            <a:r>
              <a:rPr lang="en-US" sz="1800" dirty="0" smtClean="0">
                <a:ea typeface="ＭＳ Ｐゴシック" pitchFamily="34" charset="-128"/>
              </a:rPr>
              <a:t>DC loading constraints are not usually important for MOS logic circuits since they normally drive capacitive loads (i.e. the gate of a MOS)</a:t>
            </a:r>
          </a:p>
          <a:p>
            <a:pPr eaLnBrk="1" hangingPunct="1"/>
            <a:r>
              <a:rPr lang="en-US" sz="1800" dirty="0" smtClean="0">
                <a:ea typeface="ＭＳ Ｐゴシック" pitchFamily="34" charset="-128"/>
              </a:rPr>
              <a:t>As the number of gates the output (fan-out) of a logic device has to drive increases, the load capacitance increases, and the time response degrades.</a:t>
            </a:r>
          </a:p>
          <a:p>
            <a:pPr eaLnBrk="1" hangingPunct="1"/>
            <a:r>
              <a:rPr lang="en-US" sz="1800" dirty="0" smtClean="0">
                <a:ea typeface="ＭＳ Ｐゴシック" pitchFamily="34" charset="-128"/>
              </a:rPr>
              <a:t>This notion implies that the fan-out that a logic circuit can drive will be limited by time delay tolerances of the circuit.</a:t>
            </a:r>
          </a:p>
          <a:p>
            <a:pPr eaLnBrk="1" hangingPunct="1"/>
            <a:endParaRPr lang="en-US" sz="1800" dirty="0" smtClean="0">
              <a:ea typeface="ＭＳ Ｐゴシック" pitchFamily="34" charset="-128"/>
            </a:endParaRPr>
          </a:p>
        </p:txBody>
      </p:sp>
      <p:pic>
        <p:nvPicPr>
          <p:cNvPr id="128006" name="Picture 8"/>
          <p:cNvPicPr>
            <a:picLocks noChangeAspect="1" noChangeArrowheads="1"/>
          </p:cNvPicPr>
          <p:nvPr/>
        </p:nvPicPr>
        <p:blipFill>
          <a:blip r:embed="rId2"/>
          <a:srcRect/>
          <a:stretch>
            <a:fillRect/>
          </a:stretch>
        </p:blipFill>
        <p:spPr bwMode="auto">
          <a:xfrm>
            <a:off x="4953000" y="1219200"/>
            <a:ext cx="3470275" cy="1676400"/>
          </a:xfrm>
          <a:prstGeom prst="rect">
            <a:avLst/>
          </a:prstGeom>
          <a:noFill/>
          <a:ln w="9525">
            <a:noFill/>
            <a:miter lim="800000"/>
            <a:headEnd/>
            <a:tailEnd/>
          </a:ln>
        </p:spPr>
      </p:pic>
      <p:pic>
        <p:nvPicPr>
          <p:cNvPr id="128007" name="Picture 9"/>
          <p:cNvPicPr>
            <a:picLocks noChangeAspect="1" noChangeArrowheads="1"/>
          </p:cNvPicPr>
          <p:nvPr/>
        </p:nvPicPr>
        <p:blipFill>
          <a:blip r:embed="rId3"/>
          <a:srcRect/>
          <a:stretch>
            <a:fillRect/>
          </a:stretch>
        </p:blipFill>
        <p:spPr bwMode="auto">
          <a:xfrm>
            <a:off x="1143000" y="990600"/>
            <a:ext cx="3116263"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Logic Gates: AND</a:t>
            </a:r>
          </a:p>
        </p:txBody>
      </p:sp>
      <p:pic>
        <p:nvPicPr>
          <p:cNvPr id="64517" name="Picture 2" descr="Switches in series"/>
          <p:cNvPicPr>
            <a:picLocks noChangeAspect="1" noChangeArrowheads="1" noCrop="1"/>
          </p:cNvPicPr>
          <p:nvPr/>
        </p:nvPicPr>
        <p:blipFill>
          <a:blip r:embed="rId2"/>
          <a:srcRect/>
          <a:stretch>
            <a:fillRect/>
          </a:stretch>
        </p:blipFill>
        <p:spPr bwMode="auto">
          <a:xfrm>
            <a:off x="762000" y="1905000"/>
            <a:ext cx="2719388" cy="1447800"/>
          </a:xfrm>
          <a:prstGeom prst="rect">
            <a:avLst/>
          </a:prstGeom>
          <a:noFill/>
          <a:ln w="9525">
            <a:noFill/>
            <a:miter lim="800000"/>
            <a:headEnd/>
            <a:tailEnd/>
          </a:ln>
        </p:spPr>
      </p:pic>
      <p:pic>
        <p:nvPicPr>
          <p:cNvPr id="64518" name="Picture 11" descr="space.gif"/>
          <p:cNvPicPr>
            <a:picLocks noChangeAspect="1" noChangeArrowheads="1"/>
          </p:cNvPicPr>
          <p:nvPr/>
        </p:nvPicPr>
        <p:blipFill>
          <a:blip r:embed="rId3"/>
          <a:srcRect/>
          <a:stretch>
            <a:fillRect/>
          </a:stretch>
        </p:blipFill>
        <p:spPr bwMode="auto">
          <a:xfrm>
            <a:off x="0" y="0"/>
            <a:ext cx="2000250" cy="114300"/>
          </a:xfrm>
          <a:prstGeom prst="rect">
            <a:avLst/>
          </a:prstGeom>
          <a:noFill/>
          <a:ln w="9525">
            <a:noFill/>
            <a:miter lim="800000"/>
            <a:headEnd/>
            <a:tailEnd/>
          </a:ln>
        </p:spPr>
      </p:pic>
      <p:pic>
        <p:nvPicPr>
          <p:cNvPr id="64519" name="Picture 12" descr="space.gif"/>
          <p:cNvPicPr>
            <a:picLocks noChangeAspect="1" noChangeArrowheads="1"/>
          </p:cNvPicPr>
          <p:nvPr/>
        </p:nvPicPr>
        <p:blipFill>
          <a:blip r:embed="rId3"/>
          <a:srcRect/>
          <a:stretch>
            <a:fillRect/>
          </a:stretch>
        </p:blipFill>
        <p:spPr bwMode="auto">
          <a:xfrm>
            <a:off x="0" y="0"/>
            <a:ext cx="2000250" cy="114300"/>
          </a:xfrm>
          <a:prstGeom prst="rect">
            <a:avLst/>
          </a:prstGeom>
          <a:noFill/>
          <a:ln w="9525">
            <a:noFill/>
            <a:miter lim="800000"/>
            <a:headEnd/>
            <a:tailEnd/>
          </a:ln>
        </p:spPr>
      </p:pic>
      <p:pic>
        <p:nvPicPr>
          <p:cNvPr id="64520" name="Picture 10" descr="space.gif"/>
          <p:cNvPicPr>
            <a:picLocks noChangeAspect="1" noChangeArrowheads="1"/>
          </p:cNvPicPr>
          <p:nvPr/>
        </p:nvPicPr>
        <p:blipFill>
          <a:blip r:embed="rId3"/>
          <a:srcRect/>
          <a:stretch>
            <a:fillRect/>
          </a:stretch>
        </p:blipFill>
        <p:spPr bwMode="auto">
          <a:xfrm>
            <a:off x="-3652838" y="-182563"/>
            <a:ext cx="2000250" cy="114300"/>
          </a:xfrm>
          <a:prstGeom prst="rect">
            <a:avLst/>
          </a:prstGeom>
          <a:noFill/>
          <a:ln w="9525">
            <a:noFill/>
            <a:miter lim="800000"/>
            <a:headEnd/>
            <a:tailEnd/>
          </a:ln>
        </p:spPr>
      </p:pic>
      <p:sp>
        <p:nvSpPr>
          <p:cNvPr id="64521" name="Rectangle 16"/>
          <p:cNvSpPr>
            <a:spLocks noChangeArrowheads="1"/>
          </p:cNvSpPr>
          <p:nvPr/>
        </p:nvSpPr>
        <p:spPr bwMode="auto">
          <a:xfrm>
            <a:off x="762000" y="3770313"/>
            <a:ext cx="7772400" cy="2062103"/>
          </a:xfrm>
          <a:prstGeom prst="rect">
            <a:avLst/>
          </a:prstGeom>
          <a:noFill/>
          <a:ln w="9525">
            <a:noFill/>
            <a:miter lim="800000"/>
            <a:headEnd/>
            <a:tailEnd/>
          </a:ln>
        </p:spPr>
        <p:txBody>
          <a:bodyPr>
            <a:spAutoFit/>
          </a:bodyPr>
          <a:lstStyle/>
          <a:p>
            <a:pPr eaLnBrk="0" hangingPunct="0"/>
            <a:r>
              <a:rPr lang="en-US" sz="1600" dirty="0"/>
              <a:t>A = 0 , B = 0 </a:t>
            </a:r>
            <a:r>
              <a:rPr lang="en-US" sz="1600" dirty="0">
                <a:sym typeface="Wingdings" pitchFamily="2" charset="2"/>
              </a:rPr>
              <a:t> </a:t>
            </a:r>
            <a:r>
              <a:rPr lang="en-US" sz="1600" dirty="0"/>
              <a:t>both diodes are forward biased </a:t>
            </a:r>
            <a:r>
              <a:rPr lang="en-US" sz="1600" dirty="0">
                <a:sym typeface="Wingdings" pitchFamily="2" charset="2"/>
              </a:rPr>
              <a:t></a:t>
            </a:r>
            <a:r>
              <a:rPr lang="en-US" sz="1600" dirty="0"/>
              <a:t> both diodes conduct </a:t>
            </a:r>
            <a:r>
              <a:rPr lang="en-US" sz="1600" dirty="0">
                <a:sym typeface="Wingdings" pitchFamily="2" charset="2"/>
              </a:rPr>
              <a:t>out is</a:t>
            </a:r>
            <a:r>
              <a:rPr lang="en-US" sz="1600" dirty="0"/>
              <a:t> LOW </a:t>
            </a:r>
            <a:r>
              <a:rPr lang="en-US" sz="1600" dirty="0">
                <a:sym typeface="Wingdings" pitchFamily="2" charset="2"/>
              </a:rPr>
              <a:t> 0</a:t>
            </a:r>
            <a:r>
              <a:rPr lang="en-US" sz="1600" dirty="0"/>
              <a:t>.</a:t>
            </a:r>
          </a:p>
          <a:p>
            <a:pPr eaLnBrk="0" hangingPunct="0"/>
            <a:endParaRPr lang="en-US" sz="1600" dirty="0"/>
          </a:p>
          <a:p>
            <a:pPr eaLnBrk="0" hangingPunct="0"/>
            <a:r>
              <a:rPr lang="en-US" sz="1600" dirty="0"/>
              <a:t>A = 0 , B = 1 </a:t>
            </a:r>
            <a:r>
              <a:rPr lang="en-US" sz="1600" dirty="0">
                <a:sym typeface="Wingdings" pitchFamily="2" charset="2"/>
              </a:rPr>
              <a:t></a:t>
            </a:r>
            <a:r>
              <a:rPr lang="en-US" sz="1600" dirty="0"/>
              <a:t> DB is reverse biased </a:t>
            </a:r>
            <a:r>
              <a:rPr lang="en-US" sz="1600" dirty="0">
                <a:sym typeface="Wingdings" pitchFamily="2" charset="2"/>
              </a:rPr>
              <a:t> </a:t>
            </a:r>
            <a:r>
              <a:rPr lang="en-US" sz="1600" dirty="0"/>
              <a:t>does not conduct, </a:t>
            </a:r>
          </a:p>
          <a:p>
            <a:pPr eaLnBrk="0" hangingPunct="0"/>
            <a:r>
              <a:rPr lang="en-US" sz="1600" dirty="0"/>
              <a:t>                           DA is forward biased </a:t>
            </a:r>
            <a:r>
              <a:rPr lang="en-US" sz="1600" dirty="0">
                <a:sym typeface="Wingdings" pitchFamily="2" charset="2"/>
              </a:rPr>
              <a:t> </a:t>
            </a:r>
            <a:r>
              <a:rPr lang="en-US" sz="1600" dirty="0"/>
              <a:t>conducts </a:t>
            </a:r>
            <a:r>
              <a:rPr lang="en-US" sz="1600" dirty="0">
                <a:sym typeface="Wingdings" pitchFamily="2" charset="2"/>
              </a:rPr>
              <a:t>out is</a:t>
            </a:r>
            <a:r>
              <a:rPr lang="en-US" sz="1600" dirty="0"/>
              <a:t> LOW </a:t>
            </a:r>
            <a:r>
              <a:rPr lang="en-US" sz="1600" dirty="0">
                <a:sym typeface="Wingdings" pitchFamily="2" charset="2"/>
              </a:rPr>
              <a:t> 0</a:t>
            </a:r>
            <a:r>
              <a:rPr lang="en-US" sz="1600" dirty="0"/>
              <a:t>.</a:t>
            </a:r>
          </a:p>
          <a:p>
            <a:pPr eaLnBrk="0" hangingPunct="0"/>
            <a:endParaRPr lang="en-US" sz="1600" dirty="0"/>
          </a:p>
          <a:p>
            <a:pPr eaLnBrk="0" hangingPunct="0"/>
            <a:r>
              <a:rPr lang="en-US" sz="1600" dirty="0">
                <a:solidFill>
                  <a:srgbClr val="C00000"/>
                </a:solidFill>
              </a:rPr>
              <a:t>A = 1 , B = 0 </a:t>
            </a:r>
            <a:r>
              <a:rPr lang="en-US" sz="1600" dirty="0">
                <a:solidFill>
                  <a:srgbClr val="C00000"/>
                </a:solidFill>
                <a:sym typeface="Wingdings" pitchFamily="2" charset="2"/>
              </a:rPr>
              <a:t></a:t>
            </a:r>
            <a:r>
              <a:rPr lang="en-US" sz="1600" dirty="0">
                <a:solidFill>
                  <a:srgbClr val="C00000"/>
                </a:solidFill>
              </a:rPr>
              <a:t> DA is reverse biased </a:t>
            </a:r>
            <a:r>
              <a:rPr lang="en-US" sz="1600" dirty="0">
                <a:solidFill>
                  <a:srgbClr val="C00000"/>
                </a:solidFill>
                <a:sym typeface="Wingdings" pitchFamily="2" charset="2"/>
              </a:rPr>
              <a:t> </a:t>
            </a:r>
            <a:r>
              <a:rPr lang="en-US" sz="1600" dirty="0">
                <a:solidFill>
                  <a:srgbClr val="C00000"/>
                </a:solidFill>
              </a:rPr>
              <a:t>does not conduct, </a:t>
            </a:r>
          </a:p>
          <a:p>
            <a:pPr eaLnBrk="0" hangingPunct="0"/>
            <a:r>
              <a:rPr lang="en-US" sz="1600" dirty="0">
                <a:solidFill>
                  <a:srgbClr val="C00000"/>
                </a:solidFill>
              </a:rPr>
              <a:t>                           DB is forward biased </a:t>
            </a:r>
            <a:r>
              <a:rPr lang="en-US" sz="1600" dirty="0">
                <a:solidFill>
                  <a:srgbClr val="C00000"/>
                </a:solidFill>
                <a:sym typeface="Wingdings" pitchFamily="2" charset="2"/>
              </a:rPr>
              <a:t> </a:t>
            </a:r>
            <a:r>
              <a:rPr lang="en-US" sz="1600" dirty="0">
                <a:solidFill>
                  <a:srgbClr val="C00000"/>
                </a:solidFill>
              </a:rPr>
              <a:t>conducts </a:t>
            </a:r>
            <a:r>
              <a:rPr lang="en-US" sz="1600" dirty="0">
                <a:solidFill>
                  <a:srgbClr val="C00000"/>
                </a:solidFill>
                <a:sym typeface="Wingdings" pitchFamily="2" charset="2"/>
              </a:rPr>
              <a:t>out is</a:t>
            </a:r>
            <a:r>
              <a:rPr lang="en-US" sz="1600" dirty="0">
                <a:solidFill>
                  <a:srgbClr val="C00000"/>
                </a:solidFill>
              </a:rPr>
              <a:t> LOW </a:t>
            </a:r>
            <a:r>
              <a:rPr lang="en-US" sz="1600" dirty="0">
                <a:solidFill>
                  <a:srgbClr val="C00000"/>
                </a:solidFill>
                <a:sym typeface="Wingdings" pitchFamily="2" charset="2"/>
              </a:rPr>
              <a:t> 0</a:t>
            </a:r>
            <a:r>
              <a:rPr lang="en-US" sz="1600" dirty="0">
                <a:solidFill>
                  <a:srgbClr val="C00000"/>
                </a:solidFill>
              </a:rPr>
              <a:t>.</a:t>
            </a:r>
          </a:p>
          <a:p>
            <a:pPr eaLnBrk="0" hangingPunct="0"/>
            <a:endParaRPr lang="en-US" sz="1600" dirty="0"/>
          </a:p>
        </p:txBody>
      </p:sp>
      <p:sp>
        <p:nvSpPr>
          <p:cNvPr id="64522" name="Rectangle 19"/>
          <p:cNvSpPr>
            <a:spLocks noChangeArrowheads="1"/>
          </p:cNvSpPr>
          <p:nvPr/>
        </p:nvSpPr>
        <p:spPr bwMode="auto">
          <a:xfrm>
            <a:off x="838200" y="1085850"/>
            <a:ext cx="7315200" cy="590550"/>
          </a:xfrm>
          <a:prstGeom prst="rect">
            <a:avLst/>
          </a:prstGeom>
          <a:noFill/>
          <a:ln w="9525">
            <a:noFill/>
            <a:miter lim="800000"/>
            <a:headEnd/>
            <a:tailEnd/>
          </a:ln>
        </p:spPr>
        <p:txBody>
          <a:bodyPr>
            <a:spAutoFit/>
          </a:bodyPr>
          <a:lstStyle/>
          <a:p>
            <a:pPr>
              <a:lnSpc>
                <a:spcPct val="90000"/>
              </a:lnSpc>
            </a:pPr>
            <a:r>
              <a:rPr lang="en-US" sz="1800"/>
              <a:t>The simples gates are AND and OR. They can be built from switches or using the simplest form of electronic logic  - diode logic. </a:t>
            </a:r>
          </a:p>
        </p:txBody>
      </p:sp>
      <p:pic>
        <p:nvPicPr>
          <p:cNvPr id="64523" name="Picture 14"/>
          <p:cNvPicPr>
            <a:picLocks noChangeAspect="1" noChangeArrowheads="1"/>
          </p:cNvPicPr>
          <p:nvPr/>
        </p:nvPicPr>
        <p:blipFill>
          <a:blip r:embed="rId4"/>
          <a:srcRect/>
          <a:stretch>
            <a:fillRect/>
          </a:stretch>
        </p:blipFill>
        <p:spPr bwMode="auto">
          <a:xfrm>
            <a:off x="4352925" y="1905000"/>
            <a:ext cx="3952875" cy="1466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a:xfrm>
            <a:off x="685800" y="0"/>
            <a:ext cx="7772400" cy="990600"/>
          </a:xfrm>
        </p:spPr>
        <p:txBody>
          <a:bodyPr/>
          <a:lstStyle/>
          <a:p>
            <a:pPr eaLnBrk="1" hangingPunct="1"/>
            <a:r>
              <a:rPr lang="en-US" sz="3200" smtClean="0">
                <a:ea typeface="ＭＳ Ｐゴシック" pitchFamily="34" charset="-128"/>
              </a:rPr>
              <a:t>Dynamic Response of the NMOS Inverter with a Resistive Load</a:t>
            </a:r>
          </a:p>
        </p:txBody>
      </p:sp>
      <p:sp>
        <p:nvSpPr>
          <p:cNvPr id="45061" name="Rectangle 3"/>
          <p:cNvSpPr>
            <a:spLocks noGrp="1" noChangeArrowheads="1"/>
          </p:cNvSpPr>
          <p:nvPr>
            <p:ph type="body" idx="1"/>
          </p:nvPr>
        </p:nvSpPr>
        <p:spPr>
          <a:xfrm>
            <a:off x="609600" y="4116388"/>
            <a:ext cx="7772400" cy="684212"/>
          </a:xfrm>
        </p:spPr>
        <p:txBody>
          <a:bodyPr/>
          <a:lstStyle/>
          <a:p>
            <a:pPr eaLnBrk="1" hangingPunct="1">
              <a:lnSpc>
                <a:spcPct val="90000"/>
              </a:lnSpc>
            </a:pPr>
            <a:r>
              <a:rPr lang="en-US" sz="1800" dirty="0" smtClean="0">
                <a:ea typeface="ＭＳ Ｐゴシック" pitchFamily="34" charset="-128"/>
              </a:rPr>
              <a:t>Rise time is defined as the time for the output to change from 10% to 90% of the complete transition.</a:t>
            </a:r>
          </a:p>
          <a:p>
            <a:pPr eaLnBrk="1" hangingPunct="1">
              <a:lnSpc>
                <a:spcPct val="90000"/>
              </a:lnSpc>
              <a:buFontTx/>
              <a:buNone/>
            </a:pPr>
            <a:endParaRPr lang="en-US" sz="1800" dirty="0" smtClean="0">
              <a:ea typeface="ＭＳ Ｐゴシック" pitchFamily="34" charset="-128"/>
            </a:endParaRPr>
          </a:p>
        </p:txBody>
      </p:sp>
      <p:pic>
        <p:nvPicPr>
          <p:cNvPr id="45062" name="Picture 9" descr="jae80458_0640.jpg"/>
          <p:cNvPicPr>
            <a:picLocks noChangeAspect="1"/>
          </p:cNvPicPr>
          <p:nvPr/>
        </p:nvPicPr>
        <p:blipFill>
          <a:blip r:embed="rId3"/>
          <a:srcRect t="10071" b="8643"/>
          <a:stretch>
            <a:fillRect/>
          </a:stretch>
        </p:blipFill>
        <p:spPr bwMode="auto">
          <a:xfrm>
            <a:off x="762000" y="1010648"/>
            <a:ext cx="7391400" cy="1803400"/>
          </a:xfrm>
          <a:prstGeom prst="rect">
            <a:avLst/>
          </a:prstGeom>
          <a:noFill/>
          <a:ln w="9525">
            <a:noFill/>
            <a:miter lim="800000"/>
            <a:headEnd/>
            <a:tailEnd/>
          </a:ln>
        </p:spPr>
      </p:pic>
      <p:graphicFrame>
        <p:nvGraphicFramePr>
          <p:cNvPr id="45058" name="Object 2"/>
          <p:cNvGraphicFramePr>
            <a:graphicFrameLocks noChangeAspect="1"/>
          </p:cNvGraphicFramePr>
          <p:nvPr>
            <p:extLst>
              <p:ext uri="{D42A27DB-BD31-4B8C-83A1-F6EECF244321}">
                <p14:modId xmlns:p14="http://schemas.microsoft.com/office/powerpoint/2010/main" val="1518085438"/>
              </p:ext>
            </p:extLst>
          </p:nvPr>
        </p:nvGraphicFramePr>
        <p:xfrm>
          <a:off x="641746" y="4724400"/>
          <a:ext cx="7926388" cy="1645296"/>
        </p:xfrm>
        <a:graphic>
          <a:graphicData uri="http://schemas.openxmlformats.org/presentationml/2006/ole">
            <mc:AlternateContent xmlns:mc="http://schemas.openxmlformats.org/markup-compatibility/2006">
              <mc:Choice xmlns:v="urn:schemas-microsoft-com:vml" Requires="v">
                <p:oleObj spid="_x0000_s45078" name="Equation" r:id="rId4" imgW="5384520" imgH="1117440" progId="Equation.DSMT4">
                  <p:embed/>
                </p:oleObj>
              </mc:Choice>
              <mc:Fallback>
                <p:oleObj name="Equation" r:id="rId4" imgW="5384520" imgH="1117440" progId="Equation.DSMT4">
                  <p:embed/>
                  <p:pic>
                    <p:nvPicPr>
                      <p:cNvPr id="0" name="Object 2"/>
                      <p:cNvPicPr>
                        <a:picLocks noChangeAspect="1" noChangeArrowheads="1"/>
                      </p:cNvPicPr>
                      <p:nvPr/>
                    </p:nvPicPr>
                    <p:blipFill>
                      <a:blip r:embed="rId5"/>
                      <a:srcRect/>
                      <a:stretch>
                        <a:fillRect/>
                      </a:stretch>
                    </p:blipFill>
                    <p:spPr bwMode="auto">
                      <a:xfrm>
                        <a:off x="641746" y="4724400"/>
                        <a:ext cx="7926388" cy="1645296"/>
                      </a:xfrm>
                      <a:prstGeom prst="rect">
                        <a:avLst/>
                      </a:prstGeom>
                      <a:noFill/>
                      <a:extLst/>
                    </p:spPr>
                  </p:pic>
                </p:oleObj>
              </mc:Fallback>
            </mc:AlternateContent>
          </a:graphicData>
        </a:graphic>
      </p:graphicFrame>
      <p:sp>
        <p:nvSpPr>
          <p:cNvPr id="45063" name="Slide Number Placeholder 1"/>
          <p:cNvSpPr>
            <a:spLocks noGrp="1"/>
          </p:cNvSpPr>
          <p:nvPr>
            <p:ph type="sldNum" sz="quarter" idx="4294967295"/>
          </p:nvPr>
        </p:nvSpPr>
        <p:spPr>
          <a:xfrm>
            <a:off x="7239000" y="6553200"/>
            <a:ext cx="1905000" cy="247650"/>
          </a:xfrm>
        </p:spPr>
        <p:txBody>
          <a:bodyPr/>
          <a:lstStyle/>
          <a:p>
            <a:pPr>
              <a:defRPr/>
            </a:pPr>
            <a:r>
              <a:rPr lang="en-US" dirty="0" smtClean="0"/>
              <a:t>Topic 7</a:t>
            </a:r>
            <a:r>
              <a:rPr lang="en-US" b="1" dirty="0" smtClean="0"/>
              <a:t> - </a:t>
            </a:r>
            <a:fld id="{4008639F-25D5-4DC0-9D97-07975CF6BDEB}" type="slidenum">
              <a:rPr lang="en-US" b="1" smtClean="0"/>
              <a:pPr>
                <a:defRPr/>
              </a:pPr>
              <a:t>160</a:t>
            </a:fld>
            <a:endParaRPr lang="en-US" b="1" dirty="0" smtClean="0"/>
          </a:p>
        </p:txBody>
      </p:sp>
      <p:pic>
        <p:nvPicPr>
          <p:cNvPr id="45064" name="Picture 8"/>
          <p:cNvPicPr>
            <a:picLocks noChangeAspect="1" noChangeArrowheads="1"/>
          </p:cNvPicPr>
          <p:nvPr/>
        </p:nvPicPr>
        <p:blipFill>
          <a:blip r:embed="rId6"/>
          <a:srcRect/>
          <a:stretch>
            <a:fillRect/>
          </a:stretch>
        </p:blipFill>
        <p:spPr bwMode="auto">
          <a:xfrm>
            <a:off x="1143000" y="3352800"/>
            <a:ext cx="7218363" cy="609600"/>
          </a:xfrm>
          <a:prstGeom prst="rect">
            <a:avLst/>
          </a:prstGeom>
          <a:noFill/>
          <a:ln w="9525">
            <a:noFill/>
            <a:miter lim="800000"/>
            <a:headEnd/>
            <a:tailEnd/>
          </a:ln>
        </p:spPr>
      </p:pic>
      <p:sp>
        <p:nvSpPr>
          <p:cNvPr id="9" name="Rectangle 3"/>
          <p:cNvSpPr txBox="1">
            <a:spLocks noChangeArrowheads="1"/>
          </p:cNvSpPr>
          <p:nvPr/>
        </p:nvSpPr>
        <p:spPr bwMode="auto">
          <a:xfrm>
            <a:off x="762000" y="2926470"/>
            <a:ext cx="3352800" cy="3421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ＭＳ Ｐゴシック" charset="-128"/>
              </a:defRPr>
            </a:lvl6pPr>
            <a:lvl7pPr marL="2971800" indent="-228600" algn="l" rtl="0" fontAlgn="base">
              <a:spcBef>
                <a:spcPct val="20000"/>
              </a:spcBef>
              <a:spcAft>
                <a:spcPct val="0"/>
              </a:spcAft>
              <a:buChar char="»"/>
              <a:defRPr>
                <a:solidFill>
                  <a:schemeClr val="tx1"/>
                </a:solidFill>
                <a:latin typeface="+mn-lt"/>
                <a:ea typeface="ＭＳ Ｐゴシック" charset="-128"/>
              </a:defRPr>
            </a:lvl7pPr>
            <a:lvl8pPr marL="3429000" indent="-228600" algn="l" rtl="0" fontAlgn="base">
              <a:spcBef>
                <a:spcPct val="20000"/>
              </a:spcBef>
              <a:spcAft>
                <a:spcPct val="0"/>
              </a:spcAft>
              <a:buChar char="»"/>
              <a:defRPr>
                <a:solidFill>
                  <a:schemeClr val="tx1"/>
                </a:solidFill>
                <a:latin typeface="+mn-lt"/>
                <a:ea typeface="ＭＳ Ｐゴシック" charset="-128"/>
              </a:defRPr>
            </a:lvl8pPr>
            <a:lvl9pPr marL="3886200" indent="-228600" algn="l" rtl="0" fontAlgn="base">
              <a:spcBef>
                <a:spcPct val="20000"/>
              </a:spcBef>
              <a:spcAft>
                <a:spcPct val="0"/>
              </a:spcAft>
              <a:buChar char="»"/>
              <a:defRPr>
                <a:solidFill>
                  <a:schemeClr val="tx1"/>
                </a:solidFill>
                <a:latin typeface="+mn-lt"/>
                <a:ea typeface="ＭＳ Ｐゴシック" charset="-128"/>
              </a:defRPr>
            </a:lvl9pPr>
          </a:lstStyle>
          <a:p>
            <a:pPr marL="0" indent="0" eaLnBrk="1" hangingPunct="1">
              <a:lnSpc>
                <a:spcPct val="90000"/>
              </a:lnSpc>
              <a:buNone/>
            </a:pPr>
            <a:r>
              <a:rPr lang="en-US" sz="1800" dirty="0" smtClean="0">
                <a:solidFill>
                  <a:srgbClr val="0070C0"/>
                </a:solidFill>
                <a:ea typeface="ＭＳ Ｐゴシック" pitchFamily="34" charset="-128"/>
              </a:rPr>
              <a:t>Closing switch: </a:t>
            </a:r>
            <a:r>
              <a:rPr lang="en-US" sz="1800" i="1" dirty="0" err="1" smtClean="0">
                <a:solidFill>
                  <a:srgbClr val="0070C0"/>
                </a:solidFill>
                <a:ea typeface="ＭＳ Ｐゴシック" pitchFamily="34" charset="-128"/>
              </a:rPr>
              <a:t>v</a:t>
            </a:r>
            <a:r>
              <a:rPr lang="en-US" sz="1800" i="1" baseline="-25000" dirty="0" err="1" smtClean="0">
                <a:solidFill>
                  <a:srgbClr val="0070C0"/>
                </a:solidFill>
                <a:ea typeface="ＭＳ Ｐゴシック" pitchFamily="34" charset="-128"/>
              </a:rPr>
              <a:t>I</a:t>
            </a:r>
            <a:r>
              <a:rPr lang="en-US" sz="1800" dirty="0" smtClean="0">
                <a:solidFill>
                  <a:srgbClr val="0070C0"/>
                </a:solidFill>
                <a:ea typeface="ＭＳ Ｐゴシック" pitchFamily="34" charset="-128"/>
              </a:rPr>
              <a:t>  </a:t>
            </a:r>
            <a:r>
              <a:rPr lang="en-US" sz="1800" dirty="0" smtClean="0">
                <a:solidFill>
                  <a:srgbClr val="0070C0"/>
                </a:solidFill>
                <a:ea typeface="ＭＳ Ｐゴシック" pitchFamily="34" charset="-128"/>
                <a:sym typeface="Wingdings" pitchFamily="2" charset="2"/>
              </a:rPr>
              <a:t>h</a:t>
            </a:r>
            <a:r>
              <a:rPr lang="en-US" sz="1800" dirty="0" smtClean="0">
                <a:solidFill>
                  <a:srgbClr val="0070C0"/>
                </a:solidFill>
                <a:ea typeface="ＭＳ Ｐゴシック" pitchFamily="34" charset="-128"/>
              </a:rPr>
              <a:t>igh </a:t>
            </a:r>
            <a:r>
              <a:rPr lang="en-US" sz="1800" dirty="0" smtClean="0">
                <a:solidFill>
                  <a:srgbClr val="0070C0"/>
                </a:solidFill>
                <a:ea typeface="ＭＳ Ｐゴシック" pitchFamily="34" charset="-128"/>
                <a:sym typeface="Wingdings" pitchFamily="2" charset="2"/>
              </a:rPr>
              <a:t></a:t>
            </a:r>
            <a:r>
              <a:rPr lang="en-US" sz="1800" dirty="0" smtClean="0">
                <a:solidFill>
                  <a:srgbClr val="0070C0"/>
                </a:solidFill>
                <a:ea typeface="ＭＳ Ｐゴシック" pitchFamily="34" charset="-128"/>
              </a:rPr>
              <a:t> low</a:t>
            </a:r>
          </a:p>
          <a:p>
            <a:pPr eaLnBrk="1" hangingPunct="1">
              <a:lnSpc>
                <a:spcPct val="90000"/>
              </a:lnSpc>
              <a:buFontTx/>
              <a:buNone/>
            </a:pPr>
            <a:endParaRPr lang="en-US" sz="1800" dirty="0" smtClean="0">
              <a:solidFill>
                <a:srgbClr val="0070C0"/>
              </a:solidFill>
              <a:ea typeface="ＭＳ Ｐゴシック" pitchFamily="34" charset="-128"/>
            </a:endParaRPr>
          </a:p>
        </p:txBody>
      </p:sp>
      <p:sp>
        <p:nvSpPr>
          <p:cNvPr id="10" name="Rectangle 3"/>
          <p:cNvSpPr txBox="1">
            <a:spLocks noChangeArrowheads="1"/>
          </p:cNvSpPr>
          <p:nvPr/>
        </p:nvSpPr>
        <p:spPr bwMode="auto">
          <a:xfrm>
            <a:off x="5742781" y="2895600"/>
            <a:ext cx="2029619" cy="3421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ＭＳ Ｐゴシック" charset="-128"/>
              </a:defRPr>
            </a:lvl6pPr>
            <a:lvl7pPr marL="2971800" indent="-228600" algn="l" rtl="0" fontAlgn="base">
              <a:spcBef>
                <a:spcPct val="20000"/>
              </a:spcBef>
              <a:spcAft>
                <a:spcPct val="0"/>
              </a:spcAft>
              <a:buChar char="»"/>
              <a:defRPr>
                <a:solidFill>
                  <a:schemeClr val="tx1"/>
                </a:solidFill>
                <a:latin typeface="+mn-lt"/>
                <a:ea typeface="ＭＳ Ｐゴシック" charset="-128"/>
              </a:defRPr>
            </a:lvl7pPr>
            <a:lvl8pPr marL="3429000" indent="-228600" algn="l" rtl="0" fontAlgn="base">
              <a:spcBef>
                <a:spcPct val="20000"/>
              </a:spcBef>
              <a:spcAft>
                <a:spcPct val="0"/>
              </a:spcAft>
              <a:buChar char="»"/>
              <a:defRPr>
                <a:solidFill>
                  <a:schemeClr val="tx1"/>
                </a:solidFill>
                <a:latin typeface="+mn-lt"/>
                <a:ea typeface="ＭＳ Ｐゴシック" charset="-128"/>
              </a:defRPr>
            </a:lvl8pPr>
            <a:lvl9pPr marL="3886200" indent="-228600" algn="l" rtl="0" fontAlgn="base">
              <a:spcBef>
                <a:spcPct val="20000"/>
              </a:spcBef>
              <a:spcAft>
                <a:spcPct val="0"/>
              </a:spcAft>
              <a:buChar char="»"/>
              <a:defRPr>
                <a:solidFill>
                  <a:schemeClr val="tx1"/>
                </a:solidFill>
                <a:latin typeface="+mn-lt"/>
                <a:ea typeface="ＭＳ Ｐゴシック" charset="-128"/>
              </a:defRPr>
            </a:lvl9pPr>
          </a:lstStyle>
          <a:p>
            <a:pPr marL="0" indent="0" eaLnBrk="1" hangingPunct="1">
              <a:lnSpc>
                <a:spcPct val="90000"/>
              </a:lnSpc>
              <a:buNone/>
            </a:pPr>
            <a:r>
              <a:rPr lang="en-US" sz="1800" dirty="0" smtClean="0">
                <a:solidFill>
                  <a:srgbClr val="0070C0"/>
                </a:solidFill>
                <a:ea typeface="ＭＳ Ｐゴシック" pitchFamily="34" charset="-128"/>
              </a:rPr>
              <a:t>Charging capacitor</a:t>
            </a:r>
          </a:p>
        </p:txBody>
      </p:sp>
      <p:sp>
        <p:nvSpPr>
          <p:cNvPr id="4" name="Right Arrow 3"/>
          <p:cNvSpPr/>
          <p:nvPr/>
        </p:nvSpPr>
        <p:spPr bwMode="auto">
          <a:xfrm>
            <a:off x="4457700" y="1912348"/>
            <a:ext cx="294481" cy="2212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084" name="Picture 9"/>
          <p:cNvPicPr>
            <a:picLocks noChangeAspect="1" noChangeArrowheads="1"/>
          </p:cNvPicPr>
          <p:nvPr/>
        </p:nvPicPr>
        <p:blipFill>
          <a:blip r:embed="rId3"/>
          <a:srcRect/>
          <a:stretch>
            <a:fillRect/>
          </a:stretch>
        </p:blipFill>
        <p:spPr bwMode="auto">
          <a:xfrm>
            <a:off x="2057400" y="4762500"/>
            <a:ext cx="5591175" cy="1638300"/>
          </a:xfrm>
          <a:prstGeom prst="rect">
            <a:avLst/>
          </a:prstGeom>
          <a:noFill/>
          <a:ln w="9525">
            <a:noFill/>
            <a:miter lim="800000"/>
            <a:headEnd/>
            <a:tailEnd/>
          </a:ln>
        </p:spPr>
      </p:pic>
      <p:sp>
        <p:nvSpPr>
          <p:cNvPr id="46086" name="Rectangle 2"/>
          <p:cNvSpPr>
            <a:spLocks noGrp="1" noChangeArrowheads="1"/>
          </p:cNvSpPr>
          <p:nvPr>
            <p:ph type="title"/>
          </p:nvPr>
        </p:nvSpPr>
        <p:spPr>
          <a:xfrm>
            <a:off x="685800" y="0"/>
            <a:ext cx="7772400" cy="990600"/>
          </a:xfrm>
        </p:spPr>
        <p:txBody>
          <a:bodyPr/>
          <a:lstStyle/>
          <a:p>
            <a:pPr eaLnBrk="1" hangingPunct="1"/>
            <a:r>
              <a:rPr lang="en-US" sz="3200" smtClean="0">
                <a:ea typeface="ＭＳ Ｐゴシック" pitchFamily="34" charset="-128"/>
              </a:rPr>
              <a:t>Dynamic Response of the NMOS Inverter with a Resistive Load</a:t>
            </a:r>
          </a:p>
        </p:txBody>
      </p:sp>
      <p:sp>
        <p:nvSpPr>
          <p:cNvPr id="46087" name="Rectangle 3"/>
          <p:cNvSpPr>
            <a:spLocks noGrp="1" noChangeArrowheads="1"/>
          </p:cNvSpPr>
          <p:nvPr>
            <p:ph type="body" idx="1"/>
          </p:nvPr>
        </p:nvSpPr>
        <p:spPr>
          <a:xfrm>
            <a:off x="1066800" y="1066800"/>
            <a:ext cx="7772400" cy="914400"/>
          </a:xfrm>
        </p:spPr>
        <p:txBody>
          <a:bodyPr/>
          <a:lstStyle/>
          <a:p>
            <a:pPr marL="0" indent="0" eaLnBrk="1" hangingPunct="1">
              <a:lnSpc>
                <a:spcPct val="90000"/>
              </a:lnSpc>
              <a:buNone/>
            </a:pPr>
            <a:r>
              <a:rPr lang="en-US" sz="1800" dirty="0" smtClean="0">
                <a:ea typeface="ＭＳ Ｐゴシック" pitchFamily="34" charset="-128"/>
              </a:rPr>
              <a:t>Delay time </a:t>
            </a:r>
            <a:r>
              <a:rPr lang="en-US" sz="1800" i="1" dirty="0" err="1" smtClean="0">
                <a:ea typeface="ＭＳ Ｐゴシック" pitchFamily="34" charset="-128"/>
              </a:rPr>
              <a:t>τ</a:t>
            </a:r>
            <a:r>
              <a:rPr lang="en-US" sz="1800" i="1" baseline="-25000" dirty="0" err="1" smtClean="0">
                <a:ea typeface="ＭＳ Ｐゴシック" pitchFamily="34" charset="-128"/>
              </a:rPr>
              <a:t>PLH</a:t>
            </a:r>
            <a:r>
              <a:rPr lang="en-US" sz="1800" dirty="0" smtClean="0">
                <a:ea typeface="ＭＳ Ｐゴシック" pitchFamily="34" charset="-128"/>
              </a:rPr>
              <a:t> is defined as the time required for the output to change 50:       </a:t>
            </a:r>
            <a:r>
              <a:rPr lang="en-US" sz="1800" i="1" dirty="0" err="1" smtClean="0">
                <a:ea typeface="ＭＳ Ｐゴシック" pitchFamily="34" charset="-128"/>
              </a:rPr>
              <a:t>v</a:t>
            </a:r>
            <a:r>
              <a:rPr lang="en-US" sz="1800" i="1" baseline="-25000" dirty="0" err="1" smtClean="0">
                <a:ea typeface="ＭＳ Ｐゴシック" pitchFamily="34" charset="-128"/>
              </a:rPr>
              <a:t>O</a:t>
            </a:r>
            <a:r>
              <a:rPr lang="en-US" sz="1800" i="1" dirty="0" smtClean="0">
                <a:ea typeface="ＭＳ Ｐゴシック" pitchFamily="34" charset="-128"/>
              </a:rPr>
              <a:t>(</a:t>
            </a:r>
            <a:r>
              <a:rPr lang="en-US" sz="1800" i="1" dirty="0" err="1" smtClean="0">
                <a:ea typeface="ＭＳ Ｐゴシック" pitchFamily="34" charset="-128"/>
              </a:rPr>
              <a:t>τ</a:t>
            </a:r>
            <a:r>
              <a:rPr lang="en-US" sz="1800" i="1" baseline="-25000" dirty="0" err="1" smtClean="0">
                <a:ea typeface="ＭＳ Ｐゴシック" pitchFamily="34" charset="-128"/>
              </a:rPr>
              <a:t>PLH</a:t>
            </a:r>
            <a:r>
              <a:rPr lang="en-US" sz="1800" i="1" dirty="0" smtClean="0">
                <a:ea typeface="ＭＳ Ｐゴシック" pitchFamily="34" charset="-128"/>
              </a:rPr>
              <a:t>) = V</a:t>
            </a:r>
            <a:r>
              <a:rPr lang="en-US" sz="1800" i="1" baseline="-25000" dirty="0" smtClean="0">
                <a:ea typeface="ＭＳ Ｐゴシック" pitchFamily="34" charset="-128"/>
              </a:rPr>
              <a:t>I</a:t>
            </a:r>
            <a:r>
              <a:rPr lang="en-US" sz="1800" i="1" dirty="0" smtClean="0">
                <a:ea typeface="ＭＳ Ｐゴシック" pitchFamily="34" charset="-128"/>
              </a:rPr>
              <a:t> + </a:t>
            </a:r>
            <a:r>
              <a:rPr lang="en-US" sz="1800" dirty="0" smtClean="0">
                <a:ea typeface="ＭＳ Ｐゴシック" pitchFamily="34" charset="-128"/>
              </a:rPr>
              <a:t>0.5</a:t>
            </a:r>
            <a:r>
              <a:rPr lang="en-US" sz="1800" dirty="0" smtClean="0">
                <a:latin typeface="Symbol" pitchFamily="18" charset="2"/>
                <a:ea typeface="ＭＳ Ｐゴシック" pitchFamily="34" charset="-128"/>
              </a:rPr>
              <a:t>D</a:t>
            </a:r>
            <a:r>
              <a:rPr lang="en-US" sz="1800" i="1" dirty="0" smtClean="0">
                <a:ea typeface="ＭＳ Ｐゴシック" pitchFamily="34" charset="-128"/>
              </a:rPr>
              <a:t>V, </a:t>
            </a:r>
            <a:r>
              <a:rPr lang="en-US" sz="1800" dirty="0" smtClean="0">
                <a:ea typeface="ＭＳ Ｐゴシック" pitchFamily="34" charset="-128"/>
              </a:rPr>
              <a:t>which yields  :  </a:t>
            </a:r>
          </a:p>
          <a:p>
            <a:pPr eaLnBrk="1" hangingPunct="1">
              <a:lnSpc>
                <a:spcPct val="90000"/>
              </a:lnSpc>
              <a:buFontTx/>
              <a:buNone/>
            </a:pPr>
            <a:endParaRPr lang="en-US" sz="1800" dirty="0" smtClean="0">
              <a:ea typeface="ＭＳ Ｐゴシック" pitchFamily="34" charset="-128"/>
            </a:endParaRPr>
          </a:p>
        </p:txBody>
      </p:sp>
      <p:graphicFrame>
        <p:nvGraphicFramePr>
          <p:cNvPr id="46082" name="Object 2"/>
          <p:cNvGraphicFramePr>
            <a:graphicFrameLocks noChangeAspect="1"/>
          </p:cNvGraphicFramePr>
          <p:nvPr/>
        </p:nvGraphicFramePr>
        <p:xfrm>
          <a:off x="2209800" y="1676400"/>
          <a:ext cx="3654425" cy="381000"/>
        </p:xfrm>
        <a:graphic>
          <a:graphicData uri="http://schemas.openxmlformats.org/presentationml/2006/ole">
            <mc:AlternateContent xmlns:mc="http://schemas.openxmlformats.org/markup-compatibility/2006">
              <mc:Choice xmlns:v="urn:schemas-microsoft-com:vml" Requires="v">
                <p:oleObj spid="_x0000_s46120" name="Equation" r:id="rId4" imgW="2184400" imgH="228600" progId="Equation.DSMT4">
                  <p:embed/>
                </p:oleObj>
              </mc:Choice>
              <mc:Fallback>
                <p:oleObj name="Equation" r:id="rId4" imgW="2184400" imgH="2286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1676400"/>
                        <a:ext cx="36544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8" name="Text Box 6"/>
          <p:cNvSpPr txBox="1">
            <a:spLocks noChangeArrowheads="1"/>
          </p:cNvSpPr>
          <p:nvPr/>
        </p:nvSpPr>
        <p:spPr bwMode="auto">
          <a:xfrm>
            <a:off x="1066800" y="2133600"/>
            <a:ext cx="7315200" cy="2723823"/>
          </a:xfrm>
          <a:prstGeom prst="rect">
            <a:avLst/>
          </a:prstGeom>
          <a:noFill/>
          <a:ln w="9525">
            <a:noFill/>
            <a:miter lim="800000"/>
            <a:headEnd/>
            <a:tailEnd/>
          </a:ln>
        </p:spPr>
        <p:txBody>
          <a:bodyPr>
            <a:spAutoFit/>
          </a:bodyPr>
          <a:lstStyle/>
          <a:p>
            <a:pPr eaLnBrk="0" hangingPunct="0">
              <a:spcBef>
                <a:spcPct val="50000"/>
              </a:spcBef>
            </a:pPr>
            <a:r>
              <a:rPr lang="en-US" sz="1800" dirty="0"/>
              <a:t>where </a:t>
            </a:r>
            <a:r>
              <a:rPr lang="en-US" sz="1800" i="1" dirty="0"/>
              <a:t>R</a:t>
            </a:r>
            <a:r>
              <a:rPr lang="en-US" sz="1800" dirty="0"/>
              <a:t> and </a:t>
            </a:r>
            <a:r>
              <a:rPr lang="en-US" sz="1800" i="1" dirty="0"/>
              <a:t>C</a:t>
            </a:r>
            <a:r>
              <a:rPr lang="en-US" sz="1800" dirty="0"/>
              <a:t> are the resistance and capacitance seen at the output. </a:t>
            </a:r>
            <a:r>
              <a:rPr lang="en-US" sz="1800" dirty="0" smtClean="0"/>
              <a:t> </a:t>
            </a:r>
            <a:endParaRPr lang="en-US" sz="1800" dirty="0"/>
          </a:p>
          <a:p>
            <a:pPr eaLnBrk="0" hangingPunct="0">
              <a:spcBef>
                <a:spcPct val="50000"/>
              </a:spcBef>
            </a:pPr>
            <a:r>
              <a:rPr lang="en-US" sz="1800" dirty="0" smtClean="0"/>
              <a:t>For </a:t>
            </a:r>
            <a:r>
              <a:rPr lang="en-US" sz="1800" b="1" dirty="0" smtClean="0"/>
              <a:t>high-to-low</a:t>
            </a:r>
            <a:r>
              <a:rPr lang="en-US" sz="1800" dirty="0" smtClean="0"/>
              <a:t> transitions, the on resistance of </a:t>
            </a:r>
            <a:r>
              <a:rPr lang="en-US" sz="1800" i="1" dirty="0" smtClean="0"/>
              <a:t>M</a:t>
            </a:r>
            <a:r>
              <a:rPr lang="en-US" sz="1800" i="1" baseline="-25000" dirty="0" smtClean="0"/>
              <a:t>S</a:t>
            </a:r>
            <a:r>
              <a:rPr lang="en-US" sz="1800" dirty="0" smtClean="0"/>
              <a:t>, </a:t>
            </a:r>
            <a:r>
              <a:rPr lang="en-US" sz="1800" i="1" dirty="0" err="1" smtClean="0"/>
              <a:t>R</a:t>
            </a:r>
            <a:r>
              <a:rPr lang="en-US" sz="1800" baseline="-25000" dirty="0" err="1" smtClean="0"/>
              <a:t>onS</a:t>
            </a:r>
            <a:r>
              <a:rPr lang="en-US" sz="1800" dirty="0" smtClean="0"/>
              <a:t>, varies during the transition but an effective </a:t>
            </a:r>
            <a:r>
              <a:rPr lang="en-US" sz="1800" i="1" dirty="0" smtClean="0"/>
              <a:t>R</a:t>
            </a:r>
            <a:r>
              <a:rPr lang="en-US" sz="1800" dirty="0" smtClean="0"/>
              <a:t>, </a:t>
            </a:r>
            <a:r>
              <a:rPr lang="en-US" sz="1800" i="1" dirty="0" err="1" smtClean="0"/>
              <a:t>R</a:t>
            </a:r>
            <a:r>
              <a:rPr lang="en-US" sz="1800" baseline="-25000" dirty="0" err="1" smtClean="0"/>
              <a:t>eff</a:t>
            </a:r>
            <a:r>
              <a:rPr lang="en-US" sz="1800" dirty="0" smtClean="0"/>
              <a:t>, can be approximated as 1.7 </a:t>
            </a:r>
            <a:r>
              <a:rPr lang="en-US" sz="1800" i="1" dirty="0" err="1" smtClean="0"/>
              <a:t>R</a:t>
            </a:r>
            <a:r>
              <a:rPr lang="en-US" sz="1800" baseline="-25000" dirty="0" err="1" smtClean="0"/>
              <a:t>onS</a:t>
            </a:r>
            <a:r>
              <a:rPr lang="en-US" sz="1800" dirty="0" smtClean="0"/>
              <a:t>.</a:t>
            </a:r>
          </a:p>
          <a:p>
            <a:pPr eaLnBrk="0" hangingPunct="0">
              <a:spcBef>
                <a:spcPct val="50000"/>
              </a:spcBef>
            </a:pPr>
            <a:endParaRPr lang="en-US" sz="1800" dirty="0" smtClean="0"/>
          </a:p>
          <a:p>
            <a:pPr eaLnBrk="0" hangingPunct="0">
              <a:spcBef>
                <a:spcPct val="50000"/>
              </a:spcBef>
            </a:pPr>
            <a:endParaRPr lang="en-US" sz="1800" dirty="0" smtClean="0"/>
          </a:p>
          <a:p>
            <a:pPr eaLnBrk="0" hangingPunct="0">
              <a:spcBef>
                <a:spcPct val="50000"/>
              </a:spcBef>
            </a:pPr>
            <a:endParaRPr lang="en-US" sz="1800" dirty="0" smtClean="0"/>
          </a:p>
          <a:p>
            <a:pPr eaLnBrk="0" hangingPunct="0">
              <a:spcBef>
                <a:spcPct val="50000"/>
              </a:spcBef>
            </a:pPr>
            <a:r>
              <a:rPr lang="en-US" sz="1800" dirty="0" smtClean="0"/>
              <a:t>For </a:t>
            </a:r>
            <a:r>
              <a:rPr lang="en-US" sz="1800" b="1" dirty="0"/>
              <a:t>low-to-high</a:t>
            </a:r>
            <a:r>
              <a:rPr lang="en-US" sz="1800" dirty="0"/>
              <a:t> transitions, </a:t>
            </a:r>
            <a:r>
              <a:rPr lang="en-US" sz="1800" i="1" dirty="0"/>
              <a:t>R</a:t>
            </a:r>
            <a:r>
              <a:rPr lang="en-US" sz="1800" dirty="0"/>
              <a:t> is the load resistance (M</a:t>
            </a:r>
            <a:r>
              <a:rPr lang="en-US" sz="1800" baseline="-25000" dirty="0"/>
              <a:t>S</a:t>
            </a:r>
            <a:r>
              <a:rPr lang="en-US" sz="1800" dirty="0"/>
              <a:t> is off</a:t>
            </a:r>
            <a:r>
              <a:rPr lang="en-US" sz="1800" dirty="0" smtClean="0"/>
              <a:t>):  </a:t>
            </a:r>
            <a:endParaRPr lang="en-US" sz="1800" dirty="0"/>
          </a:p>
        </p:txBody>
      </p:sp>
      <p:graphicFrame>
        <p:nvGraphicFramePr>
          <p:cNvPr id="46083" name="Object 3"/>
          <p:cNvGraphicFramePr>
            <a:graphicFrameLocks noChangeAspect="1"/>
          </p:cNvGraphicFramePr>
          <p:nvPr>
            <p:extLst>
              <p:ext uri="{D42A27DB-BD31-4B8C-83A1-F6EECF244321}">
                <p14:modId xmlns:p14="http://schemas.microsoft.com/office/powerpoint/2010/main" val="2455677783"/>
              </p:ext>
            </p:extLst>
          </p:nvPr>
        </p:nvGraphicFramePr>
        <p:xfrm>
          <a:off x="1600200" y="3276600"/>
          <a:ext cx="5257800" cy="723900"/>
        </p:xfrm>
        <a:graphic>
          <a:graphicData uri="http://schemas.openxmlformats.org/presentationml/2006/ole">
            <mc:AlternateContent xmlns:mc="http://schemas.openxmlformats.org/markup-compatibility/2006">
              <mc:Choice xmlns:v="urn:schemas-microsoft-com:vml" Requires="v">
                <p:oleObj spid="_x0000_s46121" name="Equation" r:id="rId6" imgW="3505200" imgH="482600" progId="Equation.DSMT4">
                  <p:embed/>
                </p:oleObj>
              </mc:Choice>
              <mc:Fallback>
                <p:oleObj name="Equation" r:id="rId6" imgW="3505200" imgH="4826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3276600"/>
                        <a:ext cx="525780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9"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Pseudo NMOS Inverter - Dynamic Response</a:t>
            </a:r>
          </a:p>
        </p:txBody>
      </p:sp>
      <p:pic>
        <p:nvPicPr>
          <p:cNvPr id="47110" name="Picture 7" descr="fig0645"/>
          <p:cNvPicPr>
            <a:picLocks noChangeAspect="1" noChangeArrowheads="1"/>
          </p:cNvPicPr>
          <p:nvPr/>
        </p:nvPicPr>
        <p:blipFill>
          <a:blip r:embed="rId3"/>
          <a:srcRect/>
          <a:stretch>
            <a:fillRect/>
          </a:stretch>
        </p:blipFill>
        <p:spPr bwMode="auto">
          <a:xfrm>
            <a:off x="1600200" y="1295400"/>
            <a:ext cx="6248400" cy="2492375"/>
          </a:xfrm>
          <a:prstGeom prst="rect">
            <a:avLst/>
          </a:prstGeom>
          <a:noFill/>
          <a:ln w="9525">
            <a:noFill/>
            <a:miter lim="800000"/>
            <a:headEnd/>
            <a:tailEnd/>
          </a:ln>
        </p:spPr>
      </p:pic>
      <p:graphicFrame>
        <p:nvGraphicFramePr>
          <p:cNvPr id="47106" name="Object 2"/>
          <p:cNvGraphicFramePr>
            <a:graphicFrameLocks noChangeAspect="1"/>
          </p:cNvGraphicFramePr>
          <p:nvPr/>
        </p:nvGraphicFramePr>
        <p:xfrm>
          <a:off x="1339850" y="4876800"/>
          <a:ext cx="3003550" cy="762000"/>
        </p:xfrm>
        <a:graphic>
          <a:graphicData uri="http://schemas.openxmlformats.org/presentationml/2006/ole">
            <mc:AlternateContent xmlns:mc="http://schemas.openxmlformats.org/markup-compatibility/2006">
              <mc:Choice xmlns:v="urn:schemas-microsoft-com:vml" Requires="v">
                <p:oleObj spid="_x0000_s47142" name="Equation" r:id="rId4" imgW="1701800" imgH="431800" progId="Equation.3">
                  <p:embed/>
                </p:oleObj>
              </mc:Choice>
              <mc:Fallback>
                <p:oleObj name="Equation" r:id="rId4" imgW="1701800" imgH="4318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9850" y="4876800"/>
                        <a:ext cx="300355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7" name="Object 3"/>
          <p:cNvGraphicFramePr>
            <a:graphicFrameLocks noChangeAspect="1"/>
          </p:cNvGraphicFramePr>
          <p:nvPr/>
        </p:nvGraphicFramePr>
        <p:xfrm>
          <a:off x="4953000" y="4876800"/>
          <a:ext cx="2892425" cy="685800"/>
        </p:xfrm>
        <a:graphic>
          <a:graphicData uri="http://schemas.openxmlformats.org/presentationml/2006/ole">
            <mc:AlternateContent xmlns:mc="http://schemas.openxmlformats.org/markup-compatibility/2006">
              <mc:Choice xmlns:v="urn:schemas-microsoft-com:vml" Requires="v">
                <p:oleObj spid="_x0000_s47143" name="Equation" r:id="rId6" imgW="1714500" imgH="406400" progId="Equation.3">
                  <p:embed/>
                </p:oleObj>
              </mc:Choice>
              <mc:Fallback>
                <p:oleObj name="Equation" r:id="rId6" imgW="1714500" imgH="4064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4876800"/>
                        <a:ext cx="289242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3"/>
          <p:cNvSpPr txBox="1">
            <a:spLocks noChangeArrowheads="1"/>
          </p:cNvSpPr>
          <p:nvPr/>
        </p:nvSpPr>
        <p:spPr bwMode="auto">
          <a:xfrm>
            <a:off x="762000" y="4267200"/>
            <a:ext cx="7772400" cy="4572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en-US" sz="1800" kern="0" dirty="0">
                <a:latin typeface="+mn-lt"/>
                <a:cs typeface="ＭＳ Ｐゴシック" charset="-128"/>
              </a:rPr>
              <a:t>The expressions for the propagation delays are the same as for resistive</a:t>
            </a:r>
          </a:p>
        </p:txBody>
      </p:sp>
      <p:sp>
        <p:nvSpPr>
          <p:cNvPr id="9" name="Rectangle 3"/>
          <p:cNvSpPr txBox="1">
            <a:spLocks noChangeArrowheads="1"/>
          </p:cNvSpPr>
          <p:nvPr/>
        </p:nvSpPr>
        <p:spPr bwMode="auto">
          <a:xfrm>
            <a:off x="3048000" y="3802606"/>
            <a:ext cx="2514600" cy="3421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ＭＳ Ｐゴシック" charset="-128"/>
              </a:defRPr>
            </a:lvl6pPr>
            <a:lvl7pPr marL="2971800" indent="-228600" algn="l" rtl="0" fontAlgn="base">
              <a:spcBef>
                <a:spcPct val="20000"/>
              </a:spcBef>
              <a:spcAft>
                <a:spcPct val="0"/>
              </a:spcAft>
              <a:buChar char="»"/>
              <a:defRPr>
                <a:solidFill>
                  <a:schemeClr val="tx1"/>
                </a:solidFill>
                <a:latin typeface="+mn-lt"/>
                <a:ea typeface="ＭＳ Ｐゴシック" charset="-128"/>
              </a:defRPr>
            </a:lvl7pPr>
            <a:lvl8pPr marL="3429000" indent="-228600" algn="l" rtl="0" fontAlgn="base">
              <a:spcBef>
                <a:spcPct val="20000"/>
              </a:spcBef>
              <a:spcAft>
                <a:spcPct val="0"/>
              </a:spcAft>
              <a:buChar char="»"/>
              <a:defRPr>
                <a:solidFill>
                  <a:schemeClr val="tx1"/>
                </a:solidFill>
                <a:latin typeface="+mn-lt"/>
                <a:ea typeface="ＭＳ Ｐゴシック" charset="-128"/>
              </a:defRPr>
            </a:lvl8pPr>
            <a:lvl9pPr marL="3886200" indent="-228600" algn="l" rtl="0" fontAlgn="base">
              <a:spcBef>
                <a:spcPct val="20000"/>
              </a:spcBef>
              <a:spcAft>
                <a:spcPct val="0"/>
              </a:spcAft>
              <a:buChar char="»"/>
              <a:defRPr>
                <a:solidFill>
                  <a:schemeClr val="tx1"/>
                </a:solidFill>
                <a:latin typeface="+mn-lt"/>
                <a:ea typeface="ＭＳ Ｐゴシック" charset="-128"/>
              </a:defRPr>
            </a:lvl9pPr>
          </a:lstStyle>
          <a:p>
            <a:pPr marL="0" indent="0" eaLnBrk="1" hangingPunct="1">
              <a:lnSpc>
                <a:spcPct val="90000"/>
              </a:lnSpc>
              <a:buNone/>
            </a:pPr>
            <a:r>
              <a:rPr lang="en-US" sz="1400" dirty="0" smtClean="0">
                <a:solidFill>
                  <a:srgbClr val="0070C0"/>
                </a:solidFill>
                <a:ea typeface="ＭＳ Ｐゴシック" pitchFamily="34" charset="-128"/>
              </a:rPr>
              <a:t>Closing switch: </a:t>
            </a:r>
            <a:r>
              <a:rPr lang="en-US" sz="1400" i="1" dirty="0" err="1" smtClean="0">
                <a:solidFill>
                  <a:srgbClr val="0070C0"/>
                </a:solidFill>
                <a:ea typeface="ＭＳ Ｐゴシック" pitchFamily="34" charset="-128"/>
              </a:rPr>
              <a:t>v</a:t>
            </a:r>
            <a:r>
              <a:rPr lang="en-US" sz="1400" i="1" baseline="-25000" dirty="0" err="1" smtClean="0">
                <a:solidFill>
                  <a:srgbClr val="0070C0"/>
                </a:solidFill>
                <a:ea typeface="ＭＳ Ｐゴシック" pitchFamily="34" charset="-128"/>
              </a:rPr>
              <a:t>I</a:t>
            </a:r>
            <a:r>
              <a:rPr lang="en-US" sz="1400" dirty="0" smtClean="0">
                <a:solidFill>
                  <a:srgbClr val="0070C0"/>
                </a:solidFill>
                <a:ea typeface="ＭＳ Ｐゴシック" pitchFamily="34" charset="-128"/>
              </a:rPr>
              <a:t>  </a:t>
            </a:r>
            <a:r>
              <a:rPr lang="en-US" sz="1400" dirty="0" smtClean="0">
                <a:solidFill>
                  <a:srgbClr val="0070C0"/>
                </a:solidFill>
                <a:ea typeface="ＭＳ Ｐゴシック" pitchFamily="34" charset="-128"/>
                <a:sym typeface="Wingdings" pitchFamily="2" charset="2"/>
              </a:rPr>
              <a:t>h</a:t>
            </a:r>
            <a:r>
              <a:rPr lang="en-US" sz="1400" dirty="0" smtClean="0">
                <a:solidFill>
                  <a:srgbClr val="0070C0"/>
                </a:solidFill>
                <a:ea typeface="ＭＳ Ｐゴシック" pitchFamily="34" charset="-128"/>
              </a:rPr>
              <a:t>igh </a:t>
            </a:r>
            <a:r>
              <a:rPr lang="en-US" sz="1400" dirty="0" smtClean="0">
                <a:solidFill>
                  <a:srgbClr val="0070C0"/>
                </a:solidFill>
                <a:ea typeface="ＭＳ Ｐゴシック" pitchFamily="34" charset="-128"/>
                <a:sym typeface="Wingdings" pitchFamily="2" charset="2"/>
              </a:rPr>
              <a:t></a:t>
            </a:r>
            <a:r>
              <a:rPr lang="en-US" sz="1400" dirty="0" smtClean="0">
                <a:solidFill>
                  <a:srgbClr val="0070C0"/>
                </a:solidFill>
                <a:ea typeface="ＭＳ Ｐゴシック" pitchFamily="34" charset="-128"/>
              </a:rPr>
              <a:t> low</a:t>
            </a:r>
          </a:p>
          <a:p>
            <a:pPr eaLnBrk="1" hangingPunct="1">
              <a:lnSpc>
                <a:spcPct val="90000"/>
              </a:lnSpc>
              <a:buFontTx/>
              <a:buNone/>
            </a:pPr>
            <a:endParaRPr lang="en-US" sz="1400" dirty="0" smtClean="0">
              <a:solidFill>
                <a:srgbClr val="0070C0"/>
              </a:solidFill>
              <a:ea typeface="ＭＳ Ｐゴシック" pitchFamily="34" charset="-128"/>
            </a:endParaRPr>
          </a:p>
        </p:txBody>
      </p:sp>
      <p:sp>
        <p:nvSpPr>
          <p:cNvPr id="11" name="Rectangle 3"/>
          <p:cNvSpPr txBox="1">
            <a:spLocks noChangeArrowheads="1"/>
          </p:cNvSpPr>
          <p:nvPr/>
        </p:nvSpPr>
        <p:spPr bwMode="auto">
          <a:xfrm>
            <a:off x="5867400" y="3772694"/>
            <a:ext cx="2514600" cy="3421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ＭＳ Ｐゴシック" charset="-128"/>
              </a:defRPr>
            </a:lvl6pPr>
            <a:lvl7pPr marL="2971800" indent="-228600" algn="l" rtl="0" fontAlgn="base">
              <a:spcBef>
                <a:spcPct val="20000"/>
              </a:spcBef>
              <a:spcAft>
                <a:spcPct val="0"/>
              </a:spcAft>
              <a:buChar char="»"/>
              <a:defRPr>
                <a:solidFill>
                  <a:schemeClr val="tx1"/>
                </a:solidFill>
                <a:latin typeface="+mn-lt"/>
                <a:ea typeface="ＭＳ Ｐゴシック" charset="-128"/>
              </a:defRPr>
            </a:lvl7pPr>
            <a:lvl8pPr marL="3429000" indent="-228600" algn="l" rtl="0" fontAlgn="base">
              <a:spcBef>
                <a:spcPct val="20000"/>
              </a:spcBef>
              <a:spcAft>
                <a:spcPct val="0"/>
              </a:spcAft>
              <a:buChar char="»"/>
              <a:defRPr>
                <a:solidFill>
                  <a:schemeClr val="tx1"/>
                </a:solidFill>
                <a:latin typeface="+mn-lt"/>
                <a:ea typeface="ＭＳ Ｐゴシック" charset="-128"/>
              </a:defRPr>
            </a:lvl8pPr>
            <a:lvl9pPr marL="3886200" indent="-228600" algn="l" rtl="0" fontAlgn="base">
              <a:spcBef>
                <a:spcPct val="20000"/>
              </a:spcBef>
              <a:spcAft>
                <a:spcPct val="0"/>
              </a:spcAft>
              <a:buChar char="»"/>
              <a:defRPr>
                <a:solidFill>
                  <a:schemeClr val="tx1"/>
                </a:solidFill>
                <a:latin typeface="+mn-lt"/>
                <a:ea typeface="ＭＳ Ｐゴシック" charset="-128"/>
              </a:defRPr>
            </a:lvl9pPr>
          </a:lstStyle>
          <a:p>
            <a:pPr marL="0" indent="0" eaLnBrk="1" hangingPunct="1">
              <a:lnSpc>
                <a:spcPct val="90000"/>
              </a:lnSpc>
              <a:buNone/>
            </a:pPr>
            <a:r>
              <a:rPr lang="en-US" sz="1400" dirty="0" smtClean="0">
                <a:solidFill>
                  <a:srgbClr val="0070C0"/>
                </a:solidFill>
                <a:ea typeface="ＭＳ Ｐゴシック" pitchFamily="34" charset="-128"/>
              </a:rPr>
              <a:t>Opening switch: </a:t>
            </a:r>
            <a:r>
              <a:rPr lang="en-US" sz="1400" i="1" dirty="0" err="1" smtClean="0">
                <a:solidFill>
                  <a:srgbClr val="0070C0"/>
                </a:solidFill>
                <a:ea typeface="ＭＳ Ｐゴシック" pitchFamily="34" charset="-128"/>
              </a:rPr>
              <a:t>v</a:t>
            </a:r>
            <a:r>
              <a:rPr lang="en-US" sz="1400" i="1" baseline="-25000" dirty="0" err="1" smtClean="0">
                <a:solidFill>
                  <a:srgbClr val="0070C0"/>
                </a:solidFill>
                <a:ea typeface="ＭＳ Ｐゴシック" pitchFamily="34" charset="-128"/>
              </a:rPr>
              <a:t>I</a:t>
            </a:r>
            <a:r>
              <a:rPr lang="en-US" sz="1400" dirty="0" smtClean="0">
                <a:solidFill>
                  <a:srgbClr val="0070C0"/>
                </a:solidFill>
                <a:ea typeface="ＭＳ Ｐゴシック" pitchFamily="34" charset="-128"/>
              </a:rPr>
              <a:t>  low </a:t>
            </a:r>
            <a:r>
              <a:rPr lang="en-US" sz="1400" dirty="0" smtClean="0">
                <a:solidFill>
                  <a:srgbClr val="0070C0"/>
                </a:solidFill>
                <a:ea typeface="ＭＳ Ｐゴシック" pitchFamily="34" charset="-128"/>
                <a:sym typeface="Wingdings" pitchFamily="2" charset="2"/>
              </a:rPr>
              <a:t></a:t>
            </a:r>
            <a:r>
              <a:rPr lang="en-US" sz="1400" dirty="0" smtClean="0">
                <a:solidFill>
                  <a:srgbClr val="0070C0"/>
                </a:solidFill>
                <a:ea typeface="ＭＳ Ｐゴシック" pitchFamily="34" charset="-128"/>
              </a:rPr>
              <a:t> high</a:t>
            </a: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7" name="Rectangle 2"/>
          <p:cNvSpPr>
            <a:spLocks noGrp="1" noChangeArrowheads="1"/>
          </p:cNvSpPr>
          <p:nvPr>
            <p:ph type="title"/>
          </p:nvPr>
        </p:nvSpPr>
        <p:spPr>
          <a:xfrm>
            <a:off x="685800" y="0"/>
            <a:ext cx="7772400" cy="990600"/>
          </a:xfrm>
        </p:spPr>
        <p:txBody>
          <a:bodyPr/>
          <a:lstStyle/>
          <a:p>
            <a:pPr eaLnBrk="1" hangingPunct="1"/>
            <a:r>
              <a:rPr lang="en-US" sz="3200" smtClean="0">
                <a:ea typeface="ＭＳ Ｐゴシック" pitchFamily="34" charset="-128"/>
              </a:rPr>
              <a:t>Pseudo NMOS Inverter - Dynamic Response Example</a:t>
            </a:r>
          </a:p>
        </p:txBody>
      </p:sp>
      <p:sp>
        <p:nvSpPr>
          <p:cNvPr id="129028" name="Rectangle 3"/>
          <p:cNvSpPr>
            <a:spLocks noGrp="1" noChangeArrowheads="1"/>
          </p:cNvSpPr>
          <p:nvPr>
            <p:ph type="body" idx="1"/>
          </p:nvPr>
        </p:nvSpPr>
        <p:spPr>
          <a:xfrm>
            <a:off x="152400" y="1219200"/>
            <a:ext cx="4343400" cy="2514600"/>
          </a:xfrm>
        </p:spPr>
        <p:txBody>
          <a:bodyPr/>
          <a:lstStyle/>
          <a:p>
            <a:pPr eaLnBrk="1" hangingPunct="1"/>
            <a:r>
              <a:rPr lang="en-US" sz="1800" smtClean="0">
                <a:ea typeface="ＭＳ Ｐゴシック" pitchFamily="34" charset="-128"/>
              </a:rPr>
              <a:t>Find </a:t>
            </a:r>
            <a:r>
              <a:rPr lang="en-US" sz="1800" i="1" smtClean="0">
                <a:ea typeface="ＭＳ Ｐゴシック" pitchFamily="34" charset="-128"/>
              </a:rPr>
              <a:t>t</a:t>
            </a:r>
            <a:r>
              <a:rPr lang="en-US" sz="1800" i="1" baseline="-25000" smtClean="0">
                <a:ea typeface="ＭＳ Ｐゴシック" pitchFamily="34" charset="-128"/>
              </a:rPr>
              <a:t>f</a:t>
            </a:r>
            <a:r>
              <a:rPr lang="en-US" sz="1800" smtClean="0">
                <a:ea typeface="ＭＳ Ｐゴシック" pitchFamily="34" charset="-128"/>
              </a:rPr>
              <a:t>, </a:t>
            </a:r>
            <a:r>
              <a:rPr lang="en-US" sz="1800" i="1" smtClean="0">
                <a:ea typeface="ＭＳ Ｐゴシック" pitchFamily="34" charset="-128"/>
              </a:rPr>
              <a:t>t</a:t>
            </a:r>
            <a:r>
              <a:rPr lang="en-US" sz="1800" i="1" baseline="-25000" smtClean="0">
                <a:ea typeface="ＭＳ Ｐゴシック" pitchFamily="34" charset="-128"/>
              </a:rPr>
              <a:t>r</a:t>
            </a:r>
            <a:r>
              <a:rPr lang="en-US" sz="1800" smtClean="0">
                <a:ea typeface="ＭＳ Ｐゴシック" pitchFamily="34" charset="-128"/>
              </a:rPr>
              <a:t>, </a:t>
            </a:r>
            <a:r>
              <a:rPr lang="en-US" sz="1800" i="1" smtClean="0">
                <a:latin typeface="Times New Roman" pitchFamily="18" charset="0"/>
                <a:ea typeface="ＭＳ Ｐゴシック" pitchFamily="34" charset="-128"/>
                <a:sym typeface="Symbol" pitchFamily="18" charset="2"/>
              </a:rPr>
              <a:t></a:t>
            </a:r>
            <a:r>
              <a:rPr lang="en-US" sz="1800" baseline="-25000" smtClean="0">
                <a:ea typeface="ＭＳ Ｐゴシック" pitchFamily="34" charset="-128"/>
              </a:rPr>
              <a:t>PHL</a:t>
            </a:r>
            <a:r>
              <a:rPr lang="en-US" sz="1800" smtClean="0">
                <a:ea typeface="ＭＳ Ｐゴシック" pitchFamily="34" charset="-128"/>
              </a:rPr>
              <a:t>, </a:t>
            </a:r>
            <a:r>
              <a:rPr lang="en-US" sz="1800" i="1" smtClean="0">
                <a:latin typeface="Times New Roman" pitchFamily="18" charset="0"/>
                <a:ea typeface="ＭＳ Ｐゴシック" pitchFamily="34" charset="-128"/>
                <a:sym typeface="Symbol" pitchFamily="18" charset="2"/>
              </a:rPr>
              <a:t></a:t>
            </a:r>
            <a:r>
              <a:rPr lang="en-US" sz="1800" baseline="-25000" smtClean="0">
                <a:ea typeface="ＭＳ Ｐゴシック" pitchFamily="34" charset="-128"/>
              </a:rPr>
              <a:t>PLH</a:t>
            </a:r>
            <a:r>
              <a:rPr lang="en-US" sz="1800" smtClean="0">
                <a:ea typeface="ＭＳ Ｐゴシック" pitchFamily="34" charset="-128"/>
              </a:rPr>
              <a:t> for a pseudo NMOS inverter where:</a:t>
            </a:r>
          </a:p>
          <a:p>
            <a:pPr lvl="1" eaLnBrk="1" hangingPunct="1"/>
            <a:r>
              <a:rPr lang="en-US" sz="1800" smtClean="0">
                <a:ea typeface="ＭＳ Ｐゴシック" pitchFamily="34" charset="-128"/>
              </a:rPr>
              <a:t>(</a:t>
            </a:r>
            <a:r>
              <a:rPr lang="en-US" sz="1800" i="1" smtClean="0">
                <a:ea typeface="ＭＳ Ｐゴシック" pitchFamily="34" charset="-128"/>
              </a:rPr>
              <a:t>W</a:t>
            </a:r>
            <a:r>
              <a:rPr lang="en-US" sz="1800" smtClean="0">
                <a:ea typeface="ＭＳ Ｐゴシック" pitchFamily="34" charset="-128"/>
              </a:rPr>
              <a:t>/</a:t>
            </a:r>
            <a:r>
              <a:rPr lang="en-US" sz="1800" i="1" smtClean="0">
                <a:ea typeface="ＭＳ Ｐゴシック" pitchFamily="34" charset="-128"/>
              </a:rPr>
              <a:t>L</a:t>
            </a:r>
            <a:r>
              <a:rPr lang="en-US" sz="1800" smtClean="0">
                <a:ea typeface="ＭＳ Ｐゴシック" pitchFamily="34" charset="-128"/>
              </a:rPr>
              <a:t>)</a:t>
            </a:r>
            <a:r>
              <a:rPr lang="en-US" sz="1800" baseline="-25000" smtClean="0">
                <a:ea typeface="ＭＳ Ｐゴシック" pitchFamily="34" charset="-128"/>
              </a:rPr>
              <a:t>S</a:t>
            </a:r>
            <a:r>
              <a:rPr lang="en-US" sz="1800" smtClean="0">
                <a:ea typeface="ＭＳ Ｐゴシック" pitchFamily="34" charset="-128"/>
              </a:rPr>
              <a:t> = 2.22/1 and (</a:t>
            </a:r>
            <a:r>
              <a:rPr lang="en-US" sz="1800" i="1" smtClean="0">
                <a:ea typeface="ＭＳ Ｐゴシック" pitchFamily="34" charset="-128"/>
              </a:rPr>
              <a:t>W</a:t>
            </a:r>
            <a:r>
              <a:rPr lang="en-US" sz="1800" smtClean="0">
                <a:ea typeface="ＭＳ Ｐゴシック" pitchFamily="34" charset="-128"/>
              </a:rPr>
              <a:t>/</a:t>
            </a:r>
            <a:r>
              <a:rPr lang="en-US" sz="1800" i="1" smtClean="0">
                <a:ea typeface="ＭＳ Ｐゴシック" pitchFamily="34" charset="-128"/>
              </a:rPr>
              <a:t>L</a:t>
            </a:r>
            <a:r>
              <a:rPr lang="en-US" sz="1800" smtClean="0">
                <a:ea typeface="ＭＳ Ｐゴシック" pitchFamily="34" charset="-128"/>
              </a:rPr>
              <a:t>)</a:t>
            </a:r>
            <a:r>
              <a:rPr lang="en-US" sz="1800" baseline="-25000" smtClean="0">
                <a:ea typeface="ＭＳ Ｐゴシック" pitchFamily="34" charset="-128"/>
              </a:rPr>
              <a:t>L</a:t>
            </a:r>
            <a:r>
              <a:rPr lang="en-US" sz="1800" smtClean="0">
                <a:ea typeface="ＭＳ Ｐゴシック" pitchFamily="34" charset="-128"/>
              </a:rPr>
              <a:t> = 1.11/1</a:t>
            </a:r>
          </a:p>
          <a:p>
            <a:pPr lvl="1" eaLnBrk="1" hangingPunct="1"/>
            <a:r>
              <a:rPr lang="en-US" sz="1800" i="1" smtClean="0">
                <a:ea typeface="ＭＳ Ｐゴシック" pitchFamily="34" charset="-128"/>
              </a:rPr>
              <a:t>C</a:t>
            </a:r>
            <a:r>
              <a:rPr lang="en-US" sz="1800" baseline="-25000" smtClean="0">
                <a:ea typeface="ＭＳ Ｐゴシック" pitchFamily="34" charset="-128"/>
              </a:rPr>
              <a:t>LOAD</a:t>
            </a:r>
            <a:r>
              <a:rPr lang="en-US" sz="1800" smtClean="0">
                <a:ea typeface="ＭＳ Ｐゴシック" pitchFamily="34" charset="-128"/>
              </a:rPr>
              <a:t> = 1 pF</a:t>
            </a:r>
          </a:p>
          <a:p>
            <a:pPr lvl="1" eaLnBrk="1" hangingPunct="1"/>
            <a:r>
              <a:rPr lang="en-US" sz="1800" i="1" smtClean="0">
                <a:ea typeface="ＭＳ Ｐゴシック" pitchFamily="34" charset="-128"/>
              </a:rPr>
              <a:t>V</a:t>
            </a:r>
            <a:r>
              <a:rPr lang="en-US" sz="1800" i="1" baseline="-25000" smtClean="0">
                <a:ea typeface="ＭＳ Ｐゴシック" pitchFamily="34" charset="-128"/>
              </a:rPr>
              <a:t>TN</a:t>
            </a:r>
            <a:r>
              <a:rPr lang="en-US" sz="1800" smtClean="0">
                <a:ea typeface="ＭＳ Ｐゴシック" pitchFamily="34" charset="-128"/>
              </a:rPr>
              <a:t> = 0.6 V and </a:t>
            </a:r>
            <a:r>
              <a:rPr lang="en-US" sz="1800" i="1" smtClean="0">
                <a:ea typeface="ＭＳ Ｐゴシック" pitchFamily="34" charset="-128"/>
              </a:rPr>
              <a:t>V</a:t>
            </a:r>
            <a:r>
              <a:rPr lang="en-US" sz="1800" i="1" baseline="-25000" smtClean="0">
                <a:ea typeface="ＭＳ Ｐゴシック" pitchFamily="34" charset="-128"/>
              </a:rPr>
              <a:t>TP</a:t>
            </a:r>
            <a:r>
              <a:rPr lang="en-US" sz="1800" smtClean="0">
                <a:ea typeface="ＭＳ Ｐゴシック" pitchFamily="34" charset="-128"/>
              </a:rPr>
              <a:t> = -0.6 V</a:t>
            </a:r>
          </a:p>
          <a:p>
            <a:pPr lvl="1" eaLnBrk="1" hangingPunct="1"/>
            <a:r>
              <a:rPr lang="en-US" sz="1800" i="1" smtClean="0">
                <a:ea typeface="ＭＳ Ｐゴシック" pitchFamily="34" charset="-128"/>
              </a:rPr>
              <a:t>V</a:t>
            </a:r>
            <a:r>
              <a:rPr lang="en-US" sz="1800" i="1" baseline="-25000" smtClean="0">
                <a:ea typeface="ＭＳ Ｐゴシック" pitchFamily="34" charset="-128"/>
              </a:rPr>
              <a:t>DD</a:t>
            </a:r>
            <a:r>
              <a:rPr lang="en-US" sz="1800" smtClean="0">
                <a:ea typeface="ＭＳ Ｐゴシック" pitchFamily="34" charset="-128"/>
              </a:rPr>
              <a:t> = 2.5 V</a:t>
            </a:r>
          </a:p>
          <a:p>
            <a:pPr lvl="1" eaLnBrk="1" hangingPunct="1"/>
            <a:r>
              <a:rPr lang="en-US" sz="1800" i="1" smtClean="0">
                <a:ea typeface="ＭＳ Ｐゴシック" pitchFamily="34" charset="-128"/>
              </a:rPr>
              <a:t>K</a:t>
            </a:r>
            <a:r>
              <a:rPr lang="en-US" sz="1800" i="1" baseline="-25000" smtClean="0">
                <a:ea typeface="ＭＳ Ｐゴシック" pitchFamily="34" charset="-128"/>
              </a:rPr>
              <a:t>n</a:t>
            </a:r>
            <a:r>
              <a:rPr lang="en-US" sz="1800" smtClean="0">
                <a:ea typeface="ＭＳ Ｐゴシック" pitchFamily="34" charset="-128"/>
              </a:rPr>
              <a:t> = (2.06)(100 </a:t>
            </a:r>
            <a:r>
              <a:rPr lang="en-US" sz="1800" smtClean="0">
                <a:latin typeface="Symbol" pitchFamily="18" charset="2"/>
                <a:ea typeface="ＭＳ Ｐゴシック" pitchFamily="34" charset="-128"/>
              </a:rPr>
              <a:t>´ </a:t>
            </a:r>
            <a:r>
              <a:rPr lang="en-US" sz="1800" smtClean="0">
                <a:ea typeface="ＭＳ Ｐゴシック" pitchFamily="34" charset="-128"/>
              </a:rPr>
              <a:t>10</a:t>
            </a:r>
            <a:r>
              <a:rPr lang="en-US" sz="1800" baseline="30000" smtClean="0">
                <a:ea typeface="ＭＳ Ｐゴシック" pitchFamily="34" charset="-128"/>
              </a:rPr>
              <a:t>-6</a:t>
            </a:r>
            <a:r>
              <a:rPr lang="en-US" sz="1800" smtClean="0">
                <a:ea typeface="ＭＳ Ｐゴシック" pitchFamily="34" charset="-128"/>
              </a:rPr>
              <a:t> A/V</a:t>
            </a:r>
            <a:r>
              <a:rPr lang="en-US" sz="1800" baseline="30000" smtClean="0">
                <a:ea typeface="ＭＳ Ｐゴシック" pitchFamily="34" charset="-128"/>
              </a:rPr>
              <a:t>2</a:t>
            </a:r>
            <a:r>
              <a:rPr lang="en-US" sz="1800" smtClean="0">
                <a:ea typeface="ＭＳ Ｐゴシック" pitchFamily="34" charset="-128"/>
              </a:rPr>
              <a:t>)</a:t>
            </a:r>
          </a:p>
          <a:p>
            <a:pPr lvl="1" eaLnBrk="1" hangingPunct="1"/>
            <a:r>
              <a:rPr lang="en-US" sz="1800" i="1" smtClean="0">
                <a:ea typeface="ＭＳ Ｐゴシック" pitchFamily="34" charset="-128"/>
              </a:rPr>
              <a:t>K</a:t>
            </a:r>
            <a:r>
              <a:rPr lang="en-US" sz="1800" i="1" baseline="-25000" smtClean="0">
                <a:ea typeface="ＭＳ Ｐゴシック" pitchFamily="34" charset="-128"/>
              </a:rPr>
              <a:t>L</a:t>
            </a:r>
            <a:r>
              <a:rPr lang="en-US" sz="1800" smtClean="0">
                <a:ea typeface="ＭＳ Ｐゴシック" pitchFamily="34" charset="-128"/>
              </a:rPr>
              <a:t> = (1.11)(40 </a:t>
            </a:r>
            <a:r>
              <a:rPr lang="en-US" sz="1800" smtClean="0">
                <a:latin typeface="Symbol" pitchFamily="18" charset="2"/>
                <a:ea typeface="ＭＳ Ｐゴシック" pitchFamily="34" charset="-128"/>
              </a:rPr>
              <a:t>´ </a:t>
            </a:r>
            <a:r>
              <a:rPr lang="en-US" sz="1800" smtClean="0">
                <a:ea typeface="ＭＳ Ｐゴシック" pitchFamily="34" charset="-128"/>
              </a:rPr>
              <a:t>10</a:t>
            </a:r>
            <a:r>
              <a:rPr lang="en-US" sz="1800" baseline="30000" smtClean="0">
                <a:ea typeface="ＭＳ Ｐゴシック" pitchFamily="34" charset="-128"/>
              </a:rPr>
              <a:t>-6</a:t>
            </a:r>
            <a:r>
              <a:rPr lang="en-US" sz="1800" smtClean="0">
                <a:ea typeface="ＭＳ Ｐゴシック" pitchFamily="34" charset="-128"/>
              </a:rPr>
              <a:t> A/V</a:t>
            </a:r>
            <a:r>
              <a:rPr lang="en-US" sz="1800" baseline="30000" smtClean="0">
                <a:ea typeface="ＭＳ Ｐゴシック" pitchFamily="34" charset="-128"/>
              </a:rPr>
              <a:t>2</a:t>
            </a:r>
            <a:r>
              <a:rPr lang="en-US" sz="1800" smtClean="0">
                <a:ea typeface="ＭＳ Ｐゴシック" pitchFamily="34" charset="-128"/>
              </a:rPr>
              <a:t>)</a:t>
            </a:r>
          </a:p>
        </p:txBody>
      </p:sp>
      <p:cxnSp>
        <p:nvCxnSpPr>
          <p:cNvPr id="129030" name="Straight Connector 8"/>
          <p:cNvCxnSpPr>
            <a:cxnSpLocks noChangeShapeType="1"/>
          </p:cNvCxnSpPr>
          <p:nvPr/>
        </p:nvCxnSpPr>
        <p:spPr bwMode="auto">
          <a:xfrm rot="5400000">
            <a:off x="3390900" y="2476500"/>
            <a:ext cx="2819400" cy="0"/>
          </a:xfrm>
          <a:prstGeom prst="line">
            <a:avLst/>
          </a:prstGeom>
          <a:noFill/>
          <a:ln w="9525" algn="ctr">
            <a:solidFill>
              <a:schemeClr val="tx1"/>
            </a:solidFill>
            <a:round/>
            <a:headEnd/>
            <a:tailEnd/>
          </a:ln>
        </p:spPr>
      </p:cxnSp>
      <p:cxnSp>
        <p:nvCxnSpPr>
          <p:cNvPr id="129031" name="Straight Connector 10"/>
          <p:cNvCxnSpPr>
            <a:cxnSpLocks noChangeShapeType="1"/>
          </p:cNvCxnSpPr>
          <p:nvPr/>
        </p:nvCxnSpPr>
        <p:spPr bwMode="auto">
          <a:xfrm>
            <a:off x="304800" y="3962400"/>
            <a:ext cx="4572000" cy="0"/>
          </a:xfrm>
          <a:prstGeom prst="line">
            <a:avLst/>
          </a:prstGeom>
          <a:noFill/>
          <a:ln w="9525" algn="ctr">
            <a:solidFill>
              <a:schemeClr val="tx1"/>
            </a:solidFill>
            <a:round/>
            <a:headEnd/>
            <a:tailEnd/>
          </a:ln>
        </p:spPr>
      </p:cxn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a:xfrm>
            <a:off x="685800" y="0"/>
            <a:ext cx="7772400" cy="990600"/>
          </a:xfrm>
        </p:spPr>
        <p:txBody>
          <a:bodyPr/>
          <a:lstStyle/>
          <a:p>
            <a:pPr eaLnBrk="1" hangingPunct="1"/>
            <a:r>
              <a:rPr lang="en-US" sz="3200" smtClean="0">
                <a:ea typeface="ＭＳ Ｐゴシック" pitchFamily="34" charset="-128"/>
              </a:rPr>
              <a:t>Pseudo NMOS Inverter - Dynamic Response Example</a:t>
            </a:r>
          </a:p>
        </p:txBody>
      </p:sp>
      <p:sp>
        <p:nvSpPr>
          <p:cNvPr id="48133" name="Rectangle 3"/>
          <p:cNvSpPr>
            <a:spLocks noGrp="1" noChangeArrowheads="1"/>
          </p:cNvSpPr>
          <p:nvPr>
            <p:ph type="body" idx="1"/>
          </p:nvPr>
        </p:nvSpPr>
        <p:spPr>
          <a:xfrm>
            <a:off x="152400" y="1219200"/>
            <a:ext cx="4343400" cy="2514600"/>
          </a:xfrm>
        </p:spPr>
        <p:txBody>
          <a:bodyPr/>
          <a:lstStyle/>
          <a:p>
            <a:pPr eaLnBrk="1" hangingPunct="1"/>
            <a:r>
              <a:rPr lang="en-US" sz="1800" dirty="0" smtClean="0">
                <a:ea typeface="ＭＳ Ｐゴシック" pitchFamily="34" charset="-128"/>
              </a:rPr>
              <a:t>Find </a:t>
            </a:r>
            <a:r>
              <a:rPr lang="en-US" sz="1800" i="1" dirty="0" err="1" smtClean="0">
                <a:ea typeface="ＭＳ Ｐゴシック" pitchFamily="34" charset="-128"/>
              </a:rPr>
              <a:t>t</a:t>
            </a:r>
            <a:r>
              <a:rPr lang="en-US" sz="1800" i="1" baseline="-25000" dirty="0" err="1" smtClean="0">
                <a:ea typeface="ＭＳ Ｐゴシック" pitchFamily="34" charset="-128"/>
              </a:rPr>
              <a:t>f</a:t>
            </a:r>
            <a:r>
              <a:rPr lang="en-US" sz="1800" dirty="0" smtClean="0">
                <a:ea typeface="ＭＳ Ｐゴシック" pitchFamily="34" charset="-128"/>
              </a:rPr>
              <a:t>, </a:t>
            </a:r>
            <a:r>
              <a:rPr lang="en-US" sz="1800" i="1" dirty="0" err="1" smtClean="0">
                <a:ea typeface="ＭＳ Ｐゴシック" pitchFamily="34" charset="-128"/>
              </a:rPr>
              <a:t>t</a:t>
            </a:r>
            <a:r>
              <a:rPr lang="en-US" sz="1800" i="1" baseline="-25000" dirty="0" err="1" smtClean="0">
                <a:ea typeface="ＭＳ Ｐゴシック" pitchFamily="34" charset="-128"/>
              </a:rPr>
              <a:t>r</a:t>
            </a:r>
            <a:r>
              <a:rPr lang="en-US" sz="1800" dirty="0" smtClean="0">
                <a:ea typeface="ＭＳ Ｐゴシック" pitchFamily="34" charset="-128"/>
              </a:rPr>
              <a:t>, </a:t>
            </a:r>
            <a:r>
              <a:rPr lang="en-US" sz="1800" i="1" dirty="0" smtClean="0">
                <a:latin typeface="Times New Roman" pitchFamily="18" charset="0"/>
                <a:ea typeface="ＭＳ Ｐゴシック" pitchFamily="34" charset="-128"/>
                <a:sym typeface="Symbol" pitchFamily="18" charset="2"/>
              </a:rPr>
              <a:t></a:t>
            </a:r>
            <a:r>
              <a:rPr lang="en-US" sz="1800" baseline="-25000" dirty="0" smtClean="0">
                <a:ea typeface="ＭＳ Ｐゴシック" pitchFamily="34" charset="-128"/>
              </a:rPr>
              <a:t>PHL</a:t>
            </a:r>
            <a:r>
              <a:rPr lang="en-US" sz="1800" dirty="0" smtClean="0">
                <a:ea typeface="ＭＳ Ｐゴシック" pitchFamily="34" charset="-128"/>
              </a:rPr>
              <a:t>, </a:t>
            </a:r>
            <a:r>
              <a:rPr lang="en-US" sz="1800" i="1" dirty="0" smtClean="0">
                <a:latin typeface="Times New Roman" pitchFamily="18" charset="0"/>
                <a:ea typeface="ＭＳ Ｐゴシック" pitchFamily="34" charset="-128"/>
                <a:sym typeface="Symbol" pitchFamily="18" charset="2"/>
              </a:rPr>
              <a:t></a:t>
            </a:r>
            <a:r>
              <a:rPr lang="en-US" sz="1800" baseline="-25000" dirty="0" smtClean="0">
                <a:ea typeface="ＭＳ Ｐゴシック" pitchFamily="34" charset="-128"/>
              </a:rPr>
              <a:t>PLH</a:t>
            </a:r>
            <a:r>
              <a:rPr lang="en-US" sz="1800" dirty="0" smtClean="0">
                <a:ea typeface="ＭＳ Ｐゴシック" pitchFamily="34" charset="-128"/>
              </a:rPr>
              <a:t> for a pseudo NMOS inverter where:</a:t>
            </a:r>
          </a:p>
          <a:p>
            <a:pPr lvl="1" eaLnBrk="1" hangingPunct="1"/>
            <a:r>
              <a:rPr lang="en-US" sz="1800" dirty="0" smtClean="0">
                <a:ea typeface="ＭＳ Ｐゴシック" pitchFamily="34" charset="-128"/>
              </a:rPr>
              <a:t>(</a:t>
            </a:r>
            <a:r>
              <a:rPr lang="en-US" sz="1800" i="1" dirty="0" smtClean="0">
                <a:ea typeface="ＭＳ Ｐゴシック" pitchFamily="34" charset="-128"/>
              </a:rPr>
              <a:t>W</a:t>
            </a:r>
            <a:r>
              <a:rPr lang="en-US" sz="1800" dirty="0" smtClean="0">
                <a:ea typeface="ＭＳ Ｐゴシック" pitchFamily="34" charset="-128"/>
              </a:rPr>
              <a:t>/</a:t>
            </a:r>
            <a:r>
              <a:rPr lang="en-US" sz="1800" i="1" dirty="0" smtClean="0">
                <a:ea typeface="ＭＳ Ｐゴシック" pitchFamily="34" charset="-128"/>
              </a:rPr>
              <a:t>L</a:t>
            </a:r>
            <a:r>
              <a:rPr lang="en-US" sz="1800" dirty="0" smtClean="0">
                <a:ea typeface="ＭＳ Ｐゴシック" pitchFamily="34" charset="-128"/>
              </a:rPr>
              <a:t>)</a:t>
            </a:r>
            <a:r>
              <a:rPr lang="en-US" sz="1800" baseline="-25000" dirty="0" smtClean="0">
                <a:ea typeface="ＭＳ Ｐゴシック" pitchFamily="34" charset="-128"/>
              </a:rPr>
              <a:t>S</a:t>
            </a:r>
            <a:r>
              <a:rPr lang="en-US" sz="1800" dirty="0" smtClean="0">
                <a:ea typeface="ＭＳ Ｐゴシック" pitchFamily="34" charset="-128"/>
              </a:rPr>
              <a:t> = 2.22/1 and (</a:t>
            </a:r>
            <a:r>
              <a:rPr lang="en-US" sz="1800" i="1" dirty="0" smtClean="0">
                <a:ea typeface="ＭＳ Ｐゴシック" pitchFamily="34" charset="-128"/>
              </a:rPr>
              <a:t>W</a:t>
            </a:r>
            <a:r>
              <a:rPr lang="en-US" sz="1800" dirty="0" smtClean="0">
                <a:ea typeface="ＭＳ Ｐゴシック" pitchFamily="34" charset="-128"/>
              </a:rPr>
              <a:t>/</a:t>
            </a:r>
            <a:r>
              <a:rPr lang="en-US" sz="1800" i="1" dirty="0" smtClean="0">
                <a:ea typeface="ＭＳ Ｐゴシック" pitchFamily="34" charset="-128"/>
              </a:rPr>
              <a:t>L</a:t>
            </a:r>
            <a:r>
              <a:rPr lang="en-US" sz="1800" dirty="0" smtClean="0">
                <a:ea typeface="ＭＳ Ｐゴシック" pitchFamily="34" charset="-128"/>
              </a:rPr>
              <a:t>)</a:t>
            </a:r>
            <a:r>
              <a:rPr lang="en-US" sz="1800" baseline="-25000" dirty="0" smtClean="0">
                <a:ea typeface="ＭＳ Ｐゴシック" pitchFamily="34" charset="-128"/>
              </a:rPr>
              <a:t>L</a:t>
            </a:r>
            <a:r>
              <a:rPr lang="en-US" sz="1800" dirty="0" smtClean="0">
                <a:ea typeface="ＭＳ Ｐゴシック" pitchFamily="34" charset="-128"/>
              </a:rPr>
              <a:t> = 1.11/1</a:t>
            </a:r>
          </a:p>
          <a:p>
            <a:pPr lvl="1" eaLnBrk="1" hangingPunct="1"/>
            <a:r>
              <a:rPr lang="en-US" sz="1800" i="1" dirty="0" smtClean="0">
                <a:ea typeface="ＭＳ Ｐゴシック" pitchFamily="34" charset="-128"/>
              </a:rPr>
              <a:t>C</a:t>
            </a:r>
            <a:r>
              <a:rPr lang="en-US" sz="1800" baseline="-25000" dirty="0" smtClean="0">
                <a:ea typeface="ＭＳ Ｐゴシック" pitchFamily="34" charset="-128"/>
              </a:rPr>
              <a:t>LOAD</a:t>
            </a:r>
            <a:r>
              <a:rPr lang="en-US" sz="1800" dirty="0" smtClean="0">
                <a:ea typeface="ＭＳ Ｐゴシック" pitchFamily="34" charset="-128"/>
              </a:rPr>
              <a:t> = 1 pF</a:t>
            </a:r>
          </a:p>
          <a:p>
            <a:pPr lvl="1" eaLnBrk="1" hangingPunct="1"/>
            <a:r>
              <a:rPr lang="en-US" sz="1800" i="1" dirty="0" smtClean="0">
                <a:ea typeface="ＭＳ Ｐゴシック" pitchFamily="34" charset="-128"/>
              </a:rPr>
              <a:t>V</a:t>
            </a:r>
            <a:r>
              <a:rPr lang="en-US" sz="1800" i="1" baseline="-25000" dirty="0" smtClean="0">
                <a:ea typeface="ＭＳ Ｐゴシック" pitchFamily="34" charset="-128"/>
              </a:rPr>
              <a:t>TN</a:t>
            </a:r>
            <a:r>
              <a:rPr lang="en-US" sz="1800" dirty="0" smtClean="0">
                <a:ea typeface="ＭＳ Ｐゴシック" pitchFamily="34" charset="-128"/>
              </a:rPr>
              <a:t> = 0.6 V and </a:t>
            </a:r>
            <a:r>
              <a:rPr lang="en-US" sz="1800" i="1" dirty="0" smtClean="0">
                <a:ea typeface="ＭＳ Ｐゴシック" pitchFamily="34" charset="-128"/>
              </a:rPr>
              <a:t>V</a:t>
            </a:r>
            <a:r>
              <a:rPr lang="en-US" sz="1800" i="1" baseline="-25000" dirty="0" smtClean="0">
                <a:ea typeface="ＭＳ Ｐゴシック" pitchFamily="34" charset="-128"/>
              </a:rPr>
              <a:t>TP</a:t>
            </a:r>
            <a:r>
              <a:rPr lang="en-US" sz="1800" dirty="0" smtClean="0">
                <a:ea typeface="ＭＳ Ｐゴシック" pitchFamily="34" charset="-128"/>
              </a:rPr>
              <a:t> = -0.6 V</a:t>
            </a:r>
          </a:p>
          <a:p>
            <a:pPr lvl="1" eaLnBrk="1" hangingPunct="1"/>
            <a:r>
              <a:rPr lang="en-US" sz="1800" i="1" dirty="0" smtClean="0">
                <a:ea typeface="ＭＳ Ｐゴシック" pitchFamily="34" charset="-128"/>
              </a:rPr>
              <a:t>V</a:t>
            </a:r>
            <a:r>
              <a:rPr lang="en-US" sz="1800" i="1" baseline="-25000" dirty="0" smtClean="0">
                <a:ea typeface="ＭＳ Ｐゴシック" pitchFamily="34" charset="-128"/>
              </a:rPr>
              <a:t>DD</a:t>
            </a:r>
            <a:r>
              <a:rPr lang="en-US" sz="1800" dirty="0" smtClean="0">
                <a:ea typeface="ＭＳ Ｐゴシック" pitchFamily="34" charset="-128"/>
              </a:rPr>
              <a:t> = 2.5 V</a:t>
            </a:r>
          </a:p>
          <a:p>
            <a:pPr lvl="1" eaLnBrk="1" hangingPunct="1"/>
            <a:r>
              <a:rPr lang="en-US" sz="1800" i="1" dirty="0" err="1" smtClean="0">
                <a:ea typeface="ＭＳ Ｐゴシック" pitchFamily="34" charset="-128"/>
              </a:rPr>
              <a:t>K</a:t>
            </a:r>
            <a:r>
              <a:rPr lang="en-US" sz="1800" i="1" baseline="-25000" dirty="0" err="1" smtClean="0">
                <a:ea typeface="ＭＳ Ｐゴシック" pitchFamily="34" charset="-128"/>
              </a:rPr>
              <a:t>n</a:t>
            </a:r>
            <a:r>
              <a:rPr lang="en-US" sz="1800" dirty="0" smtClean="0">
                <a:ea typeface="ＭＳ Ｐゴシック" pitchFamily="34" charset="-128"/>
              </a:rPr>
              <a:t> = (2.06)(100 </a:t>
            </a:r>
            <a:r>
              <a:rPr lang="en-US" sz="1800" dirty="0" smtClean="0">
                <a:latin typeface="Symbol" pitchFamily="18" charset="2"/>
                <a:ea typeface="ＭＳ Ｐゴシック" pitchFamily="34" charset="-128"/>
              </a:rPr>
              <a:t>´ </a:t>
            </a:r>
            <a:r>
              <a:rPr lang="en-US" sz="1800" dirty="0" smtClean="0">
                <a:ea typeface="ＭＳ Ｐゴシック" pitchFamily="34" charset="-128"/>
              </a:rPr>
              <a:t>10</a:t>
            </a:r>
            <a:r>
              <a:rPr lang="en-US" sz="1800" baseline="30000" dirty="0" smtClean="0">
                <a:ea typeface="ＭＳ Ｐゴシック" pitchFamily="34" charset="-128"/>
              </a:rPr>
              <a:t>-6</a:t>
            </a:r>
            <a:r>
              <a:rPr lang="en-US" sz="1800" dirty="0" smtClean="0">
                <a:ea typeface="ＭＳ Ｐゴシック" pitchFamily="34" charset="-128"/>
              </a:rPr>
              <a:t> A/V</a:t>
            </a:r>
            <a:r>
              <a:rPr lang="en-US" sz="1800" baseline="30000" dirty="0" smtClean="0">
                <a:ea typeface="ＭＳ Ｐゴシック" pitchFamily="34" charset="-128"/>
              </a:rPr>
              <a:t>2</a:t>
            </a:r>
            <a:r>
              <a:rPr lang="en-US" sz="1800" dirty="0" smtClean="0">
                <a:ea typeface="ＭＳ Ｐゴシック" pitchFamily="34" charset="-128"/>
              </a:rPr>
              <a:t>)</a:t>
            </a:r>
          </a:p>
          <a:p>
            <a:pPr lvl="1" eaLnBrk="1" hangingPunct="1"/>
            <a:r>
              <a:rPr lang="en-US" sz="1800" i="1" dirty="0" smtClean="0">
                <a:ea typeface="ＭＳ Ｐゴシック" pitchFamily="34" charset="-128"/>
              </a:rPr>
              <a:t>K</a:t>
            </a:r>
            <a:r>
              <a:rPr lang="en-US" sz="1800" i="1" baseline="-25000" dirty="0" smtClean="0">
                <a:ea typeface="ＭＳ Ｐゴシック" pitchFamily="34" charset="-128"/>
              </a:rPr>
              <a:t>L</a:t>
            </a:r>
            <a:r>
              <a:rPr lang="en-US" sz="1800" dirty="0" smtClean="0">
                <a:ea typeface="ＭＳ Ｐゴシック" pitchFamily="34" charset="-128"/>
              </a:rPr>
              <a:t> = (1.11)(40 </a:t>
            </a:r>
            <a:r>
              <a:rPr lang="en-US" sz="1800" dirty="0" smtClean="0">
                <a:latin typeface="Symbol" pitchFamily="18" charset="2"/>
                <a:ea typeface="ＭＳ Ｐゴシック" pitchFamily="34" charset="-128"/>
              </a:rPr>
              <a:t>´ </a:t>
            </a:r>
            <a:r>
              <a:rPr lang="en-US" sz="1800" dirty="0" smtClean="0">
                <a:ea typeface="ＭＳ Ｐゴシック" pitchFamily="34" charset="-128"/>
              </a:rPr>
              <a:t>10</a:t>
            </a:r>
            <a:r>
              <a:rPr lang="en-US" sz="1800" baseline="30000" dirty="0" smtClean="0">
                <a:ea typeface="ＭＳ Ｐゴシック" pitchFamily="34" charset="-128"/>
              </a:rPr>
              <a:t>-6</a:t>
            </a:r>
            <a:r>
              <a:rPr lang="en-US" sz="1800" dirty="0" smtClean="0">
                <a:ea typeface="ＭＳ Ｐゴシック" pitchFamily="34" charset="-128"/>
              </a:rPr>
              <a:t> A/V</a:t>
            </a:r>
            <a:r>
              <a:rPr lang="en-US" sz="1800" baseline="30000" dirty="0" smtClean="0">
                <a:ea typeface="ＭＳ Ｐゴシック" pitchFamily="34" charset="-128"/>
              </a:rPr>
              <a:t>2</a:t>
            </a:r>
            <a:r>
              <a:rPr lang="en-US" sz="1800" dirty="0" smtClean="0">
                <a:ea typeface="ＭＳ Ｐゴシック" pitchFamily="34" charset="-128"/>
              </a:rPr>
              <a:t>)</a:t>
            </a:r>
          </a:p>
        </p:txBody>
      </p:sp>
      <p:sp>
        <p:nvSpPr>
          <p:cNvPr id="6" name="Rectangle 3"/>
          <p:cNvSpPr txBox="1">
            <a:spLocks noChangeArrowheads="1"/>
          </p:cNvSpPr>
          <p:nvPr/>
        </p:nvSpPr>
        <p:spPr bwMode="auto">
          <a:xfrm>
            <a:off x="381000" y="4114800"/>
            <a:ext cx="3810000" cy="685800"/>
          </a:xfrm>
          <a:prstGeom prst="rect">
            <a:avLst/>
          </a:prstGeom>
          <a:noFill/>
          <a:ln w="9525">
            <a:noFill/>
            <a:miter lim="800000"/>
            <a:headEnd/>
            <a:tailEnd/>
          </a:ln>
        </p:spPr>
        <p:txBody>
          <a:bodyPr/>
          <a:lstStyle/>
          <a:p>
            <a:pPr marL="342900" indent="-342900">
              <a:spcBef>
                <a:spcPct val="20000"/>
              </a:spcBef>
              <a:buFontTx/>
              <a:buChar char="•"/>
              <a:defRPr/>
            </a:pPr>
            <a:r>
              <a:rPr lang="en-US" sz="1800" kern="0" dirty="0">
                <a:latin typeface="+mn-lt"/>
                <a:cs typeface="ＭＳ Ｐゴシック" charset="-128"/>
              </a:rPr>
              <a:t>First find the on-resistances of the two switch and load devices</a:t>
            </a:r>
          </a:p>
        </p:txBody>
      </p:sp>
      <p:graphicFrame>
        <p:nvGraphicFramePr>
          <p:cNvPr id="48130" name="Object 2"/>
          <p:cNvGraphicFramePr>
            <a:graphicFrameLocks noChangeAspect="1"/>
          </p:cNvGraphicFramePr>
          <p:nvPr/>
        </p:nvGraphicFramePr>
        <p:xfrm>
          <a:off x="609600" y="4800600"/>
          <a:ext cx="5867400" cy="1679575"/>
        </p:xfrm>
        <a:graphic>
          <a:graphicData uri="http://schemas.openxmlformats.org/presentationml/2006/ole">
            <mc:AlternateContent xmlns:mc="http://schemas.openxmlformats.org/markup-compatibility/2006">
              <mc:Choice xmlns:v="urn:schemas-microsoft-com:vml" Requires="v">
                <p:oleObj spid="_x0000_s48148" name="Equation" r:id="rId3" imgW="4330700" imgH="1270000" progId="Equation.DSMT4">
                  <p:embed/>
                </p:oleObj>
              </mc:Choice>
              <mc:Fallback>
                <p:oleObj name="Equation" r:id="rId3" imgW="4330700" imgH="12700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800600"/>
                        <a:ext cx="5867400" cy="167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8136" name="Straight Connector 8"/>
          <p:cNvCxnSpPr>
            <a:cxnSpLocks noChangeShapeType="1"/>
          </p:cNvCxnSpPr>
          <p:nvPr/>
        </p:nvCxnSpPr>
        <p:spPr bwMode="auto">
          <a:xfrm rot="5400000">
            <a:off x="3390900" y="2476500"/>
            <a:ext cx="2819400" cy="0"/>
          </a:xfrm>
          <a:prstGeom prst="line">
            <a:avLst/>
          </a:prstGeom>
          <a:noFill/>
          <a:ln w="9525" algn="ctr">
            <a:solidFill>
              <a:schemeClr val="tx1"/>
            </a:solidFill>
            <a:round/>
            <a:headEnd/>
            <a:tailEnd/>
          </a:ln>
        </p:spPr>
      </p:cxnSp>
      <p:cxnSp>
        <p:nvCxnSpPr>
          <p:cNvPr id="48137" name="Straight Connector 10"/>
          <p:cNvCxnSpPr>
            <a:cxnSpLocks noChangeShapeType="1"/>
          </p:cNvCxnSpPr>
          <p:nvPr/>
        </p:nvCxnSpPr>
        <p:spPr bwMode="auto">
          <a:xfrm>
            <a:off x="304800" y="3962400"/>
            <a:ext cx="4572000" cy="0"/>
          </a:xfrm>
          <a:prstGeom prst="line">
            <a:avLst/>
          </a:prstGeom>
          <a:noFill/>
          <a:ln w="9525" algn="ctr">
            <a:solidFill>
              <a:schemeClr val="tx1"/>
            </a:solidFill>
            <a:round/>
            <a:headEnd/>
            <a:tailEnd/>
          </a:ln>
        </p:spPr>
      </p:cxn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a:xfrm>
            <a:off x="685800" y="0"/>
            <a:ext cx="7772400" cy="990600"/>
          </a:xfrm>
        </p:spPr>
        <p:txBody>
          <a:bodyPr/>
          <a:lstStyle/>
          <a:p>
            <a:pPr eaLnBrk="1" hangingPunct="1"/>
            <a:r>
              <a:rPr lang="en-US" sz="3200" smtClean="0">
                <a:ea typeface="ＭＳ Ｐゴシック" pitchFamily="34" charset="-128"/>
              </a:rPr>
              <a:t>Pseudo NMOS Inverter - Dynamic Response Example</a:t>
            </a:r>
          </a:p>
        </p:txBody>
      </p:sp>
      <p:sp>
        <p:nvSpPr>
          <p:cNvPr id="49158" name="Rectangle 3"/>
          <p:cNvSpPr>
            <a:spLocks noGrp="1" noChangeArrowheads="1"/>
          </p:cNvSpPr>
          <p:nvPr>
            <p:ph type="body" idx="1"/>
          </p:nvPr>
        </p:nvSpPr>
        <p:spPr>
          <a:xfrm>
            <a:off x="152400" y="1219200"/>
            <a:ext cx="4343400" cy="2514600"/>
          </a:xfrm>
        </p:spPr>
        <p:txBody>
          <a:bodyPr/>
          <a:lstStyle/>
          <a:p>
            <a:pPr eaLnBrk="1" hangingPunct="1"/>
            <a:r>
              <a:rPr lang="en-US" sz="1800" smtClean="0">
                <a:ea typeface="ＭＳ Ｐゴシック" pitchFamily="34" charset="-128"/>
              </a:rPr>
              <a:t>Find </a:t>
            </a:r>
            <a:r>
              <a:rPr lang="en-US" sz="1800" i="1" smtClean="0">
                <a:ea typeface="ＭＳ Ｐゴシック" pitchFamily="34" charset="-128"/>
              </a:rPr>
              <a:t>t</a:t>
            </a:r>
            <a:r>
              <a:rPr lang="en-US" sz="1800" i="1" baseline="-25000" smtClean="0">
                <a:ea typeface="ＭＳ Ｐゴシック" pitchFamily="34" charset="-128"/>
              </a:rPr>
              <a:t>f</a:t>
            </a:r>
            <a:r>
              <a:rPr lang="en-US" sz="1800" smtClean="0">
                <a:ea typeface="ＭＳ Ｐゴシック" pitchFamily="34" charset="-128"/>
              </a:rPr>
              <a:t>, </a:t>
            </a:r>
            <a:r>
              <a:rPr lang="en-US" sz="1800" i="1" smtClean="0">
                <a:ea typeface="ＭＳ Ｐゴシック" pitchFamily="34" charset="-128"/>
              </a:rPr>
              <a:t>t</a:t>
            </a:r>
            <a:r>
              <a:rPr lang="en-US" sz="1800" i="1" baseline="-25000" smtClean="0">
                <a:ea typeface="ＭＳ Ｐゴシック" pitchFamily="34" charset="-128"/>
              </a:rPr>
              <a:t>r</a:t>
            </a:r>
            <a:r>
              <a:rPr lang="en-US" sz="1800" smtClean="0">
                <a:ea typeface="ＭＳ Ｐゴシック" pitchFamily="34" charset="-128"/>
              </a:rPr>
              <a:t>, </a:t>
            </a:r>
            <a:r>
              <a:rPr lang="en-US" sz="1800" i="1" smtClean="0">
                <a:latin typeface="Times New Roman" pitchFamily="18" charset="0"/>
                <a:ea typeface="ＭＳ Ｐゴシック" pitchFamily="34" charset="-128"/>
                <a:sym typeface="Symbol" pitchFamily="18" charset="2"/>
              </a:rPr>
              <a:t></a:t>
            </a:r>
            <a:r>
              <a:rPr lang="en-US" sz="1800" baseline="-25000" smtClean="0">
                <a:ea typeface="ＭＳ Ｐゴシック" pitchFamily="34" charset="-128"/>
              </a:rPr>
              <a:t>PHL</a:t>
            </a:r>
            <a:r>
              <a:rPr lang="en-US" sz="1800" smtClean="0">
                <a:ea typeface="ＭＳ Ｐゴシック" pitchFamily="34" charset="-128"/>
              </a:rPr>
              <a:t>, </a:t>
            </a:r>
            <a:r>
              <a:rPr lang="en-US" sz="1800" i="1" smtClean="0">
                <a:latin typeface="Times New Roman" pitchFamily="18" charset="0"/>
                <a:ea typeface="ＭＳ Ｐゴシック" pitchFamily="34" charset="-128"/>
                <a:sym typeface="Symbol" pitchFamily="18" charset="2"/>
              </a:rPr>
              <a:t></a:t>
            </a:r>
            <a:r>
              <a:rPr lang="en-US" sz="1800" baseline="-25000" smtClean="0">
                <a:ea typeface="ＭＳ Ｐゴシック" pitchFamily="34" charset="-128"/>
              </a:rPr>
              <a:t>PLH</a:t>
            </a:r>
            <a:r>
              <a:rPr lang="en-US" sz="1800" smtClean="0">
                <a:ea typeface="ＭＳ Ｐゴシック" pitchFamily="34" charset="-128"/>
              </a:rPr>
              <a:t> for a pseudo NMOS inverter where:</a:t>
            </a:r>
          </a:p>
          <a:p>
            <a:pPr lvl="1" eaLnBrk="1" hangingPunct="1"/>
            <a:r>
              <a:rPr lang="en-US" sz="1800" smtClean="0">
                <a:ea typeface="ＭＳ Ｐゴシック" pitchFamily="34" charset="-128"/>
              </a:rPr>
              <a:t>(</a:t>
            </a:r>
            <a:r>
              <a:rPr lang="en-US" sz="1800" i="1" smtClean="0">
                <a:ea typeface="ＭＳ Ｐゴシック" pitchFamily="34" charset="-128"/>
              </a:rPr>
              <a:t>W</a:t>
            </a:r>
            <a:r>
              <a:rPr lang="en-US" sz="1800" smtClean="0">
                <a:ea typeface="ＭＳ Ｐゴシック" pitchFamily="34" charset="-128"/>
              </a:rPr>
              <a:t>/</a:t>
            </a:r>
            <a:r>
              <a:rPr lang="en-US" sz="1800" i="1" smtClean="0">
                <a:ea typeface="ＭＳ Ｐゴシック" pitchFamily="34" charset="-128"/>
              </a:rPr>
              <a:t>L</a:t>
            </a:r>
            <a:r>
              <a:rPr lang="en-US" sz="1800" smtClean="0">
                <a:ea typeface="ＭＳ Ｐゴシック" pitchFamily="34" charset="-128"/>
              </a:rPr>
              <a:t>)</a:t>
            </a:r>
            <a:r>
              <a:rPr lang="en-US" sz="1800" baseline="-25000" smtClean="0">
                <a:ea typeface="ＭＳ Ｐゴシック" pitchFamily="34" charset="-128"/>
              </a:rPr>
              <a:t>S</a:t>
            </a:r>
            <a:r>
              <a:rPr lang="en-US" sz="1800" smtClean="0">
                <a:ea typeface="ＭＳ Ｐゴシック" pitchFamily="34" charset="-128"/>
              </a:rPr>
              <a:t> = 2.22/1 and (</a:t>
            </a:r>
            <a:r>
              <a:rPr lang="en-US" sz="1800" i="1" smtClean="0">
                <a:ea typeface="ＭＳ Ｐゴシック" pitchFamily="34" charset="-128"/>
              </a:rPr>
              <a:t>W</a:t>
            </a:r>
            <a:r>
              <a:rPr lang="en-US" sz="1800" smtClean="0">
                <a:ea typeface="ＭＳ Ｐゴシック" pitchFamily="34" charset="-128"/>
              </a:rPr>
              <a:t>/</a:t>
            </a:r>
            <a:r>
              <a:rPr lang="en-US" sz="1800" i="1" smtClean="0">
                <a:ea typeface="ＭＳ Ｐゴシック" pitchFamily="34" charset="-128"/>
              </a:rPr>
              <a:t>L</a:t>
            </a:r>
            <a:r>
              <a:rPr lang="en-US" sz="1800" smtClean="0">
                <a:ea typeface="ＭＳ Ｐゴシック" pitchFamily="34" charset="-128"/>
              </a:rPr>
              <a:t>)</a:t>
            </a:r>
            <a:r>
              <a:rPr lang="en-US" sz="1800" baseline="-25000" smtClean="0">
                <a:ea typeface="ＭＳ Ｐゴシック" pitchFamily="34" charset="-128"/>
              </a:rPr>
              <a:t>L</a:t>
            </a:r>
            <a:r>
              <a:rPr lang="en-US" sz="1800" smtClean="0">
                <a:ea typeface="ＭＳ Ｐゴシック" pitchFamily="34" charset="-128"/>
              </a:rPr>
              <a:t> = 1.11/1</a:t>
            </a:r>
          </a:p>
          <a:p>
            <a:pPr lvl="1" eaLnBrk="1" hangingPunct="1"/>
            <a:r>
              <a:rPr lang="en-US" sz="1800" i="1" smtClean="0">
                <a:ea typeface="ＭＳ Ｐゴシック" pitchFamily="34" charset="-128"/>
              </a:rPr>
              <a:t>C</a:t>
            </a:r>
            <a:r>
              <a:rPr lang="en-US" sz="1800" baseline="-25000" smtClean="0">
                <a:ea typeface="ＭＳ Ｐゴシック" pitchFamily="34" charset="-128"/>
              </a:rPr>
              <a:t>LOAD</a:t>
            </a:r>
            <a:r>
              <a:rPr lang="en-US" sz="1800" smtClean="0">
                <a:ea typeface="ＭＳ Ｐゴシック" pitchFamily="34" charset="-128"/>
              </a:rPr>
              <a:t> = 1 pF</a:t>
            </a:r>
          </a:p>
          <a:p>
            <a:pPr lvl="1" eaLnBrk="1" hangingPunct="1"/>
            <a:r>
              <a:rPr lang="en-US" sz="1800" i="1" smtClean="0">
                <a:ea typeface="ＭＳ Ｐゴシック" pitchFamily="34" charset="-128"/>
              </a:rPr>
              <a:t>V</a:t>
            </a:r>
            <a:r>
              <a:rPr lang="en-US" sz="1800" i="1" baseline="-25000" smtClean="0">
                <a:ea typeface="ＭＳ Ｐゴシック" pitchFamily="34" charset="-128"/>
              </a:rPr>
              <a:t>TN</a:t>
            </a:r>
            <a:r>
              <a:rPr lang="en-US" sz="1800" smtClean="0">
                <a:ea typeface="ＭＳ Ｐゴシック" pitchFamily="34" charset="-128"/>
              </a:rPr>
              <a:t> = 0.6 V and </a:t>
            </a:r>
            <a:r>
              <a:rPr lang="en-US" sz="1800" i="1" smtClean="0">
                <a:ea typeface="ＭＳ Ｐゴシック" pitchFamily="34" charset="-128"/>
              </a:rPr>
              <a:t>V</a:t>
            </a:r>
            <a:r>
              <a:rPr lang="en-US" sz="1800" i="1" baseline="-25000" smtClean="0">
                <a:ea typeface="ＭＳ Ｐゴシック" pitchFamily="34" charset="-128"/>
              </a:rPr>
              <a:t>TP</a:t>
            </a:r>
            <a:r>
              <a:rPr lang="en-US" sz="1800" smtClean="0">
                <a:ea typeface="ＭＳ Ｐゴシック" pitchFamily="34" charset="-128"/>
              </a:rPr>
              <a:t> = -0.6 V</a:t>
            </a:r>
          </a:p>
          <a:p>
            <a:pPr lvl="1" eaLnBrk="1" hangingPunct="1"/>
            <a:r>
              <a:rPr lang="en-US" sz="1800" i="1" smtClean="0">
                <a:ea typeface="ＭＳ Ｐゴシック" pitchFamily="34" charset="-128"/>
              </a:rPr>
              <a:t>V</a:t>
            </a:r>
            <a:r>
              <a:rPr lang="en-US" sz="1800" i="1" baseline="-25000" smtClean="0">
                <a:ea typeface="ＭＳ Ｐゴシック" pitchFamily="34" charset="-128"/>
              </a:rPr>
              <a:t>DD</a:t>
            </a:r>
            <a:r>
              <a:rPr lang="en-US" sz="1800" smtClean="0">
                <a:ea typeface="ＭＳ Ｐゴシック" pitchFamily="34" charset="-128"/>
              </a:rPr>
              <a:t> = 2.5 V</a:t>
            </a:r>
          </a:p>
          <a:p>
            <a:pPr lvl="1" eaLnBrk="1" hangingPunct="1"/>
            <a:r>
              <a:rPr lang="en-US" sz="1800" i="1" smtClean="0">
                <a:ea typeface="ＭＳ Ｐゴシック" pitchFamily="34" charset="-128"/>
              </a:rPr>
              <a:t>K</a:t>
            </a:r>
            <a:r>
              <a:rPr lang="en-US" sz="1800" i="1" baseline="-25000" smtClean="0">
                <a:ea typeface="ＭＳ Ｐゴシック" pitchFamily="34" charset="-128"/>
              </a:rPr>
              <a:t>n</a:t>
            </a:r>
            <a:r>
              <a:rPr lang="en-US" sz="1800" smtClean="0">
                <a:ea typeface="ＭＳ Ｐゴシック" pitchFamily="34" charset="-128"/>
              </a:rPr>
              <a:t> = (2.06)(100 </a:t>
            </a:r>
            <a:r>
              <a:rPr lang="en-US" sz="1800" smtClean="0">
                <a:latin typeface="Symbol" pitchFamily="18" charset="2"/>
                <a:ea typeface="ＭＳ Ｐゴシック" pitchFamily="34" charset="-128"/>
              </a:rPr>
              <a:t>´ </a:t>
            </a:r>
            <a:r>
              <a:rPr lang="en-US" sz="1800" smtClean="0">
                <a:ea typeface="ＭＳ Ｐゴシック" pitchFamily="34" charset="-128"/>
              </a:rPr>
              <a:t>10</a:t>
            </a:r>
            <a:r>
              <a:rPr lang="en-US" sz="1800" baseline="30000" smtClean="0">
                <a:ea typeface="ＭＳ Ｐゴシック" pitchFamily="34" charset="-128"/>
              </a:rPr>
              <a:t>-6</a:t>
            </a:r>
            <a:r>
              <a:rPr lang="en-US" sz="1800" smtClean="0">
                <a:ea typeface="ＭＳ Ｐゴシック" pitchFamily="34" charset="-128"/>
              </a:rPr>
              <a:t> A/V</a:t>
            </a:r>
            <a:r>
              <a:rPr lang="en-US" sz="1800" baseline="30000" smtClean="0">
                <a:ea typeface="ＭＳ Ｐゴシック" pitchFamily="34" charset="-128"/>
              </a:rPr>
              <a:t>2</a:t>
            </a:r>
            <a:r>
              <a:rPr lang="en-US" sz="1800" smtClean="0">
                <a:ea typeface="ＭＳ Ｐゴシック" pitchFamily="34" charset="-128"/>
              </a:rPr>
              <a:t>)</a:t>
            </a:r>
          </a:p>
          <a:p>
            <a:pPr lvl="1" eaLnBrk="1" hangingPunct="1"/>
            <a:r>
              <a:rPr lang="en-US" sz="1800" i="1" smtClean="0">
                <a:ea typeface="ＭＳ Ｐゴシック" pitchFamily="34" charset="-128"/>
              </a:rPr>
              <a:t>K</a:t>
            </a:r>
            <a:r>
              <a:rPr lang="en-US" sz="1800" i="1" baseline="-25000" smtClean="0">
                <a:ea typeface="ＭＳ Ｐゴシック" pitchFamily="34" charset="-128"/>
              </a:rPr>
              <a:t>L</a:t>
            </a:r>
            <a:r>
              <a:rPr lang="en-US" sz="1800" smtClean="0">
                <a:ea typeface="ＭＳ Ｐゴシック" pitchFamily="34" charset="-128"/>
              </a:rPr>
              <a:t> = (1.11)(40 </a:t>
            </a:r>
            <a:r>
              <a:rPr lang="en-US" sz="1800" smtClean="0">
                <a:latin typeface="Symbol" pitchFamily="18" charset="2"/>
                <a:ea typeface="ＭＳ Ｐゴシック" pitchFamily="34" charset="-128"/>
              </a:rPr>
              <a:t>´ </a:t>
            </a:r>
            <a:r>
              <a:rPr lang="en-US" sz="1800" smtClean="0">
                <a:ea typeface="ＭＳ Ｐゴシック" pitchFamily="34" charset="-128"/>
              </a:rPr>
              <a:t>10</a:t>
            </a:r>
            <a:r>
              <a:rPr lang="en-US" sz="1800" baseline="30000" smtClean="0">
                <a:ea typeface="ＭＳ Ｐゴシック" pitchFamily="34" charset="-128"/>
              </a:rPr>
              <a:t>-6</a:t>
            </a:r>
            <a:r>
              <a:rPr lang="en-US" sz="1800" smtClean="0">
                <a:ea typeface="ＭＳ Ｐゴシック" pitchFamily="34" charset="-128"/>
              </a:rPr>
              <a:t> A/V</a:t>
            </a:r>
            <a:r>
              <a:rPr lang="en-US" sz="1800" baseline="30000" smtClean="0">
                <a:ea typeface="ＭＳ Ｐゴシック" pitchFamily="34" charset="-128"/>
              </a:rPr>
              <a:t>2</a:t>
            </a:r>
            <a:r>
              <a:rPr lang="en-US" sz="1800" smtClean="0">
                <a:ea typeface="ＭＳ Ｐゴシック" pitchFamily="34" charset="-128"/>
              </a:rPr>
              <a:t>)</a:t>
            </a:r>
          </a:p>
        </p:txBody>
      </p:sp>
      <p:sp>
        <p:nvSpPr>
          <p:cNvPr id="6" name="Rectangle 3"/>
          <p:cNvSpPr txBox="1">
            <a:spLocks noChangeArrowheads="1"/>
          </p:cNvSpPr>
          <p:nvPr/>
        </p:nvSpPr>
        <p:spPr bwMode="auto">
          <a:xfrm>
            <a:off x="381000" y="4114800"/>
            <a:ext cx="3810000" cy="685800"/>
          </a:xfrm>
          <a:prstGeom prst="rect">
            <a:avLst/>
          </a:prstGeom>
          <a:noFill/>
          <a:ln w="9525">
            <a:noFill/>
            <a:miter lim="800000"/>
            <a:headEnd/>
            <a:tailEnd/>
          </a:ln>
        </p:spPr>
        <p:txBody>
          <a:bodyPr/>
          <a:lstStyle/>
          <a:p>
            <a:pPr marL="342900" indent="-342900">
              <a:spcBef>
                <a:spcPct val="20000"/>
              </a:spcBef>
              <a:buFontTx/>
              <a:buChar char="•"/>
              <a:defRPr/>
            </a:pPr>
            <a:r>
              <a:rPr lang="en-US" sz="1800" kern="0" dirty="0">
                <a:latin typeface="+mn-lt"/>
                <a:cs typeface="ＭＳ Ｐゴシック" charset="-128"/>
              </a:rPr>
              <a:t>First find the on-resistances of the two switch and load devices</a:t>
            </a:r>
          </a:p>
        </p:txBody>
      </p:sp>
      <p:graphicFrame>
        <p:nvGraphicFramePr>
          <p:cNvPr id="49154" name="Object 2"/>
          <p:cNvGraphicFramePr>
            <a:graphicFrameLocks noChangeAspect="1"/>
          </p:cNvGraphicFramePr>
          <p:nvPr/>
        </p:nvGraphicFramePr>
        <p:xfrm>
          <a:off x="609600" y="4800600"/>
          <a:ext cx="5867400" cy="1679575"/>
        </p:xfrm>
        <a:graphic>
          <a:graphicData uri="http://schemas.openxmlformats.org/presentationml/2006/ole">
            <mc:AlternateContent xmlns:mc="http://schemas.openxmlformats.org/markup-compatibility/2006">
              <mc:Choice xmlns:v="urn:schemas-microsoft-com:vml" Requires="v">
                <p:oleObj spid="_x0000_s49190" name="Equation" r:id="rId3" imgW="4330700" imgH="1270000" progId="Equation.DSMT4">
                  <p:embed/>
                </p:oleObj>
              </mc:Choice>
              <mc:Fallback>
                <p:oleObj name="Equation" r:id="rId3" imgW="4330700" imgH="12700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800600"/>
                        <a:ext cx="5867400" cy="167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9161" name="Straight Connector 8"/>
          <p:cNvCxnSpPr>
            <a:cxnSpLocks noChangeShapeType="1"/>
          </p:cNvCxnSpPr>
          <p:nvPr/>
        </p:nvCxnSpPr>
        <p:spPr bwMode="auto">
          <a:xfrm rot="5400000">
            <a:off x="3390900" y="2476500"/>
            <a:ext cx="2819400" cy="0"/>
          </a:xfrm>
          <a:prstGeom prst="line">
            <a:avLst/>
          </a:prstGeom>
          <a:noFill/>
          <a:ln w="9525" algn="ctr">
            <a:solidFill>
              <a:schemeClr val="tx1"/>
            </a:solidFill>
            <a:round/>
            <a:headEnd/>
            <a:tailEnd/>
          </a:ln>
        </p:spPr>
      </p:cxnSp>
      <p:cxnSp>
        <p:nvCxnSpPr>
          <p:cNvPr id="49162" name="Straight Connector 10"/>
          <p:cNvCxnSpPr>
            <a:cxnSpLocks noChangeShapeType="1"/>
          </p:cNvCxnSpPr>
          <p:nvPr/>
        </p:nvCxnSpPr>
        <p:spPr bwMode="auto">
          <a:xfrm>
            <a:off x="304800" y="3962400"/>
            <a:ext cx="4572000" cy="0"/>
          </a:xfrm>
          <a:prstGeom prst="line">
            <a:avLst/>
          </a:prstGeom>
          <a:noFill/>
          <a:ln w="9525" algn="ctr">
            <a:solidFill>
              <a:schemeClr val="tx1"/>
            </a:solidFill>
            <a:round/>
            <a:headEnd/>
            <a:tailEnd/>
          </a:ln>
        </p:spPr>
      </p:cxnSp>
      <p:sp>
        <p:nvSpPr>
          <p:cNvPr id="12" name="Rectangle 3"/>
          <p:cNvSpPr txBox="1">
            <a:spLocks noChangeArrowheads="1"/>
          </p:cNvSpPr>
          <p:nvPr/>
        </p:nvSpPr>
        <p:spPr bwMode="auto">
          <a:xfrm>
            <a:off x="4876800" y="1219200"/>
            <a:ext cx="3810000" cy="609600"/>
          </a:xfrm>
          <a:prstGeom prst="rect">
            <a:avLst/>
          </a:prstGeom>
          <a:noFill/>
          <a:ln w="9525">
            <a:noFill/>
            <a:miter lim="800000"/>
            <a:headEnd/>
            <a:tailEnd/>
          </a:ln>
        </p:spPr>
        <p:txBody>
          <a:bodyPr/>
          <a:lstStyle/>
          <a:p>
            <a:pPr marL="342900" indent="-342900">
              <a:spcBef>
                <a:spcPct val="20000"/>
              </a:spcBef>
              <a:buFontTx/>
              <a:buChar char="•"/>
              <a:defRPr/>
            </a:pPr>
            <a:r>
              <a:rPr lang="en-US" sz="1800" kern="0">
                <a:latin typeface="+mn-lt"/>
                <a:cs typeface="ＭＳ Ｐゴシック" charset="-128"/>
              </a:rPr>
              <a:t>Now calculate delays from the </a:t>
            </a:r>
            <a:r>
              <a:rPr lang="en-US" sz="1800" i="1" kern="0">
                <a:latin typeface="+mn-lt"/>
                <a:cs typeface="ＭＳ Ｐゴシック" charset="-128"/>
              </a:rPr>
              <a:t>R</a:t>
            </a:r>
            <a:r>
              <a:rPr lang="en-US" sz="1800" kern="0" baseline="-25000">
                <a:latin typeface="+mn-lt"/>
                <a:cs typeface="ＭＳ Ｐゴシック" charset="-128"/>
              </a:rPr>
              <a:t>eff</a:t>
            </a:r>
            <a:r>
              <a:rPr lang="en-US" sz="1800" kern="0">
                <a:latin typeface="+mn-lt"/>
                <a:cs typeface="ＭＳ Ｐゴシック" charset="-128"/>
              </a:rPr>
              <a:t> approximations:</a:t>
            </a:r>
            <a:endParaRPr lang="en-US" sz="1800" kern="0" dirty="0">
              <a:latin typeface="+mn-lt"/>
              <a:cs typeface="ＭＳ Ｐゴシック" charset="-128"/>
            </a:endParaRPr>
          </a:p>
        </p:txBody>
      </p:sp>
      <p:graphicFrame>
        <p:nvGraphicFramePr>
          <p:cNvPr id="49155" name="Object 3"/>
          <p:cNvGraphicFramePr>
            <a:graphicFrameLocks noChangeAspect="1"/>
          </p:cNvGraphicFramePr>
          <p:nvPr/>
        </p:nvGraphicFramePr>
        <p:xfrm>
          <a:off x="4968875" y="2057400"/>
          <a:ext cx="4098925" cy="1322388"/>
        </p:xfrm>
        <a:graphic>
          <a:graphicData uri="http://schemas.openxmlformats.org/presentationml/2006/ole">
            <mc:AlternateContent xmlns:mc="http://schemas.openxmlformats.org/markup-compatibility/2006">
              <mc:Choice xmlns:v="urn:schemas-microsoft-com:vml" Requires="v">
                <p:oleObj spid="_x0000_s49191" name="Equation" r:id="rId5" imgW="2755900" imgH="889000" progId="Equation.3">
                  <p:embed/>
                </p:oleObj>
              </mc:Choice>
              <mc:Fallback>
                <p:oleObj name="Equation" r:id="rId5" imgW="2755900" imgH="8890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8875" y="2057400"/>
                        <a:ext cx="4098925" cy="1322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051"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Comparison of Load Devices</a:t>
            </a:r>
          </a:p>
        </p:txBody>
      </p:sp>
      <p:sp>
        <p:nvSpPr>
          <p:cNvPr id="130052" name="Rectangle 3"/>
          <p:cNvSpPr>
            <a:spLocks noGrp="1" noChangeArrowheads="1"/>
          </p:cNvSpPr>
          <p:nvPr>
            <p:ph type="body" idx="1"/>
          </p:nvPr>
        </p:nvSpPr>
        <p:spPr>
          <a:xfrm>
            <a:off x="381000" y="1371600"/>
            <a:ext cx="2743200" cy="1676400"/>
          </a:xfrm>
        </p:spPr>
        <p:txBody>
          <a:bodyPr/>
          <a:lstStyle/>
          <a:p>
            <a:pPr eaLnBrk="1" hangingPunct="1">
              <a:buFontTx/>
              <a:buNone/>
            </a:pPr>
            <a:r>
              <a:rPr lang="en-US" sz="1800" smtClean="0">
                <a:ea typeface="ＭＳ Ｐゴシック" pitchFamily="34" charset="-128"/>
              </a:rPr>
              <a:t>	The simulation results for all five inverters. The current has been normalized to 80 </a:t>
            </a:r>
            <a:r>
              <a:rPr lang="en-US" sz="1800" smtClean="0">
                <a:latin typeface="Symbol" pitchFamily="18" charset="2"/>
                <a:ea typeface="ＭＳ Ｐゴシック" pitchFamily="34" charset="-128"/>
                <a:sym typeface="Symbol" pitchFamily="18" charset="2"/>
              </a:rPr>
              <a:t></a:t>
            </a:r>
            <a:r>
              <a:rPr lang="en-US" sz="1800" smtClean="0">
                <a:ea typeface="ＭＳ Ｐゴシック" pitchFamily="34" charset="-128"/>
              </a:rPr>
              <a:t>A for </a:t>
            </a:r>
            <a:r>
              <a:rPr lang="en-US" sz="1800" i="1" smtClean="0">
                <a:ea typeface="ＭＳ Ｐゴシック" pitchFamily="34" charset="-128"/>
              </a:rPr>
              <a:t>v</a:t>
            </a:r>
            <a:r>
              <a:rPr lang="en-US" sz="1800" i="1" baseline="-25000" smtClean="0">
                <a:ea typeface="ＭＳ Ｐゴシック" pitchFamily="34" charset="-128"/>
              </a:rPr>
              <a:t>o</a:t>
            </a:r>
            <a:r>
              <a:rPr lang="en-US" sz="1800" smtClean="0">
                <a:ea typeface="ＭＳ Ｐゴシック" pitchFamily="34" charset="-128"/>
              </a:rPr>
              <a:t> = </a:t>
            </a:r>
            <a:r>
              <a:rPr lang="en-US" sz="1800" i="1" smtClean="0">
                <a:ea typeface="ＭＳ Ｐゴシック" pitchFamily="34" charset="-128"/>
              </a:rPr>
              <a:t>V</a:t>
            </a:r>
            <a:r>
              <a:rPr lang="en-US" sz="1800" i="1" baseline="-25000" smtClean="0">
                <a:ea typeface="ＭＳ Ｐゴシック" pitchFamily="34" charset="-128"/>
              </a:rPr>
              <a:t>OL</a:t>
            </a:r>
            <a:r>
              <a:rPr lang="en-US" sz="1800" smtClean="0">
                <a:ea typeface="ＭＳ Ｐゴシック" pitchFamily="34" charset="-128"/>
              </a:rPr>
              <a:t>= 0.20 V</a:t>
            </a:r>
          </a:p>
        </p:txBody>
      </p:sp>
      <p:pic>
        <p:nvPicPr>
          <p:cNvPr id="130053" name="Picture 8" descr="table06-10.jpg"/>
          <p:cNvPicPr>
            <a:picLocks noChangeAspect="1"/>
          </p:cNvPicPr>
          <p:nvPr/>
        </p:nvPicPr>
        <p:blipFill>
          <a:blip r:embed="rId2">
            <a:grayscl/>
            <a:biLevel thresh="50000"/>
          </a:blip>
          <a:srcRect t="19354"/>
          <a:stretch>
            <a:fillRect/>
          </a:stretch>
        </p:blipFill>
        <p:spPr bwMode="auto">
          <a:xfrm>
            <a:off x="3581400" y="1295400"/>
            <a:ext cx="4953000" cy="2286000"/>
          </a:xfrm>
          <a:prstGeom prst="rect">
            <a:avLst/>
          </a:prstGeom>
          <a:noFill/>
          <a:ln w="9525">
            <a:noFill/>
            <a:miter lim="800000"/>
            <a:headEnd/>
            <a:tailEnd/>
          </a:ln>
        </p:spPr>
      </p:pic>
      <p:sp>
        <p:nvSpPr>
          <p:cNvPr id="8" name="Rectangle 3"/>
          <p:cNvSpPr txBox="1">
            <a:spLocks noChangeArrowheads="1"/>
          </p:cNvSpPr>
          <p:nvPr/>
        </p:nvSpPr>
        <p:spPr bwMode="auto">
          <a:xfrm>
            <a:off x="685800" y="4038600"/>
            <a:ext cx="8077200" cy="19812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en-US" sz="1800" kern="0" dirty="0">
                <a:latin typeface="+mn-lt"/>
                <a:cs typeface="ＭＳ Ｐゴシック" charset="-128"/>
              </a:rPr>
              <a:t>The saturated load devices have the poorest </a:t>
            </a:r>
            <a:r>
              <a:rPr lang="en-US" sz="1800" kern="0" dirty="0">
                <a:latin typeface="Times New Roman" pitchFamily="18" charset="0"/>
                <a:cs typeface="ＭＳ Ｐゴシック" charset="-128"/>
                <a:sym typeface="Symbol" pitchFamily="18" charset="2"/>
              </a:rPr>
              <a:t>fall time</a:t>
            </a:r>
            <a:r>
              <a:rPr lang="en-US" sz="1800" kern="0" dirty="0">
                <a:latin typeface="Times New Roman" pitchFamily="18" charset="0"/>
                <a:cs typeface="ＭＳ Ｐゴシック" charset="-128"/>
              </a:rPr>
              <a:t> since they have the lowest load current delivery</a:t>
            </a:r>
          </a:p>
          <a:p>
            <a:pPr marL="342900" indent="-342900">
              <a:lnSpc>
                <a:spcPct val="90000"/>
              </a:lnSpc>
              <a:spcBef>
                <a:spcPct val="20000"/>
              </a:spcBef>
              <a:buFontTx/>
              <a:buChar char="•"/>
              <a:defRPr/>
            </a:pPr>
            <a:r>
              <a:rPr lang="en-US" sz="1800" kern="0" dirty="0">
                <a:latin typeface="+mn-lt"/>
                <a:cs typeface="ＭＳ Ｐゴシック" charset="-128"/>
              </a:rPr>
              <a:t>The saturated load devices also reach zero current before the output reaches 2.5 V</a:t>
            </a:r>
          </a:p>
          <a:p>
            <a:pPr marL="342900" indent="-342900">
              <a:lnSpc>
                <a:spcPct val="90000"/>
              </a:lnSpc>
              <a:spcBef>
                <a:spcPct val="20000"/>
              </a:spcBef>
              <a:buFontTx/>
              <a:buChar char="•"/>
              <a:defRPr/>
            </a:pPr>
            <a:r>
              <a:rPr lang="en-US" sz="1800" kern="0" dirty="0">
                <a:latin typeface="+mn-lt"/>
                <a:cs typeface="ＭＳ Ｐゴシック" charset="-128"/>
              </a:rPr>
              <a:t>The linear load device is faster than the saturated load device, but about equal to the resistive load speed.</a:t>
            </a:r>
          </a:p>
          <a:p>
            <a:pPr marL="342900" indent="-342900">
              <a:lnSpc>
                <a:spcPct val="90000"/>
              </a:lnSpc>
              <a:spcBef>
                <a:spcPct val="20000"/>
              </a:spcBef>
              <a:buFontTx/>
              <a:buChar char="•"/>
              <a:defRPr/>
            </a:pPr>
            <a:r>
              <a:rPr lang="en-US" sz="1800" kern="0" dirty="0">
                <a:latin typeface="+mn-lt"/>
                <a:cs typeface="ＭＳ Ｐゴシック" charset="-128"/>
              </a:rPr>
              <a:t>The fastest </a:t>
            </a:r>
            <a:r>
              <a:rPr lang="en-US" sz="1800" kern="0" dirty="0">
                <a:latin typeface="Times New Roman" pitchFamily="18" charset="0"/>
                <a:cs typeface="ＭＳ Ｐゴシック" charset="-128"/>
                <a:sym typeface="Symbol" pitchFamily="18" charset="2"/>
              </a:rPr>
              <a:t></a:t>
            </a:r>
            <a:r>
              <a:rPr lang="en-US" sz="1800" kern="0" baseline="-25000" dirty="0">
                <a:latin typeface="Times New Roman" pitchFamily="18" charset="0"/>
                <a:cs typeface="ＭＳ Ｐゴシック" charset="-128"/>
              </a:rPr>
              <a:t>PLH</a:t>
            </a:r>
            <a:r>
              <a:rPr lang="en-US" sz="1800" kern="0" dirty="0">
                <a:latin typeface="Times New Roman" pitchFamily="18" charset="0"/>
                <a:cs typeface="ＭＳ Ｐゴシック" charset="-128"/>
              </a:rPr>
              <a:t> is for the pseudo NMOS device as a result of the PMOS device</a:t>
            </a:r>
            <a:endParaRPr lang="en-US" sz="1800" kern="0" dirty="0">
              <a:latin typeface="MS Shell Dlg" pitchFamily="34" charset="0"/>
              <a:cs typeface="ＭＳ Ｐゴシック" charset="-128"/>
            </a:endParaRPr>
          </a:p>
          <a:p>
            <a:pPr marL="342900" indent="-342900">
              <a:lnSpc>
                <a:spcPct val="90000"/>
              </a:lnSpc>
              <a:spcBef>
                <a:spcPct val="20000"/>
              </a:spcBef>
              <a:buFontTx/>
              <a:buChar char="•"/>
              <a:defRPr/>
            </a:pPr>
            <a:endParaRPr lang="en-US" sz="1800" kern="0" dirty="0">
              <a:latin typeface="+mn-lt"/>
              <a:cs typeface="ＭＳ Ｐゴシック" charset="-128"/>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5"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PMOS Logic</a:t>
            </a:r>
          </a:p>
        </p:txBody>
      </p:sp>
      <p:sp>
        <p:nvSpPr>
          <p:cNvPr id="131076" name="Rectangle 3"/>
          <p:cNvSpPr>
            <a:spLocks noGrp="1" noChangeArrowheads="1"/>
          </p:cNvSpPr>
          <p:nvPr>
            <p:ph type="body" idx="1"/>
          </p:nvPr>
        </p:nvSpPr>
        <p:spPr>
          <a:xfrm>
            <a:off x="685800" y="1524000"/>
            <a:ext cx="7772400" cy="1497013"/>
          </a:xfrm>
        </p:spPr>
        <p:txBody>
          <a:bodyPr/>
          <a:lstStyle/>
          <a:p>
            <a:pPr eaLnBrk="1" hangingPunct="1"/>
            <a:r>
              <a:rPr lang="en-US" sz="2000" smtClean="0">
                <a:ea typeface="ＭＳ Ｐゴシック" pitchFamily="34" charset="-128"/>
              </a:rPr>
              <a:t>PMOS logic circuits predated NMOS logic circuit, but were replaced since they operate at slower speeds</a:t>
            </a:r>
          </a:p>
        </p:txBody>
      </p:sp>
      <p:sp>
        <p:nvSpPr>
          <p:cNvPr id="131077" name="Text Box 5"/>
          <p:cNvSpPr txBox="1">
            <a:spLocks noChangeArrowheads="1"/>
          </p:cNvSpPr>
          <p:nvPr/>
        </p:nvSpPr>
        <p:spPr bwMode="auto">
          <a:xfrm>
            <a:off x="381000" y="5486400"/>
            <a:ext cx="1752600" cy="366713"/>
          </a:xfrm>
          <a:prstGeom prst="rect">
            <a:avLst/>
          </a:prstGeom>
          <a:noFill/>
          <a:ln w="9525">
            <a:noFill/>
            <a:miter lim="800000"/>
            <a:headEnd/>
            <a:tailEnd/>
          </a:ln>
        </p:spPr>
        <p:txBody>
          <a:bodyPr>
            <a:spAutoFit/>
          </a:bodyPr>
          <a:lstStyle/>
          <a:p>
            <a:pPr eaLnBrk="0" hangingPunct="0">
              <a:spcBef>
                <a:spcPct val="50000"/>
              </a:spcBef>
            </a:pPr>
            <a:r>
              <a:rPr lang="en-US" sz="1800"/>
              <a:t>Resistive Load</a:t>
            </a:r>
          </a:p>
        </p:txBody>
      </p:sp>
      <p:sp>
        <p:nvSpPr>
          <p:cNvPr id="131078" name="Text Box 6"/>
          <p:cNvSpPr txBox="1">
            <a:spLocks noChangeArrowheads="1"/>
          </p:cNvSpPr>
          <p:nvPr/>
        </p:nvSpPr>
        <p:spPr bwMode="auto">
          <a:xfrm>
            <a:off x="2133600" y="5486400"/>
            <a:ext cx="1676400" cy="366713"/>
          </a:xfrm>
          <a:prstGeom prst="rect">
            <a:avLst/>
          </a:prstGeom>
          <a:noFill/>
          <a:ln w="9525">
            <a:noFill/>
            <a:miter lim="800000"/>
            <a:headEnd/>
            <a:tailEnd/>
          </a:ln>
        </p:spPr>
        <p:txBody>
          <a:bodyPr>
            <a:spAutoFit/>
          </a:bodyPr>
          <a:lstStyle/>
          <a:p>
            <a:pPr eaLnBrk="0" hangingPunct="0">
              <a:spcBef>
                <a:spcPct val="50000"/>
              </a:spcBef>
            </a:pPr>
            <a:r>
              <a:rPr lang="en-US" sz="1800"/>
              <a:t>Saturated Load</a:t>
            </a:r>
          </a:p>
        </p:txBody>
      </p:sp>
      <p:sp>
        <p:nvSpPr>
          <p:cNvPr id="131079" name="Text Box 7"/>
          <p:cNvSpPr txBox="1">
            <a:spLocks noChangeArrowheads="1"/>
          </p:cNvSpPr>
          <p:nvPr/>
        </p:nvSpPr>
        <p:spPr bwMode="auto">
          <a:xfrm>
            <a:off x="3886200" y="5486400"/>
            <a:ext cx="1752600" cy="366713"/>
          </a:xfrm>
          <a:prstGeom prst="rect">
            <a:avLst/>
          </a:prstGeom>
          <a:noFill/>
          <a:ln w="9525">
            <a:noFill/>
            <a:miter lim="800000"/>
            <a:headEnd/>
            <a:tailEnd/>
          </a:ln>
        </p:spPr>
        <p:txBody>
          <a:bodyPr>
            <a:spAutoFit/>
          </a:bodyPr>
          <a:lstStyle/>
          <a:p>
            <a:pPr eaLnBrk="0" hangingPunct="0">
              <a:spcBef>
                <a:spcPct val="50000"/>
              </a:spcBef>
            </a:pPr>
            <a:r>
              <a:rPr lang="en-US" sz="1800"/>
              <a:t>Linear Load</a:t>
            </a:r>
          </a:p>
        </p:txBody>
      </p:sp>
      <p:sp>
        <p:nvSpPr>
          <p:cNvPr id="131080" name="Text Box 8"/>
          <p:cNvSpPr txBox="1">
            <a:spLocks noChangeArrowheads="1"/>
          </p:cNvSpPr>
          <p:nvPr/>
        </p:nvSpPr>
        <p:spPr bwMode="auto">
          <a:xfrm>
            <a:off x="5257800" y="5486400"/>
            <a:ext cx="2057400" cy="641350"/>
          </a:xfrm>
          <a:prstGeom prst="rect">
            <a:avLst/>
          </a:prstGeom>
          <a:noFill/>
          <a:ln w="9525">
            <a:noFill/>
            <a:miter lim="800000"/>
            <a:headEnd/>
            <a:tailEnd/>
          </a:ln>
        </p:spPr>
        <p:txBody>
          <a:bodyPr>
            <a:spAutoFit/>
          </a:bodyPr>
          <a:lstStyle/>
          <a:p>
            <a:pPr algn="ctr" eaLnBrk="0" hangingPunct="0">
              <a:spcBef>
                <a:spcPct val="50000"/>
              </a:spcBef>
            </a:pPr>
            <a:r>
              <a:rPr lang="en-US" sz="1800"/>
              <a:t>Depletion-Mode Load</a:t>
            </a:r>
          </a:p>
        </p:txBody>
      </p:sp>
      <p:pic>
        <p:nvPicPr>
          <p:cNvPr id="131081" name="Picture 9" descr="fig0648"/>
          <p:cNvPicPr>
            <a:picLocks noChangeAspect="1" noChangeArrowheads="1"/>
          </p:cNvPicPr>
          <p:nvPr/>
        </p:nvPicPr>
        <p:blipFill>
          <a:blip r:embed="rId2"/>
          <a:srcRect/>
          <a:stretch>
            <a:fillRect/>
          </a:stretch>
        </p:blipFill>
        <p:spPr bwMode="auto">
          <a:xfrm>
            <a:off x="381000" y="3048000"/>
            <a:ext cx="8269288" cy="1981200"/>
          </a:xfrm>
          <a:prstGeom prst="rect">
            <a:avLst/>
          </a:prstGeom>
          <a:noFill/>
          <a:ln w="9525">
            <a:noFill/>
            <a:miter lim="800000"/>
            <a:headEnd/>
            <a:tailEnd/>
          </a:ln>
        </p:spPr>
      </p:pic>
      <p:sp>
        <p:nvSpPr>
          <p:cNvPr id="131082" name="Text Box 10"/>
          <p:cNvSpPr txBox="1">
            <a:spLocks noChangeArrowheads="1"/>
          </p:cNvSpPr>
          <p:nvPr/>
        </p:nvSpPr>
        <p:spPr bwMode="auto">
          <a:xfrm>
            <a:off x="7010400" y="5486400"/>
            <a:ext cx="1905000" cy="366713"/>
          </a:xfrm>
          <a:prstGeom prst="rect">
            <a:avLst/>
          </a:prstGeom>
          <a:noFill/>
          <a:ln w="9525">
            <a:noFill/>
            <a:miter lim="800000"/>
            <a:headEnd/>
            <a:tailEnd/>
          </a:ln>
        </p:spPr>
        <p:txBody>
          <a:bodyPr>
            <a:spAutoFit/>
          </a:bodyPr>
          <a:lstStyle/>
          <a:p>
            <a:pPr algn="ctr" eaLnBrk="0" hangingPunct="0">
              <a:spcBef>
                <a:spcPct val="50000"/>
              </a:spcBef>
            </a:pPr>
            <a:r>
              <a:rPr lang="en-US" sz="1800"/>
              <a:t>Pseudo PMOS</a:t>
            </a: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099"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PMOS NAND and NOR Gates</a:t>
            </a:r>
          </a:p>
        </p:txBody>
      </p:sp>
      <p:sp>
        <p:nvSpPr>
          <p:cNvPr id="132100" name="Text Box 5"/>
          <p:cNvSpPr txBox="1">
            <a:spLocks noChangeArrowheads="1"/>
          </p:cNvSpPr>
          <p:nvPr/>
        </p:nvSpPr>
        <p:spPr bwMode="auto">
          <a:xfrm>
            <a:off x="2286000" y="5181600"/>
            <a:ext cx="1905000" cy="457200"/>
          </a:xfrm>
          <a:prstGeom prst="rect">
            <a:avLst/>
          </a:prstGeom>
          <a:noFill/>
          <a:ln w="9525">
            <a:noFill/>
            <a:miter lim="800000"/>
            <a:headEnd/>
            <a:tailEnd/>
          </a:ln>
        </p:spPr>
        <p:txBody>
          <a:bodyPr>
            <a:spAutoFit/>
          </a:bodyPr>
          <a:lstStyle/>
          <a:p>
            <a:pPr eaLnBrk="0" hangingPunct="0">
              <a:spcBef>
                <a:spcPct val="50000"/>
              </a:spcBef>
            </a:pPr>
            <a:r>
              <a:rPr lang="en-US"/>
              <a:t>NOR Gate</a:t>
            </a:r>
          </a:p>
        </p:txBody>
      </p:sp>
      <p:sp>
        <p:nvSpPr>
          <p:cNvPr id="132101" name="Text Box 6"/>
          <p:cNvSpPr txBox="1">
            <a:spLocks noChangeArrowheads="1"/>
          </p:cNvSpPr>
          <p:nvPr/>
        </p:nvSpPr>
        <p:spPr bwMode="auto">
          <a:xfrm>
            <a:off x="5410200" y="5181600"/>
            <a:ext cx="1905000" cy="457200"/>
          </a:xfrm>
          <a:prstGeom prst="rect">
            <a:avLst/>
          </a:prstGeom>
          <a:noFill/>
          <a:ln w="9525">
            <a:noFill/>
            <a:miter lim="800000"/>
            <a:headEnd/>
            <a:tailEnd/>
          </a:ln>
        </p:spPr>
        <p:txBody>
          <a:bodyPr>
            <a:spAutoFit/>
          </a:bodyPr>
          <a:lstStyle/>
          <a:p>
            <a:pPr eaLnBrk="0" hangingPunct="0">
              <a:spcBef>
                <a:spcPct val="50000"/>
              </a:spcBef>
            </a:pPr>
            <a:r>
              <a:rPr lang="en-US"/>
              <a:t>NAND Gate</a:t>
            </a:r>
          </a:p>
        </p:txBody>
      </p:sp>
      <p:pic>
        <p:nvPicPr>
          <p:cNvPr id="132102" name="Picture 7" descr="fig0649"/>
          <p:cNvPicPr>
            <a:picLocks noChangeAspect="1" noChangeArrowheads="1"/>
          </p:cNvPicPr>
          <p:nvPr/>
        </p:nvPicPr>
        <p:blipFill>
          <a:blip r:embed="rId2"/>
          <a:srcRect b="5618"/>
          <a:stretch>
            <a:fillRect/>
          </a:stretch>
        </p:blipFill>
        <p:spPr bwMode="auto">
          <a:xfrm>
            <a:off x="1371600" y="1143000"/>
            <a:ext cx="5867400"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Logic Gates: AND</a:t>
            </a:r>
          </a:p>
        </p:txBody>
      </p:sp>
      <p:pic>
        <p:nvPicPr>
          <p:cNvPr id="64517" name="Picture 2" descr="Switches in series"/>
          <p:cNvPicPr>
            <a:picLocks noChangeAspect="1" noChangeArrowheads="1" noCrop="1"/>
          </p:cNvPicPr>
          <p:nvPr/>
        </p:nvPicPr>
        <p:blipFill>
          <a:blip r:embed="rId2"/>
          <a:srcRect/>
          <a:stretch>
            <a:fillRect/>
          </a:stretch>
        </p:blipFill>
        <p:spPr bwMode="auto">
          <a:xfrm>
            <a:off x="762000" y="1905000"/>
            <a:ext cx="2719388" cy="1447800"/>
          </a:xfrm>
          <a:prstGeom prst="rect">
            <a:avLst/>
          </a:prstGeom>
          <a:noFill/>
          <a:ln w="9525">
            <a:noFill/>
            <a:miter lim="800000"/>
            <a:headEnd/>
            <a:tailEnd/>
          </a:ln>
        </p:spPr>
      </p:pic>
      <p:pic>
        <p:nvPicPr>
          <p:cNvPr id="64518" name="Picture 11" descr="space.gif"/>
          <p:cNvPicPr>
            <a:picLocks noChangeAspect="1" noChangeArrowheads="1"/>
          </p:cNvPicPr>
          <p:nvPr/>
        </p:nvPicPr>
        <p:blipFill>
          <a:blip r:embed="rId3"/>
          <a:srcRect/>
          <a:stretch>
            <a:fillRect/>
          </a:stretch>
        </p:blipFill>
        <p:spPr bwMode="auto">
          <a:xfrm>
            <a:off x="0" y="0"/>
            <a:ext cx="2000250" cy="114300"/>
          </a:xfrm>
          <a:prstGeom prst="rect">
            <a:avLst/>
          </a:prstGeom>
          <a:noFill/>
          <a:ln w="9525">
            <a:noFill/>
            <a:miter lim="800000"/>
            <a:headEnd/>
            <a:tailEnd/>
          </a:ln>
        </p:spPr>
      </p:pic>
      <p:pic>
        <p:nvPicPr>
          <p:cNvPr id="64519" name="Picture 12" descr="space.gif"/>
          <p:cNvPicPr>
            <a:picLocks noChangeAspect="1" noChangeArrowheads="1"/>
          </p:cNvPicPr>
          <p:nvPr/>
        </p:nvPicPr>
        <p:blipFill>
          <a:blip r:embed="rId3"/>
          <a:srcRect/>
          <a:stretch>
            <a:fillRect/>
          </a:stretch>
        </p:blipFill>
        <p:spPr bwMode="auto">
          <a:xfrm>
            <a:off x="0" y="0"/>
            <a:ext cx="2000250" cy="114300"/>
          </a:xfrm>
          <a:prstGeom prst="rect">
            <a:avLst/>
          </a:prstGeom>
          <a:noFill/>
          <a:ln w="9525">
            <a:noFill/>
            <a:miter lim="800000"/>
            <a:headEnd/>
            <a:tailEnd/>
          </a:ln>
        </p:spPr>
      </p:pic>
      <p:pic>
        <p:nvPicPr>
          <p:cNvPr id="64520" name="Picture 10" descr="space.gif"/>
          <p:cNvPicPr>
            <a:picLocks noChangeAspect="1" noChangeArrowheads="1"/>
          </p:cNvPicPr>
          <p:nvPr/>
        </p:nvPicPr>
        <p:blipFill>
          <a:blip r:embed="rId3"/>
          <a:srcRect/>
          <a:stretch>
            <a:fillRect/>
          </a:stretch>
        </p:blipFill>
        <p:spPr bwMode="auto">
          <a:xfrm>
            <a:off x="-3652838" y="-182563"/>
            <a:ext cx="2000250" cy="114300"/>
          </a:xfrm>
          <a:prstGeom prst="rect">
            <a:avLst/>
          </a:prstGeom>
          <a:noFill/>
          <a:ln w="9525">
            <a:noFill/>
            <a:miter lim="800000"/>
            <a:headEnd/>
            <a:tailEnd/>
          </a:ln>
        </p:spPr>
      </p:pic>
      <p:sp>
        <p:nvSpPr>
          <p:cNvPr id="64521" name="Rectangle 16"/>
          <p:cNvSpPr>
            <a:spLocks noChangeArrowheads="1"/>
          </p:cNvSpPr>
          <p:nvPr/>
        </p:nvSpPr>
        <p:spPr bwMode="auto">
          <a:xfrm>
            <a:off x="762000" y="3770313"/>
            <a:ext cx="7772400" cy="2554287"/>
          </a:xfrm>
          <a:prstGeom prst="rect">
            <a:avLst/>
          </a:prstGeom>
          <a:noFill/>
          <a:ln w="9525">
            <a:noFill/>
            <a:miter lim="800000"/>
            <a:headEnd/>
            <a:tailEnd/>
          </a:ln>
        </p:spPr>
        <p:txBody>
          <a:bodyPr>
            <a:spAutoFit/>
          </a:bodyPr>
          <a:lstStyle/>
          <a:p>
            <a:pPr eaLnBrk="0" hangingPunct="0"/>
            <a:r>
              <a:rPr lang="en-US" sz="1600" dirty="0"/>
              <a:t>A = 0 , B = 0 </a:t>
            </a:r>
            <a:r>
              <a:rPr lang="en-US" sz="1600" dirty="0">
                <a:sym typeface="Wingdings" pitchFamily="2" charset="2"/>
              </a:rPr>
              <a:t> </a:t>
            </a:r>
            <a:r>
              <a:rPr lang="en-US" sz="1600" dirty="0"/>
              <a:t>both diodes are forward biased </a:t>
            </a:r>
            <a:r>
              <a:rPr lang="en-US" sz="1600" dirty="0">
                <a:sym typeface="Wingdings" pitchFamily="2" charset="2"/>
              </a:rPr>
              <a:t></a:t>
            </a:r>
            <a:r>
              <a:rPr lang="en-US" sz="1600" dirty="0"/>
              <a:t> both diodes conduct </a:t>
            </a:r>
            <a:r>
              <a:rPr lang="en-US" sz="1600" dirty="0">
                <a:sym typeface="Wingdings" pitchFamily="2" charset="2"/>
              </a:rPr>
              <a:t>out is</a:t>
            </a:r>
            <a:r>
              <a:rPr lang="en-US" sz="1600" dirty="0"/>
              <a:t> LOW </a:t>
            </a:r>
            <a:r>
              <a:rPr lang="en-US" sz="1600" dirty="0">
                <a:sym typeface="Wingdings" pitchFamily="2" charset="2"/>
              </a:rPr>
              <a:t> 0</a:t>
            </a:r>
            <a:r>
              <a:rPr lang="en-US" sz="1600" dirty="0"/>
              <a:t>.</a:t>
            </a:r>
          </a:p>
          <a:p>
            <a:pPr eaLnBrk="0" hangingPunct="0"/>
            <a:endParaRPr lang="en-US" sz="1600" dirty="0"/>
          </a:p>
          <a:p>
            <a:pPr eaLnBrk="0" hangingPunct="0"/>
            <a:r>
              <a:rPr lang="en-US" sz="1600" dirty="0"/>
              <a:t>A = 0 , B = 1 </a:t>
            </a:r>
            <a:r>
              <a:rPr lang="en-US" sz="1600" dirty="0">
                <a:sym typeface="Wingdings" pitchFamily="2" charset="2"/>
              </a:rPr>
              <a:t></a:t>
            </a:r>
            <a:r>
              <a:rPr lang="en-US" sz="1600" dirty="0"/>
              <a:t> DB is reverse biased </a:t>
            </a:r>
            <a:r>
              <a:rPr lang="en-US" sz="1600" dirty="0">
                <a:sym typeface="Wingdings" pitchFamily="2" charset="2"/>
              </a:rPr>
              <a:t> </a:t>
            </a:r>
            <a:r>
              <a:rPr lang="en-US" sz="1600" dirty="0"/>
              <a:t>does not conduct, </a:t>
            </a:r>
          </a:p>
          <a:p>
            <a:pPr eaLnBrk="0" hangingPunct="0"/>
            <a:r>
              <a:rPr lang="en-US" sz="1600" dirty="0"/>
              <a:t>                           DA is forward biased </a:t>
            </a:r>
            <a:r>
              <a:rPr lang="en-US" sz="1600" dirty="0">
                <a:sym typeface="Wingdings" pitchFamily="2" charset="2"/>
              </a:rPr>
              <a:t> </a:t>
            </a:r>
            <a:r>
              <a:rPr lang="en-US" sz="1600" dirty="0"/>
              <a:t>conducts </a:t>
            </a:r>
            <a:r>
              <a:rPr lang="en-US" sz="1600" dirty="0">
                <a:sym typeface="Wingdings" pitchFamily="2" charset="2"/>
              </a:rPr>
              <a:t>out is</a:t>
            </a:r>
            <a:r>
              <a:rPr lang="en-US" sz="1600" dirty="0"/>
              <a:t> LOW </a:t>
            </a:r>
            <a:r>
              <a:rPr lang="en-US" sz="1600" dirty="0">
                <a:sym typeface="Wingdings" pitchFamily="2" charset="2"/>
              </a:rPr>
              <a:t> 0</a:t>
            </a:r>
            <a:r>
              <a:rPr lang="en-US" sz="1600" dirty="0"/>
              <a:t>.</a:t>
            </a:r>
          </a:p>
          <a:p>
            <a:pPr eaLnBrk="0" hangingPunct="0"/>
            <a:endParaRPr lang="en-US" sz="1600" dirty="0"/>
          </a:p>
          <a:p>
            <a:pPr eaLnBrk="0" hangingPunct="0"/>
            <a:r>
              <a:rPr lang="en-US" sz="1600" dirty="0"/>
              <a:t>A = 1 , B = 0 </a:t>
            </a:r>
            <a:r>
              <a:rPr lang="en-US" sz="1600" dirty="0">
                <a:sym typeface="Wingdings" pitchFamily="2" charset="2"/>
              </a:rPr>
              <a:t></a:t>
            </a:r>
            <a:r>
              <a:rPr lang="en-US" sz="1600" dirty="0"/>
              <a:t> DA is reverse biased </a:t>
            </a:r>
            <a:r>
              <a:rPr lang="en-US" sz="1600" dirty="0">
                <a:sym typeface="Wingdings" pitchFamily="2" charset="2"/>
              </a:rPr>
              <a:t> </a:t>
            </a:r>
            <a:r>
              <a:rPr lang="en-US" sz="1600" dirty="0"/>
              <a:t>does not conduct, </a:t>
            </a:r>
          </a:p>
          <a:p>
            <a:pPr eaLnBrk="0" hangingPunct="0"/>
            <a:r>
              <a:rPr lang="en-US" sz="1600" dirty="0"/>
              <a:t>                           DB is forward biased </a:t>
            </a:r>
            <a:r>
              <a:rPr lang="en-US" sz="1600" dirty="0">
                <a:sym typeface="Wingdings" pitchFamily="2" charset="2"/>
              </a:rPr>
              <a:t> </a:t>
            </a:r>
            <a:r>
              <a:rPr lang="en-US" sz="1600" dirty="0"/>
              <a:t>conducts </a:t>
            </a:r>
            <a:r>
              <a:rPr lang="en-US" sz="1600" dirty="0">
                <a:sym typeface="Wingdings" pitchFamily="2" charset="2"/>
              </a:rPr>
              <a:t>out is</a:t>
            </a:r>
            <a:r>
              <a:rPr lang="en-US" sz="1600" dirty="0"/>
              <a:t> LOW </a:t>
            </a:r>
            <a:r>
              <a:rPr lang="en-US" sz="1600" dirty="0">
                <a:sym typeface="Wingdings" pitchFamily="2" charset="2"/>
              </a:rPr>
              <a:t> 0</a:t>
            </a:r>
            <a:r>
              <a:rPr lang="en-US" sz="1600" dirty="0"/>
              <a:t>.</a:t>
            </a:r>
          </a:p>
          <a:p>
            <a:pPr eaLnBrk="0" hangingPunct="0"/>
            <a:endParaRPr lang="en-US" sz="1600" dirty="0"/>
          </a:p>
          <a:p>
            <a:pPr eaLnBrk="0" hangingPunct="0"/>
            <a:r>
              <a:rPr lang="en-US" sz="1600" dirty="0">
                <a:solidFill>
                  <a:srgbClr val="C00000"/>
                </a:solidFill>
              </a:rPr>
              <a:t>A = 1 , B = 1 </a:t>
            </a:r>
            <a:r>
              <a:rPr lang="en-US" sz="1600" dirty="0">
                <a:solidFill>
                  <a:srgbClr val="C00000"/>
                </a:solidFill>
                <a:sym typeface="Wingdings" pitchFamily="2" charset="2"/>
              </a:rPr>
              <a:t> </a:t>
            </a:r>
            <a:r>
              <a:rPr lang="en-US" sz="1600" dirty="0">
                <a:solidFill>
                  <a:srgbClr val="C00000"/>
                </a:solidFill>
              </a:rPr>
              <a:t>both diodes are reverse biased </a:t>
            </a:r>
            <a:r>
              <a:rPr lang="en-US" sz="1600" dirty="0">
                <a:solidFill>
                  <a:srgbClr val="C00000"/>
                </a:solidFill>
                <a:sym typeface="Wingdings" pitchFamily="2" charset="2"/>
              </a:rPr>
              <a:t></a:t>
            </a:r>
            <a:r>
              <a:rPr lang="en-US" sz="1600" dirty="0">
                <a:solidFill>
                  <a:srgbClr val="C00000"/>
                </a:solidFill>
              </a:rPr>
              <a:t> </a:t>
            </a:r>
          </a:p>
          <a:p>
            <a:pPr eaLnBrk="0" hangingPunct="0"/>
            <a:r>
              <a:rPr lang="en-US" sz="1600" dirty="0">
                <a:solidFill>
                  <a:srgbClr val="C00000"/>
                </a:solidFill>
              </a:rPr>
              <a:t>	         both the diodes do not conduct </a:t>
            </a:r>
            <a:r>
              <a:rPr lang="en-US" sz="1600" dirty="0">
                <a:solidFill>
                  <a:srgbClr val="C00000"/>
                </a:solidFill>
                <a:sym typeface="Wingdings" pitchFamily="2" charset="2"/>
              </a:rPr>
              <a:t> out </a:t>
            </a:r>
            <a:r>
              <a:rPr lang="en-US" sz="1600" dirty="0">
                <a:solidFill>
                  <a:srgbClr val="C00000"/>
                </a:solidFill>
              </a:rPr>
              <a:t> is HIGH </a:t>
            </a:r>
            <a:r>
              <a:rPr lang="en-US" sz="1600" dirty="0">
                <a:solidFill>
                  <a:srgbClr val="C00000"/>
                </a:solidFill>
                <a:sym typeface="Wingdings" pitchFamily="2" charset="2"/>
              </a:rPr>
              <a:t> 1</a:t>
            </a:r>
            <a:r>
              <a:rPr lang="en-US" sz="1600" dirty="0">
                <a:solidFill>
                  <a:srgbClr val="C00000"/>
                </a:solidFill>
              </a:rPr>
              <a:t>.</a:t>
            </a:r>
          </a:p>
        </p:txBody>
      </p:sp>
      <p:sp>
        <p:nvSpPr>
          <p:cNvPr id="64522" name="Rectangle 19"/>
          <p:cNvSpPr>
            <a:spLocks noChangeArrowheads="1"/>
          </p:cNvSpPr>
          <p:nvPr/>
        </p:nvSpPr>
        <p:spPr bwMode="auto">
          <a:xfrm>
            <a:off x="838200" y="1085850"/>
            <a:ext cx="7315200" cy="590550"/>
          </a:xfrm>
          <a:prstGeom prst="rect">
            <a:avLst/>
          </a:prstGeom>
          <a:noFill/>
          <a:ln w="9525">
            <a:noFill/>
            <a:miter lim="800000"/>
            <a:headEnd/>
            <a:tailEnd/>
          </a:ln>
        </p:spPr>
        <p:txBody>
          <a:bodyPr>
            <a:spAutoFit/>
          </a:bodyPr>
          <a:lstStyle/>
          <a:p>
            <a:pPr>
              <a:lnSpc>
                <a:spcPct val="90000"/>
              </a:lnSpc>
            </a:pPr>
            <a:r>
              <a:rPr lang="en-US" sz="1800"/>
              <a:t>The simples gates are AND and OR. They can be built from switches or using the simplest form of electronic logic  - diode logic. </a:t>
            </a:r>
          </a:p>
        </p:txBody>
      </p:sp>
      <p:pic>
        <p:nvPicPr>
          <p:cNvPr id="64523" name="Picture 14"/>
          <p:cNvPicPr>
            <a:picLocks noChangeAspect="1" noChangeArrowheads="1"/>
          </p:cNvPicPr>
          <p:nvPr/>
        </p:nvPicPr>
        <p:blipFill>
          <a:blip r:embed="rId4"/>
          <a:srcRect/>
          <a:stretch>
            <a:fillRect/>
          </a:stretch>
        </p:blipFill>
        <p:spPr bwMode="auto">
          <a:xfrm>
            <a:off x="4352925" y="1905000"/>
            <a:ext cx="3952875" cy="1466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685800" y="0"/>
            <a:ext cx="7772400" cy="990600"/>
          </a:xfrm>
        </p:spPr>
        <p:txBody>
          <a:bodyPr/>
          <a:lstStyle/>
          <a:p>
            <a:pPr eaLnBrk="1" hangingPunct="1"/>
            <a:r>
              <a:rPr lang="en-US" dirty="0" smtClean="0">
                <a:ea typeface="ＭＳ Ｐゴシック" pitchFamily="34" charset="-128"/>
              </a:rPr>
              <a:t>Logic Gates: OR</a:t>
            </a:r>
          </a:p>
        </p:txBody>
      </p:sp>
      <p:pic>
        <p:nvPicPr>
          <p:cNvPr id="65541" name="Picture 11" descr="space.gif"/>
          <p:cNvPicPr>
            <a:picLocks noChangeAspect="1" noChangeArrowheads="1"/>
          </p:cNvPicPr>
          <p:nvPr/>
        </p:nvPicPr>
        <p:blipFill>
          <a:blip r:embed="rId2"/>
          <a:srcRect/>
          <a:stretch>
            <a:fillRect/>
          </a:stretch>
        </p:blipFill>
        <p:spPr bwMode="auto">
          <a:xfrm>
            <a:off x="0" y="0"/>
            <a:ext cx="2000250" cy="114300"/>
          </a:xfrm>
          <a:prstGeom prst="rect">
            <a:avLst/>
          </a:prstGeom>
          <a:noFill/>
          <a:ln w="9525">
            <a:noFill/>
            <a:miter lim="800000"/>
            <a:headEnd/>
            <a:tailEnd/>
          </a:ln>
        </p:spPr>
      </p:pic>
      <p:pic>
        <p:nvPicPr>
          <p:cNvPr id="65542" name="Picture 12" descr="space.gif"/>
          <p:cNvPicPr>
            <a:picLocks noChangeAspect="1" noChangeArrowheads="1"/>
          </p:cNvPicPr>
          <p:nvPr/>
        </p:nvPicPr>
        <p:blipFill>
          <a:blip r:embed="rId2"/>
          <a:srcRect/>
          <a:stretch>
            <a:fillRect/>
          </a:stretch>
        </p:blipFill>
        <p:spPr bwMode="auto">
          <a:xfrm>
            <a:off x="0" y="0"/>
            <a:ext cx="2000250" cy="114300"/>
          </a:xfrm>
          <a:prstGeom prst="rect">
            <a:avLst/>
          </a:prstGeom>
          <a:noFill/>
          <a:ln w="9525">
            <a:noFill/>
            <a:miter lim="800000"/>
            <a:headEnd/>
            <a:tailEnd/>
          </a:ln>
        </p:spPr>
      </p:pic>
      <p:pic>
        <p:nvPicPr>
          <p:cNvPr id="65543" name="Picture 10" descr="space.gif"/>
          <p:cNvPicPr>
            <a:picLocks noChangeAspect="1" noChangeArrowheads="1"/>
          </p:cNvPicPr>
          <p:nvPr/>
        </p:nvPicPr>
        <p:blipFill>
          <a:blip r:embed="rId2"/>
          <a:srcRect/>
          <a:stretch>
            <a:fillRect/>
          </a:stretch>
        </p:blipFill>
        <p:spPr bwMode="auto">
          <a:xfrm>
            <a:off x="-3652838" y="-182563"/>
            <a:ext cx="2000250" cy="114300"/>
          </a:xfrm>
          <a:prstGeom prst="rect">
            <a:avLst/>
          </a:prstGeom>
          <a:noFill/>
          <a:ln w="9525">
            <a:noFill/>
            <a:miter lim="800000"/>
            <a:headEnd/>
            <a:tailEnd/>
          </a:ln>
        </p:spPr>
      </p:pic>
      <p:sp>
        <p:nvSpPr>
          <p:cNvPr id="65544" name="Rectangle 16"/>
          <p:cNvSpPr>
            <a:spLocks noChangeArrowheads="1"/>
          </p:cNvSpPr>
          <p:nvPr/>
        </p:nvSpPr>
        <p:spPr bwMode="auto">
          <a:xfrm>
            <a:off x="762000" y="3846513"/>
            <a:ext cx="8229600" cy="2554287"/>
          </a:xfrm>
          <a:prstGeom prst="rect">
            <a:avLst/>
          </a:prstGeom>
          <a:noFill/>
          <a:ln w="9525">
            <a:noFill/>
            <a:miter lim="800000"/>
            <a:headEnd/>
            <a:tailEnd/>
          </a:ln>
        </p:spPr>
        <p:txBody>
          <a:bodyPr>
            <a:spAutoFit/>
          </a:bodyPr>
          <a:lstStyle/>
          <a:p>
            <a:pPr eaLnBrk="0" hangingPunct="0"/>
            <a:r>
              <a:rPr lang="en-US" sz="1600"/>
              <a:t>A = 0 , B = 0 </a:t>
            </a:r>
            <a:r>
              <a:rPr lang="en-US" sz="1600">
                <a:sym typeface="Wingdings" pitchFamily="2" charset="2"/>
              </a:rPr>
              <a:t> </a:t>
            </a:r>
            <a:r>
              <a:rPr lang="en-US" sz="1600"/>
              <a:t>both diodes are reverse biased </a:t>
            </a:r>
            <a:r>
              <a:rPr lang="en-US" sz="1600">
                <a:sym typeface="Wingdings" pitchFamily="2" charset="2"/>
              </a:rPr>
              <a:t></a:t>
            </a:r>
            <a:r>
              <a:rPr lang="en-US" sz="1600"/>
              <a:t> does not conduct </a:t>
            </a:r>
            <a:r>
              <a:rPr lang="en-US" sz="1600">
                <a:sym typeface="Wingdings" pitchFamily="2" charset="2"/>
              </a:rPr>
              <a:t>out is</a:t>
            </a:r>
            <a:r>
              <a:rPr lang="en-US" sz="1600"/>
              <a:t> LOW </a:t>
            </a:r>
            <a:r>
              <a:rPr lang="en-US" sz="1600">
                <a:sym typeface="Wingdings" pitchFamily="2" charset="2"/>
              </a:rPr>
              <a:t> 0</a:t>
            </a:r>
            <a:r>
              <a:rPr lang="en-US" sz="1600"/>
              <a:t>.</a:t>
            </a:r>
          </a:p>
          <a:p>
            <a:pPr eaLnBrk="0" hangingPunct="0"/>
            <a:endParaRPr lang="en-US" sz="1600"/>
          </a:p>
          <a:p>
            <a:pPr eaLnBrk="0" hangingPunct="0"/>
            <a:r>
              <a:rPr lang="en-US" sz="1600"/>
              <a:t>A = 0 , B = 1 </a:t>
            </a:r>
            <a:r>
              <a:rPr lang="en-US" sz="1600">
                <a:sym typeface="Wingdings" pitchFamily="2" charset="2"/>
              </a:rPr>
              <a:t></a:t>
            </a:r>
            <a:r>
              <a:rPr lang="en-US" sz="1600"/>
              <a:t> DA is reverse biased </a:t>
            </a:r>
            <a:r>
              <a:rPr lang="en-US" sz="1600">
                <a:sym typeface="Wingdings" pitchFamily="2" charset="2"/>
              </a:rPr>
              <a:t> </a:t>
            </a:r>
            <a:r>
              <a:rPr lang="en-US" sz="1600"/>
              <a:t>does not conduct, </a:t>
            </a:r>
          </a:p>
          <a:p>
            <a:pPr eaLnBrk="0" hangingPunct="0"/>
            <a:r>
              <a:rPr lang="en-US" sz="1600"/>
              <a:t>                           DB is forward biased </a:t>
            </a:r>
            <a:r>
              <a:rPr lang="en-US" sz="1600">
                <a:sym typeface="Wingdings" pitchFamily="2" charset="2"/>
              </a:rPr>
              <a:t> </a:t>
            </a:r>
            <a:r>
              <a:rPr lang="en-US" sz="1600"/>
              <a:t>conducts </a:t>
            </a:r>
            <a:r>
              <a:rPr lang="en-US" sz="1600">
                <a:sym typeface="Wingdings" pitchFamily="2" charset="2"/>
              </a:rPr>
              <a:t>out is</a:t>
            </a:r>
            <a:r>
              <a:rPr lang="en-US" sz="1600"/>
              <a:t> HIGH </a:t>
            </a:r>
            <a:r>
              <a:rPr lang="en-US" sz="1600">
                <a:sym typeface="Wingdings" pitchFamily="2" charset="2"/>
              </a:rPr>
              <a:t> 1</a:t>
            </a:r>
            <a:r>
              <a:rPr lang="en-US" sz="1600"/>
              <a:t>.</a:t>
            </a:r>
          </a:p>
          <a:p>
            <a:pPr eaLnBrk="0" hangingPunct="0"/>
            <a:endParaRPr lang="en-US" sz="1600"/>
          </a:p>
          <a:p>
            <a:pPr eaLnBrk="0" hangingPunct="0"/>
            <a:r>
              <a:rPr lang="en-US" sz="1600"/>
              <a:t>A = 1 , B = 0 </a:t>
            </a:r>
            <a:r>
              <a:rPr lang="en-US" sz="1600">
                <a:sym typeface="Wingdings" pitchFamily="2" charset="2"/>
              </a:rPr>
              <a:t></a:t>
            </a:r>
            <a:r>
              <a:rPr lang="en-US" sz="1600"/>
              <a:t> DB is reverse biased </a:t>
            </a:r>
            <a:r>
              <a:rPr lang="en-US" sz="1600">
                <a:sym typeface="Wingdings" pitchFamily="2" charset="2"/>
              </a:rPr>
              <a:t> </a:t>
            </a:r>
            <a:r>
              <a:rPr lang="en-US" sz="1600"/>
              <a:t>does not conduct, </a:t>
            </a:r>
          </a:p>
          <a:p>
            <a:pPr eaLnBrk="0" hangingPunct="0"/>
            <a:r>
              <a:rPr lang="en-US" sz="1600"/>
              <a:t>                           DA is forward biased </a:t>
            </a:r>
            <a:r>
              <a:rPr lang="en-US" sz="1600">
                <a:sym typeface="Wingdings" pitchFamily="2" charset="2"/>
              </a:rPr>
              <a:t> </a:t>
            </a:r>
            <a:r>
              <a:rPr lang="en-US" sz="1600"/>
              <a:t>conducts </a:t>
            </a:r>
            <a:r>
              <a:rPr lang="en-US" sz="1600">
                <a:sym typeface="Wingdings" pitchFamily="2" charset="2"/>
              </a:rPr>
              <a:t>out is</a:t>
            </a:r>
            <a:r>
              <a:rPr lang="en-US" sz="1600"/>
              <a:t> HIGH </a:t>
            </a:r>
            <a:r>
              <a:rPr lang="en-US" sz="1600">
                <a:sym typeface="Wingdings" pitchFamily="2" charset="2"/>
              </a:rPr>
              <a:t> 1</a:t>
            </a:r>
            <a:r>
              <a:rPr lang="en-US" sz="1600"/>
              <a:t>.</a:t>
            </a:r>
          </a:p>
          <a:p>
            <a:pPr eaLnBrk="0" hangingPunct="0"/>
            <a:endParaRPr lang="en-US" sz="1600"/>
          </a:p>
          <a:p>
            <a:pPr eaLnBrk="0" hangingPunct="0"/>
            <a:r>
              <a:rPr lang="en-US" sz="1600"/>
              <a:t>A = 1 , B = 1 </a:t>
            </a:r>
            <a:r>
              <a:rPr lang="en-US" sz="1600">
                <a:sym typeface="Wingdings" pitchFamily="2" charset="2"/>
              </a:rPr>
              <a:t> </a:t>
            </a:r>
            <a:r>
              <a:rPr lang="en-US" sz="1600"/>
              <a:t>both diodes are reverse biased </a:t>
            </a:r>
            <a:r>
              <a:rPr lang="en-US" sz="1600">
                <a:sym typeface="Wingdings" pitchFamily="2" charset="2"/>
              </a:rPr>
              <a:t></a:t>
            </a:r>
            <a:r>
              <a:rPr lang="en-US" sz="1600"/>
              <a:t> </a:t>
            </a:r>
          </a:p>
          <a:p>
            <a:pPr eaLnBrk="0" hangingPunct="0"/>
            <a:r>
              <a:rPr lang="en-US" sz="1600"/>
              <a:t>	         both the diodes conduct </a:t>
            </a:r>
            <a:r>
              <a:rPr lang="en-US" sz="1600">
                <a:sym typeface="Wingdings" pitchFamily="2" charset="2"/>
              </a:rPr>
              <a:t> out </a:t>
            </a:r>
            <a:r>
              <a:rPr lang="en-US" sz="1600"/>
              <a:t> is HIGH </a:t>
            </a:r>
            <a:r>
              <a:rPr lang="en-US" sz="1600">
                <a:sym typeface="Wingdings" pitchFamily="2" charset="2"/>
              </a:rPr>
              <a:t> 1</a:t>
            </a:r>
            <a:r>
              <a:rPr lang="en-US" sz="1600"/>
              <a:t>.</a:t>
            </a:r>
          </a:p>
        </p:txBody>
      </p:sp>
      <p:pic>
        <p:nvPicPr>
          <p:cNvPr id="65545" name="Picture 4" descr="Switches in parallel"/>
          <p:cNvPicPr>
            <a:picLocks noChangeAspect="1" noChangeArrowheads="1" noCrop="1"/>
          </p:cNvPicPr>
          <p:nvPr/>
        </p:nvPicPr>
        <p:blipFill>
          <a:blip r:embed="rId3"/>
          <a:srcRect/>
          <a:stretch>
            <a:fillRect/>
          </a:stretch>
        </p:blipFill>
        <p:spPr bwMode="auto">
          <a:xfrm>
            <a:off x="914400" y="1898650"/>
            <a:ext cx="2590800" cy="1530350"/>
          </a:xfrm>
          <a:prstGeom prst="rect">
            <a:avLst/>
          </a:prstGeom>
          <a:noFill/>
          <a:ln w="9525">
            <a:noFill/>
            <a:miter lim="800000"/>
            <a:headEnd/>
            <a:tailEnd/>
          </a:ln>
        </p:spPr>
      </p:pic>
      <p:pic>
        <p:nvPicPr>
          <p:cNvPr id="65547" name="Picture 4"/>
          <p:cNvPicPr>
            <a:picLocks noChangeAspect="1" noChangeArrowheads="1"/>
          </p:cNvPicPr>
          <p:nvPr/>
        </p:nvPicPr>
        <p:blipFill>
          <a:blip r:embed="rId4"/>
          <a:srcRect/>
          <a:stretch>
            <a:fillRect/>
          </a:stretch>
        </p:blipFill>
        <p:spPr bwMode="auto">
          <a:xfrm>
            <a:off x="4038600" y="1885950"/>
            <a:ext cx="3781425" cy="1619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Logic Gates: NAND &amp; NOR </a:t>
            </a:r>
          </a:p>
        </p:txBody>
      </p:sp>
      <p:sp>
        <p:nvSpPr>
          <p:cNvPr id="66564" name="Rectangle 3"/>
          <p:cNvSpPr>
            <a:spLocks noGrp="1" noChangeArrowheads="1"/>
          </p:cNvSpPr>
          <p:nvPr>
            <p:ph type="body" idx="1"/>
          </p:nvPr>
        </p:nvSpPr>
        <p:spPr>
          <a:xfrm>
            <a:off x="457200" y="990600"/>
            <a:ext cx="8382000" cy="1219200"/>
          </a:xfrm>
        </p:spPr>
        <p:txBody>
          <a:bodyPr/>
          <a:lstStyle/>
          <a:p>
            <a:pPr eaLnBrk="1" hangingPunct="1">
              <a:lnSpc>
                <a:spcPct val="90000"/>
              </a:lnSpc>
            </a:pPr>
            <a:r>
              <a:rPr lang="en-US" sz="1800" smtClean="0">
                <a:ea typeface="ＭＳ Ｐゴシック" pitchFamily="34" charset="-128"/>
              </a:rPr>
              <a:t>The simple diode logic allows AND and OR, but not inverters  </a:t>
            </a:r>
            <a:r>
              <a:rPr lang="en-US" sz="1800" smtClean="0">
                <a:ea typeface="ＭＳ Ｐゴシック" pitchFamily="34" charset="-128"/>
                <a:sym typeface="Wingdings" pitchFamily="2" charset="2"/>
              </a:rPr>
              <a:t></a:t>
            </a:r>
            <a:r>
              <a:rPr lang="en-US" sz="1800" smtClean="0">
                <a:ea typeface="ＭＳ Ｐゴシック" pitchFamily="34" charset="-128"/>
              </a:rPr>
              <a:t>  an incomplete form of logic. </a:t>
            </a:r>
          </a:p>
          <a:p>
            <a:pPr eaLnBrk="1" hangingPunct="1">
              <a:lnSpc>
                <a:spcPct val="90000"/>
              </a:lnSpc>
            </a:pPr>
            <a:r>
              <a:rPr lang="en-US" sz="1800" smtClean="0">
                <a:ea typeface="ＭＳ Ｐゴシック" pitchFamily="34" charset="-128"/>
              </a:rPr>
              <a:t>Also, without some kind of amplification it is not possible to have such basic logic operations cascaded as required for more complex logic functions.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Brief History of Digital Electronics</a:t>
            </a:r>
          </a:p>
        </p:txBody>
      </p:sp>
      <p:sp>
        <p:nvSpPr>
          <p:cNvPr id="61444" name="Rectangle 3"/>
          <p:cNvSpPr>
            <a:spLocks noGrp="1" noChangeArrowheads="1"/>
          </p:cNvSpPr>
          <p:nvPr>
            <p:ph type="body" idx="1"/>
          </p:nvPr>
        </p:nvSpPr>
        <p:spPr/>
        <p:txBody>
          <a:bodyPr/>
          <a:lstStyle/>
          <a:p>
            <a:pPr eaLnBrk="1" hangingPunct="1">
              <a:lnSpc>
                <a:spcPct val="90000"/>
              </a:lnSpc>
            </a:pPr>
            <a:r>
              <a:rPr lang="en-US" sz="2000" dirty="0" smtClean="0">
                <a:ea typeface="ＭＳ Ｐゴシック" pitchFamily="34" charset="-128"/>
              </a:rPr>
              <a:t>Digital electronics can be found in many applications in the form of microprocessors, microcontrollers, PCs, DSPs, and an uncountable number of other systems.</a:t>
            </a:r>
          </a:p>
          <a:p>
            <a:pPr eaLnBrk="1" hangingPunct="1">
              <a:lnSpc>
                <a:spcPct val="90000"/>
              </a:lnSpc>
            </a:pPr>
            <a:endParaRPr lang="en-US" sz="2000" dirty="0" smtClean="0">
              <a:ea typeface="ＭＳ Ｐゴシック" pitchFamily="34" charset="-128"/>
            </a:endParaRPr>
          </a:p>
          <a:p>
            <a:pPr eaLnBrk="1" hangingPunct="1">
              <a:lnSpc>
                <a:spcPct val="90000"/>
              </a:lnSpc>
            </a:pPr>
            <a:r>
              <a:rPr lang="en-US" sz="2000" dirty="0" smtClean="0">
                <a:ea typeface="ＭＳ Ｐゴシック" pitchFamily="34" charset="-128"/>
              </a:rPr>
              <a:t>The historic development of design of digital circuits:</a:t>
            </a:r>
          </a:p>
          <a:p>
            <a:pPr lvl="1" eaLnBrk="1" hangingPunct="1">
              <a:lnSpc>
                <a:spcPct val="90000"/>
              </a:lnSpc>
            </a:pPr>
            <a:r>
              <a:rPr lang="en-US" sz="2000" dirty="0" smtClean="0">
                <a:ea typeface="ＭＳ Ｐゴシック" pitchFamily="34" charset="-128"/>
              </a:rPr>
              <a:t>resistor-transistor logic (RTL) </a:t>
            </a:r>
          </a:p>
          <a:p>
            <a:pPr lvl="1" eaLnBrk="1" hangingPunct="1">
              <a:lnSpc>
                <a:spcPct val="90000"/>
              </a:lnSpc>
            </a:pPr>
            <a:r>
              <a:rPr lang="en-US" sz="2000" dirty="0" smtClean="0">
                <a:ea typeface="ＭＳ Ｐゴシック" pitchFamily="34" charset="-128"/>
              </a:rPr>
              <a:t>diode-transistor logic (DTL) </a:t>
            </a:r>
          </a:p>
          <a:p>
            <a:pPr lvl="1" eaLnBrk="1" hangingPunct="1">
              <a:lnSpc>
                <a:spcPct val="90000"/>
              </a:lnSpc>
            </a:pPr>
            <a:r>
              <a:rPr lang="en-US" sz="2000" dirty="0" smtClean="0">
                <a:ea typeface="ＭＳ Ｐゴシック" pitchFamily="34" charset="-128"/>
              </a:rPr>
              <a:t>transistor-transistor logic (TTL) </a:t>
            </a:r>
          </a:p>
          <a:p>
            <a:pPr lvl="1" eaLnBrk="1" hangingPunct="1">
              <a:lnSpc>
                <a:spcPct val="90000"/>
              </a:lnSpc>
            </a:pPr>
            <a:r>
              <a:rPr lang="en-US" sz="2000" dirty="0" smtClean="0">
                <a:ea typeface="ＭＳ Ｐゴシック" pitchFamily="34" charset="-128"/>
              </a:rPr>
              <a:t>emitter-coupled logic (ECL) </a:t>
            </a:r>
          </a:p>
          <a:p>
            <a:pPr lvl="1" eaLnBrk="1" hangingPunct="1">
              <a:lnSpc>
                <a:spcPct val="90000"/>
              </a:lnSpc>
            </a:pPr>
            <a:r>
              <a:rPr lang="en-US" sz="2000" dirty="0" smtClean="0">
                <a:ea typeface="ＭＳ Ｐゴシック" pitchFamily="34" charset="-128"/>
              </a:rPr>
              <a:t>NMOS </a:t>
            </a:r>
          </a:p>
          <a:p>
            <a:pPr lvl="1" eaLnBrk="1" hangingPunct="1">
              <a:lnSpc>
                <a:spcPct val="90000"/>
              </a:lnSpc>
            </a:pPr>
            <a:r>
              <a:rPr lang="en-US" sz="2000" dirty="0" smtClean="0">
                <a:ea typeface="ＭＳ Ｐゴシック" pitchFamily="34" charset="-128"/>
              </a:rPr>
              <a:t>complementary MOS (CMOS)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Logic Gates: NAND &amp; NOR </a:t>
            </a:r>
          </a:p>
        </p:txBody>
      </p:sp>
      <p:sp>
        <p:nvSpPr>
          <p:cNvPr id="66564" name="Rectangle 3"/>
          <p:cNvSpPr>
            <a:spLocks noGrp="1" noChangeArrowheads="1"/>
          </p:cNvSpPr>
          <p:nvPr>
            <p:ph type="body" idx="1"/>
          </p:nvPr>
        </p:nvSpPr>
        <p:spPr>
          <a:xfrm>
            <a:off x="457200" y="990600"/>
            <a:ext cx="8382000" cy="1219200"/>
          </a:xfrm>
        </p:spPr>
        <p:txBody>
          <a:bodyPr/>
          <a:lstStyle/>
          <a:p>
            <a:pPr eaLnBrk="1" hangingPunct="1">
              <a:lnSpc>
                <a:spcPct val="90000"/>
              </a:lnSpc>
            </a:pPr>
            <a:r>
              <a:rPr lang="en-US" sz="1800" smtClean="0">
                <a:ea typeface="ＭＳ Ｐゴシック" pitchFamily="34" charset="-128"/>
              </a:rPr>
              <a:t>The simple diode logic allows AND and OR, but not inverters  </a:t>
            </a:r>
            <a:r>
              <a:rPr lang="en-US" sz="1800" smtClean="0">
                <a:ea typeface="ＭＳ Ｐゴシック" pitchFamily="34" charset="-128"/>
                <a:sym typeface="Wingdings" pitchFamily="2" charset="2"/>
              </a:rPr>
              <a:t></a:t>
            </a:r>
            <a:r>
              <a:rPr lang="en-US" sz="1800" smtClean="0">
                <a:ea typeface="ＭＳ Ｐゴシック" pitchFamily="34" charset="-128"/>
              </a:rPr>
              <a:t>  an incomplete form of logic. </a:t>
            </a:r>
          </a:p>
          <a:p>
            <a:pPr eaLnBrk="1" hangingPunct="1">
              <a:lnSpc>
                <a:spcPct val="90000"/>
              </a:lnSpc>
            </a:pPr>
            <a:r>
              <a:rPr lang="en-US" sz="1800" smtClean="0">
                <a:ea typeface="ＭＳ Ｐゴシック" pitchFamily="34" charset="-128"/>
              </a:rPr>
              <a:t>Also, without some kind of amplification it is not possible to have such basic logic operations cascaded as required for more complex logic functions. </a:t>
            </a:r>
          </a:p>
        </p:txBody>
      </p:sp>
      <p:sp>
        <p:nvSpPr>
          <p:cNvPr id="7" name="Rectangle 3"/>
          <p:cNvSpPr txBox="1">
            <a:spLocks noChangeArrowheads="1"/>
          </p:cNvSpPr>
          <p:nvPr/>
        </p:nvSpPr>
        <p:spPr bwMode="auto">
          <a:xfrm>
            <a:off x="457200" y="2667000"/>
            <a:ext cx="3962400" cy="34290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en-US" sz="1800" kern="0" dirty="0">
                <a:latin typeface="+mn-lt"/>
                <a:cs typeface="ＭＳ Ｐゴシック" charset="-128"/>
              </a:rPr>
              <a:t>However, </a:t>
            </a:r>
            <a:r>
              <a:rPr lang="en-US" sz="1800" b="1" kern="0" dirty="0">
                <a:latin typeface="+mn-lt"/>
                <a:cs typeface="ＭＳ Ｐゴシック" charset="-128"/>
              </a:rPr>
              <a:t>any</a:t>
            </a:r>
            <a:r>
              <a:rPr lang="en-US" sz="1800" kern="0" dirty="0">
                <a:latin typeface="+mn-lt"/>
                <a:cs typeface="ＭＳ Ｐゴシック" charset="-128"/>
              </a:rPr>
              <a:t> gate can be built from NAND or NOR gates. This enables a circuit to be built from just one type of gate, either NAND or NOR. </a:t>
            </a:r>
          </a:p>
          <a:p>
            <a:pPr marL="342900" indent="-342900">
              <a:lnSpc>
                <a:spcPct val="90000"/>
              </a:lnSpc>
              <a:spcBef>
                <a:spcPct val="20000"/>
              </a:spcBef>
              <a:buFontTx/>
              <a:buChar char="•"/>
              <a:defRPr/>
            </a:pPr>
            <a:r>
              <a:rPr lang="en-US" sz="1800" kern="0" dirty="0">
                <a:latin typeface="+mn-lt"/>
                <a:ea typeface="ＭＳ Ｐゴシック" charset="-128"/>
                <a:cs typeface="ＭＳ Ｐゴシック" charset="-128"/>
              </a:rPr>
              <a:t>To build NAND or NOR </a:t>
            </a:r>
            <a:r>
              <a:rPr lang="en-US" sz="1800" b="1" kern="0" dirty="0">
                <a:latin typeface="+mn-lt"/>
                <a:ea typeface="ＭＳ Ｐゴシック" charset="-128"/>
                <a:cs typeface="ＭＳ Ｐゴシック" charset="-128"/>
              </a:rPr>
              <a:t>inverter</a:t>
            </a:r>
            <a:r>
              <a:rPr lang="en-US" sz="1800" kern="0" dirty="0">
                <a:latin typeface="+mn-lt"/>
                <a:ea typeface="ＭＳ Ｐゴシック" charset="-128"/>
                <a:cs typeface="ＭＳ Ｐゴシック" charset="-128"/>
              </a:rPr>
              <a:t> is required  </a:t>
            </a:r>
            <a:r>
              <a:rPr lang="en-US" sz="1800" kern="0" dirty="0">
                <a:latin typeface="+mn-lt"/>
                <a:ea typeface="ＭＳ Ｐゴシック" charset="-128"/>
                <a:cs typeface="ＭＳ Ｐゴシック" charset="-128"/>
                <a:sym typeface="Wingdings" pitchFamily="2" charset="2"/>
              </a:rPr>
              <a:t> transistors needed</a:t>
            </a:r>
            <a:r>
              <a:rPr lang="en-US" sz="1800" kern="0" dirty="0">
                <a:latin typeface="+mn-lt"/>
                <a:ea typeface="ＭＳ Ｐゴシック" charset="-128"/>
                <a:cs typeface="ＭＳ Ｐゴシック" charset="-128"/>
              </a:rPr>
              <a:t>.</a:t>
            </a:r>
          </a:p>
          <a:p>
            <a:pPr marL="342900" indent="-342900">
              <a:lnSpc>
                <a:spcPct val="90000"/>
              </a:lnSpc>
              <a:spcBef>
                <a:spcPct val="20000"/>
              </a:spcBef>
              <a:buFontTx/>
              <a:buChar char="•"/>
              <a:defRPr/>
            </a:pPr>
            <a:endParaRPr lang="en-US" sz="1800" kern="0" dirty="0">
              <a:latin typeface="+mn-lt"/>
              <a:ea typeface="ＭＳ Ｐゴシック" charset="-128"/>
              <a:cs typeface="ＭＳ Ｐゴシック" charset="-128"/>
            </a:endParaRPr>
          </a:p>
          <a:p>
            <a:pPr marL="342900" indent="-342900">
              <a:lnSpc>
                <a:spcPct val="90000"/>
              </a:lnSpc>
              <a:spcBef>
                <a:spcPct val="20000"/>
              </a:spcBef>
              <a:buFontTx/>
              <a:buChar char="•"/>
              <a:defRPr/>
            </a:pPr>
            <a:endParaRPr lang="en-US" sz="1800" kern="0" dirty="0">
              <a:latin typeface="+mn-lt"/>
              <a:cs typeface="ＭＳ Ｐゴシック" charset="-128"/>
            </a:endParaRPr>
          </a:p>
        </p:txBody>
      </p:sp>
      <p:pic>
        <p:nvPicPr>
          <p:cNvPr id="8" name="Picture 1"/>
          <p:cNvPicPr>
            <a:picLocks noChangeAspect="1" noChangeArrowheads="1"/>
          </p:cNvPicPr>
          <p:nvPr/>
        </p:nvPicPr>
        <p:blipFill>
          <a:blip r:embed="rId2"/>
          <a:srcRect/>
          <a:stretch>
            <a:fillRect/>
          </a:stretch>
        </p:blipFill>
        <p:spPr bwMode="auto">
          <a:xfrm>
            <a:off x="4953000" y="2362200"/>
            <a:ext cx="3810000" cy="3749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Logic Gates: NAND &amp; NOR </a:t>
            </a:r>
          </a:p>
        </p:txBody>
      </p:sp>
      <p:sp>
        <p:nvSpPr>
          <p:cNvPr id="66564" name="Rectangle 3"/>
          <p:cNvSpPr>
            <a:spLocks noGrp="1" noChangeArrowheads="1"/>
          </p:cNvSpPr>
          <p:nvPr>
            <p:ph type="body" idx="1"/>
          </p:nvPr>
        </p:nvSpPr>
        <p:spPr>
          <a:xfrm>
            <a:off x="457200" y="990600"/>
            <a:ext cx="8382000" cy="1219200"/>
          </a:xfrm>
        </p:spPr>
        <p:txBody>
          <a:bodyPr/>
          <a:lstStyle/>
          <a:p>
            <a:pPr eaLnBrk="1" hangingPunct="1">
              <a:lnSpc>
                <a:spcPct val="90000"/>
              </a:lnSpc>
            </a:pPr>
            <a:r>
              <a:rPr lang="en-US" sz="1800" smtClean="0">
                <a:ea typeface="ＭＳ Ｐゴシック" pitchFamily="34" charset="-128"/>
              </a:rPr>
              <a:t>The simple diode logic allows AND and OR, but not inverters  </a:t>
            </a:r>
            <a:r>
              <a:rPr lang="en-US" sz="1800" smtClean="0">
                <a:ea typeface="ＭＳ Ｐゴシック" pitchFamily="34" charset="-128"/>
                <a:sym typeface="Wingdings" pitchFamily="2" charset="2"/>
              </a:rPr>
              <a:t></a:t>
            </a:r>
            <a:r>
              <a:rPr lang="en-US" sz="1800" smtClean="0">
                <a:ea typeface="ＭＳ Ｐゴシック" pitchFamily="34" charset="-128"/>
              </a:rPr>
              <a:t>  an incomplete form of logic. </a:t>
            </a:r>
          </a:p>
          <a:p>
            <a:pPr eaLnBrk="1" hangingPunct="1">
              <a:lnSpc>
                <a:spcPct val="90000"/>
              </a:lnSpc>
            </a:pPr>
            <a:r>
              <a:rPr lang="en-US" sz="1800" smtClean="0">
                <a:ea typeface="ＭＳ Ｐゴシック" pitchFamily="34" charset="-128"/>
              </a:rPr>
              <a:t>Also, without some kind of amplification it is not possible to have such basic logic operations cascaded as required for more complex logic functions. </a:t>
            </a:r>
          </a:p>
        </p:txBody>
      </p:sp>
      <p:pic>
        <p:nvPicPr>
          <p:cNvPr id="66566" name="Picture 1"/>
          <p:cNvPicPr>
            <a:picLocks noChangeAspect="1" noChangeArrowheads="1"/>
          </p:cNvPicPr>
          <p:nvPr/>
        </p:nvPicPr>
        <p:blipFill>
          <a:blip r:embed="rId2"/>
          <a:srcRect/>
          <a:stretch>
            <a:fillRect/>
          </a:stretch>
        </p:blipFill>
        <p:spPr bwMode="auto">
          <a:xfrm>
            <a:off x="4953000" y="2362200"/>
            <a:ext cx="3810000" cy="3749675"/>
          </a:xfrm>
          <a:prstGeom prst="rect">
            <a:avLst/>
          </a:prstGeom>
          <a:noFill/>
          <a:ln w="9525">
            <a:noFill/>
            <a:miter lim="800000"/>
            <a:headEnd/>
            <a:tailEnd/>
          </a:ln>
        </p:spPr>
      </p:pic>
      <p:sp>
        <p:nvSpPr>
          <p:cNvPr id="7" name="Rectangle 3"/>
          <p:cNvSpPr txBox="1">
            <a:spLocks noChangeArrowheads="1"/>
          </p:cNvSpPr>
          <p:nvPr/>
        </p:nvSpPr>
        <p:spPr bwMode="auto">
          <a:xfrm>
            <a:off x="457200" y="2667000"/>
            <a:ext cx="3962400" cy="36576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en-US" sz="1800" kern="0" dirty="0">
                <a:latin typeface="+mn-lt"/>
                <a:cs typeface="ＭＳ Ｐゴシック" charset="-128"/>
              </a:rPr>
              <a:t>However, </a:t>
            </a:r>
            <a:r>
              <a:rPr lang="en-US" sz="1800" b="1" kern="0" dirty="0">
                <a:latin typeface="+mn-lt"/>
                <a:cs typeface="ＭＳ Ｐゴシック" charset="-128"/>
              </a:rPr>
              <a:t>any</a:t>
            </a:r>
            <a:r>
              <a:rPr lang="en-US" sz="1800" kern="0" dirty="0">
                <a:latin typeface="+mn-lt"/>
                <a:cs typeface="ＭＳ Ｐゴシック" charset="-128"/>
              </a:rPr>
              <a:t> gate can be built from NAND or NOR gates. This enables a circuit to be built from just one type of gate, either NAND or NOR. </a:t>
            </a:r>
          </a:p>
          <a:p>
            <a:pPr marL="342900" indent="-342900">
              <a:lnSpc>
                <a:spcPct val="90000"/>
              </a:lnSpc>
              <a:spcBef>
                <a:spcPct val="20000"/>
              </a:spcBef>
              <a:buFontTx/>
              <a:buChar char="•"/>
              <a:defRPr/>
            </a:pPr>
            <a:r>
              <a:rPr lang="en-US" sz="1800" kern="0" dirty="0">
                <a:latin typeface="+mn-lt"/>
                <a:ea typeface="ＭＳ Ｐゴシック" charset="-128"/>
                <a:cs typeface="ＭＳ Ｐゴシック" charset="-128"/>
              </a:rPr>
              <a:t>To build NAND or NOR inverter is required  </a:t>
            </a:r>
            <a:r>
              <a:rPr lang="en-US" sz="1800" kern="0" dirty="0">
                <a:latin typeface="+mn-lt"/>
                <a:ea typeface="ＭＳ Ｐゴシック" charset="-128"/>
                <a:cs typeface="ＭＳ Ｐゴシック" charset="-128"/>
                <a:sym typeface="Wingdings" pitchFamily="2" charset="2"/>
              </a:rPr>
              <a:t> transistors needed</a:t>
            </a:r>
            <a:r>
              <a:rPr lang="en-US" sz="1800" kern="0" dirty="0">
                <a:latin typeface="+mn-lt"/>
                <a:ea typeface="ＭＳ Ｐゴシック" charset="-128"/>
                <a:cs typeface="ＭＳ Ｐゴシック" charset="-128"/>
              </a:rPr>
              <a:t>.</a:t>
            </a:r>
          </a:p>
          <a:p>
            <a:pPr marL="342900" indent="-342900">
              <a:lnSpc>
                <a:spcPct val="90000"/>
              </a:lnSpc>
              <a:spcBef>
                <a:spcPct val="20000"/>
              </a:spcBef>
              <a:buFontTx/>
              <a:buChar char="•"/>
              <a:defRPr/>
            </a:pPr>
            <a:endParaRPr lang="en-US" sz="1800" kern="0" dirty="0">
              <a:latin typeface="+mn-lt"/>
              <a:ea typeface="ＭＳ Ｐゴシック" charset="-128"/>
              <a:cs typeface="ＭＳ Ｐゴシック" charset="-128"/>
            </a:endParaRPr>
          </a:p>
          <a:p>
            <a:pPr marL="342900" indent="-342900">
              <a:lnSpc>
                <a:spcPct val="90000"/>
              </a:lnSpc>
              <a:spcBef>
                <a:spcPct val="20000"/>
              </a:spcBef>
              <a:defRPr/>
            </a:pPr>
            <a:r>
              <a:rPr lang="en-US" sz="1800" kern="0" dirty="0">
                <a:latin typeface="+mn-lt"/>
                <a:ea typeface="ＭＳ Ｐゴシック" charset="-128"/>
                <a:cs typeface="ＭＳ Ｐゴシック" charset="-128"/>
              </a:rPr>
              <a:t>Conclusion.</a:t>
            </a:r>
          </a:p>
          <a:p>
            <a:pPr marL="342900" indent="-342900">
              <a:lnSpc>
                <a:spcPct val="90000"/>
              </a:lnSpc>
              <a:spcBef>
                <a:spcPct val="20000"/>
              </a:spcBef>
              <a:buFontTx/>
              <a:buChar char="•"/>
              <a:defRPr/>
            </a:pPr>
            <a:r>
              <a:rPr lang="en-US" sz="1800" b="1" kern="0" dirty="0">
                <a:solidFill>
                  <a:srgbClr val="0070C0"/>
                </a:solidFill>
                <a:latin typeface="+mn-lt"/>
                <a:ea typeface="ＭＳ Ｐゴシック" charset="-128"/>
                <a:cs typeface="ＭＳ Ｐゴシック" charset="-128"/>
              </a:rPr>
              <a:t>To build a functionally complete logic systems transistors are used.</a:t>
            </a:r>
            <a:endParaRPr lang="en-US" sz="1800" b="1" kern="0" dirty="0">
              <a:solidFill>
                <a:srgbClr val="0070C0"/>
              </a:solidFill>
              <a:latin typeface="+mn-lt"/>
              <a:cs typeface="ＭＳ Ｐゴシック" charset="-128"/>
            </a:endParaRPr>
          </a:p>
          <a:p>
            <a:pPr marL="342900" indent="-342900">
              <a:lnSpc>
                <a:spcPct val="90000"/>
              </a:lnSpc>
              <a:spcBef>
                <a:spcPct val="20000"/>
              </a:spcBef>
              <a:buFontTx/>
              <a:buChar char="•"/>
              <a:defRPr/>
            </a:pPr>
            <a:endParaRPr lang="en-US" sz="1800" b="1" kern="0" dirty="0" smtClean="0">
              <a:solidFill>
                <a:srgbClr val="0070C0"/>
              </a:solidFill>
              <a:latin typeface="+mn-lt"/>
              <a:cs typeface="ＭＳ Ｐゴシック" charset="-128"/>
            </a:endParaRPr>
          </a:p>
          <a:p>
            <a:pPr marL="342900" indent="-342900">
              <a:lnSpc>
                <a:spcPct val="90000"/>
              </a:lnSpc>
              <a:spcBef>
                <a:spcPct val="20000"/>
              </a:spcBef>
              <a:buFontTx/>
              <a:buChar char="•"/>
              <a:defRPr/>
            </a:pPr>
            <a:r>
              <a:rPr lang="en-US" sz="1800" b="1" kern="0" dirty="0" smtClean="0">
                <a:solidFill>
                  <a:srgbClr val="0070C0"/>
                </a:solidFill>
                <a:latin typeface="+mn-lt"/>
                <a:cs typeface="ＭＳ Ｐゴシック" charset="-128"/>
              </a:rPr>
              <a:t>The </a:t>
            </a:r>
            <a:r>
              <a:rPr lang="en-US" sz="1800" b="1" kern="0" dirty="0">
                <a:solidFill>
                  <a:srgbClr val="0070C0"/>
                </a:solidFill>
                <a:latin typeface="+mn-lt"/>
                <a:cs typeface="ＭＳ Ｐゴシック" charset="-128"/>
              </a:rPr>
              <a:t>most basic digital building block is the inverter.</a:t>
            </a:r>
          </a:p>
          <a:p>
            <a:pPr marL="342900" indent="-342900">
              <a:lnSpc>
                <a:spcPct val="90000"/>
              </a:lnSpc>
              <a:spcBef>
                <a:spcPct val="20000"/>
              </a:spcBef>
              <a:buFontTx/>
              <a:buChar char="•"/>
              <a:defRPr/>
            </a:pPr>
            <a:endParaRPr lang="en-US" sz="1800" kern="0" dirty="0">
              <a:latin typeface="+mn-lt"/>
              <a:cs typeface="ＭＳ Ｐゴシック" charset="-128"/>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Diode-Transistor Logic (DTL) Gate</a:t>
            </a:r>
          </a:p>
        </p:txBody>
      </p:sp>
      <p:sp>
        <p:nvSpPr>
          <p:cNvPr id="68612" name="Rectangle 3"/>
          <p:cNvSpPr>
            <a:spLocks noGrp="1" noChangeArrowheads="1"/>
          </p:cNvSpPr>
          <p:nvPr>
            <p:ph type="body" idx="1"/>
          </p:nvPr>
        </p:nvSpPr>
        <p:spPr>
          <a:xfrm>
            <a:off x="457200" y="838200"/>
            <a:ext cx="8534400" cy="990600"/>
          </a:xfrm>
        </p:spPr>
        <p:txBody>
          <a:bodyPr/>
          <a:lstStyle/>
          <a:p>
            <a:r>
              <a:rPr lang="en-US" sz="1800" dirty="0" smtClean="0">
                <a:ea typeface="ＭＳ Ｐゴシック" pitchFamily="34" charset="-128"/>
              </a:rPr>
              <a:t>The inversion and level-restoration problem associated with diode logic can be solved by adding a diode and transistor to form the </a:t>
            </a:r>
            <a:r>
              <a:rPr lang="en-US" sz="1800" b="1" dirty="0" smtClean="0">
                <a:ea typeface="ＭＳ Ｐゴシック" pitchFamily="34" charset="-128"/>
              </a:rPr>
              <a:t>diode-transistor logic (DTL) gate</a:t>
            </a:r>
          </a:p>
          <a:p>
            <a:r>
              <a:rPr lang="en-US" sz="1800" dirty="0" smtClean="0">
                <a:ea typeface="ＭＳ Ｐゴシック" pitchFamily="34" charset="-128"/>
              </a:rPr>
              <a:t>It will be analyzed in detail sin Chapter 9; here is a brief overview.</a:t>
            </a:r>
          </a:p>
        </p:txBody>
      </p:sp>
      <p:pic>
        <p:nvPicPr>
          <p:cNvPr id="68615" name="Picture 2"/>
          <p:cNvPicPr>
            <a:picLocks noChangeAspect="1" noChangeArrowheads="1"/>
          </p:cNvPicPr>
          <p:nvPr/>
        </p:nvPicPr>
        <p:blipFill>
          <a:blip r:embed="rId2"/>
          <a:srcRect/>
          <a:stretch>
            <a:fillRect/>
          </a:stretch>
        </p:blipFill>
        <p:spPr bwMode="auto">
          <a:xfrm>
            <a:off x="685800" y="1752600"/>
            <a:ext cx="7651750" cy="1905000"/>
          </a:xfrm>
          <a:prstGeom prst="rect">
            <a:avLst/>
          </a:prstGeom>
          <a:noFill/>
          <a:ln w="9525">
            <a:noFill/>
            <a:miter lim="800000"/>
            <a:headEnd/>
            <a:tailEnd/>
          </a:ln>
        </p:spPr>
      </p:pic>
      <p:pic>
        <p:nvPicPr>
          <p:cNvPr id="68616" name="Picture 3"/>
          <p:cNvPicPr>
            <a:picLocks noChangeAspect="1" noChangeArrowheads="1"/>
          </p:cNvPicPr>
          <p:nvPr/>
        </p:nvPicPr>
        <p:blipFill>
          <a:blip r:embed="rId3"/>
          <a:srcRect/>
          <a:stretch>
            <a:fillRect/>
          </a:stretch>
        </p:blipFill>
        <p:spPr bwMode="auto">
          <a:xfrm>
            <a:off x="4572000" y="1828800"/>
            <a:ext cx="4038600" cy="2003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Diode-Transistor Logic (DTL) Gate</a:t>
            </a:r>
          </a:p>
        </p:txBody>
      </p:sp>
      <p:sp>
        <p:nvSpPr>
          <p:cNvPr id="7" name="Rectangle 3"/>
          <p:cNvSpPr txBox="1">
            <a:spLocks noChangeArrowheads="1"/>
          </p:cNvSpPr>
          <p:nvPr/>
        </p:nvSpPr>
        <p:spPr bwMode="auto">
          <a:xfrm>
            <a:off x="457200" y="3810000"/>
            <a:ext cx="8458200" cy="2743200"/>
          </a:xfrm>
          <a:prstGeom prst="rect">
            <a:avLst/>
          </a:prstGeom>
          <a:noFill/>
          <a:ln w="9525">
            <a:noFill/>
            <a:miter lim="800000"/>
            <a:headEnd/>
            <a:tailEnd/>
          </a:ln>
        </p:spPr>
        <p:txBody>
          <a:bodyPr/>
          <a:lstStyle/>
          <a:p>
            <a:pPr eaLnBrk="0" hangingPunct="0">
              <a:defRPr/>
            </a:pPr>
            <a:r>
              <a:rPr lang="en-US" sz="1600" dirty="0">
                <a:solidFill>
                  <a:srgbClr val="004376"/>
                </a:solidFill>
              </a:rPr>
              <a:t>On the left, diodes </a:t>
            </a:r>
            <a:r>
              <a:rPr lang="en-US" sz="1600" i="1" dirty="0">
                <a:solidFill>
                  <a:srgbClr val="004376"/>
                </a:solidFill>
              </a:rPr>
              <a:t>D1 </a:t>
            </a:r>
            <a:r>
              <a:rPr lang="en-US" sz="1600" dirty="0">
                <a:solidFill>
                  <a:srgbClr val="004376"/>
                </a:solidFill>
              </a:rPr>
              <a:t>and</a:t>
            </a:r>
            <a:r>
              <a:rPr lang="en-US" sz="1600" i="1" dirty="0">
                <a:solidFill>
                  <a:srgbClr val="004376"/>
                </a:solidFill>
              </a:rPr>
              <a:t> D2 </a:t>
            </a:r>
            <a:r>
              <a:rPr lang="en-US" sz="1600" dirty="0">
                <a:solidFill>
                  <a:srgbClr val="004376"/>
                </a:solidFill>
              </a:rPr>
              <a:t>are both off, whereas</a:t>
            </a:r>
            <a:r>
              <a:rPr lang="en-US" sz="1600" i="1" dirty="0">
                <a:solidFill>
                  <a:srgbClr val="004376"/>
                </a:solidFill>
              </a:rPr>
              <a:t> D3 </a:t>
            </a:r>
            <a:r>
              <a:rPr lang="en-US" sz="1600" dirty="0">
                <a:solidFill>
                  <a:srgbClr val="004376"/>
                </a:solidFill>
              </a:rPr>
              <a:t>and </a:t>
            </a:r>
            <a:r>
              <a:rPr lang="en-US" sz="1600" i="1" dirty="0">
                <a:solidFill>
                  <a:srgbClr val="004376"/>
                </a:solidFill>
              </a:rPr>
              <a:t>Q1 </a:t>
            </a:r>
            <a:r>
              <a:rPr lang="en-US" sz="1600" dirty="0">
                <a:solidFill>
                  <a:srgbClr val="004376"/>
                </a:solidFill>
              </a:rPr>
              <a:t>are on. Node 1 is at</a:t>
            </a:r>
            <a:r>
              <a:rPr lang="en-US" sz="1600" i="1" dirty="0">
                <a:solidFill>
                  <a:srgbClr val="004376"/>
                </a:solidFill>
              </a:rPr>
              <a:t> </a:t>
            </a:r>
            <a:r>
              <a:rPr lang="en-US" sz="1600" dirty="0">
                <a:solidFill>
                  <a:srgbClr val="004376"/>
                </a:solidFill>
              </a:rPr>
              <a:t>1.3 V:</a:t>
            </a:r>
          </a:p>
          <a:p>
            <a:pPr eaLnBrk="0" hangingPunct="0">
              <a:defRPr/>
            </a:pPr>
            <a:r>
              <a:rPr lang="en-US" sz="1600" dirty="0">
                <a:solidFill>
                  <a:srgbClr val="004376"/>
                </a:solidFill>
              </a:rPr>
              <a:t>                                          V1 = VD3 + VBE = 0.6 V + 0.7 V = 1.3 V</a:t>
            </a:r>
          </a:p>
          <a:p>
            <a:pPr eaLnBrk="0" hangingPunct="0">
              <a:defRPr/>
            </a:pPr>
            <a:r>
              <a:rPr lang="en-US" sz="1600" dirty="0">
                <a:solidFill>
                  <a:srgbClr val="004376"/>
                </a:solidFill>
              </a:rPr>
              <a:t>The current </a:t>
            </a:r>
            <a:r>
              <a:rPr lang="en-US" sz="1600" i="1" dirty="0">
                <a:solidFill>
                  <a:srgbClr val="004376"/>
                </a:solidFill>
              </a:rPr>
              <a:t>I </a:t>
            </a:r>
            <a:r>
              <a:rPr lang="en-US" sz="1600" dirty="0">
                <a:solidFill>
                  <a:srgbClr val="004376"/>
                </a:solidFill>
              </a:rPr>
              <a:t>through resistor </a:t>
            </a:r>
            <a:r>
              <a:rPr lang="en-US" sz="1600" i="1" dirty="0">
                <a:solidFill>
                  <a:srgbClr val="004376"/>
                </a:solidFill>
              </a:rPr>
              <a:t>RB </a:t>
            </a:r>
            <a:r>
              <a:rPr lang="en-US" sz="1600" dirty="0">
                <a:solidFill>
                  <a:srgbClr val="004376"/>
                </a:solidFill>
              </a:rPr>
              <a:t>and diode </a:t>
            </a:r>
            <a:r>
              <a:rPr lang="en-US" sz="1600" i="1" dirty="0">
                <a:solidFill>
                  <a:srgbClr val="004376"/>
                </a:solidFill>
              </a:rPr>
              <a:t>D3 </a:t>
            </a:r>
            <a:r>
              <a:rPr lang="en-US" sz="1600" dirty="0">
                <a:solidFill>
                  <a:srgbClr val="004376"/>
                </a:solidFill>
              </a:rPr>
              <a:t>becomes the base current</a:t>
            </a:r>
            <a:r>
              <a:rPr lang="en-US" sz="1600" i="1" dirty="0">
                <a:solidFill>
                  <a:srgbClr val="004376"/>
                </a:solidFill>
              </a:rPr>
              <a:t> IB </a:t>
            </a:r>
            <a:r>
              <a:rPr lang="en-US" sz="1600" dirty="0">
                <a:solidFill>
                  <a:srgbClr val="004376"/>
                </a:solidFill>
              </a:rPr>
              <a:t>of transistor</a:t>
            </a:r>
            <a:r>
              <a:rPr lang="en-US" sz="1600" i="1" dirty="0">
                <a:solidFill>
                  <a:srgbClr val="004376"/>
                </a:solidFill>
              </a:rPr>
              <a:t> Q1. </a:t>
            </a:r>
            <a:r>
              <a:rPr lang="en-US" sz="1600" dirty="0">
                <a:solidFill>
                  <a:srgbClr val="004376"/>
                </a:solidFill>
              </a:rPr>
              <a:t>The</a:t>
            </a:r>
          </a:p>
          <a:p>
            <a:pPr eaLnBrk="0" hangingPunct="0">
              <a:defRPr/>
            </a:pPr>
            <a:r>
              <a:rPr lang="en-US" sz="1600" dirty="0">
                <a:solidFill>
                  <a:srgbClr val="004376"/>
                </a:solidFill>
              </a:rPr>
              <a:t>value of </a:t>
            </a:r>
            <a:r>
              <a:rPr lang="en-US" sz="1600" i="1" dirty="0">
                <a:solidFill>
                  <a:srgbClr val="004376"/>
                </a:solidFill>
              </a:rPr>
              <a:t>IB </a:t>
            </a:r>
            <a:r>
              <a:rPr lang="en-US" sz="1600" dirty="0">
                <a:solidFill>
                  <a:srgbClr val="004376"/>
                </a:solidFill>
              </a:rPr>
              <a:t>is designed to cause</a:t>
            </a:r>
            <a:r>
              <a:rPr lang="en-US" sz="1600" i="1" dirty="0">
                <a:solidFill>
                  <a:srgbClr val="004376"/>
                </a:solidFill>
              </a:rPr>
              <a:t> Q1 </a:t>
            </a:r>
            <a:r>
              <a:rPr lang="en-US" sz="1600" dirty="0">
                <a:solidFill>
                  <a:srgbClr val="004376"/>
                </a:solidFill>
              </a:rPr>
              <a:t>to saturate so that</a:t>
            </a:r>
            <a:r>
              <a:rPr lang="en-US" sz="1600" i="1" dirty="0">
                <a:solidFill>
                  <a:srgbClr val="004376"/>
                </a:solidFill>
              </a:rPr>
              <a:t> </a:t>
            </a:r>
            <a:r>
              <a:rPr lang="en-US" sz="1600" i="1" dirty="0" err="1">
                <a:solidFill>
                  <a:srgbClr val="004376"/>
                </a:solidFill>
              </a:rPr>
              <a:t>v</a:t>
            </a:r>
            <a:r>
              <a:rPr lang="en-US" sz="1600" i="1" baseline="-25000" dirty="0" err="1">
                <a:solidFill>
                  <a:srgbClr val="004376"/>
                </a:solidFill>
              </a:rPr>
              <a:t>O</a:t>
            </a:r>
            <a:r>
              <a:rPr lang="en-US" sz="1600" i="1" dirty="0">
                <a:solidFill>
                  <a:srgbClr val="004376"/>
                </a:solidFill>
              </a:rPr>
              <a:t> = VCESAT </a:t>
            </a:r>
            <a:r>
              <a:rPr lang="en-US" sz="1600" dirty="0">
                <a:solidFill>
                  <a:srgbClr val="004376"/>
                </a:solidFill>
              </a:rPr>
              <a:t>(for example, 0.05 to 0.1 V).</a:t>
            </a:r>
          </a:p>
          <a:p>
            <a:pPr eaLnBrk="0" hangingPunct="0">
              <a:defRPr/>
            </a:pPr>
            <a:endParaRPr lang="en-US" sz="1600" kern="0" dirty="0">
              <a:solidFill>
                <a:srgbClr val="004376"/>
              </a:solidFill>
              <a:latin typeface="+mn-lt"/>
              <a:cs typeface="ＭＳ Ｐゴシック" charset="-128"/>
            </a:endParaRPr>
          </a:p>
        </p:txBody>
      </p:sp>
      <p:pic>
        <p:nvPicPr>
          <p:cNvPr id="68615" name="Picture 2"/>
          <p:cNvPicPr>
            <a:picLocks noChangeAspect="1" noChangeArrowheads="1"/>
          </p:cNvPicPr>
          <p:nvPr/>
        </p:nvPicPr>
        <p:blipFill>
          <a:blip r:embed="rId2"/>
          <a:srcRect/>
          <a:stretch>
            <a:fillRect/>
          </a:stretch>
        </p:blipFill>
        <p:spPr bwMode="auto">
          <a:xfrm>
            <a:off x="685800" y="1752600"/>
            <a:ext cx="7651750" cy="1905000"/>
          </a:xfrm>
          <a:prstGeom prst="rect">
            <a:avLst/>
          </a:prstGeom>
          <a:noFill/>
          <a:ln w="9525">
            <a:noFill/>
            <a:miter lim="800000"/>
            <a:headEnd/>
            <a:tailEnd/>
          </a:ln>
        </p:spPr>
      </p:pic>
      <p:pic>
        <p:nvPicPr>
          <p:cNvPr id="68616" name="Picture 3"/>
          <p:cNvPicPr>
            <a:picLocks noChangeAspect="1" noChangeArrowheads="1"/>
          </p:cNvPicPr>
          <p:nvPr/>
        </p:nvPicPr>
        <p:blipFill>
          <a:blip r:embed="rId3"/>
          <a:srcRect/>
          <a:stretch>
            <a:fillRect/>
          </a:stretch>
        </p:blipFill>
        <p:spPr bwMode="auto">
          <a:xfrm>
            <a:off x="4572000" y="1828800"/>
            <a:ext cx="4038600" cy="2003425"/>
          </a:xfrm>
          <a:prstGeom prst="rect">
            <a:avLst/>
          </a:prstGeom>
          <a:noFill/>
          <a:ln w="9525">
            <a:noFill/>
            <a:miter lim="800000"/>
            <a:headEnd/>
            <a:tailEnd/>
          </a:ln>
        </p:spPr>
      </p:pic>
      <p:sp>
        <p:nvSpPr>
          <p:cNvPr id="10" name="Rectangle 3"/>
          <p:cNvSpPr txBox="1">
            <a:spLocks noChangeArrowheads="1"/>
          </p:cNvSpPr>
          <p:nvPr/>
        </p:nvSpPr>
        <p:spPr bwMode="auto">
          <a:xfrm>
            <a:off x="457200" y="838200"/>
            <a:ext cx="85344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pitchFamily="34" charset="-128"/>
                <a:cs typeface="ＭＳ Ｐゴシック" charset="-128"/>
              </a:rPr>
              <a:t>The inversion and level-restoration problem associated with diode logic can be solved by adding a diode and transistor to form the </a:t>
            </a:r>
            <a:r>
              <a:rPr kumimoji="0" lang="en-US" sz="1800" b="1" i="0" u="none" strike="noStrike" kern="0" cap="none" spc="0" normalizeH="0" baseline="0" noProof="0" dirty="0" smtClean="0">
                <a:ln>
                  <a:noFill/>
                </a:ln>
                <a:solidFill>
                  <a:schemeClr val="tx1"/>
                </a:solidFill>
                <a:effectLst/>
                <a:uLnTx/>
                <a:uFillTx/>
                <a:latin typeface="+mn-lt"/>
                <a:ea typeface="ＭＳ Ｐゴシック" pitchFamily="34" charset="-128"/>
                <a:cs typeface="ＭＳ Ｐゴシック" charset="-128"/>
              </a:rPr>
              <a:t>diode-transistor logic (DTL) gate</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ea typeface="ＭＳ Ｐゴシック" pitchFamily="34" charset="-128"/>
                <a:cs typeface="ＭＳ Ｐゴシック" charset="-128"/>
              </a:rPr>
              <a:t>It will be analyzed in detail sin Chapter 9; here is a brief overview.</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Diode-Transistor Logic (DTL) Gate</a:t>
            </a:r>
          </a:p>
        </p:txBody>
      </p:sp>
      <p:sp>
        <p:nvSpPr>
          <p:cNvPr id="69638" name="Rectangle 3"/>
          <p:cNvSpPr txBox="1">
            <a:spLocks noChangeArrowheads="1"/>
          </p:cNvSpPr>
          <p:nvPr/>
        </p:nvSpPr>
        <p:spPr bwMode="auto">
          <a:xfrm>
            <a:off x="457200" y="3810000"/>
            <a:ext cx="8458200" cy="2743200"/>
          </a:xfrm>
          <a:prstGeom prst="rect">
            <a:avLst/>
          </a:prstGeom>
          <a:noFill/>
          <a:ln w="9525">
            <a:noFill/>
            <a:miter lim="800000"/>
            <a:headEnd/>
            <a:tailEnd/>
          </a:ln>
        </p:spPr>
        <p:txBody>
          <a:bodyPr/>
          <a:lstStyle/>
          <a:p>
            <a:pPr eaLnBrk="0" hangingPunct="0"/>
            <a:r>
              <a:rPr lang="en-US" sz="1600">
                <a:solidFill>
                  <a:srgbClr val="0070C0"/>
                </a:solidFill>
              </a:rPr>
              <a:t>On the right, input </a:t>
            </a:r>
            <a:r>
              <a:rPr lang="en-US" sz="1600" i="1">
                <a:solidFill>
                  <a:srgbClr val="0070C0"/>
                </a:solidFill>
              </a:rPr>
              <a:t>B </a:t>
            </a:r>
            <a:r>
              <a:rPr lang="en-US" sz="1600">
                <a:solidFill>
                  <a:srgbClr val="0070C0"/>
                </a:solidFill>
              </a:rPr>
              <a:t>is now at 0 V, corresponding to a logical 0. Diode</a:t>
            </a:r>
            <a:r>
              <a:rPr lang="en-US" sz="1600" i="1">
                <a:solidFill>
                  <a:srgbClr val="0070C0"/>
                </a:solidFill>
              </a:rPr>
              <a:t> D2 </a:t>
            </a:r>
            <a:r>
              <a:rPr lang="en-US" sz="1600">
                <a:solidFill>
                  <a:srgbClr val="0070C0"/>
                </a:solidFill>
              </a:rPr>
              <a:t>is conducting,</a:t>
            </a:r>
          </a:p>
          <a:p>
            <a:pPr eaLnBrk="0" hangingPunct="0"/>
            <a:r>
              <a:rPr lang="en-US" sz="1600">
                <a:solidFill>
                  <a:srgbClr val="0070C0"/>
                </a:solidFill>
              </a:rPr>
              <a:t>holding node 1 at 0.6 V. Now diode </a:t>
            </a:r>
            <a:r>
              <a:rPr lang="en-US" sz="1600" i="1">
                <a:solidFill>
                  <a:srgbClr val="0070C0"/>
                </a:solidFill>
              </a:rPr>
              <a:t>D3 </a:t>
            </a:r>
            <a:r>
              <a:rPr lang="en-US" sz="1600">
                <a:solidFill>
                  <a:srgbClr val="0070C0"/>
                </a:solidFill>
              </a:rPr>
              <a:t>and transistor </a:t>
            </a:r>
            <a:r>
              <a:rPr lang="en-US" sz="1600" i="1">
                <a:solidFill>
                  <a:srgbClr val="0070C0"/>
                </a:solidFill>
              </a:rPr>
              <a:t>Q1 </a:t>
            </a:r>
            <a:r>
              <a:rPr lang="en-US" sz="1600">
                <a:solidFill>
                  <a:srgbClr val="0070C0"/>
                </a:solidFill>
              </a:rPr>
              <a:t>must both be off, because the voltage at</a:t>
            </a:r>
          </a:p>
          <a:p>
            <a:pPr eaLnBrk="0" hangingPunct="0"/>
            <a:r>
              <a:rPr lang="en-US" sz="1600">
                <a:solidFill>
                  <a:srgbClr val="0070C0"/>
                </a:solidFill>
              </a:rPr>
              <a:t>node 1 is now less than the two diode voltage drops required to turn on both </a:t>
            </a:r>
            <a:r>
              <a:rPr lang="en-US" sz="1600" i="1">
                <a:solidFill>
                  <a:srgbClr val="0070C0"/>
                </a:solidFill>
              </a:rPr>
              <a:t>D3 </a:t>
            </a:r>
            <a:r>
              <a:rPr lang="en-US" sz="1600">
                <a:solidFill>
                  <a:srgbClr val="0070C0"/>
                </a:solidFill>
              </a:rPr>
              <a:t>and </a:t>
            </a:r>
            <a:r>
              <a:rPr lang="en-US" sz="1600" i="1">
                <a:solidFill>
                  <a:srgbClr val="0070C0"/>
                </a:solidFill>
              </a:rPr>
              <a:t>Q1. </a:t>
            </a:r>
            <a:r>
              <a:rPr lang="en-US" sz="1600">
                <a:solidFill>
                  <a:srgbClr val="0070C0"/>
                </a:solidFill>
              </a:rPr>
              <a:t>The base</a:t>
            </a:r>
          </a:p>
          <a:p>
            <a:pPr eaLnBrk="0" hangingPunct="0"/>
            <a:r>
              <a:rPr lang="en-US" sz="1600">
                <a:solidFill>
                  <a:srgbClr val="0070C0"/>
                </a:solidFill>
              </a:rPr>
              <a:t>current of </a:t>
            </a:r>
            <a:r>
              <a:rPr lang="en-US" sz="1600" i="1">
                <a:solidFill>
                  <a:srgbClr val="0070C0"/>
                </a:solidFill>
              </a:rPr>
              <a:t>Q1 </a:t>
            </a:r>
            <a:r>
              <a:rPr lang="en-US" sz="1600">
                <a:solidFill>
                  <a:srgbClr val="0070C0"/>
                </a:solidFill>
              </a:rPr>
              <a:t>is now zero;</a:t>
            </a:r>
            <a:r>
              <a:rPr lang="en-US" sz="1600" i="1">
                <a:solidFill>
                  <a:srgbClr val="0070C0"/>
                </a:solidFill>
              </a:rPr>
              <a:t> Q1 </a:t>
            </a:r>
            <a:r>
              <a:rPr lang="en-US" sz="1600">
                <a:solidFill>
                  <a:srgbClr val="0070C0"/>
                </a:solidFill>
              </a:rPr>
              <a:t>will be off with</a:t>
            </a:r>
            <a:r>
              <a:rPr lang="en-US" sz="1600" i="1">
                <a:solidFill>
                  <a:srgbClr val="0070C0"/>
                </a:solidFill>
              </a:rPr>
              <a:t> IC = 0, </a:t>
            </a:r>
            <a:r>
              <a:rPr lang="en-US" sz="1600">
                <a:solidFill>
                  <a:srgbClr val="0070C0"/>
                </a:solidFill>
              </a:rPr>
              <a:t>and the output voltage will be at +3.3 V,</a:t>
            </a:r>
          </a:p>
          <a:p>
            <a:pPr eaLnBrk="0" hangingPunct="0"/>
            <a:r>
              <a:rPr lang="en-US" sz="1600">
                <a:solidFill>
                  <a:srgbClr val="0070C0"/>
                </a:solidFill>
              </a:rPr>
              <a:t>corresponding to a logical 1. A similar situation holds for the circuit if both inputs are low.</a:t>
            </a:r>
          </a:p>
        </p:txBody>
      </p:sp>
      <p:pic>
        <p:nvPicPr>
          <p:cNvPr id="69639" name="Picture 2"/>
          <p:cNvPicPr>
            <a:picLocks noChangeAspect="1" noChangeArrowheads="1"/>
          </p:cNvPicPr>
          <p:nvPr/>
        </p:nvPicPr>
        <p:blipFill>
          <a:blip r:embed="rId2"/>
          <a:srcRect/>
          <a:stretch>
            <a:fillRect/>
          </a:stretch>
        </p:blipFill>
        <p:spPr bwMode="auto">
          <a:xfrm>
            <a:off x="685800" y="1752600"/>
            <a:ext cx="7651750" cy="1905000"/>
          </a:xfrm>
          <a:prstGeom prst="rect">
            <a:avLst/>
          </a:prstGeom>
          <a:noFill/>
          <a:ln w="9525">
            <a:noFill/>
            <a:miter lim="800000"/>
            <a:headEnd/>
            <a:tailEnd/>
          </a:ln>
        </p:spPr>
      </p:pic>
      <p:pic>
        <p:nvPicPr>
          <p:cNvPr id="69640" name="Picture 3"/>
          <p:cNvPicPr>
            <a:picLocks noChangeAspect="1" noChangeArrowheads="1"/>
          </p:cNvPicPr>
          <p:nvPr/>
        </p:nvPicPr>
        <p:blipFill>
          <a:blip r:embed="rId3"/>
          <a:srcRect/>
          <a:stretch>
            <a:fillRect/>
          </a:stretch>
        </p:blipFill>
        <p:spPr bwMode="auto">
          <a:xfrm>
            <a:off x="533400" y="1806575"/>
            <a:ext cx="4038600" cy="2003425"/>
          </a:xfrm>
          <a:prstGeom prst="rect">
            <a:avLst/>
          </a:prstGeom>
          <a:noFill/>
          <a:ln w="9525">
            <a:noFill/>
            <a:miter lim="800000"/>
            <a:headEnd/>
            <a:tailEnd/>
          </a:ln>
        </p:spPr>
      </p:pic>
      <p:sp>
        <p:nvSpPr>
          <p:cNvPr id="10" name="Rectangle 3"/>
          <p:cNvSpPr txBox="1">
            <a:spLocks noChangeArrowheads="1"/>
          </p:cNvSpPr>
          <p:nvPr/>
        </p:nvSpPr>
        <p:spPr bwMode="auto">
          <a:xfrm>
            <a:off x="457200" y="838200"/>
            <a:ext cx="85344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The inversion and level-restoration problem associated with diode logic can be solved by adding a diode and transistor to form the </a:t>
            </a:r>
            <a:r>
              <a:rPr kumimoji="0" lang="en-US" sz="1800" b="1"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diode-transistor logic (DTL) gate</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It will be analyzed in detail sin Chapter 9; here is a brief overview.</a:t>
            </a:r>
            <a:endParaRPr kumimoji="0" lang="en-US" sz="1800" b="0" i="0" u="none" strike="noStrike" kern="0" cap="none" spc="0" normalizeH="0" baseline="0" noProof="0" dirty="0" smtClean="0">
              <a:ln>
                <a:noFill/>
              </a:ln>
              <a:solidFill>
                <a:schemeClr val="tx1"/>
              </a:solidFill>
              <a:effectLst/>
              <a:uLnTx/>
              <a:uFillTx/>
              <a:latin typeface="+mn-lt"/>
              <a:ea typeface="ＭＳ Ｐゴシック" pitchFamily="34" charset="-128"/>
              <a:cs typeface="ＭＳ Ｐゴシック" charset="-128"/>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Diode-Transistor Logic (DTL) Gate</a:t>
            </a:r>
          </a:p>
        </p:txBody>
      </p:sp>
      <p:sp>
        <p:nvSpPr>
          <p:cNvPr id="70662" name="Rectangle 3"/>
          <p:cNvSpPr txBox="1">
            <a:spLocks noChangeArrowheads="1"/>
          </p:cNvSpPr>
          <p:nvPr/>
        </p:nvSpPr>
        <p:spPr bwMode="auto">
          <a:xfrm>
            <a:off x="457200" y="3810000"/>
            <a:ext cx="8458200" cy="2743200"/>
          </a:xfrm>
          <a:prstGeom prst="rect">
            <a:avLst/>
          </a:prstGeom>
          <a:noFill/>
          <a:ln w="9525">
            <a:noFill/>
            <a:miter lim="800000"/>
            <a:headEnd/>
            <a:tailEnd/>
          </a:ln>
        </p:spPr>
        <p:txBody>
          <a:bodyPr/>
          <a:lstStyle/>
          <a:p>
            <a:pPr eaLnBrk="0" hangingPunct="0"/>
            <a:r>
              <a:rPr lang="en-US" sz="1600" dirty="0"/>
              <a:t>On the left, diodes </a:t>
            </a:r>
            <a:r>
              <a:rPr lang="en-US" sz="1600" i="1" dirty="0"/>
              <a:t>D1 </a:t>
            </a:r>
            <a:r>
              <a:rPr lang="en-US" sz="1600" dirty="0"/>
              <a:t>and</a:t>
            </a:r>
            <a:r>
              <a:rPr lang="en-US" sz="1600" i="1" dirty="0"/>
              <a:t> D2 </a:t>
            </a:r>
            <a:r>
              <a:rPr lang="en-US" sz="1600" dirty="0"/>
              <a:t>are both off, whereas</a:t>
            </a:r>
            <a:r>
              <a:rPr lang="en-US" sz="1600" i="1" dirty="0"/>
              <a:t> D3 </a:t>
            </a:r>
            <a:r>
              <a:rPr lang="en-US" sz="1600" dirty="0"/>
              <a:t>and </a:t>
            </a:r>
            <a:r>
              <a:rPr lang="en-US" sz="1600" i="1" dirty="0"/>
              <a:t>Q1 </a:t>
            </a:r>
            <a:r>
              <a:rPr lang="en-US" sz="1600" dirty="0"/>
              <a:t>are on. Node 1 is at</a:t>
            </a:r>
            <a:r>
              <a:rPr lang="en-US" sz="1600" i="1" dirty="0"/>
              <a:t> </a:t>
            </a:r>
            <a:r>
              <a:rPr lang="en-US" sz="1600" dirty="0"/>
              <a:t>1.3 V:</a:t>
            </a:r>
          </a:p>
          <a:p>
            <a:pPr eaLnBrk="0" hangingPunct="0"/>
            <a:r>
              <a:rPr lang="en-US" sz="1600" dirty="0"/>
              <a:t>                                          V1 = VD3 + VBE = 0.6 V + 0.7 V = 1.3 V</a:t>
            </a:r>
          </a:p>
          <a:p>
            <a:pPr eaLnBrk="0" hangingPunct="0"/>
            <a:r>
              <a:rPr lang="en-US" sz="1600" dirty="0"/>
              <a:t>The current </a:t>
            </a:r>
            <a:r>
              <a:rPr lang="en-US" sz="1600" i="1" dirty="0"/>
              <a:t>I </a:t>
            </a:r>
            <a:r>
              <a:rPr lang="en-US" sz="1600" dirty="0"/>
              <a:t>through resistor </a:t>
            </a:r>
            <a:r>
              <a:rPr lang="en-US" sz="1600" i="1" dirty="0"/>
              <a:t>RB </a:t>
            </a:r>
            <a:r>
              <a:rPr lang="en-US" sz="1600" dirty="0"/>
              <a:t>and diode </a:t>
            </a:r>
            <a:r>
              <a:rPr lang="en-US" sz="1600" i="1" dirty="0"/>
              <a:t>D3 </a:t>
            </a:r>
            <a:r>
              <a:rPr lang="en-US" sz="1600" dirty="0"/>
              <a:t>becomes the base current</a:t>
            </a:r>
            <a:r>
              <a:rPr lang="en-US" sz="1600" i="1" dirty="0"/>
              <a:t> IB </a:t>
            </a:r>
            <a:r>
              <a:rPr lang="en-US" sz="1600" dirty="0"/>
              <a:t>of transistor</a:t>
            </a:r>
            <a:r>
              <a:rPr lang="en-US" sz="1600" i="1" dirty="0"/>
              <a:t> Q1. </a:t>
            </a:r>
            <a:r>
              <a:rPr lang="en-US" sz="1600" dirty="0"/>
              <a:t>The</a:t>
            </a:r>
          </a:p>
          <a:p>
            <a:pPr eaLnBrk="0" hangingPunct="0"/>
            <a:r>
              <a:rPr lang="en-US" sz="1600" dirty="0"/>
              <a:t>value of </a:t>
            </a:r>
            <a:r>
              <a:rPr lang="en-US" sz="1600" i="1" dirty="0"/>
              <a:t>IB </a:t>
            </a:r>
            <a:r>
              <a:rPr lang="en-US" sz="1600" dirty="0"/>
              <a:t>is designed to cause</a:t>
            </a:r>
            <a:r>
              <a:rPr lang="en-US" sz="1600" i="1" dirty="0"/>
              <a:t> Q1 </a:t>
            </a:r>
            <a:r>
              <a:rPr lang="en-US" sz="1600" dirty="0"/>
              <a:t>to saturate so that</a:t>
            </a:r>
            <a:r>
              <a:rPr lang="en-US" sz="1600" i="1" dirty="0"/>
              <a:t> </a:t>
            </a:r>
            <a:r>
              <a:rPr lang="en-US" sz="1600" i="1" dirty="0" err="1"/>
              <a:t>v</a:t>
            </a:r>
            <a:r>
              <a:rPr lang="en-US" sz="1600" i="1" baseline="-25000" dirty="0" err="1"/>
              <a:t>O</a:t>
            </a:r>
            <a:r>
              <a:rPr lang="en-US" sz="1600" i="1" dirty="0"/>
              <a:t> = VCESAT </a:t>
            </a:r>
            <a:r>
              <a:rPr lang="en-US" sz="1600" dirty="0"/>
              <a:t>(for example, 0.05 to 0.1 V).</a:t>
            </a:r>
          </a:p>
          <a:p>
            <a:pPr eaLnBrk="0" hangingPunct="0"/>
            <a:endParaRPr lang="en-US" sz="1600" dirty="0"/>
          </a:p>
          <a:p>
            <a:pPr eaLnBrk="0" hangingPunct="0"/>
            <a:r>
              <a:rPr lang="en-US" sz="1600" dirty="0"/>
              <a:t>On the right, input </a:t>
            </a:r>
            <a:r>
              <a:rPr lang="en-US" sz="1600" i="1" dirty="0"/>
              <a:t>B </a:t>
            </a:r>
            <a:r>
              <a:rPr lang="en-US" sz="1600" dirty="0"/>
              <a:t>is now at 0 V, corresponding to a logical 0. Diode</a:t>
            </a:r>
            <a:r>
              <a:rPr lang="en-US" sz="1600" i="1" dirty="0"/>
              <a:t> D2 </a:t>
            </a:r>
            <a:r>
              <a:rPr lang="en-US" sz="1600" dirty="0"/>
              <a:t>is conducting,</a:t>
            </a:r>
          </a:p>
          <a:p>
            <a:pPr eaLnBrk="0" hangingPunct="0"/>
            <a:r>
              <a:rPr lang="en-US" sz="1600" dirty="0"/>
              <a:t>holding node 1 at 0.6 V. Now diode </a:t>
            </a:r>
            <a:r>
              <a:rPr lang="en-US" sz="1600" i="1" dirty="0"/>
              <a:t>D3 </a:t>
            </a:r>
            <a:r>
              <a:rPr lang="en-US" sz="1600" dirty="0"/>
              <a:t>and transistor </a:t>
            </a:r>
            <a:r>
              <a:rPr lang="en-US" sz="1600" i="1" dirty="0"/>
              <a:t>Q1 </a:t>
            </a:r>
            <a:r>
              <a:rPr lang="en-US" sz="1600" dirty="0"/>
              <a:t>must both be off, because the voltage at</a:t>
            </a:r>
          </a:p>
          <a:p>
            <a:pPr eaLnBrk="0" hangingPunct="0"/>
            <a:r>
              <a:rPr lang="en-US" sz="1600" dirty="0"/>
              <a:t>node 1 is now less than the two diode voltage drops required to turn on both </a:t>
            </a:r>
            <a:r>
              <a:rPr lang="en-US" sz="1600" i="1" dirty="0"/>
              <a:t>D3 </a:t>
            </a:r>
            <a:r>
              <a:rPr lang="en-US" sz="1600" dirty="0"/>
              <a:t>and </a:t>
            </a:r>
            <a:r>
              <a:rPr lang="en-US" sz="1600" i="1" dirty="0"/>
              <a:t>Q1. </a:t>
            </a:r>
            <a:r>
              <a:rPr lang="en-US" sz="1600" dirty="0"/>
              <a:t>The base</a:t>
            </a:r>
          </a:p>
          <a:p>
            <a:pPr eaLnBrk="0" hangingPunct="0"/>
            <a:r>
              <a:rPr lang="en-US" sz="1600" dirty="0"/>
              <a:t>current of </a:t>
            </a:r>
            <a:r>
              <a:rPr lang="en-US" sz="1600" i="1" dirty="0"/>
              <a:t>Q1 </a:t>
            </a:r>
            <a:r>
              <a:rPr lang="en-US" sz="1600" dirty="0"/>
              <a:t>is now zero;</a:t>
            </a:r>
            <a:r>
              <a:rPr lang="en-US" sz="1600" i="1" dirty="0"/>
              <a:t> Q1 </a:t>
            </a:r>
            <a:r>
              <a:rPr lang="en-US" sz="1600" dirty="0"/>
              <a:t>will be off with</a:t>
            </a:r>
            <a:r>
              <a:rPr lang="en-US" sz="1600" i="1" dirty="0"/>
              <a:t> IC = 0, </a:t>
            </a:r>
            <a:r>
              <a:rPr lang="en-US" sz="1600" dirty="0"/>
              <a:t>and the output voltage will be at +3.3 V,</a:t>
            </a:r>
          </a:p>
          <a:p>
            <a:pPr eaLnBrk="0" hangingPunct="0"/>
            <a:r>
              <a:rPr lang="en-US" sz="1600" dirty="0"/>
              <a:t>corresponding to a logical 1. A similar situation holds for the circuit if both inputs are low.</a:t>
            </a:r>
          </a:p>
        </p:txBody>
      </p:sp>
      <p:pic>
        <p:nvPicPr>
          <p:cNvPr id="70663" name="Picture 2"/>
          <p:cNvPicPr>
            <a:picLocks noChangeAspect="1" noChangeArrowheads="1"/>
          </p:cNvPicPr>
          <p:nvPr/>
        </p:nvPicPr>
        <p:blipFill>
          <a:blip r:embed="rId2"/>
          <a:srcRect/>
          <a:stretch>
            <a:fillRect/>
          </a:stretch>
        </p:blipFill>
        <p:spPr bwMode="auto">
          <a:xfrm>
            <a:off x="685800" y="1752600"/>
            <a:ext cx="7651750" cy="1905000"/>
          </a:xfrm>
          <a:prstGeom prst="rect">
            <a:avLst/>
          </a:prstGeom>
          <a:noFill/>
          <a:ln w="9525">
            <a:noFill/>
            <a:miter lim="800000"/>
            <a:headEnd/>
            <a:tailEnd/>
          </a:ln>
        </p:spPr>
      </p:pic>
      <p:sp>
        <p:nvSpPr>
          <p:cNvPr id="9" name="Rectangle 3"/>
          <p:cNvSpPr txBox="1">
            <a:spLocks noChangeArrowheads="1"/>
          </p:cNvSpPr>
          <p:nvPr/>
        </p:nvSpPr>
        <p:spPr bwMode="auto">
          <a:xfrm>
            <a:off x="457200" y="838200"/>
            <a:ext cx="85344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The inversion and level-restoration problem associated with diode logic can be solved by adding a diode and transistor to form the </a:t>
            </a:r>
            <a:r>
              <a:rPr kumimoji="0" lang="en-US" sz="1800" b="1"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diode-transistor logic (DTL) gate</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It will be analyzed in detail sin Chapter 9; here is a brief overview.</a:t>
            </a:r>
            <a:endParaRPr kumimoji="0" lang="en-US" sz="1800" b="0" i="0" u="none" strike="noStrike" kern="0" cap="none" spc="0" normalizeH="0" baseline="0" noProof="0" dirty="0" smtClean="0">
              <a:ln>
                <a:noFill/>
              </a:ln>
              <a:solidFill>
                <a:schemeClr val="tx1"/>
              </a:solidFill>
              <a:effectLst/>
              <a:uLnTx/>
              <a:uFillTx/>
              <a:latin typeface="+mn-lt"/>
              <a:ea typeface="ＭＳ Ｐゴシック" pitchFamily="34" charset="-128"/>
              <a:cs typeface="ＭＳ Ｐゴシック"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The Ideal Inverter</a:t>
            </a:r>
          </a:p>
        </p:txBody>
      </p:sp>
      <p:sp>
        <p:nvSpPr>
          <p:cNvPr id="71684" name="Rectangle 3"/>
          <p:cNvSpPr>
            <a:spLocks noGrp="1" noChangeArrowheads="1"/>
          </p:cNvSpPr>
          <p:nvPr>
            <p:ph type="body" idx="1"/>
          </p:nvPr>
        </p:nvSpPr>
        <p:spPr>
          <a:xfrm>
            <a:off x="533400" y="1219200"/>
            <a:ext cx="8305800" cy="866775"/>
          </a:xfrm>
        </p:spPr>
        <p:txBody>
          <a:bodyPr/>
          <a:lstStyle/>
          <a:p>
            <a:pPr eaLnBrk="1" hangingPunct="1">
              <a:lnSpc>
                <a:spcPct val="90000"/>
              </a:lnSpc>
              <a:buFontTx/>
              <a:buNone/>
            </a:pPr>
            <a:r>
              <a:rPr lang="en-US" sz="2200" smtClean="0">
                <a:ea typeface="ＭＳ Ｐゴシック" pitchFamily="34" charset="-128"/>
              </a:rPr>
              <a:t>    The ideal inverter has the following </a:t>
            </a:r>
            <a:r>
              <a:rPr lang="en-US" sz="2200" b="1" smtClean="0">
                <a:ea typeface="ＭＳ Ｐゴシック" pitchFamily="34" charset="-128"/>
              </a:rPr>
              <a:t>voltage transfer characteristic </a:t>
            </a:r>
            <a:r>
              <a:rPr lang="en-US" sz="2200" smtClean="0">
                <a:ea typeface="ＭＳ Ｐゴシック" pitchFamily="34" charset="-128"/>
              </a:rPr>
              <a:t>(VTC) and is described by the following symbol</a:t>
            </a:r>
          </a:p>
          <a:p>
            <a:pPr eaLnBrk="1" hangingPunct="1">
              <a:lnSpc>
                <a:spcPct val="90000"/>
              </a:lnSpc>
              <a:buFontTx/>
              <a:buNone/>
            </a:pPr>
            <a:endParaRPr lang="en-US" sz="2400" smtClean="0">
              <a:ea typeface="ＭＳ Ｐゴシック" pitchFamily="34" charset="-128"/>
            </a:endParaRPr>
          </a:p>
        </p:txBody>
      </p:sp>
      <p:pic>
        <p:nvPicPr>
          <p:cNvPr id="71686" name="Picture 6" descr="fig0601"/>
          <p:cNvPicPr>
            <a:picLocks noChangeAspect="1" noChangeArrowheads="1"/>
          </p:cNvPicPr>
          <p:nvPr/>
        </p:nvPicPr>
        <p:blipFill>
          <a:blip r:embed="rId2"/>
          <a:srcRect b="4752"/>
          <a:stretch>
            <a:fillRect/>
          </a:stretch>
        </p:blipFill>
        <p:spPr bwMode="auto">
          <a:xfrm>
            <a:off x="1828800" y="2133600"/>
            <a:ext cx="5486400" cy="2936875"/>
          </a:xfrm>
          <a:prstGeom prst="rect">
            <a:avLst/>
          </a:prstGeom>
          <a:noFill/>
          <a:ln w="9525">
            <a:noFill/>
            <a:miter lim="800000"/>
            <a:headEnd/>
            <a:tailEnd/>
          </a:ln>
        </p:spPr>
      </p:pic>
      <p:pic>
        <p:nvPicPr>
          <p:cNvPr id="71688" name="Picture 8"/>
          <p:cNvPicPr>
            <a:picLocks noChangeAspect="1" noChangeArrowheads="1"/>
          </p:cNvPicPr>
          <p:nvPr/>
        </p:nvPicPr>
        <p:blipFill>
          <a:blip r:embed="rId3"/>
          <a:srcRect/>
          <a:stretch>
            <a:fillRect/>
          </a:stretch>
        </p:blipFill>
        <p:spPr bwMode="auto">
          <a:xfrm>
            <a:off x="1295400" y="2133600"/>
            <a:ext cx="3895725" cy="3124200"/>
          </a:xfrm>
          <a:prstGeom prst="rect">
            <a:avLst/>
          </a:prstGeom>
          <a:noFill/>
          <a:ln w="9525">
            <a:noFill/>
            <a:miter lim="800000"/>
            <a:headEnd/>
            <a:tailEnd/>
          </a:ln>
        </p:spPr>
      </p:pic>
      <p:sp>
        <p:nvSpPr>
          <p:cNvPr id="9" name="Rectangle 8"/>
          <p:cNvSpPr/>
          <p:nvPr/>
        </p:nvSpPr>
        <p:spPr>
          <a:xfrm>
            <a:off x="2546169" y="2849940"/>
            <a:ext cx="806631" cy="156966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9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en-US" sz="9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The Ideal Inverter</a:t>
            </a:r>
          </a:p>
        </p:txBody>
      </p:sp>
      <p:sp>
        <p:nvSpPr>
          <p:cNvPr id="71684" name="Rectangle 3"/>
          <p:cNvSpPr>
            <a:spLocks noGrp="1" noChangeArrowheads="1"/>
          </p:cNvSpPr>
          <p:nvPr>
            <p:ph type="body" idx="1"/>
          </p:nvPr>
        </p:nvSpPr>
        <p:spPr>
          <a:xfrm>
            <a:off x="533400" y="1219200"/>
            <a:ext cx="8305800" cy="866775"/>
          </a:xfrm>
        </p:spPr>
        <p:txBody>
          <a:bodyPr/>
          <a:lstStyle/>
          <a:p>
            <a:pPr eaLnBrk="1" hangingPunct="1">
              <a:lnSpc>
                <a:spcPct val="90000"/>
              </a:lnSpc>
              <a:buFontTx/>
              <a:buNone/>
            </a:pPr>
            <a:r>
              <a:rPr lang="en-US" sz="2200" smtClean="0">
                <a:ea typeface="ＭＳ Ｐゴシック" pitchFamily="34" charset="-128"/>
              </a:rPr>
              <a:t>    The ideal inverter has the following </a:t>
            </a:r>
            <a:r>
              <a:rPr lang="en-US" sz="2200" b="1" smtClean="0">
                <a:ea typeface="ＭＳ Ｐゴシック" pitchFamily="34" charset="-128"/>
              </a:rPr>
              <a:t>voltage transfer characteristic </a:t>
            </a:r>
            <a:r>
              <a:rPr lang="en-US" sz="2200" smtClean="0">
                <a:ea typeface="ＭＳ Ｐゴシック" pitchFamily="34" charset="-128"/>
              </a:rPr>
              <a:t>(VTC) and is described by the following symbol</a:t>
            </a:r>
          </a:p>
          <a:p>
            <a:pPr eaLnBrk="1" hangingPunct="1">
              <a:lnSpc>
                <a:spcPct val="90000"/>
              </a:lnSpc>
              <a:buFontTx/>
              <a:buNone/>
            </a:pPr>
            <a:endParaRPr lang="en-US" sz="2400" smtClean="0">
              <a:ea typeface="ＭＳ Ｐゴシック" pitchFamily="34" charset="-128"/>
            </a:endParaRPr>
          </a:p>
        </p:txBody>
      </p:sp>
      <p:sp>
        <p:nvSpPr>
          <p:cNvPr id="71685" name="Text Box 5"/>
          <p:cNvSpPr txBox="1">
            <a:spLocks noChangeArrowheads="1"/>
          </p:cNvSpPr>
          <p:nvPr/>
        </p:nvSpPr>
        <p:spPr bwMode="auto">
          <a:xfrm>
            <a:off x="990600" y="5402263"/>
            <a:ext cx="7162800" cy="939800"/>
          </a:xfrm>
          <a:prstGeom prst="rect">
            <a:avLst/>
          </a:prstGeom>
          <a:noFill/>
          <a:ln w="9525">
            <a:noFill/>
            <a:miter lim="800000"/>
            <a:headEnd/>
            <a:tailEnd/>
          </a:ln>
        </p:spPr>
        <p:txBody>
          <a:bodyPr>
            <a:spAutoFit/>
          </a:bodyPr>
          <a:lstStyle/>
          <a:p>
            <a:pPr eaLnBrk="0" hangingPunct="0">
              <a:spcBef>
                <a:spcPct val="50000"/>
              </a:spcBef>
            </a:pPr>
            <a:r>
              <a:rPr lang="en-US" sz="2200"/>
              <a:t>V</a:t>
            </a:r>
            <a:r>
              <a:rPr lang="en-US" sz="2200" baseline="-25000"/>
              <a:t>+</a:t>
            </a:r>
            <a:r>
              <a:rPr lang="en-US" sz="2200"/>
              <a:t> and V</a:t>
            </a:r>
            <a:r>
              <a:rPr lang="en-US" sz="2200" baseline="-25000"/>
              <a:t>- </a:t>
            </a:r>
            <a:r>
              <a:rPr lang="en-US" sz="2200"/>
              <a:t>are the supply rails </a:t>
            </a:r>
          </a:p>
          <a:p>
            <a:pPr eaLnBrk="0" hangingPunct="0">
              <a:spcBef>
                <a:spcPct val="50000"/>
              </a:spcBef>
            </a:pPr>
            <a:r>
              <a:rPr lang="en-US" sz="2200"/>
              <a:t>V</a:t>
            </a:r>
            <a:r>
              <a:rPr lang="en-US" sz="2200" baseline="-25000"/>
              <a:t>H </a:t>
            </a:r>
            <a:r>
              <a:rPr lang="en-US" sz="2200"/>
              <a:t>and V</a:t>
            </a:r>
            <a:r>
              <a:rPr lang="en-US" sz="2200" baseline="-25000"/>
              <a:t>L</a:t>
            </a:r>
            <a:r>
              <a:rPr lang="en-US" sz="2200"/>
              <a:t> describe the high and low logic levels at the output</a:t>
            </a:r>
          </a:p>
        </p:txBody>
      </p:sp>
      <p:pic>
        <p:nvPicPr>
          <p:cNvPr id="71686" name="Picture 6" descr="fig0601"/>
          <p:cNvPicPr>
            <a:picLocks noChangeAspect="1" noChangeArrowheads="1"/>
          </p:cNvPicPr>
          <p:nvPr/>
        </p:nvPicPr>
        <p:blipFill>
          <a:blip r:embed="rId2"/>
          <a:srcRect b="4752"/>
          <a:stretch>
            <a:fillRect/>
          </a:stretch>
        </p:blipFill>
        <p:spPr bwMode="auto">
          <a:xfrm>
            <a:off x="1828800" y="2133600"/>
            <a:ext cx="5486400" cy="2936875"/>
          </a:xfrm>
          <a:prstGeom prst="rect">
            <a:avLst/>
          </a:prstGeom>
          <a:noFill/>
          <a:ln w="9525">
            <a:noFill/>
            <a:miter lim="800000"/>
            <a:headEnd/>
            <a:tailEnd/>
          </a:ln>
        </p:spPr>
      </p:pic>
      <p:sp>
        <p:nvSpPr>
          <p:cNvPr id="8" name="Oval 7"/>
          <p:cNvSpPr/>
          <p:nvPr/>
        </p:nvSpPr>
        <p:spPr bwMode="auto">
          <a:xfrm>
            <a:off x="2859975" y="4531425"/>
            <a:ext cx="609600" cy="597725"/>
          </a:xfrm>
          <a:prstGeom prst="ellipse">
            <a:avLst/>
          </a:prstGeom>
          <a:noFill/>
          <a:ln w="9525" cap="flat" cmpd="sng" algn="ctr">
            <a:solidFill>
              <a:srgbClr val="0070C0"/>
            </a:solidFill>
            <a:prstDash val="solid"/>
            <a:round/>
            <a:headEnd type="none" w="med" len="med"/>
            <a:tailEnd type="none" w="med" len="med"/>
          </a:ln>
          <a:effectLst>
            <a:glow rad="101600">
              <a:schemeClr val="accent2">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Inverter  - circuit</a:t>
            </a:r>
          </a:p>
        </p:txBody>
      </p:sp>
      <p:sp>
        <p:nvSpPr>
          <p:cNvPr id="72708" name="Rectangle 3"/>
          <p:cNvSpPr>
            <a:spLocks noGrp="1" noChangeArrowheads="1"/>
          </p:cNvSpPr>
          <p:nvPr>
            <p:ph type="body" idx="1"/>
          </p:nvPr>
        </p:nvSpPr>
        <p:spPr>
          <a:xfrm>
            <a:off x="838200" y="1474788"/>
            <a:ext cx="7772400" cy="1497012"/>
          </a:xfrm>
        </p:spPr>
        <p:txBody>
          <a:bodyPr/>
          <a:lstStyle/>
          <a:p>
            <a:pPr eaLnBrk="1" hangingPunct="1">
              <a:buFontTx/>
              <a:buNone/>
            </a:pPr>
            <a:r>
              <a:rPr lang="en-US" sz="2400" smtClean="0">
                <a:ea typeface="ＭＳ Ｐゴシック" pitchFamily="34" charset="-128"/>
              </a:rPr>
              <a:t>    An inverter operating with power supplies at V</a:t>
            </a:r>
            <a:r>
              <a:rPr lang="en-US" sz="2400" baseline="-25000" smtClean="0">
                <a:ea typeface="ＭＳ Ｐゴシック" pitchFamily="34" charset="-128"/>
              </a:rPr>
              <a:t>+</a:t>
            </a:r>
            <a:r>
              <a:rPr lang="en-US" sz="2400" smtClean="0">
                <a:ea typeface="ＭＳ Ｐゴシック" pitchFamily="34" charset="-128"/>
              </a:rPr>
              <a:t> and 0 V can be implemented using a switch with a resistive load.</a:t>
            </a:r>
          </a:p>
        </p:txBody>
      </p:sp>
      <p:pic>
        <p:nvPicPr>
          <p:cNvPr id="72709" name="Picture 5" descr="fig0602"/>
          <p:cNvPicPr>
            <a:picLocks noChangeAspect="1" noChangeArrowheads="1"/>
          </p:cNvPicPr>
          <p:nvPr/>
        </p:nvPicPr>
        <p:blipFill>
          <a:blip r:embed="rId2"/>
          <a:srcRect b="6856"/>
          <a:stretch>
            <a:fillRect/>
          </a:stretch>
        </p:blipFill>
        <p:spPr bwMode="auto">
          <a:xfrm>
            <a:off x="228600" y="3048000"/>
            <a:ext cx="8001000" cy="2286000"/>
          </a:xfrm>
          <a:prstGeom prst="rect">
            <a:avLst/>
          </a:prstGeom>
          <a:noFill/>
          <a:ln w="9525">
            <a:noFill/>
            <a:miter lim="800000"/>
            <a:headEnd/>
            <a:tailEnd/>
          </a:ln>
        </p:spPr>
      </p:pic>
      <p:pic>
        <p:nvPicPr>
          <p:cNvPr id="72711" name="Picture 7"/>
          <p:cNvPicPr>
            <a:picLocks noChangeAspect="1" noChangeArrowheads="1"/>
          </p:cNvPicPr>
          <p:nvPr/>
        </p:nvPicPr>
        <p:blipFill>
          <a:blip r:embed="rId3"/>
          <a:srcRect/>
          <a:stretch>
            <a:fillRect/>
          </a:stretch>
        </p:blipFill>
        <p:spPr bwMode="auto">
          <a:xfrm>
            <a:off x="4343400" y="2514600"/>
            <a:ext cx="4495800" cy="3200400"/>
          </a:xfrm>
          <a:prstGeom prst="rect">
            <a:avLst/>
          </a:prstGeom>
          <a:noFill/>
          <a:ln w="9525">
            <a:noFill/>
            <a:miter lim="800000"/>
            <a:headEnd/>
            <a:tailEnd/>
          </a:ln>
        </p:spPr>
      </p:pic>
      <p:sp>
        <p:nvSpPr>
          <p:cNvPr id="8" name="Rectangle 7"/>
          <p:cNvSpPr/>
          <p:nvPr/>
        </p:nvSpPr>
        <p:spPr>
          <a:xfrm>
            <a:off x="5029200" y="3048000"/>
            <a:ext cx="806631" cy="156966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9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en-US" sz="9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9" name="TextBox 8"/>
          <p:cNvSpPr txBox="1"/>
          <p:nvPr/>
        </p:nvSpPr>
        <p:spPr>
          <a:xfrm>
            <a:off x="4800600" y="5257800"/>
            <a:ext cx="1399742" cy="461665"/>
          </a:xfrm>
          <a:prstGeom prst="rect">
            <a:avLst/>
          </a:prstGeom>
          <a:noFill/>
        </p:spPr>
        <p:txBody>
          <a:bodyPr wrap="none" rtlCol="0">
            <a:spAutoFit/>
          </a:bodyPr>
          <a:lstStyle/>
          <a:p>
            <a:r>
              <a:rPr lang="en-US" dirty="0" smtClean="0"/>
              <a:t>MOSFET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Inverter  - circuit</a:t>
            </a:r>
          </a:p>
        </p:txBody>
      </p:sp>
      <p:sp>
        <p:nvSpPr>
          <p:cNvPr id="72708" name="Rectangle 3"/>
          <p:cNvSpPr>
            <a:spLocks noGrp="1" noChangeArrowheads="1"/>
          </p:cNvSpPr>
          <p:nvPr>
            <p:ph type="body" idx="1"/>
          </p:nvPr>
        </p:nvSpPr>
        <p:spPr>
          <a:xfrm>
            <a:off x="838200" y="1474788"/>
            <a:ext cx="7772400" cy="1497012"/>
          </a:xfrm>
        </p:spPr>
        <p:txBody>
          <a:bodyPr/>
          <a:lstStyle/>
          <a:p>
            <a:pPr eaLnBrk="1" hangingPunct="1">
              <a:buFontTx/>
              <a:buNone/>
            </a:pPr>
            <a:r>
              <a:rPr lang="en-US" sz="2400" smtClean="0">
                <a:ea typeface="ＭＳ Ｐゴシック" pitchFamily="34" charset="-128"/>
              </a:rPr>
              <a:t>    An inverter operating with power supplies at V</a:t>
            </a:r>
            <a:r>
              <a:rPr lang="en-US" sz="2400" baseline="-25000" smtClean="0">
                <a:ea typeface="ＭＳ Ｐゴシック" pitchFamily="34" charset="-128"/>
              </a:rPr>
              <a:t>+</a:t>
            </a:r>
            <a:r>
              <a:rPr lang="en-US" sz="2400" smtClean="0">
                <a:ea typeface="ＭＳ Ｐゴシック" pitchFamily="34" charset="-128"/>
              </a:rPr>
              <a:t> and 0 V can be implemented using a switch with a resistive load.</a:t>
            </a:r>
          </a:p>
        </p:txBody>
      </p:sp>
      <p:pic>
        <p:nvPicPr>
          <p:cNvPr id="7" name="Picture 5" descr="fig0602"/>
          <p:cNvPicPr>
            <a:picLocks noChangeAspect="1" noChangeArrowheads="1"/>
          </p:cNvPicPr>
          <p:nvPr/>
        </p:nvPicPr>
        <p:blipFill>
          <a:blip r:embed="rId2"/>
          <a:srcRect b="6856"/>
          <a:stretch>
            <a:fillRect/>
          </a:stretch>
        </p:blipFill>
        <p:spPr bwMode="auto">
          <a:xfrm>
            <a:off x="228600" y="3048000"/>
            <a:ext cx="8001000" cy="2286000"/>
          </a:xfrm>
          <a:prstGeom prst="rect">
            <a:avLst/>
          </a:prstGeom>
          <a:noFill/>
          <a:ln w="9525">
            <a:noFill/>
            <a:miter lim="800000"/>
            <a:headEnd/>
            <a:tailEnd/>
          </a:ln>
        </p:spPr>
      </p:pic>
      <p:pic>
        <p:nvPicPr>
          <p:cNvPr id="8" name="Picture 7"/>
          <p:cNvPicPr>
            <a:picLocks noChangeAspect="1" noChangeArrowheads="1"/>
          </p:cNvPicPr>
          <p:nvPr/>
        </p:nvPicPr>
        <p:blipFill>
          <a:blip r:embed="rId3"/>
          <a:srcRect/>
          <a:stretch>
            <a:fillRect/>
          </a:stretch>
        </p:blipFill>
        <p:spPr bwMode="auto">
          <a:xfrm>
            <a:off x="6324600" y="2514600"/>
            <a:ext cx="2514600" cy="3200400"/>
          </a:xfrm>
          <a:prstGeom prst="rect">
            <a:avLst/>
          </a:prstGeom>
          <a:noFill/>
          <a:ln w="9525">
            <a:noFill/>
            <a:miter lim="800000"/>
            <a:headEnd/>
            <a:tailEnd/>
          </a:ln>
        </p:spPr>
      </p:pic>
      <p:pic>
        <p:nvPicPr>
          <p:cNvPr id="9" name="Picture 4" descr="jae20990_0409"/>
          <p:cNvPicPr>
            <a:picLocks noChangeAspect="1" noChangeArrowheads="1"/>
          </p:cNvPicPr>
          <p:nvPr/>
        </p:nvPicPr>
        <p:blipFill>
          <a:blip r:embed="rId4"/>
          <a:srcRect t="2238"/>
          <a:stretch>
            <a:fillRect/>
          </a:stretch>
        </p:blipFill>
        <p:spPr bwMode="auto">
          <a:xfrm>
            <a:off x="6172200" y="3124200"/>
            <a:ext cx="2667000" cy="2322513"/>
          </a:xfrm>
          <a:prstGeom prst="rect">
            <a:avLst/>
          </a:prstGeom>
          <a:noFill/>
          <a:ln w="9525">
            <a:noFill/>
            <a:miter lim="800000"/>
            <a:headEnd/>
            <a:tailEnd/>
          </a:ln>
        </p:spPr>
      </p:pic>
      <p:cxnSp>
        <p:nvCxnSpPr>
          <p:cNvPr id="11" name="Straight Connector 10"/>
          <p:cNvCxnSpPr/>
          <p:nvPr/>
        </p:nvCxnSpPr>
        <p:spPr bwMode="auto">
          <a:xfrm rot="16200000" flipH="1">
            <a:off x="6591300" y="3390900"/>
            <a:ext cx="1828800" cy="1752600"/>
          </a:xfrm>
          <a:prstGeom prst="line">
            <a:avLst/>
          </a:prstGeom>
          <a:solidFill>
            <a:schemeClr val="accent1"/>
          </a:solidFill>
          <a:ln w="19050" cap="flat" cmpd="sng" algn="ctr">
            <a:solidFill>
              <a:srgbClr val="00B050"/>
            </a:solidFill>
            <a:prstDash val="solid"/>
            <a:round/>
            <a:headEnd type="none" w="med" len="med"/>
            <a:tailEnd type="none" w="med" len="med"/>
          </a:ln>
          <a:effectLst/>
        </p:spPr>
      </p:cxnSp>
      <p:sp>
        <p:nvSpPr>
          <p:cNvPr id="16" name="Rectangle 15"/>
          <p:cNvSpPr/>
          <p:nvPr/>
        </p:nvSpPr>
        <p:spPr>
          <a:xfrm>
            <a:off x="7727769" y="3048000"/>
            <a:ext cx="806631" cy="156966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9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en-US" sz="9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7" name="TextBox 16"/>
          <p:cNvSpPr txBox="1"/>
          <p:nvPr/>
        </p:nvSpPr>
        <p:spPr>
          <a:xfrm>
            <a:off x="7010400" y="5638800"/>
            <a:ext cx="1141659" cy="461665"/>
          </a:xfrm>
          <a:prstGeom prst="rect">
            <a:avLst/>
          </a:prstGeom>
          <a:noFill/>
        </p:spPr>
        <p:txBody>
          <a:bodyPr wrap="none" rtlCol="0">
            <a:spAutoFit/>
          </a:bodyPr>
          <a:lstStyle/>
          <a:p>
            <a:r>
              <a:rPr lang="en-US" dirty="0" smtClean="0"/>
              <a:t>Q-point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Digital Binary Logic</a:t>
            </a:r>
          </a:p>
        </p:txBody>
      </p:sp>
      <p:sp>
        <p:nvSpPr>
          <p:cNvPr id="62468" name="Rectangle 3"/>
          <p:cNvSpPr>
            <a:spLocks noGrp="1" noChangeArrowheads="1"/>
          </p:cNvSpPr>
          <p:nvPr>
            <p:ph type="body" idx="1"/>
          </p:nvPr>
        </p:nvSpPr>
        <p:spPr>
          <a:xfrm>
            <a:off x="381000" y="914400"/>
            <a:ext cx="8382000" cy="5486400"/>
          </a:xfrm>
        </p:spPr>
        <p:txBody>
          <a:bodyPr/>
          <a:lstStyle/>
          <a:p>
            <a:pPr eaLnBrk="1" hangingPunct="1">
              <a:lnSpc>
                <a:spcPct val="90000"/>
              </a:lnSpc>
            </a:pPr>
            <a:r>
              <a:rPr lang="en-US" sz="1800" b="1" dirty="0" smtClean="0">
                <a:ea typeface="ＭＳ Ｐゴシック" pitchFamily="34" charset="-128"/>
              </a:rPr>
              <a:t>Digital electronics </a:t>
            </a:r>
            <a:r>
              <a:rPr lang="en-US" sz="1800" dirty="0" smtClean="0">
                <a:ea typeface="ＭＳ Ｐゴシック" pitchFamily="34" charset="-128"/>
              </a:rPr>
              <a:t>represent signals by discrete bands of analog levels, rather than by a continuous range. </a:t>
            </a:r>
          </a:p>
          <a:p>
            <a:pPr eaLnBrk="1" hangingPunct="1">
              <a:lnSpc>
                <a:spcPct val="90000"/>
              </a:lnSpc>
            </a:pPr>
            <a:endParaRPr lang="en-US" sz="1800"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Inverter  - circuit</a:t>
            </a:r>
          </a:p>
        </p:txBody>
      </p:sp>
      <p:sp>
        <p:nvSpPr>
          <p:cNvPr id="72708" name="Rectangle 3"/>
          <p:cNvSpPr>
            <a:spLocks noGrp="1" noChangeArrowheads="1"/>
          </p:cNvSpPr>
          <p:nvPr>
            <p:ph type="body" idx="1"/>
          </p:nvPr>
        </p:nvSpPr>
        <p:spPr>
          <a:xfrm>
            <a:off x="838200" y="1474788"/>
            <a:ext cx="7772400" cy="1497012"/>
          </a:xfrm>
        </p:spPr>
        <p:txBody>
          <a:bodyPr/>
          <a:lstStyle/>
          <a:p>
            <a:pPr eaLnBrk="1" hangingPunct="1">
              <a:buFontTx/>
              <a:buNone/>
            </a:pPr>
            <a:r>
              <a:rPr lang="en-US" sz="2400" smtClean="0">
                <a:ea typeface="ＭＳ Ｐゴシック" pitchFamily="34" charset="-128"/>
              </a:rPr>
              <a:t>    An inverter operating with power supplies at V</a:t>
            </a:r>
            <a:r>
              <a:rPr lang="en-US" sz="2400" baseline="-25000" smtClean="0">
                <a:ea typeface="ＭＳ Ｐゴシック" pitchFamily="34" charset="-128"/>
              </a:rPr>
              <a:t>+</a:t>
            </a:r>
            <a:r>
              <a:rPr lang="en-US" sz="2400" smtClean="0">
                <a:ea typeface="ＭＳ Ｐゴシック" pitchFamily="34" charset="-128"/>
              </a:rPr>
              <a:t> and 0 V can be implemented using a switch with a resistive load.</a:t>
            </a:r>
          </a:p>
        </p:txBody>
      </p:sp>
      <p:pic>
        <p:nvPicPr>
          <p:cNvPr id="7" name="Picture 5" descr="fig0602"/>
          <p:cNvPicPr>
            <a:picLocks noChangeAspect="1" noChangeArrowheads="1"/>
          </p:cNvPicPr>
          <p:nvPr/>
        </p:nvPicPr>
        <p:blipFill>
          <a:blip r:embed="rId2"/>
          <a:srcRect b="6856"/>
          <a:stretch>
            <a:fillRect/>
          </a:stretch>
        </p:blipFill>
        <p:spPr bwMode="auto">
          <a:xfrm>
            <a:off x="228600" y="3048000"/>
            <a:ext cx="8001000" cy="2286000"/>
          </a:xfrm>
          <a:prstGeom prst="rect">
            <a:avLst/>
          </a:prstGeom>
          <a:noFill/>
          <a:ln w="9525">
            <a:noFill/>
            <a:miter lim="800000"/>
            <a:headEnd/>
            <a:tailEnd/>
          </a:ln>
        </p:spPr>
      </p:pic>
      <p:pic>
        <p:nvPicPr>
          <p:cNvPr id="8" name="Picture 7"/>
          <p:cNvPicPr>
            <a:picLocks noChangeAspect="1" noChangeArrowheads="1"/>
          </p:cNvPicPr>
          <p:nvPr/>
        </p:nvPicPr>
        <p:blipFill>
          <a:blip r:embed="rId3"/>
          <a:srcRect/>
          <a:stretch>
            <a:fillRect/>
          </a:stretch>
        </p:blipFill>
        <p:spPr bwMode="auto">
          <a:xfrm>
            <a:off x="6324600" y="2514600"/>
            <a:ext cx="2514600" cy="3200400"/>
          </a:xfrm>
          <a:prstGeom prst="rect">
            <a:avLst/>
          </a:prstGeom>
          <a:noFill/>
          <a:ln w="9525">
            <a:noFill/>
            <a:miter lim="800000"/>
            <a:headEnd/>
            <a:tailEnd/>
          </a:ln>
        </p:spPr>
      </p:pic>
      <p:pic>
        <p:nvPicPr>
          <p:cNvPr id="9" name="Picture 4" descr="jae20990_0409"/>
          <p:cNvPicPr>
            <a:picLocks noChangeAspect="1" noChangeArrowheads="1"/>
          </p:cNvPicPr>
          <p:nvPr/>
        </p:nvPicPr>
        <p:blipFill>
          <a:blip r:embed="rId4"/>
          <a:srcRect t="2238"/>
          <a:stretch>
            <a:fillRect/>
          </a:stretch>
        </p:blipFill>
        <p:spPr bwMode="auto">
          <a:xfrm>
            <a:off x="6172200" y="3124200"/>
            <a:ext cx="2667000" cy="2322513"/>
          </a:xfrm>
          <a:prstGeom prst="rect">
            <a:avLst/>
          </a:prstGeom>
          <a:noFill/>
          <a:ln w="9525">
            <a:noFill/>
            <a:miter lim="800000"/>
            <a:headEnd/>
            <a:tailEnd/>
          </a:ln>
        </p:spPr>
      </p:pic>
      <p:cxnSp>
        <p:nvCxnSpPr>
          <p:cNvPr id="11" name="Straight Connector 10"/>
          <p:cNvCxnSpPr/>
          <p:nvPr/>
        </p:nvCxnSpPr>
        <p:spPr bwMode="auto">
          <a:xfrm rot="16200000" flipH="1">
            <a:off x="6591300" y="3390900"/>
            <a:ext cx="1828800" cy="1752600"/>
          </a:xfrm>
          <a:prstGeom prst="line">
            <a:avLst/>
          </a:prstGeom>
          <a:solidFill>
            <a:schemeClr val="accent1"/>
          </a:solidFill>
          <a:ln w="19050" cap="flat" cmpd="sng" algn="ctr">
            <a:solidFill>
              <a:srgbClr val="00B050"/>
            </a:solidFill>
            <a:prstDash val="solid"/>
            <a:round/>
            <a:headEnd type="none" w="med" len="med"/>
            <a:tailEnd type="none" w="med" len="med"/>
          </a:ln>
          <a:effectLst/>
        </p:spPr>
      </p:cxnSp>
      <p:sp>
        <p:nvSpPr>
          <p:cNvPr id="17" name="TextBox 16"/>
          <p:cNvSpPr txBox="1"/>
          <p:nvPr/>
        </p:nvSpPr>
        <p:spPr>
          <a:xfrm>
            <a:off x="7010400" y="5638800"/>
            <a:ext cx="1141659" cy="461665"/>
          </a:xfrm>
          <a:prstGeom prst="rect">
            <a:avLst/>
          </a:prstGeom>
          <a:noFill/>
        </p:spPr>
        <p:txBody>
          <a:bodyPr wrap="none" rtlCol="0">
            <a:spAutoFit/>
          </a:bodyPr>
          <a:lstStyle/>
          <a:p>
            <a:r>
              <a:rPr lang="en-US" dirty="0" smtClean="0"/>
              <a:t>Q-point</a:t>
            </a:r>
            <a:endParaRPr lang="en-US" dirty="0"/>
          </a:p>
        </p:txBody>
      </p:sp>
      <p:sp>
        <p:nvSpPr>
          <p:cNvPr id="13" name="Oval 12"/>
          <p:cNvSpPr/>
          <p:nvPr/>
        </p:nvSpPr>
        <p:spPr bwMode="auto">
          <a:xfrm>
            <a:off x="8229600" y="5017325"/>
            <a:ext cx="228600" cy="228600"/>
          </a:xfrm>
          <a:prstGeom prst="ellipse">
            <a:avLst/>
          </a:prstGeom>
          <a:noFill/>
          <a:ln w="9525" cap="flat" cmpd="sng" algn="ctr">
            <a:solidFill>
              <a:srgbClr val="0070C0"/>
            </a:solidFill>
            <a:prstDash val="solid"/>
            <a:round/>
            <a:headEnd type="none" w="med" len="med"/>
            <a:tailEnd type="none" w="med" len="med"/>
          </a:ln>
          <a:effectLst>
            <a:glow rad="101600">
              <a:schemeClr val="accent2">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4" name="Oval 13"/>
          <p:cNvSpPr/>
          <p:nvPr/>
        </p:nvSpPr>
        <p:spPr bwMode="auto">
          <a:xfrm>
            <a:off x="6889657" y="3645725"/>
            <a:ext cx="228600" cy="228600"/>
          </a:xfrm>
          <a:prstGeom prst="ellipse">
            <a:avLst/>
          </a:prstGeom>
          <a:noFill/>
          <a:ln w="9525" cap="flat" cmpd="sng" algn="ctr">
            <a:solidFill>
              <a:srgbClr val="0070C0"/>
            </a:solidFill>
            <a:prstDash val="solid"/>
            <a:round/>
            <a:headEnd type="none" w="med" len="med"/>
            <a:tailEnd type="none" w="med" len="med"/>
          </a:ln>
          <a:effectLst>
            <a:glow rad="101600">
              <a:schemeClr val="accent2">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Inverter  - circuit</a:t>
            </a:r>
          </a:p>
        </p:txBody>
      </p:sp>
      <p:sp>
        <p:nvSpPr>
          <p:cNvPr id="72708" name="Rectangle 3"/>
          <p:cNvSpPr>
            <a:spLocks noGrp="1" noChangeArrowheads="1"/>
          </p:cNvSpPr>
          <p:nvPr>
            <p:ph type="body" idx="1"/>
          </p:nvPr>
        </p:nvSpPr>
        <p:spPr>
          <a:xfrm>
            <a:off x="838200" y="1474788"/>
            <a:ext cx="7772400" cy="1497012"/>
          </a:xfrm>
        </p:spPr>
        <p:txBody>
          <a:bodyPr/>
          <a:lstStyle/>
          <a:p>
            <a:pPr eaLnBrk="1" hangingPunct="1">
              <a:buFontTx/>
              <a:buNone/>
            </a:pPr>
            <a:r>
              <a:rPr lang="en-US" sz="2400" smtClean="0">
                <a:ea typeface="ＭＳ Ｐゴシック" pitchFamily="34" charset="-128"/>
              </a:rPr>
              <a:t>    An inverter operating with power supplies at V</a:t>
            </a:r>
            <a:r>
              <a:rPr lang="en-US" sz="2400" baseline="-25000" smtClean="0">
                <a:ea typeface="ＭＳ Ｐゴシック" pitchFamily="34" charset="-128"/>
              </a:rPr>
              <a:t>+</a:t>
            </a:r>
            <a:r>
              <a:rPr lang="en-US" sz="2400" smtClean="0">
                <a:ea typeface="ＭＳ Ｐゴシック" pitchFamily="34" charset="-128"/>
              </a:rPr>
              <a:t> and 0 V can be implemented using a switch with a resistive load.</a:t>
            </a:r>
          </a:p>
        </p:txBody>
      </p:sp>
      <p:pic>
        <p:nvPicPr>
          <p:cNvPr id="7" name="Picture 5" descr="fig0602"/>
          <p:cNvPicPr>
            <a:picLocks noChangeAspect="1" noChangeArrowheads="1"/>
          </p:cNvPicPr>
          <p:nvPr/>
        </p:nvPicPr>
        <p:blipFill>
          <a:blip r:embed="rId2"/>
          <a:srcRect b="6856"/>
          <a:stretch>
            <a:fillRect/>
          </a:stretch>
        </p:blipFill>
        <p:spPr bwMode="auto">
          <a:xfrm>
            <a:off x="228600" y="3048000"/>
            <a:ext cx="80010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VTC of Non-Ideal Inverter</a:t>
            </a:r>
            <a:br>
              <a:rPr lang="en-US" smtClean="0">
                <a:ea typeface="ＭＳ Ｐゴシック" pitchFamily="34" charset="-128"/>
              </a:rPr>
            </a:br>
            <a:r>
              <a:rPr lang="en-US" smtClean="0">
                <a:ea typeface="ＭＳ Ｐゴシック" pitchFamily="34" charset="-128"/>
              </a:rPr>
              <a:t> Voltage Level Definitions</a:t>
            </a:r>
          </a:p>
        </p:txBody>
      </p:sp>
      <p:sp>
        <p:nvSpPr>
          <p:cNvPr id="73732" name="Text Box 6"/>
          <p:cNvSpPr txBox="1">
            <a:spLocks noChangeArrowheads="1"/>
          </p:cNvSpPr>
          <p:nvPr/>
        </p:nvSpPr>
        <p:spPr bwMode="auto">
          <a:xfrm>
            <a:off x="685800" y="5410200"/>
            <a:ext cx="8077200" cy="923925"/>
          </a:xfrm>
          <a:prstGeom prst="rect">
            <a:avLst/>
          </a:prstGeom>
          <a:noFill/>
          <a:ln w="9525">
            <a:noFill/>
            <a:miter lim="800000"/>
            <a:headEnd/>
            <a:tailEnd/>
          </a:ln>
        </p:spPr>
        <p:txBody>
          <a:bodyPr>
            <a:spAutoFit/>
          </a:bodyPr>
          <a:lstStyle/>
          <a:p>
            <a:pPr eaLnBrk="0" hangingPunct="0">
              <a:spcBef>
                <a:spcPct val="50000"/>
              </a:spcBef>
            </a:pPr>
            <a:r>
              <a:rPr lang="en-US" sz="1800"/>
              <a:t>For the  (VTC) of the non-ideal inverter  no Vref  is defined.  There is now an undefined logic state. The points (V</a:t>
            </a:r>
            <a:r>
              <a:rPr lang="en-US" sz="1800" baseline="-25000"/>
              <a:t>IH </a:t>
            </a:r>
            <a:r>
              <a:rPr lang="en-US" sz="1800"/>
              <a:t>,V</a:t>
            </a:r>
            <a:r>
              <a:rPr lang="en-US" sz="1800" baseline="-25000"/>
              <a:t>OL</a:t>
            </a:r>
            <a:r>
              <a:rPr lang="en-US" sz="1800"/>
              <a:t> ) and (V</a:t>
            </a:r>
            <a:r>
              <a:rPr lang="en-US" sz="1800" baseline="-25000"/>
              <a:t>IL </a:t>
            </a:r>
            <a:r>
              <a:rPr lang="en-US" sz="1800"/>
              <a:t>,V</a:t>
            </a:r>
            <a:r>
              <a:rPr lang="en-US" sz="1800" baseline="-25000"/>
              <a:t>OH</a:t>
            </a:r>
            <a:r>
              <a:rPr lang="en-US" sz="1800"/>
              <a:t> ) are defined as the points on the VTC curve where slope is -1.  </a:t>
            </a:r>
          </a:p>
        </p:txBody>
      </p:sp>
      <p:pic>
        <p:nvPicPr>
          <p:cNvPr id="73733" name="Picture 7" descr="fig0603"/>
          <p:cNvPicPr>
            <a:picLocks noChangeAspect="1" noChangeArrowheads="1"/>
          </p:cNvPicPr>
          <p:nvPr/>
        </p:nvPicPr>
        <p:blipFill>
          <a:blip r:embed="rId2"/>
          <a:srcRect b="5783"/>
          <a:stretch>
            <a:fillRect/>
          </a:stretch>
        </p:blipFill>
        <p:spPr bwMode="auto">
          <a:xfrm>
            <a:off x="1219200" y="1219200"/>
            <a:ext cx="6248400" cy="3930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Logic Voltage Level Definitions</a:t>
            </a:r>
          </a:p>
        </p:txBody>
      </p:sp>
      <p:sp>
        <p:nvSpPr>
          <p:cNvPr id="74756" name="Rectangle 3"/>
          <p:cNvSpPr>
            <a:spLocks noGrp="1" noChangeArrowheads="1"/>
          </p:cNvSpPr>
          <p:nvPr>
            <p:ph type="body" idx="1"/>
          </p:nvPr>
        </p:nvSpPr>
        <p:spPr>
          <a:xfrm>
            <a:off x="2971800" y="1219200"/>
            <a:ext cx="6019800" cy="5105400"/>
          </a:xfrm>
        </p:spPr>
        <p:txBody>
          <a:bodyPr/>
          <a:lstStyle/>
          <a:p>
            <a:pPr eaLnBrk="1" hangingPunct="1">
              <a:lnSpc>
                <a:spcPct val="90000"/>
              </a:lnSpc>
            </a:pPr>
            <a:r>
              <a:rPr lang="en-US" sz="1800" b="1" dirty="0" smtClean="0">
                <a:solidFill>
                  <a:srgbClr val="00B050"/>
                </a:solidFill>
                <a:ea typeface="ＭＳ Ｐゴシック" pitchFamily="34" charset="-128"/>
              </a:rPr>
              <a:t>V</a:t>
            </a:r>
            <a:r>
              <a:rPr lang="en-US" sz="1800" b="1" baseline="-25000" dirty="0" smtClean="0">
                <a:solidFill>
                  <a:srgbClr val="00B050"/>
                </a:solidFill>
                <a:ea typeface="ＭＳ Ｐゴシック" pitchFamily="34" charset="-128"/>
              </a:rPr>
              <a:t>L</a:t>
            </a:r>
            <a:r>
              <a:rPr lang="en-US" sz="1800" dirty="0" smtClean="0">
                <a:ea typeface="ＭＳ Ｐゴシック" pitchFamily="34" charset="-128"/>
              </a:rPr>
              <a:t> – The </a:t>
            </a:r>
            <a:r>
              <a:rPr lang="en-US" sz="1800" b="1" dirty="0" smtClean="0">
                <a:ea typeface="ＭＳ Ｐゴシック" pitchFamily="34" charset="-128"/>
              </a:rPr>
              <a:t>nominal</a:t>
            </a:r>
            <a:r>
              <a:rPr lang="en-US" sz="1800" dirty="0" smtClean="0">
                <a:ea typeface="ＭＳ Ｐゴシック" pitchFamily="34" charset="-128"/>
              </a:rPr>
              <a:t> voltage corresponding to a low-logic </a:t>
            </a:r>
          </a:p>
          <a:p>
            <a:pPr eaLnBrk="1" hangingPunct="1">
              <a:lnSpc>
                <a:spcPct val="90000"/>
              </a:lnSpc>
              <a:buFontTx/>
              <a:buNone/>
            </a:pPr>
            <a:r>
              <a:rPr lang="en-US" sz="1800" dirty="0" smtClean="0">
                <a:ea typeface="ＭＳ Ｐゴシック" pitchFamily="34" charset="-128"/>
              </a:rPr>
              <a:t>             state at the output of a logic gate for v</a:t>
            </a:r>
            <a:r>
              <a:rPr lang="en-US" sz="1800" baseline="-25000" dirty="0" smtClean="0">
                <a:ea typeface="ＭＳ Ｐゴシック" pitchFamily="34" charset="-128"/>
              </a:rPr>
              <a:t>i</a:t>
            </a:r>
            <a:r>
              <a:rPr lang="en-US" sz="1800" dirty="0" smtClean="0">
                <a:ea typeface="ＭＳ Ｐゴシック" pitchFamily="34" charset="-128"/>
              </a:rPr>
              <a:t> = </a:t>
            </a:r>
            <a:r>
              <a:rPr lang="en-US" sz="1800" b="1" dirty="0" smtClean="0">
                <a:solidFill>
                  <a:srgbClr val="C00000"/>
                </a:solidFill>
                <a:ea typeface="ＭＳ Ｐゴシック" pitchFamily="34" charset="-128"/>
              </a:rPr>
              <a:t>V</a:t>
            </a:r>
            <a:r>
              <a:rPr lang="en-US" sz="1800" b="1" baseline="-25000" dirty="0" smtClean="0">
                <a:solidFill>
                  <a:srgbClr val="C00000"/>
                </a:solidFill>
                <a:ea typeface="ＭＳ Ｐゴシック" pitchFamily="34" charset="-128"/>
              </a:rPr>
              <a:t>H</a:t>
            </a:r>
            <a:endParaRPr lang="en-US" sz="1800" b="1" dirty="0" smtClean="0">
              <a:solidFill>
                <a:srgbClr val="C00000"/>
              </a:solidFill>
              <a:ea typeface="ＭＳ Ｐゴシック" pitchFamily="34" charset="-128"/>
            </a:endParaRPr>
          </a:p>
        </p:txBody>
      </p:sp>
      <p:pic>
        <p:nvPicPr>
          <p:cNvPr id="74758" name="Picture 6"/>
          <p:cNvPicPr>
            <a:picLocks noChangeAspect="1" noChangeArrowheads="1"/>
          </p:cNvPicPr>
          <p:nvPr/>
        </p:nvPicPr>
        <p:blipFill>
          <a:blip r:embed="rId2"/>
          <a:srcRect/>
          <a:stretch>
            <a:fillRect/>
          </a:stretch>
        </p:blipFill>
        <p:spPr bwMode="auto">
          <a:xfrm>
            <a:off x="228600" y="1371600"/>
            <a:ext cx="3057525" cy="3238500"/>
          </a:xfrm>
          <a:prstGeom prst="rect">
            <a:avLst/>
          </a:prstGeom>
          <a:noFill/>
          <a:ln w="9525">
            <a:noFill/>
            <a:miter lim="800000"/>
            <a:headEnd/>
            <a:tailEnd/>
          </a:ln>
        </p:spPr>
      </p:pic>
      <p:sp>
        <p:nvSpPr>
          <p:cNvPr id="7" name="Rounded Rectangle 6"/>
          <p:cNvSpPr/>
          <p:nvPr/>
        </p:nvSpPr>
        <p:spPr bwMode="auto">
          <a:xfrm>
            <a:off x="304800" y="3663144"/>
            <a:ext cx="228600" cy="161145"/>
          </a:xfrm>
          <a:prstGeom prst="round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Rounded Rectangle 10"/>
          <p:cNvSpPr/>
          <p:nvPr/>
        </p:nvSpPr>
        <p:spPr bwMode="auto">
          <a:xfrm>
            <a:off x="3329065" y="1256675"/>
            <a:ext cx="381000" cy="304800"/>
          </a:xfrm>
          <a:prstGeom prst="round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Oval 14"/>
          <p:cNvSpPr/>
          <p:nvPr/>
        </p:nvSpPr>
        <p:spPr bwMode="auto">
          <a:xfrm>
            <a:off x="7490085" y="1516505"/>
            <a:ext cx="487180" cy="358515"/>
          </a:xfrm>
          <a:prstGeom prst="ellipse">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Oval 17"/>
          <p:cNvSpPr/>
          <p:nvPr/>
        </p:nvSpPr>
        <p:spPr bwMode="auto">
          <a:xfrm>
            <a:off x="2152340" y="4404610"/>
            <a:ext cx="297305" cy="182380"/>
          </a:xfrm>
          <a:prstGeom prst="ellipse">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Logic Voltage Level Definitions</a:t>
            </a:r>
          </a:p>
        </p:txBody>
      </p:sp>
      <p:sp>
        <p:nvSpPr>
          <p:cNvPr id="74756" name="Rectangle 3"/>
          <p:cNvSpPr>
            <a:spLocks noGrp="1" noChangeArrowheads="1"/>
          </p:cNvSpPr>
          <p:nvPr>
            <p:ph type="body" idx="1"/>
          </p:nvPr>
        </p:nvSpPr>
        <p:spPr>
          <a:xfrm>
            <a:off x="2971800" y="1219200"/>
            <a:ext cx="6019800" cy="5105400"/>
          </a:xfrm>
        </p:spPr>
        <p:txBody>
          <a:bodyPr/>
          <a:lstStyle/>
          <a:p>
            <a:pPr eaLnBrk="1" hangingPunct="1">
              <a:lnSpc>
                <a:spcPct val="90000"/>
              </a:lnSpc>
            </a:pPr>
            <a:r>
              <a:rPr lang="en-US" sz="1800" b="1" dirty="0" smtClean="0">
                <a:solidFill>
                  <a:srgbClr val="00B050"/>
                </a:solidFill>
                <a:ea typeface="ＭＳ Ｐゴシック" pitchFamily="34" charset="-128"/>
              </a:rPr>
              <a:t>V</a:t>
            </a:r>
            <a:r>
              <a:rPr lang="en-US" sz="1800" b="1" baseline="-25000" dirty="0" smtClean="0">
                <a:solidFill>
                  <a:srgbClr val="00B050"/>
                </a:solidFill>
                <a:ea typeface="ＭＳ Ｐゴシック" pitchFamily="34" charset="-128"/>
              </a:rPr>
              <a:t>L</a:t>
            </a:r>
            <a:r>
              <a:rPr lang="en-US" sz="1800" dirty="0" smtClean="0">
                <a:ea typeface="ＭＳ Ｐゴシック" pitchFamily="34" charset="-128"/>
              </a:rPr>
              <a:t> – The </a:t>
            </a:r>
            <a:r>
              <a:rPr lang="en-US" sz="1800" b="1" dirty="0" smtClean="0">
                <a:ea typeface="ＭＳ Ｐゴシック" pitchFamily="34" charset="-128"/>
              </a:rPr>
              <a:t>nominal</a:t>
            </a:r>
            <a:r>
              <a:rPr lang="en-US" sz="1800" dirty="0" smtClean="0">
                <a:ea typeface="ＭＳ Ｐゴシック" pitchFamily="34" charset="-128"/>
              </a:rPr>
              <a:t> voltage corresponding to a low-logic </a:t>
            </a:r>
          </a:p>
          <a:p>
            <a:pPr eaLnBrk="1" hangingPunct="1">
              <a:lnSpc>
                <a:spcPct val="90000"/>
              </a:lnSpc>
              <a:buFontTx/>
              <a:buNone/>
            </a:pPr>
            <a:r>
              <a:rPr lang="en-US" sz="1800" dirty="0" smtClean="0">
                <a:ea typeface="ＭＳ Ｐゴシック" pitchFamily="34" charset="-128"/>
              </a:rPr>
              <a:t>             state at the output of a logic gate for v</a:t>
            </a:r>
            <a:r>
              <a:rPr lang="en-US" sz="1800" baseline="-25000" dirty="0" smtClean="0">
                <a:ea typeface="ＭＳ Ｐゴシック" pitchFamily="34" charset="-128"/>
              </a:rPr>
              <a:t>i</a:t>
            </a:r>
            <a:r>
              <a:rPr lang="en-US" sz="1800" dirty="0" smtClean="0">
                <a:ea typeface="ＭＳ Ｐゴシック" pitchFamily="34" charset="-128"/>
              </a:rPr>
              <a:t> = </a:t>
            </a:r>
            <a:r>
              <a:rPr lang="en-US" sz="1800" b="1" dirty="0" smtClean="0">
                <a:solidFill>
                  <a:srgbClr val="C00000"/>
                </a:solidFill>
                <a:ea typeface="ＭＳ Ｐゴシック" pitchFamily="34" charset="-128"/>
              </a:rPr>
              <a:t>V</a:t>
            </a:r>
            <a:r>
              <a:rPr lang="en-US" sz="1800" b="1" baseline="-25000" dirty="0" smtClean="0">
                <a:solidFill>
                  <a:srgbClr val="C00000"/>
                </a:solidFill>
                <a:ea typeface="ＭＳ Ｐゴシック" pitchFamily="34" charset="-128"/>
              </a:rPr>
              <a:t>H</a:t>
            </a:r>
            <a:endParaRPr lang="en-US" sz="1800" b="1" dirty="0" smtClean="0">
              <a:solidFill>
                <a:srgbClr val="C00000"/>
              </a:solidFill>
              <a:ea typeface="ＭＳ Ｐゴシック" pitchFamily="34" charset="-128"/>
            </a:endParaRPr>
          </a:p>
          <a:p>
            <a:pPr eaLnBrk="1" hangingPunct="1">
              <a:lnSpc>
                <a:spcPct val="90000"/>
              </a:lnSpc>
            </a:pPr>
            <a:r>
              <a:rPr lang="en-US" sz="1800" b="1" dirty="0" smtClean="0">
                <a:solidFill>
                  <a:srgbClr val="C00000"/>
                </a:solidFill>
                <a:ea typeface="ＭＳ Ｐゴシック" pitchFamily="34" charset="-128"/>
              </a:rPr>
              <a:t>V</a:t>
            </a:r>
            <a:r>
              <a:rPr lang="en-US" sz="1800" b="1" baseline="-25000" dirty="0" smtClean="0">
                <a:solidFill>
                  <a:srgbClr val="C00000"/>
                </a:solidFill>
                <a:ea typeface="ＭＳ Ｐゴシック" pitchFamily="34" charset="-128"/>
              </a:rPr>
              <a:t>H</a:t>
            </a:r>
            <a:r>
              <a:rPr lang="en-US" sz="1800" b="1" dirty="0" smtClean="0">
                <a:solidFill>
                  <a:srgbClr val="FF0000"/>
                </a:solidFill>
                <a:ea typeface="ＭＳ Ｐゴシック" pitchFamily="34" charset="-128"/>
              </a:rPr>
              <a:t> </a:t>
            </a:r>
            <a:r>
              <a:rPr lang="en-US" sz="1800" dirty="0" smtClean="0">
                <a:ea typeface="ＭＳ Ｐゴシック" pitchFamily="34" charset="-128"/>
              </a:rPr>
              <a:t>– The </a:t>
            </a:r>
            <a:r>
              <a:rPr lang="en-US" sz="1800" b="1" dirty="0" smtClean="0">
                <a:ea typeface="ＭＳ Ｐゴシック" pitchFamily="34" charset="-128"/>
              </a:rPr>
              <a:t>nominal</a:t>
            </a:r>
            <a:r>
              <a:rPr lang="en-US" sz="1800" dirty="0" smtClean="0">
                <a:ea typeface="ＭＳ Ｐゴシック" pitchFamily="34" charset="-128"/>
              </a:rPr>
              <a:t> voltage corresponding to a high-logic </a:t>
            </a:r>
          </a:p>
          <a:p>
            <a:pPr eaLnBrk="1" hangingPunct="1">
              <a:lnSpc>
                <a:spcPct val="90000"/>
              </a:lnSpc>
              <a:buFontTx/>
              <a:buNone/>
            </a:pPr>
            <a:r>
              <a:rPr lang="en-US" sz="1800" dirty="0" smtClean="0">
                <a:ea typeface="ＭＳ Ｐゴシック" pitchFamily="34" charset="-128"/>
              </a:rPr>
              <a:t>             state at the output of a logic gate for v</a:t>
            </a:r>
            <a:r>
              <a:rPr lang="en-US" sz="1800" baseline="-25000" dirty="0" smtClean="0">
                <a:ea typeface="ＭＳ Ｐゴシック" pitchFamily="34" charset="-128"/>
              </a:rPr>
              <a:t>i</a:t>
            </a:r>
            <a:r>
              <a:rPr lang="en-US" sz="1800" dirty="0" smtClean="0">
                <a:ea typeface="ＭＳ Ｐゴシック" pitchFamily="34" charset="-128"/>
              </a:rPr>
              <a:t> = </a:t>
            </a:r>
            <a:r>
              <a:rPr lang="en-US" sz="1800" b="1" dirty="0" smtClean="0">
                <a:solidFill>
                  <a:srgbClr val="00B050"/>
                </a:solidFill>
                <a:ea typeface="ＭＳ Ｐゴシック" pitchFamily="34" charset="-128"/>
              </a:rPr>
              <a:t>V</a:t>
            </a:r>
            <a:r>
              <a:rPr lang="en-US" sz="1800" b="1" baseline="-25000" dirty="0" smtClean="0">
                <a:solidFill>
                  <a:srgbClr val="00B050"/>
                </a:solidFill>
                <a:ea typeface="ＭＳ Ｐゴシック" pitchFamily="34" charset="-128"/>
              </a:rPr>
              <a:t>L</a:t>
            </a:r>
            <a:endParaRPr lang="en-US" sz="1800" b="1" dirty="0" smtClean="0">
              <a:solidFill>
                <a:srgbClr val="00B050"/>
              </a:solidFill>
              <a:ea typeface="ＭＳ Ｐゴシック" pitchFamily="34" charset="-128"/>
            </a:endParaRPr>
          </a:p>
        </p:txBody>
      </p:sp>
      <p:pic>
        <p:nvPicPr>
          <p:cNvPr id="74758" name="Picture 6"/>
          <p:cNvPicPr>
            <a:picLocks noChangeAspect="1" noChangeArrowheads="1"/>
          </p:cNvPicPr>
          <p:nvPr/>
        </p:nvPicPr>
        <p:blipFill>
          <a:blip r:embed="rId2"/>
          <a:srcRect/>
          <a:stretch>
            <a:fillRect/>
          </a:stretch>
        </p:blipFill>
        <p:spPr bwMode="auto">
          <a:xfrm>
            <a:off x="228600" y="1371600"/>
            <a:ext cx="3057525" cy="3238500"/>
          </a:xfrm>
          <a:prstGeom prst="rect">
            <a:avLst/>
          </a:prstGeom>
          <a:noFill/>
          <a:ln w="9525">
            <a:noFill/>
            <a:miter lim="800000"/>
            <a:headEnd/>
            <a:tailEnd/>
          </a:ln>
        </p:spPr>
      </p:pic>
      <p:sp>
        <p:nvSpPr>
          <p:cNvPr id="7" name="Rounded Rectangle 6"/>
          <p:cNvSpPr/>
          <p:nvPr/>
        </p:nvSpPr>
        <p:spPr bwMode="auto">
          <a:xfrm>
            <a:off x="304800" y="3663144"/>
            <a:ext cx="228600" cy="161145"/>
          </a:xfrm>
          <a:prstGeom prst="round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 name="Rounded Rectangle 7"/>
          <p:cNvSpPr/>
          <p:nvPr/>
        </p:nvSpPr>
        <p:spPr bwMode="auto">
          <a:xfrm>
            <a:off x="304800" y="2186065"/>
            <a:ext cx="228600" cy="161145"/>
          </a:xfrm>
          <a:prstGeom prst="roundRect">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Oval 8"/>
          <p:cNvSpPr/>
          <p:nvPr/>
        </p:nvSpPr>
        <p:spPr bwMode="auto">
          <a:xfrm>
            <a:off x="845695" y="4408672"/>
            <a:ext cx="297305" cy="182380"/>
          </a:xfrm>
          <a:prstGeom prst="ellipse">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Rounded Rectangle 10"/>
          <p:cNvSpPr/>
          <p:nvPr/>
        </p:nvSpPr>
        <p:spPr bwMode="auto">
          <a:xfrm>
            <a:off x="3329065" y="1256675"/>
            <a:ext cx="381000" cy="304800"/>
          </a:xfrm>
          <a:prstGeom prst="round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ounded Rectangle 11"/>
          <p:cNvSpPr/>
          <p:nvPr/>
        </p:nvSpPr>
        <p:spPr bwMode="auto">
          <a:xfrm>
            <a:off x="3345305" y="1860030"/>
            <a:ext cx="381000" cy="304800"/>
          </a:xfrm>
          <a:prstGeom prst="roundRect">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C00000"/>
              </a:solidFill>
              <a:effectLst/>
              <a:latin typeface="Times" charset="0"/>
            </a:endParaRPr>
          </a:p>
        </p:txBody>
      </p:sp>
      <p:sp>
        <p:nvSpPr>
          <p:cNvPr id="13" name="Oval 12"/>
          <p:cNvSpPr/>
          <p:nvPr/>
        </p:nvSpPr>
        <p:spPr bwMode="auto">
          <a:xfrm>
            <a:off x="7506325" y="2126104"/>
            <a:ext cx="487180" cy="358515"/>
          </a:xfrm>
          <a:prstGeom prst="ellipse">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Oval 14"/>
          <p:cNvSpPr/>
          <p:nvPr/>
        </p:nvSpPr>
        <p:spPr bwMode="auto">
          <a:xfrm>
            <a:off x="7490085" y="1516505"/>
            <a:ext cx="487180" cy="358515"/>
          </a:xfrm>
          <a:prstGeom prst="ellipse">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Oval 17"/>
          <p:cNvSpPr/>
          <p:nvPr/>
        </p:nvSpPr>
        <p:spPr bwMode="auto">
          <a:xfrm>
            <a:off x="2152340" y="4404610"/>
            <a:ext cx="297305" cy="182380"/>
          </a:xfrm>
          <a:prstGeom prst="ellipse">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Logic Voltage Level Definitions</a:t>
            </a:r>
          </a:p>
        </p:txBody>
      </p:sp>
      <p:sp>
        <p:nvSpPr>
          <p:cNvPr id="74756" name="Rectangle 3"/>
          <p:cNvSpPr>
            <a:spLocks noGrp="1" noChangeArrowheads="1"/>
          </p:cNvSpPr>
          <p:nvPr>
            <p:ph type="body" idx="1"/>
          </p:nvPr>
        </p:nvSpPr>
        <p:spPr>
          <a:xfrm>
            <a:off x="2971800" y="1219200"/>
            <a:ext cx="6019800" cy="5105400"/>
          </a:xfrm>
        </p:spPr>
        <p:txBody>
          <a:bodyPr/>
          <a:lstStyle/>
          <a:p>
            <a:pPr eaLnBrk="1" hangingPunct="1">
              <a:lnSpc>
                <a:spcPct val="90000"/>
              </a:lnSpc>
            </a:pPr>
            <a:r>
              <a:rPr lang="en-US" sz="1800" b="1" dirty="0" smtClean="0">
                <a:solidFill>
                  <a:srgbClr val="00B050"/>
                </a:solidFill>
                <a:ea typeface="ＭＳ Ｐゴシック" pitchFamily="34" charset="-128"/>
              </a:rPr>
              <a:t>V</a:t>
            </a:r>
            <a:r>
              <a:rPr lang="en-US" sz="1800" b="1" baseline="-25000" dirty="0" smtClean="0">
                <a:solidFill>
                  <a:srgbClr val="00B050"/>
                </a:solidFill>
                <a:ea typeface="ＭＳ Ｐゴシック" pitchFamily="34" charset="-128"/>
              </a:rPr>
              <a:t>L</a:t>
            </a:r>
            <a:r>
              <a:rPr lang="en-US" sz="1800" dirty="0" smtClean="0">
                <a:ea typeface="ＭＳ Ｐゴシック" pitchFamily="34" charset="-128"/>
              </a:rPr>
              <a:t> – The </a:t>
            </a:r>
            <a:r>
              <a:rPr lang="en-US" sz="1800" b="1" dirty="0" smtClean="0">
                <a:ea typeface="ＭＳ Ｐゴシック" pitchFamily="34" charset="-128"/>
              </a:rPr>
              <a:t>nominal</a:t>
            </a:r>
            <a:r>
              <a:rPr lang="en-US" sz="1800" dirty="0" smtClean="0">
                <a:ea typeface="ＭＳ Ｐゴシック" pitchFamily="34" charset="-128"/>
              </a:rPr>
              <a:t> voltage corresponding to a low-logic </a:t>
            </a:r>
          </a:p>
          <a:p>
            <a:pPr eaLnBrk="1" hangingPunct="1">
              <a:lnSpc>
                <a:spcPct val="90000"/>
              </a:lnSpc>
              <a:buFontTx/>
              <a:buNone/>
            </a:pPr>
            <a:r>
              <a:rPr lang="en-US" sz="1800" dirty="0" smtClean="0">
                <a:ea typeface="ＭＳ Ｐゴシック" pitchFamily="34" charset="-128"/>
              </a:rPr>
              <a:t>             state at the output of a logic gate for v</a:t>
            </a:r>
            <a:r>
              <a:rPr lang="en-US" sz="1800" baseline="-25000" dirty="0" smtClean="0">
                <a:ea typeface="ＭＳ Ｐゴシック" pitchFamily="34" charset="-128"/>
              </a:rPr>
              <a:t>i</a:t>
            </a:r>
            <a:r>
              <a:rPr lang="en-US" sz="1800" dirty="0" smtClean="0">
                <a:ea typeface="ＭＳ Ｐゴシック" pitchFamily="34" charset="-128"/>
              </a:rPr>
              <a:t> = </a:t>
            </a:r>
            <a:r>
              <a:rPr lang="en-US" sz="1800" b="1" dirty="0" smtClean="0">
                <a:solidFill>
                  <a:srgbClr val="C00000"/>
                </a:solidFill>
                <a:ea typeface="ＭＳ Ｐゴシック" pitchFamily="34" charset="-128"/>
              </a:rPr>
              <a:t>V</a:t>
            </a:r>
            <a:r>
              <a:rPr lang="en-US" sz="1800" b="1" baseline="-25000" dirty="0" smtClean="0">
                <a:solidFill>
                  <a:srgbClr val="C00000"/>
                </a:solidFill>
                <a:ea typeface="ＭＳ Ｐゴシック" pitchFamily="34" charset="-128"/>
              </a:rPr>
              <a:t>H</a:t>
            </a:r>
            <a:endParaRPr lang="en-US" sz="1800" b="1" dirty="0" smtClean="0">
              <a:solidFill>
                <a:srgbClr val="C00000"/>
              </a:solidFill>
              <a:ea typeface="ＭＳ Ｐゴシック" pitchFamily="34" charset="-128"/>
            </a:endParaRPr>
          </a:p>
          <a:p>
            <a:pPr eaLnBrk="1" hangingPunct="1">
              <a:lnSpc>
                <a:spcPct val="90000"/>
              </a:lnSpc>
            </a:pPr>
            <a:r>
              <a:rPr lang="en-US" sz="1800" b="1" dirty="0" smtClean="0">
                <a:solidFill>
                  <a:srgbClr val="C00000"/>
                </a:solidFill>
                <a:ea typeface="ＭＳ Ｐゴシック" pitchFamily="34" charset="-128"/>
              </a:rPr>
              <a:t>V</a:t>
            </a:r>
            <a:r>
              <a:rPr lang="en-US" sz="1800" b="1" baseline="-25000" dirty="0" smtClean="0">
                <a:solidFill>
                  <a:srgbClr val="C00000"/>
                </a:solidFill>
                <a:ea typeface="ＭＳ Ｐゴシック" pitchFamily="34" charset="-128"/>
              </a:rPr>
              <a:t>H</a:t>
            </a:r>
            <a:r>
              <a:rPr lang="en-US" sz="1800" b="1" dirty="0" smtClean="0">
                <a:solidFill>
                  <a:srgbClr val="FF0000"/>
                </a:solidFill>
                <a:ea typeface="ＭＳ Ｐゴシック" pitchFamily="34" charset="-128"/>
              </a:rPr>
              <a:t> </a:t>
            </a:r>
            <a:r>
              <a:rPr lang="en-US" sz="1800" dirty="0" smtClean="0">
                <a:ea typeface="ＭＳ Ｐゴシック" pitchFamily="34" charset="-128"/>
              </a:rPr>
              <a:t>– The </a:t>
            </a:r>
            <a:r>
              <a:rPr lang="en-US" sz="1800" b="1" dirty="0" smtClean="0">
                <a:ea typeface="ＭＳ Ｐゴシック" pitchFamily="34" charset="-128"/>
              </a:rPr>
              <a:t>nominal</a:t>
            </a:r>
            <a:r>
              <a:rPr lang="en-US" sz="1800" dirty="0" smtClean="0">
                <a:ea typeface="ＭＳ Ｐゴシック" pitchFamily="34" charset="-128"/>
              </a:rPr>
              <a:t> voltage corresponding to a high-logic </a:t>
            </a:r>
          </a:p>
          <a:p>
            <a:pPr eaLnBrk="1" hangingPunct="1">
              <a:lnSpc>
                <a:spcPct val="90000"/>
              </a:lnSpc>
              <a:buFontTx/>
              <a:buNone/>
            </a:pPr>
            <a:r>
              <a:rPr lang="en-US" sz="1800" dirty="0" smtClean="0">
                <a:ea typeface="ＭＳ Ｐゴシック" pitchFamily="34" charset="-128"/>
              </a:rPr>
              <a:t>             state at the output of a logic gate for v</a:t>
            </a:r>
            <a:r>
              <a:rPr lang="en-US" sz="1800" baseline="-25000" dirty="0" smtClean="0">
                <a:ea typeface="ＭＳ Ｐゴシック" pitchFamily="34" charset="-128"/>
              </a:rPr>
              <a:t>i</a:t>
            </a:r>
            <a:r>
              <a:rPr lang="en-US" sz="1800" dirty="0" smtClean="0">
                <a:ea typeface="ＭＳ Ｐゴシック" pitchFamily="34" charset="-128"/>
              </a:rPr>
              <a:t> = </a:t>
            </a:r>
            <a:r>
              <a:rPr lang="en-US" sz="1800" b="1" dirty="0" smtClean="0">
                <a:solidFill>
                  <a:srgbClr val="00B050"/>
                </a:solidFill>
                <a:ea typeface="ＭＳ Ｐゴシック" pitchFamily="34" charset="-128"/>
              </a:rPr>
              <a:t>V</a:t>
            </a:r>
            <a:r>
              <a:rPr lang="en-US" sz="1800" b="1" baseline="-25000" dirty="0" smtClean="0">
                <a:solidFill>
                  <a:srgbClr val="00B050"/>
                </a:solidFill>
                <a:ea typeface="ＭＳ Ｐゴシック" pitchFamily="34" charset="-128"/>
              </a:rPr>
              <a:t>L</a:t>
            </a:r>
            <a:endParaRPr lang="en-US" sz="1800" b="1" dirty="0" smtClean="0">
              <a:solidFill>
                <a:srgbClr val="00B050"/>
              </a:solidFill>
              <a:ea typeface="ＭＳ Ｐゴシック" pitchFamily="34" charset="-128"/>
            </a:endParaRPr>
          </a:p>
          <a:p>
            <a:pPr eaLnBrk="1" hangingPunct="1">
              <a:lnSpc>
                <a:spcPct val="90000"/>
              </a:lnSpc>
            </a:pPr>
            <a:r>
              <a:rPr lang="en-US" sz="1800" b="1" dirty="0" smtClean="0">
                <a:solidFill>
                  <a:srgbClr val="92D050"/>
                </a:solidFill>
                <a:ea typeface="ＭＳ Ｐゴシック" pitchFamily="34" charset="-128"/>
              </a:rPr>
              <a:t>V</a:t>
            </a:r>
            <a:r>
              <a:rPr lang="en-US" sz="1800" b="1" baseline="-25000" dirty="0" smtClean="0">
                <a:solidFill>
                  <a:srgbClr val="92D050"/>
                </a:solidFill>
                <a:ea typeface="ＭＳ Ｐゴシック" pitchFamily="34" charset="-128"/>
              </a:rPr>
              <a:t>IL</a:t>
            </a:r>
            <a:r>
              <a:rPr lang="en-US" sz="1800" dirty="0" smtClean="0">
                <a:ea typeface="ＭＳ Ｐゴシック" pitchFamily="34" charset="-128"/>
              </a:rPr>
              <a:t> – The </a:t>
            </a:r>
            <a:r>
              <a:rPr lang="en-US" sz="1800" b="1" dirty="0" smtClean="0">
                <a:ea typeface="ＭＳ Ｐゴシック" pitchFamily="34" charset="-128"/>
              </a:rPr>
              <a:t>maximum</a:t>
            </a:r>
            <a:r>
              <a:rPr lang="en-US" sz="1800" dirty="0" smtClean="0">
                <a:ea typeface="ＭＳ Ｐゴシック" pitchFamily="34" charset="-128"/>
              </a:rPr>
              <a:t> input voltage that will be recognized </a:t>
            </a:r>
          </a:p>
          <a:p>
            <a:pPr eaLnBrk="1" hangingPunct="1">
              <a:lnSpc>
                <a:spcPct val="90000"/>
              </a:lnSpc>
              <a:buFontTx/>
              <a:buNone/>
            </a:pPr>
            <a:r>
              <a:rPr lang="en-US" sz="1800" dirty="0" smtClean="0">
                <a:ea typeface="ＭＳ Ｐゴシック" pitchFamily="34" charset="-128"/>
              </a:rPr>
              <a:t>              as a low input logic level</a:t>
            </a:r>
          </a:p>
        </p:txBody>
      </p:sp>
      <p:pic>
        <p:nvPicPr>
          <p:cNvPr id="74758" name="Picture 6"/>
          <p:cNvPicPr>
            <a:picLocks noChangeAspect="1" noChangeArrowheads="1"/>
          </p:cNvPicPr>
          <p:nvPr/>
        </p:nvPicPr>
        <p:blipFill>
          <a:blip r:embed="rId2"/>
          <a:srcRect/>
          <a:stretch>
            <a:fillRect/>
          </a:stretch>
        </p:blipFill>
        <p:spPr bwMode="auto">
          <a:xfrm>
            <a:off x="228600" y="1371600"/>
            <a:ext cx="3057525" cy="3238500"/>
          </a:xfrm>
          <a:prstGeom prst="rect">
            <a:avLst/>
          </a:prstGeom>
          <a:noFill/>
          <a:ln w="9525">
            <a:noFill/>
            <a:miter lim="800000"/>
            <a:headEnd/>
            <a:tailEnd/>
          </a:ln>
        </p:spPr>
      </p:pic>
      <p:sp>
        <p:nvSpPr>
          <p:cNvPr id="7" name="Rounded Rectangle 6"/>
          <p:cNvSpPr/>
          <p:nvPr/>
        </p:nvSpPr>
        <p:spPr bwMode="auto">
          <a:xfrm>
            <a:off x="304800" y="3663144"/>
            <a:ext cx="228600" cy="161145"/>
          </a:xfrm>
          <a:prstGeom prst="round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 name="Rounded Rectangle 7"/>
          <p:cNvSpPr/>
          <p:nvPr/>
        </p:nvSpPr>
        <p:spPr bwMode="auto">
          <a:xfrm>
            <a:off x="304800" y="2186065"/>
            <a:ext cx="228600" cy="161145"/>
          </a:xfrm>
          <a:prstGeom prst="roundRect">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Oval 8"/>
          <p:cNvSpPr/>
          <p:nvPr/>
        </p:nvSpPr>
        <p:spPr bwMode="auto">
          <a:xfrm>
            <a:off x="845695" y="4408672"/>
            <a:ext cx="297305" cy="182380"/>
          </a:xfrm>
          <a:prstGeom prst="ellipse">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Rounded Rectangle 10"/>
          <p:cNvSpPr/>
          <p:nvPr/>
        </p:nvSpPr>
        <p:spPr bwMode="auto">
          <a:xfrm>
            <a:off x="3329065" y="1256675"/>
            <a:ext cx="381000" cy="304800"/>
          </a:xfrm>
          <a:prstGeom prst="round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ounded Rectangle 11"/>
          <p:cNvSpPr/>
          <p:nvPr/>
        </p:nvSpPr>
        <p:spPr bwMode="auto">
          <a:xfrm>
            <a:off x="3345305" y="1860030"/>
            <a:ext cx="381000" cy="304800"/>
          </a:xfrm>
          <a:prstGeom prst="roundRect">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C00000"/>
              </a:solidFill>
              <a:effectLst/>
              <a:latin typeface="Times" charset="0"/>
            </a:endParaRPr>
          </a:p>
        </p:txBody>
      </p:sp>
      <p:sp>
        <p:nvSpPr>
          <p:cNvPr id="13" name="Oval 12"/>
          <p:cNvSpPr/>
          <p:nvPr/>
        </p:nvSpPr>
        <p:spPr bwMode="auto">
          <a:xfrm>
            <a:off x="7506325" y="2126104"/>
            <a:ext cx="487180" cy="358515"/>
          </a:xfrm>
          <a:prstGeom prst="ellipse">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Oval 14"/>
          <p:cNvSpPr/>
          <p:nvPr/>
        </p:nvSpPr>
        <p:spPr bwMode="auto">
          <a:xfrm>
            <a:off x="7490085" y="1516505"/>
            <a:ext cx="487180" cy="358515"/>
          </a:xfrm>
          <a:prstGeom prst="ellipse">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Oval 16"/>
          <p:cNvSpPr/>
          <p:nvPr/>
        </p:nvSpPr>
        <p:spPr bwMode="auto">
          <a:xfrm>
            <a:off x="1256675" y="4412110"/>
            <a:ext cx="297305" cy="182380"/>
          </a:xfrm>
          <a:prstGeom prst="ellipse">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Oval 17"/>
          <p:cNvSpPr/>
          <p:nvPr/>
        </p:nvSpPr>
        <p:spPr bwMode="auto">
          <a:xfrm>
            <a:off x="2152340" y="4404610"/>
            <a:ext cx="297305" cy="182380"/>
          </a:xfrm>
          <a:prstGeom prst="ellipse">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Oval 20"/>
          <p:cNvSpPr/>
          <p:nvPr/>
        </p:nvSpPr>
        <p:spPr bwMode="auto">
          <a:xfrm>
            <a:off x="3322820" y="2429655"/>
            <a:ext cx="487180" cy="358515"/>
          </a:xfrm>
          <a:prstGeom prst="ellipse">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4"/>
          <p:cNvSpPr>
            <a:spLocks noGrp="1"/>
          </p:cNvSpPr>
          <p:nvPr>
            <p:ph type="ftr" sz="quarter" idx="4294967295"/>
          </p:nvPr>
        </p:nvSpPr>
        <p:spPr>
          <a:xfrm>
            <a:off x="0" y="6553200"/>
            <a:ext cx="2895600" cy="236538"/>
          </a:xfrm>
        </p:spPr>
        <p:txBody>
          <a:bodyPr/>
          <a:lstStyle/>
          <a:p>
            <a:pPr>
              <a:defRPr/>
            </a:pPr>
            <a:r>
              <a:rPr lang="en-US" sz="1400" smtClean="0">
                <a:ea typeface="ＭＳ Ｐゴシック" pitchFamily="34" charset="-128"/>
              </a:rPr>
              <a:t>NJIT  ECE271   Dr.Serhiy Levkov </a:t>
            </a:r>
          </a:p>
        </p:txBody>
      </p:sp>
      <p:sp>
        <p:nvSpPr>
          <p:cNvPr id="74755"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Logic Voltage Level Definitions</a:t>
            </a:r>
          </a:p>
        </p:txBody>
      </p:sp>
      <p:sp>
        <p:nvSpPr>
          <p:cNvPr id="74756" name="Rectangle 3"/>
          <p:cNvSpPr>
            <a:spLocks noGrp="1" noChangeArrowheads="1"/>
          </p:cNvSpPr>
          <p:nvPr>
            <p:ph type="body" idx="1"/>
          </p:nvPr>
        </p:nvSpPr>
        <p:spPr>
          <a:xfrm>
            <a:off x="2971800" y="1219200"/>
            <a:ext cx="6019800" cy="5105400"/>
          </a:xfrm>
        </p:spPr>
        <p:txBody>
          <a:bodyPr/>
          <a:lstStyle/>
          <a:p>
            <a:pPr eaLnBrk="1" hangingPunct="1">
              <a:lnSpc>
                <a:spcPct val="90000"/>
              </a:lnSpc>
            </a:pPr>
            <a:r>
              <a:rPr lang="en-US" sz="1800" b="1" dirty="0" smtClean="0">
                <a:solidFill>
                  <a:srgbClr val="00B050"/>
                </a:solidFill>
                <a:ea typeface="ＭＳ Ｐゴシック" pitchFamily="34" charset="-128"/>
              </a:rPr>
              <a:t>V</a:t>
            </a:r>
            <a:r>
              <a:rPr lang="en-US" sz="1800" b="1" baseline="-25000" dirty="0" smtClean="0">
                <a:solidFill>
                  <a:srgbClr val="00B050"/>
                </a:solidFill>
                <a:ea typeface="ＭＳ Ｐゴシック" pitchFamily="34" charset="-128"/>
              </a:rPr>
              <a:t>L</a:t>
            </a:r>
            <a:r>
              <a:rPr lang="en-US" sz="1800" dirty="0" smtClean="0">
                <a:ea typeface="ＭＳ Ｐゴシック" pitchFamily="34" charset="-128"/>
              </a:rPr>
              <a:t> – The </a:t>
            </a:r>
            <a:r>
              <a:rPr lang="en-US" sz="1800" b="1" dirty="0" smtClean="0">
                <a:ea typeface="ＭＳ Ｐゴシック" pitchFamily="34" charset="-128"/>
              </a:rPr>
              <a:t>nominal</a:t>
            </a:r>
            <a:r>
              <a:rPr lang="en-US" sz="1800" dirty="0" smtClean="0">
                <a:ea typeface="ＭＳ Ｐゴシック" pitchFamily="34" charset="-128"/>
              </a:rPr>
              <a:t> voltage corresponding to a low-logic </a:t>
            </a:r>
          </a:p>
          <a:p>
            <a:pPr eaLnBrk="1" hangingPunct="1">
              <a:lnSpc>
                <a:spcPct val="90000"/>
              </a:lnSpc>
              <a:buFontTx/>
              <a:buNone/>
            </a:pPr>
            <a:r>
              <a:rPr lang="en-US" sz="1800" dirty="0" smtClean="0">
                <a:ea typeface="ＭＳ Ｐゴシック" pitchFamily="34" charset="-128"/>
              </a:rPr>
              <a:t>             state at the output of a logic gate for v</a:t>
            </a:r>
            <a:r>
              <a:rPr lang="en-US" sz="1800" baseline="-25000" dirty="0" smtClean="0">
                <a:ea typeface="ＭＳ Ｐゴシック" pitchFamily="34" charset="-128"/>
              </a:rPr>
              <a:t>i</a:t>
            </a:r>
            <a:r>
              <a:rPr lang="en-US" sz="1800" dirty="0" smtClean="0">
                <a:ea typeface="ＭＳ Ｐゴシック" pitchFamily="34" charset="-128"/>
              </a:rPr>
              <a:t> = </a:t>
            </a:r>
            <a:r>
              <a:rPr lang="en-US" sz="1800" b="1" dirty="0" smtClean="0">
                <a:solidFill>
                  <a:srgbClr val="C00000"/>
                </a:solidFill>
                <a:ea typeface="ＭＳ Ｐゴシック" pitchFamily="34" charset="-128"/>
              </a:rPr>
              <a:t>V</a:t>
            </a:r>
            <a:r>
              <a:rPr lang="en-US" sz="1800" b="1" baseline="-25000" dirty="0" smtClean="0">
                <a:solidFill>
                  <a:srgbClr val="C00000"/>
                </a:solidFill>
                <a:ea typeface="ＭＳ Ｐゴシック" pitchFamily="34" charset="-128"/>
              </a:rPr>
              <a:t>H</a:t>
            </a:r>
            <a:endParaRPr lang="en-US" sz="1800" b="1" dirty="0" smtClean="0">
              <a:solidFill>
                <a:srgbClr val="C00000"/>
              </a:solidFill>
              <a:ea typeface="ＭＳ Ｐゴシック" pitchFamily="34" charset="-128"/>
            </a:endParaRPr>
          </a:p>
          <a:p>
            <a:pPr eaLnBrk="1" hangingPunct="1">
              <a:lnSpc>
                <a:spcPct val="90000"/>
              </a:lnSpc>
            </a:pPr>
            <a:r>
              <a:rPr lang="en-US" sz="1800" b="1" dirty="0" smtClean="0">
                <a:solidFill>
                  <a:srgbClr val="C00000"/>
                </a:solidFill>
                <a:ea typeface="ＭＳ Ｐゴシック" pitchFamily="34" charset="-128"/>
              </a:rPr>
              <a:t>V</a:t>
            </a:r>
            <a:r>
              <a:rPr lang="en-US" sz="1800" b="1" baseline="-25000" dirty="0" smtClean="0">
                <a:solidFill>
                  <a:srgbClr val="C00000"/>
                </a:solidFill>
                <a:ea typeface="ＭＳ Ｐゴシック" pitchFamily="34" charset="-128"/>
              </a:rPr>
              <a:t>H</a:t>
            </a:r>
            <a:r>
              <a:rPr lang="en-US" sz="1800" b="1" dirty="0" smtClean="0">
                <a:solidFill>
                  <a:srgbClr val="FF0000"/>
                </a:solidFill>
                <a:ea typeface="ＭＳ Ｐゴシック" pitchFamily="34" charset="-128"/>
              </a:rPr>
              <a:t> </a:t>
            </a:r>
            <a:r>
              <a:rPr lang="en-US" sz="1800" dirty="0" smtClean="0">
                <a:ea typeface="ＭＳ Ｐゴシック" pitchFamily="34" charset="-128"/>
              </a:rPr>
              <a:t>– The </a:t>
            </a:r>
            <a:r>
              <a:rPr lang="en-US" sz="1800" b="1" dirty="0" smtClean="0">
                <a:ea typeface="ＭＳ Ｐゴシック" pitchFamily="34" charset="-128"/>
              </a:rPr>
              <a:t>nominal</a:t>
            </a:r>
            <a:r>
              <a:rPr lang="en-US" sz="1800" dirty="0" smtClean="0">
                <a:ea typeface="ＭＳ Ｐゴシック" pitchFamily="34" charset="-128"/>
              </a:rPr>
              <a:t> voltage corresponding to a high-logic </a:t>
            </a:r>
          </a:p>
          <a:p>
            <a:pPr eaLnBrk="1" hangingPunct="1">
              <a:lnSpc>
                <a:spcPct val="90000"/>
              </a:lnSpc>
              <a:buFontTx/>
              <a:buNone/>
            </a:pPr>
            <a:r>
              <a:rPr lang="en-US" sz="1800" dirty="0" smtClean="0">
                <a:ea typeface="ＭＳ Ｐゴシック" pitchFamily="34" charset="-128"/>
              </a:rPr>
              <a:t>             state at the output of a logic gate for v</a:t>
            </a:r>
            <a:r>
              <a:rPr lang="en-US" sz="1800" baseline="-25000" dirty="0" smtClean="0">
                <a:ea typeface="ＭＳ Ｐゴシック" pitchFamily="34" charset="-128"/>
              </a:rPr>
              <a:t>i</a:t>
            </a:r>
            <a:r>
              <a:rPr lang="en-US" sz="1800" dirty="0" smtClean="0">
                <a:ea typeface="ＭＳ Ｐゴシック" pitchFamily="34" charset="-128"/>
              </a:rPr>
              <a:t> = </a:t>
            </a:r>
            <a:r>
              <a:rPr lang="en-US" sz="1800" b="1" dirty="0" smtClean="0">
                <a:solidFill>
                  <a:srgbClr val="00B050"/>
                </a:solidFill>
                <a:ea typeface="ＭＳ Ｐゴシック" pitchFamily="34" charset="-128"/>
              </a:rPr>
              <a:t>V</a:t>
            </a:r>
            <a:r>
              <a:rPr lang="en-US" sz="1800" b="1" baseline="-25000" dirty="0" smtClean="0">
                <a:solidFill>
                  <a:srgbClr val="00B050"/>
                </a:solidFill>
                <a:ea typeface="ＭＳ Ｐゴシック" pitchFamily="34" charset="-128"/>
              </a:rPr>
              <a:t>L</a:t>
            </a:r>
            <a:endParaRPr lang="en-US" sz="1800" b="1" dirty="0" smtClean="0">
              <a:solidFill>
                <a:srgbClr val="00B050"/>
              </a:solidFill>
              <a:ea typeface="ＭＳ Ｐゴシック" pitchFamily="34" charset="-128"/>
            </a:endParaRPr>
          </a:p>
          <a:p>
            <a:pPr eaLnBrk="1" hangingPunct="1">
              <a:lnSpc>
                <a:spcPct val="90000"/>
              </a:lnSpc>
            </a:pPr>
            <a:r>
              <a:rPr lang="en-US" sz="1800" b="1" dirty="0" smtClean="0">
                <a:solidFill>
                  <a:srgbClr val="92D050"/>
                </a:solidFill>
                <a:ea typeface="ＭＳ Ｐゴシック" pitchFamily="34" charset="-128"/>
              </a:rPr>
              <a:t>V</a:t>
            </a:r>
            <a:r>
              <a:rPr lang="en-US" sz="1800" b="1" baseline="-25000" dirty="0" smtClean="0">
                <a:solidFill>
                  <a:srgbClr val="92D050"/>
                </a:solidFill>
                <a:ea typeface="ＭＳ Ｐゴシック" pitchFamily="34" charset="-128"/>
              </a:rPr>
              <a:t>IL</a:t>
            </a:r>
            <a:r>
              <a:rPr lang="en-US" sz="1800" dirty="0" smtClean="0">
                <a:ea typeface="ＭＳ Ｐゴシック" pitchFamily="34" charset="-128"/>
              </a:rPr>
              <a:t> – The </a:t>
            </a:r>
            <a:r>
              <a:rPr lang="en-US" sz="1800" b="1" dirty="0" smtClean="0">
                <a:ea typeface="ＭＳ Ｐゴシック" pitchFamily="34" charset="-128"/>
              </a:rPr>
              <a:t>maximum</a:t>
            </a:r>
            <a:r>
              <a:rPr lang="en-US" sz="1800" dirty="0" smtClean="0">
                <a:ea typeface="ＭＳ Ｐゴシック" pitchFamily="34" charset="-128"/>
              </a:rPr>
              <a:t> input voltage that will be recognized </a:t>
            </a:r>
          </a:p>
          <a:p>
            <a:pPr eaLnBrk="1" hangingPunct="1">
              <a:lnSpc>
                <a:spcPct val="90000"/>
              </a:lnSpc>
              <a:buFontTx/>
              <a:buNone/>
            </a:pPr>
            <a:r>
              <a:rPr lang="en-US" sz="1800" dirty="0" smtClean="0">
                <a:ea typeface="ＭＳ Ｐゴシック" pitchFamily="34" charset="-128"/>
              </a:rPr>
              <a:t>              as a low input logic level</a:t>
            </a:r>
          </a:p>
          <a:p>
            <a:pPr eaLnBrk="1" hangingPunct="1">
              <a:lnSpc>
                <a:spcPct val="90000"/>
              </a:lnSpc>
            </a:pPr>
            <a:r>
              <a:rPr lang="en-US" sz="1800" b="1" dirty="0" smtClean="0">
                <a:solidFill>
                  <a:srgbClr val="FF0000"/>
                </a:solidFill>
                <a:ea typeface="ＭＳ Ｐゴシック" pitchFamily="34" charset="-128"/>
              </a:rPr>
              <a:t>V</a:t>
            </a:r>
            <a:r>
              <a:rPr lang="en-US" sz="1800" b="1" baseline="-25000" dirty="0" smtClean="0">
                <a:solidFill>
                  <a:srgbClr val="FF0000"/>
                </a:solidFill>
                <a:ea typeface="ＭＳ Ｐゴシック" pitchFamily="34" charset="-128"/>
              </a:rPr>
              <a:t>IH</a:t>
            </a:r>
            <a:r>
              <a:rPr lang="en-US" sz="1800" dirty="0" smtClean="0">
                <a:ea typeface="ＭＳ Ｐゴシック" pitchFamily="34" charset="-128"/>
              </a:rPr>
              <a:t> – The </a:t>
            </a:r>
            <a:r>
              <a:rPr lang="en-US" sz="1800" b="1" dirty="0" smtClean="0">
                <a:ea typeface="ＭＳ Ｐゴシック" pitchFamily="34" charset="-128"/>
              </a:rPr>
              <a:t>minimum</a:t>
            </a:r>
            <a:r>
              <a:rPr lang="en-US" sz="1800" dirty="0" smtClean="0">
                <a:ea typeface="ＭＳ Ｐゴシック" pitchFamily="34" charset="-128"/>
              </a:rPr>
              <a:t> input voltage that will be recognized </a:t>
            </a:r>
          </a:p>
          <a:p>
            <a:pPr eaLnBrk="1" hangingPunct="1">
              <a:lnSpc>
                <a:spcPct val="90000"/>
              </a:lnSpc>
              <a:buFontTx/>
              <a:buNone/>
            </a:pPr>
            <a:r>
              <a:rPr lang="en-US" sz="1800" dirty="0" smtClean="0">
                <a:ea typeface="ＭＳ Ｐゴシック" pitchFamily="34" charset="-128"/>
              </a:rPr>
              <a:t>              as a high input logic level</a:t>
            </a:r>
          </a:p>
          <a:p>
            <a:pPr eaLnBrk="1" hangingPunct="1">
              <a:lnSpc>
                <a:spcPct val="90000"/>
              </a:lnSpc>
              <a:buFontTx/>
              <a:buNone/>
            </a:pPr>
            <a:endParaRPr lang="en-US" sz="1800" dirty="0" smtClean="0">
              <a:ea typeface="ＭＳ Ｐゴシック" pitchFamily="34" charset="-128"/>
            </a:endParaRPr>
          </a:p>
        </p:txBody>
      </p:sp>
      <p:sp>
        <p:nvSpPr>
          <p:cNvPr id="74757" name="Slide Number Placeholder 1"/>
          <p:cNvSpPr>
            <a:spLocks noGrp="1"/>
          </p:cNvSpPr>
          <p:nvPr>
            <p:ph type="sldNum" sz="quarter" idx="4294967295"/>
          </p:nvPr>
        </p:nvSpPr>
        <p:spPr>
          <a:xfrm>
            <a:off x="7239000" y="6553200"/>
            <a:ext cx="1905000" cy="247650"/>
          </a:xfrm>
        </p:spPr>
        <p:txBody>
          <a:bodyPr/>
          <a:lstStyle/>
          <a:p>
            <a:pPr>
              <a:defRPr/>
            </a:pPr>
            <a:r>
              <a:rPr lang="en-US" smtClean="0"/>
              <a:t>Topic 7</a:t>
            </a:r>
            <a:r>
              <a:rPr lang="en-US" b="1" smtClean="0"/>
              <a:t> - </a:t>
            </a:r>
            <a:fld id="{FFC4A2E0-59EA-4072-85BE-F7351F4D9BD4}" type="slidenum">
              <a:rPr lang="en-US" b="1" smtClean="0"/>
              <a:pPr>
                <a:defRPr/>
              </a:pPr>
              <a:t>36</a:t>
            </a:fld>
            <a:endParaRPr lang="en-US" b="1" smtClean="0"/>
          </a:p>
        </p:txBody>
      </p:sp>
      <p:pic>
        <p:nvPicPr>
          <p:cNvPr id="74758" name="Picture 6"/>
          <p:cNvPicPr>
            <a:picLocks noChangeAspect="1" noChangeArrowheads="1"/>
          </p:cNvPicPr>
          <p:nvPr/>
        </p:nvPicPr>
        <p:blipFill>
          <a:blip r:embed="rId2"/>
          <a:srcRect/>
          <a:stretch>
            <a:fillRect/>
          </a:stretch>
        </p:blipFill>
        <p:spPr bwMode="auto">
          <a:xfrm>
            <a:off x="228600" y="1371600"/>
            <a:ext cx="3057525" cy="3238500"/>
          </a:xfrm>
          <a:prstGeom prst="rect">
            <a:avLst/>
          </a:prstGeom>
          <a:noFill/>
          <a:ln w="9525">
            <a:noFill/>
            <a:miter lim="800000"/>
            <a:headEnd/>
            <a:tailEnd/>
          </a:ln>
        </p:spPr>
      </p:pic>
      <p:sp>
        <p:nvSpPr>
          <p:cNvPr id="7" name="Rounded Rectangle 6"/>
          <p:cNvSpPr/>
          <p:nvPr/>
        </p:nvSpPr>
        <p:spPr bwMode="auto">
          <a:xfrm>
            <a:off x="304800" y="3663144"/>
            <a:ext cx="228600" cy="161145"/>
          </a:xfrm>
          <a:prstGeom prst="round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 name="Rounded Rectangle 7"/>
          <p:cNvSpPr/>
          <p:nvPr/>
        </p:nvSpPr>
        <p:spPr bwMode="auto">
          <a:xfrm>
            <a:off x="304800" y="2186065"/>
            <a:ext cx="228600" cy="161145"/>
          </a:xfrm>
          <a:prstGeom prst="roundRect">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Oval 8"/>
          <p:cNvSpPr/>
          <p:nvPr/>
        </p:nvSpPr>
        <p:spPr bwMode="auto">
          <a:xfrm>
            <a:off x="845695" y="4408672"/>
            <a:ext cx="297305" cy="182380"/>
          </a:xfrm>
          <a:prstGeom prst="ellipse">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Oval 9"/>
          <p:cNvSpPr/>
          <p:nvPr/>
        </p:nvSpPr>
        <p:spPr bwMode="auto">
          <a:xfrm>
            <a:off x="1615190" y="4402115"/>
            <a:ext cx="297305" cy="182380"/>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Rounded Rectangle 10"/>
          <p:cNvSpPr/>
          <p:nvPr/>
        </p:nvSpPr>
        <p:spPr bwMode="auto">
          <a:xfrm>
            <a:off x="3329065" y="1256675"/>
            <a:ext cx="381000" cy="304800"/>
          </a:xfrm>
          <a:prstGeom prst="round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ounded Rectangle 11"/>
          <p:cNvSpPr/>
          <p:nvPr/>
        </p:nvSpPr>
        <p:spPr bwMode="auto">
          <a:xfrm>
            <a:off x="3345305" y="1860030"/>
            <a:ext cx="381000" cy="304800"/>
          </a:xfrm>
          <a:prstGeom prst="roundRect">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C00000"/>
              </a:solidFill>
              <a:effectLst/>
              <a:latin typeface="Times" charset="0"/>
            </a:endParaRPr>
          </a:p>
        </p:txBody>
      </p:sp>
      <p:sp>
        <p:nvSpPr>
          <p:cNvPr id="13" name="Oval 12"/>
          <p:cNvSpPr/>
          <p:nvPr/>
        </p:nvSpPr>
        <p:spPr bwMode="auto">
          <a:xfrm>
            <a:off x="7506325" y="2126104"/>
            <a:ext cx="487180" cy="358515"/>
          </a:xfrm>
          <a:prstGeom prst="ellipse">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Oval 14"/>
          <p:cNvSpPr/>
          <p:nvPr/>
        </p:nvSpPr>
        <p:spPr bwMode="auto">
          <a:xfrm>
            <a:off x="7490085" y="1516505"/>
            <a:ext cx="487180" cy="358515"/>
          </a:xfrm>
          <a:prstGeom prst="ellipse">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Oval 16"/>
          <p:cNvSpPr/>
          <p:nvPr/>
        </p:nvSpPr>
        <p:spPr bwMode="auto">
          <a:xfrm>
            <a:off x="1256675" y="4412110"/>
            <a:ext cx="297305" cy="182380"/>
          </a:xfrm>
          <a:prstGeom prst="ellipse">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Oval 17"/>
          <p:cNvSpPr/>
          <p:nvPr/>
        </p:nvSpPr>
        <p:spPr bwMode="auto">
          <a:xfrm>
            <a:off x="2152340" y="4404610"/>
            <a:ext cx="297305" cy="182380"/>
          </a:xfrm>
          <a:prstGeom prst="ellipse">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Oval 20"/>
          <p:cNvSpPr/>
          <p:nvPr/>
        </p:nvSpPr>
        <p:spPr bwMode="auto">
          <a:xfrm>
            <a:off x="3322820" y="2429655"/>
            <a:ext cx="487180" cy="358515"/>
          </a:xfrm>
          <a:prstGeom prst="ellipse">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3" name="Oval 22"/>
          <p:cNvSpPr/>
          <p:nvPr/>
        </p:nvSpPr>
        <p:spPr bwMode="auto">
          <a:xfrm>
            <a:off x="3345305" y="3024265"/>
            <a:ext cx="487180" cy="358515"/>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Logic Voltage Level Definitions</a:t>
            </a:r>
          </a:p>
        </p:txBody>
      </p:sp>
      <p:sp>
        <p:nvSpPr>
          <p:cNvPr id="74756" name="Rectangle 3"/>
          <p:cNvSpPr>
            <a:spLocks noGrp="1" noChangeArrowheads="1"/>
          </p:cNvSpPr>
          <p:nvPr>
            <p:ph type="body" idx="1"/>
          </p:nvPr>
        </p:nvSpPr>
        <p:spPr>
          <a:xfrm>
            <a:off x="2971800" y="1219200"/>
            <a:ext cx="6019800" cy="5105400"/>
          </a:xfrm>
        </p:spPr>
        <p:txBody>
          <a:bodyPr/>
          <a:lstStyle/>
          <a:p>
            <a:pPr eaLnBrk="1" hangingPunct="1">
              <a:lnSpc>
                <a:spcPct val="90000"/>
              </a:lnSpc>
            </a:pPr>
            <a:r>
              <a:rPr lang="en-US" sz="1800" b="1" dirty="0" smtClean="0">
                <a:solidFill>
                  <a:srgbClr val="00B050"/>
                </a:solidFill>
                <a:ea typeface="ＭＳ Ｐゴシック" pitchFamily="34" charset="-128"/>
              </a:rPr>
              <a:t>V</a:t>
            </a:r>
            <a:r>
              <a:rPr lang="en-US" sz="1800" b="1" baseline="-25000" dirty="0" smtClean="0">
                <a:solidFill>
                  <a:srgbClr val="00B050"/>
                </a:solidFill>
                <a:ea typeface="ＭＳ Ｐゴシック" pitchFamily="34" charset="-128"/>
              </a:rPr>
              <a:t>L</a:t>
            </a:r>
            <a:r>
              <a:rPr lang="en-US" sz="1800" dirty="0" smtClean="0">
                <a:ea typeface="ＭＳ Ｐゴシック" pitchFamily="34" charset="-128"/>
              </a:rPr>
              <a:t> – The </a:t>
            </a:r>
            <a:r>
              <a:rPr lang="en-US" sz="1800" b="1" dirty="0" smtClean="0">
                <a:ea typeface="ＭＳ Ｐゴシック" pitchFamily="34" charset="-128"/>
              </a:rPr>
              <a:t>nominal</a:t>
            </a:r>
            <a:r>
              <a:rPr lang="en-US" sz="1800" dirty="0" smtClean="0">
                <a:ea typeface="ＭＳ Ｐゴシック" pitchFamily="34" charset="-128"/>
              </a:rPr>
              <a:t> voltage corresponding to a low-logic </a:t>
            </a:r>
          </a:p>
          <a:p>
            <a:pPr eaLnBrk="1" hangingPunct="1">
              <a:lnSpc>
                <a:spcPct val="90000"/>
              </a:lnSpc>
              <a:buFontTx/>
              <a:buNone/>
            </a:pPr>
            <a:r>
              <a:rPr lang="en-US" sz="1800" dirty="0" smtClean="0">
                <a:ea typeface="ＭＳ Ｐゴシック" pitchFamily="34" charset="-128"/>
              </a:rPr>
              <a:t>             state at the output of a logic gate for v</a:t>
            </a:r>
            <a:r>
              <a:rPr lang="en-US" sz="1800" baseline="-25000" dirty="0" smtClean="0">
                <a:ea typeface="ＭＳ Ｐゴシック" pitchFamily="34" charset="-128"/>
              </a:rPr>
              <a:t>i</a:t>
            </a:r>
            <a:r>
              <a:rPr lang="en-US" sz="1800" dirty="0" smtClean="0">
                <a:ea typeface="ＭＳ Ｐゴシック" pitchFamily="34" charset="-128"/>
              </a:rPr>
              <a:t> = </a:t>
            </a:r>
            <a:r>
              <a:rPr lang="en-US" sz="1800" b="1" dirty="0" smtClean="0">
                <a:solidFill>
                  <a:srgbClr val="C00000"/>
                </a:solidFill>
                <a:ea typeface="ＭＳ Ｐゴシック" pitchFamily="34" charset="-128"/>
              </a:rPr>
              <a:t>V</a:t>
            </a:r>
            <a:r>
              <a:rPr lang="en-US" sz="1800" b="1" baseline="-25000" dirty="0" smtClean="0">
                <a:solidFill>
                  <a:srgbClr val="C00000"/>
                </a:solidFill>
                <a:ea typeface="ＭＳ Ｐゴシック" pitchFamily="34" charset="-128"/>
              </a:rPr>
              <a:t>H</a:t>
            </a:r>
            <a:endParaRPr lang="en-US" sz="1800" b="1" dirty="0" smtClean="0">
              <a:solidFill>
                <a:srgbClr val="C00000"/>
              </a:solidFill>
              <a:ea typeface="ＭＳ Ｐゴシック" pitchFamily="34" charset="-128"/>
            </a:endParaRPr>
          </a:p>
          <a:p>
            <a:pPr eaLnBrk="1" hangingPunct="1">
              <a:lnSpc>
                <a:spcPct val="90000"/>
              </a:lnSpc>
            </a:pPr>
            <a:r>
              <a:rPr lang="en-US" sz="1800" b="1" dirty="0" smtClean="0">
                <a:solidFill>
                  <a:srgbClr val="C00000"/>
                </a:solidFill>
                <a:ea typeface="ＭＳ Ｐゴシック" pitchFamily="34" charset="-128"/>
              </a:rPr>
              <a:t>V</a:t>
            </a:r>
            <a:r>
              <a:rPr lang="en-US" sz="1800" b="1" baseline="-25000" dirty="0" smtClean="0">
                <a:solidFill>
                  <a:srgbClr val="C00000"/>
                </a:solidFill>
                <a:ea typeface="ＭＳ Ｐゴシック" pitchFamily="34" charset="-128"/>
              </a:rPr>
              <a:t>H</a:t>
            </a:r>
            <a:r>
              <a:rPr lang="en-US" sz="1800" b="1" dirty="0" smtClean="0">
                <a:solidFill>
                  <a:srgbClr val="FF0000"/>
                </a:solidFill>
                <a:ea typeface="ＭＳ Ｐゴシック" pitchFamily="34" charset="-128"/>
              </a:rPr>
              <a:t> </a:t>
            </a:r>
            <a:r>
              <a:rPr lang="en-US" sz="1800" dirty="0" smtClean="0">
                <a:ea typeface="ＭＳ Ｐゴシック" pitchFamily="34" charset="-128"/>
              </a:rPr>
              <a:t>– The </a:t>
            </a:r>
            <a:r>
              <a:rPr lang="en-US" sz="1800" b="1" dirty="0" smtClean="0">
                <a:ea typeface="ＭＳ Ｐゴシック" pitchFamily="34" charset="-128"/>
              </a:rPr>
              <a:t>nominal</a:t>
            </a:r>
            <a:r>
              <a:rPr lang="en-US" sz="1800" dirty="0" smtClean="0">
                <a:ea typeface="ＭＳ Ｐゴシック" pitchFamily="34" charset="-128"/>
              </a:rPr>
              <a:t> voltage corresponding to a high-logic </a:t>
            </a:r>
          </a:p>
          <a:p>
            <a:pPr eaLnBrk="1" hangingPunct="1">
              <a:lnSpc>
                <a:spcPct val="90000"/>
              </a:lnSpc>
              <a:buFontTx/>
              <a:buNone/>
            </a:pPr>
            <a:r>
              <a:rPr lang="en-US" sz="1800" dirty="0" smtClean="0">
                <a:ea typeface="ＭＳ Ｐゴシック" pitchFamily="34" charset="-128"/>
              </a:rPr>
              <a:t>             state at the output of a logic gate for v</a:t>
            </a:r>
            <a:r>
              <a:rPr lang="en-US" sz="1800" baseline="-25000" dirty="0" smtClean="0">
                <a:ea typeface="ＭＳ Ｐゴシック" pitchFamily="34" charset="-128"/>
              </a:rPr>
              <a:t>i</a:t>
            </a:r>
            <a:r>
              <a:rPr lang="en-US" sz="1800" dirty="0" smtClean="0">
                <a:ea typeface="ＭＳ Ｐゴシック" pitchFamily="34" charset="-128"/>
              </a:rPr>
              <a:t> = </a:t>
            </a:r>
            <a:r>
              <a:rPr lang="en-US" sz="1800" b="1" dirty="0" smtClean="0">
                <a:solidFill>
                  <a:srgbClr val="00B050"/>
                </a:solidFill>
                <a:ea typeface="ＭＳ Ｐゴシック" pitchFamily="34" charset="-128"/>
              </a:rPr>
              <a:t>V</a:t>
            </a:r>
            <a:r>
              <a:rPr lang="en-US" sz="1800" b="1" baseline="-25000" dirty="0" smtClean="0">
                <a:solidFill>
                  <a:srgbClr val="00B050"/>
                </a:solidFill>
                <a:ea typeface="ＭＳ Ｐゴシック" pitchFamily="34" charset="-128"/>
              </a:rPr>
              <a:t>L</a:t>
            </a:r>
            <a:endParaRPr lang="en-US" sz="1800" b="1" dirty="0" smtClean="0">
              <a:solidFill>
                <a:srgbClr val="00B050"/>
              </a:solidFill>
              <a:ea typeface="ＭＳ Ｐゴシック" pitchFamily="34" charset="-128"/>
            </a:endParaRPr>
          </a:p>
          <a:p>
            <a:pPr eaLnBrk="1" hangingPunct="1">
              <a:lnSpc>
                <a:spcPct val="90000"/>
              </a:lnSpc>
            </a:pPr>
            <a:r>
              <a:rPr lang="en-US" sz="1800" b="1" dirty="0" smtClean="0">
                <a:solidFill>
                  <a:srgbClr val="92D050"/>
                </a:solidFill>
                <a:ea typeface="ＭＳ Ｐゴシック" pitchFamily="34" charset="-128"/>
              </a:rPr>
              <a:t>V</a:t>
            </a:r>
            <a:r>
              <a:rPr lang="en-US" sz="1800" b="1" baseline="-25000" dirty="0" smtClean="0">
                <a:solidFill>
                  <a:srgbClr val="92D050"/>
                </a:solidFill>
                <a:ea typeface="ＭＳ Ｐゴシック" pitchFamily="34" charset="-128"/>
              </a:rPr>
              <a:t>IL</a:t>
            </a:r>
            <a:r>
              <a:rPr lang="en-US" sz="1800" dirty="0" smtClean="0">
                <a:ea typeface="ＭＳ Ｐゴシック" pitchFamily="34" charset="-128"/>
              </a:rPr>
              <a:t> – The </a:t>
            </a:r>
            <a:r>
              <a:rPr lang="en-US" sz="1800" b="1" dirty="0" smtClean="0">
                <a:ea typeface="ＭＳ Ｐゴシック" pitchFamily="34" charset="-128"/>
              </a:rPr>
              <a:t>maximum</a:t>
            </a:r>
            <a:r>
              <a:rPr lang="en-US" sz="1800" dirty="0" smtClean="0">
                <a:ea typeface="ＭＳ Ｐゴシック" pitchFamily="34" charset="-128"/>
              </a:rPr>
              <a:t> input voltage that will be recognized </a:t>
            </a:r>
          </a:p>
          <a:p>
            <a:pPr eaLnBrk="1" hangingPunct="1">
              <a:lnSpc>
                <a:spcPct val="90000"/>
              </a:lnSpc>
              <a:buFontTx/>
              <a:buNone/>
            </a:pPr>
            <a:r>
              <a:rPr lang="en-US" sz="1800" dirty="0" smtClean="0">
                <a:ea typeface="ＭＳ Ｐゴシック" pitchFamily="34" charset="-128"/>
              </a:rPr>
              <a:t>              as a low input logic level</a:t>
            </a:r>
          </a:p>
          <a:p>
            <a:pPr eaLnBrk="1" hangingPunct="1">
              <a:lnSpc>
                <a:spcPct val="90000"/>
              </a:lnSpc>
            </a:pPr>
            <a:r>
              <a:rPr lang="en-US" sz="1800" b="1" dirty="0" smtClean="0">
                <a:solidFill>
                  <a:srgbClr val="FF0000"/>
                </a:solidFill>
                <a:ea typeface="ＭＳ Ｐゴシック" pitchFamily="34" charset="-128"/>
              </a:rPr>
              <a:t>V</a:t>
            </a:r>
            <a:r>
              <a:rPr lang="en-US" sz="1800" b="1" baseline="-25000" dirty="0" smtClean="0">
                <a:solidFill>
                  <a:srgbClr val="FF0000"/>
                </a:solidFill>
                <a:ea typeface="ＭＳ Ｐゴシック" pitchFamily="34" charset="-128"/>
              </a:rPr>
              <a:t>IH</a:t>
            </a:r>
            <a:r>
              <a:rPr lang="en-US" sz="1800" dirty="0" smtClean="0">
                <a:ea typeface="ＭＳ Ｐゴシック" pitchFamily="34" charset="-128"/>
              </a:rPr>
              <a:t> – The </a:t>
            </a:r>
            <a:r>
              <a:rPr lang="en-US" sz="1800" b="1" dirty="0" smtClean="0">
                <a:ea typeface="ＭＳ Ｐゴシック" pitchFamily="34" charset="-128"/>
              </a:rPr>
              <a:t>minimum</a:t>
            </a:r>
            <a:r>
              <a:rPr lang="en-US" sz="1800" dirty="0" smtClean="0">
                <a:ea typeface="ＭＳ Ｐゴシック" pitchFamily="34" charset="-128"/>
              </a:rPr>
              <a:t> input voltage that will be recognized </a:t>
            </a:r>
          </a:p>
          <a:p>
            <a:pPr eaLnBrk="1" hangingPunct="1">
              <a:lnSpc>
                <a:spcPct val="90000"/>
              </a:lnSpc>
              <a:buFontTx/>
              <a:buNone/>
            </a:pPr>
            <a:r>
              <a:rPr lang="en-US" sz="1800" dirty="0" smtClean="0">
                <a:ea typeface="ＭＳ Ｐゴシック" pitchFamily="34" charset="-128"/>
              </a:rPr>
              <a:t>              as a high input logic level</a:t>
            </a:r>
          </a:p>
          <a:p>
            <a:pPr eaLnBrk="1" hangingPunct="1">
              <a:lnSpc>
                <a:spcPct val="90000"/>
              </a:lnSpc>
            </a:pPr>
            <a:r>
              <a:rPr lang="en-US" sz="1800" b="1" dirty="0" smtClean="0">
                <a:solidFill>
                  <a:srgbClr val="FF0000"/>
                </a:solidFill>
                <a:ea typeface="ＭＳ Ｐゴシック" pitchFamily="34" charset="-128"/>
              </a:rPr>
              <a:t>V</a:t>
            </a:r>
            <a:r>
              <a:rPr lang="en-US" sz="1800" b="1" baseline="-25000" dirty="0" smtClean="0">
                <a:solidFill>
                  <a:srgbClr val="FF0000"/>
                </a:solidFill>
                <a:ea typeface="ＭＳ Ｐゴシック" pitchFamily="34" charset="-128"/>
              </a:rPr>
              <a:t>OH</a:t>
            </a:r>
            <a:r>
              <a:rPr lang="en-US" sz="1800" dirty="0" smtClean="0">
                <a:ea typeface="ＭＳ Ｐゴシック" pitchFamily="34" charset="-128"/>
              </a:rPr>
              <a:t> – The output voltage corresponding to an input </a:t>
            </a:r>
          </a:p>
          <a:p>
            <a:pPr eaLnBrk="1" hangingPunct="1">
              <a:lnSpc>
                <a:spcPct val="90000"/>
              </a:lnSpc>
              <a:buFontTx/>
              <a:buNone/>
            </a:pPr>
            <a:r>
              <a:rPr lang="en-US" sz="1800" dirty="0" smtClean="0">
                <a:ea typeface="ＭＳ Ｐゴシック" pitchFamily="34" charset="-128"/>
              </a:rPr>
              <a:t>               voltage of </a:t>
            </a:r>
            <a:r>
              <a:rPr lang="en-US" sz="1800" b="1" dirty="0" smtClean="0">
                <a:solidFill>
                  <a:srgbClr val="92D050"/>
                </a:solidFill>
                <a:ea typeface="ＭＳ Ｐゴシック" pitchFamily="34" charset="-128"/>
              </a:rPr>
              <a:t>V</a:t>
            </a:r>
            <a:r>
              <a:rPr lang="en-US" sz="1800" b="1" baseline="-25000" dirty="0" smtClean="0">
                <a:solidFill>
                  <a:srgbClr val="92D050"/>
                </a:solidFill>
                <a:ea typeface="ＭＳ Ｐゴシック" pitchFamily="34" charset="-128"/>
              </a:rPr>
              <a:t>IL</a:t>
            </a:r>
            <a:endParaRPr lang="en-US" sz="1800" b="1" dirty="0" smtClean="0">
              <a:solidFill>
                <a:srgbClr val="92D050"/>
              </a:solidFill>
              <a:ea typeface="ＭＳ Ｐゴシック" pitchFamily="34" charset="-128"/>
            </a:endParaRPr>
          </a:p>
        </p:txBody>
      </p:sp>
      <p:pic>
        <p:nvPicPr>
          <p:cNvPr id="74758" name="Picture 6"/>
          <p:cNvPicPr>
            <a:picLocks noChangeAspect="1" noChangeArrowheads="1"/>
          </p:cNvPicPr>
          <p:nvPr/>
        </p:nvPicPr>
        <p:blipFill>
          <a:blip r:embed="rId2"/>
          <a:srcRect/>
          <a:stretch>
            <a:fillRect/>
          </a:stretch>
        </p:blipFill>
        <p:spPr bwMode="auto">
          <a:xfrm>
            <a:off x="228600" y="1371600"/>
            <a:ext cx="3057525" cy="3238500"/>
          </a:xfrm>
          <a:prstGeom prst="rect">
            <a:avLst/>
          </a:prstGeom>
          <a:noFill/>
          <a:ln w="9525">
            <a:noFill/>
            <a:miter lim="800000"/>
            <a:headEnd/>
            <a:tailEnd/>
          </a:ln>
        </p:spPr>
      </p:pic>
      <p:sp>
        <p:nvSpPr>
          <p:cNvPr id="7" name="Rounded Rectangle 6"/>
          <p:cNvSpPr/>
          <p:nvPr/>
        </p:nvSpPr>
        <p:spPr bwMode="auto">
          <a:xfrm>
            <a:off x="304800" y="3663144"/>
            <a:ext cx="228600" cy="161145"/>
          </a:xfrm>
          <a:prstGeom prst="round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 name="Rounded Rectangle 7"/>
          <p:cNvSpPr/>
          <p:nvPr/>
        </p:nvSpPr>
        <p:spPr bwMode="auto">
          <a:xfrm>
            <a:off x="304800" y="2186065"/>
            <a:ext cx="228600" cy="161145"/>
          </a:xfrm>
          <a:prstGeom prst="roundRect">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Oval 8"/>
          <p:cNvSpPr/>
          <p:nvPr/>
        </p:nvSpPr>
        <p:spPr bwMode="auto">
          <a:xfrm>
            <a:off x="845695" y="4408672"/>
            <a:ext cx="297305" cy="182380"/>
          </a:xfrm>
          <a:prstGeom prst="ellipse">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Oval 9"/>
          <p:cNvSpPr/>
          <p:nvPr/>
        </p:nvSpPr>
        <p:spPr bwMode="auto">
          <a:xfrm>
            <a:off x="1615190" y="4402115"/>
            <a:ext cx="297305" cy="182380"/>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Rounded Rectangle 10"/>
          <p:cNvSpPr/>
          <p:nvPr/>
        </p:nvSpPr>
        <p:spPr bwMode="auto">
          <a:xfrm>
            <a:off x="3329065" y="1256675"/>
            <a:ext cx="381000" cy="304800"/>
          </a:xfrm>
          <a:prstGeom prst="round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ounded Rectangle 11"/>
          <p:cNvSpPr/>
          <p:nvPr/>
        </p:nvSpPr>
        <p:spPr bwMode="auto">
          <a:xfrm>
            <a:off x="3345305" y="1860030"/>
            <a:ext cx="381000" cy="304800"/>
          </a:xfrm>
          <a:prstGeom prst="roundRect">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C00000"/>
              </a:solidFill>
              <a:effectLst/>
              <a:latin typeface="Times" charset="0"/>
            </a:endParaRPr>
          </a:p>
        </p:txBody>
      </p:sp>
      <p:sp>
        <p:nvSpPr>
          <p:cNvPr id="13" name="Oval 12"/>
          <p:cNvSpPr/>
          <p:nvPr/>
        </p:nvSpPr>
        <p:spPr bwMode="auto">
          <a:xfrm>
            <a:off x="7506325" y="2126104"/>
            <a:ext cx="487180" cy="358515"/>
          </a:xfrm>
          <a:prstGeom prst="ellipse">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Oval 14"/>
          <p:cNvSpPr/>
          <p:nvPr/>
        </p:nvSpPr>
        <p:spPr bwMode="auto">
          <a:xfrm>
            <a:off x="7490085" y="1516505"/>
            <a:ext cx="487180" cy="358515"/>
          </a:xfrm>
          <a:prstGeom prst="ellipse">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Oval 16"/>
          <p:cNvSpPr/>
          <p:nvPr/>
        </p:nvSpPr>
        <p:spPr bwMode="auto">
          <a:xfrm>
            <a:off x="1256675" y="4412110"/>
            <a:ext cx="297305" cy="182380"/>
          </a:xfrm>
          <a:prstGeom prst="ellipse">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Oval 17"/>
          <p:cNvSpPr/>
          <p:nvPr/>
        </p:nvSpPr>
        <p:spPr bwMode="auto">
          <a:xfrm>
            <a:off x="2152340" y="4404610"/>
            <a:ext cx="297305" cy="182380"/>
          </a:xfrm>
          <a:prstGeom prst="ellipse">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ounded Rectangle 18"/>
          <p:cNvSpPr/>
          <p:nvPr/>
        </p:nvSpPr>
        <p:spPr bwMode="auto">
          <a:xfrm>
            <a:off x="276070" y="2330970"/>
            <a:ext cx="228600" cy="161145"/>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Oval 20"/>
          <p:cNvSpPr/>
          <p:nvPr/>
        </p:nvSpPr>
        <p:spPr bwMode="auto">
          <a:xfrm>
            <a:off x="3322820" y="2429655"/>
            <a:ext cx="487180" cy="358515"/>
          </a:xfrm>
          <a:prstGeom prst="ellipse">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Oval 21"/>
          <p:cNvSpPr/>
          <p:nvPr/>
        </p:nvSpPr>
        <p:spPr bwMode="auto">
          <a:xfrm>
            <a:off x="4846820" y="3931170"/>
            <a:ext cx="487180" cy="358515"/>
          </a:xfrm>
          <a:prstGeom prst="ellipse">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3" name="Oval 22"/>
          <p:cNvSpPr/>
          <p:nvPr/>
        </p:nvSpPr>
        <p:spPr bwMode="auto">
          <a:xfrm>
            <a:off x="3345305" y="3024265"/>
            <a:ext cx="487180" cy="358515"/>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5" name="Rounded Rectangle 24"/>
          <p:cNvSpPr/>
          <p:nvPr/>
        </p:nvSpPr>
        <p:spPr bwMode="auto">
          <a:xfrm>
            <a:off x="3429000" y="3680085"/>
            <a:ext cx="381000" cy="304800"/>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C00000"/>
              </a:solidFill>
              <a:effectLst/>
              <a:latin typeface="Times"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Logic Voltage Level Definitions</a:t>
            </a:r>
          </a:p>
        </p:txBody>
      </p:sp>
      <p:sp>
        <p:nvSpPr>
          <p:cNvPr id="74756" name="Rectangle 3"/>
          <p:cNvSpPr>
            <a:spLocks noGrp="1" noChangeArrowheads="1"/>
          </p:cNvSpPr>
          <p:nvPr>
            <p:ph type="body" idx="1"/>
          </p:nvPr>
        </p:nvSpPr>
        <p:spPr>
          <a:xfrm>
            <a:off x="2971800" y="1219200"/>
            <a:ext cx="6019800" cy="5105400"/>
          </a:xfrm>
        </p:spPr>
        <p:txBody>
          <a:bodyPr/>
          <a:lstStyle/>
          <a:p>
            <a:pPr eaLnBrk="1" hangingPunct="1">
              <a:lnSpc>
                <a:spcPct val="90000"/>
              </a:lnSpc>
            </a:pPr>
            <a:r>
              <a:rPr lang="en-US" sz="1800" b="1" dirty="0" smtClean="0">
                <a:solidFill>
                  <a:srgbClr val="00B050"/>
                </a:solidFill>
                <a:ea typeface="ＭＳ Ｐゴシック" pitchFamily="34" charset="-128"/>
              </a:rPr>
              <a:t>V</a:t>
            </a:r>
            <a:r>
              <a:rPr lang="en-US" sz="1800" b="1" baseline="-25000" dirty="0" smtClean="0">
                <a:solidFill>
                  <a:srgbClr val="00B050"/>
                </a:solidFill>
                <a:ea typeface="ＭＳ Ｐゴシック" pitchFamily="34" charset="-128"/>
              </a:rPr>
              <a:t>L</a:t>
            </a:r>
            <a:r>
              <a:rPr lang="en-US" sz="1800" dirty="0" smtClean="0">
                <a:ea typeface="ＭＳ Ｐゴシック" pitchFamily="34" charset="-128"/>
              </a:rPr>
              <a:t> – The </a:t>
            </a:r>
            <a:r>
              <a:rPr lang="en-US" sz="1800" b="1" dirty="0" smtClean="0">
                <a:ea typeface="ＭＳ Ｐゴシック" pitchFamily="34" charset="-128"/>
              </a:rPr>
              <a:t>nominal</a:t>
            </a:r>
            <a:r>
              <a:rPr lang="en-US" sz="1800" dirty="0" smtClean="0">
                <a:ea typeface="ＭＳ Ｐゴシック" pitchFamily="34" charset="-128"/>
              </a:rPr>
              <a:t> voltage corresponding to a low-logic </a:t>
            </a:r>
          </a:p>
          <a:p>
            <a:pPr eaLnBrk="1" hangingPunct="1">
              <a:lnSpc>
                <a:spcPct val="90000"/>
              </a:lnSpc>
              <a:buFontTx/>
              <a:buNone/>
            </a:pPr>
            <a:r>
              <a:rPr lang="en-US" sz="1800" dirty="0" smtClean="0">
                <a:ea typeface="ＭＳ Ｐゴシック" pitchFamily="34" charset="-128"/>
              </a:rPr>
              <a:t>             state at the output of a logic gate for v</a:t>
            </a:r>
            <a:r>
              <a:rPr lang="en-US" sz="1800" baseline="-25000" dirty="0" smtClean="0">
                <a:ea typeface="ＭＳ Ｐゴシック" pitchFamily="34" charset="-128"/>
              </a:rPr>
              <a:t>i</a:t>
            </a:r>
            <a:r>
              <a:rPr lang="en-US" sz="1800" dirty="0" smtClean="0">
                <a:ea typeface="ＭＳ Ｐゴシック" pitchFamily="34" charset="-128"/>
              </a:rPr>
              <a:t> = </a:t>
            </a:r>
            <a:r>
              <a:rPr lang="en-US" sz="1800" b="1" dirty="0" smtClean="0">
                <a:solidFill>
                  <a:srgbClr val="C00000"/>
                </a:solidFill>
                <a:ea typeface="ＭＳ Ｐゴシック" pitchFamily="34" charset="-128"/>
              </a:rPr>
              <a:t>V</a:t>
            </a:r>
            <a:r>
              <a:rPr lang="en-US" sz="1800" b="1" baseline="-25000" dirty="0" smtClean="0">
                <a:solidFill>
                  <a:srgbClr val="C00000"/>
                </a:solidFill>
                <a:ea typeface="ＭＳ Ｐゴシック" pitchFamily="34" charset="-128"/>
              </a:rPr>
              <a:t>H</a:t>
            </a:r>
            <a:endParaRPr lang="en-US" sz="1800" b="1" dirty="0" smtClean="0">
              <a:solidFill>
                <a:srgbClr val="C00000"/>
              </a:solidFill>
              <a:ea typeface="ＭＳ Ｐゴシック" pitchFamily="34" charset="-128"/>
            </a:endParaRPr>
          </a:p>
          <a:p>
            <a:pPr eaLnBrk="1" hangingPunct="1">
              <a:lnSpc>
                <a:spcPct val="90000"/>
              </a:lnSpc>
            </a:pPr>
            <a:r>
              <a:rPr lang="en-US" sz="1800" b="1" dirty="0" smtClean="0">
                <a:solidFill>
                  <a:srgbClr val="C00000"/>
                </a:solidFill>
                <a:ea typeface="ＭＳ Ｐゴシック" pitchFamily="34" charset="-128"/>
              </a:rPr>
              <a:t>V</a:t>
            </a:r>
            <a:r>
              <a:rPr lang="en-US" sz="1800" b="1" baseline="-25000" dirty="0" smtClean="0">
                <a:solidFill>
                  <a:srgbClr val="C00000"/>
                </a:solidFill>
                <a:ea typeface="ＭＳ Ｐゴシック" pitchFamily="34" charset="-128"/>
              </a:rPr>
              <a:t>H</a:t>
            </a:r>
            <a:r>
              <a:rPr lang="en-US" sz="1800" b="1" dirty="0" smtClean="0">
                <a:solidFill>
                  <a:srgbClr val="FF0000"/>
                </a:solidFill>
                <a:ea typeface="ＭＳ Ｐゴシック" pitchFamily="34" charset="-128"/>
              </a:rPr>
              <a:t> </a:t>
            </a:r>
            <a:r>
              <a:rPr lang="en-US" sz="1800" dirty="0" smtClean="0">
                <a:ea typeface="ＭＳ Ｐゴシック" pitchFamily="34" charset="-128"/>
              </a:rPr>
              <a:t>– The </a:t>
            </a:r>
            <a:r>
              <a:rPr lang="en-US" sz="1800" b="1" dirty="0" smtClean="0">
                <a:ea typeface="ＭＳ Ｐゴシック" pitchFamily="34" charset="-128"/>
              </a:rPr>
              <a:t>nominal</a:t>
            </a:r>
            <a:r>
              <a:rPr lang="en-US" sz="1800" dirty="0" smtClean="0">
                <a:ea typeface="ＭＳ Ｐゴシック" pitchFamily="34" charset="-128"/>
              </a:rPr>
              <a:t> voltage corresponding to a high-logic </a:t>
            </a:r>
          </a:p>
          <a:p>
            <a:pPr eaLnBrk="1" hangingPunct="1">
              <a:lnSpc>
                <a:spcPct val="90000"/>
              </a:lnSpc>
              <a:buFontTx/>
              <a:buNone/>
            </a:pPr>
            <a:r>
              <a:rPr lang="en-US" sz="1800" dirty="0" smtClean="0">
                <a:ea typeface="ＭＳ Ｐゴシック" pitchFamily="34" charset="-128"/>
              </a:rPr>
              <a:t>             state at the output of a logic gate for v</a:t>
            </a:r>
            <a:r>
              <a:rPr lang="en-US" sz="1800" baseline="-25000" dirty="0" smtClean="0">
                <a:ea typeface="ＭＳ Ｐゴシック" pitchFamily="34" charset="-128"/>
              </a:rPr>
              <a:t>i</a:t>
            </a:r>
            <a:r>
              <a:rPr lang="en-US" sz="1800" dirty="0" smtClean="0">
                <a:ea typeface="ＭＳ Ｐゴシック" pitchFamily="34" charset="-128"/>
              </a:rPr>
              <a:t> = </a:t>
            </a:r>
            <a:r>
              <a:rPr lang="en-US" sz="1800" b="1" dirty="0" smtClean="0">
                <a:solidFill>
                  <a:srgbClr val="00B050"/>
                </a:solidFill>
                <a:ea typeface="ＭＳ Ｐゴシック" pitchFamily="34" charset="-128"/>
              </a:rPr>
              <a:t>V</a:t>
            </a:r>
            <a:r>
              <a:rPr lang="en-US" sz="1800" b="1" baseline="-25000" dirty="0" smtClean="0">
                <a:solidFill>
                  <a:srgbClr val="00B050"/>
                </a:solidFill>
                <a:ea typeface="ＭＳ Ｐゴシック" pitchFamily="34" charset="-128"/>
              </a:rPr>
              <a:t>L</a:t>
            </a:r>
            <a:endParaRPr lang="en-US" sz="1800" b="1" dirty="0" smtClean="0">
              <a:solidFill>
                <a:srgbClr val="00B050"/>
              </a:solidFill>
              <a:ea typeface="ＭＳ Ｐゴシック" pitchFamily="34" charset="-128"/>
            </a:endParaRPr>
          </a:p>
          <a:p>
            <a:pPr eaLnBrk="1" hangingPunct="1">
              <a:lnSpc>
                <a:spcPct val="90000"/>
              </a:lnSpc>
            </a:pPr>
            <a:r>
              <a:rPr lang="en-US" sz="1800" b="1" dirty="0" smtClean="0">
                <a:solidFill>
                  <a:srgbClr val="92D050"/>
                </a:solidFill>
                <a:ea typeface="ＭＳ Ｐゴシック" pitchFamily="34" charset="-128"/>
              </a:rPr>
              <a:t>V</a:t>
            </a:r>
            <a:r>
              <a:rPr lang="en-US" sz="1800" b="1" baseline="-25000" dirty="0" smtClean="0">
                <a:solidFill>
                  <a:srgbClr val="92D050"/>
                </a:solidFill>
                <a:ea typeface="ＭＳ Ｐゴシック" pitchFamily="34" charset="-128"/>
              </a:rPr>
              <a:t>IL</a:t>
            </a:r>
            <a:r>
              <a:rPr lang="en-US" sz="1800" dirty="0" smtClean="0">
                <a:ea typeface="ＭＳ Ｐゴシック" pitchFamily="34" charset="-128"/>
              </a:rPr>
              <a:t> – The </a:t>
            </a:r>
            <a:r>
              <a:rPr lang="en-US" sz="1800" b="1" dirty="0" smtClean="0">
                <a:ea typeface="ＭＳ Ｐゴシック" pitchFamily="34" charset="-128"/>
              </a:rPr>
              <a:t>maximum</a:t>
            </a:r>
            <a:r>
              <a:rPr lang="en-US" sz="1800" dirty="0" smtClean="0">
                <a:ea typeface="ＭＳ Ｐゴシック" pitchFamily="34" charset="-128"/>
              </a:rPr>
              <a:t> input voltage that will be recognized </a:t>
            </a:r>
          </a:p>
          <a:p>
            <a:pPr eaLnBrk="1" hangingPunct="1">
              <a:lnSpc>
                <a:spcPct val="90000"/>
              </a:lnSpc>
              <a:buFontTx/>
              <a:buNone/>
            </a:pPr>
            <a:r>
              <a:rPr lang="en-US" sz="1800" dirty="0" smtClean="0">
                <a:ea typeface="ＭＳ Ｐゴシック" pitchFamily="34" charset="-128"/>
              </a:rPr>
              <a:t>              as a low input logic level</a:t>
            </a:r>
          </a:p>
          <a:p>
            <a:pPr eaLnBrk="1" hangingPunct="1">
              <a:lnSpc>
                <a:spcPct val="90000"/>
              </a:lnSpc>
            </a:pPr>
            <a:r>
              <a:rPr lang="en-US" sz="1800" b="1" dirty="0" smtClean="0">
                <a:solidFill>
                  <a:srgbClr val="FF0000"/>
                </a:solidFill>
                <a:ea typeface="ＭＳ Ｐゴシック" pitchFamily="34" charset="-128"/>
              </a:rPr>
              <a:t>V</a:t>
            </a:r>
            <a:r>
              <a:rPr lang="en-US" sz="1800" b="1" baseline="-25000" dirty="0" smtClean="0">
                <a:solidFill>
                  <a:srgbClr val="FF0000"/>
                </a:solidFill>
                <a:ea typeface="ＭＳ Ｐゴシック" pitchFamily="34" charset="-128"/>
              </a:rPr>
              <a:t>IH</a:t>
            </a:r>
            <a:r>
              <a:rPr lang="en-US" sz="1800" dirty="0" smtClean="0">
                <a:ea typeface="ＭＳ Ｐゴシック" pitchFamily="34" charset="-128"/>
              </a:rPr>
              <a:t> – The </a:t>
            </a:r>
            <a:r>
              <a:rPr lang="en-US" sz="1800" b="1" dirty="0" smtClean="0">
                <a:ea typeface="ＭＳ Ｐゴシック" pitchFamily="34" charset="-128"/>
              </a:rPr>
              <a:t>minimum</a:t>
            </a:r>
            <a:r>
              <a:rPr lang="en-US" sz="1800" dirty="0" smtClean="0">
                <a:ea typeface="ＭＳ Ｐゴシック" pitchFamily="34" charset="-128"/>
              </a:rPr>
              <a:t> input voltage that will be recognized </a:t>
            </a:r>
          </a:p>
          <a:p>
            <a:pPr eaLnBrk="1" hangingPunct="1">
              <a:lnSpc>
                <a:spcPct val="90000"/>
              </a:lnSpc>
              <a:buFontTx/>
              <a:buNone/>
            </a:pPr>
            <a:r>
              <a:rPr lang="en-US" sz="1800" dirty="0" smtClean="0">
                <a:ea typeface="ＭＳ Ｐゴシック" pitchFamily="34" charset="-128"/>
              </a:rPr>
              <a:t>              as a high input logic level</a:t>
            </a:r>
          </a:p>
          <a:p>
            <a:pPr eaLnBrk="1" hangingPunct="1">
              <a:lnSpc>
                <a:spcPct val="90000"/>
              </a:lnSpc>
            </a:pPr>
            <a:r>
              <a:rPr lang="en-US" sz="1800" b="1" dirty="0" smtClean="0">
                <a:solidFill>
                  <a:srgbClr val="FF0000"/>
                </a:solidFill>
                <a:ea typeface="ＭＳ Ｐゴシック" pitchFamily="34" charset="-128"/>
              </a:rPr>
              <a:t>V</a:t>
            </a:r>
            <a:r>
              <a:rPr lang="en-US" sz="1800" b="1" baseline="-25000" dirty="0" smtClean="0">
                <a:solidFill>
                  <a:srgbClr val="FF0000"/>
                </a:solidFill>
                <a:ea typeface="ＭＳ Ｐゴシック" pitchFamily="34" charset="-128"/>
              </a:rPr>
              <a:t>OH</a:t>
            </a:r>
            <a:r>
              <a:rPr lang="en-US" sz="1800" dirty="0" smtClean="0">
                <a:ea typeface="ＭＳ Ｐゴシック" pitchFamily="34" charset="-128"/>
              </a:rPr>
              <a:t> – The output voltage corresponding to an input </a:t>
            </a:r>
          </a:p>
          <a:p>
            <a:pPr eaLnBrk="1" hangingPunct="1">
              <a:lnSpc>
                <a:spcPct val="90000"/>
              </a:lnSpc>
              <a:buFontTx/>
              <a:buNone/>
            </a:pPr>
            <a:r>
              <a:rPr lang="en-US" sz="1800" dirty="0" smtClean="0">
                <a:ea typeface="ＭＳ Ｐゴシック" pitchFamily="34" charset="-128"/>
              </a:rPr>
              <a:t>               voltage of </a:t>
            </a:r>
            <a:r>
              <a:rPr lang="en-US" sz="1800" b="1" dirty="0" smtClean="0">
                <a:solidFill>
                  <a:srgbClr val="92D050"/>
                </a:solidFill>
                <a:ea typeface="ＭＳ Ｐゴシック" pitchFamily="34" charset="-128"/>
              </a:rPr>
              <a:t>V</a:t>
            </a:r>
            <a:r>
              <a:rPr lang="en-US" sz="1800" b="1" baseline="-25000" dirty="0" smtClean="0">
                <a:solidFill>
                  <a:srgbClr val="92D050"/>
                </a:solidFill>
                <a:ea typeface="ＭＳ Ｐゴシック" pitchFamily="34" charset="-128"/>
              </a:rPr>
              <a:t>IL</a:t>
            </a:r>
            <a:endParaRPr lang="en-US" sz="1800" b="1" dirty="0" smtClean="0">
              <a:solidFill>
                <a:srgbClr val="92D050"/>
              </a:solidFill>
              <a:ea typeface="ＭＳ Ｐゴシック" pitchFamily="34" charset="-128"/>
            </a:endParaRPr>
          </a:p>
          <a:p>
            <a:pPr eaLnBrk="1" hangingPunct="1">
              <a:lnSpc>
                <a:spcPct val="90000"/>
              </a:lnSpc>
            </a:pPr>
            <a:r>
              <a:rPr lang="en-US" sz="1800" b="1" dirty="0" smtClean="0">
                <a:solidFill>
                  <a:srgbClr val="92D050"/>
                </a:solidFill>
                <a:ea typeface="ＭＳ Ｐゴシック" pitchFamily="34" charset="-128"/>
              </a:rPr>
              <a:t>V</a:t>
            </a:r>
            <a:r>
              <a:rPr lang="en-US" sz="1800" b="1" baseline="-25000" dirty="0" smtClean="0">
                <a:solidFill>
                  <a:srgbClr val="92D050"/>
                </a:solidFill>
                <a:ea typeface="ＭＳ Ｐゴシック" pitchFamily="34" charset="-128"/>
              </a:rPr>
              <a:t>OL</a:t>
            </a:r>
            <a:r>
              <a:rPr lang="en-US" sz="1800" dirty="0" smtClean="0">
                <a:ea typeface="ＭＳ Ｐゴシック" pitchFamily="34" charset="-128"/>
              </a:rPr>
              <a:t> – The output voltage corresponding to an input </a:t>
            </a:r>
          </a:p>
          <a:p>
            <a:pPr eaLnBrk="1" hangingPunct="1">
              <a:lnSpc>
                <a:spcPct val="90000"/>
              </a:lnSpc>
              <a:buFontTx/>
              <a:buNone/>
            </a:pPr>
            <a:r>
              <a:rPr lang="en-US" sz="1800" dirty="0" smtClean="0">
                <a:ea typeface="ＭＳ Ｐゴシック" pitchFamily="34" charset="-128"/>
              </a:rPr>
              <a:t>               voltage of </a:t>
            </a:r>
            <a:r>
              <a:rPr lang="en-US" sz="1800" b="1" dirty="0" smtClean="0">
                <a:solidFill>
                  <a:srgbClr val="FF0000"/>
                </a:solidFill>
                <a:ea typeface="ＭＳ Ｐゴシック" pitchFamily="34" charset="-128"/>
              </a:rPr>
              <a:t>V</a:t>
            </a:r>
            <a:r>
              <a:rPr lang="en-US" sz="1800" b="1" baseline="-25000" dirty="0" smtClean="0">
                <a:solidFill>
                  <a:srgbClr val="FF0000"/>
                </a:solidFill>
                <a:ea typeface="ＭＳ Ｐゴシック" pitchFamily="34" charset="-128"/>
              </a:rPr>
              <a:t>IH</a:t>
            </a:r>
          </a:p>
          <a:p>
            <a:pPr eaLnBrk="1" hangingPunct="1">
              <a:lnSpc>
                <a:spcPct val="90000"/>
              </a:lnSpc>
              <a:buFontTx/>
              <a:buNone/>
            </a:pPr>
            <a:endParaRPr lang="en-US" sz="1800" baseline="-25000" dirty="0" smtClean="0">
              <a:ea typeface="ＭＳ Ｐゴシック" pitchFamily="34" charset="-128"/>
            </a:endParaRPr>
          </a:p>
          <a:p>
            <a:pPr eaLnBrk="1" hangingPunct="1">
              <a:lnSpc>
                <a:spcPct val="90000"/>
              </a:lnSpc>
              <a:buFontTx/>
              <a:buNone/>
            </a:pPr>
            <a:endParaRPr lang="en-US" sz="1800" dirty="0" smtClean="0">
              <a:ea typeface="ＭＳ Ｐゴシック" pitchFamily="34" charset="-128"/>
            </a:endParaRPr>
          </a:p>
        </p:txBody>
      </p:sp>
      <p:pic>
        <p:nvPicPr>
          <p:cNvPr id="74758" name="Picture 6"/>
          <p:cNvPicPr>
            <a:picLocks noChangeAspect="1" noChangeArrowheads="1"/>
          </p:cNvPicPr>
          <p:nvPr/>
        </p:nvPicPr>
        <p:blipFill>
          <a:blip r:embed="rId2"/>
          <a:srcRect/>
          <a:stretch>
            <a:fillRect/>
          </a:stretch>
        </p:blipFill>
        <p:spPr bwMode="auto">
          <a:xfrm>
            <a:off x="228600" y="1371600"/>
            <a:ext cx="3057525" cy="3238500"/>
          </a:xfrm>
          <a:prstGeom prst="rect">
            <a:avLst/>
          </a:prstGeom>
          <a:noFill/>
          <a:ln w="9525">
            <a:noFill/>
            <a:miter lim="800000"/>
            <a:headEnd/>
            <a:tailEnd/>
          </a:ln>
        </p:spPr>
      </p:pic>
      <p:sp>
        <p:nvSpPr>
          <p:cNvPr id="7" name="Rounded Rectangle 6"/>
          <p:cNvSpPr/>
          <p:nvPr/>
        </p:nvSpPr>
        <p:spPr bwMode="auto">
          <a:xfrm>
            <a:off x="304800" y="3663144"/>
            <a:ext cx="228600" cy="161145"/>
          </a:xfrm>
          <a:prstGeom prst="round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 name="Rounded Rectangle 7"/>
          <p:cNvSpPr/>
          <p:nvPr/>
        </p:nvSpPr>
        <p:spPr bwMode="auto">
          <a:xfrm>
            <a:off x="304800" y="2186065"/>
            <a:ext cx="228600" cy="161145"/>
          </a:xfrm>
          <a:prstGeom prst="roundRect">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Oval 8"/>
          <p:cNvSpPr/>
          <p:nvPr/>
        </p:nvSpPr>
        <p:spPr bwMode="auto">
          <a:xfrm>
            <a:off x="845695" y="4408672"/>
            <a:ext cx="297305" cy="182380"/>
          </a:xfrm>
          <a:prstGeom prst="ellipse">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Oval 9"/>
          <p:cNvSpPr/>
          <p:nvPr/>
        </p:nvSpPr>
        <p:spPr bwMode="auto">
          <a:xfrm>
            <a:off x="1615190" y="4402115"/>
            <a:ext cx="297305" cy="182380"/>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Rounded Rectangle 10"/>
          <p:cNvSpPr/>
          <p:nvPr/>
        </p:nvSpPr>
        <p:spPr bwMode="auto">
          <a:xfrm>
            <a:off x="3329065" y="1256675"/>
            <a:ext cx="381000" cy="304800"/>
          </a:xfrm>
          <a:prstGeom prst="round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ounded Rectangle 11"/>
          <p:cNvSpPr/>
          <p:nvPr/>
        </p:nvSpPr>
        <p:spPr bwMode="auto">
          <a:xfrm>
            <a:off x="3345305" y="1860030"/>
            <a:ext cx="381000" cy="304800"/>
          </a:xfrm>
          <a:prstGeom prst="roundRect">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C00000"/>
              </a:solidFill>
              <a:effectLst/>
              <a:latin typeface="Times" charset="0"/>
            </a:endParaRPr>
          </a:p>
        </p:txBody>
      </p:sp>
      <p:sp>
        <p:nvSpPr>
          <p:cNvPr id="13" name="Oval 12"/>
          <p:cNvSpPr/>
          <p:nvPr/>
        </p:nvSpPr>
        <p:spPr bwMode="auto">
          <a:xfrm>
            <a:off x="7506325" y="2126104"/>
            <a:ext cx="487180" cy="358515"/>
          </a:xfrm>
          <a:prstGeom prst="ellipse">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Oval 14"/>
          <p:cNvSpPr/>
          <p:nvPr/>
        </p:nvSpPr>
        <p:spPr bwMode="auto">
          <a:xfrm>
            <a:off x="7490085" y="1516505"/>
            <a:ext cx="487180" cy="358515"/>
          </a:xfrm>
          <a:prstGeom prst="ellipse">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Oval 16"/>
          <p:cNvSpPr/>
          <p:nvPr/>
        </p:nvSpPr>
        <p:spPr bwMode="auto">
          <a:xfrm>
            <a:off x="1256675" y="4412110"/>
            <a:ext cx="297305" cy="182380"/>
          </a:xfrm>
          <a:prstGeom prst="ellipse">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Oval 17"/>
          <p:cNvSpPr/>
          <p:nvPr/>
        </p:nvSpPr>
        <p:spPr bwMode="auto">
          <a:xfrm>
            <a:off x="2152340" y="4404610"/>
            <a:ext cx="297305" cy="182380"/>
          </a:xfrm>
          <a:prstGeom prst="ellipse">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ounded Rectangle 18"/>
          <p:cNvSpPr/>
          <p:nvPr/>
        </p:nvSpPr>
        <p:spPr bwMode="auto">
          <a:xfrm>
            <a:off x="276070" y="2330970"/>
            <a:ext cx="228600" cy="161145"/>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0" name="Rounded Rectangle 19"/>
          <p:cNvSpPr/>
          <p:nvPr/>
        </p:nvSpPr>
        <p:spPr bwMode="auto">
          <a:xfrm>
            <a:off x="269825" y="3496455"/>
            <a:ext cx="228600" cy="161145"/>
          </a:xfrm>
          <a:prstGeom prst="roundRect">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Oval 20"/>
          <p:cNvSpPr/>
          <p:nvPr/>
        </p:nvSpPr>
        <p:spPr bwMode="auto">
          <a:xfrm>
            <a:off x="3322820" y="2429655"/>
            <a:ext cx="487180" cy="358515"/>
          </a:xfrm>
          <a:prstGeom prst="ellipse">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Oval 21"/>
          <p:cNvSpPr/>
          <p:nvPr/>
        </p:nvSpPr>
        <p:spPr bwMode="auto">
          <a:xfrm>
            <a:off x="4846820" y="3931170"/>
            <a:ext cx="487180" cy="358515"/>
          </a:xfrm>
          <a:prstGeom prst="ellipse">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3" name="Oval 22"/>
          <p:cNvSpPr/>
          <p:nvPr/>
        </p:nvSpPr>
        <p:spPr bwMode="auto">
          <a:xfrm>
            <a:off x="3345305" y="3024265"/>
            <a:ext cx="487180" cy="358515"/>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 name="Oval 23"/>
          <p:cNvSpPr/>
          <p:nvPr/>
        </p:nvSpPr>
        <p:spPr bwMode="auto">
          <a:xfrm>
            <a:off x="4846820" y="4542020"/>
            <a:ext cx="487180" cy="358515"/>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5" name="Rounded Rectangle 24"/>
          <p:cNvSpPr/>
          <p:nvPr/>
        </p:nvSpPr>
        <p:spPr bwMode="auto">
          <a:xfrm>
            <a:off x="3429000" y="3680085"/>
            <a:ext cx="381000" cy="304800"/>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C00000"/>
              </a:solidFill>
              <a:effectLst/>
              <a:latin typeface="Times" charset="0"/>
            </a:endParaRPr>
          </a:p>
        </p:txBody>
      </p:sp>
      <p:sp>
        <p:nvSpPr>
          <p:cNvPr id="26" name="Rounded Rectangle 25"/>
          <p:cNvSpPr/>
          <p:nvPr/>
        </p:nvSpPr>
        <p:spPr bwMode="auto">
          <a:xfrm>
            <a:off x="3397770" y="4273445"/>
            <a:ext cx="381000" cy="304800"/>
          </a:xfrm>
          <a:prstGeom prst="roundRect">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C00000"/>
              </a:solidFill>
              <a:effectLst/>
              <a:latin typeface="Times"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Logic Voltage Level Definitions</a:t>
            </a:r>
          </a:p>
        </p:txBody>
      </p:sp>
      <p:sp>
        <p:nvSpPr>
          <p:cNvPr id="74756" name="Rectangle 3"/>
          <p:cNvSpPr>
            <a:spLocks noGrp="1" noChangeArrowheads="1"/>
          </p:cNvSpPr>
          <p:nvPr>
            <p:ph type="body" idx="1"/>
          </p:nvPr>
        </p:nvSpPr>
        <p:spPr>
          <a:xfrm>
            <a:off x="2971800" y="1219200"/>
            <a:ext cx="6019800" cy="5105400"/>
          </a:xfrm>
        </p:spPr>
        <p:txBody>
          <a:bodyPr/>
          <a:lstStyle/>
          <a:p>
            <a:pPr eaLnBrk="1" hangingPunct="1">
              <a:lnSpc>
                <a:spcPct val="90000"/>
              </a:lnSpc>
            </a:pPr>
            <a:r>
              <a:rPr lang="en-US" sz="1800" b="1" dirty="0" smtClean="0">
                <a:solidFill>
                  <a:srgbClr val="00B050"/>
                </a:solidFill>
                <a:ea typeface="ＭＳ Ｐゴシック" pitchFamily="34" charset="-128"/>
              </a:rPr>
              <a:t>V</a:t>
            </a:r>
            <a:r>
              <a:rPr lang="en-US" sz="1800" b="1" baseline="-25000" dirty="0" smtClean="0">
                <a:solidFill>
                  <a:srgbClr val="00B050"/>
                </a:solidFill>
                <a:ea typeface="ＭＳ Ｐゴシック" pitchFamily="34" charset="-128"/>
              </a:rPr>
              <a:t>L</a:t>
            </a:r>
            <a:r>
              <a:rPr lang="en-US" sz="1800" dirty="0" smtClean="0">
                <a:ea typeface="ＭＳ Ｐゴシック" pitchFamily="34" charset="-128"/>
              </a:rPr>
              <a:t> – The </a:t>
            </a:r>
            <a:r>
              <a:rPr lang="en-US" sz="1800" b="1" dirty="0" smtClean="0">
                <a:ea typeface="ＭＳ Ｐゴシック" pitchFamily="34" charset="-128"/>
              </a:rPr>
              <a:t>nominal</a:t>
            </a:r>
            <a:r>
              <a:rPr lang="en-US" sz="1800" dirty="0" smtClean="0">
                <a:ea typeface="ＭＳ Ｐゴシック" pitchFamily="34" charset="-128"/>
              </a:rPr>
              <a:t> voltage corresponding to a low-logic </a:t>
            </a:r>
          </a:p>
          <a:p>
            <a:pPr eaLnBrk="1" hangingPunct="1">
              <a:lnSpc>
                <a:spcPct val="90000"/>
              </a:lnSpc>
              <a:buFontTx/>
              <a:buNone/>
            </a:pPr>
            <a:r>
              <a:rPr lang="en-US" sz="1800" dirty="0" smtClean="0">
                <a:ea typeface="ＭＳ Ｐゴシック" pitchFamily="34" charset="-128"/>
              </a:rPr>
              <a:t>             state at the output of a logic gate for v</a:t>
            </a:r>
            <a:r>
              <a:rPr lang="en-US" sz="1800" baseline="-25000" dirty="0" smtClean="0">
                <a:ea typeface="ＭＳ Ｐゴシック" pitchFamily="34" charset="-128"/>
              </a:rPr>
              <a:t>i</a:t>
            </a:r>
            <a:r>
              <a:rPr lang="en-US" sz="1800" dirty="0" smtClean="0">
                <a:ea typeface="ＭＳ Ｐゴシック" pitchFamily="34" charset="-128"/>
              </a:rPr>
              <a:t> = </a:t>
            </a:r>
            <a:r>
              <a:rPr lang="en-US" sz="1800" b="1" dirty="0" smtClean="0">
                <a:solidFill>
                  <a:srgbClr val="C00000"/>
                </a:solidFill>
                <a:ea typeface="ＭＳ Ｐゴシック" pitchFamily="34" charset="-128"/>
              </a:rPr>
              <a:t>V</a:t>
            </a:r>
            <a:r>
              <a:rPr lang="en-US" sz="1800" b="1" baseline="-25000" dirty="0" smtClean="0">
                <a:solidFill>
                  <a:srgbClr val="C00000"/>
                </a:solidFill>
                <a:ea typeface="ＭＳ Ｐゴシック" pitchFamily="34" charset="-128"/>
              </a:rPr>
              <a:t>H</a:t>
            </a:r>
            <a:endParaRPr lang="en-US" sz="1800" b="1" dirty="0" smtClean="0">
              <a:solidFill>
                <a:srgbClr val="C00000"/>
              </a:solidFill>
              <a:ea typeface="ＭＳ Ｐゴシック" pitchFamily="34" charset="-128"/>
            </a:endParaRPr>
          </a:p>
          <a:p>
            <a:pPr eaLnBrk="1" hangingPunct="1">
              <a:lnSpc>
                <a:spcPct val="90000"/>
              </a:lnSpc>
            </a:pPr>
            <a:r>
              <a:rPr lang="en-US" sz="1800" b="1" dirty="0" smtClean="0">
                <a:solidFill>
                  <a:srgbClr val="C00000"/>
                </a:solidFill>
                <a:ea typeface="ＭＳ Ｐゴシック" pitchFamily="34" charset="-128"/>
              </a:rPr>
              <a:t>V</a:t>
            </a:r>
            <a:r>
              <a:rPr lang="en-US" sz="1800" b="1" baseline="-25000" dirty="0" smtClean="0">
                <a:solidFill>
                  <a:srgbClr val="C00000"/>
                </a:solidFill>
                <a:ea typeface="ＭＳ Ｐゴシック" pitchFamily="34" charset="-128"/>
              </a:rPr>
              <a:t>H</a:t>
            </a:r>
            <a:r>
              <a:rPr lang="en-US" sz="1800" b="1" dirty="0" smtClean="0">
                <a:solidFill>
                  <a:srgbClr val="FF0000"/>
                </a:solidFill>
                <a:ea typeface="ＭＳ Ｐゴシック" pitchFamily="34" charset="-128"/>
              </a:rPr>
              <a:t> </a:t>
            </a:r>
            <a:r>
              <a:rPr lang="en-US" sz="1800" dirty="0" smtClean="0">
                <a:ea typeface="ＭＳ Ｐゴシック" pitchFamily="34" charset="-128"/>
              </a:rPr>
              <a:t>– The </a:t>
            </a:r>
            <a:r>
              <a:rPr lang="en-US" sz="1800" b="1" dirty="0" smtClean="0">
                <a:ea typeface="ＭＳ Ｐゴシック" pitchFamily="34" charset="-128"/>
              </a:rPr>
              <a:t>nominal</a:t>
            </a:r>
            <a:r>
              <a:rPr lang="en-US" sz="1800" dirty="0" smtClean="0">
                <a:ea typeface="ＭＳ Ｐゴシック" pitchFamily="34" charset="-128"/>
              </a:rPr>
              <a:t> voltage corresponding to a high-logic </a:t>
            </a:r>
          </a:p>
          <a:p>
            <a:pPr eaLnBrk="1" hangingPunct="1">
              <a:lnSpc>
                <a:spcPct val="90000"/>
              </a:lnSpc>
              <a:buFontTx/>
              <a:buNone/>
            </a:pPr>
            <a:r>
              <a:rPr lang="en-US" sz="1800" dirty="0" smtClean="0">
                <a:ea typeface="ＭＳ Ｐゴシック" pitchFamily="34" charset="-128"/>
              </a:rPr>
              <a:t>             state at the output of a logic gate for v</a:t>
            </a:r>
            <a:r>
              <a:rPr lang="en-US" sz="1800" baseline="-25000" dirty="0" smtClean="0">
                <a:ea typeface="ＭＳ Ｐゴシック" pitchFamily="34" charset="-128"/>
              </a:rPr>
              <a:t>i</a:t>
            </a:r>
            <a:r>
              <a:rPr lang="en-US" sz="1800" dirty="0" smtClean="0">
                <a:ea typeface="ＭＳ Ｐゴシック" pitchFamily="34" charset="-128"/>
              </a:rPr>
              <a:t> = </a:t>
            </a:r>
            <a:r>
              <a:rPr lang="en-US" sz="1800" b="1" dirty="0" smtClean="0">
                <a:solidFill>
                  <a:srgbClr val="00B050"/>
                </a:solidFill>
                <a:ea typeface="ＭＳ Ｐゴシック" pitchFamily="34" charset="-128"/>
              </a:rPr>
              <a:t>V</a:t>
            </a:r>
            <a:r>
              <a:rPr lang="en-US" sz="1800" b="1" baseline="-25000" dirty="0" smtClean="0">
                <a:solidFill>
                  <a:srgbClr val="00B050"/>
                </a:solidFill>
                <a:ea typeface="ＭＳ Ｐゴシック" pitchFamily="34" charset="-128"/>
              </a:rPr>
              <a:t>L</a:t>
            </a:r>
            <a:endParaRPr lang="en-US" sz="1800" b="1" dirty="0" smtClean="0">
              <a:solidFill>
                <a:srgbClr val="00B050"/>
              </a:solidFill>
              <a:ea typeface="ＭＳ Ｐゴシック" pitchFamily="34" charset="-128"/>
            </a:endParaRPr>
          </a:p>
          <a:p>
            <a:pPr eaLnBrk="1" hangingPunct="1">
              <a:lnSpc>
                <a:spcPct val="90000"/>
              </a:lnSpc>
            </a:pPr>
            <a:r>
              <a:rPr lang="en-US" sz="1800" b="1" dirty="0" smtClean="0">
                <a:solidFill>
                  <a:srgbClr val="92D050"/>
                </a:solidFill>
                <a:ea typeface="ＭＳ Ｐゴシック" pitchFamily="34" charset="-128"/>
              </a:rPr>
              <a:t>V</a:t>
            </a:r>
            <a:r>
              <a:rPr lang="en-US" sz="1800" b="1" baseline="-25000" dirty="0" smtClean="0">
                <a:solidFill>
                  <a:srgbClr val="92D050"/>
                </a:solidFill>
                <a:ea typeface="ＭＳ Ｐゴシック" pitchFamily="34" charset="-128"/>
              </a:rPr>
              <a:t>IL</a:t>
            </a:r>
            <a:r>
              <a:rPr lang="en-US" sz="1800" dirty="0" smtClean="0">
                <a:ea typeface="ＭＳ Ｐゴシック" pitchFamily="34" charset="-128"/>
              </a:rPr>
              <a:t> – The </a:t>
            </a:r>
            <a:r>
              <a:rPr lang="en-US" sz="1800" b="1" dirty="0" smtClean="0">
                <a:ea typeface="ＭＳ Ｐゴシック" pitchFamily="34" charset="-128"/>
              </a:rPr>
              <a:t>maximum</a:t>
            </a:r>
            <a:r>
              <a:rPr lang="en-US" sz="1800" dirty="0" smtClean="0">
                <a:ea typeface="ＭＳ Ｐゴシック" pitchFamily="34" charset="-128"/>
              </a:rPr>
              <a:t> input voltage that will be recognized </a:t>
            </a:r>
          </a:p>
          <a:p>
            <a:pPr eaLnBrk="1" hangingPunct="1">
              <a:lnSpc>
                <a:spcPct val="90000"/>
              </a:lnSpc>
              <a:buFontTx/>
              <a:buNone/>
            </a:pPr>
            <a:r>
              <a:rPr lang="en-US" sz="1800" dirty="0" smtClean="0">
                <a:ea typeface="ＭＳ Ｐゴシック" pitchFamily="34" charset="-128"/>
              </a:rPr>
              <a:t>              as a low input logic level</a:t>
            </a:r>
          </a:p>
          <a:p>
            <a:pPr eaLnBrk="1" hangingPunct="1">
              <a:lnSpc>
                <a:spcPct val="90000"/>
              </a:lnSpc>
            </a:pPr>
            <a:r>
              <a:rPr lang="en-US" sz="1800" b="1" dirty="0" smtClean="0">
                <a:solidFill>
                  <a:srgbClr val="FF0000"/>
                </a:solidFill>
                <a:ea typeface="ＭＳ Ｐゴシック" pitchFamily="34" charset="-128"/>
              </a:rPr>
              <a:t>V</a:t>
            </a:r>
            <a:r>
              <a:rPr lang="en-US" sz="1800" b="1" baseline="-25000" dirty="0" smtClean="0">
                <a:solidFill>
                  <a:srgbClr val="FF0000"/>
                </a:solidFill>
                <a:ea typeface="ＭＳ Ｐゴシック" pitchFamily="34" charset="-128"/>
              </a:rPr>
              <a:t>IH</a:t>
            </a:r>
            <a:r>
              <a:rPr lang="en-US" sz="1800" dirty="0" smtClean="0">
                <a:ea typeface="ＭＳ Ｐゴシック" pitchFamily="34" charset="-128"/>
              </a:rPr>
              <a:t> – The </a:t>
            </a:r>
            <a:r>
              <a:rPr lang="en-US" sz="1800" b="1" dirty="0" smtClean="0">
                <a:ea typeface="ＭＳ Ｐゴシック" pitchFamily="34" charset="-128"/>
              </a:rPr>
              <a:t>minimum</a:t>
            </a:r>
            <a:r>
              <a:rPr lang="en-US" sz="1800" dirty="0" smtClean="0">
                <a:ea typeface="ＭＳ Ｐゴシック" pitchFamily="34" charset="-128"/>
              </a:rPr>
              <a:t> input voltage that will be recognized </a:t>
            </a:r>
          </a:p>
          <a:p>
            <a:pPr eaLnBrk="1" hangingPunct="1">
              <a:lnSpc>
                <a:spcPct val="90000"/>
              </a:lnSpc>
              <a:buFontTx/>
              <a:buNone/>
            </a:pPr>
            <a:r>
              <a:rPr lang="en-US" sz="1800" dirty="0" smtClean="0">
                <a:ea typeface="ＭＳ Ｐゴシック" pitchFamily="34" charset="-128"/>
              </a:rPr>
              <a:t>              as a high input logic level</a:t>
            </a:r>
          </a:p>
          <a:p>
            <a:pPr eaLnBrk="1" hangingPunct="1">
              <a:lnSpc>
                <a:spcPct val="90000"/>
              </a:lnSpc>
            </a:pPr>
            <a:r>
              <a:rPr lang="en-US" sz="1800" b="1" dirty="0" smtClean="0">
                <a:solidFill>
                  <a:srgbClr val="FF0000"/>
                </a:solidFill>
                <a:ea typeface="ＭＳ Ｐゴシック" pitchFamily="34" charset="-128"/>
              </a:rPr>
              <a:t>V</a:t>
            </a:r>
            <a:r>
              <a:rPr lang="en-US" sz="1800" b="1" baseline="-25000" dirty="0" smtClean="0">
                <a:solidFill>
                  <a:srgbClr val="FF0000"/>
                </a:solidFill>
                <a:ea typeface="ＭＳ Ｐゴシック" pitchFamily="34" charset="-128"/>
              </a:rPr>
              <a:t>OH</a:t>
            </a:r>
            <a:r>
              <a:rPr lang="en-US" sz="1800" dirty="0" smtClean="0">
                <a:ea typeface="ＭＳ Ｐゴシック" pitchFamily="34" charset="-128"/>
              </a:rPr>
              <a:t> – The output voltage corresponding to an input </a:t>
            </a:r>
          </a:p>
          <a:p>
            <a:pPr eaLnBrk="1" hangingPunct="1">
              <a:lnSpc>
                <a:spcPct val="90000"/>
              </a:lnSpc>
              <a:buFontTx/>
              <a:buNone/>
            </a:pPr>
            <a:r>
              <a:rPr lang="en-US" sz="1800" dirty="0" smtClean="0">
                <a:ea typeface="ＭＳ Ｐゴシック" pitchFamily="34" charset="-128"/>
              </a:rPr>
              <a:t>               voltage of </a:t>
            </a:r>
            <a:r>
              <a:rPr lang="en-US" sz="1800" b="1" dirty="0" smtClean="0">
                <a:solidFill>
                  <a:srgbClr val="92D050"/>
                </a:solidFill>
                <a:ea typeface="ＭＳ Ｐゴシック" pitchFamily="34" charset="-128"/>
              </a:rPr>
              <a:t>V</a:t>
            </a:r>
            <a:r>
              <a:rPr lang="en-US" sz="1800" b="1" baseline="-25000" dirty="0" smtClean="0">
                <a:solidFill>
                  <a:srgbClr val="92D050"/>
                </a:solidFill>
                <a:ea typeface="ＭＳ Ｐゴシック" pitchFamily="34" charset="-128"/>
              </a:rPr>
              <a:t>IL</a:t>
            </a:r>
            <a:endParaRPr lang="en-US" sz="1800" b="1" dirty="0" smtClean="0">
              <a:solidFill>
                <a:srgbClr val="92D050"/>
              </a:solidFill>
              <a:ea typeface="ＭＳ Ｐゴシック" pitchFamily="34" charset="-128"/>
            </a:endParaRPr>
          </a:p>
          <a:p>
            <a:pPr eaLnBrk="1" hangingPunct="1">
              <a:lnSpc>
                <a:spcPct val="90000"/>
              </a:lnSpc>
            </a:pPr>
            <a:r>
              <a:rPr lang="en-US" sz="1800" b="1" dirty="0" smtClean="0">
                <a:solidFill>
                  <a:srgbClr val="92D050"/>
                </a:solidFill>
                <a:ea typeface="ＭＳ Ｐゴシック" pitchFamily="34" charset="-128"/>
              </a:rPr>
              <a:t>V</a:t>
            </a:r>
            <a:r>
              <a:rPr lang="en-US" sz="1800" b="1" baseline="-25000" dirty="0" smtClean="0">
                <a:solidFill>
                  <a:srgbClr val="92D050"/>
                </a:solidFill>
                <a:ea typeface="ＭＳ Ｐゴシック" pitchFamily="34" charset="-128"/>
              </a:rPr>
              <a:t>OL</a:t>
            </a:r>
            <a:r>
              <a:rPr lang="en-US" sz="1800" dirty="0" smtClean="0">
                <a:ea typeface="ＭＳ Ｐゴシック" pitchFamily="34" charset="-128"/>
              </a:rPr>
              <a:t> – The output voltage corresponding to an input </a:t>
            </a:r>
          </a:p>
          <a:p>
            <a:pPr eaLnBrk="1" hangingPunct="1">
              <a:lnSpc>
                <a:spcPct val="90000"/>
              </a:lnSpc>
              <a:buFontTx/>
              <a:buNone/>
            </a:pPr>
            <a:r>
              <a:rPr lang="en-US" sz="1800" dirty="0" smtClean="0">
                <a:ea typeface="ＭＳ Ｐゴシック" pitchFamily="34" charset="-128"/>
              </a:rPr>
              <a:t>               voltage of </a:t>
            </a:r>
            <a:r>
              <a:rPr lang="en-US" sz="1800" b="1" dirty="0" smtClean="0">
                <a:solidFill>
                  <a:srgbClr val="FF0000"/>
                </a:solidFill>
                <a:ea typeface="ＭＳ Ｐゴシック" pitchFamily="34" charset="-128"/>
              </a:rPr>
              <a:t>V</a:t>
            </a:r>
            <a:r>
              <a:rPr lang="en-US" sz="1800" b="1" baseline="-25000" dirty="0" smtClean="0">
                <a:solidFill>
                  <a:srgbClr val="FF0000"/>
                </a:solidFill>
                <a:ea typeface="ＭＳ Ｐゴシック" pitchFamily="34" charset="-128"/>
              </a:rPr>
              <a:t>IH</a:t>
            </a:r>
          </a:p>
          <a:p>
            <a:pPr eaLnBrk="1" hangingPunct="1">
              <a:lnSpc>
                <a:spcPct val="90000"/>
              </a:lnSpc>
              <a:buFontTx/>
              <a:buNone/>
            </a:pPr>
            <a:endParaRPr lang="en-US" sz="1800" baseline="-25000" dirty="0" smtClean="0">
              <a:ea typeface="ＭＳ Ｐゴシック" pitchFamily="34" charset="-128"/>
            </a:endParaRPr>
          </a:p>
          <a:p>
            <a:pPr eaLnBrk="1" hangingPunct="1">
              <a:lnSpc>
                <a:spcPct val="90000"/>
              </a:lnSpc>
              <a:buFontTx/>
              <a:buNone/>
            </a:pPr>
            <a:r>
              <a:rPr lang="en-US" sz="1800" dirty="0" smtClean="0">
                <a:ea typeface="ＭＳ Ｐゴシック" pitchFamily="34" charset="-128"/>
              </a:rPr>
              <a:t>Typically,   V</a:t>
            </a:r>
            <a:r>
              <a:rPr lang="en-US" sz="1800" baseline="-25000" dirty="0" smtClean="0">
                <a:ea typeface="ＭＳ Ｐゴシック" pitchFamily="34" charset="-128"/>
              </a:rPr>
              <a:t>-</a:t>
            </a:r>
            <a:r>
              <a:rPr lang="en-US" sz="1800" dirty="0" smtClean="0">
                <a:ea typeface="ＭＳ Ｐゴシック" pitchFamily="34" charset="-128"/>
              </a:rPr>
              <a:t>=0.</a:t>
            </a:r>
          </a:p>
          <a:p>
            <a:pPr eaLnBrk="1" hangingPunct="1">
              <a:lnSpc>
                <a:spcPct val="90000"/>
              </a:lnSpc>
              <a:buFontTx/>
              <a:buNone/>
            </a:pPr>
            <a:r>
              <a:rPr lang="en-US" sz="1800" dirty="0" smtClean="0">
                <a:ea typeface="ＭＳ Ｐゴシック" pitchFamily="34" charset="-128"/>
              </a:rPr>
              <a:t>V</a:t>
            </a:r>
            <a:r>
              <a:rPr lang="en-US" sz="1800" baseline="-25000" dirty="0" smtClean="0">
                <a:ea typeface="ＭＳ Ｐゴシック" pitchFamily="34" charset="-128"/>
              </a:rPr>
              <a:t>+</a:t>
            </a:r>
            <a:r>
              <a:rPr lang="en-US" sz="1800" dirty="0" smtClean="0">
                <a:ea typeface="ＭＳ Ｐゴシック" pitchFamily="34" charset="-128"/>
              </a:rPr>
              <a:t>=5 for bipolar logic, </a:t>
            </a:r>
          </a:p>
          <a:p>
            <a:pPr eaLnBrk="1" hangingPunct="1">
              <a:lnSpc>
                <a:spcPct val="90000"/>
              </a:lnSpc>
              <a:buFontTx/>
              <a:buNone/>
            </a:pPr>
            <a:r>
              <a:rPr lang="en-US" sz="1800" dirty="0" smtClean="0">
                <a:ea typeface="ＭＳ Ｐゴシック" pitchFamily="34" charset="-128"/>
              </a:rPr>
              <a:t>V</a:t>
            </a:r>
            <a:r>
              <a:rPr lang="en-US" sz="1800" baseline="-25000" dirty="0" smtClean="0">
                <a:ea typeface="ＭＳ Ｐゴシック" pitchFamily="34" charset="-128"/>
              </a:rPr>
              <a:t>+</a:t>
            </a:r>
            <a:r>
              <a:rPr lang="en-US" sz="1800" dirty="0" smtClean="0">
                <a:ea typeface="ＭＳ Ｐゴシック" pitchFamily="34" charset="-128"/>
              </a:rPr>
              <a:t>=1.8, 2.5, 3.3 for MOS logic</a:t>
            </a:r>
          </a:p>
          <a:p>
            <a:pPr eaLnBrk="1" hangingPunct="1">
              <a:lnSpc>
                <a:spcPct val="90000"/>
              </a:lnSpc>
              <a:buFontTx/>
              <a:buNone/>
            </a:pPr>
            <a:r>
              <a:rPr lang="en-US" sz="1800" dirty="0" smtClean="0">
                <a:ea typeface="ＭＳ Ｐゴシック" pitchFamily="34" charset="-128"/>
              </a:rPr>
              <a:t>V</a:t>
            </a:r>
            <a:r>
              <a:rPr lang="en-US" sz="1800" baseline="-25000" dirty="0" smtClean="0">
                <a:ea typeface="ＭＳ Ｐゴシック" pitchFamily="34" charset="-128"/>
              </a:rPr>
              <a:t>+</a:t>
            </a:r>
            <a:r>
              <a:rPr lang="en-US" sz="1800" dirty="0" smtClean="0">
                <a:ea typeface="ＭＳ Ｐゴシック" pitchFamily="34" charset="-128"/>
              </a:rPr>
              <a:t>=1.0-1.5 for ultra low  voltage logic</a:t>
            </a:r>
          </a:p>
          <a:p>
            <a:pPr eaLnBrk="1" hangingPunct="1">
              <a:lnSpc>
                <a:spcPct val="90000"/>
              </a:lnSpc>
              <a:buFontTx/>
              <a:buNone/>
            </a:pPr>
            <a:endParaRPr lang="en-US" sz="1800" dirty="0" smtClean="0">
              <a:ea typeface="ＭＳ Ｐゴシック" pitchFamily="34" charset="-128"/>
            </a:endParaRPr>
          </a:p>
        </p:txBody>
      </p:sp>
      <p:pic>
        <p:nvPicPr>
          <p:cNvPr id="74758" name="Picture 6"/>
          <p:cNvPicPr>
            <a:picLocks noChangeAspect="1" noChangeArrowheads="1"/>
          </p:cNvPicPr>
          <p:nvPr/>
        </p:nvPicPr>
        <p:blipFill>
          <a:blip r:embed="rId2"/>
          <a:srcRect/>
          <a:stretch>
            <a:fillRect/>
          </a:stretch>
        </p:blipFill>
        <p:spPr bwMode="auto">
          <a:xfrm>
            <a:off x="228600" y="1371600"/>
            <a:ext cx="3057525" cy="3238500"/>
          </a:xfrm>
          <a:prstGeom prst="rect">
            <a:avLst/>
          </a:prstGeom>
          <a:noFill/>
          <a:ln w="9525">
            <a:noFill/>
            <a:miter lim="800000"/>
            <a:headEnd/>
            <a:tailEnd/>
          </a:ln>
        </p:spPr>
      </p:pic>
      <p:sp>
        <p:nvSpPr>
          <p:cNvPr id="7" name="Rounded Rectangle 6"/>
          <p:cNvSpPr/>
          <p:nvPr/>
        </p:nvSpPr>
        <p:spPr bwMode="auto">
          <a:xfrm>
            <a:off x="304800" y="3663144"/>
            <a:ext cx="228600" cy="161145"/>
          </a:xfrm>
          <a:prstGeom prst="round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 name="Rounded Rectangle 7"/>
          <p:cNvSpPr/>
          <p:nvPr/>
        </p:nvSpPr>
        <p:spPr bwMode="auto">
          <a:xfrm>
            <a:off x="304800" y="2186065"/>
            <a:ext cx="228600" cy="161145"/>
          </a:xfrm>
          <a:prstGeom prst="roundRect">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Oval 8"/>
          <p:cNvSpPr/>
          <p:nvPr/>
        </p:nvSpPr>
        <p:spPr bwMode="auto">
          <a:xfrm>
            <a:off x="845695" y="4408672"/>
            <a:ext cx="297305" cy="182380"/>
          </a:xfrm>
          <a:prstGeom prst="ellipse">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Oval 9"/>
          <p:cNvSpPr/>
          <p:nvPr/>
        </p:nvSpPr>
        <p:spPr bwMode="auto">
          <a:xfrm>
            <a:off x="1615190" y="4402115"/>
            <a:ext cx="297305" cy="182380"/>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Rounded Rectangle 10"/>
          <p:cNvSpPr/>
          <p:nvPr/>
        </p:nvSpPr>
        <p:spPr bwMode="auto">
          <a:xfrm>
            <a:off x="3329065" y="1256675"/>
            <a:ext cx="381000" cy="304800"/>
          </a:xfrm>
          <a:prstGeom prst="round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ounded Rectangle 11"/>
          <p:cNvSpPr/>
          <p:nvPr/>
        </p:nvSpPr>
        <p:spPr bwMode="auto">
          <a:xfrm>
            <a:off x="3345305" y="1860030"/>
            <a:ext cx="381000" cy="304800"/>
          </a:xfrm>
          <a:prstGeom prst="roundRect">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C00000"/>
              </a:solidFill>
              <a:effectLst/>
              <a:latin typeface="Times" charset="0"/>
            </a:endParaRPr>
          </a:p>
        </p:txBody>
      </p:sp>
      <p:sp>
        <p:nvSpPr>
          <p:cNvPr id="13" name="Oval 12"/>
          <p:cNvSpPr/>
          <p:nvPr/>
        </p:nvSpPr>
        <p:spPr bwMode="auto">
          <a:xfrm>
            <a:off x="7506325" y="2126104"/>
            <a:ext cx="487180" cy="358515"/>
          </a:xfrm>
          <a:prstGeom prst="ellipse">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Oval 14"/>
          <p:cNvSpPr/>
          <p:nvPr/>
        </p:nvSpPr>
        <p:spPr bwMode="auto">
          <a:xfrm>
            <a:off x="7490085" y="1516505"/>
            <a:ext cx="487180" cy="358515"/>
          </a:xfrm>
          <a:prstGeom prst="ellipse">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Oval 16"/>
          <p:cNvSpPr/>
          <p:nvPr/>
        </p:nvSpPr>
        <p:spPr bwMode="auto">
          <a:xfrm>
            <a:off x="1256675" y="4412110"/>
            <a:ext cx="297305" cy="182380"/>
          </a:xfrm>
          <a:prstGeom prst="ellipse">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Oval 17"/>
          <p:cNvSpPr/>
          <p:nvPr/>
        </p:nvSpPr>
        <p:spPr bwMode="auto">
          <a:xfrm>
            <a:off x="2152340" y="4404610"/>
            <a:ext cx="297305" cy="182380"/>
          </a:xfrm>
          <a:prstGeom prst="ellipse">
            <a:avLst/>
          </a:prstGeom>
          <a:noFill/>
          <a:ln w="127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Rounded Rectangle 18"/>
          <p:cNvSpPr/>
          <p:nvPr/>
        </p:nvSpPr>
        <p:spPr bwMode="auto">
          <a:xfrm>
            <a:off x="276070" y="2330970"/>
            <a:ext cx="228600" cy="161145"/>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0" name="Rounded Rectangle 19"/>
          <p:cNvSpPr/>
          <p:nvPr/>
        </p:nvSpPr>
        <p:spPr bwMode="auto">
          <a:xfrm>
            <a:off x="269825" y="3496455"/>
            <a:ext cx="228600" cy="161145"/>
          </a:xfrm>
          <a:prstGeom prst="roundRect">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Oval 20"/>
          <p:cNvSpPr/>
          <p:nvPr/>
        </p:nvSpPr>
        <p:spPr bwMode="auto">
          <a:xfrm>
            <a:off x="3322820" y="2429655"/>
            <a:ext cx="487180" cy="358515"/>
          </a:xfrm>
          <a:prstGeom prst="ellipse">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Oval 21"/>
          <p:cNvSpPr/>
          <p:nvPr/>
        </p:nvSpPr>
        <p:spPr bwMode="auto">
          <a:xfrm>
            <a:off x="4846820" y="3931170"/>
            <a:ext cx="487180" cy="358515"/>
          </a:xfrm>
          <a:prstGeom prst="ellipse">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3" name="Oval 22"/>
          <p:cNvSpPr/>
          <p:nvPr/>
        </p:nvSpPr>
        <p:spPr bwMode="auto">
          <a:xfrm>
            <a:off x="3345305" y="3024265"/>
            <a:ext cx="487180" cy="358515"/>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 name="Oval 23"/>
          <p:cNvSpPr/>
          <p:nvPr/>
        </p:nvSpPr>
        <p:spPr bwMode="auto">
          <a:xfrm>
            <a:off x="4846820" y="4542020"/>
            <a:ext cx="487180" cy="358515"/>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5" name="Rounded Rectangle 24"/>
          <p:cNvSpPr/>
          <p:nvPr/>
        </p:nvSpPr>
        <p:spPr bwMode="auto">
          <a:xfrm>
            <a:off x="3429000" y="3680085"/>
            <a:ext cx="381000" cy="304800"/>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C00000"/>
              </a:solidFill>
              <a:effectLst/>
              <a:latin typeface="Times" charset="0"/>
            </a:endParaRPr>
          </a:p>
        </p:txBody>
      </p:sp>
      <p:sp>
        <p:nvSpPr>
          <p:cNvPr id="26" name="Rounded Rectangle 25"/>
          <p:cNvSpPr/>
          <p:nvPr/>
        </p:nvSpPr>
        <p:spPr bwMode="auto">
          <a:xfrm>
            <a:off x="3397770" y="4273445"/>
            <a:ext cx="381000" cy="304800"/>
          </a:xfrm>
          <a:prstGeom prst="roundRect">
            <a:avLst/>
          </a:prstGeom>
          <a:noFill/>
          <a:ln w="12700"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C00000"/>
              </a:solidFill>
              <a:effectLst/>
              <a:latin typeface="Times"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Digital Binary Logic</a:t>
            </a:r>
          </a:p>
        </p:txBody>
      </p:sp>
      <p:sp>
        <p:nvSpPr>
          <p:cNvPr id="62468" name="Rectangle 3"/>
          <p:cNvSpPr>
            <a:spLocks noGrp="1" noChangeArrowheads="1"/>
          </p:cNvSpPr>
          <p:nvPr>
            <p:ph type="body" idx="1"/>
          </p:nvPr>
        </p:nvSpPr>
        <p:spPr>
          <a:xfrm>
            <a:off x="381000" y="914400"/>
            <a:ext cx="8382000" cy="5486400"/>
          </a:xfrm>
        </p:spPr>
        <p:txBody>
          <a:bodyPr/>
          <a:lstStyle/>
          <a:p>
            <a:pPr eaLnBrk="1" hangingPunct="1">
              <a:lnSpc>
                <a:spcPct val="90000"/>
              </a:lnSpc>
            </a:pPr>
            <a:r>
              <a:rPr lang="en-US" sz="1800" b="1" dirty="0" smtClean="0">
                <a:ea typeface="ＭＳ Ｐゴシック" pitchFamily="34" charset="-128"/>
              </a:rPr>
              <a:t>Digital electronics </a:t>
            </a:r>
            <a:r>
              <a:rPr lang="en-US" sz="1800" dirty="0" smtClean="0">
                <a:ea typeface="ＭＳ Ｐゴシック" pitchFamily="34" charset="-128"/>
              </a:rPr>
              <a:t>represent signals by discrete bands of analog levels, rather than by a continuous range. </a:t>
            </a:r>
          </a:p>
          <a:p>
            <a:pPr eaLnBrk="1" hangingPunct="1">
              <a:lnSpc>
                <a:spcPct val="90000"/>
              </a:lnSpc>
            </a:pPr>
            <a:endParaRPr lang="en-US" sz="1800" dirty="0" smtClean="0">
              <a:ea typeface="ＭＳ Ｐゴシック" pitchFamily="34" charset="-128"/>
            </a:endParaRPr>
          </a:p>
          <a:p>
            <a:pPr eaLnBrk="1" hangingPunct="1">
              <a:lnSpc>
                <a:spcPct val="90000"/>
              </a:lnSpc>
            </a:pPr>
            <a:r>
              <a:rPr lang="en-US" sz="1800" dirty="0" smtClean="0">
                <a:ea typeface="ＭＳ Ｐゴシック" pitchFamily="34" charset="-128"/>
              </a:rPr>
              <a:t>All levels within a band represent the same signal state. </a:t>
            </a:r>
          </a:p>
          <a:p>
            <a:pPr eaLnBrk="1" hangingPunct="1">
              <a:lnSpc>
                <a:spcPct val="90000"/>
              </a:lnSpc>
            </a:pPr>
            <a:endParaRPr lang="en-US" sz="1800" dirty="0" smtClean="0">
              <a:ea typeface="ＭＳ Ｐゴシック" pitchFamily="34" charset="-128"/>
            </a:endParaRPr>
          </a:p>
          <a:p>
            <a:pPr eaLnBrk="1" hangingPunct="1">
              <a:lnSpc>
                <a:spcPct val="90000"/>
              </a:lnSpc>
            </a:pPr>
            <a:r>
              <a:rPr lang="en-US" sz="1800" dirty="0" smtClean="0">
                <a:ea typeface="ＭＳ Ｐゴシック" pitchFamily="34" charset="-128"/>
              </a:rPr>
              <a:t>Small changes to the analog signal levels due to manufacturing tolerance, or noise do not leave the discrete envelope, and as a result are ignored by signal state sensing circuitry. </a:t>
            </a:r>
          </a:p>
          <a:p>
            <a:pPr eaLnBrk="1" hangingPunct="1">
              <a:lnSpc>
                <a:spcPct val="90000"/>
              </a:lnSpc>
            </a:pPr>
            <a:endParaRPr lang="en-US" sz="1800"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Noise Margins</a:t>
            </a:r>
          </a:p>
        </p:txBody>
      </p:sp>
      <p:sp>
        <p:nvSpPr>
          <p:cNvPr id="75780" name="Rectangle 3"/>
          <p:cNvSpPr>
            <a:spLocks noGrp="1" noChangeArrowheads="1"/>
          </p:cNvSpPr>
          <p:nvPr>
            <p:ph type="body" idx="1"/>
          </p:nvPr>
        </p:nvSpPr>
        <p:spPr>
          <a:xfrm>
            <a:off x="3733800" y="1447800"/>
            <a:ext cx="4953000" cy="4572000"/>
          </a:xfrm>
        </p:spPr>
        <p:txBody>
          <a:bodyPr/>
          <a:lstStyle/>
          <a:p>
            <a:pPr eaLnBrk="1" hangingPunct="1">
              <a:lnSpc>
                <a:spcPct val="90000"/>
              </a:lnSpc>
            </a:pPr>
            <a:r>
              <a:rPr lang="en-US" sz="2000" smtClean="0">
                <a:ea typeface="ＭＳ Ｐゴシック" pitchFamily="34" charset="-128"/>
              </a:rPr>
              <a:t>Noise margins represent “safety margins” that prevent the circuit from producing erroneous outputs in the presence of noisy inputs</a:t>
            </a:r>
          </a:p>
          <a:p>
            <a:pPr eaLnBrk="1" hangingPunct="1">
              <a:lnSpc>
                <a:spcPct val="90000"/>
              </a:lnSpc>
            </a:pPr>
            <a:r>
              <a:rPr lang="en-US" sz="2000" smtClean="0">
                <a:ea typeface="ＭＳ Ｐゴシック" pitchFamily="34" charset="-128"/>
              </a:rPr>
              <a:t>Noise margins are defined for low and high input levels using the following equations:</a:t>
            </a:r>
          </a:p>
          <a:p>
            <a:pPr eaLnBrk="1" hangingPunct="1">
              <a:lnSpc>
                <a:spcPct val="90000"/>
              </a:lnSpc>
              <a:buFontTx/>
              <a:buNone/>
            </a:pPr>
            <a:r>
              <a:rPr lang="en-US" sz="2000" smtClean="0">
                <a:ea typeface="ＭＳ Ｐゴシック" pitchFamily="34" charset="-128"/>
              </a:rPr>
              <a:t>		</a:t>
            </a:r>
          </a:p>
          <a:p>
            <a:pPr eaLnBrk="1" hangingPunct="1">
              <a:lnSpc>
                <a:spcPct val="90000"/>
              </a:lnSpc>
              <a:buFontTx/>
              <a:buNone/>
            </a:pPr>
            <a:r>
              <a:rPr lang="en-US" sz="2000" smtClean="0">
                <a:ea typeface="ＭＳ Ｐゴシック" pitchFamily="34" charset="-128"/>
              </a:rPr>
              <a:t>			NM</a:t>
            </a:r>
            <a:r>
              <a:rPr lang="en-US" sz="2000" baseline="-25000" smtClean="0">
                <a:ea typeface="ＭＳ Ｐゴシック" pitchFamily="34" charset="-128"/>
              </a:rPr>
              <a:t>L</a:t>
            </a:r>
            <a:r>
              <a:rPr lang="en-US" sz="2000" smtClean="0">
                <a:ea typeface="ＭＳ Ｐゴシック" pitchFamily="34" charset="-128"/>
              </a:rPr>
              <a:t> = V</a:t>
            </a:r>
            <a:r>
              <a:rPr lang="en-US" sz="2000" baseline="-25000" smtClean="0">
                <a:ea typeface="ＭＳ Ｐゴシック" pitchFamily="34" charset="-128"/>
              </a:rPr>
              <a:t>IL</a:t>
            </a:r>
            <a:r>
              <a:rPr lang="en-US" sz="2000" smtClean="0">
                <a:ea typeface="ＭＳ Ｐゴシック" pitchFamily="34" charset="-128"/>
              </a:rPr>
              <a:t> – V</a:t>
            </a:r>
            <a:r>
              <a:rPr lang="en-US" sz="2000" baseline="-25000" smtClean="0">
                <a:ea typeface="ＭＳ Ｐゴシック" pitchFamily="34" charset="-128"/>
              </a:rPr>
              <a:t>OL</a:t>
            </a:r>
          </a:p>
          <a:p>
            <a:pPr eaLnBrk="1" hangingPunct="1">
              <a:lnSpc>
                <a:spcPct val="90000"/>
              </a:lnSpc>
              <a:buFontTx/>
              <a:buNone/>
            </a:pPr>
            <a:endParaRPr lang="en-US" sz="2000" smtClean="0">
              <a:ea typeface="ＭＳ Ｐゴシック" pitchFamily="34" charset="-128"/>
            </a:endParaRPr>
          </a:p>
          <a:p>
            <a:pPr eaLnBrk="1" hangingPunct="1">
              <a:lnSpc>
                <a:spcPct val="90000"/>
              </a:lnSpc>
              <a:buFontTx/>
              <a:buNone/>
            </a:pPr>
            <a:r>
              <a:rPr lang="en-US" sz="2000" smtClean="0">
                <a:ea typeface="ＭＳ Ｐゴシック" pitchFamily="34" charset="-128"/>
              </a:rPr>
              <a:t>			NM</a:t>
            </a:r>
            <a:r>
              <a:rPr lang="en-US" sz="2000" baseline="-25000" smtClean="0">
                <a:ea typeface="ＭＳ Ｐゴシック" pitchFamily="34" charset="-128"/>
              </a:rPr>
              <a:t>H</a:t>
            </a:r>
            <a:r>
              <a:rPr lang="en-US" sz="2000" smtClean="0">
                <a:ea typeface="ＭＳ Ｐゴシック" pitchFamily="34" charset="-128"/>
              </a:rPr>
              <a:t> = V</a:t>
            </a:r>
            <a:r>
              <a:rPr lang="en-US" sz="2000" baseline="-25000" smtClean="0">
                <a:ea typeface="ＭＳ Ｐゴシック" pitchFamily="34" charset="-128"/>
              </a:rPr>
              <a:t>OH</a:t>
            </a:r>
            <a:r>
              <a:rPr lang="en-US" sz="2000" smtClean="0">
                <a:ea typeface="ＭＳ Ｐゴシック" pitchFamily="34" charset="-128"/>
              </a:rPr>
              <a:t> – V</a:t>
            </a:r>
            <a:r>
              <a:rPr lang="en-US" sz="2000" baseline="-25000" smtClean="0">
                <a:ea typeface="ＭＳ Ｐゴシック" pitchFamily="34" charset="-128"/>
              </a:rPr>
              <a:t>IH</a:t>
            </a:r>
          </a:p>
          <a:p>
            <a:pPr eaLnBrk="1" hangingPunct="1">
              <a:lnSpc>
                <a:spcPct val="90000"/>
              </a:lnSpc>
              <a:buFontTx/>
              <a:buNone/>
            </a:pPr>
            <a:endParaRPr lang="en-US" sz="2000" smtClean="0">
              <a:ea typeface="ＭＳ Ｐゴシック" pitchFamily="34" charset="-128"/>
            </a:endParaRPr>
          </a:p>
        </p:txBody>
      </p:sp>
      <p:grpSp>
        <p:nvGrpSpPr>
          <p:cNvPr id="75782" name="Group 6"/>
          <p:cNvGrpSpPr>
            <a:grpSpLocks/>
          </p:cNvGrpSpPr>
          <p:nvPr/>
        </p:nvGrpSpPr>
        <p:grpSpPr bwMode="auto">
          <a:xfrm>
            <a:off x="533400" y="1600200"/>
            <a:ext cx="2546350" cy="4508500"/>
            <a:chOff x="533400" y="1600200"/>
            <a:chExt cx="2546350" cy="4508500"/>
          </a:xfrm>
        </p:grpSpPr>
        <p:pic>
          <p:nvPicPr>
            <p:cNvPr id="75783" name="Picture 4" descr="jae20990_0603b"/>
            <p:cNvPicPr>
              <a:picLocks noChangeAspect="1" noChangeArrowheads="1"/>
            </p:cNvPicPr>
            <p:nvPr/>
          </p:nvPicPr>
          <p:blipFill>
            <a:blip r:embed="rId2"/>
            <a:srcRect/>
            <a:stretch>
              <a:fillRect/>
            </a:stretch>
          </p:blipFill>
          <p:spPr bwMode="auto">
            <a:xfrm>
              <a:off x="609600" y="1600200"/>
              <a:ext cx="2470150" cy="4508500"/>
            </a:xfrm>
            <a:prstGeom prst="rect">
              <a:avLst/>
            </a:prstGeom>
            <a:noFill/>
            <a:ln w="9525">
              <a:noFill/>
              <a:miter lim="800000"/>
              <a:headEnd/>
              <a:tailEnd/>
            </a:ln>
          </p:spPr>
        </p:pic>
        <p:sp>
          <p:nvSpPr>
            <p:cNvPr id="75784" name="Oval 5"/>
            <p:cNvSpPr>
              <a:spLocks noChangeArrowheads="1"/>
            </p:cNvSpPr>
            <p:nvPr/>
          </p:nvSpPr>
          <p:spPr bwMode="auto">
            <a:xfrm>
              <a:off x="533400" y="2590800"/>
              <a:ext cx="1981200" cy="914400"/>
            </a:xfrm>
            <a:prstGeom prst="ellipse">
              <a:avLst/>
            </a:prstGeom>
            <a:noFill/>
            <a:ln w="19050">
              <a:solidFill>
                <a:schemeClr val="tx1"/>
              </a:solidFill>
              <a:round/>
              <a:headEnd/>
              <a:tailEnd/>
            </a:ln>
          </p:spPr>
          <p:txBody>
            <a:bodyPr wrap="none" anchor="ctr"/>
            <a:lstStyle/>
            <a:p>
              <a:pPr eaLnBrk="0" hangingPunct="0"/>
              <a:endParaRPr lang="en-US"/>
            </a:p>
          </p:txBody>
        </p:sp>
        <p:sp>
          <p:nvSpPr>
            <p:cNvPr id="75785" name="Oval 6"/>
            <p:cNvSpPr>
              <a:spLocks noChangeArrowheads="1"/>
            </p:cNvSpPr>
            <p:nvPr/>
          </p:nvSpPr>
          <p:spPr bwMode="auto">
            <a:xfrm>
              <a:off x="533400" y="4114800"/>
              <a:ext cx="1981200" cy="1371600"/>
            </a:xfrm>
            <a:prstGeom prst="ellipse">
              <a:avLst/>
            </a:prstGeom>
            <a:noFill/>
            <a:ln w="19050">
              <a:solidFill>
                <a:schemeClr val="tx1"/>
              </a:solidFill>
              <a:round/>
              <a:headEnd/>
              <a:tailEnd/>
            </a:ln>
          </p:spPr>
          <p:txBody>
            <a:bodyPr wrap="none" anchor="ctr"/>
            <a:lstStyle/>
            <a:p>
              <a:pPr eaLnBrk="0" hangingPunct="0"/>
              <a:endParaRPr lang="en-US"/>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a:xfrm>
            <a:off x="685800" y="152400"/>
            <a:ext cx="7772400" cy="990600"/>
          </a:xfrm>
        </p:spPr>
        <p:txBody>
          <a:bodyPr/>
          <a:lstStyle/>
          <a:p>
            <a:pPr eaLnBrk="1" hangingPunct="1"/>
            <a:r>
              <a:rPr lang="en-US" smtClean="0">
                <a:ea typeface="ＭＳ Ｐゴシック" pitchFamily="34" charset="-128"/>
              </a:rPr>
              <a:t>Logic Gate Design Goals</a:t>
            </a:r>
          </a:p>
        </p:txBody>
      </p:sp>
      <p:sp>
        <p:nvSpPr>
          <p:cNvPr id="76804" name="Rectangle 3"/>
          <p:cNvSpPr>
            <a:spLocks noGrp="1" noChangeArrowheads="1"/>
          </p:cNvSpPr>
          <p:nvPr>
            <p:ph type="body" idx="1"/>
          </p:nvPr>
        </p:nvSpPr>
        <p:spPr>
          <a:xfrm>
            <a:off x="685800" y="1371600"/>
            <a:ext cx="7772400" cy="4572000"/>
          </a:xfrm>
        </p:spPr>
        <p:txBody>
          <a:bodyPr/>
          <a:lstStyle/>
          <a:p>
            <a:pPr eaLnBrk="1" hangingPunct="1">
              <a:lnSpc>
                <a:spcPct val="90000"/>
              </a:lnSpc>
            </a:pPr>
            <a:r>
              <a:rPr lang="en-US" sz="2400" dirty="0" smtClean="0">
                <a:solidFill>
                  <a:srgbClr val="0070C0"/>
                </a:solidFill>
                <a:ea typeface="ＭＳ Ｐゴシック" pitchFamily="34" charset="-128"/>
              </a:rPr>
              <a:t>An ideal logic gate is highly nonlinear and attempts to quantize the input signal to two discrete states. In an actual gate, the designer should attempt to minimize the undefined input region while maximizing noise margins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a:xfrm>
            <a:off x="685800" y="152400"/>
            <a:ext cx="7772400" cy="990600"/>
          </a:xfrm>
        </p:spPr>
        <p:txBody>
          <a:bodyPr/>
          <a:lstStyle/>
          <a:p>
            <a:pPr eaLnBrk="1" hangingPunct="1"/>
            <a:r>
              <a:rPr lang="en-US" smtClean="0">
                <a:ea typeface="ＭＳ Ｐゴシック" pitchFamily="34" charset="-128"/>
              </a:rPr>
              <a:t>Logic Gate Design Goals</a:t>
            </a:r>
          </a:p>
        </p:txBody>
      </p:sp>
      <p:sp>
        <p:nvSpPr>
          <p:cNvPr id="76804" name="Rectangle 3"/>
          <p:cNvSpPr>
            <a:spLocks noGrp="1" noChangeArrowheads="1"/>
          </p:cNvSpPr>
          <p:nvPr>
            <p:ph type="body" idx="1"/>
          </p:nvPr>
        </p:nvSpPr>
        <p:spPr>
          <a:xfrm>
            <a:off x="685800" y="1371600"/>
            <a:ext cx="7772400" cy="4572000"/>
          </a:xfrm>
        </p:spPr>
        <p:txBody>
          <a:bodyPr/>
          <a:lstStyle/>
          <a:p>
            <a:pPr eaLnBrk="1" hangingPunct="1">
              <a:lnSpc>
                <a:spcPct val="90000"/>
              </a:lnSpc>
            </a:pPr>
            <a:r>
              <a:rPr lang="en-US" sz="2400" dirty="0" smtClean="0">
                <a:ea typeface="ＭＳ Ｐゴシック" pitchFamily="34" charset="-128"/>
              </a:rPr>
              <a:t>An ideal logic gate is highly nonlinear and attempts to quantize the input signal to two discrete states. In an actual gate, the designer should attempt to minimize the undefined input region while maximizing noise margins</a:t>
            </a:r>
          </a:p>
          <a:p>
            <a:pPr eaLnBrk="1" hangingPunct="1">
              <a:lnSpc>
                <a:spcPct val="90000"/>
              </a:lnSpc>
            </a:pPr>
            <a:r>
              <a:rPr lang="en-US" sz="2400" dirty="0" smtClean="0">
                <a:solidFill>
                  <a:srgbClr val="0070C0"/>
                </a:solidFill>
                <a:ea typeface="ＭＳ Ｐゴシック" pitchFamily="34" charset="-128"/>
              </a:rPr>
              <a:t>The logic gate is unidirectional. Changes at the output should have no effect on the input.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a:xfrm>
            <a:off x="685800" y="152400"/>
            <a:ext cx="7772400" cy="990600"/>
          </a:xfrm>
        </p:spPr>
        <p:txBody>
          <a:bodyPr/>
          <a:lstStyle/>
          <a:p>
            <a:pPr eaLnBrk="1" hangingPunct="1"/>
            <a:r>
              <a:rPr lang="en-US" smtClean="0">
                <a:ea typeface="ＭＳ Ｐゴシック" pitchFamily="34" charset="-128"/>
              </a:rPr>
              <a:t>Logic Gate Design Goals</a:t>
            </a:r>
          </a:p>
        </p:txBody>
      </p:sp>
      <p:sp>
        <p:nvSpPr>
          <p:cNvPr id="76804" name="Rectangle 3"/>
          <p:cNvSpPr>
            <a:spLocks noGrp="1" noChangeArrowheads="1"/>
          </p:cNvSpPr>
          <p:nvPr>
            <p:ph type="body" idx="1"/>
          </p:nvPr>
        </p:nvSpPr>
        <p:spPr>
          <a:xfrm>
            <a:off x="685800" y="1371600"/>
            <a:ext cx="7772400" cy="4572000"/>
          </a:xfrm>
        </p:spPr>
        <p:txBody>
          <a:bodyPr/>
          <a:lstStyle/>
          <a:p>
            <a:pPr eaLnBrk="1" hangingPunct="1">
              <a:lnSpc>
                <a:spcPct val="90000"/>
              </a:lnSpc>
            </a:pPr>
            <a:r>
              <a:rPr lang="en-US" sz="2400" dirty="0" smtClean="0">
                <a:ea typeface="ＭＳ Ｐゴシック" pitchFamily="34" charset="-128"/>
              </a:rPr>
              <a:t>An ideal logic gate is highly nonlinear and attempts to quantize the input signal to two discrete states. In an actual gate, the designer should attempt to minimize the undefined input region while maximizing noise margins</a:t>
            </a:r>
          </a:p>
          <a:p>
            <a:pPr eaLnBrk="1" hangingPunct="1">
              <a:lnSpc>
                <a:spcPct val="90000"/>
              </a:lnSpc>
            </a:pPr>
            <a:r>
              <a:rPr lang="en-US" sz="2400" dirty="0" smtClean="0">
                <a:ea typeface="ＭＳ Ｐゴシック" pitchFamily="34" charset="-128"/>
              </a:rPr>
              <a:t>The logic gate is unidirectional. Changes at the output should have no effect on the input.</a:t>
            </a:r>
          </a:p>
          <a:p>
            <a:pPr eaLnBrk="1" hangingPunct="1">
              <a:lnSpc>
                <a:spcPct val="90000"/>
              </a:lnSpc>
            </a:pPr>
            <a:r>
              <a:rPr lang="en-US" sz="2400" dirty="0" smtClean="0">
                <a:solidFill>
                  <a:srgbClr val="0070C0"/>
                </a:solidFill>
                <a:ea typeface="ＭＳ Ｐゴシック" pitchFamily="34" charset="-128"/>
              </a:rPr>
              <a:t>Voltage levels at the output of one gate should be compatible with the input levels of a following gate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a:xfrm>
            <a:off x="685800" y="152400"/>
            <a:ext cx="7772400" cy="990600"/>
          </a:xfrm>
        </p:spPr>
        <p:txBody>
          <a:bodyPr/>
          <a:lstStyle/>
          <a:p>
            <a:pPr eaLnBrk="1" hangingPunct="1"/>
            <a:r>
              <a:rPr lang="en-US" smtClean="0">
                <a:ea typeface="ＭＳ Ｐゴシック" pitchFamily="34" charset="-128"/>
              </a:rPr>
              <a:t>Logic Gate Design Goals</a:t>
            </a:r>
          </a:p>
        </p:txBody>
      </p:sp>
      <p:sp>
        <p:nvSpPr>
          <p:cNvPr id="76804" name="Rectangle 3"/>
          <p:cNvSpPr>
            <a:spLocks noGrp="1" noChangeArrowheads="1"/>
          </p:cNvSpPr>
          <p:nvPr>
            <p:ph type="body" idx="1"/>
          </p:nvPr>
        </p:nvSpPr>
        <p:spPr>
          <a:xfrm>
            <a:off x="685800" y="1371600"/>
            <a:ext cx="7772400" cy="4572000"/>
          </a:xfrm>
        </p:spPr>
        <p:txBody>
          <a:bodyPr/>
          <a:lstStyle/>
          <a:p>
            <a:pPr eaLnBrk="1" hangingPunct="1">
              <a:lnSpc>
                <a:spcPct val="90000"/>
              </a:lnSpc>
            </a:pPr>
            <a:r>
              <a:rPr lang="en-US" sz="2400" dirty="0" smtClean="0">
                <a:ea typeface="ＭＳ Ｐゴシック" pitchFamily="34" charset="-128"/>
              </a:rPr>
              <a:t>An ideal logic gate is highly nonlinear and attempts to quantize the input signal to two discrete states. In an actual gate, the designer should attempt to minimize the undefined input region while maximizing noise margins</a:t>
            </a:r>
          </a:p>
          <a:p>
            <a:pPr eaLnBrk="1" hangingPunct="1">
              <a:lnSpc>
                <a:spcPct val="90000"/>
              </a:lnSpc>
            </a:pPr>
            <a:r>
              <a:rPr lang="en-US" sz="2400" dirty="0" smtClean="0">
                <a:ea typeface="ＭＳ Ｐゴシック" pitchFamily="34" charset="-128"/>
              </a:rPr>
              <a:t>The logic gate is unidirectional. Changes at the output should have no effect on the input.</a:t>
            </a:r>
          </a:p>
          <a:p>
            <a:pPr eaLnBrk="1" hangingPunct="1">
              <a:lnSpc>
                <a:spcPct val="90000"/>
              </a:lnSpc>
            </a:pPr>
            <a:r>
              <a:rPr lang="en-US" sz="2400" dirty="0" smtClean="0">
                <a:ea typeface="ＭＳ Ｐゴシック" pitchFamily="34" charset="-128"/>
              </a:rPr>
              <a:t>Voltage levels at the output of one gate should be compatible with the input levels of a following gate</a:t>
            </a:r>
          </a:p>
          <a:p>
            <a:pPr eaLnBrk="1" hangingPunct="1">
              <a:lnSpc>
                <a:spcPct val="90000"/>
              </a:lnSpc>
            </a:pPr>
            <a:r>
              <a:rPr lang="en-US" sz="2400" dirty="0" smtClean="0">
                <a:solidFill>
                  <a:srgbClr val="0070C0"/>
                </a:solidFill>
                <a:ea typeface="ＭＳ Ｐゴシック" pitchFamily="34" charset="-128"/>
              </a:rPr>
              <a:t>The output of one gate should be capable of driving the input of more than one gate: the gate should have sufficient fan-out and fan-in capabilities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a:xfrm>
            <a:off x="685800" y="152400"/>
            <a:ext cx="7772400" cy="990600"/>
          </a:xfrm>
        </p:spPr>
        <p:txBody>
          <a:bodyPr/>
          <a:lstStyle/>
          <a:p>
            <a:pPr eaLnBrk="1" hangingPunct="1"/>
            <a:r>
              <a:rPr lang="en-US" smtClean="0">
                <a:ea typeface="ＭＳ Ｐゴシック" pitchFamily="34" charset="-128"/>
              </a:rPr>
              <a:t>Logic Gate Design Goals</a:t>
            </a:r>
          </a:p>
        </p:txBody>
      </p:sp>
      <p:sp>
        <p:nvSpPr>
          <p:cNvPr id="76804" name="Rectangle 3"/>
          <p:cNvSpPr>
            <a:spLocks noGrp="1" noChangeArrowheads="1"/>
          </p:cNvSpPr>
          <p:nvPr>
            <p:ph type="body" idx="1"/>
          </p:nvPr>
        </p:nvSpPr>
        <p:spPr>
          <a:xfrm>
            <a:off x="685800" y="1371600"/>
            <a:ext cx="7772400" cy="4572000"/>
          </a:xfrm>
        </p:spPr>
        <p:txBody>
          <a:bodyPr/>
          <a:lstStyle/>
          <a:p>
            <a:pPr eaLnBrk="1" hangingPunct="1">
              <a:lnSpc>
                <a:spcPct val="90000"/>
              </a:lnSpc>
            </a:pPr>
            <a:r>
              <a:rPr lang="en-US" sz="2400" dirty="0" smtClean="0">
                <a:ea typeface="ＭＳ Ｐゴシック" pitchFamily="34" charset="-128"/>
              </a:rPr>
              <a:t>An ideal logic gate is highly nonlinear and attempts to quantize the input signal to two discrete states. In an actual gate, the designer should attempt to minimize the undefined input region while maximizing noise margins</a:t>
            </a:r>
          </a:p>
          <a:p>
            <a:pPr eaLnBrk="1" hangingPunct="1">
              <a:lnSpc>
                <a:spcPct val="90000"/>
              </a:lnSpc>
            </a:pPr>
            <a:r>
              <a:rPr lang="en-US" sz="2400" dirty="0" smtClean="0">
                <a:ea typeface="ＭＳ Ｐゴシック" pitchFamily="34" charset="-128"/>
              </a:rPr>
              <a:t>The logic gate is unidirectional. Changes at the output should have no effect on the input.</a:t>
            </a:r>
          </a:p>
          <a:p>
            <a:pPr eaLnBrk="1" hangingPunct="1">
              <a:lnSpc>
                <a:spcPct val="90000"/>
              </a:lnSpc>
            </a:pPr>
            <a:r>
              <a:rPr lang="en-US" sz="2400" dirty="0" smtClean="0">
                <a:ea typeface="ＭＳ Ｐゴシック" pitchFamily="34" charset="-128"/>
              </a:rPr>
              <a:t>Voltage levels at the output of one gate should be compatible with the input levels of a following gate</a:t>
            </a:r>
          </a:p>
          <a:p>
            <a:pPr eaLnBrk="1" hangingPunct="1">
              <a:lnSpc>
                <a:spcPct val="90000"/>
              </a:lnSpc>
            </a:pPr>
            <a:r>
              <a:rPr lang="en-US" sz="2400" dirty="0" smtClean="0">
                <a:ea typeface="ＭＳ Ｐゴシック" pitchFamily="34" charset="-128"/>
              </a:rPr>
              <a:t>The output of one gate should be capable of driving the input of more than one gate: the gate should have sufficient fan-out and fan-in capabilities</a:t>
            </a:r>
          </a:p>
          <a:p>
            <a:pPr eaLnBrk="1" hangingPunct="1">
              <a:lnSpc>
                <a:spcPct val="90000"/>
              </a:lnSpc>
            </a:pPr>
            <a:r>
              <a:rPr lang="en-US" sz="2400" dirty="0" smtClean="0">
                <a:solidFill>
                  <a:srgbClr val="0070C0"/>
                </a:solidFill>
                <a:ea typeface="ＭＳ Ｐゴシック" pitchFamily="34" charset="-128"/>
              </a:rPr>
              <a:t>The gate should consume minimal power (and area for ICs) and still operate under the design specifications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Dynamic Response of Logic Gates</a:t>
            </a:r>
          </a:p>
        </p:txBody>
      </p:sp>
      <p:pic>
        <p:nvPicPr>
          <p:cNvPr id="77828" name="Picture 5" descr="fig0605"/>
          <p:cNvPicPr>
            <a:picLocks noChangeAspect="1" noChangeArrowheads="1"/>
          </p:cNvPicPr>
          <p:nvPr/>
        </p:nvPicPr>
        <p:blipFill>
          <a:blip r:embed="rId2"/>
          <a:srcRect/>
          <a:stretch>
            <a:fillRect/>
          </a:stretch>
        </p:blipFill>
        <p:spPr bwMode="auto">
          <a:xfrm>
            <a:off x="476250" y="1676400"/>
            <a:ext cx="3790950" cy="4343400"/>
          </a:xfrm>
          <a:prstGeom prst="rect">
            <a:avLst/>
          </a:prstGeom>
          <a:noFill/>
          <a:ln w="9525">
            <a:noFill/>
            <a:miter lim="800000"/>
            <a:headEnd/>
            <a:tailEnd/>
          </a:ln>
        </p:spPr>
      </p:pic>
      <p:sp>
        <p:nvSpPr>
          <p:cNvPr id="6" name="Rectangle 3"/>
          <p:cNvSpPr txBox="1">
            <a:spLocks noChangeArrowheads="1"/>
          </p:cNvSpPr>
          <p:nvPr/>
        </p:nvSpPr>
        <p:spPr bwMode="auto">
          <a:xfrm>
            <a:off x="4648200" y="1524000"/>
            <a:ext cx="4191000" cy="13716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en-US" sz="2000" kern="0" dirty="0">
                <a:latin typeface="+mn-lt"/>
                <a:cs typeface="ＭＳ Ｐゴシック" charset="-128"/>
              </a:rPr>
              <a:t>An important characteristic of the logical gates is the response in the time domain</a:t>
            </a:r>
          </a:p>
          <a:p>
            <a:pPr marL="342900" indent="-342900">
              <a:lnSpc>
                <a:spcPct val="90000"/>
              </a:lnSpc>
              <a:spcBef>
                <a:spcPct val="20000"/>
              </a:spcBef>
              <a:buFontTx/>
              <a:buChar char="•"/>
              <a:defRPr/>
            </a:pPr>
            <a:r>
              <a:rPr lang="en-US" sz="2000" kern="0" dirty="0">
                <a:latin typeface="+mn-lt"/>
                <a:cs typeface="ＭＳ Ｐゴシック" charset="-128"/>
              </a:rPr>
              <a:t>To describe the typical pulse signal at the input, we introduce:</a:t>
            </a:r>
          </a:p>
          <a:p>
            <a:pPr marL="342900" indent="-342900">
              <a:lnSpc>
                <a:spcPct val="90000"/>
              </a:lnSpc>
              <a:spcBef>
                <a:spcPct val="20000"/>
              </a:spcBef>
              <a:defRPr/>
            </a:pPr>
            <a:r>
              <a:rPr lang="en-US" sz="2000" kern="0" dirty="0">
                <a:cs typeface="ＭＳ Ｐゴシック" charset="-128"/>
              </a:rPr>
              <a:t>     The rise and fall </a:t>
            </a:r>
            <a:r>
              <a:rPr lang="en-US" sz="2000" kern="0" dirty="0" smtClean="0">
                <a:cs typeface="ＭＳ Ｐゴシック" charset="-128"/>
              </a:rPr>
              <a:t>times: </a:t>
            </a:r>
            <a:r>
              <a:rPr lang="en-US" sz="2000" b="1" i="1" kern="0" dirty="0" err="1">
                <a:solidFill>
                  <a:srgbClr val="FF0000"/>
                </a:solidFill>
                <a:cs typeface="ＭＳ Ｐゴシック" charset="-128"/>
              </a:rPr>
              <a:t>t</a:t>
            </a:r>
            <a:r>
              <a:rPr lang="en-US" sz="2000" b="1" i="1" kern="0" baseline="-25000" dirty="0" err="1">
                <a:solidFill>
                  <a:srgbClr val="FF0000"/>
                </a:solidFill>
                <a:cs typeface="ＭＳ Ｐゴシック" charset="-128"/>
              </a:rPr>
              <a:t>f</a:t>
            </a:r>
            <a:r>
              <a:rPr lang="en-US" sz="2000" kern="0" dirty="0">
                <a:cs typeface="ＭＳ Ｐゴシック" charset="-128"/>
              </a:rPr>
              <a:t> and </a:t>
            </a:r>
            <a:r>
              <a:rPr lang="en-US" sz="2000" b="1" i="1" kern="0" dirty="0" err="1">
                <a:solidFill>
                  <a:srgbClr val="00B050"/>
                </a:solidFill>
                <a:cs typeface="ＭＳ Ｐゴシック" charset="-128"/>
              </a:rPr>
              <a:t>t</a:t>
            </a:r>
            <a:r>
              <a:rPr lang="en-US" sz="2000" b="1" i="1" kern="0" baseline="-25000" dirty="0" err="1">
                <a:solidFill>
                  <a:srgbClr val="00B050"/>
                </a:solidFill>
                <a:cs typeface="ＭＳ Ｐゴシック" charset="-128"/>
              </a:rPr>
              <a:t>r</a:t>
            </a:r>
            <a:r>
              <a:rPr lang="en-US" sz="2000" kern="0" dirty="0">
                <a:cs typeface="ＭＳ Ｐゴシック" charset="-128"/>
              </a:rPr>
              <a:t>, are measured at the 10% and 90% points on the transitions between the two states as shown by the following expressions:</a:t>
            </a:r>
          </a:p>
          <a:p>
            <a:pPr marL="342900" indent="-342900" algn="ctr">
              <a:lnSpc>
                <a:spcPct val="90000"/>
              </a:lnSpc>
              <a:spcBef>
                <a:spcPct val="20000"/>
              </a:spcBef>
              <a:defRPr/>
            </a:pPr>
            <a:r>
              <a:rPr lang="en-US" sz="2000" kern="0" dirty="0">
                <a:cs typeface="ＭＳ Ｐゴシック" charset="-128"/>
              </a:rPr>
              <a:t>V</a:t>
            </a:r>
            <a:r>
              <a:rPr lang="en-US" sz="2000" kern="0" baseline="-25000" dirty="0">
                <a:cs typeface="ＭＳ Ｐゴシック" charset="-128"/>
              </a:rPr>
              <a:t>10%</a:t>
            </a:r>
            <a:r>
              <a:rPr lang="en-US" sz="2000" kern="0" dirty="0">
                <a:cs typeface="ＭＳ Ｐゴシック" charset="-128"/>
              </a:rPr>
              <a:t> = V</a:t>
            </a:r>
            <a:r>
              <a:rPr lang="en-US" sz="2000" kern="0" baseline="-25000" dirty="0">
                <a:cs typeface="ＭＳ Ｐゴシック" charset="-128"/>
              </a:rPr>
              <a:t>L</a:t>
            </a:r>
            <a:r>
              <a:rPr lang="en-US" sz="2000" kern="0" dirty="0">
                <a:cs typeface="ＭＳ Ｐゴシック" charset="-128"/>
              </a:rPr>
              <a:t> + 0.1</a:t>
            </a:r>
            <a:r>
              <a:rPr lang="en-US" sz="2000" kern="0" dirty="0">
                <a:latin typeface="Times New Roman" pitchFamily="18" charset="0"/>
                <a:cs typeface="ＭＳ Ｐゴシック" charset="-128"/>
                <a:sym typeface="Symbol" pitchFamily="18" charset="2"/>
              </a:rPr>
              <a:t></a:t>
            </a:r>
            <a:r>
              <a:rPr lang="en-US" sz="2000" kern="0" dirty="0">
                <a:latin typeface="Times New Roman" pitchFamily="18" charset="0"/>
                <a:cs typeface="ＭＳ Ｐゴシック" charset="-128"/>
              </a:rPr>
              <a:t>V </a:t>
            </a:r>
          </a:p>
          <a:p>
            <a:pPr marL="342900" indent="-342900" algn="ctr">
              <a:lnSpc>
                <a:spcPct val="90000"/>
              </a:lnSpc>
              <a:spcBef>
                <a:spcPct val="20000"/>
              </a:spcBef>
              <a:defRPr/>
            </a:pPr>
            <a:endParaRPr lang="en-US" sz="2000" kern="0" dirty="0">
              <a:latin typeface="MS Shell Dlg" charset="0"/>
              <a:cs typeface="ＭＳ Ｐゴシック" charset="-128"/>
            </a:endParaRPr>
          </a:p>
          <a:p>
            <a:pPr marL="342900" indent="-342900" algn="ctr">
              <a:lnSpc>
                <a:spcPct val="90000"/>
              </a:lnSpc>
              <a:spcBef>
                <a:spcPct val="20000"/>
              </a:spcBef>
              <a:defRPr/>
            </a:pPr>
            <a:r>
              <a:rPr lang="en-US" sz="2000" kern="0" dirty="0">
                <a:cs typeface="ＭＳ Ｐゴシック" charset="-128"/>
              </a:rPr>
              <a:t>V</a:t>
            </a:r>
            <a:r>
              <a:rPr lang="en-US" sz="2000" kern="0" baseline="-25000" dirty="0">
                <a:cs typeface="ＭＳ Ｐゴシック" charset="-128"/>
              </a:rPr>
              <a:t>90%</a:t>
            </a:r>
            <a:r>
              <a:rPr lang="en-US" sz="2000" kern="0" dirty="0">
                <a:cs typeface="ＭＳ Ｐゴシック" charset="-128"/>
              </a:rPr>
              <a:t> = V</a:t>
            </a:r>
            <a:r>
              <a:rPr lang="en-US" sz="2000" kern="0" baseline="-25000" dirty="0">
                <a:cs typeface="ＭＳ Ｐゴシック" charset="-128"/>
              </a:rPr>
              <a:t>L </a:t>
            </a:r>
            <a:r>
              <a:rPr lang="en-US" sz="2000" kern="0" dirty="0">
                <a:cs typeface="ＭＳ Ｐゴシック" charset="-128"/>
              </a:rPr>
              <a:t>+ 0.9</a:t>
            </a:r>
            <a:r>
              <a:rPr lang="en-US" sz="2000" kern="0" dirty="0">
                <a:latin typeface="Times New Roman" pitchFamily="18" charset="0"/>
                <a:cs typeface="ＭＳ Ｐゴシック" charset="-128"/>
                <a:sym typeface="Symbol" pitchFamily="18" charset="2"/>
              </a:rPr>
              <a:t></a:t>
            </a:r>
            <a:r>
              <a:rPr lang="en-US" sz="2000" kern="0" dirty="0">
                <a:latin typeface="Times New Roman" pitchFamily="18" charset="0"/>
                <a:cs typeface="ＭＳ Ｐゴシック" charset="-128"/>
              </a:rPr>
              <a:t>V = </a:t>
            </a:r>
            <a:r>
              <a:rPr lang="en-US" sz="2000" kern="0" dirty="0">
                <a:cs typeface="ＭＳ Ｐゴシック" charset="-128"/>
              </a:rPr>
              <a:t>V</a:t>
            </a:r>
            <a:r>
              <a:rPr lang="en-US" sz="2000" kern="0" baseline="-25000" dirty="0">
                <a:cs typeface="ＭＳ Ｐゴシック" charset="-128"/>
              </a:rPr>
              <a:t>H</a:t>
            </a:r>
            <a:r>
              <a:rPr lang="en-US" sz="2000" kern="0" dirty="0">
                <a:cs typeface="ＭＳ Ｐゴシック" charset="-128"/>
              </a:rPr>
              <a:t> – 0.1</a:t>
            </a:r>
            <a:r>
              <a:rPr lang="en-US" sz="2000" kern="0" dirty="0">
                <a:latin typeface="Times New Roman" pitchFamily="18" charset="0"/>
                <a:cs typeface="ＭＳ Ｐゴシック" charset="-128"/>
                <a:sym typeface="Symbol" pitchFamily="18" charset="2"/>
              </a:rPr>
              <a:t></a:t>
            </a:r>
            <a:r>
              <a:rPr lang="en-US" sz="2000" kern="0" dirty="0">
                <a:latin typeface="Times New Roman" pitchFamily="18" charset="0"/>
                <a:cs typeface="ＭＳ Ｐゴシック" charset="-128"/>
              </a:rPr>
              <a:t>V</a:t>
            </a:r>
          </a:p>
          <a:p>
            <a:pPr marL="342900" indent="-342900" algn="ctr">
              <a:lnSpc>
                <a:spcPct val="90000"/>
              </a:lnSpc>
              <a:spcBef>
                <a:spcPct val="20000"/>
              </a:spcBef>
              <a:defRPr/>
            </a:pPr>
            <a:endParaRPr lang="en-US" sz="2000" kern="0" dirty="0">
              <a:latin typeface="Times New Roman" pitchFamily="18" charset="0"/>
              <a:cs typeface="ＭＳ Ｐゴシック" charset="-128"/>
            </a:endParaRPr>
          </a:p>
          <a:p>
            <a:pPr marL="342900" indent="-342900" algn="ctr">
              <a:lnSpc>
                <a:spcPct val="90000"/>
              </a:lnSpc>
              <a:spcBef>
                <a:spcPct val="20000"/>
              </a:spcBef>
              <a:defRPr/>
            </a:pPr>
            <a:r>
              <a:rPr lang="en-US" sz="2000" kern="0" dirty="0">
                <a:cs typeface="ＭＳ Ｐゴシック" charset="-128"/>
              </a:rPr>
              <a:t>   where </a:t>
            </a:r>
            <a:r>
              <a:rPr lang="en-US" sz="2000" kern="0" dirty="0">
                <a:cs typeface="ＭＳ Ｐゴシック" charset="-128"/>
                <a:sym typeface="Symbol" pitchFamily="18" charset="2"/>
              </a:rPr>
              <a:t></a:t>
            </a:r>
            <a:r>
              <a:rPr lang="en-US" sz="2000" kern="0" dirty="0">
                <a:cs typeface="ＭＳ Ｐゴシック" charset="-128"/>
              </a:rPr>
              <a:t>V is the logic swing given by </a:t>
            </a:r>
            <a:r>
              <a:rPr lang="en-US" sz="2000" kern="0" dirty="0">
                <a:cs typeface="ＭＳ Ｐゴシック" charset="-128"/>
                <a:sym typeface="Symbol" pitchFamily="18" charset="2"/>
              </a:rPr>
              <a:t></a:t>
            </a:r>
            <a:r>
              <a:rPr lang="en-US" sz="2000" kern="0" dirty="0">
                <a:cs typeface="ＭＳ Ｐゴシック" charset="-128"/>
              </a:rPr>
              <a:t>V = V</a:t>
            </a:r>
            <a:r>
              <a:rPr lang="en-US" sz="2000" kern="0" baseline="-25000" dirty="0">
                <a:cs typeface="ＭＳ Ｐゴシック" charset="-128"/>
              </a:rPr>
              <a:t>H</a:t>
            </a:r>
            <a:r>
              <a:rPr lang="en-US" sz="2000" kern="0" dirty="0">
                <a:cs typeface="ＭＳ Ｐゴシック" charset="-128"/>
              </a:rPr>
              <a:t> - V</a:t>
            </a:r>
            <a:r>
              <a:rPr lang="en-US" sz="2000" kern="0" baseline="-25000" dirty="0">
                <a:cs typeface="ＭＳ Ｐゴシック" charset="-128"/>
              </a:rPr>
              <a:t>L</a:t>
            </a:r>
            <a:endParaRPr lang="en-US" sz="2000" kern="0" dirty="0">
              <a:cs typeface="ＭＳ Ｐゴシック" charset="-128"/>
            </a:endParaRPr>
          </a:p>
          <a:p>
            <a:pPr marL="342900" indent="-342900">
              <a:lnSpc>
                <a:spcPct val="90000"/>
              </a:lnSpc>
              <a:spcBef>
                <a:spcPct val="20000"/>
              </a:spcBef>
              <a:buFontTx/>
              <a:buChar char="•"/>
              <a:defRPr/>
            </a:pPr>
            <a:r>
              <a:rPr lang="en-US" sz="2000" kern="0" dirty="0">
                <a:latin typeface="+mn-lt"/>
                <a:cs typeface="ＭＳ Ｐゴシック" charset="-128"/>
              </a:rPr>
              <a:t> </a:t>
            </a:r>
          </a:p>
          <a:p>
            <a:pPr marL="342900" indent="-342900">
              <a:lnSpc>
                <a:spcPct val="90000"/>
              </a:lnSpc>
              <a:spcBef>
                <a:spcPct val="20000"/>
              </a:spcBef>
              <a:buFontTx/>
              <a:buChar char="•"/>
              <a:defRPr/>
            </a:pPr>
            <a:endParaRPr lang="en-US" sz="2000" kern="0" dirty="0">
              <a:latin typeface="+mn-lt"/>
              <a:cs typeface="ＭＳ Ｐゴシック" charset="-128"/>
            </a:endParaRPr>
          </a:p>
        </p:txBody>
      </p:sp>
      <p:pic>
        <p:nvPicPr>
          <p:cNvPr id="77831" name="Picture 6"/>
          <p:cNvPicPr>
            <a:picLocks noChangeAspect="1" noChangeArrowheads="1"/>
          </p:cNvPicPr>
          <p:nvPr/>
        </p:nvPicPr>
        <p:blipFill>
          <a:blip r:embed="rId3"/>
          <a:srcRect/>
          <a:stretch>
            <a:fillRect/>
          </a:stretch>
        </p:blipFill>
        <p:spPr bwMode="auto">
          <a:xfrm>
            <a:off x="228600" y="3657600"/>
            <a:ext cx="4114800" cy="2667000"/>
          </a:xfrm>
          <a:prstGeom prst="rect">
            <a:avLst/>
          </a:prstGeom>
          <a:noFill/>
          <a:ln w="9525">
            <a:noFill/>
            <a:miter lim="800000"/>
            <a:headEnd/>
            <a:tailEnd/>
          </a:ln>
        </p:spPr>
      </p:pic>
      <p:sp>
        <p:nvSpPr>
          <p:cNvPr id="8" name="Rounded Rectangle 7"/>
          <p:cNvSpPr/>
          <p:nvPr/>
        </p:nvSpPr>
        <p:spPr bwMode="auto">
          <a:xfrm>
            <a:off x="1295400" y="3505200"/>
            <a:ext cx="228600" cy="161145"/>
          </a:xfrm>
          <a:prstGeom prst="round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 name="Rounded Rectangle 8"/>
          <p:cNvSpPr/>
          <p:nvPr/>
        </p:nvSpPr>
        <p:spPr bwMode="auto">
          <a:xfrm>
            <a:off x="2667000" y="3505200"/>
            <a:ext cx="228600" cy="161145"/>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Dynamic Response of Logic Gates</a:t>
            </a:r>
          </a:p>
        </p:txBody>
      </p:sp>
      <p:pic>
        <p:nvPicPr>
          <p:cNvPr id="78852" name="Picture 5" descr="fig0605"/>
          <p:cNvPicPr>
            <a:picLocks noChangeAspect="1" noChangeArrowheads="1"/>
          </p:cNvPicPr>
          <p:nvPr/>
        </p:nvPicPr>
        <p:blipFill>
          <a:blip r:embed="rId2"/>
          <a:srcRect/>
          <a:stretch>
            <a:fillRect/>
          </a:stretch>
        </p:blipFill>
        <p:spPr bwMode="auto">
          <a:xfrm>
            <a:off x="476250" y="1676400"/>
            <a:ext cx="3790950" cy="4343400"/>
          </a:xfrm>
          <a:prstGeom prst="rect">
            <a:avLst/>
          </a:prstGeom>
          <a:noFill/>
          <a:ln w="9525">
            <a:noFill/>
            <a:miter lim="800000"/>
            <a:headEnd/>
            <a:tailEnd/>
          </a:ln>
        </p:spPr>
      </p:pic>
      <p:pic>
        <p:nvPicPr>
          <p:cNvPr id="78854" name="Picture 6"/>
          <p:cNvPicPr>
            <a:picLocks noChangeAspect="1" noChangeArrowheads="1"/>
          </p:cNvPicPr>
          <p:nvPr/>
        </p:nvPicPr>
        <p:blipFill>
          <a:blip r:embed="rId3"/>
          <a:srcRect/>
          <a:stretch>
            <a:fillRect/>
          </a:stretch>
        </p:blipFill>
        <p:spPr bwMode="auto">
          <a:xfrm>
            <a:off x="228600" y="3429000"/>
            <a:ext cx="5019675" cy="2667000"/>
          </a:xfrm>
          <a:prstGeom prst="rect">
            <a:avLst/>
          </a:prstGeom>
          <a:noFill/>
          <a:ln w="9525">
            <a:noFill/>
            <a:miter lim="800000"/>
            <a:headEnd/>
            <a:tailEnd/>
          </a:ln>
        </p:spPr>
      </p:pic>
      <p:pic>
        <p:nvPicPr>
          <p:cNvPr id="78855" name="Picture 7"/>
          <p:cNvPicPr>
            <a:picLocks noChangeAspect="1" noChangeArrowheads="1"/>
          </p:cNvPicPr>
          <p:nvPr/>
        </p:nvPicPr>
        <p:blipFill>
          <a:blip r:embed="rId4"/>
          <a:srcRect/>
          <a:stretch>
            <a:fillRect/>
          </a:stretch>
        </p:blipFill>
        <p:spPr bwMode="auto">
          <a:xfrm>
            <a:off x="1100138" y="3962400"/>
            <a:ext cx="2808287" cy="1649413"/>
          </a:xfrm>
          <a:prstGeom prst="rect">
            <a:avLst/>
          </a:prstGeom>
          <a:noFill/>
          <a:ln w="9525">
            <a:noFill/>
            <a:miter lim="800000"/>
            <a:headEnd/>
            <a:tailEnd/>
          </a:ln>
        </p:spPr>
      </p:pic>
      <p:sp>
        <p:nvSpPr>
          <p:cNvPr id="9" name="Rectangle 3"/>
          <p:cNvSpPr txBox="1">
            <a:spLocks noChangeArrowheads="1"/>
          </p:cNvSpPr>
          <p:nvPr/>
        </p:nvSpPr>
        <p:spPr bwMode="auto">
          <a:xfrm>
            <a:off x="4343400" y="1295400"/>
            <a:ext cx="4495800" cy="51054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en-US" sz="2000" kern="0" dirty="0">
                <a:latin typeface="+mn-lt"/>
                <a:cs typeface="ＭＳ Ｐゴシック" charset="-128"/>
              </a:rPr>
              <a:t>For the input on the top, will the output will be like the signal on the bottom plot?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Dynamic Response of Logic Gates</a:t>
            </a:r>
          </a:p>
        </p:txBody>
      </p:sp>
      <p:pic>
        <p:nvPicPr>
          <p:cNvPr id="79876" name="Picture 5" descr="fig0605"/>
          <p:cNvPicPr>
            <a:picLocks noChangeAspect="1" noChangeArrowheads="1"/>
          </p:cNvPicPr>
          <p:nvPr/>
        </p:nvPicPr>
        <p:blipFill>
          <a:blip r:embed="rId2"/>
          <a:srcRect/>
          <a:stretch>
            <a:fillRect/>
          </a:stretch>
        </p:blipFill>
        <p:spPr bwMode="auto">
          <a:xfrm>
            <a:off x="476250" y="1676400"/>
            <a:ext cx="3790950" cy="4343400"/>
          </a:xfrm>
          <a:prstGeom prst="rect">
            <a:avLst/>
          </a:prstGeom>
          <a:noFill/>
          <a:ln w="9525">
            <a:noFill/>
            <a:miter lim="800000"/>
            <a:headEnd/>
            <a:tailEnd/>
          </a:ln>
        </p:spPr>
      </p:pic>
      <p:sp>
        <p:nvSpPr>
          <p:cNvPr id="8" name="Rectangle 3"/>
          <p:cNvSpPr txBox="1">
            <a:spLocks noChangeArrowheads="1"/>
          </p:cNvSpPr>
          <p:nvPr/>
        </p:nvSpPr>
        <p:spPr bwMode="auto">
          <a:xfrm>
            <a:off x="4343400" y="1295400"/>
            <a:ext cx="4495800" cy="51054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en-US" sz="2000" kern="0" dirty="0">
                <a:latin typeface="+mn-lt"/>
                <a:cs typeface="ＭＳ Ｐゴシック" charset="-128"/>
              </a:rPr>
              <a:t>For the input on the top, will the output will be like the signal on the bottom plot?</a:t>
            </a:r>
          </a:p>
          <a:p>
            <a:pPr marL="342900" indent="-342900">
              <a:lnSpc>
                <a:spcPct val="90000"/>
              </a:lnSpc>
              <a:spcBef>
                <a:spcPct val="20000"/>
              </a:spcBef>
              <a:buFontTx/>
              <a:buChar char="•"/>
              <a:defRPr/>
            </a:pPr>
            <a:r>
              <a:rPr lang="en-US" sz="2000" kern="0" dirty="0">
                <a:latin typeface="+mn-lt"/>
                <a:cs typeface="ＭＳ Ｐゴシック" charset="-128"/>
              </a:rPr>
              <a:t>No, It will be delayed.</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p:cNvSpPr>
            <a:spLocks noGrp="1" noChangeArrowheads="1"/>
          </p:cNvSpPr>
          <p:nvPr>
            <p:ph type="title"/>
          </p:nvPr>
        </p:nvSpPr>
        <p:spPr>
          <a:xfrm>
            <a:off x="685800" y="76200"/>
            <a:ext cx="7772400" cy="990600"/>
          </a:xfrm>
        </p:spPr>
        <p:txBody>
          <a:bodyPr/>
          <a:lstStyle/>
          <a:p>
            <a:pPr eaLnBrk="1" hangingPunct="1"/>
            <a:r>
              <a:rPr lang="en-US" smtClean="0">
                <a:ea typeface="ＭＳ Ｐゴシック" pitchFamily="34" charset="-128"/>
              </a:rPr>
              <a:t>Dynamic Response of Logic Gates</a:t>
            </a:r>
          </a:p>
        </p:txBody>
      </p:sp>
      <p:pic>
        <p:nvPicPr>
          <p:cNvPr id="2055" name="Picture 5" descr="fig0605"/>
          <p:cNvPicPr>
            <a:picLocks noChangeAspect="1" noChangeArrowheads="1"/>
          </p:cNvPicPr>
          <p:nvPr/>
        </p:nvPicPr>
        <p:blipFill>
          <a:blip r:embed="rId3"/>
          <a:srcRect/>
          <a:stretch>
            <a:fillRect/>
          </a:stretch>
        </p:blipFill>
        <p:spPr bwMode="auto">
          <a:xfrm>
            <a:off x="476250" y="1651000"/>
            <a:ext cx="3790950" cy="4343400"/>
          </a:xfrm>
          <a:prstGeom prst="rect">
            <a:avLst/>
          </a:prstGeom>
          <a:noFill/>
          <a:ln w="9525">
            <a:noFill/>
            <a:miter lim="800000"/>
            <a:headEnd/>
            <a:tailEnd/>
          </a:ln>
        </p:spPr>
      </p:pic>
      <p:sp>
        <p:nvSpPr>
          <p:cNvPr id="2057" name="Rectangle 3"/>
          <p:cNvSpPr txBox="1">
            <a:spLocks noChangeArrowheads="1"/>
          </p:cNvSpPr>
          <p:nvPr/>
        </p:nvSpPr>
        <p:spPr bwMode="auto">
          <a:xfrm>
            <a:off x="4343400" y="1295400"/>
            <a:ext cx="4495800" cy="51054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2000" dirty="0"/>
              <a:t>For the input on the top, will the output will be like the signal on the bottom plot?</a:t>
            </a:r>
          </a:p>
          <a:p>
            <a:pPr marL="342900" indent="-342900">
              <a:lnSpc>
                <a:spcPct val="90000"/>
              </a:lnSpc>
              <a:spcBef>
                <a:spcPct val="20000"/>
              </a:spcBef>
              <a:buFontTx/>
              <a:buChar char="•"/>
            </a:pPr>
            <a:r>
              <a:rPr lang="en-US" sz="2000" dirty="0"/>
              <a:t>No, It will be delayed.</a:t>
            </a:r>
          </a:p>
          <a:p>
            <a:pPr marL="342900" indent="-342900">
              <a:lnSpc>
                <a:spcPct val="90000"/>
              </a:lnSpc>
              <a:spcBef>
                <a:spcPct val="20000"/>
              </a:spcBef>
              <a:buFontTx/>
              <a:buChar char="•"/>
            </a:pPr>
            <a:r>
              <a:rPr lang="en-US" sz="2000" dirty="0"/>
              <a:t>Propagation delay describes the amount of time between the input reaching the 50% point and the output reaching the 50% point.  The 50% point is described by the following:</a:t>
            </a:r>
          </a:p>
          <a:p>
            <a:pPr marL="342900" indent="-342900">
              <a:lnSpc>
                <a:spcPct val="90000"/>
              </a:lnSpc>
              <a:spcBef>
                <a:spcPct val="20000"/>
              </a:spcBef>
              <a:buFontTx/>
              <a:buChar char="•"/>
            </a:pPr>
            <a:endParaRPr lang="en-US" sz="2000" dirty="0"/>
          </a:p>
          <a:p>
            <a:pPr marL="342900" indent="-342900">
              <a:lnSpc>
                <a:spcPct val="90000"/>
              </a:lnSpc>
              <a:spcBef>
                <a:spcPct val="20000"/>
              </a:spcBef>
              <a:buFontTx/>
              <a:buChar char="•"/>
            </a:pPr>
            <a:endParaRPr lang="en-US" sz="2000" dirty="0"/>
          </a:p>
          <a:p>
            <a:pPr marL="342900" indent="-342900">
              <a:lnSpc>
                <a:spcPct val="90000"/>
              </a:lnSpc>
              <a:spcBef>
                <a:spcPct val="20000"/>
              </a:spcBef>
              <a:buFontTx/>
              <a:buChar char="•"/>
            </a:pPr>
            <a:r>
              <a:rPr lang="en-US" sz="2000" dirty="0"/>
              <a:t>The high-to-low propagation delay, </a:t>
            </a:r>
            <a:r>
              <a:rPr lang="en-US" sz="2000" dirty="0">
                <a:latin typeface="Times New Roman" pitchFamily="18" charset="0"/>
                <a:sym typeface="Symbol" pitchFamily="18" charset="2"/>
              </a:rPr>
              <a:t></a:t>
            </a:r>
            <a:r>
              <a:rPr lang="en-US" sz="2000" baseline="-25000" dirty="0">
                <a:latin typeface="Times New Roman" pitchFamily="18" charset="0"/>
              </a:rPr>
              <a:t>PHL</a:t>
            </a:r>
            <a:r>
              <a:rPr lang="en-US" sz="2000" dirty="0"/>
              <a:t>, and the low-to-high propagation delay, </a:t>
            </a:r>
            <a:r>
              <a:rPr lang="en-US" sz="2000" dirty="0">
                <a:latin typeface="Times New Roman" pitchFamily="18" charset="0"/>
                <a:sym typeface="Symbol" pitchFamily="18" charset="2"/>
              </a:rPr>
              <a:t></a:t>
            </a:r>
            <a:r>
              <a:rPr lang="en-US" sz="2000" baseline="-25000" dirty="0">
                <a:latin typeface="Times New Roman" pitchFamily="18" charset="0"/>
              </a:rPr>
              <a:t>PLH</a:t>
            </a:r>
            <a:r>
              <a:rPr lang="en-US" sz="2000" dirty="0"/>
              <a:t>, are usually not equal, but can be combined as an average value:</a:t>
            </a:r>
          </a:p>
          <a:p>
            <a:pPr marL="342900" indent="-342900">
              <a:lnSpc>
                <a:spcPct val="90000"/>
              </a:lnSpc>
              <a:spcBef>
                <a:spcPct val="20000"/>
              </a:spcBef>
              <a:buFontTx/>
              <a:buChar char="•"/>
            </a:pPr>
            <a:endParaRPr lang="en-US" sz="2000" dirty="0"/>
          </a:p>
        </p:txBody>
      </p:sp>
      <p:graphicFrame>
        <p:nvGraphicFramePr>
          <p:cNvPr id="2050" name="Object 3"/>
          <p:cNvGraphicFramePr>
            <a:graphicFrameLocks noChangeAspect="1"/>
          </p:cNvGraphicFramePr>
          <p:nvPr/>
        </p:nvGraphicFramePr>
        <p:xfrm>
          <a:off x="5943600" y="4038600"/>
          <a:ext cx="1295400" cy="509588"/>
        </p:xfrm>
        <a:graphic>
          <a:graphicData uri="http://schemas.openxmlformats.org/presentationml/2006/ole">
            <mc:AlternateContent xmlns:mc="http://schemas.openxmlformats.org/markup-compatibility/2006">
              <mc:Choice xmlns:v="urn:schemas-microsoft-com:vml" Requires="v">
                <p:oleObj spid="_x0000_s2104" name="Equation" r:id="rId4" imgW="939800" imgH="368300" progId="Equation.3">
                  <p:embed/>
                </p:oleObj>
              </mc:Choice>
              <mc:Fallback>
                <p:oleObj name="Equation" r:id="rId4" imgW="939800" imgH="3683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4038600"/>
                        <a:ext cx="1295400"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2"/>
          <p:cNvGraphicFramePr>
            <a:graphicFrameLocks noChangeAspect="1"/>
          </p:cNvGraphicFramePr>
          <p:nvPr/>
        </p:nvGraphicFramePr>
        <p:xfrm>
          <a:off x="5781675" y="5908675"/>
          <a:ext cx="1543050" cy="596900"/>
        </p:xfrm>
        <a:graphic>
          <a:graphicData uri="http://schemas.openxmlformats.org/presentationml/2006/ole">
            <mc:AlternateContent xmlns:mc="http://schemas.openxmlformats.org/markup-compatibility/2006">
              <mc:Choice xmlns:v="urn:schemas-microsoft-com:vml" Requires="v">
                <p:oleObj spid="_x0000_s2105" name="Equation" r:id="rId6" imgW="1054080" imgH="406080" progId="Equation.DSMT4">
                  <p:embed/>
                </p:oleObj>
              </mc:Choice>
              <mc:Fallback>
                <p:oleObj name="Equation" r:id="rId6" imgW="1054080" imgH="406080" progId="Equation.DSMT4">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1675" y="5908675"/>
                        <a:ext cx="154305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58" name="Picture 11"/>
          <p:cNvPicPr>
            <a:picLocks noChangeAspect="1" noChangeArrowheads="1"/>
          </p:cNvPicPr>
          <p:nvPr/>
        </p:nvPicPr>
        <p:blipFill>
          <a:blip r:embed="rId8"/>
          <a:srcRect/>
          <a:stretch>
            <a:fillRect/>
          </a:stretch>
        </p:blipFill>
        <p:spPr bwMode="auto">
          <a:xfrm>
            <a:off x="2982913" y="3616325"/>
            <a:ext cx="285750" cy="200025"/>
          </a:xfrm>
          <a:prstGeom prst="rect">
            <a:avLst/>
          </a:prstGeom>
          <a:noFill/>
          <a:ln w="9525">
            <a:noFill/>
            <a:miter lim="800000"/>
            <a:headEnd/>
            <a:tailEnd/>
          </a:ln>
        </p:spPr>
      </p:pic>
      <p:graphicFrame>
        <p:nvGraphicFramePr>
          <p:cNvPr id="2052" name="Object 1"/>
          <p:cNvGraphicFramePr>
            <a:graphicFrameLocks noChangeAspect="1"/>
          </p:cNvGraphicFramePr>
          <p:nvPr/>
        </p:nvGraphicFramePr>
        <p:xfrm>
          <a:off x="2743200" y="3810000"/>
          <a:ext cx="463550" cy="344488"/>
        </p:xfrm>
        <a:graphic>
          <a:graphicData uri="http://schemas.openxmlformats.org/presentationml/2006/ole">
            <mc:AlternateContent xmlns:mc="http://schemas.openxmlformats.org/markup-compatibility/2006">
              <mc:Choice xmlns:v="urn:schemas-microsoft-com:vml" Requires="v">
                <p:oleObj spid="_x0000_s2106" name="Equation" r:id="rId9" imgW="291847" imgH="215713" progId="Equation.3">
                  <p:embed/>
                </p:oleObj>
              </mc:Choice>
              <mc:Fallback>
                <p:oleObj name="Equation" r:id="rId9" imgW="291847" imgH="215713" progId="Equation.3">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3200" y="3810000"/>
                        <a:ext cx="463550"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ounded Rectangle 10"/>
          <p:cNvSpPr/>
          <p:nvPr/>
        </p:nvSpPr>
        <p:spPr bwMode="auto">
          <a:xfrm>
            <a:off x="1524000" y="3635114"/>
            <a:ext cx="472190" cy="327285"/>
          </a:xfrm>
          <a:prstGeom prst="roundRect">
            <a:avLst/>
          </a:prstGeom>
          <a:noFill/>
          <a:ln w="127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ounded Rectangle 11"/>
          <p:cNvSpPr/>
          <p:nvPr/>
        </p:nvSpPr>
        <p:spPr bwMode="auto">
          <a:xfrm>
            <a:off x="2773180" y="3810000"/>
            <a:ext cx="579620" cy="327285"/>
          </a:xfrm>
          <a:prstGeom prst="round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Digital Binary Logic</a:t>
            </a:r>
          </a:p>
        </p:txBody>
      </p:sp>
      <p:sp>
        <p:nvSpPr>
          <p:cNvPr id="62468" name="Rectangle 3"/>
          <p:cNvSpPr>
            <a:spLocks noGrp="1" noChangeArrowheads="1"/>
          </p:cNvSpPr>
          <p:nvPr>
            <p:ph type="body" idx="1"/>
          </p:nvPr>
        </p:nvSpPr>
        <p:spPr>
          <a:xfrm>
            <a:off x="381000" y="914400"/>
            <a:ext cx="8382000" cy="5486400"/>
          </a:xfrm>
        </p:spPr>
        <p:txBody>
          <a:bodyPr/>
          <a:lstStyle/>
          <a:p>
            <a:pPr eaLnBrk="1" hangingPunct="1">
              <a:lnSpc>
                <a:spcPct val="90000"/>
              </a:lnSpc>
            </a:pPr>
            <a:r>
              <a:rPr lang="en-US" sz="1800" b="1" dirty="0" smtClean="0">
                <a:ea typeface="ＭＳ Ｐゴシック" pitchFamily="34" charset="-128"/>
              </a:rPr>
              <a:t>Digital electronics </a:t>
            </a:r>
            <a:r>
              <a:rPr lang="en-US" sz="1800" dirty="0" smtClean="0">
                <a:ea typeface="ＭＳ Ｐゴシック" pitchFamily="34" charset="-128"/>
              </a:rPr>
              <a:t>represent signals by discrete bands of analog levels, rather than by a continuous range. </a:t>
            </a:r>
          </a:p>
          <a:p>
            <a:pPr eaLnBrk="1" hangingPunct="1">
              <a:lnSpc>
                <a:spcPct val="90000"/>
              </a:lnSpc>
            </a:pPr>
            <a:endParaRPr lang="en-US" sz="1800" dirty="0" smtClean="0">
              <a:ea typeface="ＭＳ Ｐゴシック" pitchFamily="34" charset="-128"/>
            </a:endParaRPr>
          </a:p>
          <a:p>
            <a:pPr eaLnBrk="1" hangingPunct="1">
              <a:lnSpc>
                <a:spcPct val="90000"/>
              </a:lnSpc>
            </a:pPr>
            <a:r>
              <a:rPr lang="en-US" sz="1800" dirty="0" smtClean="0">
                <a:ea typeface="ＭＳ Ｐゴシック" pitchFamily="34" charset="-128"/>
              </a:rPr>
              <a:t>All levels within a band represent the same signal state. </a:t>
            </a:r>
          </a:p>
          <a:p>
            <a:pPr eaLnBrk="1" hangingPunct="1">
              <a:lnSpc>
                <a:spcPct val="90000"/>
              </a:lnSpc>
            </a:pPr>
            <a:endParaRPr lang="en-US" sz="1800" dirty="0" smtClean="0">
              <a:ea typeface="ＭＳ Ｐゴシック" pitchFamily="34" charset="-128"/>
            </a:endParaRPr>
          </a:p>
          <a:p>
            <a:pPr eaLnBrk="1" hangingPunct="1">
              <a:lnSpc>
                <a:spcPct val="90000"/>
              </a:lnSpc>
            </a:pPr>
            <a:r>
              <a:rPr lang="en-US" sz="1800" dirty="0" smtClean="0">
                <a:ea typeface="ＭＳ Ｐゴシック" pitchFamily="34" charset="-128"/>
              </a:rPr>
              <a:t>Small changes to the analog signal levels due to manufacturing tolerance, or noise do not leave the discrete envelope, and as a result are ignored by signal state sensing circuitry. </a:t>
            </a:r>
          </a:p>
          <a:p>
            <a:pPr eaLnBrk="1" hangingPunct="1">
              <a:lnSpc>
                <a:spcPct val="90000"/>
              </a:lnSpc>
            </a:pPr>
            <a:endParaRPr lang="en-US" sz="1800" dirty="0" smtClean="0">
              <a:ea typeface="ＭＳ Ｐゴシック" pitchFamily="34" charset="-128"/>
            </a:endParaRPr>
          </a:p>
          <a:p>
            <a:pPr eaLnBrk="1" hangingPunct="1">
              <a:lnSpc>
                <a:spcPct val="90000"/>
              </a:lnSpc>
            </a:pPr>
            <a:r>
              <a:rPr lang="en-US" sz="1800" dirty="0" smtClean="0">
                <a:ea typeface="ＭＳ Ｐゴシック" pitchFamily="34" charset="-128"/>
              </a:rPr>
              <a:t>Binary logic is the most common style of digital logic.</a:t>
            </a:r>
          </a:p>
          <a:p>
            <a:pPr eaLnBrk="1" hangingPunct="1">
              <a:lnSpc>
                <a:spcPct val="90000"/>
              </a:lnSpc>
            </a:pPr>
            <a:endParaRPr lang="en-US" sz="1800" dirty="0" smtClean="0">
              <a:ea typeface="ＭＳ Ｐゴシック" pitchFamily="34" charset="-128"/>
            </a:endParaRPr>
          </a:p>
          <a:p>
            <a:pPr eaLnBrk="1" hangingPunct="1">
              <a:lnSpc>
                <a:spcPct val="90000"/>
              </a:lnSpc>
            </a:pPr>
            <a:r>
              <a:rPr lang="en-US" sz="1800" dirty="0" smtClean="0">
                <a:ea typeface="ＭＳ Ｐゴシック" pitchFamily="34" charset="-128"/>
              </a:rPr>
              <a:t>The signal is either a 0 (low, false) or a 1 (high, true) - Positive Logic Convention</a:t>
            </a:r>
          </a:p>
          <a:p>
            <a:pPr eaLnBrk="1" hangingPunct="1">
              <a:lnSpc>
                <a:spcPct val="90000"/>
              </a:lnSpc>
            </a:pPr>
            <a:endParaRPr lang="en-US" sz="1800"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NMOS Logic Design</a:t>
            </a:r>
          </a:p>
        </p:txBody>
      </p:sp>
      <p:sp>
        <p:nvSpPr>
          <p:cNvPr id="80900" name="Rectangle 3"/>
          <p:cNvSpPr>
            <a:spLocks noGrp="1" noChangeArrowheads="1"/>
          </p:cNvSpPr>
          <p:nvPr>
            <p:ph type="body" idx="1"/>
          </p:nvPr>
        </p:nvSpPr>
        <p:spPr>
          <a:xfrm>
            <a:off x="457200" y="1066800"/>
            <a:ext cx="8229600" cy="5562600"/>
          </a:xfrm>
        </p:spPr>
        <p:txBody>
          <a:bodyPr/>
          <a:lstStyle/>
          <a:p>
            <a:pPr eaLnBrk="1" hangingPunct="1"/>
            <a:r>
              <a:rPr lang="en-US" sz="2000" smtClean="0">
                <a:solidFill>
                  <a:srgbClr val="0070C0"/>
                </a:solidFill>
                <a:ea typeface="ＭＳ Ｐゴシック" pitchFamily="34" charset="-128"/>
              </a:rPr>
              <a:t>MOS transistors (both PMOS and NMOS) can be combined with resistive loads to create single channel logic gates.</a:t>
            </a:r>
          </a:p>
          <a:p>
            <a:endParaRPr lang="en-US" sz="2000" smtClean="0">
              <a:ea typeface="ＭＳ Ｐゴシック" pitchFamily="34" charset="-128"/>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NMOS Logic Design</a:t>
            </a:r>
          </a:p>
        </p:txBody>
      </p:sp>
      <p:sp>
        <p:nvSpPr>
          <p:cNvPr id="81924" name="Rectangle 3"/>
          <p:cNvSpPr>
            <a:spLocks noGrp="1" noChangeArrowheads="1"/>
          </p:cNvSpPr>
          <p:nvPr>
            <p:ph type="body" idx="1"/>
          </p:nvPr>
        </p:nvSpPr>
        <p:spPr>
          <a:xfrm>
            <a:off x="457200" y="1066800"/>
            <a:ext cx="8229600" cy="5562600"/>
          </a:xfrm>
        </p:spPr>
        <p:txBody>
          <a:bodyPr/>
          <a:lstStyle/>
          <a:p>
            <a:pPr eaLnBrk="1" hangingPunct="1"/>
            <a:r>
              <a:rPr lang="en-US" sz="2000" smtClean="0">
                <a:ea typeface="ＭＳ Ｐゴシック" pitchFamily="34" charset="-128"/>
              </a:rPr>
              <a:t>MOS transistors (both PMOS and NMOS) can be combined with resistive loads to create single channel logic gates.</a:t>
            </a:r>
          </a:p>
          <a:p>
            <a:endParaRPr lang="en-US" sz="2000" smtClean="0">
              <a:ea typeface="ＭＳ Ｐゴシック" pitchFamily="34" charset="-128"/>
            </a:endParaRPr>
          </a:p>
          <a:p>
            <a:r>
              <a:rPr lang="en-US" sz="2000" smtClean="0">
                <a:solidFill>
                  <a:srgbClr val="0070C0"/>
                </a:solidFill>
                <a:ea typeface="ＭＳ Ｐゴシック" pitchFamily="34" charset="-128"/>
              </a:rPr>
              <a:t>In most logic design situations, the power supply voltage is predetermined by either technology reliability constraints or system-level criteria</a:t>
            </a:r>
          </a:p>
          <a:p>
            <a:pPr eaLnBrk="1" hangingPunct="1"/>
            <a:r>
              <a:rPr lang="en-US" sz="2000" smtClean="0">
                <a:solidFill>
                  <a:srgbClr val="0070C0"/>
                </a:solidFill>
                <a:ea typeface="ＭＳ Ｐゴシック" pitchFamily="34" charset="-128"/>
              </a:rPr>
              <a:t>The circuit designer is limited to altering circuit topology and the width-to-length (W/L) ratio since the other factors are dependent upon processing parameters</a:t>
            </a:r>
          </a:p>
          <a:p>
            <a:endParaRPr lang="en-US" sz="2000" smtClean="0">
              <a:ea typeface="ＭＳ Ｐゴシック" pitchFamily="34" charset="-128"/>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NMOS Logic Design</a:t>
            </a:r>
          </a:p>
        </p:txBody>
      </p:sp>
      <p:sp>
        <p:nvSpPr>
          <p:cNvPr id="82948" name="Rectangle 3"/>
          <p:cNvSpPr>
            <a:spLocks noGrp="1" noChangeArrowheads="1"/>
          </p:cNvSpPr>
          <p:nvPr>
            <p:ph type="body" idx="1"/>
          </p:nvPr>
        </p:nvSpPr>
        <p:spPr>
          <a:xfrm>
            <a:off x="457200" y="1066800"/>
            <a:ext cx="8229600" cy="5562600"/>
          </a:xfrm>
        </p:spPr>
        <p:txBody>
          <a:bodyPr/>
          <a:lstStyle/>
          <a:p>
            <a:pPr eaLnBrk="1" hangingPunct="1"/>
            <a:r>
              <a:rPr lang="en-US" sz="2000" dirty="0" smtClean="0">
                <a:ea typeface="ＭＳ Ｐゴシック" pitchFamily="34" charset="-128"/>
              </a:rPr>
              <a:t>MOS transistors (both PMOS and NMOS) can be combined with resistive loads to create single channel logic gates.</a:t>
            </a:r>
          </a:p>
          <a:p>
            <a:endParaRPr lang="en-US" sz="2000" dirty="0" smtClean="0">
              <a:ea typeface="ＭＳ Ｐゴシック" pitchFamily="34" charset="-128"/>
            </a:endParaRPr>
          </a:p>
          <a:p>
            <a:r>
              <a:rPr lang="en-US" sz="2000" dirty="0" smtClean="0">
                <a:ea typeface="ＭＳ Ｐゴシック" pitchFamily="34" charset="-128"/>
              </a:rPr>
              <a:t>In most logic design situations, the power supply voltage is predetermined by either technology reliability constraints or system-level criteria</a:t>
            </a:r>
          </a:p>
          <a:p>
            <a:pPr eaLnBrk="1" hangingPunct="1"/>
            <a:r>
              <a:rPr lang="en-US" sz="2000" dirty="0" smtClean="0">
                <a:ea typeface="ＭＳ Ｐゴシック" pitchFamily="34" charset="-128"/>
              </a:rPr>
              <a:t>The circuit designer is limited to altering circuit topology and the width-to-length (W/L) ratio since the other factors are dependent upon processing parameters</a:t>
            </a:r>
          </a:p>
          <a:p>
            <a:endParaRPr lang="en-US" sz="2000" dirty="0" smtClean="0">
              <a:ea typeface="ＭＳ Ｐゴシック" pitchFamily="34" charset="-128"/>
            </a:endParaRPr>
          </a:p>
          <a:p>
            <a:r>
              <a:rPr lang="en-US" sz="2000" dirty="0" smtClean="0">
                <a:solidFill>
                  <a:srgbClr val="0070C0"/>
                </a:solidFill>
                <a:ea typeface="ＭＳ Ｐゴシック" pitchFamily="34" charset="-128"/>
              </a:rPr>
              <a:t>We begin our study of MOS logic circuit design by considering the detailed design of the NMOS inverter with the </a:t>
            </a:r>
            <a:r>
              <a:rPr lang="en-US" sz="2000" b="1" dirty="0" smtClean="0">
                <a:solidFill>
                  <a:srgbClr val="0070C0"/>
                </a:solidFill>
                <a:ea typeface="ＭＳ Ｐゴシック" pitchFamily="34" charset="-128"/>
              </a:rPr>
              <a:t>resistor</a:t>
            </a:r>
            <a:r>
              <a:rPr lang="en-US" sz="2000" dirty="0" smtClean="0">
                <a:solidFill>
                  <a:srgbClr val="0070C0"/>
                </a:solidFill>
                <a:ea typeface="ＭＳ Ｐゴシック" pitchFamily="34" charset="-128"/>
              </a:rPr>
              <a:t> load.</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NMOS Logic Design</a:t>
            </a:r>
          </a:p>
        </p:txBody>
      </p:sp>
      <p:sp>
        <p:nvSpPr>
          <p:cNvPr id="82948" name="Rectangle 3"/>
          <p:cNvSpPr>
            <a:spLocks noGrp="1" noChangeArrowheads="1"/>
          </p:cNvSpPr>
          <p:nvPr>
            <p:ph type="body" idx="1"/>
          </p:nvPr>
        </p:nvSpPr>
        <p:spPr>
          <a:xfrm>
            <a:off x="457200" y="1066800"/>
            <a:ext cx="8229600" cy="5562600"/>
          </a:xfrm>
        </p:spPr>
        <p:txBody>
          <a:bodyPr/>
          <a:lstStyle/>
          <a:p>
            <a:pPr eaLnBrk="1" hangingPunct="1"/>
            <a:r>
              <a:rPr lang="en-US" sz="2000" dirty="0" smtClean="0">
                <a:ea typeface="ＭＳ Ｐゴシック" pitchFamily="34" charset="-128"/>
              </a:rPr>
              <a:t>MOS transistors (both PMOS and NMOS) can be combined with resistive loads to create single channel logic gates.</a:t>
            </a:r>
          </a:p>
          <a:p>
            <a:endParaRPr lang="en-US" sz="2000" dirty="0" smtClean="0">
              <a:ea typeface="ＭＳ Ｐゴシック" pitchFamily="34" charset="-128"/>
            </a:endParaRPr>
          </a:p>
          <a:p>
            <a:r>
              <a:rPr lang="en-US" sz="2000" dirty="0" smtClean="0">
                <a:ea typeface="ＭＳ Ｐゴシック" pitchFamily="34" charset="-128"/>
              </a:rPr>
              <a:t>In most logic design situations, the power supply voltage is predetermined by either technology reliability constraints or system-level criteria</a:t>
            </a:r>
          </a:p>
          <a:p>
            <a:pPr eaLnBrk="1" hangingPunct="1"/>
            <a:r>
              <a:rPr lang="en-US" sz="2000" dirty="0" smtClean="0">
                <a:ea typeface="ＭＳ Ｐゴシック" pitchFamily="34" charset="-128"/>
              </a:rPr>
              <a:t>The circuit designer is limited to altering circuit topology and the width-to-length (W/L) ratio since the other factors are dependent upon processing parameters</a:t>
            </a:r>
          </a:p>
          <a:p>
            <a:endParaRPr lang="en-US" sz="2000" dirty="0" smtClean="0">
              <a:ea typeface="ＭＳ Ｐゴシック" pitchFamily="34" charset="-128"/>
            </a:endParaRPr>
          </a:p>
          <a:p>
            <a:r>
              <a:rPr lang="en-US" sz="2000" dirty="0" smtClean="0">
                <a:solidFill>
                  <a:srgbClr val="181818"/>
                </a:solidFill>
                <a:ea typeface="ＭＳ Ｐゴシック" pitchFamily="34" charset="-128"/>
              </a:rPr>
              <a:t>We begin our study of MOS logic circuit design by considering the detailed design of the NMOS inverter with the </a:t>
            </a:r>
            <a:r>
              <a:rPr lang="en-US" sz="2000" b="1" dirty="0" smtClean="0">
                <a:solidFill>
                  <a:srgbClr val="181818"/>
                </a:solidFill>
                <a:ea typeface="ＭＳ Ｐゴシック" pitchFamily="34" charset="-128"/>
              </a:rPr>
              <a:t>resistor</a:t>
            </a:r>
            <a:r>
              <a:rPr lang="en-US" sz="2000" dirty="0" smtClean="0">
                <a:solidFill>
                  <a:srgbClr val="181818"/>
                </a:solidFill>
                <a:ea typeface="ＭＳ Ｐゴシック" pitchFamily="34" charset="-128"/>
              </a:rPr>
              <a:t> load.</a:t>
            </a:r>
          </a:p>
          <a:p>
            <a:r>
              <a:rPr lang="en-US" sz="2000" dirty="0" smtClean="0">
                <a:solidFill>
                  <a:srgbClr val="181818"/>
                </a:solidFill>
                <a:ea typeface="ＭＳ Ｐゴシック" pitchFamily="34" charset="-128"/>
              </a:rPr>
              <a:t>In integrated logic circuits, the load resistor occupies too much silicon area, and is replaced by a </a:t>
            </a:r>
            <a:r>
              <a:rPr lang="en-US" sz="2000" b="1" dirty="0" smtClean="0">
                <a:solidFill>
                  <a:srgbClr val="181818"/>
                </a:solidFill>
                <a:ea typeface="ＭＳ Ｐゴシック" pitchFamily="34" charset="-128"/>
              </a:rPr>
              <a:t>second NMOS transistor</a:t>
            </a:r>
            <a:r>
              <a:rPr lang="en-US" sz="2000" dirty="0" smtClean="0">
                <a:solidFill>
                  <a:srgbClr val="181818"/>
                </a:solidFill>
                <a:ea typeface="ＭＳ Ｐゴシック" pitchFamily="34" charset="-128"/>
              </a:rPr>
              <a:t>. This “load device” can be connected in three different configurations called the saturated load, linear load, and depletion-mode load circuits.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NMOS Inverter with a Resistive Load</a:t>
            </a:r>
          </a:p>
        </p:txBody>
      </p:sp>
      <p:sp>
        <p:nvSpPr>
          <p:cNvPr id="83972" name="Rectangle 3"/>
          <p:cNvSpPr>
            <a:spLocks noGrp="1" noChangeArrowheads="1"/>
          </p:cNvSpPr>
          <p:nvPr>
            <p:ph type="body" idx="1"/>
          </p:nvPr>
        </p:nvSpPr>
        <p:spPr>
          <a:xfrm>
            <a:off x="3200400" y="1371600"/>
            <a:ext cx="5715000" cy="4114800"/>
          </a:xfrm>
        </p:spPr>
        <p:txBody>
          <a:bodyPr/>
          <a:lstStyle/>
          <a:p>
            <a:r>
              <a:rPr lang="en-US" sz="2000" dirty="0" smtClean="0">
                <a:ea typeface="ＭＳ Ｐゴシック" pitchFamily="34" charset="-128"/>
              </a:rPr>
              <a:t>The basic inverter circuit consists of an </a:t>
            </a:r>
            <a:r>
              <a:rPr lang="en-US" sz="2000" b="1" dirty="0" smtClean="0">
                <a:ea typeface="ＭＳ Ｐゴシック" pitchFamily="34" charset="-128"/>
              </a:rPr>
              <a:t>NMOS switching </a:t>
            </a:r>
            <a:r>
              <a:rPr lang="en-US" sz="2000" dirty="0" smtClean="0">
                <a:ea typeface="ＭＳ Ｐゴシック" pitchFamily="34" charset="-128"/>
              </a:rPr>
              <a:t>device </a:t>
            </a:r>
            <a:r>
              <a:rPr lang="en-US" sz="2000" i="1" dirty="0" smtClean="0">
                <a:ea typeface="ＭＳ Ｐゴシック" pitchFamily="34" charset="-128"/>
              </a:rPr>
              <a:t>M</a:t>
            </a:r>
            <a:r>
              <a:rPr lang="en-US" sz="2000" i="1" baseline="-25000" dirty="0" smtClean="0">
                <a:ea typeface="ＭＳ Ｐゴシック" pitchFamily="34" charset="-128"/>
              </a:rPr>
              <a:t>S </a:t>
            </a:r>
            <a:r>
              <a:rPr lang="en-US" sz="2000" dirty="0" smtClean="0">
                <a:ea typeface="ＭＳ Ｐゴシック" pitchFamily="34" charset="-128"/>
              </a:rPr>
              <a:t>and a </a:t>
            </a:r>
            <a:r>
              <a:rPr lang="en-US" sz="2000" b="1" dirty="0" smtClean="0">
                <a:ea typeface="ＭＳ Ｐゴシック" pitchFamily="34" charset="-128"/>
              </a:rPr>
              <a:t>resistor load </a:t>
            </a:r>
            <a:r>
              <a:rPr lang="en-US" sz="2000" dirty="0" smtClean="0">
                <a:ea typeface="ＭＳ Ｐゴシック" pitchFamily="34" charset="-128"/>
              </a:rPr>
              <a:t>element.</a:t>
            </a:r>
          </a:p>
          <a:p>
            <a:pPr eaLnBrk="1" hangingPunct="1">
              <a:lnSpc>
                <a:spcPct val="90000"/>
              </a:lnSpc>
            </a:pPr>
            <a:endParaRPr lang="en-US" sz="2000" dirty="0" smtClean="0">
              <a:ea typeface="ＭＳ Ｐゴシック" pitchFamily="34" charset="-128"/>
            </a:endParaRPr>
          </a:p>
          <a:p>
            <a:pPr eaLnBrk="1" hangingPunct="1">
              <a:lnSpc>
                <a:spcPct val="90000"/>
              </a:lnSpc>
            </a:pPr>
            <a:r>
              <a:rPr lang="en-US" sz="2000" dirty="0" smtClean="0">
                <a:ea typeface="ＭＳ Ｐゴシック" pitchFamily="34" charset="-128"/>
              </a:rPr>
              <a:t>M</a:t>
            </a:r>
            <a:r>
              <a:rPr lang="en-US" sz="2000" baseline="-25000" dirty="0" smtClean="0">
                <a:ea typeface="ＭＳ Ｐゴシック" pitchFamily="34" charset="-128"/>
              </a:rPr>
              <a:t>S</a:t>
            </a:r>
            <a:r>
              <a:rPr lang="en-US" sz="2000" dirty="0" smtClean="0">
                <a:ea typeface="ＭＳ Ｐゴシック" pitchFamily="34" charset="-128"/>
              </a:rPr>
              <a:t> is the switching transistor used to “pull” the output high - toward to the power supply</a:t>
            </a:r>
            <a:r>
              <a:rPr lang="en-US" sz="2000" i="1" dirty="0" smtClean="0">
                <a:ea typeface="ＭＳ Ｐゴシック" pitchFamily="34" charset="-128"/>
              </a:rPr>
              <a:t> V</a:t>
            </a:r>
            <a:r>
              <a:rPr lang="en-US" sz="2000" i="1" baseline="-25000" dirty="0" smtClean="0">
                <a:ea typeface="ＭＳ Ｐゴシック" pitchFamily="34" charset="-128"/>
              </a:rPr>
              <a:t>DD</a:t>
            </a:r>
            <a:endParaRPr lang="en-US" sz="2000" baseline="-25000" dirty="0" smtClean="0">
              <a:ea typeface="ＭＳ Ｐゴシック" pitchFamily="34" charset="-128"/>
            </a:endParaRPr>
          </a:p>
          <a:p>
            <a:endParaRPr lang="en-US" sz="2000" dirty="0" smtClean="0">
              <a:ea typeface="ＭＳ Ｐゴシック" pitchFamily="34" charset="-128"/>
            </a:endParaRPr>
          </a:p>
          <a:p>
            <a:r>
              <a:rPr lang="en-US" sz="2000" dirty="0" smtClean="0">
                <a:ea typeface="ＭＳ Ｐゴシック" pitchFamily="34" charset="-128"/>
              </a:rPr>
              <a:t>The resistor R is used to “pull” the output low, to force </a:t>
            </a:r>
            <a:r>
              <a:rPr lang="en-US" sz="2000" i="1" dirty="0" err="1" smtClean="0">
                <a:ea typeface="ＭＳ Ｐゴシック" pitchFamily="34" charset="-128"/>
              </a:rPr>
              <a:t>v</a:t>
            </a:r>
            <a:r>
              <a:rPr lang="en-US" sz="2000" i="1" baseline="-25000" dirty="0" err="1" smtClean="0">
                <a:ea typeface="ＭＳ Ｐゴシック" pitchFamily="34" charset="-128"/>
              </a:rPr>
              <a:t>O</a:t>
            </a:r>
            <a:r>
              <a:rPr lang="en-US" sz="2000" i="1" baseline="-25000" dirty="0" smtClean="0">
                <a:ea typeface="ＭＳ Ｐゴシック" pitchFamily="34" charset="-128"/>
              </a:rPr>
              <a:t>    </a:t>
            </a:r>
            <a:r>
              <a:rPr lang="en-US" sz="2000" dirty="0" smtClean="0">
                <a:ea typeface="ＭＳ Ｐゴシック" pitchFamily="34" charset="-128"/>
              </a:rPr>
              <a:t>to</a:t>
            </a:r>
            <a:r>
              <a:rPr lang="en-US" sz="2000" i="1" dirty="0" smtClean="0">
                <a:ea typeface="ＭＳ Ｐゴシック" pitchFamily="34" charset="-128"/>
              </a:rPr>
              <a:t> V</a:t>
            </a:r>
            <a:r>
              <a:rPr lang="en-US" sz="2000" i="1" baseline="-25000" dirty="0" smtClean="0">
                <a:ea typeface="ＭＳ Ｐゴシック" pitchFamily="34" charset="-128"/>
              </a:rPr>
              <a:t>L </a:t>
            </a:r>
            <a:endParaRPr lang="en-US" sz="2000" baseline="-25000" dirty="0" smtClean="0">
              <a:ea typeface="ＭＳ Ｐゴシック" pitchFamily="34" charset="-128"/>
            </a:endParaRPr>
          </a:p>
          <a:p>
            <a:pPr eaLnBrk="1" hangingPunct="1">
              <a:lnSpc>
                <a:spcPct val="90000"/>
              </a:lnSpc>
            </a:pPr>
            <a:endParaRPr lang="en-US" sz="2000" dirty="0" smtClean="0">
              <a:ea typeface="ＭＳ Ｐゴシック" pitchFamily="34" charset="-128"/>
            </a:endParaRPr>
          </a:p>
          <a:p>
            <a:pPr eaLnBrk="1" hangingPunct="1">
              <a:lnSpc>
                <a:spcPct val="90000"/>
              </a:lnSpc>
            </a:pPr>
            <a:r>
              <a:rPr lang="en-US" sz="2000" dirty="0" smtClean="0">
                <a:ea typeface="ＭＳ Ｐゴシック" pitchFamily="34" charset="-128"/>
              </a:rPr>
              <a:t>The </a:t>
            </a:r>
            <a:r>
              <a:rPr lang="en-US" sz="2000" b="1" dirty="0" smtClean="0">
                <a:ea typeface="ＭＳ Ｐゴシック" pitchFamily="34" charset="-128"/>
              </a:rPr>
              <a:t>size of R </a:t>
            </a:r>
            <a:r>
              <a:rPr lang="en-US" sz="2000" dirty="0" smtClean="0">
                <a:ea typeface="ＭＳ Ｐゴシック" pitchFamily="34" charset="-128"/>
              </a:rPr>
              <a:t>and the </a:t>
            </a:r>
            <a:r>
              <a:rPr lang="en-US" sz="2000" b="1" dirty="0" smtClean="0">
                <a:ea typeface="ＭＳ Ｐゴシック" pitchFamily="34" charset="-128"/>
              </a:rPr>
              <a:t>W/L ratio </a:t>
            </a:r>
            <a:r>
              <a:rPr lang="en-US" sz="2000" dirty="0" smtClean="0">
                <a:ea typeface="ＭＳ Ｐゴシック" pitchFamily="34" charset="-128"/>
              </a:rPr>
              <a:t>of M</a:t>
            </a:r>
            <a:r>
              <a:rPr lang="en-US" sz="2000" baseline="-25000" dirty="0" smtClean="0">
                <a:ea typeface="ＭＳ Ｐゴシック" pitchFamily="34" charset="-128"/>
              </a:rPr>
              <a:t>S</a:t>
            </a:r>
            <a:r>
              <a:rPr lang="en-US" sz="2000" dirty="0" smtClean="0">
                <a:ea typeface="ＭＳ Ｐゴシック" pitchFamily="34" charset="-128"/>
              </a:rPr>
              <a:t> are the </a:t>
            </a:r>
            <a:r>
              <a:rPr lang="en-US" sz="2000" b="1" dirty="0" smtClean="0">
                <a:ea typeface="ＭＳ Ｐゴシック" pitchFamily="34" charset="-128"/>
              </a:rPr>
              <a:t>design factors </a:t>
            </a:r>
            <a:r>
              <a:rPr lang="en-US" sz="2000" dirty="0" smtClean="0">
                <a:ea typeface="ＭＳ Ｐゴシック" pitchFamily="34" charset="-128"/>
              </a:rPr>
              <a:t>that need to be chosen.</a:t>
            </a:r>
          </a:p>
          <a:p>
            <a:pPr eaLnBrk="1" hangingPunct="1">
              <a:lnSpc>
                <a:spcPct val="90000"/>
              </a:lnSpc>
              <a:buFontTx/>
              <a:buNone/>
            </a:pPr>
            <a:endParaRPr lang="en-US" sz="2000" dirty="0" smtClean="0">
              <a:ea typeface="ＭＳ Ｐゴシック" pitchFamily="34" charset="-128"/>
            </a:endParaRPr>
          </a:p>
        </p:txBody>
      </p:sp>
      <p:pic>
        <p:nvPicPr>
          <p:cNvPr id="83974" name="Picture 8"/>
          <p:cNvPicPr>
            <a:picLocks noChangeAspect="1" noChangeArrowheads="1"/>
          </p:cNvPicPr>
          <p:nvPr/>
        </p:nvPicPr>
        <p:blipFill>
          <a:blip r:embed="rId2"/>
          <a:srcRect/>
          <a:stretch>
            <a:fillRect/>
          </a:stretch>
        </p:blipFill>
        <p:spPr bwMode="auto">
          <a:xfrm>
            <a:off x="533400" y="1752600"/>
            <a:ext cx="2187575"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NMOS Inverter with a Resistive Load</a:t>
            </a:r>
          </a:p>
        </p:txBody>
      </p:sp>
      <p:sp>
        <p:nvSpPr>
          <p:cNvPr id="84996" name="Rectangle 3"/>
          <p:cNvSpPr>
            <a:spLocks noGrp="1" noChangeArrowheads="1"/>
          </p:cNvSpPr>
          <p:nvPr>
            <p:ph type="body" idx="1"/>
          </p:nvPr>
        </p:nvSpPr>
        <p:spPr>
          <a:xfrm>
            <a:off x="3276600" y="914400"/>
            <a:ext cx="5715000" cy="2514600"/>
          </a:xfrm>
        </p:spPr>
        <p:txBody>
          <a:bodyPr/>
          <a:lstStyle/>
          <a:p>
            <a:pPr eaLnBrk="1" hangingPunct="1">
              <a:lnSpc>
                <a:spcPct val="90000"/>
              </a:lnSpc>
              <a:buFontTx/>
              <a:buNone/>
            </a:pPr>
            <a:r>
              <a:rPr lang="en-US" sz="1600" dirty="0" smtClean="0">
                <a:ea typeface="ＭＳ Ｐゴシック" pitchFamily="34" charset="-128"/>
              </a:rPr>
              <a:t>	When the </a:t>
            </a:r>
            <a:r>
              <a:rPr lang="en-US" sz="1600" b="1" dirty="0" smtClean="0">
                <a:ea typeface="ＭＳ Ｐゴシック" pitchFamily="34" charset="-128"/>
              </a:rPr>
              <a:t>input</a:t>
            </a:r>
            <a:r>
              <a:rPr lang="en-US" sz="1600" dirty="0" smtClean="0">
                <a:ea typeface="ＭＳ Ｐゴシック" pitchFamily="34" charset="-128"/>
              </a:rPr>
              <a:t> voltage is at a </a:t>
            </a:r>
            <a:r>
              <a:rPr lang="en-US" sz="1600" b="1" dirty="0" smtClean="0">
                <a:ea typeface="ＭＳ Ｐゴシック" pitchFamily="34" charset="-128"/>
              </a:rPr>
              <a:t>low</a:t>
            </a:r>
            <a:r>
              <a:rPr lang="en-US" sz="1600" dirty="0" smtClean="0">
                <a:ea typeface="ＭＳ Ｐゴシック" pitchFamily="34" charset="-128"/>
              </a:rPr>
              <a:t> state, </a:t>
            </a:r>
            <a:r>
              <a:rPr lang="en-US" sz="1600" i="1" dirty="0" err="1" smtClean="0">
                <a:ea typeface="ＭＳ Ｐゴシック" pitchFamily="34" charset="-128"/>
              </a:rPr>
              <a:t>v</a:t>
            </a:r>
            <a:r>
              <a:rPr lang="en-US" sz="1600" i="1" baseline="-25000" dirty="0" err="1" smtClean="0">
                <a:ea typeface="ＭＳ Ｐゴシック" pitchFamily="34" charset="-128"/>
              </a:rPr>
              <a:t>I</a:t>
            </a:r>
            <a:r>
              <a:rPr lang="en-US" sz="1600" i="1" dirty="0" smtClean="0">
                <a:ea typeface="ＭＳ Ｐゴシック" pitchFamily="34" charset="-128"/>
              </a:rPr>
              <a:t> = V</a:t>
            </a:r>
            <a:r>
              <a:rPr lang="en-US" sz="1600" i="1" baseline="-25000" dirty="0" smtClean="0">
                <a:ea typeface="ＭＳ Ｐゴシック" pitchFamily="34" charset="-128"/>
              </a:rPr>
              <a:t>L </a:t>
            </a:r>
            <a:r>
              <a:rPr lang="en-US" sz="1600" dirty="0" smtClean="0">
                <a:ea typeface="ＭＳ Ｐゴシック" pitchFamily="34" charset="-128"/>
              </a:rPr>
              <a:t>, </a:t>
            </a:r>
            <a:r>
              <a:rPr lang="en-US" sz="1600" b="1" i="1" dirty="0" smtClean="0">
                <a:ea typeface="ＭＳ Ｐゴシック" pitchFamily="34" charset="-128"/>
              </a:rPr>
              <a:t>M</a:t>
            </a:r>
            <a:r>
              <a:rPr lang="en-US" sz="1600" b="1" i="1" baseline="-25000" dirty="0" smtClean="0">
                <a:ea typeface="ＭＳ Ｐゴシック" pitchFamily="34" charset="-128"/>
              </a:rPr>
              <a:t>S</a:t>
            </a:r>
            <a:r>
              <a:rPr lang="en-US" sz="1600" b="1" dirty="0" smtClean="0">
                <a:ea typeface="ＭＳ Ｐゴシック" pitchFamily="34" charset="-128"/>
              </a:rPr>
              <a:t> should be cut off</a:t>
            </a:r>
            <a:r>
              <a:rPr lang="en-US" sz="1600" dirty="0" smtClean="0">
                <a:ea typeface="ＭＳ Ｐゴシック" pitchFamily="34" charset="-128"/>
              </a:rPr>
              <a:t>, with </a:t>
            </a:r>
            <a:r>
              <a:rPr lang="en-US" sz="1600" i="1" dirty="0" err="1" smtClean="0">
                <a:ea typeface="ＭＳ Ｐゴシック" pitchFamily="34" charset="-128"/>
              </a:rPr>
              <a:t>i</a:t>
            </a:r>
            <a:r>
              <a:rPr lang="en-US" sz="1600" i="1" baseline="-25000" dirty="0" err="1" smtClean="0">
                <a:ea typeface="ＭＳ Ｐゴシック" pitchFamily="34" charset="-128"/>
              </a:rPr>
              <a:t>D</a:t>
            </a:r>
            <a:r>
              <a:rPr lang="en-US" sz="1600" i="1" dirty="0" smtClean="0">
                <a:ea typeface="ＭＳ Ｐゴシック" pitchFamily="34" charset="-128"/>
              </a:rPr>
              <a:t> = </a:t>
            </a:r>
            <a:r>
              <a:rPr lang="en-US" sz="1600" dirty="0" smtClean="0">
                <a:ea typeface="ＭＳ Ｐゴシック" pitchFamily="34" charset="-128"/>
              </a:rPr>
              <a:t>0, so that</a:t>
            </a:r>
          </a:p>
          <a:p>
            <a:pPr eaLnBrk="1" hangingPunct="1">
              <a:lnSpc>
                <a:spcPct val="90000"/>
              </a:lnSpc>
              <a:buFontTx/>
              <a:buNone/>
            </a:pPr>
            <a:r>
              <a:rPr lang="en-US" sz="1600" i="1" dirty="0" smtClean="0">
                <a:ea typeface="ＭＳ Ｐゴシック" pitchFamily="34" charset="-128"/>
              </a:rPr>
              <a:t>			</a:t>
            </a:r>
            <a:r>
              <a:rPr lang="en-US" sz="1600" i="1" dirty="0" err="1" smtClean="0">
                <a:ea typeface="ＭＳ Ｐゴシック" pitchFamily="34" charset="-128"/>
              </a:rPr>
              <a:t>v</a:t>
            </a:r>
            <a:r>
              <a:rPr lang="en-US" sz="1600" i="1" baseline="-25000" dirty="0" err="1" smtClean="0">
                <a:ea typeface="ＭＳ Ｐゴシック" pitchFamily="34" charset="-128"/>
              </a:rPr>
              <a:t>O</a:t>
            </a:r>
            <a:r>
              <a:rPr lang="en-US" sz="1600" i="1" dirty="0" smtClean="0">
                <a:ea typeface="ＭＳ Ｐゴシック" pitchFamily="34" charset="-128"/>
              </a:rPr>
              <a:t> = V</a:t>
            </a:r>
            <a:r>
              <a:rPr lang="en-US" sz="1600" i="1" baseline="-25000" dirty="0" smtClean="0">
                <a:ea typeface="ＭＳ Ｐゴシック" pitchFamily="34" charset="-128"/>
              </a:rPr>
              <a:t>DD </a:t>
            </a:r>
            <a:r>
              <a:rPr lang="en-US" sz="1600" i="1" dirty="0" smtClean="0">
                <a:ea typeface="ＭＳ Ｐゴシック" pitchFamily="34" charset="-128"/>
              </a:rPr>
              <a:t>= V</a:t>
            </a:r>
            <a:r>
              <a:rPr lang="en-US" sz="1600" i="1" baseline="-25000" dirty="0" smtClean="0">
                <a:ea typeface="ＭＳ Ｐゴシック" pitchFamily="34" charset="-128"/>
              </a:rPr>
              <a:t>H</a:t>
            </a:r>
            <a:endParaRPr lang="en-US" sz="1600" i="1" dirty="0" smtClean="0">
              <a:ea typeface="ＭＳ Ｐゴシック" pitchFamily="34" charset="-128"/>
            </a:endParaRPr>
          </a:p>
          <a:p>
            <a:pPr>
              <a:buFontTx/>
              <a:buNone/>
            </a:pPr>
            <a:r>
              <a:rPr lang="en-US" sz="1600" dirty="0" smtClean="0">
                <a:ea typeface="ＭＳ Ｐゴシック" pitchFamily="34" charset="-128"/>
              </a:rPr>
              <a:t>	Thus, in this particular logic circuit, the value of </a:t>
            </a:r>
            <a:r>
              <a:rPr lang="en-US" sz="1600" i="1" dirty="0" smtClean="0">
                <a:ea typeface="ＭＳ Ｐゴシック" pitchFamily="34" charset="-128"/>
              </a:rPr>
              <a:t>V</a:t>
            </a:r>
            <a:r>
              <a:rPr lang="en-US" sz="1600" i="1" baseline="-25000" dirty="0" smtClean="0">
                <a:ea typeface="ＭＳ Ｐゴシック" pitchFamily="34" charset="-128"/>
              </a:rPr>
              <a:t>H</a:t>
            </a:r>
            <a:r>
              <a:rPr lang="en-US" sz="1600" i="1" dirty="0" smtClean="0">
                <a:ea typeface="ＭＳ Ｐゴシック" pitchFamily="34" charset="-128"/>
              </a:rPr>
              <a:t> </a:t>
            </a:r>
            <a:r>
              <a:rPr lang="en-US" sz="1600" dirty="0" smtClean="0">
                <a:ea typeface="ＭＳ Ｐゴシック" pitchFamily="34" charset="-128"/>
              </a:rPr>
              <a:t>is set by the power supply voltage </a:t>
            </a:r>
            <a:r>
              <a:rPr lang="en-US" sz="1600" i="1" dirty="0" smtClean="0">
                <a:ea typeface="ＭＳ Ｐゴシック" pitchFamily="34" charset="-128"/>
              </a:rPr>
              <a:t>V</a:t>
            </a:r>
            <a:r>
              <a:rPr lang="en-US" sz="1600" i="1" baseline="-25000" dirty="0" smtClean="0">
                <a:ea typeface="ＭＳ Ｐゴシック" pitchFamily="34" charset="-128"/>
              </a:rPr>
              <a:t>DD </a:t>
            </a:r>
            <a:r>
              <a:rPr lang="en-US" sz="1600" i="1" dirty="0" smtClean="0">
                <a:ea typeface="ＭＳ Ｐゴシック" pitchFamily="34" charset="-128"/>
              </a:rPr>
              <a:t>= </a:t>
            </a:r>
            <a:r>
              <a:rPr lang="en-US" sz="1600" dirty="0" smtClean="0">
                <a:ea typeface="ＭＳ Ｐゴシック" pitchFamily="34" charset="-128"/>
              </a:rPr>
              <a:t>2.5V</a:t>
            </a:r>
            <a:r>
              <a:rPr lang="en-US" sz="1600" i="1" dirty="0" smtClean="0">
                <a:ea typeface="ＭＳ Ｐゴシック" pitchFamily="34" charset="-128"/>
              </a:rPr>
              <a:t>.</a:t>
            </a:r>
          </a:p>
          <a:p>
            <a:pPr>
              <a:buFontTx/>
              <a:buNone/>
            </a:pPr>
            <a:r>
              <a:rPr lang="en-US" sz="1600" dirty="0" smtClean="0">
                <a:ea typeface="ＭＳ Ｐゴシック" pitchFamily="34" charset="-128"/>
              </a:rPr>
              <a:t>	To ensure that switching transistor </a:t>
            </a:r>
            <a:r>
              <a:rPr lang="en-US" sz="1600" i="1" dirty="0" smtClean="0">
                <a:ea typeface="ＭＳ Ｐゴシック" pitchFamily="34" charset="-128"/>
              </a:rPr>
              <a:t>M</a:t>
            </a:r>
            <a:r>
              <a:rPr lang="en-US" sz="1600" i="1" baseline="-25000" dirty="0" smtClean="0">
                <a:ea typeface="ＭＳ Ｐゴシック" pitchFamily="34" charset="-128"/>
              </a:rPr>
              <a:t>S</a:t>
            </a:r>
            <a:r>
              <a:rPr lang="en-US" sz="1600" dirty="0" smtClean="0">
                <a:ea typeface="ＭＳ Ｐゴシック" pitchFamily="34" charset="-128"/>
              </a:rPr>
              <a:t> is cut off when the input is in the low logic state, </a:t>
            </a:r>
            <a:r>
              <a:rPr lang="en-US" sz="1600" b="1" i="1" dirty="0" smtClean="0">
                <a:ea typeface="ＭＳ Ｐゴシック" pitchFamily="34" charset="-128"/>
              </a:rPr>
              <a:t>V</a:t>
            </a:r>
            <a:r>
              <a:rPr lang="en-US" sz="1600" b="1" i="1" baseline="-25000" dirty="0" smtClean="0">
                <a:ea typeface="ＭＳ Ｐゴシック" pitchFamily="34" charset="-128"/>
              </a:rPr>
              <a:t>L</a:t>
            </a:r>
            <a:r>
              <a:rPr lang="en-US" sz="1600" b="1" i="1" dirty="0" smtClean="0">
                <a:ea typeface="ＭＳ Ｐゴシック" pitchFamily="34" charset="-128"/>
              </a:rPr>
              <a:t> </a:t>
            </a:r>
            <a:r>
              <a:rPr lang="en-US" sz="1600" b="1" dirty="0" smtClean="0">
                <a:ea typeface="ＭＳ Ｐゴシック" pitchFamily="34" charset="-128"/>
              </a:rPr>
              <a:t>is designed to be 25 to 50 percent of the threshold voltage </a:t>
            </a:r>
            <a:r>
              <a:rPr lang="en-US" sz="1600" b="1" i="1" dirty="0" smtClean="0">
                <a:ea typeface="ＭＳ Ｐゴシック" pitchFamily="34" charset="-128"/>
              </a:rPr>
              <a:t>V</a:t>
            </a:r>
            <a:r>
              <a:rPr lang="en-US" sz="1600" b="1" i="1" baseline="-25000" dirty="0" smtClean="0">
                <a:ea typeface="ＭＳ Ｐゴシック" pitchFamily="34" charset="-128"/>
              </a:rPr>
              <a:t>TN</a:t>
            </a:r>
            <a:r>
              <a:rPr lang="en-US" sz="1600" i="1" baseline="-25000" dirty="0" smtClean="0">
                <a:ea typeface="ＭＳ Ｐゴシック" pitchFamily="34" charset="-128"/>
              </a:rPr>
              <a:t>   </a:t>
            </a:r>
            <a:r>
              <a:rPr lang="en-US" sz="1600" dirty="0" smtClean="0">
                <a:ea typeface="ＭＳ Ｐゴシック" pitchFamily="34" charset="-128"/>
              </a:rPr>
              <a:t>of switch </a:t>
            </a:r>
            <a:r>
              <a:rPr lang="en-US" sz="1600" i="1" dirty="0" smtClean="0">
                <a:ea typeface="ＭＳ Ｐゴシック" pitchFamily="34" charset="-128"/>
              </a:rPr>
              <a:t>M</a:t>
            </a:r>
            <a:r>
              <a:rPr lang="en-US" sz="1600" i="1" baseline="-25000" dirty="0" smtClean="0">
                <a:ea typeface="ＭＳ Ｐゴシック" pitchFamily="34" charset="-128"/>
              </a:rPr>
              <a:t>S</a:t>
            </a:r>
            <a:r>
              <a:rPr lang="en-US" sz="1600" i="1" dirty="0" smtClean="0">
                <a:ea typeface="ＭＳ Ｐゴシック" pitchFamily="34" charset="-128"/>
              </a:rPr>
              <a:t>. </a:t>
            </a:r>
            <a:r>
              <a:rPr lang="en-US" sz="1600" dirty="0" smtClean="0">
                <a:ea typeface="ＭＳ Ｐゴシック" pitchFamily="34" charset="-128"/>
              </a:rPr>
              <a:t>This choice also</a:t>
            </a:r>
            <a:r>
              <a:rPr lang="en-US" sz="1600" i="1" dirty="0" smtClean="0">
                <a:ea typeface="ＭＳ Ｐゴシック" pitchFamily="34" charset="-128"/>
              </a:rPr>
              <a:t> </a:t>
            </a:r>
            <a:r>
              <a:rPr lang="en-US" sz="1600" dirty="0" smtClean="0">
                <a:ea typeface="ＭＳ Ｐゴシック" pitchFamily="34" charset="-128"/>
              </a:rPr>
              <a:t>provides a reasonable value for noise margin NML</a:t>
            </a:r>
            <a:r>
              <a:rPr lang="en-US" sz="1600" i="1" dirty="0" smtClean="0">
                <a:ea typeface="ＭＳ Ｐゴシック" pitchFamily="34" charset="-128"/>
              </a:rPr>
              <a:t> .</a:t>
            </a:r>
          </a:p>
          <a:p>
            <a:endParaRPr lang="en-US" sz="1600" i="1" dirty="0" smtClean="0">
              <a:ea typeface="ＭＳ Ｐゴシック" pitchFamily="34" charset="-128"/>
            </a:endParaRPr>
          </a:p>
          <a:p>
            <a:endParaRPr lang="en-US" sz="1600" dirty="0" smtClean="0">
              <a:ea typeface="ＭＳ Ｐゴシック" pitchFamily="34" charset="-128"/>
            </a:endParaRPr>
          </a:p>
        </p:txBody>
      </p:sp>
      <p:pic>
        <p:nvPicPr>
          <p:cNvPr id="84997" name="Picture 5" descr="fig0612"/>
          <p:cNvPicPr>
            <a:picLocks noChangeAspect="1" noChangeArrowheads="1"/>
          </p:cNvPicPr>
          <p:nvPr/>
        </p:nvPicPr>
        <p:blipFill>
          <a:blip r:embed="rId2"/>
          <a:srcRect r="53522" b="8733"/>
          <a:stretch>
            <a:fillRect/>
          </a:stretch>
        </p:blipFill>
        <p:spPr bwMode="auto">
          <a:xfrm>
            <a:off x="398463" y="914400"/>
            <a:ext cx="2649537" cy="2166938"/>
          </a:xfrm>
          <a:prstGeom prst="rect">
            <a:avLst/>
          </a:prstGeom>
          <a:noFill/>
          <a:ln w="9525">
            <a:noFill/>
            <a:miter lim="800000"/>
            <a:headEnd/>
            <a:tailEnd/>
          </a:ln>
        </p:spPr>
      </p:pic>
      <p:sp>
        <p:nvSpPr>
          <p:cNvPr id="84999" name="Rectangle 9"/>
          <p:cNvSpPr>
            <a:spLocks noChangeArrowheads="1"/>
          </p:cNvSpPr>
          <p:nvPr/>
        </p:nvSpPr>
        <p:spPr bwMode="auto">
          <a:xfrm>
            <a:off x="228600" y="3275013"/>
            <a:ext cx="3352800" cy="534987"/>
          </a:xfrm>
          <a:prstGeom prst="rect">
            <a:avLst/>
          </a:prstGeom>
          <a:noFill/>
          <a:ln w="9525">
            <a:noFill/>
            <a:miter lim="800000"/>
            <a:headEnd/>
            <a:tailEnd/>
          </a:ln>
        </p:spPr>
        <p:txBody>
          <a:bodyPr>
            <a:spAutoFit/>
          </a:bodyPr>
          <a:lstStyle/>
          <a:p>
            <a:pPr>
              <a:lnSpc>
                <a:spcPct val="90000"/>
              </a:lnSpc>
            </a:pPr>
            <a:r>
              <a:rPr lang="en-US" sz="1600"/>
              <a:t>The equation for the output voltage (load line):</a:t>
            </a:r>
            <a:r>
              <a:rPr lang="pt-BR" sz="1600" i="1"/>
              <a:t>	   v</a:t>
            </a:r>
            <a:r>
              <a:rPr lang="pt-BR" sz="1600" i="1" baseline="-25000"/>
              <a:t>O</a:t>
            </a:r>
            <a:r>
              <a:rPr lang="pt-BR" sz="1600" i="1"/>
              <a:t> = v</a:t>
            </a:r>
            <a:r>
              <a:rPr lang="pt-BR" sz="1600" i="1" baseline="-25000"/>
              <a:t>DS</a:t>
            </a:r>
            <a:r>
              <a:rPr lang="pt-BR" sz="1600" i="1"/>
              <a:t> = V</a:t>
            </a:r>
            <a:r>
              <a:rPr lang="pt-BR" sz="1600" i="1" baseline="-25000"/>
              <a:t>DD</a:t>
            </a:r>
            <a:r>
              <a:rPr lang="pt-BR" sz="1600" i="1"/>
              <a:t> − i</a:t>
            </a:r>
            <a:r>
              <a:rPr lang="pt-BR" sz="1600" i="1" baseline="-25000"/>
              <a:t>D</a:t>
            </a:r>
            <a:r>
              <a:rPr lang="pt-BR" sz="1600" i="1"/>
              <a:t> R </a:t>
            </a:r>
            <a:endParaRPr lang="en-US" sz="1600"/>
          </a:p>
        </p:txBody>
      </p:sp>
      <p:pic>
        <p:nvPicPr>
          <p:cNvPr id="8" name="Picture 6" descr="fig0613"/>
          <p:cNvPicPr>
            <a:picLocks noChangeAspect="1" noChangeArrowheads="1"/>
          </p:cNvPicPr>
          <p:nvPr/>
        </p:nvPicPr>
        <p:blipFill>
          <a:blip r:embed="rId3"/>
          <a:srcRect/>
          <a:stretch>
            <a:fillRect/>
          </a:stretch>
        </p:blipFill>
        <p:spPr bwMode="auto">
          <a:xfrm>
            <a:off x="5943600" y="3810000"/>
            <a:ext cx="3086100" cy="2408238"/>
          </a:xfrm>
          <a:prstGeom prst="rect">
            <a:avLst/>
          </a:prstGeom>
          <a:noFill/>
          <a:ln w="9525">
            <a:noFill/>
            <a:miter lim="800000"/>
            <a:headEnd/>
            <a:tailEnd/>
          </a:ln>
        </p:spPr>
      </p:pic>
      <p:sp>
        <p:nvSpPr>
          <p:cNvPr id="10" name="Oval 9"/>
          <p:cNvSpPr/>
          <p:nvPr/>
        </p:nvSpPr>
        <p:spPr bwMode="auto">
          <a:xfrm>
            <a:off x="8388245" y="5768715"/>
            <a:ext cx="228600" cy="228600"/>
          </a:xfrm>
          <a:prstGeom prst="ellipse">
            <a:avLst/>
          </a:prstGeom>
          <a:noFill/>
          <a:ln w="9525" cap="flat" cmpd="sng" algn="ctr">
            <a:solidFill>
              <a:srgbClr val="0070C0"/>
            </a:solidFill>
            <a:prstDash val="solid"/>
            <a:round/>
            <a:headEnd type="none" w="med" len="med"/>
            <a:tailEnd type="none" w="med" len="med"/>
          </a:ln>
          <a:effectLst>
            <a:glow rad="101600">
              <a:srgbClr val="00B050">
                <a:alpha val="40000"/>
              </a:srgb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NMOS Inverter with a Resistive Load</a:t>
            </a:r>
          </a:p>
        </p:txBody>
      </p:sp>
      <p:sp>
        <p:nvSpPr>
          <p:cNvPr id="86020" name="Rectangle 3"/>
          <p:cNvSpPr>
            <a:spLocks noGrp="1" noChangeArrowheads="1"/>
          </p:cNvSpPr>
          <p:nvPr>
            <p:ph type="body" idx="1"/>
          </p:nvPr>
        </p:nvSpPr>
        <p:spPr>
          <a:xfrm>
            <a:off x="3276600" y="914400"/>
            <a:ext cx="5715000" cy="2514600"/>
          </a:xfrm>
        </p:spPr>
        <p:txBody>
          <a:bodyPr/>
          <a:lstStyle/>
          <a:p>
            <a:pPr eaLnBrk="1" hangingPunct="1">
              <a:lnSpc>
                <a:spcPct val="90000"/>
              </a:lnSpc>
              <a:buFontTx/>
              <a:buNone/>
            </a:pPr>
            <a:r>
              <a:rPr lang="en-US" sz="1600" smtClean="0">
                <a:ea typeface="ＭＳ Ｐゴシック" pitchFamily="34" charset="-128"/>
              </a:rPr>
              <a:t>	When the </a:t>
            </a:r>
            <a:r>
              <a:rPr lang="en-US" sz="1600" b="1" smtClean="0">
                <a:ea typeface="ＭＳ Ｐゴシック" pitchFamily="34" charset="-128"/>
              </a:rPr>
              <a:t>input </a:t>
            </a:r>
            <a:r>
              <a:rPr lang="en-US" sz="1600" smtClean="0">
                <a:ea typeface="ＭＳ Ｐゴシック" pitchFamily="34" charset="-128"/>
              </a:rPr>
              <a:t>voltage is at a </a:t>
            </a:r>
            <a:r>
              <a:rPr lang="en-US" sz="1600" b="1" smtClean="0">
                <a:ea typeface="ＭＳ Ｐゴシック" pitchFamily="34" charset="-128"/>
              </a:rPr>
              <a:t>low</a:t>
            </a:r>
            <a:r>
              <a:rPr lang="en-US" sz="1600" smtClean="0">
                <a:ea typeface="ＭＳ Ｐゴシック" pitchFamily="34" charset="-128"/>
              </a:rPr>
              <a:t> state, </a:t>
            </a:r>
            <a:r>
              <a:rPr lang="en-US" sz="1600" i="1" smtClean="0">
                <a:ea typeface="ＭＳ Ｐゴシック" pitchFamily="34" charset="-128"/>
              </a:rPr>
              <a:t>v</a:t>
            </a:r>
            <a:r>
              <a:rPr lang="en-US" sz="1600" i="1" baseline="-25000" smtClean="0">
                <a:ea typeface="ＭＳ Ｐゴシック" pitchFamily="34" charset="-128"/>
              </a:rPr>
              <a:t>I</a:t>
            </a:r>
            <a:r>
              <a:rPr lang="en-US" sz="1600" i="1" smtClean="0">
                <a:ea typeface="ＭＳ Ｐゴシック" pitchFamily="34" charset="-128"/>
              </a:rPr>
              <a:t> = V</a:t>
            </a:r>
            <a:r>
              <a:rPr lang="en-US" sz="1600" i="1" baseline="-25000" smtClean="0">
                <a:ea typeface="ＭＳ Ｐゴシック" pitchFamily="34" charset="-128"/>
              </a:rPr>
              <a:t>L </a:t>
            </a:r>
            <a:r>
              <a:rPr lang="en-US" sz="1600" smtClean="0">
                <a:ea typeface="ＭＳ Ｐゴシック" pitchFamily="34" charset="-128"/>
              </a:rPr>
              <a:t>, </a:t>
            </a:r>
            <a:r>
              <a:rPr lang="en-US" sz="1600" b="1" i="1" smtClean="0">
                <a:ea typeface="ＭＳ Ｐゴシック" pitchFamily="34" charset="-128"/>
              </a:rPr>
              <a:t>M</a:t>
            </a:r>
            <a:r>
              <a:rPr lang="en-US" sz="1600" b="1" i="1" baseline="-25000" smtClean="0">
                <a:ea typeface="ＭＳ Ｐゴシック" pitchFamily="34" charset="-128"/>
              </a:rPr>
              <a:t>S</a:t>
            </a:r>
            <a:r>
              <a:rPr lang="en-US" sz="1600" b="1" smtClean="0">
                <a:ea typeface="ＭＳ Ｐゴシック" pitchFamily="34" charset="-128"/>
              </a:rPr>
              <a:t> should be cut off</a:t>
            </a:r>
            <a:r>
              <a:rPr lang="en-US" sz="1600" smtClean="0">
                <a:ea typeface="ＭＳ Ｐゴシック" pitchFamily="34" charset="-128"/>
              </a:rPr>
              <a:t>, with </a:t>
            </a:r>
            <a:r>
              <a:rPr lang="en-US" sz="1600" i="1" smtClean="0">
                <a:ea typeface="ＭＳ Ｐゴシック" pitchFamily="34" charset="-128"/>
              </a:rPr>
              <a:t>i</a:t>
            </a:r>
            <a:r>
              <a:rPr lang="en-US" sz="1600" i="1" baseline="-25000" smtClean="0">
                <a:ea typeface="ＭＳ Ｐゴシック" pitchFamily="34" charset="-128"/>
              </a:rPr>
              <a:t>D</a:t>
            </a:r>
            <a:r>
              <a:rPr lang="en-US" sz="1600" i="1" smtClean="0">
                <a:ea typeface="ＭＳ Ｐゴシック" pitchFamily="34" charset="-128"/>
              </a:rPr>
              <a:t> = </a:t>
            </a:r>
            <a:r>
              <a:rPr lang="en-US" sz="1600" smtClean="0">
                <a:ea typeface="ＭＳ Ｐゴシック" pitchFamily="34" charset="-128"/>
              </a:rPr>
              <a:t>0, so that</a:t>
            </a:r>
          </a:p>
          <a:p>
            <a:pPr eaLnBrk="1" hangingPunct="1">
              <a:lnSpc>
                <a:spcPct val="90000"/>
              </a:lnSpc>
              <a:buFontTx/>
              <a:buNone/>
            </a:pPr>
            <a:r>
              <a:rPr lang="en-US" sz="1600" i="1" smtClean="0">
                <a:ea typeface="ＭＳ Ｐゴシック" pitchFamily="34" charset="-128"/>
              </a:rPr>
              <a:t>			v</a:t>
            </a:r>
            <a:r>
              <a:rPr lang="en-US" sz="1600" i="1" baseline="-25000" smtClean="0">
                <a:ea typeface="ＭＳ Ｐゴシック" pitchFamily="34" charset="-128"/>
              </a:rPr>
              <a:t>O</a:t>
            </a:r>
            <a:r>
              <a:rPr lang="en-US" sz="1600" i="1" smtClean="0">
                <a:ea typeface="ＭＳ Ｐゴシック" pitchFamily="34" charset="-128"/>
              </a:rPr>
              <a:t> = V</a:t>
            </a:r>
            <a:r>
              <a:rPr lang="en-US" sz="1600" i="1" baseline="-25000" smtClean="0">
                <a:ea typeface="ＭＳ Ｐゴシック" pitchFamily="34" charset="-128"/>
              </a:rPr>
              <a:t>DD </a:t>
            </a:r>
            <a:r>
              <a:rPr lang="en-US" sz="1600" i="1" smtClean="0">
                <a:ea typeface="ＭＳ Ｐゴシック" pitchFamily="34" charset="-128"/>
              </a:rPr>
              <a:t>= V</a:t>
            </a:r>
            <a:r>
              <a:rPr lang="en-US" sz="1600" i="1" baseline="-25000" smtClean="0">
                <a:ea typeface="ＭＳ Ｐゴシック" pitchFamily="34" charset="-128"/>
              </a:rPr>
              <a:t>H</a:t>
            </a:r>
            <a:endParaRPr lang="en-US" sz="1600" i="1" smtClean="0">
              <a:ea typeface="ＭＳ Ｐゴシック" pitchFamily="34" charset="-128"/>
            </a:endParaRPr>
          </a:p>
          <a:p>
            <a:pPr>
              <a:buFontTx/>
              <a:buNone/>
            </a:pPr>
            <a:r>
              <a:rPr lang="en-US" sz="1600" smtClean="0">
                <a:ea typeface="ＭＳ Ｐゴシック" pitchFamily="34" charset="-128"/>
              </a:rPr>
              <a:t>	Thus, in this particular logic circuit, the</a:t>
            </a:r>
            <a:r>
              <a:rPr lang="en-US" sz="1600" b="1" smtClean="0">
                <a:ea typeface="ＭＳ Ｐゴシック" pitchFamily="34" charset="-128"/>
              </a:rPr>
              <a:t> </a:t>
            </a:r>
            <a:r>
              <a:rPr lang="en-US" sz="1600" smtClean="0">
                <a:ea typeface="ＭＳ Ｐゴシック" pitchFamily="34" charset="-128"/>
              </a:rPr>
              <a:t>value of </a:t>
            </a:r>
            <a:r>
              <a:rPr lang="en-US" sz="1600" i="1" smtClean="0">
                <a:ea typeface="ＭＳ Ｐゴシック" pitchFamily="34" charset="-128"/>
              </a:rPr>
              <a:t>V</a:t>
            </a:r>
            <a:r>
              <a:rPr lang="en-US" sz="1600" i="1" baseline="-25000" smtClean="0">
                <a:ea typeface="ＭＳ Ｐゴシック" pitchFamily="34" charset="-128"/>
              </a:rPr>
              <a:t>H</a:t>
            </a:r>
            <a:r>
              <a:rPr lang="en-US" sz="1600" i="1" smtClean="0">
                <a:ea typeface="ＭＳ Ｐゴシック" pitchFamily="34" charset="-128"/>
              </a:rPr>
              <a:t> </a:t>
            </a:r>
            <a:r>
              <a:rPr lang="en-US" sz="1600" smtClean="0">
                <a:ea typeface="ＭＳ Ｐゴシック" pitchFamily="34" charset="-128"/>
              </a:rPr>
              <a:t>is set by the power supply</a:t>
            </a:r>
            <a:r>
              <a:rPr lang="en-US" sz="1600" b="1" smtClean="0">
                <a:ea typeface="ＭＳ Ｐゴシック" pitchFamily="34" charset="-128"/>
              </a:rPr>
              <a:t> </a:t>
            </a:r>
            <a:r>
              <a:rPr lang="en-US" sz="1600" smtClean="0">
                <a:ea typeface="ＭＳ Ｐゴシック" pitchFamily="34" charset="-128"/>
              </a:rPr>
              <a:t>voltage </a:t>
            </a:r>
            <a:r>
              <a:rPr lang="en-US" sz="1600" i="1" smtClean="0">
                <a:ea typeface="ＭＳ Ｐゴシック" pitchFamily="34" charset="-128"/>
              </a:rPr>
              <a:t>V</a:t>
            </a:r>
            <a:r>
              <a:rPr lang="en-US" sz="1600" i="1" baseline="-25000" smtClean="0">
                <a:ea typeface="ＭＳ Ｐゴシック" pitchFamily="34" charset="-128"/>
              </a:rPr>
              <a:t>DD </a:t>
            </a:r>
            <a:r>
              <a:rPr lang="en-US" sz="1600" i="1" smtClean="0">
                <a:ea typeface="ＭＳ Ｐゴシック" pitchFamily="34" charset="-128"/>
              </a:rPr>
              <a:t>= </a:t>
            </a:r>
            <a:r>
              <a:rPr lang="en-US" sz="1600" smtClean="0">
                <a:ea typeface="ＭＳ Ｐゴシック" pitchFamily="34" charset="-128"/>
              </a:rPr>
              <a:t>2.5V</a:t>
            </a:r>
            <a:r>
              <a:rPr lang="en-US" sz="1600" i="1" smtClean="0">
                <a:ea typeface="ＭＳ Ｐゴシック" pitchFamily="34" charset="-128"/>
              </a:rPr>
              <a:t>.</a:t>
            </a:r>
          </a:p>
          <a:p>
            <a:pPr>
              <a:buFontTx/>
              <a:buNone/>
            </a:pPr>
            <a:r>
              <a:rPr lang="en-US" sz="1600" smtClean="0">
                <a:ea typeface="ＭＳ Ｐゴシック" pitchFamily="34" charset="-128"/>
              </a:rPr>
              <a:t>	To ensure that switching transistor </a:t>
            </a:r>
            <a:r>
              <a:rPr lang="en-US" sz="1600" i="1" smtClean="0">
                <a:ea typeface="ＭＳ Ｐゴシック" pitchFamily="34" charset="-128"/>
              </a:rPr>
              <a:t>M</a:t>
            </a:r>
            <a:r>
              <a:rPr lang="en-US" sz="1600" i="1" baseline="-25000" smtClean="0">
                <a:ea typeface="ＭＳ Ｐゴシック" pitchFamily="34" charset="-128"/>
              </a:rPr>
              <a:t>S</a:t>
            </a:r>
            <a:r>
              <a:rPr lang="en-US" sz="1600" smtClean="0">
                <a:ea typeface="ＭＳ Ｐゴシック" pitchFamily="34" charset="-128"/>
              </a:rPr>
              <a:t> is cut off when the input is in the low logic state, </a:t>
            </a:r>
            <a:r>
              <a:rPr lang="en-US" sz="1600" b="1" i="1" smtClean="0">
                <a:ea typeface="ＭＳ Ｐゴシック" pitchFamily="34" charset="-128"/>
              </a:rPr>
              <a:t>V</a:t>
            </a:r>
            <a:r>
              <a:rPr lang="en-US" sz="1600" b="1" i="1" baseline="-25000" smtClean="0">
                <a:ea typeface="ＭＳ Ｐゴシック" pitchFamily="34" charset="-128"/>
              </a:rPr>
              <a:t>L</a:t>
            </a:r>
            <a:r>
              <a:rPr lang="en-US" sz="1600" b="1" i="1" smtClean="0">
                <a:ea typeface="ＭＳ Ｐゴシック" pitchFamily="34" charset="-128"/>
              </a:rPr>
              <a:t> </a:t>
            </a:r>
            <a:r>
              <a:rPr lang="en-US" sz="1600" b="1" smtClean="0">
                <a:ea typeface="ＭＳ Ｐゴシック" pitchFamily="34" charset="-128"/>
              </a:rPr>
              <a:t>is designed to be 25 to 50 percent of the threshold voltage </a:t>
            </a:r>
            <a:r>
              <a:rPr lang="en-US" sz="1600" b="1" i="1" smtClean="0">
                <a:ea typeface="ＭＳ Ｐゴシック" pitchFamily="34" charset="-128"/>
              </a:rPr>
              <a:t>V</a:t>
            </a:r>
            <a:r>
              <a:rPr lang="en-US" sz="1600" b="1" i="1" baseline="-25000" smtClean="0">
                <a:ea typeface="ＭＳ Ｐゴシック" pitchFamily="34" charset="-128"/>
              </a:rPr>
              <a:t>TN</a:t>
            </a:r>
            <a:r>
              <a:rPr lang="en-US" sz="1600" i="1" baseline="-25000" smtClean="0">
                <a:ea typeface="ＭＳ Ｐゴシック" pitchFamily="34" charset="-128"/>
              </a:rPr>
              <a:t>   </a:t>
            </a:r>
            <a:r>
              <a:rPr lang="en-US" sz="1600" smtClean="0">
                <a:ea typeface="ＭＳ Ｐゴシック" pitchFamily="34" charset="-128"/>
              </a:rPr>
              <a:t>of switch </a:t>
            </a:r>
            <a:r>
              <a:rPr lang="en-US" sz="1600" i="1" smtClean="0">
                <a:ea typeface="ＭＳ Ｐゴシック" pitchFamily="34" charset="-128"/>
              </a:rPr>
              <a:t>M</a:t>
            </a:r>
            <a:r>
              <a:rPr lang="en-US" sz="1600" i="1" baseline="-25000" smtClean="0">
                <a:ea typeface="ＭＳ Ｐゴシック" pitchFamily="34" charset="-128"/>
              </a:rPr>
              <a:t>S</a:t>
            </a:r>
            <a:r>
              <a:rPr lang="en-US" sz="1600" i="1" smtClean="0">
                <a:ea typeface="ＭＳ Ｐゴシック" pitchFamily="34" charset="-128"/>
              </a:rPr>
              <a:t>. </a:t>
            </a:r>
            <a:r>
              <a:rPr lang="en-US" sz="1600" smtClean="0">
                <a:ea typeface="ＭＳ Ｐゴシック" pitchFamily="34" charset="-128"/>
              </a:rPr>
              <a:t>This choice also</a:t>
            </a:r>
            <a:r>
              <a:rPr lang="en-US" sz="1600" i="1" smtClean="0">
                <a:ea typeface="ＭＳ Ｐゴシック" pitchFamily="34" charset="-128"/>
              </a:rPr>
              <a:t> </a:t>
            </a:r>
            <a:r>
              <a:rPr lang="en-US" sz="1600" smtClean="0">
                <a:ea typeface="ＭＳ Ｐゴシック" pitchFamily="34" charset="-128"/>
              </a:rPr>
              <a:t>provides a reasonable value for noise margin NML</a:t>
            </a:r>
            <a:r>
              <a:rPr lang="en-US" sz="1600" i="1" smtClean="0">
                <a:ea typeface="ＭＳ Ｐゴシック" pitchFamily="34" charset="-128"/>
              </a:rPr>
              <a:t> .</a:t>
            </a:r>
          </a:p>
          <a:p>
            <a:endParaRPr lang="en-US" sz="1600" i="1" smtClean="0">
              <a:ea typeface="ＭＳ Ｐゴシック" pitchFamily="34" charset="-128"/>
            </a:endParaRPr>
          </a:p>
          <a:p>
            <a:endParaRPr lang="en-US" sz="1600" smtClean="0">
              <a:ea typeface="ＭＳ Ｐゴシック" pitchFamily="34" charset="-128"/>
            </a:endParaRPr>
          </a:p>
        </p:txBody>
      </p:sp>
      <p:pic>
        <p:nvPicPr>
          <p:cNvPr id="86021" name="Picture 5" descr="fig0612"/>
          <p:cNvPicPr>
            <a:picLocks noChangeAspect="1" noChangeArrowheads="1"/>
          </p:cNvPicPr>
          <p:nvPr/>
        </p:nvPicPr>
        <p:blipFill>
          <a:blip r:embed="rId2"/>
          <a:srcRect r="53522" b="8733"/>
          <a:stretch>
            <a:fillRect/>
          </a:stretch>
        </p:blipFill>
        <p:spPr bwMode="auto">
          <a:xfrm>
            <a:off x="398463" y="914400"/>
            <a:ext cx="2649537" cy="2166938"/>
          </a:xfrm>
          <a:prstGeom prst="rect">
            <a:avLst/>
          </a:prstGeom>
          <a:noFill/>
          <a:ln w="9525">
            <a:noFill/>
            <a:miter lim="800000"/>
            <a:headEnd/>
            <a:tailEnd/>
          </a:ln>
        </p:spPr>
      </p:pic>
      <p:pic>
        <p:nvPicPr>
          <p:cNvPr id="86022" name="Picture 6" descr="fig0612"/>
          <p:cNvPicPr>
            <a:picLocks noChangeAspect="1" noChangeArrowheads="1"/>
          </p:cNvPicPr>
          <p:nvPr/>
        </p:nvPicPr>
        <p:blipFill>
          <a:blip r:embed="rId2"/>
          <a:srcRect l="50705" b="8733"/>
          <a:stretch>
            <a:fillRect/>
          </a:stretch>
        </p:blipFill>
        <p:spPr bwMode="auto">
          <a:xfrm>
            <a:off x="228600" y="4114800"/>
            <a:ext cx="2819400" cy="2174875"/>
          </a:xfrm>
          <a:prstGeom prst="rect">
            <a:avLst/>
          </a:prstGeom>
          <a:noFill/>
          <a:ln w="9525">
            <a:noFill/>
            <a:miter lim="800000"/>
            <a:headEnd/>
            <a:tailEnd/>
          </a:ln>
        </p:spPr>
      </p:pic>
      <p:sp>
        <p:nvSpPr>
          <p:cNvPr id="86024" name="Rectangle 7"/>
          <p:cNvSpPr>
            <a:spLocks noChangeArrowheads="1"/>
          </p:cNvSpPr>
          <p:nvPr/>
        </p:nvSpPr>
        <p:spPr bwMode="auto">
          <a:xfrm>
            <a:off x="3581400" y="4114800"/>
            <a:ext cx="2362200" cy="1816100"/>
          </a:xfrm>
          <a:prstGeom prst="rect">
            <a:avLst/>
          </a:prstGeom>
          <a:noFill/>
          <a:ln w="9525">
            <a:noFill/>
            <a:miter lim="800000"/>
            <a:headEnd/>
            <a:tailEnd/>
          </a:ln>
        </p:spPr>
        <p:txBody>
          <a:bodyPr>
            <a:spAutoFit/>
          </a:bodyPr>
          <a:lstStyle/>
          <a:p>
            <a:r>
              <a:rPr lang="en-US" sz="1600"/>
              <a:t>When the </a:t>
            </a:r>
            <a:r>
              <a:rPr lang="en-US" sz="1600" b="1"/>
              <a:t>input</a:t>
            </a:r>
            <a:r>
              <a:rPr lang="en-US" sz="1600"/>
              <a:t> voltage is at a </a:t>
            </a:r>
            <a:r>
              <a:rPr lang="en-US" sz="1600" b="1"/>
              <a:t>high</a:t>
            </a:r>
            <a:r>
              <a:rPr lang="en-US" sz="1600"/>
              <a:t> state, </a:t>
            </a:r>
            <a:r>
              <a:rPr lang="en-US" sz="1600" i="1"/>
              <a:t>v</a:t>
            </a:r>
            <a:r>
              <a:rPr lang="en-US" sz="1600" i="1" baseline="-25000"/>
              <a:t>I</a:t>
            </a:r>
            <a:r>
              <a:rPr lang="en-US" sz="1600" i="1"/>
              <a:t> = V</a:t>
            </a:r>
            <a:r>
              <a:rPr lang="en-US" sz="1600" i="1" baseline="-25000"/>
              <a:t>H </a:t>
            </a:r>
            <a:r>
              <a:rPr lang="en-US" sz="1600"/>
              <a:t>, switch </a:t>
            </a:r>
            <a:r>
              <a:rPr lang="en-US" sz="1600" b="1" i="1"/>
              <a:t>M</a:t>
            </a:r>
            <a:r>
              <a:rPr lang="en-US" sz="1600" b="1" i="1" baseline="-25000"/>
              <a:t>S </a:t>
            </a:r>
            <a:r>
              <a:rPr lang="en-US" sz="1600" b="1"/>
              <a:t> is set in the triode region</a:t>
            </a:r>
            <a:r>
              <a:rPr lang="en-US" sz="1600"/>
              <a:t> by the  design of </a:t>
            </a:r>
            <a:r>
              <a:rPr lang="en-US" sz="1600" i="1"/>
              <a:t>W/L</a:t>
            </a:r>
            <a:r>
              <a:rPr lang="en-US" sz="1600"/>
              <a:t> parameter and load line to  ensure that </a:t>
            </a:r>
            <a:r>
              <a:rPr lang="en-US" sz="1600" i="1"/>
              <a:t>v</a:t>
            </a:r>
            <a:r>
              <a:rPr lang="en-US" sz="1600" i="1" baseline="-25000"/>
              <a:t>O</a:t>
            </a:r>
            <a:r>
              <a:rPr lang="en-US" sz="1600" i="1"/>
              <a:t> = V</a:t>
            </a:r>
            <a:r>
              <a:rPr lang="en-US" sz="1600" i="1" baseline="-25000"/>
              <a:t>L.</a:t>
            </a:r>
            <a:endParaRPr lang="en-US" sz="1600"/>
          </a:p>
        </p:txBody>
      </p:sp>
      <p:sp>
        <p:nvSpPr>
          <p:cNvPr id="86025" name="Rectangle 9"/>
          <p:cNvSpPr>
            <a:spLocks noChangeArrowheads="1"/>
          </p:cNvSpPr>
          <p:nvPr/>
        </p:nvSpPr>
        <p:spPr bwMode="auto">
          <a:xfrm>
            <a:off x="228600" y="3275013"/>
            <a:ext cx="3352800" cy="534987"/>
          </a:xfrm>
          <a:prstGeom prst="rect">
            <a:avLst/>
          </a:prstGeom>
          <a:noFill/>
          <a:ln w="9525">
            <a:noFill/>
            <a:miter lim="800000"/>
            <a:headEnd/>
            <a:tailEnd/>
          </a:ln>
        </p:spPr>
        <p:txBody>
          <a:bodyPr>
            <a:spAutoFit/>
          </a:bodyPr>
          <a:lstStyle/>
          <a:p>
            <a:pPr>
              <a:lnSpc>
                <a:spcPct val="90000"/>
              </a:lnSpc>
            </a:pPr>
            <a:r>
              <a:rPr lang="en-US" sz="1600"/>
              <a:t>The equation for the output voltage (load line):</a:t>
            </a:r>
            <a:r>
              <a:rPr lang="pt-BR" sz="1600" i="1"/>
              <a:t>	   v</a:t>
            </a:r>
            <a:r>
              <a:rPr lang="pt-BR" sz="1600" i="1" baseline="-25000"/>
              <a:t>O</a:t>
            </a:r>
            <a:r>
              <a:rPr lang="pt-BR" sz="1600" i="1"/>
              <a:t> = v</a:t>
            </a:r>
            <a:r>
              <a:rPr lang="pt-BR" sz="1600" i="1" baseline="-25000"/>
              <a:t>DS</a:t>
            </a:r>
            <a:r>
              <a:rPr lang="pt-BR" sz="1600" i="1"/>
              <a:t> = V</a:t>
            </a:r>
            <a:r>
              <a:rPr lang="pt-BR" sz="1600" i="1" baseline="-25000"/>
              <a:t>DD</a:t>
            </a:r>
            <a:r>
              <a:rPr lang="pt-BR" sz="1600" i="1"/>
              <a:t> − i</a:t>
            </a:r>
            <a:r>
              <a:rPr lang="pt-BR" sz="1600" i="1" baseline="-25000"/>
              <a:t>D</a:t>
            </a:r>
            <a:r>
              <a:rPr lang="pt-BR" sz="1600" i="1"/>
              <a:t> R </a:t>
            </a:r>
            <a:endParaRPr lang="en-US" sz="1600"/>
          </a:p>
        </p:txBody>
      </p:sp>
      <p:pic>
        <p:nvPicPr>
          <p:cNvPr id="86026" name="Picture 6" descr="fig0613"/>
          <p:cNvPicPr>
            <a:picLocks noChangeAspect="1" noChangeArrowheads="1"/>
          </p:cNvPicPr>
          <p:nvPr/>
        </p:nvPicPr>
        <p:blipFill>
          <a:blip r:embed="rId3"/>
          <a:srcRect/>
          <a:stretch>
            <a:fillRect/>
          </a:stretch>
        </p:blipFill>
        <p:spPr bwMode="auto">
          <a:xfrm>
            <a:off x="5943600" y="3810000"/>
            <a:ext cx="3086100" cy="2408238"/>
          </a:xfrm>
          <a:prstGeom prst="rect">
            <a:avLst/>
          </a:prstGeom>
          <a:noFill/>
          <a:ln w="9525">
            <a:noFill/>
            <a:miter lim="800000"/>
            <a:headEnd/>
            <a:tailEnd/>
          </a:ln>
        </p:spPr>
      </p:pic>
      <p:sp>
        <p:nvSpPr>
          <p:cNvPr id="11" name="Oval 10"/>
          <p:cNvSpPr/>
          <p:nvPr/>
        </p:nvSpPr>
        <p:spPr bwMode="auto">
          <a:xfrm>
            <a:off x="6680620" y="4725650"/>
            <a:ext cx="228600" cy="228600"/>
          </a:xfrm>
          <a:prstGeom prst="ellipse">
            <a:avLst/>
          </a:prstGeom>
          <a:noFill/>
          <a:ln w="9525" cap="flat" cmpd="sng" algn="ctr">
            <a:solidFill>
              <a:srgbClr val="0070C0"/>
            </a:solidFill>
            <a:prstDash val="solid"/>
            <a:round/>
            <a:headEnd type="none" w="med" len="med"/>
            <a:tailEnd type="none" w="med" len="med"/>
          </a:ln>
          <a:effectLst>
            <a:glow rad="101600">
              <a:srgbClr val="FF0000">
                <a:alpha val="40000"/>
              </a:srgb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9" name="Rectangle 2"/>
          <p:cNvSpPr>
            <a:spLocks noGrp="1" noChangeArrowheads="1"/>
          </p:cNvSpPr>
          <p:nvPr>
            <p:ph type="title"/>
          </p:nvPr>
        </p:nvSpPr>
        <p:spPr>
          <a:xfrm>
            <a:off x="685800" y="228600"/>
            <a:ext cx="7772400" cy="990600"/>
          </a:xfrm>
        </p:spPr>
        <p:txBody>
          <a:bodyPr/>
          <a:lstStyle/>
          <a:p>
            <a:pPr eaLnBrk="1" hangingPunct="1"/>
            <a:r>
              <a:rPr lang="en-US" smtClean="0">
                <a:ea typeface="ＭＳ Ｐゴシック" pitchFamily="34" charset="-128"/>
              </a:rPr>
              <a:t>NMOS with Resistive Load</a:t>
            </a:r>
            <a:br>
              <a:rPr lang="en-US" smtClean="0">
                <a:ea typeface="ＭＳ Ｐゴシック" pitchFamily="34" charset="-128"/>
              </a:rPr>
            </a:br>
            <a:r>
              <a:rPr lang="en-US" smtClean="0">
                <a:ea typeface="ＭＳ Ｐゴシック" pitchFamily="34" charset="-128"/>
              </a:rPr>
              <a:t>Design Example (1)</a:t>
            </a:r>
          </a:p>
        </p:txBody>
      </p:sp>
      <p:sp>
        <p:nvSpPr>
          <p:cNvPr id="3080" name="Rectangle 3"/>
          <p:cNvSpPr>
            <a:spLocks noGrp="1" noChangeArrowheads="1"/>
          </p:cNvSpPr>
          <p:nvPr>
            <p:ph type="body" idx="1"/>
          </p:nvPr>
        </p:nvSpPr>
        <p:spPr>
          <a:xfrm>
            <a:off x="4419600" y="1676400"/>
            <a:ext cx="4419600" cy="2590800"/>
          </a:xfrm>
        </p:spPr>
        <p:txBody>
          <a:bodyPr/>
          <a:lstStyle/>
          <a:p>
            <a:pPr eaLnBrk="1" hangingPunct="1"/>
            <a:r>
              <a:rPr lang="en-US" sz="2000" smtClean="0">
                <a:ea typeface="ＭＳ Ｐゴシック" pitchFamily="34" charset="-128"/>
              </a:rPr>
              <a:t>Design a NMOS resistive load inverter for </a:t>
            </a:r>
          </a:p>
          <a:p>
            <a:pPr lvl="1" eaLnBrk="1" hangingPunct="1"/>
            <a:r>
              <a:rPr lang="en-US" sz="2000" i="1" smtClean="0">
                <a:ea typeface="ＭＳ Ｐゴシック" pitchFamily="34" charset="-128"/>
              </a:rPr>
              <a:t>V</a:t>
            </a:r>
            <a:r>
              <a:rPr lang="en-US" sz="2000" i="1" baseline="-25000" smtClean="0">
                <a:ea typeface="ＭＳ Ｐゴシック" pitchFamily="34" charset="-128"/>
              </a:rPr>
              <a:t>DD</a:t>
            </a:r>
            <a:r>
              <a:rPr lang="en-US" sz="2000" smtClean="0">
                <a:ea typeface="ＭＳ Ｐゴシック" pitchFamily="34" charset="-128"/>
              </a:rPr>
              <a:t> = 3.3 V</a:t>
            </a:r>
          </a:p>
          <a:p>
            <a:pPr lvl="1" eaLnBrk="1" hangingPunct="1"/>
            <a:r>
              <a:rPr lang="en-US" sz="2000" i="1" smtClean="0">
                <a:ea typeface="ＭＳ Ｐゴシック" pitchFamily="34" charset="-128"/>
              </a:rPr>
              <a:t>P</a:t>
            </a:r>
            <a:r>
              <a:rPr lang="en-US" sz="2000" smtClean="0">
                <a:ea typeface="ＭＳ Ｐゴシック" pitchFamily="34" charset="-128"/>
              </a:rPr>
              <a:t> = 0.1 mW when </a:t>
            </a:r>
            <a:r>
              <a:rPr lang="en-US" sz="2000" i="1" smtClean="0">
                <a:ea typeface="ＭＳ Ｐゴシック" pitchFamily="34" charset="-128"/>
              </a:rPr>
              <a:t>V</a:t>
            </a:r>
            <a:r>
              <a:rPr lang="en-US" sz="2000" i="1" baseline="-25000" smtClean="0">
                <a:ea typeface="ＭＳ Ｐゴシック" pitchFamily="34" charset="-128"/>
              </a:rPr>
              <a:t>L</a:t>
            </a:r>
            <a:r>
              <a:rPr lang="en-US" sz="2000" smtClean="0">
                <a:ea typeface="ＭＳ Ｐゴシック" pitchFamily="34" charset="-128"/>
              </a:rPr>
              <a:t> = 0.2 V</a:t>
            </a:r>
          </a:p>
          <a:p>
            <a:pPr lvl="1" eaLnBrk="1" hangingPunct="1"/>
            <a:r>
              <a:rPr lang="en-US" sz="2000" i="1" smtClean="0">
                <a:ea typeface="ＭＳ Ｐゴシック" pitchFamily="34" charset="-128"/>
              </a:rPr>
              <a:t>K</a:t>
            </a:r>
            <a:r>
              <a:rPr lang="en-US" sz="2000" i="1" baseline="-25000" smtClean="0">
                <a:ea typeface="ＭＳ Ｐゴシック" pitchFamily="34" charset="-128"/>
              </a:rPr>
              <a:t>n</a:t>
            </a:r>
            <a:r>
              <a:rPr lang="en-US" sz="2000" smtClean="0">
                <a:ea typeface="ＭＳ Ｐゴシック" pitchFamily="34" charset="-128"/>
              </a:rPr>
              <a:t> = 60 </a:t>
            </a:r>
            <a:r>
              <a:rPr lang="en-US" sz="2000" smtClean="0">
                <a:latin typeface="Times New Roman" pitchFamily="18" charset="0"/>
                <a:ea typeface="ＭＳ Ｐゴシック" pitchFamily="34" charset="-128"/>
                <a:sym typeface="Symbol" pitchFamily="18" charset="2"/>
              </a:rPr>
              <a:t></a:t>
            </a:r>
            <a:r>
              <a:rPr lang="en-US" sz="2000" smtClean="0">
                <a:ea typeface="ＭＳ Ｐゴシック" pitchFamily="34" charset="-128"/>
              </a:rPr>
              <a:t>A/V</a:t>
            </a:r>
            <a:r>
              <a:rPr lang="en-US" sz="2000" baseline="30000" smtClean="0">
                <a:ea typeface="ＭＳ Ｐゴシック" pitchFamily="34" charset="-128"/>
              </a:rPr>
              <a:t>2</a:t>
            </a:r>
            <a:endParaRPr lang="en-US" sz="2000" smtClean="0">
              <a:ea typeface="ＭＳ Ｐゴシック" pitchFamily="34" charset="-128"/>
            </a:endParaRPr>
          </a:p>
          <a:p>
            <a:pPr lvl="1" eaLnBrk="1" hangingPunct="1"/>
            <a:r>
              <a:rPr lang="en-US" sz="2000" i="1" smtClean="0">
                <a:ea typeface="ＭＳ Ｐゴシック" pitchFamily="34" charset="-128"/>
              </a:rPr>
              <a:t>V</a:t>
            </a:r>
            <a:r>
              <a:rPr lang="en-US" sz="2000" i="1" baseline="-25000" smtClean="0">
                <a:ea typeface="ＭＳ Ｐゴシック" pitchFamily="34" charset="-128"/>
              </a:rPr>
              <a:t>TN</a:t>
            </a:r>
            <a:r>
              <a:rPr lang="en-US" sz="2000" smtClean="0">
                <a:ea typeface="ＭＳ Ｐゴシック" pitchFamily="34" charset="-128"/>
              </a:rPr>
              <a:t> = 0.75 V</a:t>
            </a:r>
          </a:p>
        </p:txBody>
      </p:sp>
      <p:sp>
        <p:nvSpPr>
          <p:cNvPr id="7" name="Rectangle 3"/>
          <p:cNvSpPr txBox="1">
            <a:spLocks noChangeArrowheads="1"/>
          </p:cNvSpPr>
          <p:nvPr/>
        </p:nvSpPr>
        <p:spPr bwMode="auto">
          <a:xfrm>
            <a:off x="4419600" y="4038600"/>
            <a:ext cx="4267200" cy="1371600"/>
          </a:xfrm>
          <a:prstGeom prst="rect">
            <a:avLst/>
          </a:prstGeom>
          <a:noFill/>
          <a:ln w="9525">
            <a:noFill/>
            <a:miter lim="800000"/>
            <a:headEnd/>
            <a:tailEnd/>
          </a:ln>
        </p:spPr>
        <p:txBody>
          <a:bodyPr/>
          <a:lstStyle/>
          <a:p>
            <a:pPr marL="342900" indent="-342900">
              <a:spcBef>
                <a:spcPct val="20000"/>
              </a:spcBef>
              <a:buFontTx/>
              <a:buChar char="•"/>
              <a:defRPr/>
            </a:pPr>
            <a:r>
              <a:rPr lang="en-US" sz="2000" kern="0" dirty="0">
                <a:latin typeface="+mn-lt"/>
                <a:cs typeface="ＭＳ Ｐゴシック" charset="-128"/>
              </a:rPr>
              <a:t>Find the value of the load resistor </a:t>
            </a:r>
            <a:r>
              <a:rPr lang="en-US" sz="2000" i="1" kern="0" dirty="0">
                <a:latin typeface="+mn-lt"/>
                <a:cs typeface="ＭＳ Ｐゴシック" charset="-128"/>
              </a:rPr>
              <a:t>R</a:t>
            </a:r>
            <a:r>
              <a:rPr lang="en-US" sz="2000" kern="0" dirty="0">
                <a:latin typeface="+mn-lt"/>
                <a:cs typeface="ＭＳ Ｐゴシック" charset="-128"/>
              </a:rPr>
              <a:t> and the </a:t>
            </a:r>
            <a:r>
              <a:rPr lang="en-US" sz="2000" i="1" kern="0" dirty="0">
                <a:latin typeface="+mn-lt"/>
                <a:cs typeface="ＭＳ Ｐゴシック" charset="-128"/>
              </a:rPr>
              <a:t>W/L</a:t>
            </a:r>
            <a:r>
              <a:rPr lang="en-US" sz="2000" kern="0" dirty="0">
                <a:latin typeface="+mn-lt"/>
                <a:cs typeface="ＭＳ Ｐゴシック" charset="-128"/>
              </a:rPr>
              <a:t> ratio of the switching transistor </a:t>
            </a:r>
            <a:r>
              <a:rPr lang="en-US" sz="2000" i="1" kern="0" dirty="0">
                <a:latin typeface="+mn-lt"/>
                <a:cs typeface="ＭＳ Ｐゴシック" charset="-128"/>
              </a:rPr>
              <a:t>M</a:t>
            </a:r>
            <a:r>
              <a:rPr lang="en-US" sz="2000" i="1" kern="0" baseline="-25000" dirty="0">
                <a:latin typeface="+mn-lt"/>
                <a:cs typeface="ＭＳ Ｐゴシック" charset="-128"/>
              </a:rPr>
              <a:t>S</a:t>
            </a:r>
            <a:endParaRPr lang="en-US" sz="2000" i="1" kern="0" dirty="0">
              <a:latin typeface="+mn-lt"/>
              <a:cs typeface="ＭＳ Ｐゴシック" charset="-128"/>
            </a:endParaRPr>
          </a:p>
        </p:txBody>
      </p:sp>
      <p:pic>
        <p:nvPicPr>
          <p:cNvPr id="3083" name="Picture 7"/>
          <p:cNvPicPr>
            <a:picLocks noChangeAspect="1" noChangeArrowheads="1"/>
          </p:cNvPicPr>
          <p:nvPr/>
        </p:nvPicPr>
        <p:blipFill>
          <a:blip r:embed="rId3"/>
          <a:srcRect/>
          <a:stretch>
            <a:fillRect/>
          </a:stretch>
        </p:blipFill>
        <p:spPr bwMode="auto">
          <a:xfrm>
            <a:off x="1905000" y="2514600"/>
            <a:ext cx="657225" cy="381000"/>
          </a:xfrm>
          <a:prstGeom prst="rect">
            <a:avLst/>
          </a:prstGeom>
          <a:noFill/>
          <a:ln w="9525">
            <a:noFill/>
            <a:miter lim="800000"/>
            <a:headEnd/>
            <a:tailEnd/>
          </a:ln>
        </p:spPr>
      </p:pic>
      <p:grpSp>
        <p:nvGrpSpPr>
          <p:cNvPr id="3084" name="Group 8"/>
          <p:cNvGrpSpPr>
            <a:grpSpLocks/>
          </p:cNvGrpSpPr>
          <p:nvPr/>
        </p:nvGrpSpPr>
        <p:grpSpPr bwMode="auto">
          <a:xfrm>
            <a:off x="155575" y="2057400"/>
            <a:ext cx="3883025" cy="2590800"/>
            <a:chOff x="155575" y="2057400"/>
            <a:chExt cx="3883025" cy="2590800"/>
          </a:xfrm>
        </p:grpSpPr>
        <p:pic>
          <p:nvPicPr>
            <p:cNvPr id="3085" name="Picture 6"/>
            <p:cNvPicPr>
              <a:picLocks noChangeAspect="1" noChangeArrowheads="1"/>
            </p:cNvPicPr>
            <p:nvPr/>
          </p:nvPicPr>
          <p:blipFill>
            <a:blip r:embed="rId4"/>
            <a:srcRect/>
            <a:stretch>
              <a:fillRect/>
            </a:stretch>
          </p:blipFill>
          <p:spPr bwMode="auto">
            <a:xfrm>
              <a:off x="155575" y="2057400"/>
              <a:ext cx="3883025" cy="2590800"/>
            </a:xfrm>
            <a:prstGeom prst="rect">
              <a:avLst/>
            </a:prstGeom>
            <a:noFill/>
            <a:ln w="9525">
              <a:noFill/>
              <a:miter lim="800000"/>
              <a:headEnd/>
              <a:tailEnd/>
            </a:ln>
          </p:spPr>
        </p:pic>
        <p:graphicFrame>
          <p:nvGraphicFramePr>
            <p:cNvPr id="3074" name="Object 2"/>
            <p:cNvGraphicFramePr>
              <a:graphicFrameLocks noChangeAspect="1"/>
            </p:cNvGraphicFramePr>
            <p:nvPr/>
          </p:nvGraphicFramePr>
          <p:xfrm>
            <a:off x="2151062" y="2895600"/>
            <a:ext cx="211138" cy="212725"/>
          </p:xfrm>
          <a:graphic>
            <a:graphicData uri="http://schemas.openxmlformats.org/presentationml/2006/ole">
              <mc:AlternateContent xmlns:mc="http://schemas.openxmlformats.org/markup-compatibility/2006">
                <mc:Choice xmlns:v="urn:schemas-microsoft-com:vml" Requires="v">
                  <p:oleObj spid="_x0000_s3146" name="Equation" r:id="rId5" imgW="139700" imgH="139700" progId="Equation.DSMT4">
                    <p:embed/>
                  </p:oleObj>
                </mc:Choice>
                <mc:Fallback>
                  <p:oleObj name="Equation" r:id="rId5" imgW="139700" imgH="13970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1062" y="2895600"/>
                          <a:ext cx="211138"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10"/>
            <p:cNvGraphicFramePr>
              <a:graphicFrameLocks noChangeAspect="1"/>
            </p:cNvGraphicFramePr>
            <p:nvPr/>
          </p:nvGraphicFramePr>
          <p:xfrm>
            <a:off x="2170112" y="3886200"/>
            <a:ext cx="192088" cy="153987"/>
          </p:xfrm>
          <a:graphic>
            <a:graphicData uri="http://schemas.openxmlformats.org/presentationml/2006/ole">
              <mc:AlternateContent xmlns:mc="http://schemas.openxmlformats.org/markup-compatibility/2006">
                <mc:Choice xmlns:v="urn:schemas-microsoft-com:vml" Requires="v">
                  <p:oleObj spid="_x0000_s3147" name="Equation" r:id="rId7" imgW="126780" imgH="101424" progId="Equation.DSMT4">
                    <p:embed/>
                  </p:oleObj>
                </mc:Choice>
                <mc:Fallback>
                  <p:oleObj name="Equation" r:id="rId7" imgW="126780" imgH="101424"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0112" y="3886200"/>
                          <a:ext cx="192088" cy="15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 name="Object 11"/>
            <p:cNvGraphicFramePr>
              <a:graphicFrameLocks noChangeAspect="1"/>
            </p:cNvGraphicFramePr>
            <p:nvPr/>
          </p:nvGraphicFramePr>
          <p:xfrm>
            <a:off x="2209800" y="3276600"/>
            <a:ext cx="230188" cy="346075"/>
          </p:xfrm>
          <a:graphic>
            <a:graphicData uri="http://schemas.openxmlformats.org/presentationml/2006/ole">
              <mc:AlternateContent xmlns:mc="http://schemas.openxmlformats.org/markup-compatibility/2006">
                <mc:Choice xmlns:v="urn:schemas-microsoft-com:vml" Requires="v">
                  <p:oleObj spid="_x0000_s3148" name="Equation" r:id="rId9" imgW="152334" imgH="228501" progId="Equation.DSMT4">
                    <p:embed/>
                  </p:oleObj>
                </mc:Choice>
                <mc:Fallback>
                  <p:oleObj name="Equation" r:id="rId9" imgW="152334" imgH="228501"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09800" y="3276600"/>
                          <a:ext cx="230188"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086" name="Straight Arrow Connector 13"/>
            <p:cNvCxnSpPr>
              <a:cxnSpLocks noChangeShapeType="1"/>
            </p:cNvCxnSpPr>
            <p:nvPr/>
          </p:nvCxnSpPr>
          <p:spPr bwMode="auto">
            <a:xfrm rot="5400000">
              <a:off x="1028700" y="2552700"/>
              <a:ext cx="533400" cy="1588"/>
            </a:xfrm>
            <a:prstGeom prst="straightConnector1">
              <a:avLst/>
            </a:prstGeom>
            <a:noFill/>
            <a:ln w="9525" algn="ctr">
              <a:solidFill>
                <a:schemeClr val="tx1"/>
              </a:solidFill>
              <a:round/>
              <a:headEnd/>
              <a:tailEnd type="arrow" w="med" len="med"/>
            </a:ln>
          </p:spPr>
        </p:cxnSp>
        <p:graphicFrame>
          <p:nvGraphicFramePr>
            <p:cNvPr id="3077" name="Object 12"/>
            <p:cNvGraphicFramePr>
              <a:graphicFrameLocks noChangeAspect="1"/>
            </p:cNvGraphicFramePr>
            <p:nvPr/>
          </p:nvGraphicFramePr>
          <p:xfrm>
            <a:off x="914400" y="2362200"/>
            <a:ext cx="365125" cy="346075"/>
          </p:xfrm>
          <a:graphic>
            <a:graphicData uri="http://schemas.openxmlformats.org/presentationml/2006/ole">
              <mc:AlternateContent xmlns:mc="http://schemas.openxmlformats.org/markup-compatibility/2006">
                <mc:Choice xmlns:v="urn:schemas-microsoft-com:vml" Requires="v">
                  <p:oleObj spid="_x0000_s3149" name="Equation" r:id="rId11" imgW="241300" imgH="228600" progId="Equation.DSMT4">
                    <p:embed/>
                  </p:oleObj>
                </mc:Choice>
                <mc:Fallback>
                  <p:oleObj name="Equation" r:id="rId11" imgW="241300" imgH="2286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4400" y="2362200"/>
                          <a:ext cx="36512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5" name="Rectangle 3"/>
          <p:cNvSpPr>
            <a:spLocks noGrp="1" noChangeArrowheads="1"/>
          </p:cNvSpPr>
          <p:nvPr>
            <p:ph type="body" idx="1"/>
          </p:nvPr>
        </p:nvSpPr>
        <p:spPr>
          <a:xfrm>
            <a:off x="4114800" y="1524000"/>
            <a:ext cx="5029200" cy="5029200"/>
          </a:xfrm>
        </p:spPr>
        <p:txBody>
          <a:bodyPr/>
          <a:lstStyle/>
          <a:p>
            <a:pPr eaLnBrk="1" hangingPunct="1"/>
            <a:r>
              <a:rPr lang="en-US" sz="2000" dirty="0" smtClean="0">
                <a:ea typeface="ＭＳ Ｐゴシック" pitchFamily="34" charset="-128"/>
              </a:rPr>
              <a:t>First the value of the current through the resistor (for </a:t>
            </a:r>
            <a:r>
              <a:rPr lang="en-US" sz="2000" i="1" dirty="0" err="1" smtClean="0">
                <a:ea typeface="ＭＳ Ｐゴシック" pitchFamily="34" charset="-128"/>
              </a:rPr>
              <a:t>v</a:t>
            </a:r>
            <a:r>
              <a:rPr lang="en-US" sz="2000" i="1" baseline="-25000" dirty="0" err="1" smtClean="0">
                <a:ea typeface="ＭＳ Ｐゴシック" pitchFamily="34" charset="-128"/>
              </a:rPr>
              <a:t>O</a:t>
            </a:r>
            <a:r>
              <a:rPr lang="en-US" sz="2000" i="1" dirty="0" smtClean="0">
                <a:ea typeface="ＭＳ Ｐゴシック" pitchFamily="34" charset="-128"/>
              </a:rPr>
              <a:t> </a:t>
            </a:r>
            <a:r>
              <a:rPr lang="en-US" sz="2000" dirty="0" smtClean="0">
                <a:ea typeface="ＭＳ Ｐゴシック" pitchFamily="34" charset="-128"/>
              </a:rPr>
              <a:t>= </a:t>
            </a:r>
            <a:r>
              <a:rPr lang="en-US" sz="2000" i="1" dirty="0" smtClean="0">
                <a:ea typeface="ＭＳ Ｐゴシック" pitchFamily="34" charset="-128"/>
              </a:rPr>
              <a:t>V</a:t>
            </a:r>
            <a:r>
              <a:rPr lang="en-US" sz="2000" i="1" baseline="-25000" dirty="0" smtClean="0">
                <a:ea typeface="ＭＳ Ｐゴシック" pitchFamily="34" charset="-128"/>
              </a:rPr>
              <a:t>L</a:t>
            </a:r>
            <a:r>
              <a:rPr lang="en-US" sz="2000" dirty="0" smtClean="0">
                <a:ea typeface="ＭＳ Ｐゴシック" pitchFamily="34" charset="-128"/>
              </a:rPr>
              <a:t>) must be determined by using the following:</a:t>
            </a:r>
          </a:p>
          <a:p>
            <a:pPr eaLnBrk="1" hangingPunct="1"/>
            <a:endParaRPr lang="en-US" sz="2000" dirty="0" smtClean="0">
              <a:ea typeface="ＭＳ Ｐゴシック" pitchFamily="34" charset="-128"/>
            </a:endParaRPr>
          </a:p>
          <a:p>
            <a:pPr eaLnBrk="1" hangingPunct="1"/>
            <a:endParaRPr lang="en-US" sz="2000" dirty="0" smtClean="0">
              <a:ea typeface="ＭＳ Ｐゴシック" pitchFamily="34" charset="-128"/>
            </a:endParaRPr>
          </a:p>
          <a:p>
            <a:pPr eaLnBrk="1" hangingPunct="1"/>
            <a:endParaRPr lang="en-US" sz="2000" dirty="0" smtClean="0">
              <a:ea typeface="ＭＳ Ｐゴシック" pitchFamily="34" charset="-128"/>
            </a:endParaRPr>
          </a:p>
          <a:p>
            <a:pPr eaLnBrk="1" hangingPunct="1"/>
            <a:endParaRPr lang="en-US" sz="2000" dirty="0" smtClean="0">
              <a:ea typeface="ＭＳ Ｐゴシック" pitchFamily="34" charset="-128"/>
            </a:endParaRPr>
          </a:p>
          <a:p>
            <a:pPr eaLnBrk="1" hangingPunct="1"/>
            <a:r>
              <a:rPr lang="en-US" sz="2000" dirty="0" smtClean="0">
                <a:ea typeface="ＭＳ Ｐゴシック" pitchFamily="34" charset="-128"/>
              </a:rPr>
              <a:t>The value of the resistor can now be found by the following, which assumes that the transistor is on and the output is low:</a:t>
            </a:r>
          </a:p>
        </p:txBody>
      </p:sp>
      <p:graphicFrame>
        <p:nvGraphicFramePr>
          <p:cNvPr id="4098" name="Object 2"/>
          <p:cNvGraphicFramePr>
            <a:graphicFrameLocks noChangeAspect="1"/>
          </p:cNvGraphicFramePr>
          <p:nvPr/>
        </p:nvGraphicFramePr>
        <p:xfrm>
          <a:off x="4953000" y="2743200"/>
          <a:ext cx="3048000" cy="668338"/>
        </p:xfrm>
        <a:graphic>
          <a:graphicData uri="http://schemas.openxmlformats.org/presentationml/2006/ole">
            <mc:AlternateContent xmlns:mc="http://schemas.openxmlformats.org/markup-compatibility/2006">
              <mc:Choice xmlns:v="urn:schemas-microsoft-com:vml" Requires="v">
                <p:oleObj spid="_x0000_s4206" name="Equation" r:id="rId3" imgW="1854200" imgH="406400" progId="Equation.3">
                  <p:embed/>
                </p:oleObj>
              </mc:Choice>
              <mc:Fallback>
                <p:oleObj name="Equation" r:id="rId3" imgW="1854200" imgH="406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743200"/>
                        <a:ext cx="3048000" cy="66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3"/>
          <p:cNvGraphicFramePr>
            <a:graphicFrameLocks noChangeAspect="1"/>
          </p:cNvGraphicFramePr>
          <p:nvPr/>
        </p:nvGraphicFramePr>
        <p:xfrm>
          <a:off x="4670425" y="5334000"/>
          <a:ext cx="3995738" cy="760413"/>
        </p:xfrm>
        <a:graphic>
          <a:graphicData uri="http://schemas.openxmlformats.org/presentationml/2006/ole">
            <mc:AlternateContent xmlns:mc="http://schemas.openxmlformats.org/markup-compatibility/2006">
              <mc:Choice xmlns:v="urn:schemas-microsoft-com:vml" Requires="v">
                <p:oleObj spid="_x0000_s4207" name="Equation" r:id="rId5" imgW="2336800" imgH="444500" progId="Equation.DSMT4">
                  <p:embed/>
                </p:oleObj>
              </mc:Choice>
              <mc:Fallback>
                <p:oleObj name="Equation" r:id="rId5" imgW="2336800" imgH="4445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0425" y="5334000"/>
                        <a:ext cx="3995738" cy="760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7" name="Rectangle 2"/>
          <p:cNvSpPr>
            <a:spLocks noGrp="1" noChangeArrowheads="1"/>
          </p:cNvSpPr>
          <p:nvPr>
            <p:ph type="title"/>
          </p:nvPr>
        </p:nvSpPr>
        <p:spPr>
          <a:xfrm>
            <a:off x="685800" y="228600"/>
            <a:ext cx="7772400" cy="990600"/>
          </a:xfrm>
        </p:spPr>
        <p:txBody>
          <a:bodyPr/>
          <a:lstStyle/>
          <a:p>
            <a:pPr eaLnBrk="1" hangingPunct="1"/>
            <a:r>
              <a:rPr lang="en-US" smtClean="0">
                <a:ea typeface="ＭＳ Ｐゴシック" pitchFamily="34" charset="-128"/>
              </a:rPr>
              <a:t>NMOS with Resistive Load</a:t>
            </a:r>
            <a:br>
              <a:rPr lang="en-US" smtClean="0">
                <a:ea typeface="ＭＳ Ｐゴシック" pitchFamily="34" charset="-128"/>
              </a:rPr>
            </a:br>
            <a:r>
              <a:rPr lang="en-US" smtClean="0">
                <a:ea typeface="ＭＳ Ｐゴシック" pitchFamily="34" charset="-128"/>
              </a:rPr>
              <a:t>Design Example (2)</a:t>
            </a:r>
          </a:p>
        </p:txBody>
      </p:sp>
      <p:grpSp>
        <p:nvGrpSpPr>
          <p:cNvPr id="4108" name="Group 10"/>
          <p:cNvGrpSpPr>
            <a:grpSpLocks/>
          </p:cNvGrpSpPr>
          <p:nvPr/>
        </p:nvGrpSpPr>
        <p:grpSpPr bwMode="auto">
          <a:xfrm>
            <a:off x="155575" y="2057400"/>
            <a:ext cx="3883025" cy="2590800"/>
            <a:chOff x="155575" y="2057400"/>
            <a:chExt cx="3883025" cy="2590800"/>
          </a:xfrm>
        </p:grpSpPr>
        <p:pic>
          <p:nvPicPr>
            <p:cNvPr id="4109" name="Picture 6"/>
            <p:cNvPicPr>
              <a:picLocks noChangeAspect="1" noChangeArrowheads="1"/>
            </p:cNvPicPr>
            <p:nvPr/>
          </p:nvPicPr>
          <p:blipFill>
            <a:blip r:embed="rId7"/>
            <a:srcRect/>
            <a:stretch>
              <a:fillRect/>
            </a:stretch>
          </p:blipFill>
          <p:spPr bwMode="auto">
            <a:xfrm>
              <a:off x="155575" y="2057400"/>
              <a:ext cx="3883025" cy="2590800"/>
            </a:xfrm>
            <a:prstGeom prst="rect">
              <a:avLst/>
            </a:prstGeom>
            <a:noFill/>
            <a:ln w="9525">
              <a:noFill/>
              <a:miter lim="800000"/>
              <a:headEnd/>
              <a:tailEnd/>
            </a:ln>
          </p:spPr>
        </p:pic>
        <p:graphicFrame>
          <p:nvGraphicFramePr>
            <p:cNvPr id="4100" name="Object 9"/>
            <p:cNvGraphicFramePr>
              <a:graphicFrameLocks noChangeAspect="1"/>
            </p:cNvGraphicFramePr>
            <p:nvPr/>
          </p:nvGraphicFramePr>
          <p:xfrm>
            <a:off x="2151062" y="2895600"/>
            <a:ext cx="211138" cy="212725"/>
          </p:xfrm>
          <a:graphic>
            <a:graphicData uri="http://schemas.openxmlformats.org/presentationml/2006/ole">
              <mc:AlternateContent xmlns:mc="http://schemas.openxmlformats.org/markup-compatibility/2006">
                <mc:Choice xmlns:v="urn:schemas-microsoft-com:vml" Requires="v">
                  <p:oleObj spid="_x0000_s4208" name="Equation" r:id="rId8" imgW="139700" imgH="139700" progId="Equation.DSMT4">
                    <p:embed/>
                  </p:oleObj>
                </mc:Choice>
                <mc:Fallback>
                  <p:oleObj name="Equation" r:id="rId8" imgW="139700" imgH="13970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51062" y="2895600"/>
                          <a:ext cx="211138"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1" name="Object 10"/>
            <p:cNvGraphicFramePr>
              <a:graphicFrameLocks noChangeAspect="1"/>
            </p:cNvGraphicFramePr>
            <p:nvPr/>
          </p:nvGraphicFramePr>
          <p:xfrm>
            <a:off x="2170112" y="3886200"/>
            <a:ext cx="192088" cy="153987"/>
          </p:xfrm>
          <a:graphic>
            <a:graphicData uri="http://schemas.openxmlformats.org/presentationml/2006/ole">
              <mc:AlternateContent xmlns:mc="http://schemas.openxmlformats.org/markup-compatibility/2006">
                <mc:Choice xmlns:v="urn:schemas-microsoft-com:vml" Requires="v">
                  <p:oleObj spid="_x0000_s4209" name="Equation" r:id="rId10" imgW="126780" imgH="101424" progId="Equation.DSMT4">
                    <p:embed/>
                  </p:oleObj>
                </mc:Choice>
                <mc:Fallback>
                  <p:oleObj name="Equation" r:id="rId10" imgW="126780" imgH="101424"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70112" y="3886200"/>
                          <a:ext cx="192088" cy="15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2" name="Object 11"/>
            <p:cNvGraphicFramePr>
              <a:graphicFrameLocks noChangeAspect="1"/>
            </p:cNvGraphicFramePr>
            <p:nvPr/>
          </p:nvGraphicFramePr>
          <p:xfrm>
            <a:off x="2209800" y="3276600"/>
            <a:ext cx="230188" cy="346075"/>
          </p:xfrm>
          <a:graphic>
            <a:graphicData uri="http://schemas.openxmlformats.org/presentationml/2006/ole">
              <mc:AlternateContent xmlns:mc="http://schemas.openxmlformats.org/markup-compatibility/2006">
                <mc:Choice xmlns:v="urn:schemas-microsoft-com:vml" Requires="v">
                  <p:oleObj spid="_x0000_s4210" name="Equation" r:id="rId12" imgW="152334" imgH="228501" progId="Equation.DSMT4">
                    <p:embed/>
                  </p:oleObj>
                </mc:Choice>
                <mc:Fallback>
                  <p:oleObj name="Equation" r:id="rId12" imgW="152334" imgH="228501" progId="Equation.DSMT4">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9800" y="3276600"/>
                          <a:ext cx="230188"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4110" name="Straight Arrow Connector 15"/>
            <p:cNvCxnSpPr>
              <a:cxnSpLocks noChangeShapeType="1"/>
            </p:cNvCxnSpPr>
            <p:nvPr/>
          </p:nvCxnSpPr>
          <p:spPr bwMode="auto">
            <a:xfrm rot="5400000">
              <a:off x="1028700" y="2552700"/>
              <a:ext cx="533400" cy="1588"/>
            </a:xfrm>
            <a:prstGeom prst="straightConnector1">
              <a:avLst/>
            </a:prstGeom>
            <a:noFill/>
            <a:ln w="9525" algn="ctr">
              <a:solidFill>
                <a:schemeClr val="tx1"/>
              </a:solidFill>
              <a:round/>
              <a:headEnd/>
              <a:tailEnd type="arrow" w="med" len="med"/>
            </a:ln>
          </p:spPr>
        </p:cxnSp>
        <p:graphicFrame>
          <p:nvGraphicFramePr>
            <p:cNvPr id="4103" name="Object 12"/>
            <p:cNvGraphicFramePr>
              <a:graphicFrameLocks noChangeAspect="1"/>
            </p:cNvGraphicFramePr>
            <p:nvPr/>
          </p:nvGraphicFramePr>
          <p:xfrm>
            <a:off x="914400" y="2362200"/>
            <a:ext cx="365125" cy="346075"/>
          </p:xfrm>
          <a:graphic>
            <a:graphicData uri="http://schemas.openxmlformats.org/presentationml/2006/ole">
              <mc:AlternateContent xmlns:mc="http://schemas.openxmlformats.org/markup-compatibility/2006">
                <mc:Choice xmlns:v="urn:schemas-microsoft-com:vml" Requires="v">
                  <p:oleObj spid="_x0000_s4211" name="Equation" r:id="rId14" imgW="241300" imgH="228600" progId="Equation.DSMT4">
                    <p:embed/>
                  </p:oleObj>
                </mc:Choice>
                <mc:Fallback>
                  <p:oleObj name="Equation" r:id="rId14" imgW="241300" imgH="228600" progId="Equation.DSMT4">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4400" y="2362200"/>
                          <a:ext cx="36512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8" name="Rectangle 3"/>
          <p:cNvSpPr>
            <a:spLocks noGrp="1" noChangeArrowheads="1"/>
          </p:cNvSpPr>
          <p:nvPr>
            <p:ph type="body" idx="1"/>
          </p:nvPr>
        </p:nvSpPr>
        <p:spPr>
          <a:xfrm>
            <a:off x="3962400" y="1371600"/>
            <a:ext cx="4953000" cy="2362200"/>
          </a:xfrm>
        </p:spPr>
        <p:txBody>
          <a:bodyPr/>
          <a:lstStyle/>
          <a:p>
            <a:pPr eaLnBrk="1" hangingPunct="1">
              <a:lnSpc>
                <a:spcPct val="90000"/>
              </a:lnSpc>
            </a:pPr>
            <a:r>
              <a:rPr lang="en-US" sz="2000" dirty="0" smtClean="0">
                <a:ea typeface="ＭＳ Ｐゴシック" pitchFamily="34" charset="-128"/>
              </a:rPr>
              <a:t>For </a:t>
            </a:r>
            <a:r>
              <a:rPr lang="en-US" sz="2000" i="1" dirty="0" err="1" smtClean="0">
                <a:ea typeface="ＭＳ Ｐゴシック" pitchFamily="34" charset="-128"/>
              </a:rPr>
              <a:t>v</a:t>
            </a:r>
            <a:r>
              <a:rPr lang="en-US" sz="2000" i="1" baseline="-25000" dirty="0" err="1" smtClean="0">
                <a:ea typeface="ＭＳ Ｐゴシック" pitchFamily="34" charset="-128"/>
              </a:rPr>
              <a:t>I</a:t>
            </a:r>
            <a:r>
              <a:rPr lang="en-US" sz="2000" dirty="0" smtClean="0">
                <a:ea typeface="ＭＳ Ｐゴシック" pitchFamily="34" charset="-128"/>
              </a:rPr>
              <a:t> = </a:t>
            </a:r>
            <a:r>
              <a:rPr lang="en-US" sz="2000" i="1" dirty="0" smtClean="0">
                <a:ea typeface="ＭＳ Ｐゴシック" pitchFamily="34" charset="-128"/>
              </a:rPr>
              <a:t>V</a:t>
            </a:r>
            <a:r>
              <a:rPr lang="en-US" sz="2000" i="1" baseline="-25000" dirty="0" smtClean="0">
                <a:ea typeface="ＭＳ Ｐゴシック" pitchFamily="34" charset="-128"/>
              </a:rPr>
              <a:t>H</a:t>
            </a:r>
            <a:r>
              <a:rPr lang="en-US" sz="2000" dirty="0" smtClean="0">
                <a:ea typeface="ＭＳ Ｐゴシック" pitchFamily="34" charset="-128"/>
              </a:rPr>
              <a:t> = 3.3 V, and </a:t>
            </a:r>
            <a:r>
              <a:rPr lang="en-US" sz="2000" i="1" dirty="0" err="1" smtClean="0">
                <a:ea typeface="ＭＳ Ｐゴシック" pitchFamily="34" charset="-128"/>
              </a:rPr>
              <a:t>v</a:t>
            </a:r>
            <a:r>
              <a:rPr lang="en-US" sz="2000" i="1" baseline="-25000" dirty="0" err="1" smtClean="0">
                <a:ea typeface="ＭＳ Ｐゴシック" pitchFamily="34" charset="-128"/>
              </a:rPr>
              <a:t>O</a:t>
            </a:r>
            <a:r>
              <a:rPr lang="en-US" sz="2000" dirty="0" smtClean="0">
                <a:ea typeface="ＭＳ Ｐゴシック" pitchFamily="34" charset="-128"/>
              </a:rPr>
              <a:t> = </a:t>
            </a:r>
            <a:r>
              <a:rPr lang="en-US" sz="2000" i="1" dirty="0" smtClean="0">
                <a:ea typeface="ＭＳ Ｐゴシック" pitchFamily="34" charset="-128"/>
              </a:rPr>
              <a:t>V</a:t>
            </a:r>
            <a:r>
              <a:rPr lang="en-US" sz="2000" i="1" baseline="-25000" dirty="0" smtClean="0">
                <a:ea typeface="ＭＳ Ｐゴシック" pitchFamily="34" charset="-128"/>
              </a:rPr>
              <a:t>L</a:t>
            </a:r>
            <a:r>
              <a:rPr lang="en-US" sz="2000" dirty="0" smtClean="0">
                <a:ea typeface="ＭＳ Ｐゴシック" pitchFamily="34" charset="-128"/>
              </a:rPr>
              <a:t> = 0.2V, the transistor’s drain-source voltage </a:t>
            </a:r>
            <a:br>
              <a:rPr lang="en-US" sz="2000" dirty="0" smtClean="0">
                <a:ea typeface="ＭＳ Ｐゴシック" pitchFamily="34" charset="-128"/>
              </a:rPr>
            </a:br>
            <a:r>
              <a:rPr lang="en-US" sz="2000" i="1" dirty="0" smtClean="0">
                <a:ea typeface="ＭＳ Ｐゴシック" pitchFamily="34" charset="-128"/>
              </a:rPr>
              <a:t>V</a:t>
            </a:r>
            <a:r>
              <a:rPr lang="en-US" sz="2000" i="1" baseline="-25000" dirty="0" smtClean="0">
                <a:ea typeface="ＭＳ Ｐゴシック" pitchFamily="34" charset="-128"/>
              </a:rPr>
              <a:t>DS</a:t>
            </a:r>
            <a:r>
              <a:rPr lang="en-US" sz="2000" dirty="0" smtClean="0">
                <a:ea typeface="ＭＳ Ｐゴシック" pitchFamily="34" charset="-128"/>
              </a:rPr>
              <a:t> =</a:t>
            </a:r>
            <a:r>
              <a:rPr lang="en-US" sz="2000" i="1" dirty="0" smtClean="0">
                <a:ea typeface="ＭＳ Ｐゴシック" pitchFamily="34" charset="-128"/>
              </a:rPr>
              <a:t>V</a:t>
            </a:r>
            <a:r>
              <a:rPr lang="en-US" sz="2000" i="1" baseline="-25000" dirty="0" smtClean="0">
                <a:ea typeface="ＭＳ Ｐゴシック" pitchFamily="34" charset="-128"/>
              </a:rPr>
              <a:t>L  </a:t>
            </a:r>
            <a:r>
              <a:rPr lang="en-US" sz="2000" dirty="0" smtClean="0">
                <a:ea typeface="ＭＳ Ｐゴシック" pitchFamily="34" charset="-128"/>
              </a:rPr>
              <a:t>will be less than </a:t>
            </a:r>
            <a:r>
              <a:rPr lang="en-US" sz="2000" i="1" dirty="0" smtClean="0">
                <a:ea typeface="ＭＳ Ｐゴシック" pitchFamily="34" charset="-128"/>
              </a:rPr>
              <a:t>V</a:t>
            </a:r>
            <a:r>
              <a:rPr lang="en-US" sz="2000" i="1" baseline="-25000" dirty="0" smtClean="0">
                <a:ea typeface="ＭＳ Ｐゴシック" pitchFamily="34" charset="-128"/>
              </a:rPr>
              <a:t>GS</a:t>
            </a:r>
            <a:r>
              <a:rPr lang="en-US" sz="2000" baseline="-25000" dirty="0" smtClean="0">
                <a:ea typeface="ＭＳ Ｐゴシック" pitchFamily="34" charset="-128"/>
              </a:rPr>
              <a:t> </a:t>
            </a:r>
            <a:r>
              <a:rPr lang="en-US" sz="2000" dirty="0" smtClean="0">
                <a:ea typeface="ＭＳ Ｐゴシック" pitchFamily="34" charset="-128"/>
              </a:rPr>
              <a:t>-</a:t>
            </a:r>
            <a:r>
              <a:rPr lang="en-US" sz="2000" i="1" dirty="0" smtClean="0">
                <a:ea typeface="ＭＳ Ｐゴシック" pitchFamily="34" charset="-128"/>
              </a:rPr>
              <a:t>V</a:t>
            </a:r>
            <a:r>
              <a:rPr lang="en-US" sz="2000" i="1" baseline="-25000" dirty="0" smtClean="0">
                <a:ea typeface="ＭＳ Ｐゴシック" pitchFamily="34" charset="-128"/>
              </a:rPr>
              <a:t>TN</a:t>
            </a:r>
            <a:r>
              <a:rPr lang="en-US" sz="2000" dirty="0" smtClean="0">
                <a:ea typeface="ＭＳ Ｐゴシック" pitchFamily="34" charset="-128"/>
              </a:rPr>
              <a:t>=</a:t>
            </a:r>
            <a:r>
              <a:rPr lang="en-US" sz="2000" i="1" dirty="0" smtClean="0">
                <a:ea typeface="ＭＳ Ｐゴシック" pitchFamily="34" charset="-128"/>
              </a:rPr>
              <a:t>V</a:t>
            </a:r>
            <a:r>
              <a:rPr lang="en-US" sz="2000" i="1" baseline="-25000" dirty="0" smtClean="0">
                <a:ea typeface="ＭＳ Ｐゴシック" pitchFamily="34" charset="-128"/>
              </a:rPr>
              <a:t>H</a:t>
            </a:r>
            <a:r>
              <a:rPr lang="en-US" sz="2000" baseline="-25000" dirty="0" smtClean="0">
                <a:ea typeface="ＭＳ Ｐゴシック" pitchFamily="34" charset="-128"/>
              </a:rPr>
              <a:t> </a:t>
            </a:r>
            <a:r>
              <a:rPr lang="en-US" sz="2000" dirty="0" smtClean="0">
                <a:ea typeface="ＭＳ Ｐゴシック" pitchFamily="34" charset="-128"/>
              </a:rPr>
              <a:t>-</a:t>
            </a:r>
            <a:r>
              <a:rPr lang="en-US" sz="2000" i="1" dirty="0" smtClean="0">
                <a:ea typeface="ＭＳ Ｐゴシック" pitchFamily="34" charset="-128"/>
              </a:rPr>
              <a:t>V</a:t>
            </a:r>
            <a:r>
              <a:rPr lang="en-US" sz="2000" i="1" baseline="-25000" dirty="0" smtClean="0">
                <a:ea typeface="ＭＳ Ｐゴシック" pitchFamily="34" charset="-128"/>
              </a:rPr>
              <a:t>TN</a:t>
            </a:r>
            <a:endParaRPr lang="en-US" sz="2000" dirty="0" smtClean="0">
              <a:ea typeface="ＭＳ Ｐゴシック" pitchFamily="34" charset="-128"/>
            </a:endParaRPr>
          </a:p>
          <a:p>
            <a:pPr eaLnBrk="1" hangingPunct="1">
              <a:lnSpc>
                <a:spcPct val="90000"/>
              </a:lnSpc>
            </a:pPr>
            <a:endParaRPr lang="en-US" sz="2000" dirty="0" smtClean="0">
              <a:ea typeface="ＭＳ Ｐゴシック" pitchFamily="34" charset="-128"/>
            </a:endParaRPr>
          </a:p>
          <a:p>
            <a:pPr eaLnBrk="1" hangingPunct="1">
              <a:lnSpc>
                <a:spcPct val="90000"/>
              </a:lnSpc>
            </a:pPr>
            <a:r>
              <a:rPr lang="en-US" sz="2000" dirty="0" smtClean="0">
                <a:ea typeface="ＭＳ Ｐゴシック" pitchFamily="34" charset="-128"/>
              </a:rPr>
              <a:t>Therefore it will be operating in the triode region.  Using the triode region equation for the MOSFET, the </a:t>
            </a:r>
            <a:r>
              <a:rPr lang="en-US" sz="2000" i="1" dirty="0" smtClean="0">
                <a:ea typeface="ＭＳ Ｐゴシック" pitchFamily="34" charset="-128"/>
              </a:rPr>
              <a:t>W/L</a:t>
            </a:r>
            <a:r>
              <a:rPr lang="en-US" sz="2000" dirty="0" smtClean="0">
                <a:ea typeface="ＭＳ Ｐゴシック" pitchFamily="34" charset="-128"/>
              </a:rPr>
              <a:t> ratio can be found:</a:t>
            </a:r>
          </a:p>
        </p:txBody>
      </p:sp>
      <p:graphicFrame>
        <p:nvGraphicFramePr>
          <p:cNvPr id="5122" name="Object 2"/>
          <p:cNvGraphicFramePr>
            <a:graphicFrameLocks noChangeAspect="1"/>
          </p:cNvGraphicFramePr>
          <p:nvPr/>
        </p:nvGraphicFramePr>
        <p:xfrm>
          <a:off x="4343400" y="4038600"/>
          <a:ext cx="4403725" cy="1981200"/>
        </p:xfrm>
        <a:graphic>
          <a:graphicData uri="http://schemas.openxmlformats.org/presentationml/2006/ole">
            <mc:AlternateContent xmlns:mc="http://schemas.openxmlformats.org/markup-compatibility/2006">
              <mc:Choice xmlns:v="urn:schemas-microsoft-com:vml" Requires="v">
                <p:oleObj spid="_x0000_s5212" name="Equation" r:id="rId3" imgW="2908300" imgH="1308100" progId="Equation.3">
                  <p:embed/>
                </p:oleObj>
              </mc:Choice>
              <mc:Fallback>
                <p:oleObj name="Equation" r:id="rId3" imgW="2908300" imgH="13081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4038600"/>
                        <a:ext cx="440372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0" name="Rectangle 2"/>
          <p:cNvSpPr>
            <a:spLocks noGrp="1" noChangeArrowheads="1"/>
          </p:cNvSpPr>
          <p:nvPr>
            <p:ph type="title"/>
          </p:nvPr>
        </p:nvSpPr>
        <p:spPr>
          <a:xfrm>
            <a:off x="685800" y="228600"/>
            <a:ext cx="7772400" cy="990600"/>
          </a:xfrm>
        </p:spPr>
        <p:txBody>
          <a:bodyPr/>
          <a:lstStyle/>
          <a:p>
            <a:pPr eaLnBrk="1" hangingPunct="1"/>
            <a:r>
              <a:rPr lang="en-US" smtClean="0">
                <a:ea typeface="ＭＳ Ｐゴシック" pitchFamily="34" charset="-128"/>
              </a:rPr>
              <a:t>NMOS with Resistive Load</a:t>
            </a:r>
            <a:br>
              <a:rPr lang="en-US" smtClean="0">
                <a:ea typeface="ＭＳ Ｐゴシック" pitchFamily="34" charset="-128"/>
              </a:rPr>
            </a:br>
            <a:r>
              <a:rPr lang="en-US" smtClean="0">
                <a:ea typeface="ＭＳ Ｐゴシック" pitchFamily="34" charset="-128"/>
              </a:rPr>
              <a:t>Design Example (3)</a:t>
            </a:r>
          </a:p>
        </p:txBody>
      </p:sp>
      <p:grpSp>
        <p:nvGrpSpPr>
          <p:cNvPr id="5131" name="Group 12"/>
          <p:cNvGrpSpPr>
            <a:grpSpLocks/>
          </p:cNvGrpSpPr>
          <p:nvPr/>
        </p:nvGrpSpPr>
        <p:grpSpPr bwMode="auto">
          <a:xfrm>
            <a:off x="155575" y="2057400"/>
            <a:ext cx="3883025" cy="2590800"/>
            <a:chOff x="155575" y="2057400"/>
            <a:chExt cx="3883025" cy="2590800"/>
          </a:xfrm>
        </p:grpSpPr>
        <p:pic>
          <p:nvPicPr>
            <p:cNvPr id="5132" name="Picture 6"/>
            <p:cNvPicPr>
              <a:picLocks noChangeAspect="1" noChangeArrowheads="1"/>
            </p:cNvPicPr>
            <p:nvPr/>
          </p:nvPicPr>
          <p:blipFill>
            <a:blip r:embed="rId5"/>
            <a:srcRect/>
            <a:stretch>
              <a:fillRect/>
            </a:stretch>
          </p:blipFill>
          <p:spPr bwMode="auto">
            <a:xfrm>
              <a:off x="155575" y="2057400"/>
              <a:ext cx="3883025" cy="2590800"/>
            </a:xfrm>
            <a:prstGeom prst="rect">
              <a:avLst/>
            </a:prstGeom>
            <a:noFill/>
            <a:ln w="9525">
              <a:noFill/>
              <a:miter lim="800000"/>
              <a:headEnd/>
              <a:tailEnd/>
            </a:ln>
          </p:spPr>
        </p:pic>
        <p:graphicFrame>
          <p:nvGraphicFramePr>
            <p:cNvPr id="5123" name="Object 8"/>
            <p:cNvGraphicFramePr>
              <a:graphicFrameLocks noChangeAspect="1"/>
            </p:cNvGraphicFramePr>
            <p:nvPr/>
          </p:nvGraphicFramePr>
          <p:xfrm>
            <a:off x="2151062" y="2895600"/>
            <a:ext cx="211138" cy="212725"/>
          </p:xfrm>
          <a:graphic>
            <a:graphicData uri="http://schemas.openxmlformats.org/presentationml/2006/ole">
              <mc:AlternateContent xmlns:mc="http://schemas.openxmlformats.org/markup-compatibility/2006">
                <mc:Choice xmlns:v="urn:schemas-microsoft-com:vml" Requires="v">
                  <p:oleObj spid="_x0000_s5213" name="Equation" r:id="rId6" imgW="139700" imgH="139700" progId="Equation.DSMT4">
                    <p:embed/>
                  </p:oleObj>
                </mc:Choice>
                <mc:Fallback>
                  <p:oleObj name="Equation" r:id="rId6" imgW="139700" imgH="1397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1062" y="2895600"/>
                          <a:ext cx="211138"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4" name="Object 9"/>
            <p:cNvGraphicFramePr>
              <a:graphicFrameLocks noChangeAspect="1"/>
            </p:cNvGraphicFramePr>
            <p:nvPr/>
          </p:nvGraphicFramePr>
          <p:xfrm>
            <a:off x="2170112" y="3886200"/>
            <a:ext cx="192088" cy="153987"/>
          </p:xfrm>
          <a:graphic>
            <a:graphicData uri="http://schemas.openxmlformats.org/presentationml/2006/ole">
              <mc:AlternateContent xmlns:mc="http://schemas.openxmlformats.org/markup-compatibility/2006">
                <mc:Choice xmlns:v="urn:schemas-microsoft-com:vml" Requires="v">
                  <p:oleObj spid="_x0000_s5214" name="Equation" r:id="rId8" imgW="126780" imgH="101424" progId="Equation.DSMT4">
                    <p:embed/>
                  </p:oleObj>
                </mc:Choice>
                <mc:Fallback>
                  <p:oleObj name="Equation" r:id="rId8" imgW="126780" imgH="101424"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70112" y="3886200"/>
                          <a:ext cx="192088" cy="15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5" name="Object 10"/>
            <p:cNvGraphicFramePr>
              <a:graphicFrameLocks noChangeAspect="1"/>
            </p:cNvGraphicFramePr>
            <p:nvPr/>
          </p:nvGraphicFramePr>
          <p:xfrm>
            <a:off x="2209800" y="3276600"/>
            <a:ext cx="230188" cy="346075"/>
          </p:xfrm>
          <a:graphic>
            <a:graphicData uri="http://schemas.openxmlformats.org/presentationml/2006/ole">
              <mc:AlternateContent xmlns:mc="http://schemas.openxmlformats.org/markup-compatibility/2006">
                <mc:Choice xmlns:v="urn:schemas-microsoft-com:vml" Requires="v">
                  <p:oleObj spid="_x0000_s5215" name="Equation" r:id="rId10" imgW="152334" imgH="228501" progId="Equation.DSMT4">
                    <p:embed/>
                  </p:oleObj>
                </mc:Choice>
                <mc:Fallback>
                  <p:oleObj name="Equation" r:id="rId10" imgW="152334" imgH="228501"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9800" y="3276600"/>
                          <a:ext cx="230188"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5133" name="Straight Arrow Connector 10"/>
            <p:cNvCxnSpPr>
              <a:cxnSpLocks noChangeShapeType="1"/>
            </p:cNvCxnSpPr>
            <p:nvPr/>
          </p:nvCxnSpPr>
          <p:spPr bwMode="auto">
            <a:xfrm rot="5400000">
              <a:off x="1028700" y="2552700"/>
              <a:ext cx="533400" cy="1588"/>
            </a:xfrm>
            <a:prstGeom prst="straightConnector1">
              <a:avLst/>
            </a:prstGeom>
            <a:noFill/>
            <a:ln w="9525" algn="ctr">
              <a:solidFill>
                <a:schemeClr val="tx1"/>
              </a:solidFill>
              <a:round/>
              <a:headEnd/>
              <a:tailEnd type="arrow" w="med" len="med"/>
            </a:ln>
          </p:spPr>
        </p:cxnSp>
        <p:graphicFrame>
          <p:nvGraphicFramePr>
            <p:cNvPr id="5126" name="Object 11"/>
            <p:cNvGraphicFramePr>
              <a:graphicFrameLocks noChangeAspect="1"/>
            </p:cNvGraphicFramePr>
            <p:nvPr/>
          </p:nvGraphicFramePr>
          <p:xfrm>
            <a:off x="914400" y="2362200"/>
            <a:ext cx="365125" cy="346075"/>
          </p:xfrm>
          <a:graphic>
            <a:graphicData uri="http://schemas.openxmlformats.org/presentationml/2006/ole">
              <mc:AlternateContent xmlns:mc="http://schemas.openxmlformats.org/markup-compatibility/2006">
                <mc:Choice xmlns:v="urn:schemas-microsoft-com:vml" Requires="v">
                  <p:oleObj spid="_x0000_s5216" name="Equation" r:id="rId12" imgW="241300" imgH="228600" progId="Equation.DSMT4">
                    <p:embed/>
                  </p:oleObj>
                </mc:Choice>
                <mc:Fallback>
                  <p:oleObj name="Equation" r:id="rId12" imgW="241300" imgH="228600" progId="Equation.DSMT4">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4400" y="2362200"/>
                          <a:ext cx="36512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Digital Binary Logic</a:t>
            </a:r>
          </a:p>
        </p:txBody>
      </p:sp>
      <p:sp>
        <p:nvSpPr>
          <p:cNvPr id="62468" name="Rectangle 3"/>
          <p:cNvSpPr>
            <a:spLocks noGrp="1" noChangeArrowheads="1"/>
          </p:cNvSpPr>
          <p:nvPr>
            <p:ph type="body" idx="1"/>
          </p:nvPr>
        </p:nvSpPr>
        <p:spPr>
          <a:xfrm>
            <a:off x="381000" y="914400"/>
            <a:ext cx="8382000" cy="5486400"/>
          </a:xfrm>
        </p:spPr>
        <p:txBody>
          <a:bodyPr/>
          <a:lstStyle/>
          <a:p>
            <a:pPr eaLnBrk="1" hangingPunct="1">
              <a:lnSpc>
                <a:spcPct val="90000"/>
              </a:lnSpc>
            </a:pPr>
            <a:r>
              <a:rPr lang="en-US" sz="1800" b="1" smtClean="0">
                <a:ea typeface="ＭＳ Ｐゴシック" pitchFamily="34" charset="-128"/>
              </a:rPr>
              <a:t>Digital electronics </a:t>
            </a:r>
            <a:r>
              <a:rPr lang="en-US" sz="1800" smtClean="0">
                <a:ea typeface="ＭＳ Ｐゴシック" pitchFamily="34" charset="-128"/>
              </a:rPr>
              <a:t>represent signals by discrete bands of analog levels, rather than by a continuous range. </a:t>
            </a:r>
          </a:p>
          <a:p>
            <a:pPr eaLnBrk="1" hangingPunct="1">
              <a:lnSpc>
                <a:spcPct val="90000"/>
              </a:lnSpc>
            </a:pPr>
            <a:endParaRPr lang="en-US" sz="1800" smtClean="0">
              <a:ea typeface="ＭＳ Ｐゴシック" pitchFamily="34" charset="-128"/>
            </a:endParaRPr>
          </a:p>
          <a:p>
            <a:pPr eaLnBrk="1" hangingPunct="1">
              <a:lnSpc>
                <a:spcPct val="90000"/>
              </a:lnSpc>
            </a:pPr>
            <a:r>
              <a:rPr lang="en-US" sz="1800" smtClean="0">
                <a:ea typeface="ＭＳ Ｐゴシック" pitchFamily="34" charset="-128"/>
              </a:rPr>
              <a:t>All levels within a band represent the same signal state. </a:t>
            </a:r>
          </a:p>
          <a:p>
            <a:pPr eaLnBrk="1" hangingPunct="1">
              <a:lnSpc>
                <a:spcPct val="90000"/>
              </a:lnSpc>
            </a:pPr>
            <a:endParaRPr lang="en-US" sz="1800" smtClean="0">
              <a:ea typeface="ＭＳ Ｐゴシック" pitchFamily="34" charset="-128"/>
            </a:endParaRPr>
          </a:p>
          <a:p>
            <a:pPr eaLnBrk="1" hangingPunct="1">
              <a:lnSpc>
                <a:spcPct val="90000"/>
              </a:lnSpc>
            </a:pPr>
            <a:r>
              <a:rPr lang="en-US" sz="1800" smtClean="0">
                <a:ea typeface="ＭＳ Ｐゴシック" pitchFamily="34" charset="-128"/>
              </a:rPr>
              <a:t>Small changes to the analog signal levels due to manufacturing tolerance, or noise do not leave the discrete envelope, and as a result are ignored by signal state sensing circuitry. </a:t>
            </a:r>
          </a:p>
          <a:p>
            <a:pPr eaLnBrk="1" hangingPunct="1">
              <a:lnSpc>
                <a:spcPct val="90000"/>
              </a:lnSpc>
            </a:pPr>
            <a:endParaRPr lang="en-US" sz="1800" smtClean="0">
              <a:ea typeface="ＭＳ Ｐゴシック" pitchFamily="34" charset="-128"/>
            </a:endParaRPr>
          </a:p>
          <a:p>
            <a:pPr eaLnBrk="1" hangingPunct="1">
              <a:lnSpc>
                <a:spcPct val="90000"/>
              </a:lnSpc>
            </a:pPr>
            <a:r>
              <a:rPr lang="en-US" sz="1800" smtClean="0">
                <a:ea typeface="ＭＳ Ｐゴシック" pitchFamily="34" charset="-128"/>
              </a:rPr>
              <a:t>Binary logic is the most common style of digital logic.</a:t>
            </a:r>
          </a:p>
          <a:p>
            <a:pPr eaLnBrk="1" hangingPunct="1">
              <a:lnSpc>
                <a:spcPct val="90000"/>
              </a:lnSpc>
            </a:pPr>
            <a:endParaRPr lang="en-US" sz="1800" smtClean="0">
              <a:ea typeface="ＭＳ Ｐゴシック" pitchFamily="34" charset="-128"/>
            </a:endParaRPr>
          </a:p>
          <a:p>
            <a:pPr eaLnBrk="1" hangingPunct="1">
              <a:lnSpc>
                <a:spcPct val="90000"/>
              </a:lnSpc>
            </a:pPr>
            <a:r>
              <a:rPr lang="en-US" sz="1800" smtClean="0">
                <a:ea typeface="ＭＳ Ｐゴシック" pitchFamily="34" charset="-128"/>
              </a:rPr>
              <a:t>The signal is either a 0 (low, false) or a 1 (high, true) - Positive Logic Convention</a:t>
            </a:r>
          </a:p>
          <a:p>
            <a:pPr eaLnBrk="1" hangingPunct="1">
              <a:lnSpc>
                <a:spcPct val="90000"/>
              </a:lnSpc>
            </a:pPr>
            <a:endParaRPr lang="en-US" sz="1800" smtClean="0">
              <a:ea typeface="ＭＳ Ｐゴシック" pitchFamily="34" charset="-128"/>
            </a:endParaRPr>
          </a:p>
          <a:p>
            <a:pPr eaLnBrk="1" hangingPunct="1">
              <a:lnSpc>
                <a:spcPct val="90000"/>
              </a:lnSpc>
            </a:pPr>
            <a:r>
              <a:rPr lang="en-US" sz="1800" smtClean="0">
                <a:ea typeface="ＭＳ Ｐゴシック" pitchFamily="34" charset="-128"/>
              </a:rPr>
              <a:t>Mathematical representation of logical operations is Boolean algebra: set of operations (NOT, AND, OR, NAND, NOR, etc.) with binary or logical elements.</a:t>
            </a:r>
          </a:p>
          <a:p>
            <a:pPr eaLnBrk="1" hangingPunct="1">
              <a:lnSpc>
                <a:spcPct val="90000"/>
              </a:lnSpc>
            </a:pPr>
            <a:r>
              <a:rPr lang="en-US" sz="1800" smtClean="0">
                <a:ea typeface="ＭＳ Ｐゴシック" pitchFamily="34" charset="-128"/>
              </a:rPr>
              <a:t> </a:t>
            </a:r>
          </a:p>
          <a:p>
            <a:pPr eaLnBrk="1" hangingPunct="1">
              <a:lnSpc>
                <a:spcPct val="90000"/>
              </a:lnSpc>
            </a:pPr>
            <a:r>
              <a:rPr lang="en-US" sz="1800" smtClean="0">
                <a:ea typeface="ＭＳ Ｐゴシック" pitchFamily="34" charset="-128"/>
              </a:rPr>
              <a:t>To perform </a:t>
            </a:r>
            <a:r>
              <a:rPr lang="en-US" sz="1800" b="1" smtClean="0">
                <a:ea typeface="ＭＳ Ｐゴシック" pitchFamily="34" charset="-128"/>
              </a:rPr>
              <a:t>general</a:t>
            </a:r>
            <a:r>
              <a:rPr lang="en-US" sz="1800" smtClean="0">
                <a:ea typeface="ＭＳ Ｐゴシック" pitchFamily="34" charset="-128"/>
              </a:rPr>
              <a:t> logical operations, a logic family must contain NOT and at least one another function of two inputs OR or AND.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8" name="Picture 8"/>
          <p:cNvPicPr>
            <a:picLocks noChangeAspect="1" noChangeArrowheads="1"/>
          </p:cNvPicPr>
          <p:nvPr/>
        </p:nvPicPr>
        <p:blipFill>
          <a:blip r:embed="rId3"/>
          <a:srcRect/>
          <a:stretch>
            <a:fillRect/>
          </a:stretch>
        </p:blipFill>
        <p:spPr bwMode="auto">
          <a:xfrm>
            <a:off x="995363" y="3352800"/>
            <a:ext cx="2586037" cy="2776538"/>
          </a:xfrm>
          <a:prstGeom prst="rect">
            <a:avLst/>
          </a:prstGeom>
          <a:noFill/>
          <a:ln w="9525">
            <a:noFill/>
            <a:miter lim="800000"/>
            <a:headEnd/>
            <a:tailEnd/>
          </a:ln>
        </p:spPr>
      </p:pic>
      <p:sp>
        <p:nvSpPr>
          <p:cNvPr id="6150" name="Rectangle 2"/>
          <p:cNvSpPr>
            <a:spLocks noGrp="1" noChangeArrowheads="1"/>
          </p:cNvSpPr>
          <p:nvPr>
            <p:ph type="title"/>
          </p:nvPr>
        </p:nvSpPr>
        <p:spPr>
          <a:xfrm>
            <a:off x="533400" y="0"/>
            <a:ext cx="7772400" cy="990600"/>
          </a:xfrm>
        </p:spPr>
        <p:txBody>
          <a:bodyPr/>
          <a:lstStyle/>
          <a:p>
            <a:pPr eaLnBrk="1" hangingPunct="1"/>
            <a:r>
              <a:rPr lang="en-US" smtClean="0">
                <a:ea typeface="ＭＳ Ｐゴシック" pitchFamily="34" charset="-128"/>
              </a:rPr>
              <a:t>On-Resistance of the Switching Device</a:t>
            </a:r>
          </a:p>
        </p:txBody>
      </p:sp>
      <p:sp>
        <p:nvSpPr>
          <p:cNvPr id="6151" name="Rectangle 3"/>
          <p:cNvSpPr>
            <a:spLocks noGrp="1" noChangeArrowheads="1"/>
          </p:cNvSpPr>
          <p:nvPr>
            <p:ph type="body" idx="1"/>
          </p:nvPr>
        </p:nvSpPr>
        <p:spPr>
          <a:xfrm>
            <a:off x="3657600" y="1143000"/>
            <a:ext cx="5486400" cy="5486400"/>
          </a:xfrm>
        </p:spPr>
        <p:txBody>
          <a:bodyPr/>
          <a:lstStyle/>
          <a:p>
            <a:pPr eaLnBrk="1" hangingPunct="1"/>
            <a:r>
              <a:rPr lang="en-US" sz="1800" dirty="0" smtClean="0">
                <a:ea typeface="ＭＳ Ｐゴシック" pitchFamily="34" charset="-128"/>
              </a:rPr>
              <a:t>The NMOS resistive load inverter can be thought of as a resistive voltage divider when the output is low:</a:t>
            </a:r>
          </a:p>
          <a:p>
            <a:pPr eaLnBrk="1" hangingPunct="1"/>
            <a:endParaRPr lang="en-US" sz="1800" dirty="0" smtClean="0">
              <a:ea typeface="ＭＳ Ｐゴシック" pitchFamily="34" charset="-128"/>
            </a:endParaRPr>
          </a:p>
          <a:p>
            <a:pPr eaLnBrk="1" hangingPunct="1"/>
            <a:endParaRPr lang="en-US" sz="1800" dirty="0" smtClean="0">
              <a:ea typeface="ＭＳ Ｐゴシック" pitchFamily="34" charset="-128"/>
            </a:endParaRPr>
          </a:p>
          <a:p>
            <a:pPr eaLnBrk="1" hangingPunct="1"/>
            <a:endParaRPr lang="en-US" sz="1800" dirty="0" smtClean="0">
              <a:ea typeface="ＭＳ Ｐゴシック" pitchFamily="34" charset="-128"/>
            </a:endParaRPr>
          </a:p>
          <a:p>
            <a:pPr eaLnBrk="1" hangingPunct="1">
              <a:buFontTx/>
              <a:buNone/>
            </a:pPr>
            <a:r>
              <a:rPr lang="en-US" sz="1800" dirty="0" smtClean="0">
                <a:ea typeface="ＭＳ Ｐゴシック" pitchFamily="34" charset="-128"/>
              </a:rPr>
              <a:t>	where the On-Resistance </a:t>
            </a:r>
            <a:r>
              <a:rPr lang="en-US" sz="1800" i="1" dirty="0" smtClean="0">
                <a:ea typeface="ＭＳ Ｐゴシック" pitchFamily="34" charset="-128"/>
              </a:rPr>
              <a:t>R</a:t>
            </a:r>
            <a:r>
              <a:rPr lang="en-US" sz="1800" i="1" baseline="-25000" dirty="0" smtClean="0">
                <a:ea typeface="ＭＳ Ｐゴシック" pitchFamily="34" charset="-128"/>
              </a:rPr>
              <a:t>on</a:t>
            </a:r>
            <a:r>
              <a:rPr lang="en-US" sz="1800" dirty="0" smtClean="0">
                <a:ea typeface="ＭＳ Ｐゴシック" pitchFamily="34" charset="-128"/>
              </a:rPr>
              <a:t> of the NMOS can be calculated with the following expression:</a:t>
            </a:r>
          </a:p>
          <a:p>
            <a:pPr eaLnBrk="1" hangingPunct="1"/>
            <a:endParaRPr lang="en-US" sz="1800" dirty="0" smtClean="0">
              <a:ea typeface="ＭＳ Ｐゴシック" pitchFamily="34" charset="-128"/>
            </a:endParaRPr>
          </a:p>
          <a:p>
            <a:pPr eaLnBrk="1" hangingPunct="1"/>
            <a:endParaRPr lang="en-US" sz="1800" dirty="0" smtClean="0">
              <a:ea typeface="ＭＳ Ｐゴシック" pitchFamily="34" charset="-128"/>
            </a:endParaRPr>
          </a:p>
          <a:p>
            <a:pPr eaLnBrk="1" hangingPunct="1"/>
            <a:endParaRPr lang="en-US" sz="1800" dirty="0" smtClean="0">
              <a:ea typeface="ＭＳ Ｐゴシック" pitchFamily="34" charset="-128"/>
            </a:endParaRPr>
          </a:p>
          <a:p>
            <a:pPr eaLnBrk="1" hangingPunct="1"/>
            <a:endParaRPr lang="en-US" sz="1800" dirty="0" smtClean="0">
              <a:ea typeface="ＭＳ Ｐゴシック" pitchFamily="34" charset="-128"/>
            </a:endParaRPr>
          </a:p>
          <a:p>
            <a:pPr eaLnBrk="1" hangingPunct="1"/>
            <a:r>
              <a:rPr lang="en-US" sz="1800" dirty="0" smtClean="0">
                <a:ea typeface="ＭＳ Ｐゴシック" pitchFamily="34" charset="-128"/>
              </a:rPr>
              <a:t>Note : </a:t>
            </a:r>
            <a:br>
              <a:rPr lang="en-US" sz="1800" dirty="0" smtClean="0">
                <a:ea typeface="ＭＳ Ｐゴシック" pitchFamily="34" charset="-128"/>
              </a:rPr>
            </a:br>
            <a:r>
              <a:rPr lang="en-US" sz="1800" dirty="0" smtClean="0">
                <a:ea typeface="ＭＳ Ｐゴシック" pitchFamily="34" charset="-128"/>
              </a:rPr>
              <a:t>1.  </a:t>
            </a:r>
            <a:r>
              <a:rPr lang="en-US" sz="1800" i="1" dirty="0" smtClean="0">
                <a:ea typeface="ＭＳ Ｐゴシック" pitchFamily="34" charset="-128"/>
              </a:rPr>
              <a:t>R</a:t>
            </a:r>
            <a:r>
              <a:rPr lang="en-US" sz="1800" i="1" baseline="-25000" dirty="0" smtClean="0">
                <a:ea typeface="ＭＳ Ｐゴシック" pitchFamily="34" charset="-128"/>
              </a:rPr>
              <a:t>on</a:t>
            </a:r>
            <a:r>
              <a:rPr lang="en-US" sz="1800" dirty="0" smtClean="0">
                <a:ea typeface="ＭＳ Ｐゴシック" pitchFamily="34" charset="-128"/>
              </a:rPr>
              <a:t> should be kept small compared to </a:t>
            </a:r>
            <a:r>
              <a:rPr lang="en-US" sz="1800" i="1" dirty="0" smtClean="0">
                <a:ea typeface="ＭＳ Ｐゴシック" pitchFamily="34" charset="-128"/>
              </a:rPr>
              <a:t>R</a:t>
            </a:r>
            <a:r>
              <a:rPr lang="en-US" sz="1800" dirty="0" smtClean="0">
                <a:ea typeface="ＭＳ Ｐゴシック" pitchFamily="34" charset="-128"/>
              </a:rPr>
              <a:t> to ensure that </a:t>
            </a:r>
            <a:r>
              <a:rPr lang="en-US" sz="1800" i="1" dirty="0" smtClean="0">
                <a:ea typeface="ＭＳ Ｐゴシック" pitchFamily="34" charset="-128"/>
              </a:rPr>
              <a:t>V</a:t>
            </a:r>
            <a:r>
              <a:rPr lang="en-US" sz="1800" i="1" baseline="-25000" dirty="0" smtClean="0">
                <a:ea typeface="ＭＳ Ｐゴシック" pitchFamily="34" charset="-128"/>
              </a:rPr>
              <a:t>L</a:t>
            </a:r>
            <a:r>
              <a:rPr lang="en-US" sz="1800" baseline="-25000" dirty="0" smtClean="0">
                <a:ea typeface="ＭＳ Ｐゴシック" pitchFamily="34" charset="-128"/>
              </a:rPr>
              <a:t> </a:t>
            </a:r>
            <a:r>
              <a:rPr lang="en-US" sz="1800" dirty="0" smtClean="0">
                <a:ea typeface="ＭＳ Ｐゴシック" pitchFamily="34" charset="-128"/>
              </a:rPr>
              <a:t>remains low. </a:t>
            </a:r>
            <a:br>
              <a:rPr lang="en-US" sz="1800" dirty="0" smtClean="0">
                <a:ea typeface="ＭＳ Ｐゴシック" pitchFamily="34" charset="-128"/>
              </a:rPr>
            </a:br>
            <a:r>
              <a:rPr lang="en-US" sz="1800" dirty="0" smtClean="0">
                <a:ea typeface="ＭＳ Ｐゴシック" pitchFamily="34" charset="-128"/>
              </a:rPr>
              <a:t>2. Its value is nonlinear, since it has a dependence on </a:t>
            </a:r>
            <a:r>
              <a:rPr lang="en-US" sz="1800" i="1" dirty="0" err="1" smtClean="0">
                <a:ea typeface="ＭＳ Ｐゴシック" pitchFamily="34" charset="-128"/>
              </a:rPr>
              <a:t>v</a:t>
            </a:r>
            <a:r>
              <a:rPr lang="en-US" sz="1800" i="1" baseline="-25000" dirty="0" err="1" smtClean="0">
                <a:ea typeface="ＭＳ Ｐゴシック" pitchFamily="34" charset="-128"/>
              </a:rPr>
              <a:t>DS</a:t>
            </a:r>
            <a:r>
              <a:rPr lang="en-US" sz="1800" baseline="-25000" dirty="0" smtClean="0">
                <a:ea typeface="ＭＳ Ｐゴシック" pitchFamily="34" charset="-128"/>
              </a:rPr>
              <a:t>.</a:t>
            </a:r>
            <a:endParaRPr lang="en-US" sz="1800" dirty="0" smtClean="0">
              <a:ea typeface="ＭＳ Ｐゴシック" pitchFamily="34" charset="-128"/>
            </a:endParaRPr>
          </a:p>
          <a:p>
            <a:pPr eaLnBrk="1" hangingPunct="1"/>
            <a:endParaRPr lang="en-US" sz="1800" dirty="0" smtClean="0">
              <a:ea typeface="ＭＳ Ｐゴシック" pitchFamily="34" charset="-128"/>
            </a:endParaRPr>
          </a:p>
          <a:p>
            <a:pPr eaLnBrk="1" hangingPunct="1"/>
            <a:endParaRPr lang="en-US" sz="1800" dirty="0" smtClean="0">
              <a:ea typeface="ＭＳ Ｐゴシック" pitchFamily="34" charset="-128"/>
            </a:endParaRPr>
          </a:p>
        </p:txBody>
      </p:sp>
      <p:graphicFrame>
        <p:nvGraphicFramePr>
          <p:cNvPr id="6146" name="Object 2"/>
          <p:cNvGraphicFramePr>
            <a:graphicFrameLocks noChangeAspect="1"/>
          </p:cNvGraphicFramePr>
          <p:nvPr/>
        </p:nvGraphicFramePr>
        <p:xfrm>
          <a:off x="5486400" y="1885950"/>
          <a:ext cx="1905000" cy="781050"/>
        </p:xfrm>
        <a:graphic>
          <a:graphicData uri="http://schemas.openxmlformats.org/presentationml/2006/ole">
            <mc:AlternateContent xmlns:mc="http://schemas.openxmlformats.org/markup-compatibility/2006">
              <mc:Choice xmlns:v="urn:schemas-microsoft-com:vml" Requires="v">
                <p:oleObj spid="_x0000_s6182" name="Equation" r:id="rId4" imgW="1054100" imgH="431800" progId="Equation.3">
                  <p:embed/>
                </p:oleObj>
              </mc:Choice>
              <mc:Fallback>
                <p:oleObj name="Equation" r:id="rId4" imgW="1054100" imgH="4318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1885950"/>
                        <a:ext cx="19050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152" name="Picture 8" descr="jae20990_0618"/>
          <p:cNvPicPr>
            <a:picLocks noChangeAspect="1" noChangeArrowheads="1"/>
          </p:cNvPicPr>
          <p:nvPr/>
        </p:nvPicPr>
        <p:blipFill>
          <a:blip r:embed="rId6"/>
          <a:srcRect/>
          <a:stretch>
            <a:fillRect/>
          </a:stretch>
        </p:blipFill>
        <p:spPr bwMode="auto">
          <a:xfrm>
            <a:off x="76200" y="990600"/>
            <a:ext cx="2209800" cy="2967038"/>
          </a:xfrm>
          <a:prstGeom prst="rect">
            <a:avLst/>
          </a:prstGeom>
          <a:noFill/>
          <a:ln w="9525">
            <a:noFill/>
            <a:miter lim="800000"/>
            <a:headEnd/>
            <a:tailEnd/>
          </a:ln>
        </p:spPr>
      </p:pic>
      <p:graphicFrame>
        <p:nvGraphicFramePr>
          <p:cNvPr id="6147" name="Object 9"/>
          <p:cNvGraphicFramePr>
            <a:graphicFrameLocks noChangeAspect="1"/>
          </p:cNvGraphicFramePr>
          <p:nvPr/>
        </p:nvGraphicFramePr>
        <p:xfrm>
          <a:off x="4648200" y="3487738"/>
          <a:ext cx="3657600" cy="1008062"/>
        </p:xfrm>
        <a:graphic>
          <a:graphicData uri="http://schemas.openxmlformats.org/presentationml/2006/ole">
            <mc:AlternateContent xmlns:mc="http://schemas.openxmlformats.org/markup-compatibility/2006">
              <mc:Choice xmlns:v="urn:schemas-microsoft-com:vml" Requires="v">
                <p:oleObj spid="_x0000_s6183" name="Equation" r:id="rId7" imgW="2336800" imgH="622300" progId="Equation.3">
                  <p:embed/>
                </p:oleObj>
              </mc:Choice>
              <mc:Fallback>
                <p:oleObj name="Equation" r:id="rId7" imgW="2336800" imgH="6223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3487738"/>
                        <a:ext cx="3657600"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Noise Margin Analysis</a:t>
            </a:r>
          </a:p>
        </p:txBody>
      </p:sp>
      <p:sp>
        <p:nvSpPr>
          <p:cNvPr id="7" name="Rectangle 3"/>
          <p:cNvSpPr txBox="1">
            <a:spLocks noChangeArrowheads="1"/>
          </p:cNvSpPr>
          <p:nvPr/>
        </p:nvSpPr>
        <p:spPr bwMode="auto">
          <a:xfrm>
            <a:off x="685800" y="1143000"/>
            <a:ext cx="7696200" cy="1576388"/>
          </a:xfrm>
          <a:prstGeom prst="rect">
            <a:avLst/>
          </a:prstGeom>
          <a:noFill/>
          <a:ln w="9525">
            <a:noFill/>
            <a:miter lim="800000"/>
            <a:headEnd/>
            <a:tailEnd/>
          </a:ln>
        </p:spPr>
        <p:txBody>
          <a:bodyPr/>
          <a:lstStyle/>
          <a:p>
            <a:pPr marL="342900" indent="-342900">
              <a:spcBef>
                <a:spcPct val="20000"/>
              </a:spcBef>
              <a:defRPr/>
            </a:pPr>
            <a:r>
              <a:rPr lang="en-US" sz="2000" kern="0" dirty="0">
                <a:latin typeface="+mn-lt"/>
                <a:cs typeface="ＭＳ Ｐゴシック" charset="-128"/>
              </a:rPr>
              <a:t>	The following </a:t>
            </a:r>
            <a:r>
              <a:rPr lang="en-US" sz="2000" kern="0" dirty="0" smtClean="0">
                <a:latin typeface="+mn-lt"/>
                <a:cs typeface="ＭＳ Ｐゴシック" charset="-128"/>
              </a:rPr>
              <a:t>equations (base on the calculation of the derivatives of </a:t>
            </a:r>
            <a:r>
              <a:rPr lang="en-US" sz="2000" i="1" dirty="0" err="1" smtClean="0"/>
              <a:t>v</a:t>
            </a:r>
            <a:r>
              <a:rPr lang="en-US" sz="2000" i="1" baseline="-25000" dirty="0" err="1" smtClean="0"/>
              <a:t>O</a:t>
            </a:r>
            <a:r>
              <a:rPr lang="en-US" sz="2000" baseline="-25000" dirty="0" smtClean="0"/>
              <a:t> </a:t>
            </a:r>
            <a:r>
              <a:rPr lang="en-US" sz="2000" dirty="0" smtClean="0"/>
              <a:t>=</a:t>
            </a:r>
            <a:r>
              <a:rPr lang="en-US" sz="2000" i="1" dirty="0" smtClean="0"/>
              <a:t>V</a:t>
            </a:r>
            <a:r>
              <a:rPr lang="en-US" sz="2000" i="1" baseline="-25000" dirty="0" smtClean="0"/>
              <a:t>DD</a:t>
            </a:r>
            <a:r>
              <a:rPr lang="en-US" sz="2000" baseline="-25000" dirty="0" smtClean="0"/>
              <a:t> </a:t>
            </a:r>
            <a:r>
              <a:rPr lang="en-US" sz="2000" dirty="0" smtClean="0"/>
              <a:t>–</a:t>
            </a:r>
            <a:r>
              <a:rPr lang="en-US" sz="2000" i="1" dirty="0" err="1" smtClean="0"/>
              <a:t>i</a:t>
            </a:r>
            <a:r>
              <a:rPr lang="en-US" sz="2000" i="1" baseline="-25000" dirty="0" err="1" smtClean="0"/>
              <a:t>D</a:t>
            </a:r>
            <a:r>
              <a:rPr lang="en-US" sz="2000" i="1" dirty="0" err="1" smtClean="0"/>
              <a:t>R</a:t>
            </a:r>
            <a:r>
              <a:rPr lang="en-US" sz="2000" i="1" dirty="0" smtClean="0"/>
              <a:t>  </a:t>
            </a:r>
            <a:r>
              <a:rPr lang="en-US" sz="2000" dirty="0" smtClean="0"/>
              <a:t>with respect to</a:t>
            </a:r>
            <a:r>
              <a:rPr lang="en-US" sz="2000" i="1" dirty="0" smtClean="0"/>
              <a:t> </a:t>
            </a:r>
            <a:r>
              <a:rPr lang="en-US" sz="2000" i="1" dirty="0" err="1" smtClean="0"/>
              <a:t>v</a:t>
            </a:r>
            <a:r>
              <a:rPr lang="en-US" sz="2000" i="1" baseline="-25000" dirty="0" err="1" smtClean="0"/>
              <a:t>I</a:t>
            </a:r>
            <a:r>
              <a:rPr lang="en-US" sz="2000" i="1" baseline="-25000" dirty="0" smtClean="0"/>
              <a:t>  </a:t>
            </a:r>
            <a:r>
              <a:rPr lang="en-US" sz="2000" kern="0" dirty="0" smtClean="0">
                <a:latin typeface="+mn-lt"/>
                <a:cs typeface="ＭＳ Ｐゴシック" charset="-128"/>
              </a:rPr>
              <a:t>)  can </a:t>
            </a:r>
            <a:r>
              <a:rPr lang="en-US" sz="2000" kern="0" dirty="0">
                <a:latin typeface="+mn-lt"/>
                <a:cs typeface="ＭＳ Ｐゴシック" charset="-128"/>
              </a:rPr>
              <a:t>be used to determine the various parameters needed to determine the noise margin of NMOS resistive load inverters</a:t>
            </a:r>
          </a:p>
        </p:txBody>
      </p:sp>
      <p:pic>
        <p:nvPicPr>
          <p:cNvPr id="7175" name="Picture 7" descr="fig0603"/>
          <p:cNvPicPr>
            <a:picLocks noChangeAspect="1" noChangeArrowheads="1"/>
          </p:cNvPicPr>
          <p:nvPr/>
        </p:nvPicPr>
        <p:blipFill>
          <a:blip r:embed="rId3"/>
          <a:srcRect b="5783"/>
          <a:stretch>
            <a:fillRect/>
          </a:stretch>
        </p:blipFill>
        <p:spPr bwMode="auto">
          <a:xfrm>
            <a:off x="442913" y="2563813"/>
            <a:ext cx="5715000" cy="3594100"/>
          </a:xfrm>
          <a:prstGeom prst="rect">
            <a:avLst/>
          </a:prstGeom>
          <a:noFill/>
          <a:ln w="9525">
            <a:noFill/>
            <a:miter lim="800000"/>
            <a:headEnd/>
            <a:tailEnd/>
          </a:ln>
        </p:spPr>
      </p:pic>
      <p:pic>
        <p:nvPicPr>
          <p:cNvPr id="7176" name="Picture 7"/>
          <p:cNvPicPr>
            <a:picLocks noChangeAspect="1" noChangeArrowheads="1"/>
          </p:cNvPicPr>
          <p:nvPr/>
        </p:nvPicPr>
        <p:blipFill>
          <a:blip r:embed="rId4"/>
          <a:srcRect/>
          <a:stretch>
            <a:fillRect/>
          </a:stretch>
        </p:blipFill>
        <p:spPr bwMode="auto">
          <a:xfrm>
            <a:off x="4114800" y="2438400"/>
            <a:ext cx="2043113" cy="3844925"/>
          </a:xfrm>
          <a:prstGeom prst="rect">
            <a:avLst/>
          </a:prstGeom>
          <a:noFill/>
          <a:ln w="9525">
            <a:noFill/>
            <a:miter lim="800000"/>
            <a:headEnd/>
            <a:tailEnd/>
          </a:ln>
        </p:spPr>
      </p:pic>
      <p:graphicFrame>
        <p:nvGraphicFramePr>
          <p:cNvPr id="7170" name="Object 2"/>
          <p:cNvGraphicFramePr>
            <a:graphicFrameLocks noChangeAspect="1"/>
          </p:cNvGraphicFramePr>
          <p:nvPr/>
        </p:nvGraphicFramePr>
        <p:xfrm>
          <a:off x="4800600" y="2798763"/>
          <a:ext cx="3103563" cy="3124200"/>
        </p:xfrm>
        <a:graphic>
          <a:graphicData uri="http://schemas.openxmlformats.org/presentationml/2006/ole">
            <mc:AlternateContent xmlns:mc="http://schemas.openxmlformats.org/markup-compatibility/2006">
              <mc:Choice xmlns:v="urn:schemas-microsoft-com:vml" Requires="v">
                <p:oleObj spid="_x0000_s7188" name="Equation" r:id="rId5" imgW="1841500" imgH="1854200" progId="Equation.3">
                  <p:embed/>
                </p:oleObj>
              </mc:Choice>
              <mc:Fallback>
                <p:oleObj name="Equation" r:id="rId5" imgW="1841500" imgH="18542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2798763"/>
                        <a:ext cx="3103563" cy="312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Oval 8"/>
          <p:cNvSpPr/>
          <p:nvPr/>
        </p:nvSpPr>
        <p:spPr bwMode="auto">
          <a:xfrm>
            <a:off x="1447800" y="3352800"/>
            <a:ext cx="609600" cy="609600"/>
          </a:xfrm>
          <a:prstGeom prst="ellipse">
            <a:avLst/>
          </a:prstGeom>
          <a:noFill/>
          <a:ln w="9525" cap="flat" cmpd="sng" algn="ctr">
            <a:solidFill>
              <a:srgbClr val="0070C0"/>
            </a:solidFill>
            <a:prstDash val="solid"/>
            <a:round/>
            <a:headEnd type="none" w="med" len="med"/>
            <a:tailEnd type="none" w="med" len="med"/>
          </a:ln>
          <a:effectLst>
            <a:glow rad="101600">
              <a:schemeClr val="accent2">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0" name="Oval 9"/>
          <p:cNvSpPr/>
          <p:nvPr/>
        </p:nvSpPr>
        <p:spPr bwMode="auto">
          <a:xfrm>
            <a:off x="1861450" y="4705600"/>
            <a:ext cx="609600" cy="609600"/>
          </a:xfrm>
          <a:prstGeom prst="ellipse">
            <a:avLst/>
          </a:prstGeom>
          <a:noFill/>
          <a:ln w="9525" cap="flat" cmpd="sng" algn="ctr">
            <a:solidFill>
              <a:srgbClr val="0070C0"/>
            </a:solidFill>
            <a:prstDash val="solid"/>
            <a:round/>
            <a:headEnd type="none" w="med" len="med"/>
            <a:tailEnd type="none" w="med" len="med"/>
          </a:ln>
          <a:effectLst>
            <a:glow rad="101600">
              <a:schemeClr val="accent2">
                <a:satMod val="175000"/>
                <a:alpha val="40000"/>
              </a:schemeClr>
            </a:glo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Load Resistor Issue</a:t>
            </a:r>
          </a:p>
        </p:txBody>
      </p:sp>
      <p:sp>
        <p:nvSpPr>
          <p:cNvPr id="8197" name="Rectangle 3"/>
          <p:cNvSpPr>
            <a:spLocks noGrp="1" noChangeArrowheads="1"/>
          </p:cNvSpPr>
          <p:nvPr>
            <p:ph type="body" idx="1"/>
          </p:nvPr>
        </p:nvSpPr>
        <p:spPr>
          <a:xfrm>
            <a:off x="3505200" y="990600"/>
            <a:ext cx="5486400" cy="5486400"/>
          </a:xfrm>
        </p:spPr>
        <p:txBody>
          <a:bodyPr/>
          <a:lstStyle/>
          <a:p>
            <a:pPr eaLnBrk="1" hangingPunct="1">
              <a:lnSpc>
                <a:spcPct val="90000"/>
              </a:lnSpc>
            </a:pPr>
            <a:r>
              <a:rPr lang="en-US" sz="1800" smtClean="0">
                <a:ea typeface="ＭＳ Ｐゴシック" pitchFamily="34" charset="-128"/>
              </a:rPr>
              <a:t>For completely integrated circuits, </a:t>
            </a:r>
            <a:r>
              <a:rPr lang="en-US" sz="1800" i="1" smtClean="0">
                <a:ea typeface="ＭＳ Ｐゴシック" pitchFamily="34" charset="-128"/>
              </a:rPr>
              <a:t>R</a:t>
            </a:r>
            <a:r>
              <a:rPr lang="en-US" sz="1800" smtClean="0">
                <a:ea typeface="ＭＳ Ｐゴシック" pitchFamily="34" charset="-128"/>
              </a:rPr>
              <a:t> must be implemented on chip using the shown structure.</a:t>
            </a:r>
          </a:p>
          <a:p>
            <a:endParaRPr lang="en-US" sz="1800" smtClean="0">
              <a:ea typeface="ＭＳ Ｐゴシック" pitchFamily="34" charset="-128"/>
            </a:endParaRPr>
          </a:p>
        </p:txBody>
      </p:sp>
      <p:pic>
        <p:nvPicPr>
          <p:cNvPr id="8198" name="Picture 4" descr="jae20990_0620"/>
          <p:cNvPicPr>
            <a:picLocks noChangeAspect="1" noChangeArrowheads="1"/>
          </p:cNvPicPr>
          <p:nvPr/>
        </p:nvPicPr>
        <p:blipFill>
          <a:blip r:embed="rId3"/>
          <a:srcRect/>
          <a:stretch>
            <a:fillRect/>
          </a:stretch>
        </p:blipFill>
        <p:spPr bwMode="auto">
          <a:xfrm>
            <a:off x="381000" y="1143000"/>
            <a:ext cx="2895600" cy="1985963"/>
          </a:xfrm>
          <a:prstGeom prst="rect">
            <a:avLst/>
          </a:prstGeom>
          <a:noFill/>
          <a:ln w="9525">
            <a:noFill/>
            <a:miter lim="800000"/>
            <a:headEnd/>
            <a:tailEnd/>
          </a:ln>
        </p:spPr>
      </p:pic>
      <p:graphicFrame>
        <p:nvGraphicFramePr>
          <p:cNvPr id="8194" name="Object 2"/>
          <p:cNvGraphicFramePr>
            <a:graphicFrameLocks noChangeAspect="1"/>
          </p:cNvGraphicFramePr>
          <p:nvPr/>
        </p:nvGraphicFramePr>
        <p:xfrm>
          <a:off x="76200" y="3171825"/>
          <a:ext cx="3433763" cy="1533525"/>
        </p:xfrm>
        <a:graphic>
          <a:graphicData uri="http://schemas.openxmlformats.org/presentationml/2006/ole">
            <mc:AlternateContent xmlns:mc="http://schemas.openxmlformats.org/markup-compatibility/2006">
              <mc:Choice xmlns:v="urn:schemas-microsoft-com:vml" Requires="v">
                <p:oleObj spid="_x0000_s8212" name="Equation" r:id="rId4" imgW="2539800" imgH="1130040" progId="Equation.DSMT4">
                  <p:embed/>
                </p:oleObj>
              </mc:Choice>
              <mc:Fallback>
                <p:oleObj name="Equation" r:id="rId4" imgW="2539800" imgH="113004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3171825"/>
                        <a:ext cx="3433763" cy="1533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Load Resistor Issue</a:t>
            </a:r>
          </a:p>
        </p:txBody>
      </p:sp>
      <p:sp>
        <p:nvSpPr>
          <p:cNvPr id="9221" name="Rectangle 3"/>
          <p:cNvSpPr>
            <a:spLocks noGrp="1" noChangeArrowheads="1"/>
          </p:cNvSpPr>
          <p:nvPr>
            <p:ph type="body" idx="1"/>
          </p:nvPr>
        </p:nvSpPr>
        <p:spPr>
          <a:xfrm>
            <a:off x="3505200" y="990600"/>
            <a:ext cx="5486400" cy="5486400"/>
          </a:xfrm>
        </p:spPr>
        <p:txBody>
          <a:bodyPr/>
          <a:lstStyle/>
          <a:p>
            <a:pPr eaLnBrk="1" hangingPunct="1">
              <a:lnSpc>
                <a:spcPct val="90000"/>
              </a:lnSpc>
            </a:pPr>
            <a:r>
              <a:rPr lang="en-US" sz="1800" dirty="0" smtClean="0">
                <a:ea typeface="ＭＳ Ｐゴシック" pitchFamily="34" charset="-128"/>
              </a:rPr>
              <a:t>For completely integrated circuits, </a:t>
            </a:r>
            <a:r>
              <a:rPr lang="en-US" sz="1800" i="1" dirty="0" smtClean="0">
                <a:ea typeface="ＭＳ Ｐゴシック" pitchFamily="34" charset="-128"/>
              </a:rPr>
              <a:t>R</a:t>
            </a:r>
            <a:r>
              <a:rPr lang="en-US" sz="1800" dirty="0" smtClean="0">
                <a:ea typeface="ＭＳ Ｐゴシック" pitchFamily="34" charset="-128"/>
              </a:rPr>
              <a:t> must be implemented on chip using the shown structure.</a:t>
            </a:r>
          </a:p>
          <a:p>
            <a:endParaRPr lang="en-US" sz="1800" dirty="0" smtClean="0">
              <a:ea typeface="ＭＳ Ｐゴシック" pitchFamily="34" charset="-128"/>
            </a:endParaRPr>
          </a:p>
          <a:p>
            <a:r>
              <a:rPr lang="en-US" sz="1800" dirty="0" smtClean="0">
                <a:ea typeface="ＭＳ Ｐゴシック" pitchFamily="34" charset="-128"/>
              </a:rPr>
              <a:t>If the resistor width </a:t>
            </a:r>
            <a:r>
              <a:rPr lang="en-US" sz="1800" i="1" dirty="0" smtClean="0">
                <a:ea typeface="ＭＳ Ｐゴシック" pitchFamily="34" charset="-128"/>
              </a:rPr>
              <a:t>W </a:t>
            </a:r>
            <a:r>
              <a:rPr lang="en-US" sz="1800" dirty="0" smtClean="0">
                <a:ea typeface="ＭＳ Ｐゴシック" pitchFamily="34" charset="-128"/>
              </a:rPr>
              <a:t>were made a line width of 1</a:t>
            </a:r>
            <a:r>
              <a:rPr lang="en-US" sz="1800" dirty="0" smtClean="0">
                <a:latin typeface="Symbol" pitchFamily="18" charset="2"/>
                <a:ea typeface="ＭＳ Ｐゴシック" pitchFamily="34" charset="-128"/>
              </a:rPr>
              <a:t>m</a:t>
            </a:r>
            <a:r>
              <a:rPr lang="en-US" sz="1800" dirty="0" smtClean="0">
                <a:ea typeface="ＭＳ Ｐゴシック" pitchFamily="34" charset="-128"/>
              </a:rPr>
              <a:t>m (</a:t>
            </a:r>
            <a:r>
              <a:rPr lang="en-US" sz="1800" b="1" dirty="0" smtClean="0">
                <a:ea typeface="ＭＳ Ｐゴシック" pitchFamily="34" charset="-128"/>
              </a:rPr>
              <a:t>minimum feature size </a:t>
            </a:r>
            <a:r>
              <a:rPr lang="en-US" sz="1800" b="1" i="1" dirty="0" smtClean="0">
                <a:ea typeface="ＭＳ Ｐゴシック" pitchFamily="34" charset="-128"/>
              </a:rPr>
              <a:t>F),</a:t>
            </a:r>
            <a:r>
              <a:rPr lang="en-US" sz="1800" dirty="0" smtClean="0">
                <a:ea typeface="ＭＳ Ｐゴシック" pitchFamily="34" charset="-128"/>
              </a:rPr>
              <a:t> then the length L would be 2880 </a:t>
            </a:r>
            <a:r>
              <a:rPr lang="en-US" sz="1800" dirty="0" smtClean="0">
                <a:latin typeface="Symbol" pitchFamily="18" charset="2"/>
                <a:ea typeface="ＭＳ Ｐゴシック" pitchFamily="34" charset="-128"/>
              </a:rPr>
              <a:t>m</a:t>
            </a:r>
            <a:r>
              <a:rPr lang="en-US" sz="1800" dirty="0" smtClean="0">
                <a:ea typeface="ＭＳ Ｐゴシック" pitchFamily="34" charset="-128"/>
              </a:rPr>
              <a:t>m, and the area would be 2880 </a:t>
            </a:r>
            <a:r>
              <a:rPr lang="en-US" sz="1800" dirty="0" smtClean="0">
                <a:latin typeface="Symbol" pitchFamily="18" charset="2"/>
                <a:ea typeface="ＭＳ Ｐゴシック" pitchFamily="34" charset="-128"/>
              </a:rPr>
              <a:t>m</a:t>
            </a:r>
            <a:r>
              <a:rPr lang="en-US" sz="1800" dirty="0" smtClean="0">
                <a:ea typeface="ＭＳ Ｐゴシック" pitchFamily="34" charset="-128"/>
              </a:rPr>
              <a:t>m</a:t>
            </a:r>
            <a:r>
              <a:rPr lang="en-US" sz="1800" baseline="30000" dirty="0" smtClean="0">
                <a:ea typeface="ＭＳ Ｐゴシック" pitchFamily="34" charset="-128"/>
              </a:rPr>
              <a:t>2</a:t>
            </a:r>
            <a:r>
              <a:rPr lang="en-US" sz="1800" dirty="0" smtClean="0">
                <a:ea typeface="ＭＳ Ｐゴシック" pitchFamily="34" charset="-128"/>
              </a:rPr>
              <a:t>.</a:t>
            </a:r>
          </a:p>
        </p:txBody>
      </p:sp>
      <p:pic>
        <p:nvPicPr>
          <p:cNvPr id="9222" name="Picture 4" descr="jae20990_0620"/>
          <p:cNvPicPr>
            <a:picLocks noChangeAspect="1" noChangeArrowheads="1"/>
          </p:cNvPicPr>
          <p:nvPr/>
        </p:nvPicPr>
        <p:blipFill>
          <a:blip r:embed="rId3"/>
          <a:srcRect/>
          <a:stretch>
            <a:fillRect/>
          </a:stretch>
        </p:blipFill>
        <p:spPr bwMode="auto">
          <a:xfrm>
            <a:off x="381000" y="1143000"/>
            <a:ext cx="2895600" cy="1985963"/>
          </a:xfrm>
          <a:prstGeom prst="rect">
            <a:avLst/>
          </a:prstGeom>
          <a:noFill/>
          <a:ln w="9525">
            <a:noFill/>
            <a:miter lim="800000"/>
            <a:headEnd/>
            <a:tailEnd/>
          </a:ln>
        </p:spPr>
      </p:pic>
      <p:graphicFrame>
        <p:nvGraphicFramePr>
          <p:cNvPr id="9224" name="Object 2"/>
          <p:cNvGraphicFramePr>
            <a:graphicFrameLocks noChangeAspect="1"/>
          </p:cNvGraphicFramePr>
          <p:nvPr/>
        </p:nvGraphicFramePr>
        <p:xfrm>
          <a:off x="76200" y="3171825"/>
          <a:ext cx="3433763" cy="1533525"/>
        </p:xfrm>
        <a:graphic>
          <a:graphicData uri="http://schemas.openxmlformats.org/presentationml/2006/ole">
            <mc:AlternateContent xmlns:mc="http://schemas.openxmlformats.org/markup-compatibility/2006">
              <mc:Choice xmlns:v="urn:schemas-microsoft-com:vml" Requires="v">
                <p:oleObj spid="_x0000_s9242" name="Equation" r:id="rId4" imgW="2539800" imgH="1130040" progId="Equation.DSMT4">
                  <p:embed/>
                </p:oleObj>
              </mc:Choice>
              <mc:Fallback>
                <p:oleObj name="Equation" r:id="rId4" imgW="2539800" imgH="113004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3171825"/>
                        <a:ext cx="3433763" cy="1533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Load Resistor Issue</a:t>
            </a:r>
          </a:p>
        </p:txBody>
      </p:sp>
      <p:sp>
        <p:nvSpPr>
          <p:cNvPr id="10245" name="Rectangle 3"/>
          <p:cNvSpPr>
            <a:spLocks noGrp="1" noChangeArrowheads="1"/>
          </p:cNvSpPr>
          <p:nvPr>
            <p:ph type="body" idx="1"/>
          </p:nvPr>
        </p:nvSpPr>
        <p:spPr>
          <a:xfrm>
            <a:off x="3505200" y="990600"/>
            <a:ext cx="5486400" cy="5486400"/>
          </a:xfrm>
        </p:spPr>
        <p:txBody>
          <a:bodyPr/>
          <a:lstStyle/>
          <a:p>
            <a:pPr eaLnBrk="1" hangingPunct="1">
              <a:lnSpc>
                <a:spcPct val="90000"/>
              </a:lnSpc>
            </a:pPr>
            <a:r>
              <a:rPr lang="en-US" sz="1800" dirty="0" smtClean="0">
                <a:ea typeface="ＭＳ Ｐゴシック" pitchFamily="34" charset="-128"/>
              </a:rPr>
              <a:t>For completely integrated circuits, </a:t>
            </a:r>
            <a:r>
              <a:rPr lang="en-US" sz="1800" i="1" dirty="0" smtClean="0">
                <a:ea typeface="ＭＳ Ｐゴシック" pitchFamily="34" charset="-128"/>
              </a:rPr>
              <a:t>R</a:t>
            </a:r>
            <a:r>
              <a:rPr lang="en-US" sz="1800" dirty="0" smtClean="0">
                <a:ea typeface="ＭＳ Ｐゴシック" pitchFamily="34" charset="-128"/>
              </a:rPr>
              <a:t> must be implemented on chip using the shown structure.</a:t>
            </a:r>
          </a:p>
          <a:p>
            <a:endParaRPr lang="en-US" sz="1800" dirty="0" smtClean="0">
              <a:ea typeface="ＭＳ Ｐゴシック" pitchFamily="34" charset="-128"/>
            </a:endParaRPr>
          </a:p>
          <a:p>
            <a:r>
              <a:rPr lang="en-US" sz="1800" dirty="0" smtClean="0">
                <a:ea typeface="ＭＳ Ｐゴシック" pitchFamily="34" charset="-128"/>
              </a:rPr>
              <a:t>If the resistor width </a:t>
            </a:r>
            <a:r>
              <a:rPr lang="en-US" sz="1800" i="1" dirty="0" smtClean="0">
                <a:ea typeface="ＭＳ Ｐゴシック" pitchFamily="34" charset="-128"/>
              </a:rPr>
              <a:t>W </a:t>
            </a:r>
            <a:r>
              <a:rPr lang="en-US" sz="1800" dirty="0" smtClean="0">
                <a:ea typeface="ＭＳ Ｐゴシック" pitchFamily="34" charset="-128"/>
              </a:rPr>
              <a:t>were made a line width of 1</a:t>
            </a:r>
            <a:r>
              <a:rPr lang="en-US" sz="1800" dirty="0" smtClean="0">
                <a:latin typeface="Symbol" pitchFamily="18" charset="2"/>
                <a:ea typeface="ＭＳ Ｐゴシック" pitchFamily="34" charset="-128"/>
              </a:rPr>
              <a:t>m</a:t>
            </a:r>
            <a:r>
              <a:rPr lang="en-US" sz="1800" dirty="0" smtClean="0">
                <a:ea typeface="ＭＳ Ｐゴシック" pitchFamily="34" charset="-128"/>
              </a:rPr>
              <a:t>m (</a:t>
            </a:r>
            <a:r>
              <a:rPr lang="en-US" sz="1800" b="1" dirty="0" smtClean="0">
                <a:ea typeface="ＭＳ Ｐゴシック" pitchFamily="34" charset="-128"/>
              </a:rPr>
              <a:t>minimum feature size </a:t>
            </a:r>
            <a:r>
              <a:rPr lang="en-US" sz="1800" b="1" i="1" dirty="0" smtClean="0">
                <a:ea typeface="ＭＳ Ｐゴシック" pitchFamily="34" charset="-128"/>
              </a:rPr>
              <a:t>F),</a:t>
            </a:r>
            <a:r>
              <a:rPr lang="en-US" sz="1800" dirty="0" smtClean="0">
                <a:ea typeface="ＭＳ Ｐゴシック" pitchFamily="34" charset="-128"/>
              </a:rPr>
              <a:t> then the length L would be 2880 </a:t>
            </a:r>
            <a:r>
              <a:rPr lang="en-US" sz="1800" dirty="0" smtClean="0">
                <a:latin typeface="Symbol" pitchFamily="18" charset="2"/>
                <a:ea typeface="ＭＳ Ｐゴシック" pitchFamily="34" charset="-128"/>
              </a:rPr>
              <a:t>m</a:t>
            </a:r>
            <a:r>
              <a:rPr lang="en-US" sz="1800" dirty="0" smtClean="0">
                <a:ea typeface="ＭＳ Ｐゴシック" pitchFamily="34" charset="-128"/>
              </a:rPr>
              <a:t>m, and the area would be 2880 </a:t>
            </a:r>
            <a:r>
              <a:rPr lang="en-US" sz="1800" dirty="0" smtClean="0">
                <a:latin typeface="Symbol" pitchFamily="18" charset="2"/>
                <a:ea typeface="ＭＳ Ｐゴシック" pitchFamily="34" charset="-128"/>
              </a:rPr>
              <a:t>m</a:t>
            </a:r>
            <a:r>
              <a:rPr lang="en-US" sz="1800" dirty="0" smtClean="0">
                <a:ea typeface="ＭＳ Ｐゴシック" pitchFamily="34" charset="-128"/>
              </a:rPr>
              <a:t>m</a:t>
            </a:r>
            <a:r>
              <a:rPr lang="en-US" sz="1800" baseline="30000" dirty="0" smtClean="0">
                <a:ea typeface="ＭＳ Ｐゴシック" pitchFamily="34" charset="-128"/>
              </a:rPr>
              <a:t>2</a:t>
            </a:r>
            <a:r>
              <a:rPr lang="en-US" sz="1800" dirty="0" smtClean="0">
                <a:ea typeface="ＭＳ Ｐゴシック" pitchFamily="34" charset="-128"/>
              </a:rPr>
              <a:t>.</a:t>
            </a:r>
          </a:p>
          <a:p>
            <a:endParaRPr lang="en-US" sz="1800" dirty="0" smtClean="0">
              <a:ea typeface="ＭＳ Ｐゴシック" pitchFamily="34" charset="-128"/>
            </a:endParaRPr>
          </a:p>
          <a:p>
            <a:r>
              <a:rPr lang="en-US" sz="1800" dirty="0" smtClean="0">
                <a:ea typeface="ＭＳ Ｐゴシック" pitchFamily="34" charset="-128"/>
              </a:rPr>
              <a:t>For the transistor </a:t>
            </a:r>
            <a:r>
              <a:rPr lang="en-US" sz="1800" i="1" dirty="0" smtClean="0">
                <a:ea typeface="ＭＳ Ｐゴシック" pitchFamily="34" charset="-128"/>
              </a:rPr>
              <a:t>M</a:t>
            </a:r>
            <a:r>
              <a:rPr lang="en-US" sz="1800" i="1" baseline="-25000" dirty="0" smtClean="0">
                <a:ea typeface="ＭＳ Ｐゴシック" pitchFamily="34" charset="-128"/>
              </a:rPr>
              <a:t>S</a:t>
            </a:r>
            <a:r>
              <a:rPr lang="en-US" sz="1800" i="1" dirty="0" smtClean="0">
                <a:ea typeface="ＭＳ Ｐゴシック" pitchFamily="34" charset="-128"/>
              </a:rPr>
              <a:t>, W/L </a:t>
            </a:r>
            <a:r>
              <a:rPr lang="en-US" sz="1800" dirty="0" smtClean="0">
                <a:ea typeface="ＭＳ Ｐゴシック" pitchFamily="34" charset="-128"/>
              </a:rPr>
              <a:t>was found to be 2.22/1. If the device channel length is equal to the minimum feature size of 1 </a:t>
            </a:r>
            <a:r>
              <a:rPr lang="en-US" sz="1800" dirty="0" smtClean="0">
                <a:latin typeface="Symbol" pitchFamily="18" charset="2"/>
                <a:ea typeface="ＭＳ Ｐゴシック" pitchFamily="34" charset="-128"/>
              </a:rPr>
              <a:t>m</a:t>
            </a:r>
            <a:r>
              <a:rPr lang="en-US" sz="1800" dirty="0" smtClean="0">
                <a:ea typeface="ＭＳ Ｐゴシック" pitchFamily="34" charset="-128"/>
              </a:rPr>
              <a:t>m, then the gate area of the NMOS is only 2.22 </a:t>
            </a:r>
            <a:r>
              <a:rPr lang="en-US" sz="1800" dirty="0" smtClean="0">
                <a:latin typeface="Symbol" pitchFamily="18" charset="2"/>
                <a:ea typeface="ＭＳ Ｐゴシック" pitchFamily="34" charset="-128"/>
              </a:rPr>
              <a:t>m</a:t>
            </a:r>
            <a:r>
              <a:rPr lang="en-US" sz="1800" dirty="0" smtClean="0">
                <a:ea typeface="ＭＳ Ｐゴシック" pitchFamily="34" charset="-128"/>
              </a:rPr>
              <a:t>m</a:t>
            </a:r>
            <a:r>
              <a:rPr lang="en-US" sz="1800" baseline="30000" dirty="0" smtClean="0">
                <a:ea typeface="ＭＳ Ｐゴシック" pitchFamily="34" charset="-128"/>
              </a:rPr>
              <a:t>2</a:t>
            </a:r>
            <a:r>
              <a:rPr lang="en-US" sz="1800" dirty="0" smtClean="0">
                <a:ea typeface="ＭＳ Ｐゴシック" pitchFamily="34" charset="-128"/>
              </a:rPr>
              <a:t>. Thus, the load resistor would consume more than 1000 times the area of the switching transistor </a:t>
            </a:r>
            <a:r>
              <a:rPr lang="en-US" sz="1800" i="1" dirty="0" smtClean="0">
                <a:ea typeface="ＭＳ Ｐゴシック" pitchFamily="34" charset="-128"/>
              </a:rPr>
              <a:t>M</a:t>
            </a:r>
            <a:r>
              <a:rPr lang="en-US" sz="1800" i="1" baseline="-25000" dirty="0" smtClean="0">
                <a:ea typeface="ＭＳ Ｐゴシック" pitchFamily="34" charset="-128"/>
              </a:rPr>
              <a:t>S</a:t>
            </a:r>
            <a:r>
              <a:rPr lang="en-US" sz="1800" i="1" dirty="0" smtClean="0">
                <a:ea typeface="ＭＳ Ｐゴシック" pitchFamily="34" charset="-128"/>
              </a:rPr>
              <a:t>. </a:t>
            </a:r>
          </a:p>
          <a:p>
            <a:endParaRPr lang="en-US" sz="1800" i="1" dirty="0" smtClean="0">
              <a:ea typeface="ＭＳ Ｐゴシック" pitchFamily="34" charset="-128"/>
            </a:endParaRPr>
          </a:p>
        </p:txBody>
      </p:sp>
      <p:pic>
        <p:nvPicPr>
          <p:cNvPr id="10246" name="Picture 4" descr="jae20990_0620"/>
          <p:cNvPicPr>
            <a:picLocks noChangeAspect="1" noChangeArrowheads="1"/>
          </p:cNvPicPr>
          <p:nvPr/>
        </p:nvPicPr>
        <p:blipFill>
          <a:blip r:embed="rId3"/>
          <a:srcRect/>
          <a:stretch>
            <a:fillRect/>
          </a:stretch>
        </p:blipFill>
        <p:spPr bwMode="auto">
          <a:xfrm>
            <a:off x="381000" y="1143000"/>
            <a:ext cx="2895600" cy="1985963"/>
          </a:xfrm>
          <a:prstGeom prst="rect">
            <a:avLst/>
          </a:prstGeom>
          <a:noFill/>
          <a:ln w="9525">
            <a:noFill/>
            <a:miter lim="800000"/>
            <a:headEnd/>
            <a:tailEnd/>
          </a:ln>
        </p:spPr>
      </p:pic>
      <p:graphicFrame>
        <p:nvGraphicFramePr>
          <p:cNvPr id="10248" name="Object 2"/>
          <p:cNvGraphicFramePr>
            <a:graphicFrameLocks noChangeAspect="1"/>
          </p:cNvGraphicFramePr>
          <p:nvPr/>
        </p:nvGraphicFramePr>
        <p:xfrm>
          <a:off x="76200" y="3171825"/>
          <a:ext cx="3433763" cy="1533525"/>
        </p:xfrm>
        <a:graphic>
          <a:graphicData uri="http://schemas.openxmlformats.org/presentationml/2006/ole">
            <mc:AlternateContent xmlns:mc="http://schemas.openxmlformats.org/markup-compatibility/2006">
              <mc:Choice xmlns:v="urn:schemas-microsoft-com:vml" Requires="v">
                <p:oleObj spid="_x0000_s10266" name="Equation" r:id="rId4" imgW="2539800" imgH="1130040" progId="Equation.DSMT4">
                  <p:embed/>
                </p:oleObj>
              </mc:Choice>
              <mc:Fallback>
                <p:oleObj name="Equation" r:id="rId4" imgW="2539800" imgH="113004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3171825"/>
                        <a:ext cx="3433763" cy="1533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Load Resistor Issue</a:t>
            </a:r>
          </a:p>
        </p:txBody>
      </p:sp>
      <p:sp>
        <p:nvSpPr>
          <p:cNvPr id="11269" name="Rectangle 3"/>
          <p:cNvSpPr>
            <a:spLocks noGrp="1" noChangeArrowheads="1"/>
          </p:cNvSpPr>
          <p:nvPr>
            <p:ph type="body" idx="1"/>
          </p:nvPr>
        </p:nvSpPr>
        <p:spPr>
          <a:xfrm>
            <a:off x="3505200" y="990600"/>
            <a:ext cx="5486400" cy="5486400"/>
          </a:xfrm>
        </p:spPr>
        <p:txBody>
          <a:bodyPr/>
          <a:lstStyle/>
          <a:p>
            <a:pPr eaLnBrk="1" hangingPunct="1">
              <a:lnSpc>
                <a:spcPct val="90000"/>
              </a:lnSpc>
            </a:pPr>
            <a:r>
              <a:rPr lang="en-US" sz="1800" dirty="0" smtClean="0">
                <a:ea typeface="ＭＳ Ｐゴシック" pitchFamily="34" charset="-128"/>
              </a:rPr>
              <a:t>For completely integrated circuits, </a:t>
            </a:r>
            <a:r>
              <a:rPr lang="en-US" sz="1800" i="1" dirty="0" smtClean="0">
                <a:ea typeface="ＭＳ Ｐゴシック" pitchFamily="34" charset="-128"/>
              </a:rPr>
              <a:t>R</a:t>
            </a:r>
            <a:r>
              <a:rPr lang="en-US" sz="1800" dirty="0" smtClean="0">
                <a:ea typeface="ＭＳ Ｐゴシック" pitchFamily="34" charset="-128"/>
              </a:rPr>
              <a:t> must be implemented on chip using the shown structure.</a:t>
            </a:r>
          </a:p>
          <a:p>
            <a:endParaRPr lang="en-US" sz="1800" dirty="0" smtClean="0">
              <a:ea typeface="ＭＳ Ｐゴシック" pitchFamily="34" charset="-128"/>
            </a:endParaRPr>
          </a:p>
          <a:p>
            <a:r>
              <a:rPr lang="en-US" sz="1800" dirty="0" smtClean="0">
                <a:ea typeface="ＭＳ Ｐゴシック" pitchFamily="34" charset="-128"/>
              </a:rPr>
              <a:t>If the resistor width </a:t>
            </a:r>
            <a:r>
              <a:rPr lang="en-US" sz="1800" i="1" dirty="0" smtClean="0">
                <a:ea typeface="ＭＳ Ｐゴシック" pitchFamily="34" charset="-128"/>
              </a:rPr>
              <a:t>W </a:t>
            </a:r>
            <a:r>
              <a:rPr lang="en-US" sz="1800" dirty="0" smtClean="0">
                <a:ea typeface="ＭＳ Ｐゴシック" pitchFamily="34" charset="-128"/>
              </a:rPr>
              <a:t>were made a line width of 1</a:t>
            </a:r>
            <a:r>
              <a:rPr lang="en-US" sz="1800" dirty="0" smtClean="0">
                <a:latin typeface="Symbol" pitchFamily="18" charset="2"/>
                <a:ea typeface="ＭＳ Ｐゴシック" pitchFamily="34" charset="-128"/>
              </a:rPr>
              <a:t>m</a:t>
            </a:r>
            <a:r>
              <a:rPr lang="en-US" sz="1800" dirty="0" smtClean="0">
                <a:ea typeface="ＭＳ Ｐゴシック" pitchFamily="34" charset="-128"/>
              </a:rPr>
              <a:t>m (</a:t>
            </a:r>
            <a:r>
              <a:rPr lang="en-US" sz="1800" b="1" dirty="0" smtClean="0">
                <a:ea typeface="ＭＳ Ｐゴシック" pitchFamily="34" charset="-128"/>
              </a:rPr>
              <a:t>minimum feature size </a:t>
            </a:r>
            <a:r>
              <a:rPr lang="en-US" sz="1800" b="1" i="1" dirty="0" smtClean="0">
                <a:ea typeface="ＭＳ Ｐゴシック" pitchFamily="34" charset="-128"/>
              </a:rPr>
              <a:t>F),</a:t>
            </a:r>
            <a:r>
              <a:rPr lang="en-US" sz="1800" dirty="0" smtClean="0">
                <a:ea typeface="ＭＳ Ｐゴシック" pitchFamily="34" charset="-128"/>
              </a:rPr>
              <a:t> then the length L would be 2880 </a:t>
            </a:r>
            <a:r>
              <a:rPr lang="en-US" sz="1800" dirty="0" smtClean="0">
                <a:latin typeface="Symbol" pitchFamily="18" charset="2"/>
                <a:ea typeface="ＭＳ Ｐゴシック" pitchFamily="34" charset="-128"/>
              </a:rPr>
              <a:t>m</a:t>
            </a:r>
            <a:r>
              <a:rPr lang="en-US" sz="1800" dirty="0" smtClean="0">
                <a:ea typeface="ＭＳ Ｐゴシック" pitchFamily="34" charset="-128"/>
              </a:rPr>
              <a:t>m, and the area would be 2880 </a:t>
            </a:r>
            <a:r>
              <a:rPr lang="en-US" sz="1800" dirty="0" smtClean="0">
                <a:latin typeface="Symbol" pitchFamily="18" charset="2"/>
                <a:ea typeface="ＭＳ Ｐゴシック" pitchFamily="34" charset="-128"/>
              </a:rPr>
              <a:t>m</a:t>
            </a:r>
            <a:r>
              <a:rPr lang="en-US" sz="1800" dirty="0" smtClean="0">
                <a:ea typeface="ＭＳ Ｐゴシック" pitchFamily="34" charset="-128"/>
              </a:rPr>
              <a:t>m</a:t>
            </a:r>
            <a:r>
              <a:rPr lang="en-US" sz="1800" baseline="30000" dirty="0" smtClean="0">
                <a:ea typeface="ＭＳ Ｐゴシック" pitchFamily="34" charset="-128"/>
              </a:rPr>
              <a:t>2</a:t>
            </a:r>
            <a:r>
              <a:rPr lang="en-US" sz="1800" dirty="0" smtClean="0">
                <a:ea typeface="ＭＳ Ｐゴシック" pitchFamily="34" charset="-128"/>
              </a:rPr>
              <a:t>.</a:t>
            </a:r>
          </a:p>
          <a:p>
            <a:endParaRPr lang="en-US" sz="1800" dirty="0" smtClean="0">
              <a:ea typeface="ＭＳ Ｐゴシック" pitchFamily="34" charset="-128"/>
            </a:endParaRPr>
          </a:p>
          <a:p>
            <a:r>
              <a:rPr lang="en-US" sz="1800" dirty="0" smtClean="0">
                <a:ea typeface="ＭＳ Ｐゴシック" pitchFamily="34" charset="-128"/>
              </a:rPr>
              <a:t>For the transistor </a:t>
            </a:r>
            <a:r>
              <a:rPr lang="en-US" sz="1800" i="1" dirty="0" smtClean="0">
                <a:ea typeface="ＭＳ Ｐゴシック" pitchFamily="34" charset="-128"/>
              </a:rPr>
              <a:t>M</a:t>
            </a:r>
            <a:r>
              <a:rPr lang="en-US" sz="1800" i="1" baseline="-25000" dirty="0" smtClean="0">
                <a:ea typeface="ＭＳ Ｐゴシック" pitchFamily="34" charset="-128"/>
              </a:rPr>
              <a:t>S</a:t>
            </a:r>
            <a:r>
              <a:rPr lang="en-US" sz="1800" i="1" dirty="0" smtClean="0">
                <a:ea typeface="ＭＳ Ｐゴシック" pitchFamily="34" charset="-128"/>
              </a:rPr>
              <a:t>, W/L </a:t>
            </a:r>
            <a:r>
              <a:rPr lang="en-US" sz="1800" dirty="0" smtClean="0">
                <a:ea typeface="ＭＳ Ｐゴシック" pitchFamily="34" charset="-128"/>
              </a:rPr>
              <a:t>was found to be 2.22/1. If the device channel length is equal to the minimum feature size of 1 </a:t>
            </a:r>
            <a:r>
              <a:rPr lang="en-US" sz="1800" dirty="0" smtClean="0">
                <a:latin typeface="Symbol" pitchFamily="18" charset="2"/>
                <a:ea typeface="ＭＳ Ｐゴシック" pitchFamily="34" charset="-128"/>
              </a:rPr>
              <a:t>m</a:t>
            </a:r>
            <a:r>
              <a:rPr lang="en-US" sz="1800" dirty="0" smtClean="0">
                <a:ea typeface="ＭＳ Ｐゴシック" pitchFamily="34" charset="-128"/>
              </a:rPr>
              <a:t>m, then the gate area of the NMOS is only 2.22 </a:t>
            </a:r>
            <a:r>
              <a:rPr lang="en-US" sz="1800" dirty="0" smtClean="0">
                <a:latin typeface="Symbol" pitchFamily="18" charset="2"/>
                <a:ea typeface="ＭＳ Ｐゴシック" pitchFamily="34" charset="-128"/>
              </a:rPr>
              <a:t>m</a:t>
            </a:r>
            <a:r>
              <a:rPr lang="en-US" sz="1800" dirty="0" smtClean="0">
                <a:ea typeface="ＭＳ Ｐゴシック" pitchFamily="34" charset="-128"/>
              </a:rPr>
              <a:t>m</a:t>
            </a:r>
            <a:r>
              <a:rPr lang="en-US" sz="1800" baseline="30000" dirty="0" smtClean="0">
                <a:ea typeface="ＭＳ Ｐゴシック" pitchFamily="34" charset="-128"/>
              </a:rPr>
              <a:t>2</a:t>
            </a:r>
            <a:r>
              <a:rPr lang="en-US" sz="1800" dirty="0" smtClean="0">
                <a:ea typeface="ＭＳ Ｐゴシック" pitchFamily="34" charset="-128"/>
              </a:rPr>
              <a:t>. Thus, the load resistor would consume more than 1000 times the area of the switching transistor </a:t>
            </a:r>
            <a:r>
              <a:rPr lang="en-US" sz="1800" i="1" dirty="0" smtClean="0">
                <a:ea typeface="ＭＳ Ｐゴシック" pitchFamily="34" charset="-128"/>
              </a:rPr>
              <a:t>M</a:t>
            </a:r>
            <a:r>
              <a:rPr lang="en-US" sz="1800" i="1" baseline="-25000" dirty="0" smtClean="0">
                <a:ea typeface="ＭＳ Ｐゴシック" pitchFamily="34" charset="-128"/>
              </a:rPr>
              <a:t>S</a:t>
            </a:r>
            <a:r>
              <a:rPr lang="en-US" sz="1800" i="1" dirty="0" smtClean="0">
                <a:ea typeface="ＭＳ Ｐゴシック" pitchFamily="34" charset="-128"/>
              </a:rPr>
              <a:t>. </a:t>
            </a:r>
          </a:p>
          <a:p>
            <a:endParaRPr lang="en-US" sz="1800" i="1" dirty="0" smtClean="0">
              <a:ea typeface="ＭＳ Ｐゴシック" pitchFamily="34" charset="-128"/>
            </a:endParaRPr>
          </a:p>
          <a:p>
            <a:r>
              <a:rPr lang="en-US" sz="1800" i="1" dirty="0" smtClean="0">
                <a:ea typeface="ＭＳ Ｐゴシック" pitchFamily="34" charset="-128"/>
              </a:rPr>
              <a:t>This is simply not an acceptable utilization of area in IC design. </a:t>
            </a:r>
          </a:p>
          <a:p>
            <a:endParaRPr lang="en-US" sz="1800" dirty="0" smtClean="0">
              <a:ea typeface="ＭＳ Ｐゴシック" pitchFamily="34" charset="-128"/>
            </a:endParaRPr>
          </a:p>
        </p:txBody>
      </p:sp>
      <p:pic>
        <p:nvPicPr>
          <p:cNvPr id="11270" name="Picture 4" descr="jae20990_0620"/>
          <p:cNvPicPr>
            <a:picLocks noChangeAspect="1" noChangeArrowheads="1"/>
          </p:cNvPicPr>
          <p:nvPr/>
        </p:nvPicPr>
        <p:blipFill>
          <a:blip r:embed="rId3"/>
          <a:srcRect/>
          <a:stretch>
            <a:fillRect/>
          </a:stretch>
        </p:blipFill>
        <p:spPr bwMode="auto">
          <a:xfrm>
            <a:off x="381000" y="1143000"/>
            <a:ext cx="2895600" cy="1985963"/>
          </a:xfrm>
          <a:prstGeom prst="rect">
            <a:avLst/>
          </a:prstGeom>
          <a:noFill/>
          <a:ln w="9525">
            <a:noFill/>
            <a:miter lim="800000"/>
            <a:headEnd/>
            <a:tailEnd/>
          </a:ln>
        </p:spPr>
      </p:pic>
      <p:graphicFrame>
        <p:nvGraphicFramePr>
          <p:cNvPr id="11272" name="Object 2"/>
          <p:cNvGraphicFramePr>
            <a:graphicFrameLocks noChangeAspect="1"/>
          </p:cNvGraphicFramePr>
          <p:nvPr/>
        </p:nvGraphicFramePr>
        <p:xfrm>
          <a:off x="76200" y="3171825"/>
          <a:ext cx="3433763" cy="1533525"/>
        </p:xfrm>
        <a:graphic>
          <a:graphicData uri="http://schemas.openxmlformats.org/presentationml/2006/ole">
            <mc:AlternateContent xmlns:mc="http://schemas.openxmlformats.org/markup-compatibility/2006">
              <mc:Choice xmlns:v="urn:schemas-microsoft-com:vml" Requires="v">
                <p:oleObj spid="_x0000_s11290" name="Equation" r:id="rId4" imgW="2539800" imgH="1130040" progId="Equation.DSMT4">
                  <p:embed/>
                </p:oleObj>
              </mc:Choice>
              <mc:Fallback>
                <p:oleObj name="Equation" r:id="rId4" imgW="2539800" imgH="113004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3171825"/>
                        <a:ext cx="3433763" cy="1533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Load Resistor Issue</a:t>
            </a:r>
          </a:p>
        </p:txBody>
      </p:sp>
      <p:sp>
        <p:nvSpPr>
          <p:cNvPr id="12293" name="Rectangle 3"/>
          <p:cNvSpPr>
            <a:spLocks noGrp="1" noChangeArrowheads="1"/>
          </p:cNvSpPr>
          <p:nvPr>
            <p:ph type="body" idx="1"/>
          </p:nvPr>
        </p:nvSpPr>
        <p:spPr>
          <a:xfrm>
            <a:off x="3505200" y="990600"/>
            <a:ext cx="5486400" cy="5486400"/>
          </a:xfrm>
        </p:spPr>
        <p:txBody>
          <a:bodyPr/>
          <a:lstStyle/>
          <a:p>
            <a:pPr eaLnBrk="1" hangingPunct="1">
              <a:lnSpc>
                <a:spcPct val="90000"/>
              </a:lnSpc>
            </a:pPr>
            <a:r>
              <a:rPr lang="en-US" sz="1800" dirty="0" smtClean="0">
                <a:ea typeface="ＭＳ Ｐゴシック" pitchFamily="34" charset="-128"/>
              </a:rPr>
              <a:t>For completely integrated circuits, </a:t>
            </a:r>
            <a:r>
              <a:rPr lang="en-US" sz="1800" i="1" dirty="0" smtClean="0">
                <a:ea typeface="ＭＳ Ｐゴシック" pitchFamily="34" charset="-128"/>
              </a:rPr>
              <a:t>R</a:t>
            </a:r>
            <a:r>
              <a:rPr lang="en-US" sz="1800" dirty="0" smtClean="0">
                <a:ea typeface="ＭＳ Ｐゴシック" pitchFamily="34" charset="-128"/>
              </a:rPr>
              <a:t> must be implemented on chip using the shown structure.</a:t>
            </a:r>
          </a:p>
          <a:p>
            <a:endParaRPr lang="en-US" sz="1800" dirty="0" smtClean="0">
              <a:ea typeface="ＭＳ Ｐゴシック" pitchFamily="34" charset="-128"/>
            </a:endParaRPr>
          </a:p>
          <a:p>
            <a:r>
              <a:rPr lang="en-US" sz="1800" dirty="0" smtClean="0">
                <a:ea typeface="ＭＳ Ｐゴシック" pitchFamily="34" charset="-128"/>
              </a:rPr>
              <a:t>If the resistor width </a:t>
            </a:r>
            <a:r>
              <a:rPr lang="en-US" sz="1800" i="1" dirty="0" smtClean="0">
                <a:ea typeface="ＭＳ Ｐゴシック" pitchFamily="34" charset="-128"/>
              </a:rPr>
              <a:t>W </a:t>
            </a:r>
            <a:r>
              <a:rPr lang="en-US" sz="1800" dirty="0" smtClean="0">
                <a:ea typeface="ＭＳ Ｐゴシック" pitchFamily="34" charset="-128"/>
              </a:rPr>
              <a:t>were made a line width of 1</a:t>
            </a:r>
            <a:r>
              <a:rPr lang="en-US" sz="1800" dirty="0" smtClean="0">
                <a:latin typeface="Symbol" pitchFamily="18" charset="2"/>
                <a:ea typeface="ＭＳ Ｐゴシック" pitchFamily="34" charset="-128"/>
              </a:rPr>
              <a:t>m</a:t>
            </a:r>
            <a:r>
              <a:rPr lang="en-US" sz="1800" dirty="0" smtClean="0">
                <a:ea typeface="ＭＳ Ｐゴシック" pitchFamily="34" charset="-128"/>
              </a:rPr>
              <a:t>m (</a:t>
            </a:r>
            <a:r>
              <a:rPr lang="en-US" sz="1800" b="1" dirty="0" smtClean="0">
                <a:ea typeface="ＭＳ Ｐゴシック" pitchFamily="34" charset="-128"/>
              </a:rPr>
              <a:t>minimum feature size </a:t>
            </a:r>
            <a:r>
              <a:rPr lang="en-US" sz="1800" b="1" i="1" dirty="0" smtClean="0">
                <a:ea typeface="ＭＳ Ｐゴシック" pitchFamily="34" charset="-128"/>
              </a:rPr>
              <a:t>F),</a:t>
            </a:r>
            <a:r>
              <a:rPr lang="en-US" sz="1800" dirty="0" smtClean="0">
                <a:ea typeface="ＭＳ Ｐゴシック" pitchFamily="34" charset="-128"/>
              </a:rPr>
              <a:t> then the length L would be 2880 </a:t>
            </a:r>
            <a:r>
              <a:rPr lang="en-US" sz="1800" dirty="0" smtClean="0">
                <a:latin typeface="Symbol" pitchFamily="18" charset="2"/>
                <a:ea typeface="ＭＳ Ｐゴシック" pitchFamily="34" charset="-128"/>
              </a:rPr>
              <a:t>m</a:t>
            </a:r>
            <a:r>
              <a:rPr lang="en-US" sz="1800" dirty="0" smtClean="0">
                <a:ea typeface="ＭＳ Ｐゴシック" pitchFamily="34" charset="-128"/>
              </a:rPr>
              <a:t>m, and the area would be 2880 </a:t>
            </a:r>
            <a:r>
              <a:rPr lang="en-US" sz="1800" dirty="0" smtClean="0">
                <a:latin typeface="Symbol" pitchFamily="18" charset="2"/>
                <a:ea typeface="ＭＳ Ｐゴシック" pitchFamily="34" charset="-128"/>
              </a:rPr>
              <a:t>m</a:t>
            </a:r>
            <a:r>
              <a:rPr lang="en-US" sz="1800" dirty="0" smtClean="0">
                <a:ea typeface="ＭＳ Ｐゴシック" pitchFamily="34" charset="-128"/>
              </a:rPr>
              <a:t>m</a:t>
            </a:r>
            <a:r>
              <a:rPr lang="en-US" sz="1800" baseline="30000" dirty="0" smtClean="0">
                <a:ea typeface="ＭＳ Ｐゴシック" pitchFamily="34" charset="-128"/>
              </a:rPr>
              <a:t>2</a:t>
            </a:r>
            <a:r>
              <a:rPr lang="en-US" sz="1800" dirty="0" smtClean="0">
                <a:ea typeface="ＭＳ Ｐゴシック" pitchFamily="34" charset="-128"/>
              </a:rPr>
              <a:t>.</a:t>
            </a:r>
          </a:p>
          <a:p>
            <a:endParaRPr lang="en-US" sz="1800" dirty="0" smtClean="0">
              <a:ea typeface="ＭＳ Ｐゴシック" pitchFamily="34" charset="-128"/>
            </a:endParaRPr>
          </a:p>
          <a:p>
            <a:r>
              <a:rPr lang="en-US" sz="1800" dirty="0" smtClean="0">
                <a:ea typeface="ＭＳ Ｐゴシック" pitchFamily="34" charset="-128"/>
              </a:rPr>
              <a:t>For the transistor </a:t>
            </a:r>
            <a:r>
              <a:rPr lang="en-US" sz="1800" i="1" dirty="0" smtClean="0">
                <a:ea typeface="ＭＳ Ｐゴシック" pitchFamily="34" charset="-128"/>
              </a:rPr>
              <a:t>M</a:t>
            </a:r>
            <a:r>
              <a:rPr lang="en-US" sz="1800" i="1" baseline="-25000" dirty="0" smtClean="0">
                <a:ea typeface="ＭＳ Ｐゴシック" pitchFamily="34" charset="-128"/>
              </a:rPr>
              <a:t>S</a:t>
            </a:r>
            <a:r>
              <a:rPr lang="en-US" sz="1800" i="1" dirty="0" smtClean="0">
                <a:ea typeface="ＭＳ Ｐゴシック" pitchFamily="34" charset="-128"/>
              </a:rPr>
              <a:t>, W/L </a:t>
            </a:r>
            <a:r>
              <a:rPr lang="en-US" sz="1800" dirty="0" smtClean="0">
                <a:ea typeface="ＭＳ Ｐゴシック" pitchFamily="34" charset="-128"/>
              </a:rPr>
              <a:t>was found to be 2.22/1. If the device channel length is equal to the minimum feature size of 1 </a:t>
            </a:r>
            <a:r>
              <a:rPr lang="en-US" sz="1800" dirty="0" smtClean="0">
                <a:latin typeface="Symbol" pitchFamily="18" charset="2"/>
                <a:ea typeface="ＭＳ Ｐゴシック" pitchFamily="34" charset="-128"/>
              </a:rPr>
              <a:t>m</a:t>
            </a:r>
            <a:r>
              <a:rPr lang="en-US" sz="1800" dirty="0" smtClean="0">
                <a:ea typeface="ＭＳ Ｐゴシック" pitchFamily="34" charset="-128"/>
              </a:rPr>
              <a:t>m, then the gate area of the NMOS is only 2.22 </a:t>
            </a:r>
            <a:r>
              <a:rPr lang="en-US" sz="1800" dirty="0" smtClean="0">
                <a:latin typeface="Symbol" pitchFamily="18" charset="2"/>
                <a:ea typeface="ＭＳ Ｐゴシック" pitchFamily="34" charset="-128"/>
              </a:rPr>
              <a:t>m</a:t>
            </a:r>
            <a:r>
              <a:rPr lang="en-US" sz="1800" dirty="0" smtClean="0">
                <a:ea typeface="ＭＳ Ｐゴシック" pitchFamily="34" charset="-128"/>
              </a:rPr>
              <a:t>m</a:t>
            </a:r>
            <a:r>
              <a:rPr lang="en-US" sz="1800" baseline="30000" dirty="0" smtClean="0">
                <a:ea typeface="ＭＳ Ｐゴシック" pitchFamily="34" charset="-128"/>
              </a:rPr>
              <a:t>2</a:t>
            </a:r>
            <a:r>
              <a:rPr lang="en-US" sz="1800" dirty="0" smtClean="0">
                <a:ea typeface="ＭＳ Ｐゴシック" pitchFamily="34" charset="-128"/>
              </a:rPr>
              <a:t>. Thus, the load resistor would consume more than 1000 times the area of the switching transistor </a:t>
            </a:r>
            <a:r>
              <a:rPr lang="en-US" sz="1800" i="1" dirty="0" smtClean="0">
                <a:ea typeface="ＭＳ Ｐゴシック" pitchFamily="34" charset="-128"/>
              </a:rPr>
              <a:t>M</a:t>
            </a:r>
            <a:r>
              <a:rPr lang="en-US" sz="1800" i="1" baseline="-25000" dirty="0" smtClean="0">
                <a:ea typeface="ＭＳ Ｐゴシック" pitchFamily="34" charset="-128"/>
              </a:rPr>
              <a:t>S</a:t>
            </a:r>
            <a:r>
              <a:rPr lang="en-US" sz="1800" i="1" dirty="0" smtClean="0">
                <a:ea typeface="ＭＳ Ｐゴシック" pitchFamily="34" charset="-128"/>
              </a:rPr>
              <a:t>. </a:t>
            </a:r>
          </a:p>
          <a:p>
            <a:endParaRPr lang="en-US" sz="1800" i="1" dirty="0" smtClean="0">
              <a:ea typeface="ＭＳ Ｐゴシック" pitchFamily="34" charset="-128"/>
            </a:endParaRPr>
          </a:p>
          <a:p>
            <a:r>
              <a:rPr lang="en-US" sz="1800" i="1" dirty="0" smtClean="0">
                <a:ea typeface="ＭＳ Ｐゴシック" pitchFamily="34" charset="-128"/>
              </a:rPr>
              <a:t>This is simply not an acceptable utilization of area in IC design. </a:t>
            </a:r>
          </a:p>
          <a:p>
            <a:endParaRPr lang="en-US" sz="1800" dirty="0" smtClean="0">
              <a:ea typeface="ＭＳ Ｐゴシック" pitchFamily="34" charset="-128"/>
            </a:endParaRPr>
          </a:p>
          <a:p>
            <a:r>
              <a:rPr lang="en-US" sz="1800" dirty="0" smtClean="0">
                <a:ea typeface="ＭＳ Ｐゴシック" pitchFamily="34" charset="-128"/>
              </a:rPr>
              <a:t>The solution to this problem is to </a:t>
            </a:r>
            <a:r>
              <a:rPr lang="en-US" sz="1800" b="1" dirty="0" smtClean="0">
                <a:ea typeface="ＭＳ Ｐゴシック" pitchFamily="34" charset="-128"/>
              </a:rPr>
              <a:t>replace the load resistor with a transistor.</a:t>
            </a:r>
          </a:p>
        </p:txBody>
      </p:sp>
      <p:pic>
        <p:nvPicPr>
          <p:cNvPr id="12294" name="Picture 4" descr="jae20990_0620"/>
          <p:cNvPicPr>
            <a:picLocks noChangeAspect="1" noChangeArrowheads="1"/>
          </p:cNvPicPr>
          <p:nvPr/>
        </p:nvPicPr>
        <p:blipFill>
          <a:blip r:embed="rId3"/>
          <a:srcRect/>
          <a:stretch>
            <a:fillRect/>
          </a:stretch>
        </p:blipFill>
        <p:spPr bwMode="auto">
          <a:xfrm>
            <a:off x="381000" y="1143000"/>
            <a:ext cx="2895600" cy="1985963"/>
          </a:xfrm>
          <a:prstGeom prst="rect">
            <a:avLst/>
          </a:prstGeom>
          <a:noFill/>
          <a:ln w="9525">
            <a:noFill/>
            <a:miter lim="800000"/>
            <a:headEnd/>
            <a:tailEnd/>
          </a:ln>
        </p:spPr>
      </p:pic>
      <p:graphicFrame>
        <p:nvGraphicFramePr>
          <p:cNvPr id="12296" name="Object 2"/>
          <p:cNvGraphicFramePr>
            <a:graphicFrameLocks noChangeAspect="1"/>
          </p:cNvGraphicFramePr>
          <p:nvPr/>
        </p:nvGraphicFramePr>
        <p:xfrm>
          <a:off x="76200" y="3171825"/>
          <a:ext cx="3433763" cy="1533525"/>
        </p:xfrm>
        <a:graphic>
          <a:graphicData uri="http://schemas.openxmlformats.org/presentationml/2006/ole">
            <mc:AlternateContent xmlns:mc="http://schemas.openxmlformats.org/markup-compatibility/2006">
              <mc:Choice xmlns:v="urn:schemas-microsoft-com:vml" Requires="v">
                <p:oleObj spid="_x0000_s12314" name="Equation" r:id="rId4" imgW="2539800" imgH="1130040" progId="Equation.DSMT4">
                  <p:embed/>
                </p:oleObj>
              </mc:Choice>
              <mc:Fallback>
                <p:oleObj name="Equation" r:id="rId4" imgW="2539800" imgH="113004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3171825"/>
                        <a:ext cx="3433763" cy="1533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a:xfrm>
            <a:off x="608013" y="23813"/>
            <a:ext cx="7772400" cy="738187"/>
          </a:xfrm>
        </p:spPr>
        <p:txBody>
          <a:bodyPr/>
          <a:lstStyle/>
          <a:p>
            <a:pPr eaLnBrk="1" hangingPunct="1"/>
            <a:r>
              <a:rPr lang="en-US" smtClean="0">
                <a:ea typeface="ＭＳ Ｐゴシック" pitchFamily="34" charset="-128"/>
              </a:rPr>
              <a:t>Using Transistors in Place of a Resistor</a:t>
            </a:r>
          </a:p>
        </p:txBody>
      </p:sp>
      <p:sp>
        <p:nvSpPr>
          <p:cNvPr id="87044" name="Rectangle 3"/>
          <p:cNvSpPr>
            <a:spLocks noGrp="1" noChangeArrowheads="1"/>
          </p:cNvSpPr>
          <p:nvPr>
            <p:ph type="body" idx="1"/>
          </p:nvPr>
        </p:nvSpPr>
        <p:spPr>
          <a:xfrm>
            <a:off x="5638800" y="1828800"/>
            <a:ext cx="3276600" cy="4419600"/>
          </a:xfrm>
        </p:spPr>
        <p:txBody>
          <a:bodyPr/>
          <a:lstStyle/>
          <a:p>
            <a:pPr eaLnBrk="1" hangingPunct="1">
              <a:lnSpc>
                <a:spcPct val="90000"/>
              </a:lnSpc>
              <a:buFontTx/>
              <a:buNone/>
            </a:pPr>
            <a:r>
              <a:rPr lang="en-US" sz="1800" smtClean="0">
                <a:ea typeface="ＭＳ Ｐゴシック" pitchFamily="34" charset="-128"/>
              </a:rPr>
              <a:t>NMOS load transistor  with </a:t>
            </a:r>
          </a:p>
          <a:p>
            <a:pPr eaLnBrk="1" hangingPunct="1">
              <a:lnSpc>
                <a:spcPct val="90000"/>
              </a:lnSpc>
              <a:buFontTx/>
              <a:buNone/>
            </a:pPr>
            <a:r>
              <a:rPr lang="en-US" sz="1800" smtClean="0">
                <a:ea typeface="ＭＳ Ｐゴシック" pitchFamily="34" charset="-128"/>
              </a:rPr>
              <a:t>a)	gate connected to the source</a:t>
            </a:r>
          </a:p>
          <a:p>
            <a:pPr eaLnBrk="1" hangingPunct="1">
              <a:lnSpc>
                <a:spcPct val="90000"/>
              </a:lnSpc>
              <a:buFontTx/>
              <a:buNone/>
            </a:pPr>
            <a:r>
              <a:rPr lang="en-US" sz="1800" smtClean="0">
                <a:ea typeface="ＭＳ Ｐゴシック" pitchFamily="34" charset="-128"/>
              </a:rPr>
              <a:t>b)	gate connected to ground</a:t>
            </a:r>
          </a:p>
          <a:p>
            <a:pPr eaLnBrk="1" hangingPunct="1">
              <a:lnSpc>
                <a:spcPct val="90000"/>
              </a:lnSpc>
              <a:buFontTx/>
              <a:buNone/>
            </a:pPr>
            <a:r>
              <a:rPr lang="en-US" sz="1800" smtClean="0">
                <a:ea typeface="ＭＳ Ｐゴシック" pitchFamily="34" charset="-128"/>
              </a:rPr>
              <a:t>c)	gate connected to V</a:t>
            </a:r>
            <a:r>
              <a:rPr lang="en-US" sz="1800" baseline="-25000" smtClean="0">
                <a:ea typeface="ＭＳ Ｐゴシック" pitchFamily="34" charset="-128"/>
              </a:rPr>
              <a:t>DD</a:t>
            </a:r>
            <a:endParaRPr lang="en-US" sz="1800" smtClean="0">
              <a:ea typeface="ＭＳ Ｐゴシック" pitchFamily="34" charset="-128"/>
            </a:endParaRPr>
          </a:p>
          <a:p>
            <a:pPr eaLnBrk="1" hangingPunct="1">
              <a:lnSpc>
                <a:spcPct val="90000"/>
              </a:lnSpc>
              <a:buFontTx/>
              <a:buNone/>
            </a:pPr>
            <a:r>
              <a:rPr lang="en-US" sz="1800" smtClean="0">
                <a:ea typeface="ＭＳ Ｐゴシック" pitchFamily="34" charset="-128"/>
              </a:rPr>
              <a:t>d)	gate biased to linear region</a:t>
            </a:r>
          </a:p>
          <a:p>
            <a:pPr eaLnBrk="1" hangingPunct="1">
              <a:lnSpc>
                <a:spcPct val="90000"/>
              </a:lnSpc>
              <a:buFontTx/>
              <a:buNone/>
            </a:pPr>
            <a:r>
              <a:rPr lang="en-US" sz="1800" smtClean="0">
                <a:ea typeface="ＭＳ Ｐゴシック" pitchFamily="34" charset="-128"/>
              </a:rPr>
              <a:t>e)	a depletion-mode NMOSFET</a:t>
            </a:r>
          </a:p>
          <a:p>
            <a:pPr eaLnBrk="1" hangingPunct="1">
              <a:lnSpc>
                <a:spcPct val="90000"/>
              </a:lnSpc>
              <a:buFontTx/>
              <a:buNone/>
            </a:pPr>
            <a:r>
              <a:rPr lang="en-US" sz="1800" smtClean="0">
                <a:ea typeface="ＭＳ Ｐゴシック" pitchFamily="34" charset="-128"/>
              </a:rPr>
              <a:t>f)	gate grounded PMOS load</a:t>
            </a:r>
          </a:p>
          <a:p>
            <a:pPr eaLnBrk="1" hangingPunct="1">
              <a:lnSpc>
                <a:spcPct val="90000"/>
              </a:lnSpc>
              <a:buFontTx/>
              <a:buNone/>
            </a:pPr>
            <a:endParaRPr lang="en-US" sz="1800" smtClean="0">
              <a:ea typeface="ＭＳ Ｐゴシック" pitchFamily="34" charset="-128"/>
            </a:endParaRPr>
          </a:p>
        </p:txBody>
      </p:sp>
      <p:pic>
        <p:nvPicPr>
          <p:cNvPr id="87045" name="Picture 5" descr="fig0617"/>
          <p:cNvPicPr>
            <a:picLocks noChangeAspect="1" noChangeArrowheads="1"/>
          </p:cNvPicPr>
          <p:nvPr/>
        </p:nvPicPr>
        <p:blipFill>
          <a:blip r:embed="rId2"/>
          <a:srcRect/>
          <a:stretch>
            <a:fillRect/>
          </a:stretch>
        </p:blipFill>
        <p:spPr bwMode="auto">
          <a:xfrm>
            <a:off x="228600" y="2209800"/>
            <a:ext cx="4895850" cy="3914775"/>
          </a:xfrm>
          <a:prstGeom prst="rect">
            <a:avLst/>
          </a:prstGeom>
          <a:noFill/>
          <a:ln w="9525">
            <a:noFill/>
            <a:miter lim="800000"/>
            <a:headEnd/>
            <a:tailEnd/>
          </a:ln>
        </p:spPr>
      </p:pic>
      <p:sp>
        <p:nvSpPr>
          <p:cNvPr id="87047" name="Rectangle 3"/>
          <p:cNvSpPr txBox="1">
            <a:spLocks noChangeArrowheads="1"/>
          </p:cNvSpPr>
          <p:nvPr/>
        </p:nvSpPr>
        <p:spPr bwMode="auto">
          <a:xfrm>
            <a:off x="-76200" y="914400"/>
            <a:ext cx="9144000" cy="762000"/>
          </a:xfrm>
          <a:prstGeom prst="rect">
            <a:avLst/>
          </a:prstGeom>
          <a:noFill/>
          <a:ln w="9525">
            <a:noFill/>
            <a:miter lim="800000"/>
            <a:headEnd/>
            <a:tailEnd/>
          </a:ln>
        </p:spPr>
        <p:txBody>
          <a:bodyPr/>
          <a:lstStyle/>
          <a:p>
            <a:pPr marL="342900" indent="-342900">
              <a:lnSpc>
                <a:spcPct val="90000"/>
              </a:lnSpc>
              <a:spcBef>
                <a:spcPct val="20000"/>
              </a:spcBef>
            </a:pPr>
            <a:r>
              <a:rPr lang="en-US" sz="1800"/>
              <a:t>	We are replacing a 2-terminal device with a 3(4)-terminal device and need to figure our what to do with the gate (since drain and source are conducting).</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Footer Placeholder 4"/>
          <p:cNvSpPr>
            <a:spLocks noGrp="1"/>
          </p:cNvSpPr>
          <p:nvPr>
            <p:ph type="ftr" sz="quarter" idx="4294967295"/>
          </p:nvPr>
        </p:nvSpPr>
        <p:spPr>
          <a:xfrm>
            <a:off x="0" y="6553200"/>
            <a:ext cx="2895600" cy="236538"/>
          </a:xfrm>
        </p:spPr>
        <p:txBody>
          <a:bodyPr/>
          <a:lstStyle/>
          <a:p>
            <a:pPr>
              <a:defRPr/>
            </a:pPr>
            <a:r>
              <a:rPr lang="en-US" sz="1400" dirty="0" smtClean="0">
                <a:ea typeface="ＭＳ Ｐゴシック" pitchFamily="34" charset="-128"/>
              </a:rPr>
              <a:t>NJIT  ECE271   </a:t>
            </a:r>
            <a:r>
              <a:rPr lang="en-US" sz="1400" dirty="0" err="1" smtClean="0">
                <a:ea typeface="ＭＳ Ｐゴシック" pitchFamily="34" charset="-128"/>
              </a:rPr>
              <a:t>Dr.Serhi</a:t>
            </a:r>
            <a:r>
              <a:rPr lang="en-US" sz="1400" dirty="0" smtClean="0">
                <a:ea typeface="ＭＳ Ｐゴシック" pitchFamily="34" charset="-128"/>
              </a:rPr>
              <a:t> </a:t>
            </a:r>
            <a:r>
              <a:rPr lang="en-US" sz="1400" dirty="0" err="1" smtClean="0">
                <a:ea typeface="ＭＳ Ｐゴシック" pitchFamily="34" charset="-128"/>
              </a:rPr>
              <a:t>Levkov</a:t>
            </a:r>
            <a:r>
              <a:rPr lang="en-US" sz="1400" dirty="0" smtClean="0">
                <a:ea typeface="ＭＳ Ｐゴシック" pitchFamily="34" charset="-128"/>
              </a:rPr>
              <a:t> </a:t>
            </a:r>
          </a:p>
        </p:txBody>
      </p:sp>
      <p:sp>
        <p:nvSpPr>
          <p:cNvPr id="88067" name="Rectangle 2"/>
          <p:cNvSpPr>
            <a:spLocks noGrp="1" noChangeArrowheads="1"/>
          </p:cNvSpPr>
          <p:nvPr>
            <p:ph type="title"/>
          </p:nvPr>
        </p:nvSpPr>
        <p:spPr>
          <a:xfrm>
            <a:off x="608013" y="23813"/>
            <a:ext cx="7772400" cy="738187"/>
          </a:xfrm>
        </p:spPr>
        <p:txBody>
          <a:bodyPr/>
          <a:lstStyle/>
          <a:p>
            <a:pPr eaLnBrk="1" hangingPunct="1"/>
            <a:r>
              <a:rPr lang="en-US" smtClean="0">
                <a:ea typeface="ＭＳ Ｐゴシック" pitchFamily="34" charset="-128"/>
              </a:rPr>
              <a:t>Using Transistors in Place of a Resistor</a:t>
            </a:r>
          </a:p>
        </p:txBody>
      </p:sp>
      <p:sp>
        <p:nvSpPr>
          <p:cNvPr id="88068" name="Rectangle 3"/>
          <p:cNvSpPr>
            <a:spLocks noGrp="1" noChangeArrowheads="1"/>
          </p:cNvSpPr>
          <p:nvPr>
            <p:ph type="body" idx="1"/>
          </p:nvPr>
        </p:nvSpPr>
        <p:spPr>
          <a:xfrm>
            <a:off x="5638800" y="1828800"/>
            <a:ext cx="3276600" cy="4419600"/>
          </a:xfrm>
        </p:spPr>
        <p:txBody>
          <a:bodyPr/>
          <a:lstStyle/>
          <a:p>
            <a:pPr eaLnBrk="1" hangingPunct="1">
              <a:lnSpc>
                <a:spcPct val="90000"/>
              </a:lnSpc>
              <a:buFontTx/>
              <a:buNone/>
            </a:pPr>
            <a:r>
              <a:rPr lang="en-US" sz="1800" smtClean="0">
                <a:ea typeface="ＭＳ Ｐゴシック" pitchFamily="34" charset="-128"/>
              </a:rPr>
              <a:t>NMOS load with </a:t>
            </a:r>
          </a:p>
          <a:p>
            <a:pPr eaLnBrk="1" hangingPunct="1">
              <a:lnSpc>
                <a:spcPct val="90000"/>
              </a:lnSpc>
              <a:buFontTx/>
              <a:buNone/>
            </a:pPr>
            <a:r>
              <a:rPr lang="en-US" sz="1800" smtClean="0">
                <a:ea typeface="ＭＳ Ｐゴシック" pitchFamily="34" charset="-128"/>
              </a:rPr>
              <a:t>a)	gate connected to the source</a:t>
            </a:r>
          </a:p>
          <a:p>
            <a:pPr eaLnBrk="1" hangingPunct="1">
              <a:lnSpc>
                <a:spcPct val="90000"/>
              </a:lnSpc>
              <a:buFontTx/>
              <a:buNone/>
            </a:pPr>
            <a:r>
              <a:rPr lang="en-US" sz="1800" smtClean="0">
                <a:ea typeface="ＭＳ Ｐゴシック" pitchFamily="34" charset="-128"/>
              </a:rPr>
              <a:t>b)	gate connected to ground</a:t>
            </a:r>
          </a:p>
          <a:p>
            <a:pPr eaLnBrk="1" hangingPunct="1">
              <a:lnSpc>
                <a:spcPct val="90000"/>
              </a:lnSpc>
              <a:buFontTx/>
              <a:buNone/>
            </a:pPr>
            <a:r>
              <a:rPr lang="en-US" sz="1800" smtClean="0">
                <a:ea typeface="ＭＳ Ｐゴシック" pitchFamily="34" charset="-128"/>
              </a:rPr>
              <a:t>c)	gate connected to V</a:t>
            </a:r>
            <a:r>
              <a:rPr lang="en-US" sz="1800" baseline="-25000" smtClean="0">
                <a:ea typeface="ＭＳ Ｐゴシック" pitchFamily="34" charset="-128"/>
              </a:rPr>
              <a:t>DD</a:t>
            </a:r>
            <a:endParaRPr lang="en-US" sz="1800" smtClean="0">
              <a:ea typeface="ＭＳ Ｐゴシック" pitchFamily="34" charset="-128"/>
            </a:endParaRPr>
          </a:p>
          <a:p>
            <a:pPr eaLnBrk="1" hangingPunct="1">
              <a:lnSpc>
                <a:spcPct val="90000"/>
              </a:lnSpc>
              <a:buFontTx/>
              <a:buNone/>
            </a:pPr>
            <a:r>
              <a:rPr lang="en-US" sz="1800" smtClean="0">
                <a:ea typeface="ＭＳ Ｐゴシック" pitchFamily="34" charset="-128"/>
              </a:rPr>
              <a:t>d)	gate biased to linear region</a:t>
            </a:r>
          </a:p>
          <a:p>
            <a:pPr eaLnBrk="1" hangingPunct="1">
              <a:lnSpc>
                <a:spcPct val="90000"/>
              </a:lnSpc>
              <a:buFontTx/>
              <a:buNone/>
            </a:pPr>
            <a:r>
              <a:rPr lang="en-US" sz="1800" smtClean="0">
                <a:ea typeface="ＭＳ Ｐゴシック" pitchFamily="34" charset="-128"/>
              </a:rPr>
              <a:t>e)	a depletion-mode NMOSFET</a:t>
            </a:r>
          </a:p>
          <a:p>
            <a:pPr eaLnBrk="1" hangingPunct="1">
              <a:lnSpc>
                <a:spcPct val="90000"/>
              </a:lnSpc>
              <a:buFontTx/>
              <a:buNone/>
            </a:pPr>
            <a:r>
              <a:rPr lang="en-US" sz="1800" smtClean="0">
                <a:ea typeface="ＭＳ Ｐゴシック" pitchFamily="34" charset="-128"/>
              </a:rPr>
              <a:t>f)	gate grounded PMOS load</a:t>
            </a:r>
          </a:p>
          <a:p>
            <a:pPr eaLnBrk="1" hangingPunct="1">
              <a:lnSpc>
                <a:spcPct val="90000"/>
              </a:lnSpc>
              <a:buFontTx/>
              <a:buNone/>
            </a:pPr>
            <a:endParaRPr lang="en-US" sz="1800" smtClean="0">
              <a:ea typeface="ＭＳ Ｐゴシック" pitchFamily="34" charset="-128"/>
            </a:endParaRPr>
          </a:p>
          <a:p>
            <a:pPr eaLnBrk="1" hangingPunct="1">
              <a:lnSpc>
                <a:spcPct val="90000"/>
              </a:lnSpc>
              <a:buFontTx/>
              <a:buNone/>
            </a:pPr>
            <a:r>
              <a:rPr lang="en-US" sz="1800" smtClean="0">
                <a:ea typeface="ＭＳ Ｐゴシック" pitchFamily="34" charset="-128"/>
              </a:rPr>
              <a:t>Note that a) and b) are not useful, since with 0 at the gate, the enhancement mode NMOS is not conducting.</a:t>
            </a:r>
          </a:p>
          <a:p>
            <a:pPr eaLnBrk="1" hangingPunct="1">
              <a:lnSpc>
                <a:spcPct val="90000"/>
              </a:lnSpc>
              <a:buFontTx/>
              <a:buNone/>
            </a:pPr>
            <a:endParaRPr lang="en-US" sz="1800" smtClean="0">
              <a:ea typeface="ＭＳ Ｐゴシック" pitchFamily="34" charset="-128"/>
            </a:endParaRPr>
          </a:p>
          <a:p>
            <a:pPr eaLnBrk="1" hangingPunct="1">
              <a:lnSpc>
                <a:spcPct val="90000"/>
              </a:lnSpc>
              <a:buFontTx/>
              <a:buNone/>
            </a:pPr>
            <a:r>
              <a:rPr lang="en-US" sz="1800" smtClean="0">
                <a:ea typeface="ＭＳ Ｐゴシック" pitchFamily="34" charset="-128"/>
              </a:rPr>
              <a:t>We’ll consider other methods starting from (c)</a:t>
            </a:r>
          </a:p>
        </p:txBody>
      </p:sp>
      <p:pic>
        <p:nvPicPr>
          <p:cNvPr id="88069" name="Picture 5" descr="fig0617"/>
          <p:cNvPicPr>
            <a:picLocks noChangeAspect="1" noChangeArrowheads="1"/>
          </p:cNvPicPr>
          <p:nvPr/>
        </p:nvPicPr>
        <p:blipFill>
          <a:blip r:embed="rId2"/>
          <a:srcRect/>
          <a:stretch>
            <a:fillRect/>
          </a:stretch>
        </p:blipFill>
        <p:spPr bwMode="auto">
          <a:xfrm>
            <a:off x="228600" y="2209800"/>
            <a:ext cx="4895850" cy="3914775"/>
          </a:xfrm>
          <a:prstGeom prst="rect">
            <a:avLst/>
          </a:prstGeom>
          <a:noFill/>
          <a:ln w="9525">
            <a:noFill/>
            <a:miter lim="800000"/>
            <a:headEnd/>
            <a:tailEnd/>
          </a:ln>
        </p:spPr>
      </p:pic>
      <p:sp>
        <p:nvSpPr>
          <p:cNvPr id="88071" name="Rectangle 3"/>
          <p:cNvSpPr txBox="1">
            <a:spLocks noChangeArrowheads="1"/>
          </p:cNvSpPr>
          <p:nvPr/>
        </p:nvSpPr>
        <p:spPr bwMode="auto">
          <a:xfrm>
            <a:off x="-76200" y="914400"/>
            <a:ext cx="9144000" cy="762000"/>
          </a:xfrm>
          <a:prstGeom prst="rect">
            <a:avLst/>
          </a:prstGeom>
          <a:noFill/>
          <a:ln w="9525">
            <a:noFill/>
            <a:miter lim="800000"/>
            <a:headEnd/>
            <a:tailEnd/>
          </a:ln>
        </p:spPr>
        <p:txBody>
          <a:bodyPr/>
          <a:lstStyle/>
          <a:p>
            <a:pPr marL="342900" indent="-342900">
              <a:lnSpc>
                <a:spcPct val="90000"/>
              </a:lnSpc>
              <a:spcBef>
                <a:spcPct val="20000"/>
              </a:spcBef>
            </a:pPr>
            <a:r>
              <a:rPr lang="en-US" sz="1800"/>
              <a:t>	We are replacing a 2-terminal device with a 3(4)-terminal device and need to figure our what to do with the gate (since drain and source are conducting).</a:t>
            </a:r>
          </a:p>
        </p:txBody>
      </p:sp>
      <p:grpSp>
        <p:nvGrpSpPr>
          <p:cNvPr id="88072" name="Group 8"/>
          <p:cNvGrpSpPr>
            <a:grpSpLocks/>
          </p:cNvGrpSpPr>
          <p:nvPr/>
        </p:nvGrpSpPr>
        <p:grpSpPr bwMode="auto">
          <a:xfrm>
            <a:off x="533400" y="2209800"/>
            <a:ext cx="1524000" cy="1752600"/>
            <a:chOff x="533400" y="2209800"/>
            <a:chExt cx="1524000" cy="1752600"/>
          </a:xfrm>
        </p:grpSpPr>
        <p:cxnSp>
          <p:nvCxnSpPr>
            <p:cNvPr id="88076" name="Straight Connector 2"/>
            <p:cNvCxnSpPr>
              <a:cxnSpLocks noChangeShapeType="1"/>
            </p:cNvCxnSpPr>
            <p:nvPr/>
          </p:nvCxnSpPr>
          <p:spPr bwMode="auto">
            <a:xfrm>
              <a:off x="533400" y="2209800"/>
              <a:ext cx="1371600" cy="1752600"/>
            </a:xfrm>
            <a:prstGeom prst="line">
              <a:avLst/>
            </a:prstGeom>
            <a:noFill/>
            <a:ln w="9525" algn="ctr">
              <a:solidFill>
                <a:schemeClr val="tx1"/>
              </a:solidFill>
              <a:round/>
              <a:headEnd/>
              <a:tailEnd/>
            </a:ln>
          </p:spPr>
        </p:cxnSp>
        <p:cxnSp>
          <p:nvCxnSpPr>
            <p:cNvPr id="88077" name="Straight Connector 4"/>
            <p:cNvCxnSpPr>
              <a:cxnSpLocks noChangeShapeType="1"/>
            </p:cNvCxnSpPr>
            <p:nvPr/>
          </p:nvCxnSpPr>
          <p:spPr bwMode="auto">
            <a:xfrm flipH="1">
              <a:off x="533400" y="2209800"/>
              <a:ext cx="1524000" cy="1752600"/>
            </a:xfrm>
            <a:prstGeom prst="line">
              <a:avLst/>
            </a:prstGeom>
            <a:noFill/>
            <a:ln w="9525" algn="ctr">
              <a:solidFill>
                <a:schemeClr val="tx1"/>
              </a:solidFill>
              <a:round/>
              <a:headEnd/>
              <a:tailEnd/>
            </a:ln>
          </p:spPr>
        </p:cxnSp>
      </p:grpSp>
      <p:grpSp>
        <p:nvGrpSpPr>
          <p:cNvPr id="88073" name="Group 14"/>
          <p:cNvGrpSpPr>
            <a:grpSpLocks/>
          </p:cNvGrpSpPr>
          <p:nvPr/>
        </p:nvGrpSpPr>
        <p:grpSpPr bwMode="auto">
          <a:xfrm>
            <a:off x="2220913" y="2209800"/>
            <a:ext cx="1524000" cy="1752600"/>
            <a:chOff x="533400" y="2209800"/>
            <a:chExt cx="1524000" cy="1752600"/>
          </a:xfrm>
        </p:grpSpPr>
        <p:cxnSp>
          <p:nvCxnSpPr>
            <p:cNvPr id="88074" name="Straight Connector 15"/>
            <p:cNvCxnSpPr>
              <a:cxnSpLocks noChangeShapeType="1"/>
            </p:cNvCxnSpPr>
            <p:nvPr/>
          </p:nvCxnSpPr>
          <p:spPr bwMode="auto">
            <a:xfrm>
              <a:off x="533400" y="2209800"/>
              <a:ext cx="1371600" cy="1752600"/>
            </a:xfrm>
            <a:prstGeom prst="line">
              <a:avLst/>
            </a:prstGeom>
            <a:noFill/>
            <a:ln w="9525" algn="ctr">
              <a:solidFill>
                <a:schemeClr val="tx1"/>
              </a:solidFill>
              <a:round/>
              <a:headEnd/>
              <a:tailEnd/>
            </a:ln>
          </p:spPr>
        </p:cxnSp>
        <p:cxnSp>
          <p:nvCxnSpPr>
            <p:cNvPr id="88075" name="Straight Connector 16"/>
            <p:cNvCxnSpPr>
              <a:cxnSpLocks noChangeShapeType="1"/>
            </p:cNvCxnSpPr>
            <p:nvPr/>
          </p:nvCxnSpPr>
          <p:spPr bwMode="auto">
            <a:xfrm flipH="1">
              <a:off x="533400" y="2209800"/>
              <a:ext cx="1524000" cy="1752600"/>
            </a:xfrm>
            <a:prstGeom prst="line">
              <a:avLst/>
            </a:prstGeom>
            <a:noFill/>
            <a:ln w="9525" algn="ctr">
              <a:solidFill>
                <a:schemeClr val="tx1"/>
              </a:solidFill>
              <a:round/>
              <a:headEnd/>
              <a:tailEnd/>
            </a:ln>
          </p:spPr>
        </p:cxn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a:xfrm>
            <a:off x="152400" y="0"/>
            <a:ext cx="8915400" cy="990600"/>
          </a:xfrm>
        </p:spPr>
        <p:txBody>
          <a:bodyPr/>
          <a:lstStyle/>
          <a:p>
            <a:pPr eaLnBrk="1" hangingPunct="1"/>
            <a:r>
              <a:rPr lang="en-US" smtClean="0">
                <a:ea typeface="ＭＳ Ｐゴシック" pitchFamily="34" charset="-128"/>
              </a:rPr>
              <a:t>NMOS Saturated Load Inverter   </a:t>
            </a:r>
          </a:p>
        </p:txBody>
      </p:sp>
      <p:sp>
        <p:nvSpPr>
          <p:cNvPr id="89092" name="Rectangle 3"/>
          <p:cNvSpPr>
            <a:spLocks noGrp="1" noChangeArrowheads="1"/>
          </p:cNvSpPr>
          <p:nvPr>
            <p:ph type="body" idx="1"/>
          </p:nvPr>
        </p:nvSpPr>
        <p:spPr>
          <a:xfrm>
            <a:off x="609600" y="5562600"/>
            <a:ext cx="3124200" cy="762000"/>
          </a:xfrm>
        </p:spPr>
        <p:txBody>
          <a:bodyPr/>
          <a:lstStyle/>
          <a:p>
            <a:pPr eaLnBrk="1" hangingPunct="1">
              <a:lnSpc>
                <a:spcPct val="90000"/>
              </a:lnSpc>
              <a:buFontTx/>
              <a:buNone/>
            </a:pPr>
            <a:r>
              <a:rPr lang="en-US" sz="2000" smtClean="0">
                <a:ea typeface="ＭＳ Ｐゴシック" pitchFamily="34" charset="-128"/>
              </a:rPr>
              <a:t>Schematic for a NMOS</a:t>
            </a:r>
          </a:p>
          <a:p>
            <a:pPr eaLnBrk="1" hangingPunct="1">
              <a:lnSpc>
                <a:spcPct val="90000"/>
              </a:lnSpc>
              <a:buFontTx/>
              <a:buNone/>
            </a:pPr>
            <a:r>
              <a:rPr lang="en-US" sz="2000" smtClean="0">
                <a:ea typeface="ＭＳ Ｐゴシック" pitchFamily="34" charset="-128"/>
              </a:rPr>
              <a:t>saturated load inverter</a:t>
            </a:r>
          </a:p>
        </p:txBody>
      </p:sp>
      <p:sp>
        <p:nvSpPr>
          <p:cNvPr id="89093" name="Rectangle 7"/>
          <p:cNvSpPr>
            <a:spLocks noChangeArrowheads="1"/>
          </p:cNvSpPr>
          <p:nvPr/>
        </p:nvSpPr>
        <p:spPr bwMode="auto">
          <a:xfrm>
            <a:off x="4038600" y="4800600"/>
            <a:ext cx="5103813" cy="1143000"/>
          </a:xfrm>
          <a:prstGeom prst="rect">
            <a:avLst/>
          </a:prstGeom>
          <a:noFill/>
          <a:ln w="9525">
            <a:noFill/>
            <a:miter lim="800000"/>
            <a:headEnd/>
            <a:tailEnd/>
          </a:ln>
        </p:spPr>
        <p:txBody>
          <a:bodyPr/>
          <a:lstStyle/>
          <a:p>
            <a:pPr marL="342900" indent="-342900">
              <a:lnSpc>
                <a:spcPct val="90000"/>
              </a:lnSpc>
              <a:spcBef>
                <a:spcPct val="20000"/>
              </a:spcBef>
            </a:pPr>
            <a:r>
              <a:rPr lang="en-US" sz="2000" dirty="0"/>
              <a:t>	The substrate is common and </a:t>
            </a:r>
            <a:r>
              <a:rPr lang="en-US" sz="2000" dirty="0" smtClean="0"/>
              <a:t>grounded: </a:t>
            </a:r>
            <a:endParaRPr lang="en-US" sz="2000" dirty="0"/>
          </a:p>
          <a:p>
            <a:pPr marL="342900" indent="-342900">
              <a:lnSpc>
                <a:spcPct val="90000"/>
              </a:lnSpc>
              <a:spcBef>
                <a:spcPct val="20000"/>
              </a:spcBef>
            </a:pPr>
            <a:r>
              <a:rPr lang="en-US" sz="2000" dirty="0">
                <a:sym typeface="Wingdings" pitchFamily="2" charset="2"/>
              </a:rPr>
              <a:t>	</a:t>
            </a:r>
            <a:endParaRPr lang="en-US" sz="2000" dirty="0"/>
          </a:p>
        </p:txBody>
      </p:sp>
      <p:pic>
        <p:nvPicPr>
          <p:cNvPr id="89094" name="Picture 8" descr="fig0619"/>
          <p:cNvPicPr>
            <a:picLocks noChangeAspect="1" noChangeArrowheads="1"/>
          </p:cNvPicPr>
          <p:nvPr/>
        </p:nvPicPr>
        <p:blipFill>
          <a:blip r:embed="rId2"/>
          <a:srcRect/>
          <a:stretch>
            <a:fillRect/>
          </a:stretch>
        </p:blipFill>
        <p:spPr bwMode="auto">
          <a:xfrm>
            <a:off x="457200" y="2290763"/>
            <a:ext cx="3429000" cy="2738437"/>
          </a:xfrm>
          <a:prstGeom prst="rect">
            <a:avLst/>
          </a:prstGeom>
          <a:noFill/>
          <a:ln w="9525">
            <a:noFill/>
            <a:miter lim="800000"/>
            <a:headEnd/>
            <a:tailEnd/>
          </a:ln>
        </p:spPr>
      </p:pic>
      <p:pic>
        <p:nvPicPr>
          <p:cNvPr id="89095" name="Picture 9" descr="fig0618"/>
          <p:cNvPicPr>
            <a:picLocks noChangeAspect="1" noChangeArrowheads="1"/>
          </p:cNvPicPr>
          <p:nvPr/>
        </p:nvPicPr>
        <p:blipFill>
          <a:blip r:embed="rId3"/>
          <a:srcRect l="33333" b="10216"/>
          <a:stretch>
            <a:fillRect/>
          </a:stretch>
        </p:blipFill>
        <p:spPr bwMode="auto">
          <a:xfrm>
            <a:off x="4191000" y="2060575"/>
            <a:ext cx="4495800" cy="2435225"/>
          </a:xfrm>
          <a:prstGeom prst="rect">
            <a:avLst/>
          </a:prstGeom>
          <a:noFill/>
          <a:ln w="9525">
            <a:noFill/>
            <a:miter lim="800000"/>
            <a:headEnd/>
            <a:tailEnd/>
          </a:ln>
        </p:spPr>
      </p:pic>
      <p:sp>
        <p:nvSpPr>
          <p:cNvPr id="89097" name="Rectangle 3"/>
          <p:cNvSpPr txBox="1">
            <a:spLocks noChangeArrowheads="1"/>
          </p:cNvSpPr>
          <p:nvPr/>
        </p:nvSpPr>
        <p:spPr bwMode="auto">
          <a:xfrm>
            <a:off x="304800" y="1071563"/>
            <a:ext cx="8534400" cy="990600"/>
          </a:xfrm>
          <a:prstGeom prst="rect">
            <a:avLst/>
          </a:prstGeom>
          <a:noFill/>
          <a:ln w="9525">
            <a:noFill/>
            <a:miter lim="800000"/>
            <a:headEnd/>
            <a:tailEnd/>
          </a:ln>
        </p:spPr>
        <p:txBody>
          <a:bodyPr/>
          <a:lstStyle/>
          <a:p>
            <a:pPr eaLnBrk="0" hangingPunct="0">
              <a:spcBef>
                <a:spcPct val="20000"/>
              </a:spcBef>
            </a:pPr>
            <a:r>
              <a:rPr lang="en-US" sz="2200" dirty="0"/>
              <a:t>It’s the (c) on diagram, called saturated because </a:t>
            </a:r>
            <a:r>
              <a:rPr lang="en-US" sz="2200" i="1" dirty="0"/>
              <a:t>M</a:t>
            </a:r>
            <a:r>
              <a:rPr lang="en-US" sz="2200" i="1" baseline="-25000" dirty="0"/>
              <a:t>L</a:t>
            </a:r>
            <a:r>
              <a:rPr lang="en-US" sz="2200" dirty="0"/>
              <a:t> is in saturation region: </a:t>
            </a:r>
          </a:p>
          <a:p>
            <a:pPr algn="ctr" eaLnBrk="0" hangingPunct="0">
              <a:spcBef>
                <a:spcPct val="20000"/>
              </a:spcBef>
            </a:pPr>
            <a:r>
              <a:rPr lang="en-US" sz="1800" i="1" dirty="0" err="1"/>
              <a:t>v</a:t>
            </a:r>
            <a:r>
              <a:rPr lang="en-US" sz="1800" i="1" baseline="-25000" dirty="0" err="1"/>
              <a:t>DS</a:t>
            </a:r>
            <a:r>
              <a:rPr lang="en-US" sz="1800" i="1" dirty="0"/>
              <a:t> </a:t>
            </a:r>
            <a:r>
              <a:rPr lang="en-US" sz="1800" dirty="0"/>
              <a:t>= </a:t>
            </a:r>
            <a:r>
              <a:rPr lang="en-US" sz="1800" i="1" dirty="0" err="1"/>
              <a:t>v</a:t>
            </a:r>
            <a:r>
              <a:rPr lang="en-US" sz="1800" i="1" baseline="-25000" dirty="0" err="1"/>
              <a:t>GS</a:t>
            </a:r>
            <a:r>
              <a:rPr lang="en-US" sz="1800" dirty="0"/>
              <a:t>   </a:t>
            </a:r>
            <a:r>
              <a:rPr lang="en-US" sz="1800" dirty="0">
                <a:sym typeface="Wingdings" pitchFamily="2" charset="2"/>
              </a:rPr>
              <a:t>   </a:t>
            </a:r>
            <a:r>
              <a:rPr lang="en-US" sz="1800" i="1" dirty="0" err="1"/>
              <a:t>v</a:t>
            </a:r>
            <a:r>
              <a:rPr lang="en-US" sz="1800" i="1" baseline="-25000" dirty="0" err="1"/>
              <a:t>DS</a:t>
            </a:r>
            <a:r>
              <a:rPr lang="en-US" sz="1800" dirty="0">
                <a:sym typeface="Wingdings" pitchFamily="2" charset="2"/>
              </a:rPr>
              <a:t> </a:t>
            </a:r>
            <a:r>
              <a:rPr lang="en-US" sz="1800" dirty="0"/>
              <a:t>≥</a:t>
            </a:r>
            <a:r>
              <a:rPr lang="en-US" sz="1800" i="1" dirty="0"/>
              <a:t> </a:t>
            </a:r>
            <a:r>
              <a:rPr lang="en-US" sz="1800" i="1" dirty="0" err="1"/>
              <a:t>v</a:t>
            </a:r>
            <a:r>
              <a:rPr lang="en-US" sz="1800" i="1" baseline="-25000" dirty="0" err="1"/>
              <a:t>GS</a:t>
            </a:r>
            <a:r>
              <a:rPr lang="en-US" sz="1800" i="1" dirty="0"/>
              <a:t> </a:t>
            </a:r>
            <a:r>
              <a:rPr lang="en-US" sz="1800" dirty="0"/>
              <a:t>− </a:t>
            </a:r>
            <a:r>
              <a:rPr lang="en-US" sz="1800" i="1" dirty="0"/>
              <a:t>V</a:t>
            </a:r>
            <a:r>
              <a:rPr lang="en-US" sz="1800" i="1" baseline="-25000" dirty="0"/>
              <a:t>TN</a:t>
            </a:r>
            <a:r>
              <a:rPr lang="en-US" sz="1800" i="1" dirty="0"/>
              <a:t>     </a:t>
            </a:r>
            <a:r>
              <a:rPr lang="en-US" sz="1800" dirty="0"/>
              <a:t>for </a:t>
            </a:r>
            <a:r>
              <a:rPr lang="en-US" sz="1800" i="1" dirty="0"/>
              <a:t>V</a:t>
            </a:r>
            <a:r>
              <a:rPr lang="en-US" sz="1800" i="1" baseline="-25000" dirty="0"/>
              <a:t>TN</a:t>
            </a:r>
            <a:r>
              <a:rPr lang="en-US" sz="1800" i="1" dirty="0"/>
              <a:t> </a:t>
            </a:r>
            <a:r>
              <a:rPr lang="en-US" sz="1800" dirty="0"/>
              <a:t>≥ 0</a:t>
            </a:r>
            <a:r>
              <a:rPr lang="en-US" sz="1800" i="1" dirty="0"/>
              <a:t> </a:t>
            </a:r>
            <a:endParaRPr 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685800" y="152400"/>
            <a:ext cx="7772400" cy="762000"/>
          </a:xfrm>
        </p:spPr>
        <p:txBody>
          <a:bodyPr/>
          <a:lstStyle/>
          <a:p>
            <a:pPr eaLnBrk="1" hangingPunct="1"/>
            <a:r>
              <a:rPr lang="en-US" smtClean="0">
                <a:ea typeface="ＭＳ Ｐゴシック" pitchFamily="34" charset="-128"/>
              </a:rPr>
              <a:t>Review of Boolean Algebra</a:t>
            </a:r>
          </a:p>
        </p:txBody>
      </p:sp>
      <p:graphicFrame>
        <p:nvGraphicFramePr>
          <p:cNvPr id="92182" name="Group 22"/>
          <p:cNvGraphicFramePr>
            <a:graphicFrameLocks noGrp="1"/>
          </p:cNvGraphicFramePr>
          <p:nvPr/>
        </p:nvGraphicFramePr>
        <p:xfrm>
          <a:off x="762000" y="1143000"/>
          <a:ext cx="914400" cy="1651001"/>
        </p:xfrm>
        <a:graphic>
          <a:graphicData uri="http://schemas.openxmlformats.org/drawingml/2006/table">
            <a:tbl>
              <a:tblPr/>
              <a:tblGrid>
                <a:gridCol w="498475">
                  <a:extLst>
                    <a:ext uri="{9D8B030D-6E8A-4147-A177-3AD203B41FA5}">
                      <a16:colId xmlns:a16="http://schemas.microsoft.com/office/drawing/2014/main" val="20000"/>
                    </a:ext>
                  </a:extLst>
                </a:gridCol>
                <a:gridCol w="415925">
                  <a:extLst>
                    <a:ext uri="{9D8B030D-6E8A-4147-A177-3AD203B41FA5}">
                      <a16:colId xmlns:a16="http://schemas.microsoft.com/office/drawing/2014/main" val="20001"/>
                    </a:ext>
                  </a:extLst>
                </a:gridCol>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92225" name="Group 65"/>
          <p:cNvGraphicFramePr>
            <a:graphicFrameLocks noGrp="1"/>
          </p:cNvGraphicFramePr>
          <p:nvPr/>
        </p:nvGraphicFramePr>
        <p:xfrm>
          <a:off x="1981200" y="1143000"/>
          <a:ext cx="1412875" cy="2752727"/>
        </p:xfrm>
        <a:graphic>
          <a:graphicData uri="http://schemas.openxmlformats.org/drawingml/2006/table">
            <a:tbl>
              <a:tblPr/>
              <a:tblGrid>
                <a:gridCol w="498475">
                  <a:extLst>
                    <a:ext uri="{9D8B030D-6E8A-4147-A177-3AD203B41FA5}">
                      <a16:colId xmlns:a16="http://schemas.microsoft.com/office/drawing/2014/main" val="20000"/>
                    </a:ext>
                  </a:extLst>
                </a:gridCol>
                <a:gridCol w="498475">
                  <a:extLst>
                    <a:ext uri="{9D8B030D-6E8A-4147-A177-3AD203B41FA5}">
                      <a16:colId xmlns:a16="http://schemas.microsoft.com/office/drawing/2014/main" val="20001"/>
                    </a:ext>
                  </a:extLst>
                </a:gridCol>
                <a:gridCol w="415925">
                  <a:extLst>
                    <a:ext uri="{9D8B030D-6E8A-4147-A177-3AD203B41FA5}">
                      <a16:colId xmlns:a16="http://schemas.microsoft.com/office/drawing/2014/main" val="20002"/>
                    </a:ext>
                  </a:extLst>
                </a:gridCol>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2226" name="Group 66"/>
          <p:cNvGraphicFramePr>
            <a:graphicFrameLocks noGrp="1"/>
          </p:cNvGraphicFramePr>
          <p:nvPr/>
        </p:nvGraphicFramePr>
        <p:xfrm>
          <a:off x="3581400" y="1143000"/>
          <a:ext cx="1412875" cy="2752727"/>
        </p:xfrm>
        <a:graphic>
          <a:graphicData uri="http://schemas.openxmlformats.org/drawingml/2006/table">
            <a:tbl>
              <a:tblPr/>
              <a:tblGrid>
                <a:gridCol w="498475">
                  <a:extLst>
                    <a:ext uri="{9D8B030D-6E8A-4147-A177-3AD203B41FA5}">
                      <a16:colId xmlns:a16="http://schemas.microsoft.com/office/drawing/2014/main" val="20000"/>
                    </a:ext>
                  </a:extLst>
                </a:gridCol>
                <a:gridCol w="498475">
                  <a:extLst>
                    <a:ext uri="{9D8B030D-6E8A-4147-A177-3AD203B41FA5}">
                      <a16:colId xmlns:a16="http://schemas.microsoft.com/office/drawing/2014/main" val="20001"/>
                    </a:ext>
                  </a:extLst>
                </a:gridCol>
                <a:gridCol w="415925">
                  <a:extLst>
                    <a:ext uri="{9D8B030D-6E8A-4147-A177-3AD203B41FA5}">
                      <a16:colId xmlns:a16="http://schemas.microsoft.com/office/drawing/2014/main" val="20002"/>
                    </a:ext>
                  </a:extLst>
                </a:gridCol>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96" name="Text Box 92"/>
          <p:cNvSpPr txBox="1">
            <a:spLocks noChangeArrowheads="1"/>
          </p:cNvSpPr>
          <p:nvPr/>
        </p:nvSpPr>
        <p:spPr bwMode="auto">
          <a:xfrm>
            <a:off x="533400" y="3951288"/>
            <a:ext cx="1390650" cy="701675"/>
          </a:xfrm>
          <a:prstGeom prst="rect">
            <a:avLst/>
          </a:prstGeom>
          <a:noFill/>
          <a:ln w="9525">
            <a:noFill/>
            <a:miter lim="800000"/>
            <a:headEnd/>
            <a:tailEnd/>
          </a:ln>
        </p:spPr>
        <p:txBody>
          <a:bodyPr wrap="none">
            <a:spAutoFit/>
          </a:bodyPr>
          <a:lstStyle/>
          <a:p>
            <a:pPr algn="ctr" eaLnBrk="0" hangingPunct="0"/>
            <a:r>
              <a:rPr lang="en-US" sz="2000"/>
              <a:t>NOT </a:t>
            </a:r>
          </a:p>
          <a:p>
            <a:pPr algn="ctr" eaLnBrk="0" hangingPunct="0"/>
            <a:r>
              <a:rPr lang="en-US" sz="2000"/>
              <a:t>Truth Table</a:t>
            </a:r>
          </a:p>
        </p:txBody>
      </p:sp>
      <p:sp>
        <p:nvSpPr>
          <p:cNvPr id="1097" name="Text Box 93"/>
          <p:cNvSpPr txBox="1">
            <a:spLocks noChangeArrowheads="1"/>
          </p:cNvSpPr>
          <p:nvPr/>
        </p:nvSpPr>
        <p:spPr bwMode="auto">
          <a:xfrm>
            <a:off x="1981200" y="3929063"/>
            <a:ext cx="1390650" cy="701675"/>
          </a:xfrm>
          <a:prstGeom prst="rect">
            <a:avLst/>
          </a:prstGeom>
          <a:noFill/>
          <a:ln w="9525">
            <a:noFill/>
            <a:miter lim="800000"/>
            <a:headEnd/>
            <a:tailEnd/>
          </a:ln>
        </p:spPr>
        <p:txBody>
          <a:bodyPr wrap="none">
            <a:spAutoFit/>
          </a:bodyPr>
          <a:lstStyle/>
          <a:p>
            <a:pPr algn="ctr" eaLnBrk="0" hangingPunct="0"/>
            <a:r>
              <a:rPr lang="en-US" sz="2000"/>
              <a:t>OR </a:t>
            </a:r>
          </a:p>
          <a:p>
            <a:pPr algn="ctr" eaLnBrk="0" hangingPunct="0"/>
            <a:r>
              <a:rPr lang="en-US" sz="2000"/>
              <a:t>Truth Table</a:t>
            </a:r>
          </a:p>
        </p:txBody>
      </p:sp>
      <p:sp>
        <p:nvSpPr>
          <p:cNvPr id="1098" name="Text Box 94"/>
          <p:cNvSpPr txBox="1">
            <a:spLocks noChangeArrowheads="1"/>
          </p:cNvSpPr>
          <p:nvPr/>
        </p:nvSpPr>
        <p:spPr bwMode="auto">
          <a:xfrm>
            <a:off x="3657600" y="3929063"/>
            <a:ext cx="1390650" cy="701675"/>
          </a:xfrm>
          <a:prstGeom prst="rect">
            <a:avLst/>
          </a:prstGeom>
          <a:noFill/>
          <a:ln w="9525">
            <a:noFill/>
            <a:miter lim="800000"/>
            <a:headEnd/>
            <a:tailEnd/>
          </a:ln>
        </p:spPr>
        <p:txBody>
          <a:bodyPr wrap="none">
            <a:spAutoFit/>
          </a:bodyPr>
          <a:lstStyle/>
          <a:p>
            <a:pPr algn="ctr" eaLnBrk="0" hangingPunct="0"/>
            <a:r>
              <a:rPr lang="en-US" sz="2000"/>
              <a:t>AND </a:t>
            </a:r>
          </a:p>
          <a:p>
            <a:pPr algn="ctr" eaLnBrk="0" hangingPunct="0"/>
            <a:r>
              <a:rPr lang="en-US" sz="2000"/>
              <a:t>Truth Table</a:t>
            </a:r>
          </a:p>
        </p:txBody>
      </p:sp>
      <p:graphicFrame>
        <p:nvGraphicFramePr>
          <p:cNvPr id="92255" name="Group 95"/>
          <p:cNvGraphicFramePr>
            <a:graphicFrameLocks noGrp="1"/>
          </p:cNvGraphicFramePr>
          <p:nvPr/>
        </p:nvGraphicFramePr>
        <p:xfrm>
          <a:off x="5181600" y="1143000"/>
          <a:ext cx="1412875" cy="2752727"/>
        </p:xfrm>
        <a:graphic>
          <a:graphicData uri="http://schemas.openxmlformats.org/drawingml/2006/table">
            <a:tbl>
              <a:tblPr/>
              <a:tblGrid>
                <a:gridCol w="498475">
                  <a:extLst>
                    <a:ext uri="{9D8B030D-6E8A-4147-A177-3AD203B41FA5}">
                      <a16:colId xmlns:a16="http://schemas.microsoft.com/office/drawing/2014/main" val="20000"/>
                    </a:ext>
                  </a:extLst>
                </a:gridCol>
                <a:gridCol w="498475">
                  <a:extLst>
                    <a:ext uri="{9D8B030D-6E8A-4147-A177-3AD203B41FA5}">
                      <a16:colId xmlns:a16="http://schemas.microsoft.com/office/drawing/2014/main" val="20001"/>
                    </a:ext>
                  </a:extLst>
                </a:gridCol>
                <a:gridCol w="415925">
                  <a:extLst>
                    <a:ext uri="{9D8B030D-6E8A-4147-A177-3AD203B41FA5}">
                      <a16:colId xmlns:a16="http://schemas.microsoft.com/office/drawing/2014/main" val="20002"/>
                    </a:ext>
                  </a:extLst>
                </a:gridCol>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2281" name="Group 121"/>
          <p:cNvGraphicFramePr>
            <a:graphicFrameLocks noGrp="1"/>
          </p:cNvGraphicFramePr>
          <p:nvPr/>
        </p:nvGraphicFramePr>
        <p:xfrm>
          <a:off x="6781800" y="1143000"/>
          <a:ext cx="1412875" cy="2752727"/>
        </p:xfrm>
        <a:graphic>
          <a:graphicData uri="http://schemas.openxmlformats.org/drawingml/2006/table">
            <a:tbl>
              <a:tblPr/>
              <a:tblGrid>
                <a:gridCol w="498475">
                  <a:extLst>
                    <a:ext uri="{9D8B030D-6E8A-4147-A177-3AD203B41FA5}">
                      <a16:colId xmlns:a16="http://schemas.microsoft.com/office/drawing/2014/main" val="20000"/>
                    </a:ext>
                  </a:extLst>
                </a:gridCol>
                <a:gridCol w="498475">
                  <a:extLst>
                    <a:ext uri="{9D8B030D-6E8A-4147-A177-3AD203B41FA5}">
                      <a16:colId xmlns:a16="http://schemas.microsoft.com/office/drawing/2014/main" val="20001"/>
                    </a:ext>
                  </a:extLst>
                </a:gridCol>
                <a:gridCol w="415925">
                  <a:extLst>
                    <a:ext uri="{9D8B030D-6E8A-4147-A177-3AD203B41FA5}">
                      <a16:colId xmlns:a16="http://schemas.microsoft.com/office/drawing/2014/main" val="20002"/>
                    </a:ext>
                  </a:extLst>
                </a:gridCol>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51" name="Text Box 147"/>
          <p:cNvSpPr txBox="1">
            <a:spLocks noChangeArrowheads="1"/>
          </p:cNvSpPr>
          <p:nvPr/>
        </p:nvSpPr>
        <p:spPr bwMode="auto">
          <a:xfrm>
            <a:off x="5213350" y="3929063"/>
            <a:ext cx="1390650" cy="701675"/>
          </a:xfrm>
          <a:prstGeom prst="rect">
            <a:avLst/>
          </a:prstGeom>
          <a:noFill/>
          <a:ln w="9525">
            <a:noFill/>
            <a:miter lim="800000"/>
            <a:headEnd/>
            <a:tailEnd/>
          </a:ln>
        </p:spPr>
        <p:txBody>
          <a:bodyPr wrap="none">
            <a:spAutoFit/>
          </a:bodyPr>
          <a:lstStyle/>
          <a:p>
            <a:pPr algn="ctr" eaLnBrk="0" hangingPunct="0"/>
            <a:r>
              <a:rPr lang="en-US" sz="2000"/>
              <a:t>NOR </a:t>
            </a:r>
          </a:p>
          <a:p>
            <a:pPr algn="ctr" eaLnBrk="0" hangingPunct="0"/>
            <a:r>
              <a:rPr lang="en-US" sz="2000"/>
              <a:t>Truth Table</a:t>
            </a:r>
          </a:p>
        </p:txBody>
      </p:sp>
      <p:sp>
        <p:nvSpPr>
          <p:cNvPr id="1152" name="Text Box 148"/>
          <p:cNvSpPr txBox="1">
            <a:spLocks noChangeArrowheads="1"/>
          </p:cNvSpPr>
          <p:nvPr/>
        </p:nvSpPr>
        <p:spPr bwMode="auto">
          <a:xfrm>
            <a:off x="6781800" y="3929063"/>
            <a:ext cx="1390650" cy="701675"/>
          </a:xfrm>
          <a:prstGeom prst="rect">
            <a:avLst/>
          </a:prstGeom>
          <a:noFill/>
          <a:ln w="9525">
            <a:noFill/>
            <a:miter lim="800000"/>
            <a:headEnd/>
            <a:tailEnd/>
          </a:ln>
        </p:spPr>
        <p:txBody>
          <a:bodyPr wrap="none">
            <a:spAutoFit/>
          </a:bodyPr>
          <a:lstStyle/>
          <a:p>
            <a:pPr algn="ctr" eaLnBrk="0" hangingPunct="0"/>
            <a:r>
              <a:rPr lang="en-US" sz="2000"/>
              <a:t>NAND </a:t>
            </a:r>
          </a:p>
          <a:p>
            <a:pPr algn="ctr" eaLnBrk="0" hangingPunct="0"/>
            <a:r>
              <a:rPr lang="en-US" sz="2000"/>
              <a:t>Truth Table</a:t>
            </a:r>
          </a:p>
        </p:txBody>
      </p:sp>
      <p:graphicFrame>
        <p:nvGraphicFramePr>
          <p:cNvPr id="1026" name="Object 2"/>
          <p:cNvGraphicFramePr>
            <a:graphicFrameLocks noChangeAspect="1"/>
          </p:cNvGraphicFramePr>
          <p:nvPr/>
        </p:nvGraphicFramePr>
        <p:xfrm>
          <a:off x="762000" y="4637088"/>
          <a:ext cx="762000" cy="381000"/>
        </p:xfrm>
        <a:graphic>
          <a:graphicData uri="http://schemas.openxmlformats.org/presentationml/2006/ole">
            <mc:AlternateContent xmlns:mc="http://schemas.openxmlformats.org/markup-compatibility/2006">
              <mc:Choice xmlns:v="urn:schemas-microsoft-com:vml" Requires="v">
                <p:oleObj spid="_x0000_s1062" name="Equation" r:id="rId3" imgW="381000" imgH="165100" progId="Equation.3">
                  <p:embed/>
                </p:oleObj>
              </mc:Choice>
              <mc:Fallback>
                <p:oleObj name="Equation" r:id="rId3" imgW="381000" imgH="1651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637088"/>
                        <a:ext cx="762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2057400" y="4691063"/>
          <a:ext cx="5940425" cy="338137"/>
        </p:xfrm>
        <a:graphic>
          <a:graphicData uri="http://schemas.openxmlformats.org/presentationml/2006/ole">
            <mc:AlternateContent xmlns:mc="http://schemas.openxmlformats.org/markup-compatibility/2006">
              <mc:Choice xmlns:v="urn:schemas-microsoft-com:vml" Requires="v">
                <p:oleObj spid="_x0000_s1063" name="Equation" r:id="rId5" imgW="2908300" imgH="165100" progId="Equation.3">
                  <p:embed/>
                </p:oleObj>
              </mc:Choice>
              <mc:Fallback>
                <p:oleObj name="Equation" r:id="rId5" imgW="2908300" imgH="165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691063"/>
                        <a:ext cx="59404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157" name="Picture 133"/>
          <p:cNvPicPr>
            <a:picLocks noChangeAspect="1" noChangeArrowheads="1"/>
          </p:cNvPicPr>
          <p:nvPr/>
        </p:nvPicPr>
        <p:blipFill>
          <a:blip r:embed="rId7"/>
          <a:srcRect/>
          <a:stretch>
            <a:fillRect/>
          </a:stretch>
        </p:blipFill>
        <p:spPr bwMode="auto">
          <a:xfrm>
            <a:off x="1905000" y="914400"/>
            <a:ext cx="65532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a:xfrm>
            <a:off x="152400" y="0"/>
            <a:ext cx="8915400" cy="990600"/>
          </a:xfrm>
        </p:spPr>
        <p:txBody>
          <a:bodyPr/>
          <a:lstStyle/>
          <a:p>
            <a:pPr eaLnBrk="1" hangingPunct="1"/>
            <a:r>
              <a:rPr lang="en-US" smtClean="0">
                <a:ea typeface="ＭＳ Ｐゴシック" pitchFamily="34" charset="-128"/>
              </a:rPr>
              <a:t>NMOS Saturated Load Inverter   </a:t>
            </a:r>
          </a:p>
        </p:txBody>
      </p:sp>
      <p:sp>
        <p:nvSpPr>
          <p:cNvPr id="89092" name="Rectangle 3"/>
          <p:cNvSpPr>
            <a:spLocks noGrp="1" noChangeArrowheads="1"/>
          </p:cNvSpPr>
          <p:nvPr>
            <p:ph type="body" idx="1"/>
          </p:nvPr>
        </p:nvSpPr>
        <p:spPr>
          <a:xfrm>
            <a:off x="609600" y="5562600"/>
            <a:ext cx="3124200" cy="762000"/>
          </a:xfrm>
        </p:spPr>
        <p:txBody>
          <a:bodyPr/>
          <a:lstStyle/>
          <a:p>
            <a:pPr eaLnBrk="1" hangingPunct="1">
              <a:lnSpc>
                <a:spcPct val="90000"/>
              </a:lnSpc>
              <a:buFontTx/>
              <a:buNone/>
            </a:pPr>
            <a:r>
              <a:rPr lang="en-US" sz="2000" smtClean="0">
                <a:ea typeface="ＭＳ Ｐゴシック" pitchFamily="34" charset="-128"/>
              </a:rPr>
              <a:t>Schematic for a NMOS</a:t>
            </a:r>
          </a:p>
          <a:p>
            <a:pPr eaLnBrk="1" hangingPunct="1">
              <a:lnSpc>
                <a:spcPct val="90000"/>
              </a:lnSpc>
              <a:buFontTx/>
              <a:buNone/>
            </a:pPr>
            <a:r>
              <a:rPr lang="en-US" sz="2000" smtClean="0">
                <a:ea typeface="ＭＳ Ｐゴシック" pitchFamily="34" charset="-128"/>
              </a:rPr>
              <a:t>saturated load inverter</a:t>
            </a:r>
          </a:p>
        </p:txBody>
      </p:sp>
      <p:sp>
        <p:nvSpPr>
          <p:cNvPr id="89093" name="Rectangle 7"/>
          <p:cNvSpPr>
            <a:spLocks noChangeArrowheads="1"/>
          </p:cNvSpPr>
          <p:nvPr/>
        </p:nvSpPr>
        <p:spPr bwMode="auto">
          <a:xfrm>
            <a:off x="4038600" y="4800600"/>
            <a:ext cx="5103813" cy="1143000"/>
          </a:xfrm>
          <a:prstGeom prst="rect">
            <a:avLst/>
          </a:prstGeom>
          <a:noFill/>
          <a:ln w="9525">
            <a:noFill/>
            <a:miter lim="800000"/>
            <a:headEnd/>
            <a:tailEnd/>
          </a:ln>
        </p:spPr>
        <p:txBody>
          <a:bodyPr/>
          <a:lstStyle/>
          <a:p>
            <a:pPr marL="342900" indent="-342900">
              <a:lnSpc>
                <a:spcPct val="90000"/>
              </a:lnSpc>
              <a:spcBef>
                <a:spcPct val="20000"/>
              </a:spcBef>
            </a:pPr>
            <a:r>
              <a:rPr lang="en-US" sz="2000" dirty="0"/>
              <a:t>	The substrate is common and </a:t>
            </a:r>
            <a:r>
              <a:rPr lang="en-US" sz="2000" dirty="0" smtClean="0"/>
              <a:t>grounded: </a:t>
            </a:r>
            <a:endParaRPr lang="en-US" sz="2000" dirty="0"/>
          </a:p>
          <a:p>
            <a:pPr marL="342900" indent="-342900">
              <a:lnSpc>
                <a:spcPct val="90000"/>
              </a:lnSpc>
              <a:spcBef>
                <a:spcPct val="20000"/>
              </a:spcBef>
            </a:pPr>
            <a:r>
              <a:rPr lang="en-US" sz="2000" dirty="0">
                <a:sym typeface="Wingdings" pitchFamily="2" charset="2"/>
              </a:rPr>
              <a:t>	</a:t>
            </a:r>
            <a:r>
              <a:rPr lang="en-US" sz="2000" b="1" dirty="0">
                <a:solidFill>
                  <a:srgbClr val="0070C0"/>
                </a:solidFill>
                <a:sym typeface="Wingdings" pitchFamily="2" charset="2"/>
              </a:rPr>
              <a:t> </a:t>
            </a:r>
            <a:r>
              <a:rPr lang="en-US" sz="2000" b="1" i="1" dirty="0" err="1">
                <a:solidFill>
                  <a:srgbClr val="0070C0"/>
                </a:solidFill>
              </a:rPr>
              <a:t>v</a:t>
            </a:r>
            <a:r>
              <a:rPr lang="en-US" sz="2000" b="1" i="1" baseline="-25000" dirty="0" err="1">
                <a:solidFill>
                  <a:srgbClr val="0070C0"/>
                </a:solidFill>
              </a:rPr>
              <a:t>SB</a:t>
            </a:r>
            <a:r>
              <a:rPr lang="en-US" sz="2000" b="1" dirty="0">
                <a:solidFill>
                  <a:srgbClr val="0070C0"/>
                </a:solidFill>
              </a:rPr>
              <a:t>=0 for </a:t>
            </a:r>
            <a:r>
              <a:rPr lang="en-US" sz="2000" b="1" i="1" dirty="0">
                <a:solidFill>
                  <a:srgbClr val="0070C0"/>
                </a:solidFill>
              </a:rPr>
              <a:t>M</a:t>
            </a:r>
            <a:r>
              <a:rPr lang="en-US" sz="2000" b="1" i="1" baseline="-25000" dirty="0">
                <a:solidFill>
                  <a:srgbClr val="0070C0"/>
                </a:solidFill>
              </a:rPr>
              <a:t>S</a:t>
            </a:r>
            <a:r>
              <a:rPr lang="en-US" sz="2000" b="1" dirty="0">
                <a:solidFill>
                  <a:srgbClr val="0070C0"/>
                </a:solidFill>
              </a:rPr>
              <a:t> . </a:t>
            </a:r>
            <a:endParaRPr lang="en-US" sz="2000" b="1" dirty="0" smtClean="0">
              <a:solidFill>
                <a:srgbClr val="0070C0"/>
              </a:solidFill>
            </a:endParaRPr>
          </a:p>
          <a:p>
            <a:pPr marL="342900" indent="-342900">
              <a:lnSpc>
                <a:spcPct val="90000"/>
              </a:lnSpc>
              <a:spcBef>
                <a:spcPct val="20000"/>
              </a:spcBef>
            </a:pPr>
            <a:r>
              <a:rPr lang="en-US" sz="2000" dirty="0"/>
              <a:t>	</a:t>
            </a:r>
          </a:p>
        </p:txBody>
      </p:sp>
      <p:pic>
        <p:nvPicPr>
          <p:cNvPr id="89094" name="Picture 8" descr="fig0619"/>
          <p:cNvPicPr>
            <a:picLocks noChangeAspect="1" noChangeArrowheads="1"/>
          </p:cNvPicPr>
          <p:nvPr/>
        </p:nvPicPr>
        <p:blipFill>
          <a:blip r:embed="rId2"/>
          <a:srcRect/>
          <a:stretch>
            <a:fillRect/>
          </a:stretch>
        </p:blipFill>
        <p:spPr bwMode="auto">
          <a:xfrm>
            <a:off x="457200" y="2290763"/>
            <a:ext cx="3429000" cy="2738437"/>
          </a:xfrm>
          <a:prstGeom prst="rect">
            <a:avLst/>
          </a:prstGeom>
          <a:noFill/>
          <a:ln w="9525">
            <a:noFill/>
            <a:miter lim="800000"/>
            <a:headEnd/>
            <a:tailEnd/>
          </a:ln>
        </p:spPr>
      </p:pic>
      <p:pic>
        <p:nvPicPr>
          <p:cNvPr id="89095" name="Picture 9" descr="fig0618"/>
          <p:cNvPicPr>
            <a:picLocks noChangeAspect="1" noChangeArrowheads="1"/>
          </p:cNvPicPr>
          <p:nvPr/>
        </p:nvPicPr>
        <p:blipFill>
          <a:blip r:embed="rId3"/>
          <a:srcRect l="33333" b="10216"/>
          <a:stretch>
            <a:fillRect/>
          </a:stretch>
        </p:blipFill>
        <p:spPr bwMode="auto">
          <a:xfrm>
            <a:off x="4191000" y="2060575"/>
            <a:ext cx="4495800" cy="2435225"/>
          </a:xfrm>
          <a:prstGeom prst="rect">
            <a:avLst/>
          </a:prstGeom>
          <a:noFill/>
          <a:ln w="9525">
            <a:noFill/>
            <a:miter lim="800000"/>
            <a:headEnd/>
            <a:tailEnd/>
          </a:ln>
        </p:spPr>
      </p:pic>
      <p:sp>
        <p:nvSpPr>
          <p:cNvPr id="89097" name="Rectangle 3"/>
          <p:cNvSpPr txBox="1">
            <a:spLocks noChangeArrowheads="1"/>
          </p:cNvSpPr>
          <p:nvPr/>
        </p:nvSpPr>
        <p:spPr bwMode="auto">
          <a:xfrm>
            <a:off x="304800" y="1071563"/>
            <a:ext cx="8534400" cy="990600"/>
          </a:xfrm>
          <a:prstGeom prst="rect">
            <a:avLst/>
          </a:prstGeom>
          <a:noFill/>
          <a:ln w="9525">
            <a:noFill/>
            <a:miter lim="800000"/>
            <a:headEnd/>
            <a:tailEnd/>
          </a:ln>
        </p:spPr>
        <p:txBody>
          <a:bodyPr/>
          <a:lstStyle/>
          <a:p>
            <a:pPr eaLnBrk="0" hangingPunct="0">
              <a:spcBef>
                <a:spcPct val="20000"/>
              </a:spcBef>
            </a:pPr>
            <a:r>
              <a:rPr lang="en-US" sz="2200" dirty="0"/>
              <a:t>It’s the (c) on diagram, called saturated because </a:t>
            </a:r>
            <a:r>
              <a:rPr lang="en-US" sz="2200" i="1" dirty="0"/>
              <a:t>M</a:t>
            </a:r>
            <a:r>
              <a:rPr lang="en-US" sz="2200" i="1" baseline="-25000" dirty="0"/>
              <a:t>L</a:t>
            </a:r>
            <a:r>
              <a:rPr lang="en-US" sz="2200" dirty="0"/>
              <a:t> is in saturation region: </a:t>
            </a:r>
          </a:p>
          <a:p>
            <a:pPr algn="ctr" eaLnBrk="0" hangingPunct="0">
              <a:spcBef>
                <a:spcPct val="20000"/>
              </a:spcBef>
            </a:pPr>
            <a:r>
              <a:rPr lang="en-US" sz="1800" i="1" dirty="0" err="1"/>
              <a:t>v</a:t>
            </a:r>
            <a:r>
              <a:rPr lang="en-US" sz="1800" i="1" baseline="-25000" dirty="0" err="1"/>
              <a:t>DS</a:t>
            </a:r>
            <a:r>
              <a:rPr lang="en-US" sz="1800" i="1" dirty="0"/>
              <a:t> </a:t>
            </a:r>
            <a:r>
              <a:rPr lang="en-US" sz="1800" dirty="0"/>
              <a:t>= </a:t>
            </a:r>
            <a:r>
              <a:rPr lang="en-US" sz="1800" i="1" dirty="0" err="1"/>
              <a:t>v</a:t>
            </a:r>
            <a:r>
              <a:rPr lang="en-US" sz="1800" i="1" baseline="-25000" dirty="0" err="1"/>
              <a:t>GS</a:t>
            </a:r>
            <a:r>
              <a:rPr lang="en-US" sz="1800" dirty="0"/>
              <a:t>   </a:t>
            </a:r>
            <a:r>
              <a:rPr lang="en-US" sz="1800" dirty="0">
                <a:sym typeface="Wingdings" pitchFamily="2" charset="2"/>
              </a:rPr>
              <a:t>   </a:t>
            </a:r>
            <a:r>
              <a:rPr lang="en-US" sz="1800" i="1" dirty="0" err="1"/>
              <a:t>v</a:t>
            </a:r>
            <a:r>
              <a:rPr lang="en-US" sz="1800" i="1" baseline="-25000" dirty="0" err="1"/>
              <a:t>DS</a:t>
            </a:r>
            <a:r>
              <a:rPr lang="en-US" sz="1800" dirty="0">
                <a:sym typeface="Wingdings" pitchFamily="2" charset="2"/>
              </a:rPr>
              <a:t> </a:t>
            </a:r>
            <a:r>
              <a:rPr lang="en-US" sz="1800" dirty="0"/>
              <a:t>≥</a:t>
            </a:r>
            <a:r>
              <a:rPr lang="en-US" sz="1800" i="1" dirty="0"/>
              <a:t> </a:t>
            </a:r>
            <a:r>
              <a:rPr lang="en-US" sz="1800" i="1" dirty="0" err="1"/>
              <a:t>v</a:t>
            </a:r>
            <a:r>
              <a:rPr lang="en-US" sz="1800" i="1" baseline="-25000" dirty="0" err="1"/>
              <a:t>GS</a:t>
            </a:r>
            <a:r>
              <a:rPr lang="en-US" sz="1800" i="1" dirty="0"/>
              <a:t> </a:t>
            </a:r>
            <a:r>
              <a:rPr lang="en-US" sz="1800" dirty="0"/>
              <a:t>− </a:t>
            </a:r>
            <a:r>
              <a:rPr lang="en-US" sz="1800" i="1" dirty="0"/>
              <a:t>V</a:t>
            </a:r>
            <a:r>
              <a:rPr lang="en-US" sz="1800" i="1" baseline="-25000" dirty="0"/>
              <a:t>TN</a:t>
            </a:r>
            <a:r>
              <a:rPr lang="en-US" sz="1800" i="1" dirty="0"/>
              <a:t>     </a:t>
            </a:r>
            <a:r>
              <a:rPr lang="en-US" sz="1800" dirty="0"/>
              <a:t>for </a:t>
            </a:r>
            <a:r>
              <a:rPr lang="en-US" sz="1800" i="1" dirty="0"/>
              <a:t>V</a:t>
            </a:r>
            <a:r>
              <a:rPr lang="en-US" sz="1800" i="1" baseline="-25000" dirty="0"/>
              <a:t>TN</a:t>
            </a:r>
            <a:r>
              <a:rPr lang="en-US" sz="1800" i="1" dirty="0"/>
              <a:t> </a:t>
            </a:r>
            <a:r>
              <a:rPr lang="en-US" sz="1800" dirty="0"/>
              <a:t>≥ 0</a:t>
            </a:r>
            <a:r>
              <a:rPr lang="en-US" sz="1800" i="1" dirty="0"/>
              <a:t> </a:t>
            </a:r>
            <a:endParaRPr lang="en-US" sz="1800" dirty="0"/>
          </a:p>
        </p:txBody>
      </p:sp>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1570415" y="4258686"/>
              <a:ext cx="327600" cy="572400"/>
            </p14:xfrm>
          </p:contentPart>
        </mc:Choice>
        <mc:Fallback xmlns="">
          <p:pic>
            <p:nvPicPr>
              <p:cNvPr id="5" name="Ink 4"/>
              <p:cNvPicPr/>
              <p:nvPr/>
            </p:nvPicPr>
            <p:blipFill>
              <a:blip r:embed="rId5"/>
              <a:stretch>
                <a:fillRect/>
              </a:stretch>
            </p:blipFill>
            <p:spPr>
              <a:xfrm>
                <a:off x="1552775" y="4242486"/>
                <a:ext cx="361800" cy="605160"/>
              </a:xfrm>
              <a:prstGeom prst="rect">
                <a:avLst/>
              </a:prstGeom>
            </p:spPr>
          </p:pic>
        </mc:Fallback>
      </mc:AlternateContent>
    </p:spTree>
    <p:extLst>
      <p:ext uri="{BB962C8B-B14F-4D97-AF65-F5344CB8AC3E}">
        <p14:creationId xmlns:p14="http://schemas.microsoft.com/office/powerpoint/2010/main" val="22669204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a:xfrm>
            <a:off x="152400" y="0"/>
            <a:ext cx="8915400" cy="990600"/>
          </a:xfrm>
        </p:spPr>
        <p:txBody>
          <a:bodyPr/>
          <a:lstStyle/>
          <a:p>
            <a:pPr eaLnBrk="1" hangingPunct="1"/>
            <a:r>
              <a:rPr lang="en-US" smtClean="0">
                <a:ea typeface="ＭＳ Ｐゴシック" pitchFamily="34" charset="-128"/>
              </a:rPr>
              <a:t>NMOS Saturated Load Inverter   </a:t>
            </a:r>
          </a:p>
        </p:txBody>
      </p:sp>
      <p:sp>
        <p:nvSpPr>
          <p:cNvPr id="89092" name="Rectangle 3"/>
          <p:cNvSpPr>
            <a:spLocks noGrp="1" noChangeArrowheads="1"/>
          </p:cNvSpPr>
          <p:nvPr>
            <p:ph type="body" idx="1"/>
          </p:nvPr>
        </p:nvSpPr>
        <p:spPr>
          <a:xfrm>
            <a:off x="609600" y="5562600"/>
            <a:ext cx="3124200" cy="762000"/>
          </a:xfrm>
        </p:spPr>
        <p:txBody>
          <a:bodyPr/>
          <a:lstStyle/>
          <a:p>
            <a:pPr eaLnBrk="1" hangingPunct="1">
              <a:lnSpc>
                <a:spcPct val="90000"/>
              </a:lnSpc>
              <a:buFontTx/>
              <a:buNone/>
            </a:pPr>
            <a:r>
              <a:rPr lang="en-US" sz="2000" smtClean="0">
                <a:ea typeface="ＭＳ Ｐゴシック" pitchFamily="34" charset="-128"/>
              </a:rPr>
              <a:t>Schematic for a NMOS</a:t>
            </a:r>
          </a:p>
          <a:p>
            <a:pPr eaLnBrk="1" hangingPunct="1">
              <a:lnSpc>
                <a:spcPct val="90000"/>
              </a:lnSpc>
              <a:buFontTx/>
              <a:buNone/>
            </a:pPr>
            <a:r>
              <a:rPr lang="en-US" sz="2000" smtClean="0">
                <a:ea typeface="ＭＳ Ｐゴシック" pitchFamily="34" charset="-128"/>
              </a:rPr>
              <a:t>saturated load inverter</a:t>
            </a:r>
          </a:p>
        </p:txBody>
      </p:sp>
      <p:sp>
        <p:nvSpPr>
          <p:cNvPr id="89093" name="Rectangle 7"/>
          <p:cNvSpPr>
            <a:spLocks noChangeArrowheads="1"/>
          </p:cNvSpPr>
          <p:nvPr/>
        </p:nvSpPr>
        <p:spPr bwMode="auto">
          <a:xfrm>
            <a:off x="4038600" y="4800600"/>
            <a:ext cx="5103813" cy="1143000"/>
          </a:xfrm>
          <a:prstGeom prst="rect">
            <a:avLst/>
          </a:prstGeom>
          <a:noFill/>
          <a:ln w="9525">
            <a:noFill/>
            <a:miter lim="800000"/>
            <a:headEnd/>
            <a:tailEnd/>
          </a:ln>
        </p:spPr>
        <p:txBody>
          <a:bodyPr/>
          <a:lstStyle/>
          <a:p>
            <a:pPr marL="342900" indent="-342900">
              <a:lnSpc>
                <a:spcPct val="90000"/>
              </a:lnSpc>
              <a:spcBef>
                <a:spcPct val="20000"/>
              </a:spcBef>
            </a:pPr>
            <a:r>
              <a:rPr lang="en-US" sz="2000" dirty="0"/>
              <a:t>	The substrate is common and </a:t>
            </a:r>
            <a:r>
              <a:rPr lang="en-US" sz="2000" dirty="0" smtClean="0"/>
              <a:t>grounded: </a:t>
            </a:r>
            <a:endParaRPr lang="en-US" sz="2000" dirty="0"/>
          </a:p>
          <a:p>
            <a:pPr marL="342900" indent="-342900">
              <a:lnSpc>
                <a:spcPct val="90000"/>
              </a:lnSpc>
              <a:spcBef>
                <a:spcPct val="20000"/>
              </a:spcBef>
            </a:pPr>
            <a:r>
              <a:rPr lang="en-US" sz="2000" dirty="0">
                <a:sym typeface="Wingdings" pitchFamily="2" charset="2"/>
              </a:rPr>
              <a:t>	</a:t>
            </a:r>
            <a:r>
              <a:rPr lang="en-US" sz="2000" b="1" dirty="0">
                <a:solidFill>
                  <a:srgbClr val="0070C0"/>
                </a:solidFill>
                <a:sym typeface="Wingdings" pitchFamily="2" charset="2"/>
              </a:rPr>
              <a:t> </a:t>
            </a:r>
            <a:r>
              <a:rPr lang="en-US" sz="2000" b="1" i="1" dirty="0" err="1">
                <a:solidFill>
                  <a:srgbClr val="0070C0"/>
                </a:solidFill>
              </a:rPr>
              <a:t>v</a:t>
            </a:r>
            <a:r>
              <a:rPr lang="en-US" sz="2000" b="1" i="1" baseline="-25000" dirty="0" err="1">
                <a:solidFill>
                  <a:srgbClr val="0070C0"/>
                </a:solidFill>
              </a:rPr>
              <a:t>SB</a:t>
            </a:r>
            <a:r>
              <a:rPr lang="en-US" sz="2000" b="1" dirty="0">
                <a:solidFill>
                  <a:srgbClr val="0070C0"/>
                </a:solidFill>
              </a:rPr>
              <a:t>=0 for </a:t>
            </a:r>
            <a:r>
              <a:rPr lang="en-US" sz="2000" b="1" i="1" dirty="0">
                <a:solidFill>
                  <a:srgbClr val="0070C0"/>
                </a:solidFill>
              </a:rPr>
              <a:t>M</a:t>
            </a:r>
            <a:r>
              <a:rPr lang="en-US" sz="2000" b="1" i="1" baseline="-25000" dirty="0">
                <a:solidFill>
                  <a:srgbClr val="0070C0"/>
                </a:solidFill>
              </a:rPr>
              <a:t>S</a:t>
            </a:r>
            <a:r>
              <a:rPr lang="en-US" sz="2000" b="1" dirty="0">
                <a:solidFill>
                  <a:srgbClr val="0070C0"/>
                </a:solidFill>
              </a:rPr>
              <a:t> . </a:t>
            </a:r>
            <a:endParaRPr lang="en-US" sz="2000" b="1" dirty="0" smtClean="0">
              <a:solidFill>
                <a:srgbClr val="0070C0"/>
              </a:solidFill>
            </a:endParaRPr>
          </a:p>
          <a:p>
            <a:pPr marL="342900" indent="-342900">
              <a:lnSpc>
                <a:spcPct val="90000"/>
              </a:lnSpc>
              <a:spcBef>
                <a:spcPct val="20000"/>
              </a:spcBef>
            </a:pPr>
            <a:r>
              <a:rPr lang="en-US" sz="2000" dirty="0"/>
              <a:t>	</a:t>
            </a:r>
            <a:r>
              <a:rPr lang="en-US" sz="2000" b="1" dirty="0" smtClean="0">
                <a:solidFill>
                  <a:srgbClr val="00B050"/>
                </a:solidFill>
                <a:sym typeface="Wingdings" pitchFamily="2" charset="2"/>
              </a:rPr>
              <a:t></a:t>
            </a:r>
            <a:r>
              <a:rPr lang="en-US" sz="2000" b="1" dirty="0" smtClean="0">
                <a:solidFill>
                  <a:srgbClr val="00B050"/>
                </a:solidFill>
              </a:rPr>
              <a:t> </a:t>
            </a:r>
            <a:r>
              <a:rPr lang="en-US" sz="2000" b="1" i="1" dirty="0" err="1">
                <a:solidFill>
                  <a:srgbClr val="00B050"/>
                </a:solidFill>
              </a:rPr>
              <a:t>v</a:t>
            </a:r>
            <a:r>
              <a:rPr lang="en-US" sz="2000" b="1" i="1" baseline="-25000" dirty="0" err="1">
                <a:solidFill>
                  <a:srgbClr val="00B050"/>
                </a:solidFill>
              </a:rPr>
              <a:t>SB</a:t>
            </a:r>
            <a:r>
              <a:rPr lang="en-US" sz="2000" b="1" dirty="0">
                <a:solidFill>
                  <a:srgbClr val="00B050"/>
                </a:solidFill>
              </a:rPr>
              <a:t>=</a:t>
            </a:r>
            <a:r>
              <a:rPr lang="en-US" sz="2000" b="1" i="1" dirty="0" err="1">
                <a:solidFill>
                  <a:srgbClr val="00B050"/>
                </a:solidFill>
              </a:rPr>
              <a:t>v</a:t>
            </a:r>
            <a:r>
              <a:rPr lang="en-US" sz="2000" b="1" i="1" baseline="-25000" dirty="0" err="1">
                <a:solidFill>
                  <a:srgbClr val="00B050"/>
                </a:solidFill>
              </a:rPr>
              <a:t>O</a:t>
            </a:r>
            <a:r>
              <a:rPr lang="en-US" sz="2000" b="1" dirty="0">
                <a:solidFill>
                  <a:srgbClr val="00B050"/>
                </a:solidFill>
              </a:rPr>
              <a:t> for </a:t>
            </a:r>
            <a:r>
              <a:rPr lang="en-US" sz="2000" b="1" i="1" dirty="0">
                <a:solidFill>
                  <a:srgbClr val="00B050"/>
                </a:solidFill>
              </a:rPr>
              <a:t>M</a:t>
            </a:r>
            <a:r>
              <a:rPr lang="en-US" sz="2000" b="1" i="1" baseline="-25000" dirty="0">
                <a:solidFill>
                  <a:srgbClr val="00B050"/>
                </a:solidFill>
              </a:rPr>
              <a:t>L</a:t>
            </a:r>
            <a:r>
              <a:rPr lang="en-US" sz="2000" b="1" dirty="0">
                <a:solidFill>
                  <a:srgbClr val="00B050"/>
                </a:solidFill>
              </a:rPr>
              <a:t> </a:t>
            </a:r>
            <a:r>
              <a:rPr lang="en-US" sz="2000" dirty="0"/>
              <a:t>, </a:t>
            </a:r>
          </a:p>
          <a:p>
            <a:pPr marL="342900" indent="-342900">
              <a:lnSpc>
                <a:spcPct val="90000"/>
              </a:lnSpc>
              <a:spcBef>
                <a:spcPct val="20000"/>
              </a:spcBef>
            </a:pPr>
            <a:r>
              <a:rPr lang="en-US" sz="2000" dirty="0"/>
              <a:t>	</a:t>
            </a:r>
          </a:p>
        </p:txBody>
      </p:sp>
      <p:pic>
        <p:nvPicPr>
          <p:cNvPr id="89094" name="Picture 8" descr="fig0619"/>
          <p:cNvPicPr>
            <a:picLocks noChangeAspect="1" noChangeArrowheads="1"/>
          </p:cNvPicPr>
          <p:nvPr/>
        </p:nvPicPr>
        <p:blipFill>
          <a:blip r:embed="rId2"/>
          <a:srcRect/>
          <a:stretch>
            <a:fillRect/>
          </a:stretch>
        </p:blipFill>
        <p:spPr bwMode="auto">
          <a:xfrm>
            <a:off x="457200" y="2290763"/>
            <a:ext cx="3429000" cy="2738437"/>
          </a:xfrm>
          <a:prstGeom prst="rect">
            <a:avLst/>
          </a:prstGeom>
          <a:noFill/>
          <a:ln w="9525">
            <a:noFill/>
            <a:miter lim="800000"/>
            <a:headEnd/>
            <a:tailEnd/>
          </a:ln>
        </p:spPr>
      </p:pic>
      <p:pic>
        <p:nvPicPr>
          <p:cNvPr id="89095" name="Picture 9" descr="fig0618"/>
          <p:cNvPicPr>
            <a:picLocks noChangeAspect="1" noChangeArrowheads="1"/>
          </p:cNvPicPr>
          <p:nvPr/>
        </p:nvPicPr>
        <p:blipFill>
          <a:blip r:embed="rId3"/>
          <a:srcRect l="33333" b="10216"/>
          <a:stretch>
            <a:fillRect/>
          </a:stretch>
        </p:blipFill>
        <p:spPr bwMode="auto">
          <a:xfrm>
            <a:off x="4191000" y="2060575"/>
            <a:ext cx="4495800" cy="2435225"/>
          </a:xfrm>
          <a:prstGeom prst="rect">
            <a:avLst/>
          </a:prstGeom>
          <a:noFill/>
          <a:ln w="9525">
            <a:noFill/>
            <a:miter lim="800000"/>
            <a:headEnd/>
            <a:tailEnd/>
          </a:ln>
        </p:spPr>
      </p:pic>
      <p:sp>
        <p:nvSpPr>
          <p:cNvPr id="89097" name="Rectangle 3"/>
          <p:cNvSpPr txBox="1">
            <a:spLocks noChangeArrowheads="1"/>
          </p:cNvSpPr>
          <p:nvPr/>
        </p:nvSpPr>
        <p:spPr bwMode="auto">
          <a:xfrm>
            <a:off x="304800" y="1071563"/>
            <a:ext cx="8534400" cy="990600"/>
          </a:xfrm>
          <a:prstGeom prst="rect">
            <a:avLst/>
          </a:prstGeom>
          <a:noFill/>
          <a:ln w="9525">
            <a:noFill/>
            <a:miter lim="800000"/>
            <a:headEnd/>
            <a:tailEnd/>
          </a:ln>
        </p:spPr>
        <p:txBody>
          <a:bodyPr/>
          <a:lstStyle/>
          <a:p>
            <a:pPr eaLnBrk="0" hangingPunct="0">
              <a:spcBef>
                <a:spcPct val="20000"/>
              </a:spcBef>
            </a:pPr>
            <a:r>
              <a:rPr lang="en-US" sz="2200" dirty="0"/>
              <a:t>It’s the (c) on diagram, called saturated because </a:t>
            </a:r>
            <a:r>
              <a:rPr lang="en-US" sz="2200" i="1" dirty="0"/>
              <a:t>M</a:t>
            </a:r>
            <a:r>
              <a:rPr lang="en-US" sz="2200" i="1" baseline="-25000" dirty="0"/>
              <a:t>L</a:t>
            </a:r>
            <a:r>
              <a:rPr lang="en-US" sz="2200" dirty="0"/>
              <a:t> is in saturation region: </a:t>
            </a:r>
          </a:p>
          <a:p>
            <a:pPr algn="ctr" eaLnBrk="0" hangingPunct="0">
              <a:spcBef>
                <a:spcPct val="20000"/>
              </a:spcBef>
            </a:pPr>
            <a:r>
              <a:rPr lang="en-US" sz="1800" i="1" dirty="0" err="1"/>
              <a:t>v</a:t>
            </a:r>
            <a:r>
              <a:rPr lang="en-US" sz="1800" i="1" baseline="-25000" dirty="0" err="1"/>
              <a:t>DS</a:t>
            </a:r>
            <a:r>
              <a:rPr lang="en-US" sz="1800" i="1" dirty="0"/>
              <a:t> </a:t>
            </a:r>
            <a:r>
              <a:rPr lang="en-US" sz="1800" dirty="0"/>
              <a:t>= </a:t>
            </a:r>
            <a:r>
              <a:rPr lang="en-US" sz="1800" i="1" dirty="0" err="1"/>
              <a:t>v</a:t>
            </a:r>
            <a:r>
              <a:rPr lang="en-US" sz="1800" i="1" baseline="-25000" dirty="0" err="1"/>
              <a:t>GS</a:t>
            </a:r>
            <a:r>
              <a:rPr lang="en-US" sz="1800" dirty="0"/>
              <a:t>   </a:t>
            </a:r>
            <a:r>
              <a:rPr lang="en-US" sz="1800" dirty="0">
                <a:sym typeface="Wingdings" pitchFamily="2" charset="2"/>
              </a:rPr>
              <a:t>   </a:t>
            </a:r>
            <a:r>
              <a:rPr lang="en-US" sz="1800" i="1" dirty="0" err="1"/>
              <a:t>v</a:t>
            </a:r>
            <a:r>
              <a:rPr lang="en-US" sz="1800" i="1" baseline="-25000" dirty="0" err="1"/>
              <a:t>DS</a:t>
            </a:r>
            <a:r>
              <a:rPr lang="en-US" sz="1800" dirty="0">
                <a:sym typeface="Wingdings" pitchFamily="2" charset="2"/>
              </a:rPr>
              <a:t> </a:t>
            </a:r>
            <a:r>
              <a:rPr lang="en-US" sz="1800" dirty="0"/>
              <a:t>≥</a:t>
            </a:r>
            <a:r>
              <a:rPr lang="en-US" sz="1800" i="1" dirty="0"/>
              <a:t> </a:t>
            </a:r>
            <a:r>
              <a:rPr lang="en-US" sz="1800" i="1" dirty="0" err="1"/>
              <a:t>v</a:t>
            </a:r>
            <a:r>
              <a:rPr lang="en-US" sz="1800" i="1" baseline="-25000" dirty="0" err="1"/>
              <a:t>GS</a:t>
            </a:r>
            <a:r>
              <a:rPr lang="en-US" sz="1800" i="1" dirty="0"/>
              <a:t> </a:t>
            </a:r>
            <a:r>
              <a:rPr lang="en-US" sz="1800" dirty="0"/>
              <a:t>− </a:t>
            </a:r>
            <a:r>
              <a:rPr lang="en-US" sz="1800" i="1" dirty="0"/>
              <a:t>V</a:t>
            </a:r>
            <a:r>
              <a:rPr lang="en-US" sz="1800" i="1" baseline="-25000" dirty="0"/>
              <a:t>TN</a:t>
            </a:r>
            <a:r>
              <a:rPr lang="en-US" sz="1800" i="1" dirty="0"/>
              <a:t>     </a:t>
            </a:r>
            <a:r>
              <a:rPr lang="en-US" sz="1800" dirty="0"/>
              <a:t>for </a:t>
            </a:r>
            <a:r>
              <a:rPr lang="en-US" sz="1800" i="1" dirty="0"/>
              <a:t>V</a:t>
            </a:r>
            <a:r>
              <a:rPr lang="en-US" sz="1800" i="1" baseline="-25000" dirty="0"/>
              <a:t>TN</a:t>
            </a:r>
            <a:r>
              <a:rPr lang="en-US" sz="1800" i="1" dirty="0"/>
              <a:t> </a:t>
            </a:r>
            <a:r>
              <a:rPr lang="en-US" sz="1800" dirty="0"/>
              <a:t>≥ 0</a:t>
            </a:r>
            <a:r>
              <a:rPr lang="en-US" sz="1800" i="1" dirty="0"/>
              <a:t> </a:t>
            </a:r>
            <a:endParaRPr lang="en-US" sz="1800" dirty="0"/>
          </a:p>
        </p:txBody>
      </p:sp>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1570415" y="4258686"/>
              <a:ext cx="327600" cy="572400"/>
            </p14:xfrm>
          </p:contentPart>
        </mc:Choice>
        <mc:Fallback xmlns="">
          <p:pic>
            <p:nvPicPr>
              <p:cNvPr id="5" name="Ink 4"/>
              <p:cNvPicPr/>
              <p:nvPr/>
            </p:nvPicPr>
            <p:blipFill>
              <a:blip r:embed="rId5"/>
              <a:stretch>
                <a:fillRect/>
              </a:stretch>
            </p:blipFill>
            <p:spPr>
              <a:xfrm>
                <a:off x="1552775" y="4242486"/>
                <a:ext cx="361800" cy="605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p14:cNvContentPartPr/>
              <p14:nvPr/>
            </p14:nvContentPartPr>
            <p14:xfrm>
              <a:off x="2191055" y="3393246"/>
              <a:ext cx="241920" cy="333720"/>
            </p14:xfrm>
          </p:contentPart>
        </mc:Choice>
        <mc:Fallback xmlns="">
          <p:pic>
            <p:nvPicPr>
              <p:cNvPr id="9" name="Ink 8"/>
              <p:cNvPicPr/>
              <p:nvPr/>
            </p:nvPicPr>
            <p:blipFill>
              <a:blip r:embed="rId7"/>
              <a:stretch>
                <a:fillRect/>
              </a:stretch>
            </p:blipFill>
            <p:spPr>
              <a:xfrm>
                <a:off x="2174855" y="3376326"/>
                <a:ext cx="27504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p14:cNvContentPartPr/>
              <p14:nvPr/>
            </p14:nvContentPartPr>
            <p14:xfrm>
              <a:off x="2161895" y="3593766"/>
              <a:ext cx="109440" cy="132120"/>
            </p14:xfrm>
          </p:contentPart>
        </mc:Choice>
        <mc:Fallback xmlns="">
          <p:pic>
            <p:nvPicPr>
              <p:cNvPr id="10" name="Ink 9"/>
              <p:cNvPicPr/>
              <p:nvPr/>
            </p:nvPicPr>
            <p:blipFill>
              <a:blip r:embed="rId9"/>
              <a:stretch>
                <a:fillRect/>
              </a:stretch>
            </p:blipFill>
            <p:spPr>
              <a:xfrm>
                <a:off x="2146055" y="3576846"/>
                <a:ext cx="142200" cy="165600"/>
              </a:xfrm>
              <a:prstGeom prst="rect">
                <a:avLst/>
              </a:prstGeom>
            </p:spPr>
          </p:pic>
        </mc:Fallback>
      </mc:AlternateContent>
    </p:spTree>
    <p:extLst>
      <p:ext uri="{BB962C8B-B14F-4D97-AF65-F5344CB8AC3E}">
        <p14:creationId xmlns:p14="http://schemas.microsoft.com/office/powerpoint/2010/main" val="398788098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a:xfrm>
            <a:off x="152400" y="0"/>
            <a:ext cx="8915400" cy="990600"/>
          </a:xfrm>
        </p:spPr>
        <p:txBody>
          <a:bodyPr/>
          <a:lstStyle/>
          <a:p>
            <a:pPr eaLnBrk="1" hangingPunct="1"/>
            <a:r>
              <a:rPr lang="en-US" smtClean="0">
                <a:ea typeface="ＭＳ Ｐゴシック" pitchFamily="34" charset="-128"/>
              </a:rPr>
              <a:t>NMOS Saturated Load Inverter   </a:t>
            </a:r>
          </a:p>
        </p:txBody>
      </p:sp>
      <p:sp>
        <p:nvSpPr>
          <p:cNvPr id="89092" name="Rectangle 3"/>
          <p:cNvSpPr>
            <a:spLocks noGrp="1" noChangeArrowheads="1"/>
          </p:cNvSpPr>
          <p:nvPr>
            <p:ph type="body" idx="1"/>
          </p:nvPr>
        </p:nvSpPr>
        <p:spPr>
          <a:xfrm>
            <a:off x="609600" y="5562600"/>
            <a:ext cx="3124200" cy="762000"/>
          </a:xfrm>
        </p:spPr>
        <p:txBody>
          <a:bodyPr/>
          <a:lstStyle/>
          <a:p>
            <a:pPr eaLnBrk="1" hangingPunct="1">
              <a:lnSpc>
                <a:spcPct val="90000"/>
              </a:lnSpc>
              <a:buFontTx/>
              <a:buNone/>
            </a:pPr>
            <a:r>
              <a:rPr lang="en-US" sz="2000" smtClean="0">
                <a:ea typeface="ＭＳ Ｐゴシック" pitchFamily="34" charset="-128"/>
              </a:rPr>
              <a:t>Schematic for a NMOS</a:t>
            </a:r>
          </a:p>
          <a:p>
            <a:pPr eaLnBrk="1" hangingPunct="1">
              <a:lnSpc>
                <a:spcPct val="90000"/>
              </a:lnSpc>
              <a:buFontTx/>
              <a:buNone/>
            </a:pPr>
            <a:r>
              <a:rPr lang="en-US" sz="2000" smtClean="0">
                <a:ea typeface="ＭＳ Ｐゴシック" pitchFamily="34" charset="-128"/>
              </a:rPr>
              <a:t>saturated load inverter</a:t>
            </a:r>
          </a:p>
        </p:txBody>
      </p:sp>
      <p:sp>
        <p:nvSpPr>
          <p:cNvPr id="89093" name="Rectangle 7"/>
          <p:cNvSpPr>
            <a:spLocks noChangeArrowheads="1"/>
          </p:cNvSpPr>
          <p:nvPr/>
        </p:nvSpPr>
        <p:spPr bwMode="auto">
          <a:xfrm>
            <a:off x="4038600" y="4800600"/>
            <a:ext cx="5103813" cy="1143000"/>
          </a:xfrm>
          <a:prstGeom prst="rect">
            <a:avLst/>
          </a:prstGeom>
          <a:noFill/>
          <a:ln w="9525">
            <a:noFill/>
            <a:miter lim="800000"/>
            <a:headEnd/>
            <a:tailEnd/>
          </a:ln>
        </p:spPr>
        <p:txBody>
          <a:bodyPr/>
          <a:lstStyle/>
          <a:p>
            <a:pPr marL="342900" indent="-342900">
              <a:lnSpc>
                <a:spcPct val="90000"/>
              </a:lnSpc>
              <a:spcBef>
                <a:spcPct val="20000"/>
              </a:spcBef>
            </a:pPr>
            <a:r>
              <a:rPr lang="en-US" sz="2000" dirty="0"/>
              <a:t>	The substrate is common and </a:t>
            </a:r>
            <a:r>
              <a:rPr lang="en-US" sz="2000" dirty="0" smtClean="0"/>
              <a:t>grounded: </a:t>
            </a:r>
            <a:endParaRPr lang="en-US" sz="2000" dirty="0"/>
          </a:p>
          <a:p>
            <a:pPr marL="342900" indent="-342900">
              <a:lnSpc>
                <a:spcPct val="90000"/>
              </a:lnSpc>
              <a:spcBef>
                <a:spcPct val="20000"/>
              </a:spcBef>
            </a:pPr>
            <a:r>
              <a:rPr lang="en-US" sz="2000" dirty="0">
                <a:sym typeface="Wingdings" pitchFamily="2" charset="2"/>
              </a:rPr>
              <a:t>	</a:t>
            </a:r>
            <a:r>
              <a:rPr lang="en-US" sz="2000" b="1" dirty="0">
                <a:solidFill>
                  <a:srgbClr val="0070C0"/>
                </a:solidFill>
                <a:sym typeface="Wingdings" pitchFamily="2" charset="2"/>
              </a:rPr>
              <a:t> </a:t>
            </a:r>
            <a:r>
              <a:rPr lang="en-US" sz="2000" b="1" i="1" dirty="0" err="1">
                <a:solidFill>
                  <a:srgbClr val="0070C0"/>
                </a:solidFill>
              </a:rPr>
              <a:t>v</a:t>
            </a:r>
            <a:r>
              <a:rPr lang="en-US" sz="2000" b="1" i="1" baseline="-25000" dirty="0" err="1">
                <a:solidFill>
                  <a:srgbClr val="0070C0"/>
                </a:solidFill>
              </a:rPr>
              <a:t>SB</a:t>
            </a:r>
            <a:r>
              <a:rPr lang="en-US" sz="2000" b="1" dirty="0">
                <a:solidFill>
                  <a:srgbClr val="0070C0"/>
                </a:solidFill>
              </a:rPr>
              <a:t>=0 for </a:t>
            </a:r>
            <a:r>
              <a:rPr lang="en-US" sz="2000" b="1" i="1" dirty="0">
                <a:solidFill>
                  <a:srgbClr val="0070C0"/>
                </a:solidFill>
              </a:rPr>
              <a:t>M</a:t>
            </a:r>
            <a:r>
              <a:rPr lang="en-US" sz="2000" b="1" i="1" baseline="-25000" dirty="0">
                <a:solidFill>
                  <a:srgbClr val="0070C0"/>
                </a:solidFill>
              </a:rPr>
              <a:t>S</a:t>
            </a:r>
            <a:r>
              <a:rPr lang="en-US" sz="2000" b="1" dirty="0">
                <a:solidFill>
                  <a:srgbClr val="0070C0"/>
                </a:solidFill>
              </a:rPr>
              <a:t> . </a:t>
            </a:r>
            <a:endParaRPr lang="en-US" sz="2000" b="1" dirty="0" smtClean="0">
              <a:solidFill>
                <a:srgbClr val="0070C0"/>
              </a:solidFill>
            </a:endParaRPr>
          </a:p>
          <a:p>
            <a:pPr marL="342900" indent="-342900">
              <a:lnSpc>
                <a:spcPct val="90000"/>
              </a:lnSpc>
              <a:spcBef>
                <a:spcPct val="20000"/>
              </a:spcBef>
            </a:pPr>
            <a:r>
              <a:rPr lang="en-US" sz="2000" dirty="0"/>
              <a:t>	</a:t>
            </a:r>
            <a:r>
              <a:rPr lang="en-US" sz="2000" b="1" dirty="0" smtClean="0">
                <a:solidFill>
                  <a:srgbClr val="00B050"/>
                </a:solidFill>
                <a:sym typeface="Wingdings" pitchFamily="2" charset="2"/>
              </a:rPr>
              <a:t></a:t>
            </a:r>
            <a:r>
              <a:rPr lang="en-US" sz="2000" b="1" dirty="0" smtClean="0">
                <a:solidFill>
                  <a:srgbClr val="00B050"/>
                </a:solidFill>
              </a:rPr>
              <a:t> </a:t>
            </a:r>
            <a:r>
              <a:rPr lang="en-US" sz="2000" b="1" i="1" dirty="0" err="1">
                <a:solidFill>
                  <a:srgbClr val="00B050"/>
                </a:solidFill>
              </a:rPr>
              <a:t>v</a:t>
            </a:r>
            <a:r>
              <a:rPr lang="en-US" sz="2000" b="1" i="1" baseline="-25000" dirty="0" err="1">
                <a:solidFill>
                  <a:srgbClr val="00B050"/>
                </a:solidFill>
              </a:rPr>
              <a:t>SB</a:t>
            </a:r>
            <a:r>
              <a:rPr lang="en-US" sz="2000" b="1" dirty="0">
                <a:solidFill>
                  <a:srgbClr val="00B050"/>
                </a:solidFill>
              </a:rPr>
              <a:t>=</a:t>
            </a:r>
            <a:r>
              <a:rPr lang="en-US" sz="2000" b="1" i="1" dirty="0" err="1">
                <a:solidFill>
                  <a:srgbClr val="00B050"/>
                </a:solidFill>
              </a:rPr>
              <a:t>v</a:t>
            </a:r>
            <a:r>
              <a:rPr lang="en-US" sz="2000" b="1" i="1" baseline="-25000" dirty="0" err="1">
                <a:solidFill>
                  <a:srgbClr val="00B050"/>
                </a:solidFill>
              </a:rPr>
              <a:t>O</a:t>
            </a:r>
            <a:r>
              <a:rPr lang="en-US" sz="2000" b="1" dirty="0">
                <a:solidFill>
                  <a:srgbClr val="00B050"/>
                </a:solidFill>
              </a:rPr>
              <a:t> for </a:t>
            </a:r>
            <a:r>
              <a:rPr lang="en-US" sz="2000" b="1" i="1" dirty="0">
                <a:solidFill>
                  <a:srgbClr val="00B050"/>
                </a:solidFill>
              </a:rPr>
              <a:t>M</a:t>
            </a:r>
            <a:r>
              <a:rPr lang="en-US" sz="2000" b="1" i="1" baseline="-25000" dirty="0">
                <a:solidFill>
                  <a:srgbClr val="00B050"/>
                </a:solidFill>
              </a:rPr>
              <a:t>L</a:t>
            </a:r>
            <a:r>
              <a:rPr lang="en-US" sz="2000" b="1" dirty="0">
                <a:solidFill>
                  <a:srgbClr val="00B050"/>
                </a:solidFill>
              </a:rPr>
              <a:t> </a:t>
            </a:r>
            <a:r>
              <a:rPr lang="en-US" sz="2000" dirty="0"/>
              <a:t>, </a:t>
            </a:r>
          </a:p>
          <a:p>
            <a:pPr marL="342900" indent="-342900">
              <a:lnSpc>
                <a:spcPct val="90000"/>
              </a:lnSpc>
              <a:spcBef>
                <a:spcPct val="20000"/>
              </a:spcBef>
            </a:pPr>
            <a:r>
              <a:rPr lang="en-US" sz="2000" dirty="0"/>
              <a:t>	</a:t>
            </a:r>
            <a:r>
              <a:rPr lang="en-US" sz="2000" b="1" dirty="0">
                <a:solidFill>
                  <a:srgbClr val="FF0000"/>
                </a:solidFill>
              </a:rPr>
              <a:t>thus </a:t>
            </a:r>
            <a:r>
              <a:rPr lang="en-US" sz="2000" b="1" i="1" dirty="0">
                <a:solidFill>
                  <a:srgbClr val="FF0000"/>
                </a:solidFill>
              </a:rPr>
              <a:t>V</a:t>
            </a:r>
            <a:r>
              <a:rPr lang="en-US" sz="2000" b="1" i="1" baseline="-25000" dirty="0">
                <a:solidFill>
                  <a:srgbClr val="FF0000"/>
                </a:solidFill>
              </a:rPr>
              <a:t>TN  </a:t>
            </a:r>
            <a:r>
              <a:rPr lang="en-US" sz="2000" b="1" dirty="0">
                <a:solidFill>
                  <a:srgbClr val="FF0000"/>
                </a:solidFill>
              </a:rPr>
              <a:t>is generally different for both</a:t>
            </a:r>
            <a:r>
              <a:rPr lang="en-US" sz="2000" dirty="0"/>
              <a:t>.</a:t>
            </a:r>
          </a:p>
        </p:txBody>
      </p:sp>
      <p:pic>
        <p:nvPicPr>
          <p:cNvPr id="89094" name="Picture 8" descr="fig0619"/>
          <p:cNvPicPr>
            <a:picLocks noChangeAspect="1" noChangeArrowheads="1"/>
          </p:cNvPicPr>
          <p:nvPr/>
        </p:nvPicPr>
        <p:blipFill>
          <a:blip r:embed="rId2"/>
          <a:srcRect/>
          <a:stretch>
            <a:fillRect/>
          </a:stretch>
        </p:blipFill>
        <p:spPr bwMode="auto">
          <a:xfrm>
            <a:off x="457200" y="2290763"/>
            <a:ext cx="3429000" cy="2738437"/>
          </a:xfrm>
          <a:prstGeom prst="rect">
            <a:avLst/>
          </a:prstGeom>
          <a:noFill/>
          <a:ln w="9525">
            <a:noFill/>
            <a:miter lim="800000"/>
            <a:headEnd/>
            <a:tailEnd/>
          </a:ln>
        </p:spPr>
      </p:pic>
      <p:pic>
        <p:nvPicPr>
          <p:cNvPr id="89095" name="Picture 9" descr="fig0618"/>
          <p:cNvPicPr>
            <a:picLocks noChangeAspect="1" noChangeArrowheads="1"/>
          </p:cNvPicPr>
          <p:nvPr/>
        </p:nvPicPr>
        <p:blipFill>
          <a:blip r:embed="rId3"/>
          <a:srcRect l="33333" b="10216"/>
          <a:stretch>
            <a:fillRect/>
          </a:stretch>
        </p:blipFill>
        <p:spPr bwMode="auto">
          <a:xfrm>
            <a:off x="4191000" y="2060575"/>
            <a:ext cx="4495800" cy="2435225"/>
          </a:xfrm>
          <a:prstGeom prst="rect">
            <a:avLst/>
          </a:prstGeom>
          <a:noFill/>
          <a:ln w="9525">
            <a:noFill/>
            <a:miter lim="800000"/>
            <a:headEnd/>
            <a:tailEnd/>
          </a:ln>
        </p:spPr>
      </p:pic>
      <p:sp>
        <p:nvSpPr>
          <p:cNvPr id="89097" name="Rectangle 3"/>
          <p:cNvSpPr txBox="1">
            <a:spLocks noChangeArrowheads="1"/>
          </p:cNvSpPr>
          <p:nvPr/>
        </p:nvSpPr>
        <p:spPr bwMode="auto">
          <a:xfrm>
            <a:off x="304800" y="1071563"/>
            <a:ext cx="8534400" cy="990600"/>
          </a:xfrm>
          <a:prstGeom prst="rect">
            <a:avLst/>
          </a:prstGeom>
          <a:noFill/>
          <a:ln w="9525">
            <a:noFill/>
            <a:miter lim="800000"/>
            <a:headEnd/>
            <a:tailEnd/>
          </a:ln>
        </p:spPr>
        <p:txBody>
          <a:bodyPr/>
          <a:lstStyle/>
          <a:p>
            <a:pPr eaLnBrk="0" hangingPunct="0">
              <a:spcBef>
                <a:spcPct val="20000"/>
              </a:spcBef>
            </a:pPr>
            <a:r>
              <a:rPr lang="en-US" sz="2200" dirty="0"/>
              <a:t>It’s the (c) on diagram, called saturated because </a:t>
            </a:r>
            <a:r>
              <a:rPr lang="en-US" sz="2200" i="1" dirty="0"/>
              <a:t>M</a:t>
            </a:r>
            <a:r>
              <a:rPr lang="en-US" sz="2200" i="1" baseline="-25000" dirty="0"/>
              <a:t>L</a:t>
            </a:r>
            <a:r>
              <a:rPr lang="en-US" sz="2200" dirty="0"/>
              <a:t> is in saturation region: </a:t>
            </a:r>
          </a:p>
          <a:p>
            <a:pPr algn="ctr" eaLnBrk="0" hangingPunct="0">
              <a:spcBef>
                <a:spcPct val="20000"/>
              </a:spcBef>
            </a:pPr>
            <a:r>
              <a:rPr lang="en-US" sz="1800" i="1" dirty="0" err="1"/>
              <a:t>v</a:t>
            </a:r>
            <a:r>
              <a:rPr lang="en-US" sz="1800" i="1" baseline="-25000" dirty="0" err="1"/>
              <a:t>DS</a:t>
            </a:r>
            <a:r>
              <a:rPr lang="en-US" sz="1800" i="1" dirty="0"/>
              <a:t> </a:t>
            </a:r>
            <a:r>
              <a:rPr lang="en-US" sz="1800" dirty="0"/>
              <a:t>= </a:t>
            </a:r>
            <a:r>
              <a:rPr lang="en-US" sz="1800" i="1" dirty="0" err="1"/>
              <a:t>v</a:t>
            </a:r>
            <a:r>
              <a:rPr lang="en-US" sz="1800" i="1" baseline="-25000" dirty="0" err="1"/>
              <a:t>GS</a:t>
            </a:r>
            <a:r>
              <a:rPr lang="en-US" sz="1800" dirty="0"/>
              <a:t>   </a:t>
            </a:r>
            <a:r>
              <a:rPr lang="en-US" sz="1800" dirty="0">
                <a:sym typeface="Wingdings" pitchFamily="2" charset="2"/>
              </a:rPr>
              <a:t>   </a:t>
            </a:r>
            <a:r>
              <a:rPr lang="en-US" sz="1800" i="1" dirty="0" err="1"/>
              <a:t>v</a:t>
            </a:r>
            <a:r>
              <a:rPr lang="en-US" sz="1800" i="1" baseline="-25000" dirty="0" err="1"/>
              <a:t>DS</a:t>
            </a:r>
            <a:r>
              <a:rPr lang="en-US" sz="1800" dirty="0">
                <a:sym typeface="Wingdings" pitchFamily="2" charset="2"/>
              </a:rPr>
              <a:t> </a:t>
            </a:r>
            <a:r>
              <a:rPr lang="en-US" sz="1800" dirty="0"/>
              <a:t>≥</a:t>
            </a:r>
            <a:r>
              <a:rPr lang="en-US" sz="1800" i="1" dirty="0"/>
              <a:t> </a:t>
            </a:r>
            <a:r>
              <a:rPr lang="en-US" sz="1800" i="1" dirty="0" err="1"/>
              <a:t>v</a:t>
            </a:r>
            <a:r>
              <a:rPr lang="en-US" sz="1800" i="1" baseline="-25000" dirty="0" err="1"/>
              <a:t>GS</a:t>
            </a:r>
            <a:r>
              <a:rPr lang="en-US" sz="1800" i="1" dirty="0"/>
              <a:t> </a:t>
            </a:r>
            <a:r>
              <a:rPr lang="en-US" sz="1800" dirty="0"/>
              <a:t>− </a:t>
            </a:r>
            <a:r>
              <a:rPr lang="en-US" sz="1800" i="1" dirty="0"/>
              <a:t>V</a:t>
            </a:r>
            <a:r>
              <a:rPr lang="en-US" sz="1800" i="1" baseline="-25000" dirty="0"/>
              <a:t>TN</a:t>
            </a:r>
            <a:r>
              <a:rPr lang="en-US" sz="1800" i="1" dirty="0"/>
              <a:t>     </a:t>
            </a:r>
            <a:r>
              <a:rPr lang="en-US" sz="1800" dirty="0"/>
              <a:t>for </a:t>
            </a:r>
            <a:r>
              <a:rPr lang="en-US" sz="1800" i="1" dirty="0"/>
              <a:t>V</a:t>
            </a:r>
            <a:r>
              <a:rPr lang="en-US" sz="1800" i="1" baseline="-25000" dirty="0"/>
              <a:t>TN</a:t>
            </a:r>
            <a:r>
              <a:rPr lang="en-US" sz="1800" i="1" dirty="0"/>
              <a:t> </a:t>
            </a:r>
            <a:r>
              <a:rPr lang="en-US" sz="1800" dirty="0"/>
              <a:t>≥ 0</a:t>
            </a:r>
            <a:r>
              <a:rPr lang="en-US" sz="1800" i="1" dirty="0"/>
              <a:t> </a:t>
            </a:r>
            <a:endParaRPr lang="en-US" sz="1800" dirty="0"/>
          </a:p>
        </p:txBody>
      </p:sp>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1570415" y="4258686"/>
              <a:ext cx="327600" cy="572400"/>
            </p14:xfrm>
          </p:contentPart>
        </mc:Choice>
        <mc:Fallback xmlns="">
          <p:pic>
            <p:nvPicPr>
              <p:cNvPr id="5" name="Ink 4"/>
              <p:cNvPicPr/>
              <p:nvPr/>
            </p:nvPicPr>
            <p:blipFill>
              <a:blip r:embed="rId5"/>
              <a:stretch>
                <a:fillRect/>
              </a:stretch>
            </p:blipFill>
            <p:spPr>
              <a:xfrm>
                <a:off x="1552775" y="4242486"/>
                <a:ext cx="361800" cy="605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p14:cNvContentPartPr/>
              <p14:nvPr/>
            </p14:nvContentPartPr>
            <p14:xfrm>
              <a:off x="2191055" y="3393246"/>
              <a:ext cx="241920" cy="333720"/>
            </p14:xfrm>
          </p:contentPart>
        </mc:Choice>
        <mc:Fallback xmlns="">
          <p:pic>
            <p:nvPicPr>
              <p:cNvPr id="9" name="Ink 8"/>
              <p:cNvPicPr/>
              <p:nvPr/>
            </p:nvPicPr>
            <p:blipFill>
              <a:blip r:embed="rId7"/>
              <a:stretch>
                <a:fillRect/>
              </a:stretch>
            </p:blipFill>
            <p:spPr>
              <a:xfrm>
                <a:off x="2174855" y="3376326"/>
                <a:ext cx="27504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p14:cNvContentPartPr/>
              <p14:nvPr/>
            </p14:nvContentPartPr>
            <p14:xfrm>
              <a:off x="2161895" y="3593766"/>
              <a:ext cx="109440" cy="132120"/>
            </p14:xfrm>
          </p:contentPart>
        </mc:Choice>
        <mc:Fallback xmlns="">
          <p:pic>
            <p:nvPicPr>
              <p:cNvPr id="10" name="Ink 9"/>
              <p:cNvPicPr/>
              <p:nvPr/>
            </p:nvPicPr>
            <p:blipFill>
              <a:blip r:embed="rId9"/>
              <a:stretch>
                <a:fillRect/>
              </a:stretch>
            </p:blipFill>
            <p:spPr>
              <a:xfrm>
                <a:off x="2146055" y="3576846"/>
                <a:ext cx="142200" cy="165600"/>
              </a:xfrm>
              <a:prstGeom prst="rect">
                <a:avLst/>
              </a:prstGeom>
            </p:spPr>
          </p:pic>
        </mc:Fallback>
      </mc:AlternateContent>
    </p:spTree>
    <p:extLst>
      <p:ext uri="{BB962C8B-B14F-4D97-AF65-F5344CB8AC3E}">
        <p14:creationId xmlns:p14="http://schemas.microsoft.com/office/powerpoint/2010/main" val="22669204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a:xfrm>
            <a:off x="0" y="0"/>
            <a:ext cx="9144000" cy="990600"/>
          </a:xfrm>
        </p:spPr>
        <p:txBody>
          <a:bodyPr/>
          <a:lstStyle/>
          <a:p>
            <a:pPr eaLnBrk="1" hangingPunct="1"/>
            <a:r>
              <a:rPr lang="en-US" smtClean="0">
                <a:ea typeface="ＭＳ Ｐゴシック" pitchFamily="34" charset="-128"/>
              </a:rPr>
              <a:t>NMOS Saturated Load Inverter-Design Strategy</a:t>
            </a:r>
          </a:p>
        </p:txBody>
      </p:sp>
      <p:sp>
        <p:nvSpPr>
          <p:cNvPr id="90116" name="Rectangle 3"/>
          <p:cNvSpPr>
            <a:spLocks noGrp="1" noChangeArrowheads="1"/>
          </p:cNvSpPr>
          <p:nvPr>
            <p:ph type="body" idx="1"/>
          </p:nvPr>
        </p:nvSpPr>
        <p:spPr>
          <a:xfrm>
            <a:off x="381000" y="1447800"/>
            <a:ext cx="8229600" cy="4800600"/>
          </a:xfrm>
        </p:spPr>
        <p:txBody>
          <a:bodyPr/>
          <a:lstStyle/>
          <a:p>
            <a:pPr eaLnBrk="1" hangingPunct="1"/>
            <a:r>
              <a:rPr lang="en-US" sz="2200" smtClean="0">
                <a:ea typeface="ＭＳ Ｐゴシック" pitchFamily="34" charset="-128"/>
              </a:rPr>
              <a:t>Given </a:t>
            </a:r>
            <a:r>
              <a:rPr lang="en-US" sz="2200" i="1" smtClean="0">
                <a:ea typeface="ＭＳ Ｐゴシック" pitchFamily="34" charset="-128"/>
              </a:rPr>
              <a:t>V</a:t>
            </a:r>
            <a:r>
              <a:rPr lang="en-US" sz="2200" i="1" baseline="-25000" smtClean="0">
                <a:ea typeface="ＭＳ Ｐゴシック" pitchFamily="34" charset="-128"/>
              </a:rPr>
              <a:t>DD</a:t>
            </a:r>
            <a:r>
              <a:rPr lang="en-US" sz="2200" i="1" smtClean="0">
                <a:ea typeface="ＭＳ Ｐゴシック" pitchFamily="34" charset="-128"/>
              </a:rPr>
              <a:t>, V</a:t>
            </a:r>
            <a:r>
              <a:rPr lang="en-US" sz="2200" i="1" baseline="-25000" smtClean="0">
                <a:ea typeface="ＭＳ Ｐゴシック" pitchFamily="34" charset="-128"/>
              </a:rPr>
              <a:t>L</a:t>
            </a:r>
            <a:r>
              <a:rPr lang="en-US" sz="2200" smtClean="0">
                <a:ea typeface="ＭＳ Ｐゴシック" pitchFamily="34" charset="-128"/>
              </a:rPr>
              <a:t>, and the power level, find </a:t>
            </a:r>
            <a:r>
              <a:rPr lang="en-US" sz="2200" i="1" smtClean="0">
                <a:ea typeface="ＭＳ Ｐゴシック" pitchFamily="34" charset="-128"/>
              </a:rPr>
              <a:t>I</a:t>
            </a:r>
            <a:r>
              <a:rPr lang="en-US" sz="2200" i="1" baseline="-25000" smtClean="0">
                <a:ea typeface="ＭＳ Ｐゴシック" pitchFamily="34" charset="-128"/>
              </a:rPr>
              <a:t>DD</a:t>
            </a:r>
            <a:r>
              <a:rPr lang="en-US" sz="2200" smtClean="0">
                <a:ea typeface="ＭＳ Ｐゴシック" pitchFamily="34" charset="-128"/>
              </a:rPr>
              <a:t> from </a:t>
            </a:r>
            <a:r>
              <a:rPr lang="en-US" sz="2200" i="1" smtClean="0">
                <a:ea typeface="ＭＳ Ｐゴシック" pitchFamily="34" charset="-128"/>
              </a:rPr>
              <a:t>V</a:t>
            </a:r>
            <a:r>
              <a:rPr lang="en-US" sz="2200" i="1" baseline="-25000" smtClean="0">
                <a:ea typeface="ＭＳ Ｐゴシック" pitchFamily="34" charset="-128"/>
              </a:rPr>
              <a:t>DD</a:t>
            </a:r>
            <a:r>
              <a:rPr lang="en-US" sz="2200" baseline="-25000" smtClean="0">
                <a:ea typeface="ＭＳ Ｐゴシック" pitchFamily="34" charset="-128"/>
              </a:rPr>
              <a:t> </a:t>
            </a:r>
            <a:r>
              <a:rPr lang="en-US" sz="2200" smtClean="0">
                <a:ea typeface="ＭＳ Ｐゴシック" pitchFamily="34" charset="-128"/>
              </a:rPr>
              <a:t>and power.</a:t>
            </a:r>
          </a:p>
          <a:p>
            <a:pPr eaLnBrk="1" hangingPunct="1"/>
            <a:endParaRPr lang="en-US" sz="2200" smtClean="0">
              <a:ea typeface="ＭＳ Ｐゴシック" pitchFamily="34" charset="-128"/>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a:xfrm>
            <a:off x="0" y="0"/>
            <a:ext cx="9144000" cy="990600"/>
          </a:xfrm>
        </p:spPr>
        <p:txBody>
          <a:bodyPr/>
          <a:lstStyle/>
          <a:p>
            <a:pPr eaLnBrk="1" hangingPunct="1"/>
            <a:r>
              <a:rPr lang="en-US" smtClean="0">
                <a:ea typeface="ＭＳ Ｐゴシック" pitchFamily="34" charset="-128"/>
              </a:rPr>
              <a:t>NMOS Saturated Load Inverter-Design Strategy</a:t>
            </a:r>
          </a:p>
        </p:txBody>
      </p:sp>
      <p:sp>
        <p:nvSpPr>
          <p:cNvPr id="91140" name="Rectangle 3"/>
          <p:cNvSpPr>
            <a:spLocks noGrp="1" noChangeArrowheads="1"/>
          </p:cNvSpPr>
          <p:nvPr>
            <p:ph type="body" idx="1"/>
          </p:nvPr>
        </p:nvSpPr>
        <p:spPr>
          <a:xfrm>
            <a:off x="381000" y="1447800"/>
            <a:ext cx="8229600" cy="4800600"/>
          </a:xfrm>
        </p:spPr>
        <p:txBody>
          <a:bodyPr/>
          <a:lstStyle/>
          <a:p>
            <a:pPr eaLnBrk="1" hangingPunct="1"/>
            <a:r>
              <a:rPr lang="en-US" sz="2200" smtClean="0">
                <a:ea typeface="ＭＳ Ｐゴシック" pitchFamily="34" charset="-128"/>
              </a:rPr>
              <a:t>Given </a:t>
            </a:r>
            <a:r>
              <a:rPr lang="en-US" sz="2200" i="1" smtClean="0">
                <a:ea typeface="ＭＳ Ｐゴシック" pitchFamily="34" charset="-128"/>
              </a:rPr>
              <a:t>V</a:t>
            </a:r>
            <a:r>
              <a:rPr lang="en-US" sz="2200" i="1" baseline="-25000" smtClean="0">
                <a:ea typeface="ＭＳ Ｐゴシック" pitchFamily="34" charset="-128"/>
              </a:rPr>
              <a:t>DD</a:t>
            </a:r>
            <a:r>
              <a:rPr lang="en-US" sz="2200" i="1" smtClean="0">
                <a:ea typeface="ＭＳ Ｐゴシック" pitchFamily="34" charset="-128"/>
              </a:rPr>
              <a:t>, V</a:t>
            </a:r>
            <a:r>
              <a:rPr lang="en-US" sz="2200" i="1" baseline="-25000" smtClean="0">
                <a:ea typeface="ＭＳ Ｐゴシック" pitchFamily="34" charset="-128"/>
              </a:rPr>
              <a:t>L</a:t>
            </a:r>
            <a:r>
              <a:rPr lang="en-US" sz="2200" smtClean="0">
                <a:ea typeface="ＭＳ Ｐゴシック" pitchFamily="34" charset="-128"/>
              </a:rPr>
              <a:t>, and the power level, find </a:t>
            </a:r>
            <a:r>
              <a:rPr lang="en-US" sz="2200" i="1" smtClean="0">
                <a:ea typeface="ＭＳ Ｐゴシック" pitchFamily="34" charset="-128"/>
              </a:rPr>
              <a:t>I</a:t>
            </a:r>
            <a:r>
              <a:rPr lang="en-US" sz="2200" i="1" baseline="-25000" smtClean="0">
                <a:ea typeface="ＭＳ Ｐゴシック" pitchFamily="34" charset="-128"/>
              </a:rPr>
              <a:t>DD</a:t>
            </a:r>
            <a:r>
              <a:rPr lang="en-US" sz="2200" smtClean="0">
                <a:ea typeface="ＭＳ Ｐゴシック" pitchFamily="34" charset="-128"/>
              </a:rPr>
              <a:t> from </a:t>
            </a:r>
            <a:r>
              <a:rPr lang="en-US" sz="2200" i="1" smtClean="0">
                <a:ea typeface="ＭＳ Ｐゴシック" pitchFamily="34" charset="-128"/>
              </a:rPr>
              <a:t>V</a:t>
            </a:r>
            <a:r>
              <a:rPr lang="en-US" sz="2200" i="1" baseline="-25000" smtClean="0">
                <a:ea typeface="ＭＳ Ｐゴシック" pitchFamily="34" charset="-128"/>
              </a:rPr>
              <a:t>DD</a:t>
            </a:r>
            <a:r>
              <a:rPr lang="en-US" sz="2200" baseline="-25000" smtClean="0">
                <a:ea typeface="ＭＳ Ｐゴシック" pitchFamily="34" charset="-128"/>
              </a:rPr>
              <a:t> </a:t>
            </a:r>
            <a:r>
              <a:rPr lang="en-US" sz="2200" smtClean="0">
                <a:ea typeface="ＭＳ Ｐゴシック" pitchFamily="34" charset="-128"/>
              </a:rPr>
              <a:t>and power.</a:t>
            </a:r>
          </a:p>
          <a:p>
            <a:pPr eaLnBrk="1" hangingPunct="1"/>
            <a:endParaRPr lang="en-US" sz="2200" smtClean="0">
              <a:ea typeface="ＭＳ Ｐゴシック" pitchFamily="34" charset="-128"/>
            </a:endParaRPr>
          </a:p>
          <a:p>
            <a:pPr eaLnBrk="1" hangingPunct="1"/>
            <a:r>
              <a:rPr lang="en-US" sz="2200" smtClean="0">
                <a:ea typeface="ＭＳ Ｐゴシック" pitchFamily="34" charset="-128"/>
              </a:rPr>
              <a:t>Assume </a:t>
            </a:r>
            <a:r>
              <a:rPr lang="en-US" sz="2200" i="1" smtClean="0">
                <a:ea typeface="ＭＳ Ｐゴシック" pitchFamily="34" charset="-128"/>
              </a:rPr>
              <a:t>M</a:t>
            </a:r>
            <a:r>
              <a:rPr lang="en-US" sz="2200" i="1" baseline="-25000" smtClean="0">
                <a:ea typeface="ＭＳ Ｐゴシック" pitchFamily="34" charset="-128"/>
              </a:rPr>
              <a:t>S</a:t>
            </a:r>
            <a:r>
              <a:rPr lang="en-US" sz="2200" smtClean="0">
                <a:ea typeface="ＭＳ Ｐゴシック" pitchFamily="34" charset="-128"/>
              </a:rPr>
              <a:t> off, and find high output voltage level </a:t>
            </a:r>
            <a:r>
              <a:rPr lang="en-US" sz="2200" i="1" smtClean="0">
                <a:ea typeface="ＭＳ Ｐゴシック" pitchFamily="34" charset="-128"/>
              </a:rPr>
              <a:t>V</a:t>
            </a:r>
            <a:r>
              <a:rPr lang="en-US" sz="2200" i="1" baseline="-25000" smtClean="0">
                <a:ea typeface="ＭＳ Ｐゴシック" pitchFamily="34" charset="-128"/>
              </a:rPr>
              <a:t>H</a:t>
            </a:r>
          </a:p>
          <a:p>
            <a:pPr eaLnBrk="1" hangingPunct="1"/>
            <a:endParaRPr lang="en-US" sz="2200" smtClean="0">
              <a:ea typeface="ＭＳ Ｐゴシック" pitchFamily="34" charset="-128"/>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a:xfrm>
            <a:off x="0" y="0"/>
            <a:ext cx="9144000" cy="990600"/>
          </a:xfrm>
        </p:spPr>
        <p:txBody>
          <a:bodyPr/>
          <a:lstStyle/>
          <a:p>
            <a:pPr eaLnBrk="1" hangingPunct="1"/>
            <a:r>
              <a:rPr lang="en-US" smtClean="0">
                <a:ea typeface="ＭＳ Ｐゴシック" pitchFamily="34" charset="-128"/>
              </a:rPr>
              <a:t>NMOS Saturated Load Inverter-Design Strategy</a:t>
            </a:r>
          </a:p>
        </p:txBody>
      </p:sp>
      <p:sp>
        <p:nvSpPr>
          <p:cNvPr id="92164" name="Rectangle 3"/>
          <p:cNvSpPr>
            <a:spLocks noGrp="1" noChangeArrowheads="1"/>
          </p:cNvSpPr>
          <p:nvPr>
            <p:ph type="body" idx="1"/>
          </p:nvPr>
        </p:nvSpPr>
        <p:spPr>
          <a:xfrm>
            <a:off x="381000" y="1447800"/>
            <a:ext cx="8229600" cy="4800600"/>
          </a:xfrm>
        </p:spPr>
        <p:txBody>
          <a:bodyPr/>
          <a:lstStyle/>
          <a:p>
            <a:pPr eaLnBrk="1" hangingPunct="1"/>
            <a:r>
              <a:rPr lang="en-US" sz="2200" smtClean="0">
                <a:ea typeface="ＭＳ Ｐゴシック" pitchFamily="34" charset="-128"/>
              </a:rPr>
              <a:t>Given </a:t>
            </a:r>
            <a:r>
              <a:rPr lang="en-US" sz="2200" i="1" smtClean="0">
                <a:ea typeface="ＭＳ Ｐゴシック" pitchFamily="34" charset="-128"/>
              </a:rPr>
              <a:t>V</a:t>
            </a:r>
            <a:r>
              <a:rPr lang="en-US" sz="2200" i="1" baseline="-25000" smtClean="0">
                <a:ea typeface="ＭＳ Ｐゴシック" pitchFamily="34" charset="-128"/>
              </a:rPr>
              <a:t>DD</a:t>
            </a:r>
            <a:r>
              <a:rPr lang="en-US" sz="2200" i="1" smtClean="0">
                <a:ea typeface="ＭＳ Ｐゴシック" pitchFamily="34" charset="-128"/>
              </a:rPr>
              <a:t>, V</a:t>
            </a:r>
            <a:r>
              <a:rPr lang="en-US" sz="2200" i="1" baseline="-25000" smtClean="0">
                <a:ea typeface="ＭＳ Ｐゴシック" pitchFamily="34" charset="-128"/>
              </a:rPr>
              <a:t>L</a:t>
            </a:r>
            <a:r>
              <a:rPr lang="en-US" sz="2200" smtClean="0">
                <a:ea typeface="ＭＳ Ｐゴシック" pitchFamily="34" charset="-128"/>
              </a:rPr>
              <a:t>, and the power level, find </a:t>
            </a:r>
            <a:r>
              <a:rPr lang="en-US" sz="2200" i="1" smtClean="0">
                <a:ea typeface="ＭＳ Ｐゴシック" pitchFamily="34" charset="-128"/>
              </a:rPr>
              <a:t>I</a:t>
            </a:r>
            <a:r>
              <a:rPr lang="en-US" sz="2200" i="1" baseline="-25000" smtClean="0">
                <a:ea typeface="ＭＳ Ｐゴシック" pitchFamily="34" charset="-128"/>
              </a:rPr>
              <a:t>DD</a:t>
            </a:r>
            <a:r>
              <a:rPr lang="en-US" sz="2200" smtClean="0">
                <a:ea typeface="ＭＳ Ｐゴシック" pitchFamily="34" charset="-128"/>
              </a:rPr>
              <a:t> from </a:t>
            </a:r>
            <a:r>
              <a:rPr lang="en-US" sz="2200" i="1" smtClean="0">
                <a:ea typeface="ＭＳ Ｐゴシック" pitchFamily="34" charset="-128"/>
              </a:rPr>
              <a:t>V</a:t>
            </a:r>
            <a:r>
              <a:rPr lang="en-US" sz="2200" i="1" baseline="-25000" smtClean="0">
                <a:ea typeface="ＭＳ Ｐゴシック" pitchFamily="34" charset="-128"/>
              </a:rPr>
              <a:t>DD</a:t>
            </a:r>
            <a:r>
              <a:rPr lang="en-US" sz="2200" baseline="-25000" smtClean="0">
                <a:ea typeface="ＭＳ Ｐゴシック" pitchFamily="34" charset="-128"/>
              </a:rPr>
              <a:t> </a:t>
            </a:r>
            <a:r>
              <a:rPr lang="en-US" sz="2200" smtClean="0">
                <a:ea typeface="ＭＳ Ｐゴシック" pitchFamily="34" charset="-128"/>
              </a:rPr>
              <a:t>and power.</a:t>
            </a:r>
          </a:p>
          <a:p>
            <a:pPr eaLnBrk="1" hangingPunct="1"/>
            <a:endParaRPr lang="en-US" sz="2200" smtClean="0">
              <a:ea typeface="ＭＳ Ｐゴシック" pitchFamily="34" charset="-128"/>
            </a:endParaRPr>
          </a:p>
          <a:p>
            <a:pPr eaLnBrk="1" hangingPunct="1"/>
            <a:r>
              <a:rPr lang="en-US" sz="2200" smtClean="0">
                <a:ea typeface="ＭＳ Ｐゴシック" pitchFamily="34" charset="-128"/>
              </a:rPr>
              <a:t>Assume </a:t>
            </a:r>
            <a:r>
              <a:rPr lang="en-US" sz="2200" i="1" smtClean="0">
                <a:ea typeface="ＭＳ Ｐゴシック" pitchFamily="34" charset="-128"/>
              </a:rPr>
              <a:t>M</a:t>
            </a:r>
            <a:r>
              <a:rPr lang="en-US" sz="2200" i="1" baseline="-25000" smtClean="0">
                <a:ea typeface="ＭＳ Ｐゴシック" pitchFamily="34" charset="-128"/>
              </a:rPr>
              <a:t>S</a:t>
            </a:r>
            <a:r>
              <a:rPr lang="en-US" sz="2200" smtClean="0">
                <a:ea typeface="ＭＳ Ｐゴシック" pitchFamily="34" charset="-128"/>
              </a:rPr>
              <a:t> off, and find high output voltage level </a:t>
            </a:r>
            <a:r>
              <a:rPr lang="en-US" sz="2200" i="1" smtClean="0">
                <a:ea typeface="ＭＳ Ｐゴシック" pitchFamily="34" charset="-128"/>
              </a:rPr>
              <a:t>V</a:t>
            </a:r>
            <a:r>
              <a:rPr lang="en-US" sz="2200" i="1" baseline="-25000" smtClean="0">
                <a:ea typeface="ＭＳ Ｐゴシック" pitchFamily="34" charset="-128"/>
              </a:rPr>
              <a:t>H</a:t>
            </a:r>
          </a:p>
          <a:p>
            <a:pPr eaLnBrk="1" hangingPunct="1"/>
            <a:endParaRPr lang="en-US" sz="2200" smtClean="0">
              <a:ea typeface="ＭＳ Ｐゴシック" pitchFamily="34" charset="-128"/>
            </a:endParaRPr>
          </a:p>
          <a:p>
            <a:pPr eaLnBrk="1" hangingPunct="1"/>
            <a:r>
              <a:rPr lang="en-US" sz="2200" smtClean="0">
                <a:ea typeface="ＭＳ Ｐゴシック" pitchFamily="34" charset="-128"/>
              </a:rPr>
              <a:t>Use the value of </a:t>
            </a:r>
            <a:r>
              <a:rPr lang="en-US" sz="2200" i="1" smtClean="0">
                <a:ea typeface="ＭＳ Ｐゴシック" pitchFamily="34" charset="-128"/>
              </a:rPr>
              <a:t>V</a:t>
            </a:r>
            <a:r>
              <a:rPr lang="en-US" sz="2200" i="1" baseline="-25000" smtClean="0">
                <a:ea typeface="ＭＳ Ｐゴシック" pitchFamily="34" charset="-128"/>
              </a:rPr>
              <a:t>H</a:t>
            </a:r>
            <a:r>
              <a:rPr lang="en-US" sz="2200" smtClean="0">
                <a:ea typeface="ＭＳ Ｐゴシック" pitchFamily="34" charset="-128"/>
              </a:rPr>
              <a:t> for the gate voltage of </a:t>
            </a:r>
            <a:r>
              <a:rPr lang="en-US" sz="2200" i="1" smtClean="0">
                <a:ea typeface="ＭＳ Ｐゴシック" pitchFamily="34" charset="-128"/>
              </a:rPr>
              <a:t>M</a:t>
            </a:r>
            <a:r>
              <a:rPr lang="en-US" sz="2200" i="1" baseline="-25000" smtClean="0">
                <a:ea typeface="ＭＳ Ｐゴシック" pitchFamily="34" charset="-128"/>
              </a:rPr>
              <a:t>S</a:t>
            </a:r>
            <a:r>
              <a:rPr lang="en-US" sz="2200" smtClean="0">
                <a:ea typeface="ＭＳ Ｐゴシック" pitchFamily="34" charset="-128"/>
              </a:rPr>
              <a:t> and calculate (</a:t>
            </a:r>
            <a:r>
              <a:rPr lang="en-US" sz="2200" i="1" smtClean="0">
                <a:ea typeface="ＭＳ Ｐゴシック" pitchFamily="34" charset="-128"/>
              </a:rPr>
              <a:t>W/L</a:t>
            </a:r>
            <a:r>
              <a:rPr lang="en-US" sz="2200" smtClean="0">
                <a:ea typeface="ＭＳ Ｐゴシック" pitchFamily="34" charset="-128"/>
              </a:rPr>
              <a:t>)</a:t>
            </a:r>
            <a:r>
              <a:rPr lang="en-US" sz="2200" i="1" baseline="-25000" smtClean="0">
                <a:ea typeface="ＭＳ Ｐゴシック" pitchFamily="34" charset="-128"/>
              </a:rPr>
              <a:t>S</a:t>
            </a:r>
            <a:r>
              <a:rPr lang="en-US" sz="2200" smtClean="0">
                <a:ea typeface="ＭＳ Ｐゴシック" pitchFamily="34" charset="-128"/>
              </a:rPr>
              <a:t> of the switching transistor based on the design values of </a:t>
            </a:r>
            <a:r>
              <a:rPr lang="en-US" sz="2200" i="1" smtClean="0">
                <a:ea typeface="ＭＳ Ｐゴシック" pitchFamily="34" charset="-128"/>
              </a:rPr>
              <a:t>I</a:t>
            </a:r>
            <a:r>
              <a:rPr lang="en-US" sz="2200" i="1" baseline="-25000" smtClean="0">
                <a:ea typeface="ＭＳ Ｐゴシック" pitchFamily="34" charset="-128"/>
              </a:rPr>
              <a:t>DD</a:t>
            </a:r>
            <a:r>
              <a:rPr lang="en-US" sz="2200" smtClean="0">
                <a:ea typeface="ＭＳ Ｐゴシック" pitchFamily="34" charset="-128"/>
              </a:rPr>
              <a:t> and </a:t>
            </a:r>
            <a:r>
              <a:rPr lang="en-US" sz="2200" i="1" smtClean="0">
                <a:ea typeface="ＭＳ Ｐゴシック" pitchFamily="34" charset="-128"/>
              </a:rPr>
              <a:t>V</a:t>
            </a:r>
            <a:r>
              <a:rPr lang="en-US" sz="2200" i="1" baseline="-25000" smtClean="0">
                <a:ea typeface="ＭＳ Ｐゴシック" pitchFamily="34" charset="-128"/>
              </a:rPr>
              <a:t>L</a:t>
            </a:r>
          </a:p>
          <a:p>
            <a:pPr eaLnBrk="1" hangingPunct="1"/>
            <a:endParaRPr lang="en-US" sz="2200" smtClean="0">
              <a:ea typeface="ＭＳ Ｐゴシック" pitchFamily="34" charset="-128"/>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ChangeArrowheads="1"/>
          </p:cNvSpPr>
          <p:nvPr>
            <p:ph type="title"/>
          </p:nvPr>
        </p:nvSpPr>
        <p:spPr>
          <a:xfrm>
            <a:off x="0" y="0"/>
            <a:ext cx="9144000" cy="990600"/>
          </a:xfrm>
        </p:spPr>
        <p:txBody>
          <a:bodyPr/>
          <a:lstStyle/>
          <a:p>
            <a:pPr eaLnBrk="1" hangingPunct="1"/>
            <a:r>
              <a:rPr lang="en-US" smtClean="0">
                <a:ea typeface="ＭＳ Ｐゴシック" pitchFamily="34" charset="-128"/>
              </a:rPr>
              <a:t>NMOS Saturated Load Inverter-Design Strategy</a:t>
            </a:r>
          </a:p>
        </p:txBody>
      </p:sp>
      <p:sp>
        <p:nvSpPr>
          <p:cNvPr id="93188" name="Rectangle 3"/>
          <p:cNvSpPr>
            <a:spLocks noGrp="1" noChangeArrowheads="1"/>
          </p:cNvSpPr>
          <p:nvPr>
            <p:ph type="body" idx="1"/>
          </p:nvPr>
        </p:nvSpPr>
        <p:spPr>
          <a:xfrm>
            <a:off x="381000" y="1447800"/>
            <a:ext cx="8229600" cy="4800600"/>
          </a:xfrm>
        </p:spPr>
        <p:txBody>
          <a:bodyPr/>
          <a:lstStyle/>
          <a:p>
            <a:pPr eaLnBrk="1" hangingPunct="1"/>
            <a:r>
              <a:rPr lang="en-US" sz="2200" dirty="0" smtClean="0">
                <a:ea typeface="ＭＳ Ｐゴシック" pitchFamily="34" charset="-128"/>
              </a:rPr>
              <a:t>Given </a:t>
            </a:r>
            <a:r>
              <a:rPr lang="en-US" sz="2200" i="1" dirty="0" smtClean="0">
                <a:ea typeface="ＭＳ Ｐゴシック" pitchFamily="34" charset="-128"/>
              </a:rPr>
              <a:t>V</a:t>
            </a:r>
            <a:r>
              <a:rPr lang="en-US" sz="2200" i="1" baseline="-25000" dirty="0" smtClean="0">
                <a:ea typeface="ＭＳ Ｐゴシック" pitchFamily="34" charset="-128"/>
              </a:rPr>
              <a:t>DD</a:t>
            </a:r>
            <a:r>
              <a:rPr lang="en-US" sz="2200" i="1" dirty="0" smtClean="0">
                <a:ea typeface="ＭＳ Ｐゴシック" pitchFamily="34" charset="-128"/>
              </a:rPr>
              <a:t>, V</a:t>
            </a:r>
            <a:r>
              <a:rPr lang="en-US" sz="2200" i="1" baseline="-25000" dirty="0" smtClean="0">
                <a:ea typeface="ＭＳ Ｐゴシック" pitchFamily="34" charset="-128"/>
              </a:rPr>
              <a:t>L</a:t>
            </a:r>
            <a:r>
              <a:rPr lang="en-US" sz="2200" dirty="0" smtClean="0">
                <a:ea typeface="ＭＳ Ｐゴシック" pitchFamily="34" charset="-128"/>
              </a:rPr>
              <a:t>, and the power level, find </a:t>
            </a:r>
            <a:r>
              <a:rPr lang="en-US" sz="2200" i="1" dirty="0" smtClean="0">
                <a:ea typeface="ＭＳ Ｐゴシック" pitchFamily="34" charset="-128"/>
              </a:rPr>
              <a:t>I</a:t>
            </a:r>
            <a:r>
              <a:rPr lang="en-US" sz="2200" i="1" baseline="-25000" dirty="0" smtClean="0">
                <a:ea typeface="ＭＳ Ｐゴシック" pitchFamily="34" charset="-128"/>
              </a:rPr>
              <a:t>DD</a:t>
            </a:r>
            <a:r>
              <a:rPr lang="en-US" sz="2200" dirty="0" smtClean="0">
                <a:ea typeface="ＭＳ Ｐゴシック" pitchFamily="34" charset="-128"/>
              </a:rPr>
              <a:t> from </a:t>
            </a:r>
            <a:r>
              <a:rPr lang="en-US" sz="2200" i="1" dirty="0" smtClean="0">
                <a:ea typeface="ＭＳ Ｐゴシック" pitchFamily="34" charset="-128"/>
              </a:rPr>
              <a:t>V</a:t>
            </a:r>
            <a:r>
              <a:rPr lang="en-US" sz="2200" i="1" baseline="-25000" dirty="0" smtClean="0">
                <a:ea typeface="ＭＳ Ｐゴシック" pitchFamily="34" charset="-128"/>
              </a:rPr>
              <a:t>DD</a:t>
            </a:r>
            <a:r>
              <a:rPr lang="en-US" sz="2200" baseline="-25000" dirty="0" smtClean="0">
                <a:ea typeface="ＭＳ Ｐゴシック" pitchFamily="34" charset="-128"/>
              </a:rPr>
              <a:t> </a:t>
            </a:r>
            <a:r>
              <a:rPr lang="en-US" sz="2200" dirty="0" smtClean="0">
                <a:ea typeface="ＭＳ Ｐゴシック" pitchFamily="34" charset="-128"/>
              </a:rPr>
              <a:t>and power.</a:t>
            </a:r>
          </a:p>
          <a:p>
            <a:pPr eaLnBrk="1" hangingPunct="1"/>
            <a:endParaRPr lang="en-US" sz="2200" dirty="0" smtClean="0">
              <a:ea typeface="ＭＳ Ｐゴシック" pitchFamily="34" charset="-128"/>
            </a:endParaRPr>
          </a:p>
          <a:p>
            <a:pPr eaLnBrk="1" hangingPunct="1"/>
            <a:r>
              <a:rPr lang="en-US" sz="2200" dirty="0" smtClean="0">
                <a:ea typeface="ＭＳ Ｐゴシック" pitchFamily="34" charset="-128"/>
              </a:rPr>
              <a:t>Assume </a:t>
            </a:r>
            <a:r>
              <a:rPr lang="en-US" sz="2200" i="1" dirty="0" smtClean="0">
                <a:ea typeface="ＭＳ Ｐゴシック" pitchFamily="34" charset="-128"/>
              </a:rPr>
              <a:t>M</a:t>
            </a:r>
            <a:r>
              <a:rPr lang="en-US" sz="2200" i="1" baseline="-25000" dirty="0" smtClean="0">
                <a:ea typeface="ＭＳ Ｐゴシック" pitchFamily="34" charset="-128"/>
              </a:rPr>
              <a:t>S</a:t>
            </a:r>
            <a:r>
              <a:rPr lang="en-US" sz="2200" dirty="0" smtClean="0">
                <a:ea typeface="ＭＳ Ｐゴシック" pitchFamily="34" charset="-128"/>
              </a:rPr>
              <a:t> off, and find high output voltage level </a:t>
            </a:r>
            <a:r>
              <a:rPr lang="en-US" sz="2200" i="1" dirty="0" smtClean="0">
                <a:ea typeface="ＭＳ Ｐゴシック" pitchFamily="34" charset="-128"/>
              </a:rPr>
              <a:t>V</a:t>
            </a:r>
            <a:r>
              <a:rPr lang="en-US" sz="2200" i="1" baseline="-25000" dirty="0" smtClean="0">
                <a:ea typeface="ＭＳ Ｐゴシック" pitchFamily="34" charset="-128"/>
              </a:rPr>
              <a:t>H</a:t>
            </a:r>
          </a:p>
          <a:p>
            <a:pPr eaLnBrk="1" hangingPunct="1"/>
            <a:endParaRPr lang="en-US" sz="2200" dirty="0" smtClean="0">
              <a:ea typeface="ＭＳ Ｐゴシック" pitchFamily="34" charset="-128"/>
            </a:endParaRPr>
          </a:p>
          <a:p>
            <a:pPr eaLnBrk="1" hangingPunct="1"/>
            <a:r>
              <a:rPr lang="en-US" sz="2200" dirty="0" smtClean="0">
                <a:ea typeface="ＭＳ Ｐゴシック" pitchFamily="34" charset="-128"/>
              </a:rPr>
              <a:t>Use the value of </a:t>
            </a:r>
            <a:r>
              <a:rPr lang="en-US" sz="2200" i="1" dirty="0" smtClean="0">
                <a:ea typeface="ＭＳ Ｐゴシック" pitchFamily="34" charset="-128"/>
              </a:rPr>
              <a:t>V</a:t>
            </a:r>
            <a:r>
              <a:rPr lang="en-US" sz="2200" i="1" baseline="-25000" dirty="0" smtClean="0">
                <a:ea typeface="ＭＳ Ｐゴシック" pitchFamily="34" charset="-128"/>
              </a:rPr>
              <a:t>H</a:t>
            </a:r>
            <a:r>
              <a:rPr lang="en-US" sz="2200" dirty="0" smtClean="0">
                <a:ea typeface="ＭＳ Ｐゴシック" pitchFamily="34" charset="-128"/>
              </a:rPr>
              <a:t> for the gate voltage of </a:t>
            </a:r>
            <a:r>
              <a:rPr lang="en-US" sz="2200" i="1" dirty="0" smtClean="0">
                <a:ea typeface="ＭＳ Ｐゴシック" pitchFamily="34" charset="-128"/>
              </a:rPr>
              <a:t>M</a:t>
            </a:r>
            <a:r>
              <a:rPr lang="en-US" sz="2200" i="1" baseline="-25000" dirty="0" smtClean="0">
                <a:ea typeface="ＭＳ Ｐゴシック" pitchFamily="34" charset="-128"/>
              </a:rPr>
              <a:t>S</a:t>
            </a:r>
            <a:r>
              <a:rPr lang="en-US" sz="2200" dirty="0" smtClean="0">
                <a:ea typeface="ＭＳ Ｐゴシック" pitchFamily="34" charset="-128"/>
              </a:rPr>
              <a:t> and calculate (</a:t>
            </a:r>
            <a:r>
              <a:rPr lang="en-US" sz="2200" i="1" dirty="0" smtClean="0">
                <a:ea typeface="ＭＳ Ｐゴシック" pitchFamily="34" charset="-128"/>
              </a:rPr>
              <a:t>W/L</a:t>
            </a:r>
            <a:r>
              <a:rPr lang="en-US" sz="2200" dirty="0" smtClean="0">
                <a:ea typeface="ＭＳ Ｐゴシック" pitchFamily="34" charset="-128"/>
              </a:rPr>
              <a:t>)</a:t>
            </a:r>
            <a:r>
              <a:rPr lang="en-US" sz="2200" i="1" baseline="-25000" dirty="0" smtClean="0">
                <a:ea typeface="ＭＳ Ｐゴシック" pitchFamily="34" charset="-128"/>
              </a:rPr>
              <a:t>S</a:t>
            </a:r>
            <a:r>
              <a:rPr lang="en-US" sz="2200" dirty="0" smtClean="0">
                <a:ea typeface="ＭＳ Ｐゴシック" pitchFamily="34" charset="-128"/>
              </a:rPr>
              <a:t> of the switching transistor based on the design values of </a:t>
            </a:r>
            <a:r>
              <a:rPr lang="en-US" sz="2200" i="1" dirty="0" smtClean="0">
                <a:ea typeface="ＭＳ Ｐゴシック" pitchFamily="34" charset="-128"/>
              </a:rPr>
              <a:t>I</a:t>
            </a:r>
            <a:r>
              <a:rPr lang="en-US" sz="2200" i="1" baseline="-25000" dirty="0" smtClean="0">
                <a:ea typeface="ＭＳ Ｐゴシック" pitchFamily="34" charset="-128"/>
              </a:rPr>
              <a:t>DD</a:t>
            </a:r>
            <a:r>
              <a:rPr lang="en-US" sz="2200" dirty="0" smtClean="0">
                <a:ea typeface="ＭＳ Ｐゴシック" pitchFamily="34" charset="-128"/>
              </a:rPr>
              <a:t> and </a:t>
            </a:r>
            <a:r>
              <a:rPr lang="en-US" sz="2200" i="1" dirty="0" smtClean="0">
                <a:ea typeface="ＭＳ Ｐゴシック" pitchFamily="34" charset="-128"/>
              </a:rPr>
              <a:t>V</a:t>
            </a:r>
            <a:r>
              <a:rPr lang="en-US" sz="2200" i="1" baseline="-25000" dirty="0" smtClean="0">
                <a:ea typeface="ＭＳ Ｐゴシック" pitchFamily="34" charset="-128"/>
              </a:rPr>
              <a:t>L</a:t>
            </a:r>
          </a:p>
          <a:p>
            <a:pPr eaLnBrk="1" hangingPunct="1"/>
            <a:endParaRPr lang="en-US" sz="2200" dirty="0" smtClean="0">
              <a:ea typeface="ＭＳ Ｐゴシック" pitchFamily="34" charset="-128"/>
            </a:endParaRPr>
          </a:p>
          <a:p>
            <a:pPr eaLnBrk="1" hangingPunct="1"/>
            <a:r>
              <a:rPr lang="en-US" sz="2200" dirty="0">
                <a:ea typeface="ＭＳ Ｐゴシック" pitchFamily="34" charset="-128"/>
              </a:rPr>
              <a:t>Use the value of </a:t>
            </a:r>
            <a:r>
              <a:rPr lang="en-US" sz="2200" i="1" dirty="0">
                <a:ea typeface="ＭＳ Ｐゴシック" pitchFamily="34" charset="-128"/>
              </a:rPr>
              <a:t>V</a:t>
            </a:r>
            <a:r>
              <a:rPr lang="en-US" sz="2200" i="1" baseline="-25000" dirty="0">
                <a:ea typeface="ＭＳ Ｐゴシック" pitchFamily="34" charset="-128"/>
              </a:rPr>
              <a:t>H</a:t>
            </a:r>
            <a:r>
              <a:rPr lang="en-US" sz="2200" dirty="0">
                <a:ea typeface="ＭＳ Ｐゴシック" pitchFamily="34" charset="-128"/>
              </a:rPr>
              <a:t> for the gate voltage of </a:t>
            </a:r>
            <a:r>
              <a:rPr lang="en-US" sz="2200" i="1" dirty="0">
                <a:ea typeface="ＭＳ Ｐゴシック" pitchFamily="34" charset="-128"/>
              </a:rPr>
              <a:t>M</a:t>
            </a:r>
            <a:r>
              <a:rPr lang="en-US" sz="2200" i="1" baseline="-25000" dirty="0">
                <a:ea typeface="ＭＳ Ｐゴシック" pitchFamily="34" charset="-128"/>
              </a:rPr>
              <a:t>S</a:t>
            </a:r>
            <a:r>
              <a:rPr lang="en-US" sz="2200" dirty="0">
                <a:ea typeface="ＭＳ Ｐゴシック" pitchFamily="34" charset="-128"/>
              </a:rPr>
              <a:t> and </a:t>
            </a:r>
            <a:r>
              <a:rPr lang="en-US" sz="2200" dirty="0" smtClean="0">
                <a:ea typeface="ＭＳ Ｐゴシック" pitchFamily="34" charset="-128"/>
              </a:rPr>
              <a:t>find (</a:t>
            </a:r>
            <a:r>
              <a:rPr lang="en-US" sz="2200" i="1" dirty="0" smtClean="0">
                <a:ea typeface="ＭＳ Ｐゴシック" pitchFamily="34" charset="-128"/>
              </a:rPr>
              <a:t>W/L</a:t>
            </a:r>
            <a:r>
              <a:rPr lang="en-US" sz="2200" dirty="0" smtClean="0">
                <a:ea typeface="ＭＳ Ｐゴシック" pitchFamily="34" charset="-128"/>
              </a:rPr>
              <a:t>)</a:t>
            </a:r>
            <a:r>
              <a:rPr lang="en-US" sz="2200" i="1" baseline="-25000" dirty="0" smtClean="0">
                <a:ea typeface="ＭＳ Ｐゴシック" pitchFamily="34" charset="-128"/>
              </a:rPr>
              <a:t>L</a:t>
            </a:r>
            <a:r>
              <a:rPr lang="en-US" sz="2200" dirty="0" smtClean="0">
                <a:ea typeface="ＭＳ Ｐゴシック" pitchFamily="34" charset="-128"/>
              </a:rPr>
              <a:t>  of the load transistor based on </a:t>
            </a:r>
            <a:r>
              <a:rPr lang="en-US" sz="2200" i="1" dirty="0" smtClean="0">
                <a:ea typeface="ＭＳ Ｐゴシック" pitchFamily="34" charset="-128"/>
              </a:rPr>
              <a:t>I</a:t>
            </a:r>
            <a:r>
              <a:rPr lang="en-US" sz="2200" i="1" baseline="-25000" dirty="0" smtClean="0">
                <a:ea typeface="ＭＳ Ｐゴシック" pitchFamily="34" charset="-128"/>
              </a:rPr>
              <a:t>DD</a:t>
            </a:r>
            <a:r>
              <a:rPr lang="en-US" sz="2200" dirty="0" smtClean="0">
                <a:ea typeface="ＭＳ Ｐゴシック" pitchFamily="34" charset="-128"/>
              </a:rPr>
              <a:t> and </a:t>
            </a:r>
            <a:r>
              <a:rPr lang="en-US" sz="2200" i="1" dirty="0" smtClean="0">
                <a:ea typeface="ＭＳ Ｐゴシック" pitchFamily="34" charset="-128"/>
              </a:rPr>
              <a:t>V</a:t>
            </a:r>
            <a:r>
              <a:rPr lang="en-US" sz="2200" i="1" baseline="-25000" dirty="0" smtClean="0">
                <a:ea typeface="ＭＳ Ｐゴシック" pitchFamily="34" charset="-128"/>
              </a:rPr>
              <a:t>L</a:t>
            </a:r>
          </a:p>
          <a:p>
            <a:pPr eaLnBrk="1" hangingPunct="1"/>
            <a:endParaRPr lang="en-US" sz="2200"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a:xfrm>
            <a:off x="0" y="0"/>
            <a:ext cx="9144000" cy="990600"/>
          </a:xfrm>
        </p:spPr>
        <p:txBody>
          <a:bodyPr/>
          <a:lstStyle/>
          <a:p>
            <a:pPr eaLnBrk="1" hangingPunct="1"/>
            <a:r>
              <a:rPr lang="en-US" smtClean="0">
                <a:ea typeface="ＭＳ Ｐゴシック" pitchFamily="34" charset="-128"/>
              </a:rPr>
              <a:t>NMOS Saturated Load Inverter-Design Strategy</a:t>
            </a:r>
          </a:p>
        </p:txBody>
      </p:sp>
      <p:sp>
        <p:nvSpPr>
          <p:cNvPr id="94212" name="Rectangle 3"/>
          <p:cNvSpPr>
            <a:spLocks noGrp="1" noChangeArrowheads="1"/>
          </p:cNvSpPr>
          <p:nvPr>
            <p:ph type="body" idx="1"/>
          </p:nvPr>
        </p:nvSpPr>
        <p:spPr>
          <a:xfrm>
            <a:off x="381000" y="1447800"/>
            <a:ext cx="8229600" cy="4800600"/>
          </a:xfrm>
        </p:spPr>
        <p:txBody>
          <a:bodyPr/>
          <a:lstStyle/>
          <a:p>
            <a:pPr eaLnBrk="1" hangingPunct="1"/>
            <a:r>
              <a:rPr lang="en-US" sz="2200" dirty="0" smtClean="0">
                <a:ea typeface="ＭＳ Ｐゴシック" pitchFamily="34" charset="-128"/>
              </a:rPr>
              <a:t>Given </a:t>
            </a:r>
            <a:r>
              <a:rPr lang="en-US" sz="2200" i="1" dirty="0" smtClean="0">
                <a:ea typeface="ＭＳ Ｐゴシック" pitchFamily="34" charset="-128"/>
              </a:rPr>
              <a:t>V</a:t>
            </a:r>
            <a:r>
              <a:rPr lang="en-US" sz="2200" i="1" baseline="-25000" dirty="0" smtClean="0">
                <a:ea typeface="ＭＳ Ｐゴシック" pitchFamily="34" charset="-128"/>
              </a:rPr>
              <a:t>DD</a:t>
            </a:r>
            <a:r>
              <a:rPr lang="en-US" sz="2200" i="1" dirty="0" smtClean="0">
                <a:ea typeface="ＭＳ Ｐゴシック" pitchFamily="34" charset="-128"/>
              </a:rPr>
              <a:t>, V</a:t>
            </a:r>
            <a:r>
              <a:rPr lang="en-US" sz="2200" i="1" baseline="-25000" dirty="0" smtClean="0">
                <a:ea typeface="ＭＳ Ｐゴシック" pitchFamily="34" charset="-128"/>
              </a:rPr>
              <a:t>L</a:t>
            </a:r>
            <a:r>
              <a:rPr lang="en-US" sz="2200" dirty="0" smtClean="0">
                <a:ea typeface="ＭＳ Ｐゴシック" pitchFamily="34" charset="-128"/>
              </a:rPr>
              <a:t>, and the power level, find </a:t>
            </a:r>
            <a:r>
              <a:rPr lang="en-US" sz="2200" i="1" dirty="0" smtClean="0">
                <a:ea typeface="ＭＳ Ｐゴシック" pitchFamily="34" charset="-128"/>
              </a:rPr>
              <a:t>I</a:t>
            </a:r>
            <a:r>
              <a:rPr lang="en-US" sz="2200" i="1" baseline="-25000" dirty="0" smtClean="0">
                <a:ea typeface="ＭＳ Ｐゴシック" pitchFamily="34" charset="-128"/>
              </a:rPr>
              <a:t>DD</a:t>
            </a:r>
            <a:r>
              <a:rPr lang="en-US" sz="2200" dirty="0" smtClean="0">
                <a:ea typeface="ＭＳ Ｐゴシック" pitchFamily="34" charset="-128"/>
              </a:rPr>
              <a:t> from </a:t>
            </a:r>
            <a:r>
              <a:rPr lang="en-US" sz="2200" i="1" dirty="0" smtClean="0">
                <a:ea typeface="ＭＳ Ｐゴシック" pitchFamily="34" charset="-128"/>
              </a:rPr>
              <a:t>V</a:t>
            </a:r>
            <a:r>
              <a:rPr lang="en-US" sz="2200" i="1" baseline="-25000" dirty="0" smtClean="0">
                <a:ea typeface="ＭＳ Ｐゴシック" pitchFamily="34" charset="-128"/>
              </a:rPr>
              <a:t>DD</a:t>
            </a:r>
            <a:r>
              <a:rPr lang="en-US" sz="2200" baseline="-25000" dirty="0" smtClean="0">
                <a:ea typeface="ＭＳ Ｐゴシック" pitchFamily="34" charset="-128"/>
              </a:rPr>
              <a:t> </a:t>
            </a:r>
            <a:r>
              <a:rPr lang="en-US" sz="2200" dirty="0" smtClean="0">
                <a:ea typeface="ＭＳ Ｐゴシック" pitchFamily="34" charset="-128"/>
              </a:rPr>
              <a:t>and power.</a:t>
            </a:r>
          </a:p>
          <a:p>
            <a:pPr eaLnBrk="1" hangingPunct="1"/>
            <a:endParaRPr lang="en-US" sz="2200" dirty="0" smtClean="0">
              <a:ea typeface="ＭＳ Ｐゴシック" pitchFamily="34" charset="-128"/>
            </a:endParaRPr>
          </a:p>
          <a:p>
            <a:pPr eaLnBrk="1" hangingPunct="1"/>
            <a:r>
              <a:rPr lang="en-US" sz="2200" dirty="0" smtClean="0">
                <a:ea typeface="ＭＳ Ｐゴシック" pitchFamily="34" charset="-128"/>
              </a:rPr>
              <a:t>Assume </a:t>
            </a:r>
            <a:r>
              <a:rPr lang="en-US" sz="2200" i="1" dirty="0" smtClean="0">
                <a:ea typeface="ＭＳ Ｐゴシック" pitchFamily="34" charset="-128"/>
              </a:rPr>
              <a:t>M</a:t>
            </a:r>
            <a:r>
              <a:rPr lang="en-US" sz="2200" i="1" baseline="-25000" dirty="0" smtClean="0">
                <a:ea typeface="ＭＳ Ｐゴシック" pitchFamily="34" charset="-128"/>
              </a:rPr>
              <a:t>S</a:t>
            </a:r>
            <a:r>
              <a:rPr lang="en-US" sz="2200" dirty="0" smtClean="0">
                <a:ea typeface="ＭＳ Ｐゴシック" pitchFamily="34" charset="-128"/>
              </a:rPr>
              <a:t> off, and find high output voltage level </a:t>
            </a:r>
            <a:r>
              <a:rPr lang="en-US" sz="2200" i="1" dirty="0" smtClean="0">
                <a:ea typeface="ＭＳ Ｐゴシック" pitchFamily="34" charset="-128"/>
              </a:rPr>
              <a:t>V</a:t>
            </a:r>
            <a:r>
              <a:rPr lang="en-US" sz="2200" i="1" baseline="-25000" dirty="0" smtClean="0">
                <a:ea typeface="ＭＳ Ｐゴシック" pitchFamily="34" charset="-128"/>
              </a:rPr>
              <a:t>H</a:t>
            </a:r>
          </a:p>
          <a:p>
            <a:pPr eaLnBrk="1" hangingPunct="1"/>
            <a:endParaRPr lang="en-US" sz="2200" dirty="0" smtClean="0">
              <a:ea typeface="ＭＳ Ｐゴシック" pitchFamily="34" charset="-128"/>
            </a:endParaRPr>
          </a:p>
          <a:p>
            <a:pPr eaLnBrk="1" hangingPunct="1"/>
            <a:r>
              <a:rPr lang="en-US" sz="2200" dirty="0" smtClean="0">
                <a:ea typeface="ＭＳ Ｐゴシック" pitchFamily="34" charset="-128"/>
              </a:rPr>
              <a:t>Use the value of </a:t>
            </a:r>
            <a:r>
              <a:rPr lang="en-US" sz="2200" i="1" dirty="0" smtClean="0">
                <a:ea typeface="ＭＳ Ｐゴシック" pitchFamily="34" charset="-128"/>
              </a:rPr>
              <a:t>V</a:t>
            </a:r>
            <a:r>
              <a:rPr lang="en-US" sz="2200" i="1" baseline="-25000" dirty="0" smtClean="0">
                <a:ea typeface="ＭＳ Ｐゴシック" pitchFamily="34" charset="-128"/>
              </a:rPr>
              <a:t>H</a:t>
            </a:r>
            <a:r>
              <a:rPr lang="en-US" sz="2200" dirty="0" smtClean="0">
                <a:ea typeface="ＭＳ Ｐゴシック" pitchFamily="34" charset="-128"/>
              </a:rPr>
              <a:t> for the gate voltage of </a:t>
            </a:r>
            <a:r>
              <a:rPr lang="en-US" sz="2200" i="1" dirty="0" smtClean="0">
                <a:ea typeface="ＭＳ Ｐゴシック" pitchFamily="34" charset="-128"/>
              </a:rPr>
              <a:t>M</a:t>
            </a:r>
            <a:r>
              <a:rPr lang="en-US" sz="2200" i="1" baseline="-25000" dirty="0" smtClean="0">
                <a:ea typeface="ＭＳ Ｐゴシック" pitchFamily="34" charset="-128"/>
              </a:rPr>
              <a:t>S</a:t>
            </a:r>
            <a:r>
              <a:rPr lang="en-US" sz="2200" dirty="0" smtClean="0">
                <a:ea typeface="ＭＳ Ｐゴシック" pitchFamily="34" charset="-128"/>
              </a:rPr>
              <a:t> and calculate (</a:t>
            </a:r>
            <a:r>
              <a:rPr lang="en-US" sz="2200" i="1" dirty="0" smtClean="0">
                <a:ea typeface="ＭＳ Ｐゴシック" pitchFamily="34" charset="-128"/>
              </a:rPr>
              <a:t>W/L</a:t>
            </a:r>
            <a:r>
              <a:rPr lang="en-US" sz="2200" dirty="0" smtClean="0">
                <a:ea typeface="ＭＳ Ｐゴシック" pitchFamily="34" charset="-128"/>
              </a:rPr>
              <a:t>)</a:t>
            </a:r>
            <a:r>
              <a:rPr lang="en-US" sz="2200" i="1" baseline="-25000" dirty="0" smtClean="0">
                <a:ea typeface="ＭＳ Ｐゴシック" pitchFamily="34" charset="-128"/>
              </a:rPr>
              <a:t>S</a:t>
            </a:r>
            <a:r>
              <a:rPr lang="en-US" sz="2200" dirty="0" smtClean="0">
                <a:ea typeface="ＭＳ Ｐゴシック" pitchFamily="34" charset="-128"/>
              </a:rPr>
              <a:t> of the switching transistor based on the design values of </a:t>
            </a:r>
            <a:r>
              <a:rPr lang="en-US" sz="2200" i="1" dirty="0" smtClean="0">
                <a:ea typeface="ＭＳ Ｐゴシック" pitchFamily="34" charset="-128"/>
              </a:rPr>
              <a:t>I</a:t>
            </a:r>
            <a:r>
              <a:rPr lang="en-US" sz="2200" i="1" baseline="-25000" dirty="0" smtClean="0">
                <a:ea typeface="ＭＳ Ｐゴシック" pitchFamily="34" charset="-128"/>
              </a:rPr>
              <a:t>DD</a:t>
            </a:r>
            <a:r>
              <a:rPr lang="en-US" sz="2200" dirty="0" smtClean="0">
                <a:ea typeface="ＭＳ Ｐゴシック" pitchFamily="34" charset="-128"/>
              </a:rPr>
              <a:t> and </a:t>
            </a:r>
            <a:r>
              <a:rPr lang="en-US" sz="2200" i="1" dirty="0" smtClean="0">
                <a:ea typeface="ＭＳ Ｐゴシック" pitchFamily="34" charset="-128"/>
              </a:rPr>
              <a:t>V</a:t>
            </a:r>
            <a:r>
              <a:rPr lang="en-US" sz="2200" i="1" baseline="-25000" dirty="0" smtClean="0">
                <a:ea typeface="ＭＳ Ｐゴシック" pitchFamily="34" charset="-128"/>
              </a:rPr>
              <a:t>L</a:t>
            </a:r>
          </a:p>
          <a:p>
            <a:pPr eaLnBrk="1" hangingPunct="1"/>
            <a:endParaRPr lang="en-US" sz="2200" dirty="0" smtClean="0">
              <a:ea typeface="ＭＳ Ｐゴシック" pitchFamily="34" charset="-128"/>
            </a:endParaRPr>
          </a:p>
          <a:p>
            <a:pPr eaLnBrk="1" hangingPunct="1"/>
            <a:r>
              <a:rPr lang="en-US" sz="2200" dirty="0">
                <a:ea typeface="ＭＳ Ｐゴシック" pitchFamily="34" charset="-128"/>
              </a:rPr>
              <a:t>Use the value of </a:t>
            </a:r>
            <a:r>
              <a:rPr lang="en-US" sz="2200" i="1" dirty="0">
                <a:ea typeface="ＭＳ Ｐゴシック" pitchFamily="34" charset="-128"/>
              </a:rPr>
              <a:t>V</a:t>
            </a:r>
            <a:r>
              <a:rPr lang="en-US" sz="2200" i="1" baseline="-25000" dirty="0">
                <a:ea typeface="ＭＳ Ｐゴシック" pitchFamily="34" charset="-128"/>
              </a:rPr>
              <a:t>H</a:t>
            </a:r>
            <a:r>
              <a:rPr lang="en-US" sz="2200" dirty="0">
                <a:ea typeface="ＭＳ Ｐゴシック" pitchFamily="34" charset="-128"/>
              </a:rPr>
              <a:t> for the gate voltage of </a:t>
            </a:r>
            <a:r>
              <a:rPr lang="en-US" sz="2200" i="1" dirty="0">
                <a:ea typeface="ＭＳ Ｐゴシック" pitchFamily="34" charset="-128"/>
              </a:rPr>
              <a:t>M</a:t>
            </a:r>
            <a:r>
              <a:rPr lang="en-US" sz="2200" i="1" baseline="-25000" dirty="0">
                <a:ea typeface="ＭＳ Ｐゴシック" pitchFamily="34" charset="-128"/>
              </a:rPr>
              <a:t>S</a:t>
            </a:r>
            <a:r>
              <a:rPr lang="en-US" sz="2200" dirty="0">
                <a:ea typeface="ＭＳ Ｐゴシック" pitchFamily="34" charset="-128"/>
              </a:rPr>
              <a:t> and find (</a:t>
            </a:r>
            <a:r>
              <a:rPr lang="en-US" sz="2200" i="1" dirty="0">
                <a:ea typeface="ＭＳ Ｐゴシック" pitchFamily="34" charset="-128"/>
              </a:rPr>
              <a:t>W/L</a:t>
            </a:r>
            <a:r>
              <a:rPr lang="en-US" sz="2200" dirty="0">
                <a:ea typeface="ＭＳ Ｐゴシック" pitchFamily="34" charset="-128"/>
              </a:rPr>
              <a:t>)</a:t>
            </a:r>
            <a:r>
              <a:rPr lang="en-US" sz="2200" i="1" baseline="-25000" dirty="0">
                <a:ea typeface="ＭＳ Ｐゴシック" pitchFamily="34" charset="-128"/>
              </a:rPr>
              <a:t>L</a:t>
            </a:r>
            <a:r>
              <a:rPr lang="en-US" sz="2200" dirty="0">
                <a:ea typeface="ＭＳ Ｐゴシック" pitchFamily="34" charset="-128"/>
              </a:rPr>
              <a:t>  of the load transistor based on </a:t>
            </a:r>
            <a:r>
              <a:rPr lang="en-US" sz="2200" i="1" dirty="0">
                <a:ea typeface="ＭＳ Ｐゴシック" pitchFamily="34" charset="-128"/>
              </a:rPr>
              <a:t>I</a:t>
            </a:r>
            <a:r>
              <a:rPr lang="en-US" sz="2200" i="1" baseline="-25000" dirty="0">
                <a:ea typeface="ＭＳ Ｐゴシック" pitchFamily="34" charset="-128"/>
              </a:rPr>
              <a:t>DD</a:t>
            </a:r>
            <a:r>
              <a:rPr lang="en-US" sz="2200" dirty="0">
                <a:ea typeface="ＭＳ Ｐゴシック" pitchFamily="34" charset="-128"/>
              </a:rPr>
              <a:t> and </a:t>
            </a:r>
            <a:r>
              <a:rPr lang="en-US" sz="2200" i="1" dirty="0">
                <a:ea typeface="ＭＳ Ｐゴシック" pitchFamily="34" charset="-128"/>
              </a:rPr>
              <a:t>V</a:t>
            </a:r>
            <a:r>
              <a:rPr lang="en-US" sz="2200" i="1" baseline="-25000" dirty="0">
                <a:ea typeface="ＭＳ Ｐゴシック" pitchFamily="34" charset="-128"/>
              </a:rPr>
              <a:t>L</a:t>
            </a:r>
          </a:p>
          <a:p>
            <a:pPr eaLnBrk="1" hangingPunct="1"/>
            <a:endParaRPr lang="en-US" sz="2200" dirty="0">
              <a:ea typeface="ＭＳ Ｐゴシック" pitchFamily="34" charset="-128"/>
            </a:endParaRPr>
          </a:p>
          <a:p>
            <a:pPr eaLnBrk="1" hangingPunct="1"/>
            <a:r>
              <a:rPr lang="en-US" sz="2200" dirty="0" smtClean="0">
                <a:ea typeface="ＭＳ Ｐゴシック" pitchFamily="34" charset="-128"/>
              </a:rPr>
              <a:t>Check the operating region assumptions of </a:t>
            </a:r>
            <a:r>
              <a:rPr lang="en-US" sz="2200" i="1" dirty="0" smtClean="0">
                <a:ea typeface="ＭＳ Ｐゴシック" pitchFamily="34" charset="-128"/>
              </a:rPr>
              <a:t>M</a:t>
            </a:r>
            <a:r>
              <a:rPr lang="en-US" sz="2200" i="1" baseline="-25000" dirty="0" smtClean="0">
                <a:ea typeface="ＭＳ Ｐゴシック" pitchFamily="34" charset="-128"/>
              </a:rPr>
              <a:t>S</a:t>
            </a:r>
            <a:r>
              <a:rPr lang="en-US" sz="2200" dirty="0" smtClean="0">
                <a:ea typeface="ＭＳ Ｐゴシック" pitchFamily="34" charset="-128"/>
              </a:rPr>
              <a:t> and </a:t>
            </a:r>
            <a:r>
              <a:rPr lang="en-US" sz="2200" i="1" dirty="0" smtClean="0">
                <a:ea typeface="ＭＳ Ｐゴシック" pitchFamily="34" charset="-128"/>
              </a:rPr>
              <a:t>M</a:t>
            </a:r>
            <a:r>
              <a:rPr lang="en-US" sz="2200" i="1" baseline="-25000" dirty="0" smtClean="0">
                <a:ea typeface="ＭＳ Ｐゴシック" pitchFamily="34" charset="-128"/>
              </a:rPr>
              <a:t>L</a:t>
            </a:r>
            <a:r>
              <a:rPr lang="en-US" sz="2200" dirty="0" smtClean="0">
                <a:ea typeface="ＭＳ Ｐゴシック" pitchFamily="34" charset="-128"/>
              </a:rPr>
              <a:t> for </a:t>
            </a:r>
            <a:r>
              <a:rPr lang="en-US" sz="2200" i="1" dirty="0" err="1" smtClean="0">
                <a:ea typeface="ＭＳ Ｐゴシック" pitchFamily="34" charset="-128"/>
              </a:rPr>
              <a:t>v</a:t>
            </a:r>
            <a:r>
              <a:rPr lang="en-US" sz="2200" i="1" baseline="-25000" dirty="0" err="1" smtClean="0">
                <a:ea typeface="ＭＳ Ｐゴシック" pitchFamily="34" charset="-128"/>
              </a:rPr>
              <a:t>o</a:t>
            </a:r>
            <a:r>
              <a:rPr lang="en-US" sz="2200" baseline="-25000" dirty="0" smtClean="0">
                <a:ea typeface="ＭＳ Ｐゴシック" pitchFamily="34" charset="-128"/>
              </a:rPr>
              <a:t> </a:t>
            </a:r>
            <a:r>
              <a:rPr lang="en-US" sz="2200" dirty="0" smtClean="0">
                <a:ea typeface="ＭＳ Ｐゴシック" pitchFamily="34" charset="-128"/>
              </a:rPr>
              <a:t>= </a:t>
            </a:r>
            <a:r>
              <a:rPr lang="en-US" sz="2200" i="1" dirty="0" smtClean="0">
                <a:ea typeface="ＭＳ Ｐゴシック" pitchFamily="34" charset="-128"/>
              </a:rPr>
              <a:t>V</a:t>
            </a:r>
            <a:r>
              <a:rPr lang="en-US" sz="2200" i="1" baseline="-25000" dirty="0" smtClean="0">
                <a:ea typeface="ＭＳ Ｐゴシック" pitchFamily="34" charset="-128"/>
              </a:rPr>
              <a:t>L</a:t>
            </a:r>
          </a:p>
          <a:p>
            <a:pPr eaLnBrk="1" hangingPunct="1"/>
            <a:endParaRPr lang="en-US" sz="2200"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9" name="Rectangle 2"/>
          <p:cNvSpPr>
            <a:spLocks noGrp="1" noChangeArrowheads="1"/>
          </p:cNvSpPr>
          <p:nvPr>
            <p:ph type="title"/>
          </p:nvPr>
        </p:nvSpPr>
        <p:spPr>
          <a:xfrm>
            <a:off x="304800" y="76200"/>
            <a:ext cx="8534400" cy="990600"/>
          </a:xfrm>
        </p:spPr>
        <p:txBody>
          <a:bodyPr/>
          <a:lstStyle/>
          <a:p>
            <a:pPr eaLnBrk="1" hangingPunct="1"/>
            <a:r>
              <a:rPr lang="en-US" smtClean="0">
                <a:ea typeface="ＭＳ Ｐゴシック" pitchFamily="34" charset="-128"/>
              </a:rPr>
              <a:t>NMOS Saturated Load Inverter - Example</a:t>
            </a:r>
          </a:p>
        </p:txBody>
      </p:sp>
      <p:graphicFrame>
        <p:nvGraphicFramePr>
          <p:cNvPr id="13314" name="Object 2"/>
          <p:cNvGraphicFramePr>
            <a:graphicFrameLocks noChangeAspect="1"/>
          </p:cNvGraphicFramePr>
          <p:nvPr/>
        </p:nvGraphicFramePr>
        <p:xfrm>
          <a:off x="533400" y="4832350"/>
          <a:ext cx="1219200" cy="1035050"/>
        </p:xfrm>
        <a:graphic>
          <a:graphicData uri="http://schemas.openxmlformats.org/presentationml/2006/ole">
            <mc:AlternateContent xmlns:mc="http://schemas.openxmlformats.org/markup-compatibility/2006">
              <mc:Choice xmlns:v="urn:schemas-microsoft-com:vml" Requires="v">
                <p:oleObj spid="_x0000_s13386" name="Equation" r:id="rId3" imgW="762000" imgH="647700" progId="Equation.DSMT4">
                  <p:embed/>
                </p:oleObj>
              </mc:Choice>
              <mc:Fallback>
                <p:oleObj name="Equation" r:id="rId3" imgW="762000" imgH="6477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832350"/>
                        <a:ext cx="1219200" cy="103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3"/>
          <p:cNvGraphicFramePr>
            <a:graphicFrameLocks noChangeAspect="1"/>
          </p:cNvGraphicFramePr>
          <p:nvPr/>
        </p:nvGraphicFramePr>
        <p:xfrm>
          <a:off x="2057400" y="4800600"/>
          <a:ext cx="1409700" cy="1447800"/>
        </p:xfrm>
        <a:graphic>
          <a:graphicData uri="http://schemas.openxmlformats.org/presentationml/2006/ole">
            <mc:AlternateContent xmlns:mc="http://schemas.openxmlformats.org/markup-compatibility/2006">
              <mc:Choice xmlns:v="urn:schemas-microsoft-com:vml" Requires="v">
                <p:oleObj spid="_x0000_s13387" name="Equation" r:id="rId5" imgW="914400" imgH="939800" progId="Equation.DSMT4">
                  <p:embed/>
                </p:oleObj>
              </mc:Choice>
              <mc:Fallback>
                <p:oleObj name="Equation" r:id="rId5" imgW="914400" imgH="939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800600"/>
                        <a:ext cx="140970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3"/>
          <p:cNvSpPr txBox="1">
            <a:spLocks noChangeArrowheads="1"/>
          </p:cNvSpPr>
          <p:nvPr/>
        </p:nvSpPr>
        <p:spPr bwMode="auto">
          <a:xfrm>
            <a:off x="0" y="4114800"/>
            <a:ext cx="3810000" cy="838200"/>
          </a:xfrm>
          <a:prstGeom prst="rect">
            <a:avLst/>
          </a:prstGeom>
          <a:noFill/>
          <a:ln w="9525">
            <a:noFill/>
            <a:miter lim="800000"/>
            <a:headEnd/>
            <a:tailEnd/>
          </a:ln>
        </p:spPr>
        <p:txBody>
          <a:bodyPr/>
          <a:lstStyle/>
          <a:p>
            <a:pPr marL="342900" indent="-342900">
              <a:spcBef>
                <a:spcPct val="20000"/>
              </a:spcBef>
              <a:defRPr/>
            </a:pPr>
            <a:r>
              <a:rPr lang="en-US" sz="1800" kern="0" dirty="0">
                <a:latin typeface="+mn-lt"/>
                <a:cs typeface="ＭＳ Ｐゴシック" charset="-128"/>
              </a:rPr>
              <a:t>	Design an saturated load inverter given the following specifications:</a:t>
            </a:r>
          </a:p>
          <a:p>
            <a:pPr marL="342900" indent="-342900">
              <a:spcBef>
                <a:spcPct val="20000"/>
              </a:spcBef>
              <a:buFontTx/>
              <a:buChar char="•"/>
              <a:defRPr/>
            </a:pPr>
            <a:endParaRPr lang="en-US" sz="1800" kern="0" dirty="0">
              <a:latin typeface="+mn-lt"/>
              <a:cs typeface="ＭＳ Ｐゴシック" charset="-128"/>
            </a:endParaRPr>
          </a:p>
          <a:p>
            <a:pPr marL="742950" lvl="1" indent="-285750">
              <a:spcBef>
                <a:spcPct val="20000"/>
              </a:spcBef>
              <a:buFontTx/>
              <a:buChar char="–"/>
              <a:defRPr/>
            </a:pPr>
            <a:endParaRPr lang="en-US" sz="1800" kern="0" dirty="0">
              <a:latin typeface="+mn-lt"/>
              <a:cs typeface="Arial" pitchFamily="34" charset="0"/>
            </a:endParaRPr>
          </a:p>
        </p:txBody>
      </p:sp>
      <p:cxnSp>
        <p:nvCxnSpPr>
          <p:cNvPr id="25" name="Straight Connector 24"/>
          <p:cNvCxnSpPr/>
          <p:nvPr/>
        </p:nvCxnSpPr>
        <p:spPr bwMode="auto">
          <a:xfrm rot="5400000">
            <a:off x="1257300" y="3695700"/>
            <a:ext cx="525780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nvGrpSpPr>
          <p:cNvPr id="13323" name="Group 31"/>
          <p:cNvGrpSpPr>
            <a:grpSpLocks/>
          </p:cNvGrpSpPr>
          <p:nvPr/>
        </p:nvGrpSpPr>
        <p:grpSpPr bwMode="auto">
          <a:xfrm>
            <a:off x="66675" y="1143000"/>
            <a:ext cx="3667125" cy="2819400"/>
            <a:chOff x="66675" y="1143000"/>
            <a:chExt cx="3667125" cy="2819400"/>
          </a:xfrm>
        </p:grpSpPr>
        <p:grpSp>
          <p:nvGrpSpPr>
            <p:cNvPr id="13325" name="Group 19"/>
            <p:cNvGrpSpPr>
              <a:grpSpLocks/>
            </p:cNvGrpSpPr>
            <p:nvPr/>
          </p:nvGrpSpPr>
          <p:grpSpPr bwMode="auto">
            <a:xfrm>
              <a:off x="66675" y="1143000"/>
              <a:ext cx="3667125" cy="2819400"/>
              <a:chOff x="66675" y="1447800"/>
              <a:chExt cx="3895725" cy="3124200"/>
            </a:xfrm>
          </p:grpSpPr>
          <p:grpSp>
            <p:nvGrpSpPr>
              <p:cNvPr id="13327" name="Group 3"/>
              <p:cNvGrpSpPr>
                <a:grpSpLocks/>
              </p:cNvGrpSpPr>
              <p:nvPr/>
            </p:nvGrpSpPr>
            <p:grpSpPr bwMode="auto">
              <a:xfrm>
                <a:off x="66675" y="1447800"/>
                <a:ext cx="3895725" cy="3124200"/>
                <a:chOff x="66907" y="1447800"/>
                <a:chExt cx="3895493" cy="3124200"/>
              </a:xfrm>
            </p:grpSpPr>
            <p:pic>
              <p:nvPicPr>
                <p:cNvPr id="13329" name="Picture 8" descr="fig0619"/>
                <p:cNvPicPr>
                  <a:picLocks noChangeAspect="1" noChangeArrowheads="1"/>
                </p:cNvPicPr>
                <p:nvPr/>
              </p:nvPicPr>
              <p:blipFill>
                <a:blip r:embed="rId7"/>
                <a:srcRect/>
                <a:stretch>
                  <a:fillRect/>
                </a:stretch>
              </p:blipFill>
              <p:spPr bwMode="auto">
                <a:xfrm>
                  <a:off x="228600" y="1524000"/>
                  <a:ext cx="3609474" cy="3048000"/>
                </a:xfrm>
                <a:prstGeom prst="rect">
                  <a:avLst/>
                </a:prstGeom>
                <a:noFill/>
                <a:ln w="9525">
                  <a:noFill/>
                  <a:miter lim="800000"/>
                  <a:headEnd/>
                  <a:tailEnd/>
                </a:ln>
              </p:spPr>
            </p:pic>
            <p:pic>
              <p:nvPicPr>
                <p:cNvPr id="13330" name="Picture 16"/>
                <p:cNvPicPr>
                  <a:picLocks noChangeAspect="1" noChangeArrowheads="1"/>
                </p:cNvPicPr>
                <p:nvPr/>
              </p:nvPicPr>
              <p:blipFill>
                <a:blip r:embed="rId8"/>
                <a:srcRect/>
                <a:stretch>
                  <a:fillRect/>
                </a:stretch>
              </p:blipFill>
              <p:spPr bwMode="auto">
                <a:xfrm>
                  <a:off x="66907" y="2548053"/>
                  <a:ext cx="1304693" cy="728662"/>
                </a:xfrm>
                <a:prstGeom prst="rect">
                  <a:avLst/>
                </a:prstGeom>
                <a:noFill/>
                <a:ln w="9525">
                  <a:noFill/>
                  <a:miter lim="800000"/>
                  <a:headEnd/>
                  <a:tailEnd/>
                </a:ln>
              </p:spPr>
            </p:pic>
            <p:pic>
              <p:nvPicPr>
                <p:cNvPr id="13331" name="Picture 17"/>
                <p:cNvPicPr>
                  <a:picLocks noChangeAspect="1" noChangeArrowheads="1"/>
                </p:cNvPicPr>
                <p:nvPr/>
              </p:nvPicPr>
              <p:blipFill>
                <a:blip r:embed="rId8"/>
                <a:srcRect/>
                <a:stretch>
                  <a:fillRect/>
                </a:stretch>
              </p:blipFill>
              <p:spPr bwMode="auto">
                <a:xfrm>
                  <a:off x="3124200" y="3657600"/>
                  <a:ext cx="838200" cy="648513"/>
                </a:xfrm>
                <a:prstGeom prst="rect">
                  <a:avLst/>
                </a:prstGeom>
                <a:noFill/>
                <a:ln w="9525">
                  <a:noFill/>
                  <a:miter lim="800000"/>
                  <a:headEnd/>
                  <a:tailEnd/>
                </a:ln>
              </p:spPr>
            </p:pic>
            <p:pic>
              <p:nvPicPr>
                <p:cNvPr id="13332" name="Picture 17"/>
                <p:cNvPicPr>
                  <a:picLocks noChangeAspect="1" noChangeArrowheads="1"/>
                </p:cNvPicPr>
                <p:nvPr/>
              </p:nvPicPr>
              <p:blipFill>
                <a:blip r:embed="rId8"/>
                <a:srcRect/>
                <a:stretch>
                  <a:fillRect/>
                </a:stretch>
              </p:blipFill>
              <p:spPr bwMode="auto">
                <a:xfrm>
                  <a:off x="3124200" y="2170887"/>
                  <a:ext cx="838200" cy="648513"/>
                </a:xfrm>
                <a:prstGeom prst="rect">
                  <a:avLst/>
                </a:prstGeom>
                <a:noFill/>
                <a:ln w="9525">
                  <a:noFill/>
                  <a:miter lim="800000"/>
                  <a:headEnd/>
                  <a:tailEnd/>
                </a:ln>
              </p:spPr>
            </p:pic>
            <p:pic>
              <p:nvPicPr>
                <p:cNvPr id="13333" name="Picture 17"/>
                <p:cNvPicPr>
                  <a:picLocks noChangeAspect="1" noChangeArrowheads="1"/>
                </p:cNvPicPr>
                <p:nvPr/>
              </p:nvPicPr>
              <p:blipFill>
                <a:blip r:embed="rId8"/>
                <a:srcRect/>
                <a:stretch>
                  <a:fillRect/>
                </a:stretch>
              </p:blipFill>
              <p:spPr bwMode="auto">
                <a:xfrm>
                  <a:off x="347547" y="2412554"/>
                  <a:ext cx="490653" cy="648513"/>
                </a:xfrm>
                <a:prstGeom prst="rect">
                  <a:avLst/>
                </a:prstGeom>
                <a:noFill/>
                <a:ln w="9525">
                  <a:noFill/>
                  <a:miter lim="800000"/>
                  <a:headEnd/>
                  <a:tailEnd/>
                </a:ln>
              </p:spPr>
            </p:pic>
            <p:pic>
              <p:nvPicPr>
                <p:cNvPr id="13334" name="Picture 17"/>
                <p:cNvPicPr>
                  <a:picLocks noChangeAspect="1" noChangeArrowheads="1"/>
                </p:cNvPicPr>
                <p:nvPr/>
              </p:nvPicPr>
              <p:blipFill>
                <a:blip r:embed="rId8"/>
                <a:srcRect/>
                <a:stretch>
                  <a:fillRect/>
                </a:stretch>
              </p:blipFill>
              <p:spPr bwMode="auto">
                <a:xfrm>
                  <a:off x="1614237" y="1447800"/>
                  <a:ext cx="838200" cy="400456"/>
                </a:xfrm>
                <a:prstGeom prst="rect">
                  <a:avLst/>
                </a:prstGeom>
                <a:noFill/>
                <a:ln w="9525">
                  <a:noFill/>
                  <a:miter lim="800000"/>
                  <a:headEnd/>
                  <a:tailEnd/>
                </a:ln>
              </p:spPr>
            </p:pic>
            <p:graphicFrame>
              <p:nvGraphicFramePr>
                <p:cNvPr id="13317" name="Object 1"/>
                <p:cNvGraphicFramePr>
                  <a:graphicFrameLocks noChangeAspect="1"/>
                </p:cNvGraphicFramePr>
                <p:nvPr/>
              </p:nvGraphicFramePr>
              <p:xfrm>
                <a:off x="1600200" y="1447800"/>
                <a:ext cx="1074032" cy="324257"/>
              </p:xfrm>
              <a:graphic>
                <a:graphicData uri="http://schemas.openxmlformats.org/presentationml/2006/ole">
                  <mc:AlternateContent xmlns:mc="http://schemas.openxmlformats.org/markup-compatibility/2006">
                    <mc:Choice xmlns:v="urn:schemas-microsoft-com:vml" Requires="v">
                      <p:oleObj spid="_x0000_s13388" name="Equation" r:id="rId9" imgW="710891" imgH="215806" progId="Equation.3">
                        <p:embed/>
                      </p:oleObj>
                    </mc:Choice>
                    <mc:Fallback>
                      <p:oleObj name="Equation" r:id="rId9" imgW="710891" imgH="215806" progId="Equation.3">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1447800"/>
                              <a:ext cx="1074032" cy="324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13328" name="Straight Arrow Connector 17"/>
              <p:cNvCxnSpPr>
                <a:cxnSpLocks noChangeShapeType="1"/>
              </p:cNvCxnSpPr>
              <p:nvPr/>
            </p:nvCxnSpPr>
            <p:spPr bwMode="auto">
              <a:xfrm rot="5400000">
                <a:off x="1143000" y="2819400"/>
                <a:ext cx="304800" cy="1588"/>
              </a:xfrm>
              <a:prstGeom prst="straightConnector1">
                <a:avLst/>
              </a:prstGeom>
              <a:noFill/>
              <a:ln w="9525" algn="ctr">
                <a:solidFill>
                  <a:schemeClr val="tx1"/>
                </a:solidFill>
                <a:round/>
                <a:headEnd/>
                <a:tailEnd type="arrow" w="med" len="med"/>
              </a:ln>
            </p:spPr>
          </p:cxnSp>
          <p:graphicFrame>
            <p:nvGraphicFramePr>
              <p:cNvPr id="13316" name="Object 17"/>
              <p:cNvGraphicFramePr>
                <a:graphicFrameLocks noChangeAspect="1"/>
              </p:cNvGraphicFramePr>
              <p:nvPr/>
            </p:nvGraphicFramePr>
            <p:xfrm>
              <a:off x="838200" y="2667000"/>
              <a:ext cx="396875" cy="374650"/>
            </p:xfrm>
            <a:graphic>
              <a:graphicData uri="http://schemas.openxmlformats.org/presentationml/2006/ole">
                <mc:AlternateContent xmlns:mc="http://schemas.openxmlformats.org/markup-compatibility/2006">
                  <mc:Choice xmlns:v="urn:schemas-microsoft-com:vml" Requires="v">
                    <p:oleObj spid="_x0000_s13389" name="Equation" r:id="rId11" imgW="241300" imgH="228600" progId="Equation.DSMT4">
                      <p:embed/>
                    </p:oleObj>
                  </mc:Choice>
                  <mc:Fallback>
                    <p:oleObj name="Equation" r:id="rId11" imgW="241300" imgH="22860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200" y="2667000"/>
                            <a:ext cx="396875"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13326" name="Straight Arrow Connector 30"/>
            <p:cNvCxnSpPr>
              <a:cxnSpLocks noChangeShapeType="1"/>
            </p:cNvCxnSpPr>
            <p:nvPr/>
          </p:nvCxnSpPr>
          <p:spPr bwMode="auto">
            <a:xfrm>
              <a:off x="1219200" y="2109710"/>
              <a:ext cx="152400" cy="1588"/>
            </a:xfrm>
            <a:prstGeom prst="straightConnector1">
              <a:avLst/>
            </a:prstGeom>
            <a:noFill/>
            <a:ln w="9525" algn="ctr">
              <a:solidFill>
                <a:schemeClr val="tx1"/>
              </a:solidFill>
              <a:round/>
              <a:headEnd/>
              <a:tailEnd type="arrow" w="med" len="med"/>
            </a:ln>
          </p:spPr>
        </p:cxnSp>
      </p:grpSp>
      <p:pic>
        <p:nvPicPr>
          <p:cNvPr id="13324" name="Picture 19"/>
          <p:cNvPicPr>
            <a:picLocks noChangeAspect="1" noChangeArrowheads="1"/>
          </p:cNvPicPr>
          <p:nvPr/>
        </p:nvPicPr>
        <p:blipFill>
          <a:blip r:embed="rId13"/>
          <a:srcRect/>
          <a:stretch>
            <a:fillRect/>
          </a:stretch>
        </p:blipFill>
        <p:spPr bwMode="auto">
          <a:xfrm>
            <a:off x="1524000" y="1981200"/>
            <a:ext cx="447675" cy="76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2"/>
          <p:cNvSpPr>
            <a:spLocks noGrp="1" noChangeArrowheads="1"/>
          </p:cNvSpPr>
          <p:nvPr>
            <p:ph type="title"/>
          </p:nvPr>
        </p:nvSpPr>
        <p:spPr>
          <a:xfrm>
            <a:off x="304800" y="76200"/>
            <a:ext cx="8534400" cy="990600"/>
          </a:xfrm>
        </p:spPr>
        <p:txBody>
          <a:bodyPr/>
          <a:lstStyle/>
          <a:p>
            <a:pPr eaLnBrk="1" hangingPunct="1"/>
            <a:r>
              <a:rPr lang="en-US" smtClean="0">
                <a:ea typeface="ＭＳ Ｐゴシック" pitchFamily="34" charset="-128"/>
              </a:rPr>
              <a:t>NMOS Saturated Load Inverter - Example</a:t>
            </a:r>
          </a:p>
        </p:txBody>
      </p:sp>
      <p:sp>
        <p:nvSpPr>
          <p:cNvPr id="14345" name="Rectangle 3"/>
          <p:cNvSpPr>
            <a:spLocks noGrp="1" noChangeArrowheads="1"/>
          </p:cNvSpPr>
          <p:nvPr>
            <p:ph type="body" idx="1"/>
          </p:nvPr>
        </p:nvSpPr>
        <p:spPr>
          <a:xfrm>
            <a:off x="4114800" y="990600"/>
            <a:ext cx="5029200" cy="5791200"/>
          </a:xfrm>
        </p:spPr>
        <p:txBody>
          <a:bodyPr/>
          <a:lstStyle/>
          <a:p>
            <a:pPr eaLnBrk="1" hangingPunct="1"/>
            <a:r>
              <a:rPr lang="en-US" sz="1600" dirty="0" smtClean="0">
                <a:ea typeface="ＭＳ Ｐゴシック" pitchFamily="34" charset="-128"/>
              </a:rPr>
              <a:t>First, </a:t>
            </a:r>
            <a:r>
              <a:rPr lang="en-US" sz="1600" b="1" dirty="0" smtClean="0">
                <a:solidFill>
                  <a:srgbClr val="00B050"/>
                </a:solidFill>
                <a:ea typeface="ＭＳ Ｐゴシック" pitchFamily="34" charset="-128"/>
              </a:rPr>
              <a:t>set </a:t>
            </a:r>
            <a:r>
              <a:rPr lang="en-US" sz="1600" b="1" i="1" dirty="0" smtClean="0">
                <a:solidFill>
                  <a:srgbClr val="00B050"/>
                </a:solidFill>
                <a:ea typeface="ＭＳ Ｐゴシック" pitchFamily="34" charset="-128"/>
              </a:rPr>
              <a:t>v</a:t>
            </a:r>
            <a:r>
              <a:rPr lang="en-US" sz="1600" b="1" i="1" baseline="-25000" dirty="0" smtClean="0">
                <a:solidFill>
                  <a:srgbClr val="00B050"/>
                </a:solidFill>
                <a:ea typeface="ＭＳ Ｐゴシック" pitchFamily="34" charset="-128"/>
              </a:rPr>
              <a:t>i</a:t>
            </a:r>
            <a:r>
              <a:rPr lang="en-US" sz="1600" b="1" i="1" dirty="0" smtClean="0">
                <a:solidFill>
                  <a:srgbClr val="00B050"/>
                </a:solidFill>
                <a:ea typeface="ＭＳ Ｐゴシック" pitchFamily="34" charset="-128"/>
              </a:rPr>
              <a:t> </a:t>
            </a:r>
            <a:r>
              <a:rPr lang="en-US" sz="1600" b="1" dirty="0">
                <a:solidFill>
                  <a:srgbClr val="00B050"/>
                </a:solidFill>
                <a:ea typeface="ＭＳ Ｐゴシック" pitchFamily="34" charset="-128"/>
              </a:rPr>
              <a:t>= </a:t>
            </a:r>
            <a:r>
              <a:rPr lang="en-US" sz="1600" b="1" i="1" dirty="0">
                <a:solidFill>
                  <a:srgbClr val="00B050"/>
                </a:solidFill>
                <a:ea typeface="ＭＳ Ｐゴシック" pitchFamily="34" charset="-128"/>
              </a:rPr>
              <a:t>V</a:t>
            </a:r>
            <a:r>
              <a:rPr lang="en-US" sz="1600" b="1" i="1" baseline="-25000" dirty="0">
                <a:solidFill>
                  <a:srgbClr val="00B050"/>
                </a:solidFill>
                <a:ea typeface="ＭＳ Ｐゴシック" pitchFamily="34" charset="-128"/>
              </a:rPr>
              <a:t>H  </a:t>
            </a:r>
            <a:r>
              <a:rPr lang="en-US" sz="1600" b="1" i="1" dirty="0">
                <a:solidFill>
                  <a:srgbClr val="00B050"/>
                </a:solidFill>
                <a:ea typeface="ＭＳ Ｐゴシック" pitchFamily="34" charset="-128"/>
              </a:rPr>
              <a:t> ,</a:t>
            </a:r>
            <a:r>
              <a:rPr lang="en-US" sz="1600" b="1" i="1" dirty="0" err="1">
                <a:solidFill>
                  <a:srgbClr val="00B050"/>
                </a:solidFill>
                <a:ea typeface="ＭＳ Ｐゴシック" pitchFamily="34" charset="-128"/>
              </a:rPr>
              <a:t>v</a:t>
            </a:r>
            <a:r>
              <a:rPr lang="en-US" sz="1600" b="1" i="1" baseline="-25000" dirty="0" err="1">
                <a:solidFill>
                  <a:srgbClr val="00B050"/>
                </a:solidFill>
                <a:ea typeface="ＭＳ Ｐゴシック" pitchFamily="34" charset="-128"/>
              </a:rPr>
              <a:t>O</a:t>
            </a:r>
            <a:r>
              <a:rPr lang="en-US" sz="1600" b="1" i="1" dirty="0">
                <a:solidFill>
                  <a:srgbClr val="00B050"/>
                </a:solidFill>
                <a:ea typeface="ＭＳ Ｐゴシック" pitchFamily="34" charset="-128"/>
              </a:rPr>
              <a:t> </a:t>
            </a:r>
            <a:r>
              <a:rPr lang="en-US" sz="1600" b="1" dirty="0">
                <a:solidFill>
                  <a:srgbClr val="00B050"/>
                </a:solidFill>
                <a:ea typeface="ＭＳ Ｐゴシック" pitchFamily="34" charset="-128"/>
              </a:rPr>
              <a:t>= </a:t>
            </a:r>
            <a:r>
              <a:rPr lang="en-US" sz="1600" b="1" i="1" dirty="0">
                <a:solidFill>
                  <a:srgbClr val="00B050"/>
                </a:solidFill>
                <a:ea typeface="ＭＳ Ｐゴシック" pitchFamily="34" charset="-128"/>
              </a:rPr>
              <a:t>V</a:t>
            </a:r>
            <a:r>
              <a:rPr lang="en-US" sz="1600" b="1" i="1" baseline="-25000" dirty="0">
                <a:solidFill>
                  <a:srgbClr val="00B050"/>
                </a:solidFill>
                <a:ea typeface="ＭＳ Ｐゴシック" pitchFamily="34" charset="-128"/>
              </a:rPr>
              <a:t>L</a:t>
            </a:r>
            <a:r>
              <a:rPr lang="en-US" sz="1600" b="1" dirty="0">
                <a:solidFill>
                  <a:srgbClr val="00B050"/>
                </a:solidFill>
                <a:ea typeface="ＭＳ Ｐゴシック" pitchFamily="34" charset="-128"/>
              </a:rPr>
              <a:t>,  </a:t>
            </a:r>
            <a:r>
              <a:rPr lang="en-US" sz="1600" b="1" i="1" dirty="0">
                <a:solidFill>
                  <a:srgbClr val="00B050"/>
                </a:solidFill>
                <a:ea typeface="ＭＳ Ｐゴシック" pitchFamily="34" charset="-128"/>
              </a:rPr>
              <a:t>M</a:t>
            </a:r>
            <a:r>
              <a:rPr lang="en-US" sz="1600" b="1" i="1" baseline="-25000" dirty="0">
                <a:solidFill>
                  <a:srgbClr val="00B050"/>
                </a:solidFill>
                <a:ea typeface="ＭＳ Ｐゴシック" pitchFamily="34" charset="-128"/>
              </a:rPr>
              <a:t>S</a:t>
            </a:r>
            <a:r>
              <a:rPr lang="en-US" sz="1600" b="1" dirty="0">
                <a:solidFill>
                  <a:srgbClr val="00B050"/>
                </a:solidFill>
                <a:ea typeface="ＭＳ Ｐゴシック" pitchFamily="34" charset="-128"/>
              </a:rPr>
              <a:t>  - </a:t>
            </a:r>
            <a:r>
              <a:rPr lang="en-US" sz="1600" b="1" dirty="0" smtClean="0">
                <a:solidFill>
                  <a:srgbClr val="00B050"/>
                </a:solidFill>
                <a:ea typeface="ＭＳ Ｐゴシック" pitchFamily="34" charset="-128"/>
              </a:rPr>
              <a:t>on</a:t>
            </a:r>
            <a:r>
              <a:rPr lang="en-US" sz="1600" dirty="0" smtClean="0">
                <a:ea typeface="ＭＳ Ｐゴシック" pitchFamily="34" charset="-128"/>
              </a:rPr>
              <a:t>, and find  the value of the current through the resistor using the power :</a:t>
            </a:r>
          </a:p>
          <a:p>
            <a:pPr eaLnBrk="1" hangingPunct="1"/>
            <a:endParaRPr lang="en-US" sz="1600" dirty="0" smtClean="0">
              <a:ea typeface="ＭＳ Ｐゴシック" pitchFamily="34" charset="-128"/>
            </a:endParaRPr>
          </a:p>
          <a:p>
            <a:pPr eaLnBrk="1" hangingPunct="1"/>
            <a:endParaRPr lang="en-US" sz="1600" dirty="0" smtClean="0">
              <a:ea typeface="ＭＳ Ｐゴシック" pitchFamily="34" charset="-128"/>
            </a:endParaRPr>
          </a:p>
          <a:p>
            <a:pPr eaLnBrk="1" hangingPunct="1"/>
            <a:endParaRPr lang="en-US" sz="1600" dirty="0" smtClean="0">
              <a:ea typeface="ＭＳ Ｐゴシック" pitchFamily="34" charset="-128"/>
            </a:endParaRPr>
          </a:p>
          <a:p>
            <a:pPr eaLnBrk="1" hangingPunct="1"/>
            <a:endParaRPr lang="en-US" sz="1600" dirty="0" smtClean="0">
              <a:ea typeface="ＭＳ Ｐゴシック" pitchFamily="34" charset="-128"/>
            </a:endParaRPr>
          </a:p>
          <a:p>
            <a:pPr lvl="1" eaLnBrk="1" hangingPunct="1"/>
            <a:endParaRPr lang="en-US" sz="1600" dirty="0" smtClean="0">
              <a:latin typeface="MS Shell Dlg" pitchFamily="34" charset="0"/>
              <a:ea typeface="ＭＳ Ｐゴシック" pitchFamily="34" charset="-128"/>
            </a:endParaRPr>
          </a:p>
          <a:p>
            <a:pPr lvl="1" eaLnBrk="1" hangingPunct="1"/>
            <a:endParaRPr lang="en-US" sz="1600" dirty="0" smtClean="0">
              <a:ea typeface="ＭＳ Ｐゴシック" pitchFamily="34" charset="-128"/>
            </a:endParaRPr>
          </a:p>
        </p:txBody>
      </p:sp>
      <p:graphicFrame>
        <p:nvGraphicFramePr>
          <p:cNvPr id="14338" name="Object 2"/>
          <p:cNvGraphicFramePr>
            <a:graphicFrameLocks noChangeAspect="1"/>
          </p:cNvGraphicFramePr>
          <p:nvPr/>
        </p:nvGraphicFramePr>
        <p:xfrm>
          <a:off x="533400" y="4832350"/>
          <a:ext cx="1219200" cy="1035050"/>
        </p:xfrm>
        <a:graphic>
          <a:graphicData uri="http://schemas.openxmlformats.org/presentationml/2006/ole">
            <mc:AlternateContent xmlns:mc="http://schemas.openxmlformats.org/markup-compatibility/2006">
              <mc:Choice xmlns:v="urn:schemas-microsoft-com:vml" Requires="v">
                <p:oleObj spid="_x0000_s14434" name="Equation" r:id="rId3" imgW="762000" imgH="647700" progId="Equation.DSMT4">
                  <p:embed/>
                </p:oleObj>
              </mc:Choice>
              <mc:Fallback>
                <p:oleObj name="Equation" r:id="rId3" imgW="762000" imgH="6477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832350"/>
                        <a:ext cx="1219200" cy="103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9" name="Object 3"/>
          <p:cNvGraphicFramePr>
            <a:graphicFrameLocks noChangeAspect="1"/>
          </p:cNvGraphicFramePr>
          <p:nvPr/>
        </p:nvGraphicFramePr>
        <p:xfrm>
          <a:off x="2057400" y="4800600"/>
          <a:ext cx="1409700" cy="1447800"/>
        </p:xfrm>
        <a:graphic>
          <a:graphicData uri="http://schemas.openxmlformats.org/presentationml/2006/ole">
            <mc:AlternateContent xmlns:mc="http://schemas.openxmlformats.org/markup-compatibility/2006">
              <mc:Choice xmlns:v="urn:schemas-microsoft-com:vml" Requires="v">
                <p:oleObj spid="_x0000_s14435" name="Equation" r:id="rId5" imgW="914400" imgH="939800" progId="Equation.DSMT4">
                  <p:embed/>
                </p:oleObj>
              </mc:Choice>
              <mc:Fallback>
                <p:oleObj name="Equation" r:id="rId5" imgW="914400" imgH="939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800600"/>
                        <a:ext cx="140970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3"/>
          <p:cNvSpPr txBox="1">
            <a:spLocks noChangeArrowheads="1"/>
          </p:cNvSpPr>
          <p:nvPr/>
        </p:nvSpPr>
        <p:spPr bwMode="auto">
          <a:xfrm>
            <a:off x="0" y="4114800"/>
            <a:ext cx="3810000" cy="838200"/>
          </a:xfrm>
          <a:prstGeom prst="rect">
            <a:avLst/>
          </a:prstGeom>
          <a:noFill/>
          <a:ln w="9525">
            <a:noFill/>
            <a:miter lim="800000"/>
            <a:headEnd/>
            <a:tailEnd/>
          </a:ln>
        </p:spPr>
        <p:txBody>
          <a:bodyPr/>
          <a:lstStyle/>
          <a:p>
            <a:pPr marL="342900" indent="-342900">
              <a:spcBef>
                <a:spcPct val="20000"/>
              </a:spcBef>
              <a:defRPr/>
            </a:pPr>
            <a:r>
              <a:rPr lang="en-US" sz="1800" kern="0" dirty="0">
                <a:latin typeface="+mn-lt"/>
                <a:cs typeface="ＭＳ Ｐゴシック" charset="-128"/>
              </a:rPr>
              <a:t>	Design an saturated load inverter given the following specifications:</a:t>
            </a:r>
          </a:p>
          <a:p>
            <a:pPr marL="342900" indent="-342900">
              <a:spcBef>
                <a:spcPct val="20000"/>
              </a:spcBef>
              <a:buFontTx/>
              <a:buChar char="•"/>
              <a:defRPr/>
            </a:pPr>
            <a:endParaRPr lang="en-US" sz="1800" kern="0" dirty="0">
              <a:latin typeface="+mn-lt"/>
              <a:cs typeface="ＭＳ Ｐゴシック" charset="-128"/>
            </a:endParaRPr>
          </a:p>
          <a:p>
            <a:pPr marL="742950" lvl="1" indent="-285750">
              <a:spcBef>
                <a:spcPct val="20000"/>
              </a:spcBef>
              <a:buFontTx/>
              <a:buChar char="–"/>
              <a:defRPr/>
            </a:pPr>
            <a:endParaRPr lang="en-US" sz="1800" kern="0" dirty="0">
              <a:latin typeface="+mn-lt"/>
              <a:cs typeface="Arial" pitchFamily="34" charset="0"/>
            </a:endParaRPr>
          </a:p>
        </p:txBody>
      </p:sp>
      <p:cxnSp>
        <p:nvCxnSpPr>
          <p:cNvPr id="25" name="Straight Connector 24"/>
          <p:cNvCxnSpPr/>
          <p:nvPr/>
        </p:nvCxnSpPr>
        <p:spPr bwMode="auto">
          <a:xfrm rot="5400000">
            <a:off x="1257300" y="3695700"/>
            <a:ext cx="525780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nvGrpSpPr>
          <p:cNvPr id="14349" name="Group 31"/>
          <p:cNvGrpSpPr>
            <a:grpSpLocks/>
          </p:cNvGrpSpPr>
          <p:nvPr/>
        </p:nvGrpSpPr>
        <p:grpSpPr bwMode="auto">
          <a:xfrm>
            <a:off x="66675" y="1143000"/>
            <a:ext cx="3667125" cy="2819400"/>
            <a:chOff x="66675" y="1143000"/>
            <a:chExt cx="3667125" cy="2819400"/>
          </a:xfrm>
        </p:grpSpPr>
        <p:grpSp>
          <p:nvGrpSpPr>
            <p:cNvPr id="14352" name="Group 19"/>
            <p:cNvGrpSpPr>
              <a:grpSpLocks/>
            </p:cNvGrpSpPr>
            <p:nvPr/>
          </p:nvGrpSpPr>
          <p:grpSpPr bwMode="auto">
            <a:xfrm>
              <a:off x="66675" y="1143000"/>
              <a:ext cx="3667125" cy="2819400"/>
              <a:chOff x="66675" y="1447800"/>
              <a:chExt cx="3895725" cy="3124200"/>
            </a:xfrm>
          </p:grpSpPr>
          <p:grpSp>
            <p:nvGrpSpPr>
              <p:cNvPr id="14354" name="Group 3"/>
              <p:cNvGrpSpPr>
                <a:grpSpLocks/>
              </p:cNvGrpSpPr>
              <p:nvPr/>
            </p:nvGrpSpPr>
            <p:grpSpPr bwMode="auto">
              <a:xfrm>
                <a:off x="66675" y="1447800"/>
                <a:ext cx="3895725" cy="3124200"/>
                <a:chOff x="66907" y="1447800"/>
                <a:chExt cx="3895493" cy="3124200"/>
              </a:xfrm>
            </p:grpSpPr>
            <p:pic>
              <p:nvPicPr>
                <p:cNvPr id="14356" name="Picture 8" descr="fig0619"/>
                <p:cNvPicPr>
                  <a:picLocks noChangeAspect="1" noChangeArrowheads="1"/>
                </p:cNvPicPr>
                <p:nvPr/>
              </p:nvPicPr>
              <p:blipFill>
                <a:blip r:embed="rId7"/>
                <a:srcRect/>
                <a:stretch>
                  <a:fillRect/>
                </a:stretch>
              </p:blipFill>
              <p:spPr bwMode="auto">
                <a:xfrm>
                  <a:off x="228600" y="1524000"/>
                  <a:ext cx="3609474" cy="3048000"/>
                </a:xfrm>
                <a:prstGeom prst="rect">
                  <a:avLst/>
                </a:prstGeom>
                <a:noFill/>
                <a:ln w="9525">
                  <a:noFill/>
                  <a:miter lim="800000"/>
                  <a:headEnd/>
                  <a:tailEnd/>
                </a:ln>
              </p:spPr>
            </p:pic>
            <p:pic>
              <p:nvPicPr>
                <p:cNvPr id="14357" name="Picture 16"/>
                <p:cNvPicPr>
                  <a:picLocks noChangeAspect="1" noChangeArrowheads="1"/>
                </p:cNvPicPr>
                <p:nvPr/>
              </p:nvPicPr>
              <p:blipFill>
                <a:blip r:embed="rId8"/>
                <a:srcRect/>
                <a:stretch>
                  <a:fillRect/>
                </a:stretch>
              </p:blipFill>
              <p:spPr bwMode="auto">
                <a:xfrm>
                  <a:off x="66907" y="2548053"/>
                  <a:ext cx="1304693" cy="728662"/>
                </a:xfrm>
                <a:prstGeom prst="rect">
                  <a:avLst/>
                </a:prstGeom>
                <a:noFill/>
                <a:ln w="9525">
                  <a:noFill/>
                  <a:miter lim="800000"/>
                  <a:headEnd/>
                  <a:tailEnd/>
                </a:ln>
              </p:spPr>
            </p:pic>
            <p:pic>
              <p:nvPicPr>
                <p:cNvPr id="14358" name="Picture 17"/>
                <p:cNvPicPr>
                  <a:picLocks noChangeAspect="1" noChangeArrowheads="1"/>
                </p:cNvPicPr>
                <p:nvPr/>
              </p:nvPicPr>
              <p:blipFill>
                <a:blip r:embed="rId8"/>
                <a:srcRect/>
                <a:stretch>
                  <a:fillRect/>
                </a:stretch>
              </p:blipFill>
              <p:spPr bwMode="auto">
                <a:xfrm>
                  <a:off x="3124200" y="3657600"/>
                  <a:ext cx="838200" cy="648513"/>
                </a:xfrm>
                <a:prstGeom prst="rect">
                  <a:avLst/>
                </a:prstGeom>
                <a:noFill/>
                <a:ln w="9525">
                  <a:noFill/>
                  <a:miter lim="800000"/>
                  <a:headEnd/>
                  <a:tailEnd/>
                </a:ln>
              </p:spPr>
            </p:pic>
            <p:pic>
              <p:nvPicPr>
                <p:cNvPr id="14359" name="Picture 17"/>
                <p:cNvPicPr>
                  <a:picLocks noChangeAspect="1" noChangeArrowheads="1"/>
                </p:cNvPicPr>
                <p:nvPr/>
              </p:nvPicPr>
              <p:blipFill>
                <a:blip r:embed="rId8"/>
                <a:srcRect/>
                <a:stretch>
                  <a:fillRect/>
                </a:stretch>
              </p:blipFill>
              <p:spPr bwMode="auto">
                <a:xfrm>
                  <a:off x="3124200" y="2170887"/>
                  <a:ext cx="838200" cy="648513"/>
                </a:xfrm>
                <a:prstGeom prst="rect">
                  <a:avLst/>
                </a:prstGeom>
                <a:noFill/>
                <a:ln w="9525">
                  <a:noFill/>
                  <a:miter lim="800000"/>
                  <a:headEnd/>
                  <a:tailEnd/>
                </a:ln>
              </p:spPr>
            </p:pic>
            <p:pic>
              <p:nvPicPr>
                <p:cNvPr id="14360" name="Picture 17"/>
                <p:cNvPicPr>
                  <a:picLocks noChangeAspect="1" noChangeArrowheads="1"/>
                </p:cNvPicPr>
                <p:nvPr/>
              </p:nvPicPr>
              <p:blipFill>
                <a:blip r:embed="rId8"/>
                <a:srcRect/>
                <a:stretch>
                  <a:fillRect/>
                </a:stretch>
              </p:blipFill>
              <p:spPr bwMode="auto">
                <a:xfrm>
                  <a:off x="347547" y="2412554"/>
                  <a:ext cx="490653" cy="648513"/>
                </a:xfrm>
                <a:prstGeom prst="rect">
                  <a:avLst/>
                </a:prstGeom>
                <a:noFill/>
                <a:ln w="9525">
                  <a:noFill/>
                  <a:miter lim="800000"/>
                  <a:headEnd/>
                  <a:tailEnd/>
                </a:ln>
              </p:spPr>
            </p:pic>
            <p:pic>
              <p:nvPicPr>
                <p:cNvPr id="14361" name="Picture 17"/>
                <p:cNvPicPr>
                  <a:picLocks noChangeAspect="1" noChangeArrowheads="1"/>
                </p:cNvPicPr>
                <p:nvPr/>
              </p:nvPicPr>
              <p:blipFill>
                <a:blip r:embed="rId8"/>
                <a:srcRect/>
                <a:stretch>
                  <a:fillRect/>
                </a:stretch>
              </p:blipFill>
              <p:spPr bwMode="auto">
                <a:xfrm>
                  <a:off x="1614237" y="1447800"/>
                  <a:ext cx="838200" cy="400456"/>
                </a:xfrm>
                <a:prstGeom prst="rect">
                  <a:avLst/>
                </a:prstGeom>
                <a:noFill/>
                <a:ln w="9525">
                  <a:noFill/>
                  <a:miter lim="800000"/>
                  <a:headEnd/>
                  <a:tailEnd/>
                </a:ln>
              </p:spPr>
            </p:pic>
            <p:graphicFrame>
              <p:nvGraphicFramePr>
                <p:cNvPr id="14342" name="Object 1"/>
                <p:cNvGraphicFramePr>
                  <a:graphicFrameLocks noChangeAspect="1"/>
                </p:cNvGraphicFramePr>
                <p:nvPr/>
              </p:nvGraphicFramePr>
              <p:xfrm>
                <a:off x="1600200" y="1447800"/>
                <a:ext cx="1074032" cy="324257"/>
              </p:xfrm>
              <a:graphic>
                <a:graphicData uri="http://schemas.openxmlformats.org/presentationml/2006/ole">
                  <mc:AlternateContent xmlns:mc="http://schemas.openxmlformats.org/markup-compatibility/2006">
                    <mc:Choice xmlns:v="urn:schemas-microsoft-com:vml" Requires="v">
                      <p:oleObj spid="_x0000_s14436" name="Equation" r:id="rId9" imgW="710891" imgH="215806" progId="Equation.3">
                        <p:embed/>
                      </p:oleObj>
                    </mc:Choice>
                    <mc:Fallback>
                      <p:oleObj name="Equation" r:id="rId9" imgW="710891" imgH="215806" progId="Equation.3">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1447800"/>
                              <a:ext cx="1074032" cy="324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14355" name="Straight Arrow Connector 17"/>
              <p:cNvCxnSpPr>
                <a:cxnSpLocks noChangeShapeType="1"/>
              </p:cNvCxnSpPr>
              <p:nvPr/>
            </p:nvCxnSpPr>
            <p:spPr bwMode="auto">
              <a:xfrm rot="5400000">
                <a:off x="1143000" y="2819400"/>
                <a:ext cx="304800" cy="1588"/>
              </a:xfrm>
              <a:prstGeom prst="straightConnector1">
                <a:avLst/>
              </a:prstGeom>
              <a:noFill/>
              <a:ln w="9525" algn="ctr">
                <a:solidFill>
                  <a:schemeClr val="tx1"/>
                </a:solidFill>
                <a:round/>
                <a:headEnd/>
                <a:tailEnd type="arrow" w="med" len="med"/>
              </a:ln>
            </p:spPr>
          </p:cxnSp>
          <p:graphicFrame>
            <p:nvGraphicFramePr>
              <p:cNvPr id="14341" name="Object 6"/>
              <p:cNvGraphicFramePr>
                <a:graphicFrameLocks noChangeAspect="1"/>
              </p:cNvGraphicFramePr>
              <p:nvPr/>
            </p:nvGraphicFramePr>
            <p:xfrm>
              <a:off x="838200" y="2667000"/>
              <a:ext cx="396875" cy="374650"/>
            </p:xfrm>
            <a:graphic>
              <a:graphicData uri="http://schemas.openxmlformats.org/presentationml/2006/ole">
                <mc:AlternateContent xmlns:mc="http://schemas.openxmlformats.org/markup-compatibility/2006">
                  <mc:Choice xmlns:v="urn:schemas-microsoft-com:vml" Requires="v">
                    <p:oleObj spid="_x0000_s14437" name="Equation" r:id="rId11" imgW="241300" imgH="228600" progId="Equation.DSMT4">
                      <p:embed/>
                    </p:oleObj>
                  </mc:Choice>
                  <mc:Fallback>
                    <p:oleObj name="Equation" r:id="rId11" imgW="241300" imgH="22860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200" y="2667000"/>
                            <a:ext cx="396875"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14353" name="Straight Arrow Connector 30"/>
            <p:cNvCxnSpPr>
              <a:cxnSpLocks noChangeShapeType="1"/>
            </p:cNvCxnSpPr>
            <p:nvPr/>
          </p:nvCxnSpPr>
          <p:spPr bwMode="auto">
            <a:xfrm>
              <a:off x="1219200" y="2109710"/>
              <a:ext cx="152400" cy="1588"/>
            </a:xfrm>
            <a:prstGeom prst="straightConnector1">
              <a:avLst/>
            </a:prstGeom>
            <a:noFill/>
            <a:ln w="9525" algn="ctr">
              <a:solidFill>
                <a:schemeClr val="tx1"/>
              </a:solidFill>
              <a:round/>
              <a:headEnd/>
              <a:tailEnd type="arrow" w="med" len="med"/>
            </a:ln>
          </p:spPr>
        </p:cxnSp>
      </p:grpSp>
      <p:pic>
        <p:nvPicPr>
          <p:cNvPr id="14350" name="Picture 19"/>
          <p:cNvPicPr>
            <a:picLocks noChangeAspect="1" noChangeArrowheads="1"/>
          </p:cNvPicPr>
          <p:nvPr/>
        </p:nvPicPr>
        <p:blipFill>
          <a:blip r:embed="rId13"/>
          <a:srcRect/>
          <a:stretch>
            <a:fillRect/>
          </a:stretch>
        </p:blipFill>
        <p:spPr bwMode="auto">
          <a:xfrm>
            <a:off x="1524000" y="1981200"/>
            <a:ext cx="447675" cy="762000"/>
          </a:xfrm>
          <a:prstGeom prst="rect">
            <a:avLst/>
          </a:prstGeom>
          <a:noFill/>
          <a:ln w="9525">
            <a:noFill/>
            <a:miter lim="800000"/>
            <a:headEnd/>
            <a:tailEnd/>
          </a:ln>
        </p:spPr>
      </p:pic>
      <p:graphicFrame>
        <p:nvGraphicFramePr>
          <p:cNvPr id="2" name="Object 5"/>
          <p:cNvGraphicFramePr>
            <a:graphicFrameLocks noChangeAspect="1"/>
          </p:cNvGraphicFramePr>
          <p:nvPr/>
        </p:nvGraphicFramePr>
        <p:xfrm>
          <a:off x="5486400" y="1804988"/>
          <a:ext cx="2362200" cy="557212"/>
        </p:xfrm>
        <a:graphic>
          <a:graphicData uri="http://schemas.openxmlformats.org/presentationml/2006/ole">
            <mc:AlternateContent xmlns:mc="http://schemas.openxmlformats.org/markup-compatibility/2006">
              <mc:Choice xmlns:v="urn:schemas-microsoft-com:vml" Requires="v">
                <p:oleObj spid="_x0000_s14438" name="Equation" r:id="rId14" imgW="1828800" imgH="431800" progId="Equation.DSMT4">
                  <p:embed/>
                </p:oleObj>
              </mc:Choice>
              <mc:Fallback>
                <p:oleObj name="Equation" r:id="rId14" imgW="1828800" imgH="431800" progId="Equation.DSMT4">
                  <p:embed/>
                  <p:pic>
                    <p:nvPicPr>
                      <p:cNvPr id="0"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86400" y="1804988"/>
                        <a:ext cx="2362200"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8" name="Picture 8"/>
          <p:cNvPicPr>
            <a:picLocks noChangeAspect="1" noChangeArrowheads="1"/>
          </p:cNvPicPr>
          <p:nvPr/>
        </p:nvPicPr>
        <p:blipFill>
          <a:blip r:embed="rId16"/>
          <a:srcRect/>
          <a:stretch>
            <a:fillRect/>
          </a:stretch>
        </p:blipFill>
        <p:spPr bwMode="auto">
          <a:xfrm>
            <a:off x="3232267" y="3048000"/>
            <a:ext cx="436417" cy="380999"/>
          </a:xfrm>
          <a:prstGeom prst="rect">
            <a:avLst/>
          </a:prstGeom>
          <a:ln>
            <a:noFill/>
          </a:ln>
          <a:effectLst>
            <a:outerShdw blurRad="292100" dist="139700" dir="2700000" algn="tl" rotWithShape="0">
              <a:srgbClr val="333333">
                <a:alpha val="65000"/>
              </a:srgbClr>
            </a:outerShdw>
          </a:effectLst>
        </p:spPr>
      </p:pic>
      <p:pic>
        <p:nvPicPr>
          <p:cNvPr id="29" name="Picture 8"/>
          <p:cNvPicPr>
            <a:picLocks noChangeAspect="1" noChangeArrowheads="1"/>
          </p:cNvPicPr>
          <p:nvPr/>
        </p:nvPicPr>
        <p:blipFill>
          <a:blip r:embed="rId16"/>
          <a:srcRect/>
          <a:stretch>
            <a:fillRect/>
          </a:stretch>
        </p:blipFill>
        <p:spPr bwMode="auto">
          <a:xfrm>
            <a:off x="3209925" y="1600201"/>
            <a:ext cx="436417" cy="380999"/>
          </a:xfrm>
          <a:prstGeom prst="rect">
            <a:avLst/>
          </a:prstGeom>
          <a:ln>
            <a:noFill/>
          </a:ln>
          <a:effectLst>
            <a:outerShdw blurRad="292100" dist="139700" dir="2700000" algn="tl" rotWithShape="0">
              <a:srgbClr val="333333">
                <a:alpha val="65000"/>
              </a:srgbClr>
            </a:outerShdw>
          </a:effectLst>
        </p:spPr>
      </p:pic>
      <p:sp>
        <p:nvSpPr>
          <p:cNvPr id="30" name="TextBox 29"/>
          <p:cNvSpPr txBox="1"/>
          <p:nvPr/>
        </p:nvSpPr>
        <p:spPr>
          <a:xfrm>
            <a:off x="3200400" y="3550920"/>
            <a:ext cx="526106" cy="338554"/>
          </a:xfrm>
          <a:prstGeom prst="rect">
            <a:avLst/>
          </a:prstGeom>
          <a:noFill/>
        </p:spPr>
        <p:txBody>
          <a:bodyPr wrap="none" rtlCol="0">
            <a:spAutoFit/>
          </a:bodyPr>
          <a:lstStyle/>
          <a:p>
            <a:r>
              <a:rPr lang="en-US" sz="1600" dirty="0" smtClean="0"/>
              <a:t>LIN</a:t>
            </a:r>
            <a:endParaRPr lang="en-US" sz="1600" dirty="0"/>
          </a:p>
        </p:txBody>
      </p:sp>
      <p:sp>
        <p:nvSpPr>
          <p:cNvPr id="31" name="TextBox 30"/>
          <p:cNvSpPr txBox="1"/>
          <p:nvPr/>
        </p:nvSpPr>
        <p:spPr>
          <a:xfrm>
            <a:off x="3161974" y="2057400"/>
            <a:ext cx="548227" cy="338554"/>
          </a:xfrm>
          <a:prstGeom prst="rect">
            <a:avLst/>
          </a:prstGeom>
          <a:noFill/>
        </p:spPr>
        <p:txBody>
          <a:bodyPr wrap="none" rtlCol="0">
            <a:spAutoFit/>
          </a:bodyPr>
          <a:lstStyle/>
          <a:p>
            <a:r>
              <a:rPr lang="en-US" sz="1600" dirty="0" smtClean="0"/>
              <a:t>SAT</a:t>
            </a:r>
            <a:endParaRPr 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685800" y="152400"/>
            <a:ext cx="7772400" cy="762000"/>
          </a:xfrm>
        </p:spPr>
        <p:txBody>
          <a:bodyPr/>
          <a:lstStyle/>
          <a:p>
            <a:pPr eaLnBrk="1" hangingPunct="1"/>
            <a:r>
              <a:rPr lang="en-US" smtClean="0">
                <a:ea typeface="ＭＳ Ｐゴシック" pitchFamily="34" charset="-128"/>
              </a:rPr>
              <a:t>Review of Boolean Algebra</a:t>
            </a:r>
          </a:p>
        </p:txBody>
      </p:sp>
      <p:graphicFrame>
        <p:nvGraphicFramePr>
          <p:cNvPr id="92182" name="Group 22"/>
          <p:cNvGraphicFramePr>
            <a:graphicFrameLocks noGrp="1"/>
          </p:cNvGraphicFramePr>
          <p:nvPr/>
        </p:nvGraphicFramePr>
        <p:xfrm>
          <a:off x="762000" y="1143000"/>
          <a:ext cx="914400" cy="1651001"/>
        </p:xfrm>
        <a:graphic>
          <a:graphicData uri="http://schemas.openxmlformats.org/drawingml/2006/table">
            <a:tbl>
              <a:tblPr/>
              <a:tblGrid>
                <a:gridCol w="498475">
                  <a:extLst>
                    <a:ext uri="{9D8B030D-6E8A-4147-A177-3AD203B41FA5}">
                      <a16:colId xmlns:a16="http://schemas.microsoft.com/office/drawing/2014/main" val="20000"/>
                    </a:ext>
                  </a:extLst>
                </a:gridCol>
                <a:gridCol w="415925">
                  <a:extLst>
                    <a:ext uri="{9D8B030D-6E8A-4147-A177-3AD203B41FA5}">
                      <a16:colId xmlns:a16="http://schemas.microsoft.com/office/drawing/2014/main" val="20001"/>
                    </a:ext>
                  </a:extLst>
                </a:gridCol>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92225" name="Group 65"/>
          <p:cNvGraphicFramePr>
            <a:graphicFrameLocks noGrp="1"/>
          </p:cNvGraphicFramePr>
          <p:nvPr/>
        </p:nvGraphicFramePr>
        <p:xfrm>
          <a:off x="1981200" y="1143000"/>
          <a:ext cx="1412875" cy="2752727"/>
        </p:xfrm>
        <a:graphic>
          <a:graphicData uri="http://schemas.openxmlformats.org/drawingml/2006/table">
            <a:tbl>
              <a:tblPr/>
              <a:tblGrid>
                <a:gridCol w="498475">
                  <a:extLst>
                    <a:ext uri="{9D8B030D-6E8A-4147-A177-3AD203B41FA5}">
                      <a16:colId xmlns:a16="http://schemas.microsoft.com/office/drawing/2014/main" val="20000"/>
                    </a:ext>
                  </a:extLst>
                </a:gridCol>
                <a:gridCol w="498475">
                  <a:extLst>
                    <a:ext uri="{9D8B030D-6E8A-4147-A177-3AD203B41FA5}">
                      <a16:colId xmlns:a16="http://schemas.microsoft.com/office/drawing/2014/main" val="20001"/>
                    </a:ext>
                  </a:extLst>
                </a:gridCol>
                <a:gridCol w="415925">
                  <a:extLst>
                    <a:ext uri="{9D8B030D-6E8A-4147-A177-3AD203B41FA5}">
                      <a16:colId xmlns:a16="http://schemas.microsoft.com/office/drawing/2014/main" val="20002"/>
                    </a:ext>
                  </a:extLst>
                </a:gridCol>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2226" name="Group 66"/>
          <p:cNvGraphicFramePr>
            <a:graphicFrameLocks noGrp="1"/>
          </p:cNvGraphicFramePr>
          <p:nvPr/>
        </p:nvGraphicFramePr>
        <p:xfrm>
          <a:off x="3581400" y="1143000"/>
          <a:ext cx="1412875" cy="2752727"/>
        </p:xfrm>
        <a:graphic>
          <a:graphicData uri="http://schemas.openxmlformats.org/drawingml/2006/table">
            <a:tbl>
              <a:tblPr/>
              <a:tblGrid>
                <a:gridCol w="498475">
                  <a:extLst>
                    <a:ext uri="{9D8B030D-6E8A-4147-A177-3AD203B41FA5}">
                      <a16:colId xmlns:a16="http://schemas.microsoft.com/office/drawing/2014/main" val="20000"/>
                    </a:ext>
                  </a:extLst>
                </a:gridCol>
                <a:gridCol w="498475">
                  <a:extLst>
                    <a:ext uri="{9D8B030D-6E8A-4147-A177-3AD203B41FA5}">
                      <a16:colId xmlns:a16="http://schemas.microsoft.com/office/drawing/2014/main" val="20001"/>
                    </a:ext>
                  </a:extLst>
                </a:gridCol>
                <a:gridCol w="415925">
                  <a:extLst>
                    <a:ext uri="{9D8B030D-6E8A-4147-A177-3AD203B41FA5}">
                      <a16:colId xmlns:a16="http://schemas.microsoft.com/office/drawing/2014/main" val="20002"/>
                    </a:ext>
                  </a:extLst>
                </a:gridCol>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96" name="Text Box 92"/>
          <p:cNvSpPr txBox="1">
            <a:spLocks noChangeArrowheads="1"/>
          </p:cNvSpPr>
          <p:nvPr/>
        </p:nvSpPr>
        <p:spPr bwMode="auto">
          <a:xfrm>
            <a:off x="533400" y="3951288"/>
            <a:ext cx="1390650" cy="701675"/>
          </a:xfrm>
          <a:prstGeom prst="rect">
            <a:avLst/>
          </a:prstGeom>
          <a:noFill/>
          <a:ln w="9525">
            <a:noFill/>
            <a:miter lim="800000"/>
            <a:headEnd/>
            <a:tailEnd/>
          </a:ln>
        </p:spPr>
        <p:txBody>
          <a:bodyPr wrap="none">
            <a:spAutoFit/>
          </a:bodyPr>
          <a:lstStyle/>
          <a:p>
            <a:pPr algn="ctr" eaLnBrk="0" hangingPunct="0"/>
            <a:r>
              <a:rPr lang="en-US" sz="2000"/>
              <a:t>NOT </a:t>
            </a:r>
          </a:p>
          <a:p>
            <a:pPr algn="ctr" eaLnBrk="0" hangingPunct="0"/>
            <a:r>
              <a:rPr lang="en-US" sz="2000"/>
              <a:t>Truth Table</a:t>
            </a:r>
          </a:p>
        </p:txBody>
      </p:sp>
      <p:sp>
        <p:nvSpPr>
          <p:cNvPr id="1097" name="Text Box 93"/>
          <p:cNvSpPr txBox="1">
            <a:spLocks noChangeArrowheads="1"/>
          </p:cNvSpPr>
          <p:nvPr/>
        </p:nvSpPr>
        <p:spPr bwMode="auto">
          <a:xfrm>
            <a:off x="1981200" y="3929063"/>
            <a:ext cx="1390650" cy="701675"/>
          </a:xfrm>
          <a:prstGeom prst="rect">
            <a:avLst/>
          </a:prstGeom>
          <a:noFill/>
          <a:ln w="9525">
            <a:noFill/>
            <a:miter lim="800000"/>
            <a:headEnd/>
            <a:tailEnd/>
          </a:ln>
        </p:spPr>
        <p:txBody>
          <a:bodyPr wrap="none">
            <a:spAutoFit/>
          </a:bodyPr>
          <a:lstStyle/>
          <a:p>
            <a:pPr algn="ctr" eaLnBrk="0" hangingPunct="0"/>
            <a:r>
              <a:rPr lang="en-US" sz="2000"/>
              <a:t>OR </a:t>
            </a:r>
          </a:p>
          <a:p>
            <a:pPr algn="ctr" eaLnBrk="0" hangingPunct="0"/>
            <a:r>
              <a:rPr lang="en-US" sz="2000"/>
              <a:t>Truth Table</a:t>
            </a:r>
          </a:p>
        </p:txBody>
      </p:sp>
      <p:sp>
        <p:nvSpPr>
          <p:cNvPr id="1098" name="Text Box 94"/>
          <p:cNvSpPr txBox="1">
            <a:spLocks noChangeArrowheads="1"/>
          </p:cNvSpPr>
          <p:nvPr/>
        </p:nvSpPr>
        <p:spPr bwMode="auto">
          <a:xfrm>
            <a:off x="3657600" y="3929063"/>
            <a:ext cx="1390650" cy="701675"/>
          </a:xfrm>
          <a:prstGeom prst="rect">
            <a:avLst/>
          </a:prstGeom>
          <a:noFill/>
          <a:ln w="9525">
            <a:noFill/>
            <a:miter lim="800000"/>
            <a:headEnd/>
            <a:tailEnd/>
          </a:ln>
        </p:spPr>
        <p:txBody>
          <a:bodyPr wrap="none">
            <a:spAutoFit/>
          </a:bodyPr>
          <a:lstStyle/>
          <a:p>
            <a:pPr algn="ctr" eaLnBrk="0" hangingPunct="0"/>
            <a:r>
              <a:rPr lang="en-US" sz="2000"/>
              <a:t>AND </a:t>
            </a:r>
          </a:p>
          <a:p>
            <a:pPr algn="ctr" eaLnBrk="0" hangingPunct="0"/>
            <a:r>
              <a:rPr lang="en-US" sz="2000"/>
              <a:t>Truth Table</a:t>
            </a:r>
          </a:p>
        </p:txBody>
      </p:sp>
      <p:graphicFrame>
        <p:nvGraphicFramePr>
          <p:cNvPr id="92255" name="Group 95"/>
          <p:cNvGraphicFramePr>
            <a:graphicFrameLocks noGrp="1"/>
          </p:cNvGraphicFramePr>
          <p:nvPr/>
        </p:nvGraphicFramePr>
        <p:xfrm>
          <a:off x="5181600" y="1143000"/>
          <a:ext cx="1412875" cy="2752727"/>
        </p:xfrm>
        <a:graphic>
          <a:graphicData uri="http://schemas.openxmlformats.org/drawingml/2006/table">
            <a:tbl>
              <a:tblPr/>
              <a:tblGrid>
                <a:gridCol w="498475">
                  <a:extLst>
                    <a:ext uri="{9D8B030D-6E8A-4147-A177-3AD203B41FA5}">
                      <a16:colId xmlns:a16="http://schemas.microsoft.com/office/drawing/2014/main" val="20000"/>
                    </a:ext>
                  </a:extLst>
                </a:gridCol>
                <a:gridCol w="498475">
                  <a:extLst>
                    <a:ext uri="{9D8B030D-6E8A-4147-A177-3AD203B41FA5}">
                      <a16:colId xmlns:a16="http://schemas.microsoft.com/office/drawing/2014/main" val="20001"/>
                    </a:ext>
                  </a:extLst>
                </a:gridCol>
                <a:gridCol w="415925">
                  <a:extLst>
                    <a:ext uri="{9D8B030D-6E8A-4147-A177-3AD203B41FA5}">
                      <a16:colId xmlns:a16="http://schemas.microsoft.com/office/drawing/2014/main" val="20002"/>
                    </a:ext>
                  </a:extLst>
                </a:gridCol>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2281" name="Group 121"/>
          <p:cNvGraphicFramePr>
            <a:graphicFrameLocks noGrp="1"/>
          </p:cNvGraphicFramePr>
          <p:nvPr/>
        </p:nvGraphicFramePr>
        <p:xfrm>
          <a:off x="6781800" y="1143000"/>
          <a:ext cx="1412875" cy="2752727"/>
        </p:xfrm>
        <a:graphic>
          <a:graphicData uri="http://schemas.openxmlformats.org/drawingml/2006/table">
            <a:tbl>
              <a:tblPr/>
              <a:tblGrid>
                <a:gridCol w="498475">
                  <a:extLst>
                    <a:ext uri="{9D8B030D-6E8A-4147-A177-3AD203B41FA5}">
                      <a16:colId xmlns:a16="http://schemas.microsoft.com/office/drawing/2014/main" val="20000"/>
                    </a:ext>
                  </a:extLst>
                </a:gridCol>
                <a:gridCol w="498475">
                  <a:extLst>
                    <a:ext uri="{9D8B030D-6E8A-4147-A177-3AD203B41FA5}">
                      <a16:colId xmlns:a16="http://schemas.microsoft.com/office/drawing/2014/main" val="20001"/>
                    </a:ext>
                  </a:extLst>
                </a:gridCol>
                <a:gridCol w="415925">
                  <a:extLst>
                    <a:ext uri="{9D8B030D-6E8A-4147-A177-3AD203B41FA5}">
                      <a16:colId xmlns:a16="http://schemas.microsoft.com/office/drawing/2014/main" val="20002"/>
                    </a:ext>
                  </a:extLst>
                </a:gridCol>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51" name="Text Box 147"/>
          <p:cNvSpPr txBox="1">
            <a:spLocks noChangeArrowheads="1"/>
          </p:cNvSpPr>
          <p:nvPr/>
        </p:nvSpPr>
        <p:spPr bwMode="auto">
          <a:xfrm>
            <a:off x="5213350" y="3929063"/>
            <a:ext cx="1390650" cy="701675"/>
          </a:xfrm>
          <a:prstGeom prst="rect">
            <a:avLst/>
          </a:prstGeom>
          <a:noFill/>
          <a:ln w="9525">
            <a:noFill/>
            <a:miter lim="800000"/>
            <a:headEnd/>
            <a:tailEnd/>
          </a:ln>
        </p:spPr>
        <p:txBody>
          <a:bodyPr wrap="none">
            <a:spAutoFit/>
          </a:bodyPr>
          <a:lstStyle/>
          <a:p>
            <a:pPr algn="ctr" eaLnBrk="0" hangingPunct="0"/>
            <a:r>
              <a:rPr lang="en-US" sz="2000"/>
              <a:t>NOR </a:t>
            </a:r>
          </a:p>
          <a:p>
            <a:pPr algn="ctr" eaLnBrk="0" hangingPunct="0"/>
            <a:r>
              <a:rPr lang="en-US" sz="2000"/>
              <a:t>Truth Table</a:t>
            </a:r>
          </a:p>
        </p:txBody>
      </p:sp>
      <p:sp>
        <p:nvSpPr>
          <p:cNvPr id="1152" name="Text Box 148"/>
          <p:cNvSpPr txBox="1">
            <a:spLocks noChangeArrowheads="1"/>
          </p:cNvSpPr>
          <p:nvPr/>
        </p:nvSpPr>
        <p:spPr bwMode="auto">
          <a:xfrm>
            <a:off x="6781800" y="3929063"/>
            <a:ext cx="1390650" cy="701675"/>
          </a:xfrm>
          <a:prstGeom prst="rect">
            <a:avLst/>
          </a:prstGeom>
          <a:noFill/>
          <a:ln w="9525">
            <a:noFill/>
            <a:miter lim="800000"/>
            <a:headEnd/>
            <a:tailEnd/>
          </a:ln>
        </p:spPr>
        <p:txBody>
          <a:bodyPr wrap="none">
            <a:spAutoFit/>
          </a:bodyPr>
          <a:lstStyle/>
          <a:p>
            <a:pPr algn="ctr" eaLnBrk="0" hangingPunct="0"/>
            <a:r>
              <a:rPr lang="en-US" sz="2000"/>
              <a:t>NAND </a:t>
            </a:r>
          </a:p>
          <a:p>
            <a:pPr algn="ctr" eaLnBrk="0" hangingPunct="0"/>
            <a:r>
              <a:rPr lang="en-US" sz="2000"/>
              <a:t>Truth Table</a:t>
            </a:r>
          </a:p>
        </p:txBody>
      </p:sp>
      <p:graphicFrame>
        <p:nvGraphicFramePr>
          <p:cNvPr id="1026" name="Object 2"/>
          <p:cNvGraphicFramePr>
            <a:graphicFrameLocks noChangeAspect="1"/>
          </p:cNvGraphicFramePr>
          <p:nvPr/>
        </p:nvGraphicFramePr>
        <p:xfrm>
          <a:off x="762000" y="4637088"/>
          <a:ext cx="762000" cy="381000"/>
        </p:xfrm>
        <a:graphic>
          <a:graphicData uri="http://schemas.openxmlformats.org/presentationml/2006/ole">
            <mc:AlternateContent xmlns:mc="http://schemas.openxmlformats.org/markup-compatibility/2006">
              <mc:Choice xmlns:v="urn:schemas-microsoft-com:vml" Requires="v">
                <p:oleObj spid="_x0000_s151590" name="Equation" r:id="rId3" imgW="381000" imgH="165100" progId="Equation.3">
                  <p:embed/>
                </p:oleObj>
              </mc:Choice>
              <mc:Fallback>
                <p:oleObj name="Equation" r:id="rId3" imgW="381000" imgH="1651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637088"/>
                        <a:ext cx="762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2057400" y="4691063"/>
          <a:ext cx="5940425" cy="338137"/>
        </p:xfrm>
        <a:graphic>
          <a:graphicData uri="http://schemas.openxmlformats.org/presentationml/2006/ole">
            <mc:AlternateContent xmlns:mc="http://schemas.openxmlformats.org/markup-compatibility/2006">
              <mc:Choice xmlns:v="urn:schemas-microsoft-com:vml" Requires="v">
                <p:oleObj spid="_x0000_s151591" name="Equation" r:id="rId5" imgW="2908300" imgH="165100" progId="Equation.3">
                  <p:embed/>
                </p:oleObj>
              </mc:Choice>
              <mc:Fallback>
                <p:oleObj name="Equation" r:id="rId5" imgW="2908300" imgH="165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691063"/>
                        <a:ext cx="59404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7" name="Picture 133"/>
          <p:cNvPicPr>
            <a:picLocks noChangeAspect="1" noChangeArrowheads="1"/>
          </p:cNvPicPr>
          <p:nvPr/>
        </p:nvPicPr>
        <p:blipFill>
          <a:blip r:embed="rId7"/>
          <a:srcRect/>
          <a:stretch>
            <a:fillRect/>
          </a:stretch>
        </p:blipFill>
        <p:spPr bwMode="auto">
          <a:xfrm>
            <a:off x="3505200" y="914400"/>
            <a:ext cx="49530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8" name="Rectangle 2"/>
          <p:cNvSpPr>
            <a:spLocks noGrp="1" noChangeArrowheads="1"/>
          </p:cNvSpPr>
          <p:nvPr>
            <p:ph type="title"/>
          </p:nvPr>
        </p:nvSpPr>
        <p:spPr>
          <a:xfrm>
            <a:off x="304800" y="76200"/>
            <a:ext cx="8534400" cy="990600"/>
          </a:xfrm>
        </p:spPr>
        <p:txBody>
          <a:bodyPr/>
          <a:lstStyle/>
          <a:p>
            <a:pPr eaLnBrk="1" hangingPunct="1"/>
            <a:r>
              <a:rPr lang="en-US" smtClean="0">
                <a:ea typeface="ＭＳ Ｐゴシック" pitchFamily="34" charset="-128"/>
              </a:rPr>
              <a:t>NMOS Saturated Load Inverter - Example</a:t>
            </a:r>
          </a:p>
        </p:txBody>
      </p:sp>
      <p:sp>
        <p:nvSpPr>
          <p:cNvPr id="15369" name="Rectangle 3"/>
          <p:cNvSpPr>
            <a:spLocks noGrp="1" noChangeArrowheads="1"/>
          </p:cNvSpPr>
          <p:nvPr>
            <p:ph type="body" idx="1"/>
          </p:nvPr>
        </p:nvSpPr>
        <p:spPr>
          <a:xfrm>
            <a:off x="4114800" y="990600"/>
            <a:ext cx="5029200" cy="5791200"/>
          </a:xfrm>
        </p:spPr>
        <p:txBody>
          <a:bodyPr/>
          <a:lstStyle/>
          <a:p>
            <a:pPr eaLnBrk="1" hangingPunct="1"/>
            <a:r>
              <a:rPr lang="en-US" sz="1600" dirty="0">
                <a:ea typeface="ＭＳ Ｐゴシック" pitchFamily="34" charset="-128"/>
              </a:rPr>
              <a:t>First, </a:t>
            </a:r>
            <a:r>
              <a:rPr lang="en-US" sz="1600" b="1" dirty="0">
                <a:solidFill>
                  <a:srgbClr val="00B050"/>
                </a:solidFill>
                <a:ea typeface="ＭＳ Ｐゴシック" pitchFamily="34" charset="-128"/>
              </a:rPr>
              <a:t>set </a:t>
            </a:r>
            <a:r>
              <a:rPr lang="en-US" sz="1600" b="1" i="1" dirty="0">
                <a:solidFill>
                  <a:srgbClr val="00B050"/>
                </a:solidFill>
                <a:ea typeface="ＭＳ Ｐゴシック" pitchFamily="34" charset="-128"/>
              </a:rPr>
              <a:t>v</a:t>
            </a:r>
            <a:r>
              <a:rPr lang="en-US" sz="1600" b="1" i="1" baseline="-25000" dirty="0">
                <a:solidFill>
                  <a:srgbClr val="00B050"/>
                </a:solidFill>
                <a:ea typeface="ＭＳ Ｐゴシック" pitchFamily="34" charset="-128"/>
              </a:rPr>
              <a:t>i</a:t>
            </a:r>
            <a:r>
              <a:rPr lang="en-US" sz="1600" b="1" i="1" dirty="0">
                <a:solidFill>
                  <a:srgbClr val="00B050"/>
                </a:solidFill>
                <a:ea typeface="ＭＳ Ｐゴシック" pitchFamily="34" charset="-128"/>
              </a:rPr>
              <a:t> </a:t>
            </a:r>
            <a:r>
              <a:rPr lang="en-US" sz="1600" b="1" dirty="0">
                <a:solidFill>
                  <a:srgbClr val="00B050"/>
                </a:solidFill>
                <a:ea typeface="ＭＳ Ｐゴシック" pitchFamily="34" charset="-128"/>
              </a:rPr>
              <a:t>= </a:t>
            </a:r>
            <a:r>
              <a:rPr lang="en-US" sz="1600" b="1" i="1" dirty="0">
                <a:solidFill>
                  <a:srgbClr val="00B050"/>
                </a:solidFill>
                <a:ea typeface="ＭＳ Ｐゴシック" pitchFamily="34" charset="-128"/>
              </a:rPr>
              <a:t>V</a:t>
            </a:r>
            <a:r>
              <a:rPr lang="en-US" sz="1600" b="1" i="1" baseline="-25000" dirty="0">
                <a:solidFill>
                  <a:srgbClr val="00B050"/>
                </a:solidFill>
                <a:ea typeface="ＭＳ Ｐゴシック" pitchFamily="34" charset="-128"/>
              </a:rPr>
              <a:t>H  </a:t>
            </a:r>
            <a:r>
              <a:rPr lang="en-US" sz="1600" b="1" i="1" dirty="0">
                <a:solidFill>
                  <a:srgbClr val="00B050"/>
                </a:solidFill>
                <a:ea typeface="ＭＳ Ｐゴシック" pitchFamily="34" charset="-128"/>
              </a:rPr>
              <a:t> ,</a:t>
            </a:r>
            <a:r>
              <a:rPr lang="en-US" sz="1600" b="1" i="1" dirty="0" err="1">
                <a:solidFill>
                  <a:srgbClr val="00B050"/>
                </a:solidFill>
                <a:ea typeface="ＭＳ Ｐゴシック" pitchFamily="34" charset="-128"/>
              </a:rPr>
              <a:t>v</a:t>
            </a:r>
            <a:r>
              <a:rPr lang="en-US" sz="1600" b="1" i="1" baseline="-25000" dirty="0" err="1">
                <a:solidFill>
                  <a:srgbClr val="00B050"/>
                </a:solidFill>
                <a:ea typeface="ＭＳ Ｐゴシック" pitchFamily="34" charset="-128"/>
              </a:rPr>
              <a:t>O</a:t>
            </a:r>
            <a:r>
              <a:rPr lang="en-US" sz="1600" b="1" i="1" dirty="0">
                <a:solidFill>
                  <a:srgbClr val="00B050"/>
                </a:solidFill>
                <a:ea typeface="ＭＳ Ｐゴシック" pitchFamily="34" charset="-128"/>
              </a:rPr>
              <a:t> </a:t>
            </a:r>
            <a:r>
              <a:rPr lang="en-US" sz="1600" b="1" dirty="0">
                <a:solidFill>
                  <a:srgbClr val="00B050"/>
                </a:solidFill>
                <a:ea typeface="ＭＳ Ｐゴシック" pitchFamily="34" charset="-128"/>
              </a:rPr>
              <a:t>= </a:t>
            </a:r>
            <a:r>
              <a:rPr lang="en-US" sz="1600" b="1" i="1" dirty="0">
                <a:solidFill>
                  <a:srgbClr val="00B050"/>
                </a:solidFill>
                <a:ea typeface="ＭＳ Ｐゴシック" pitchFamily="34" charset="-128"/>
              </a:rPr>
              <a:t>V</a:t>
            </a:r>
            <a:r>
              <a:rPr lang="en-US" sz="1600" b="1" i="1" baseline="-25000" dirty="0">
                <a:solidFill>
                  <a:srgbClr val="00B050"/>
                </a:solidFill>
                <a:ea typeface="ＭＳ Ｐゴシック" pitchFamily="34" charset="-128"/>
              </a:rPr>
              <a:t>L</a:t>
            </a:r>
            <a:r>
              <a:rPr lang="en-US" sz="1600" b="1" dirty="0">
                <a:solidFill>
                  <a:srgbClr val="00B050"/>
                </a:solidFill>
                <a:ea typeface="ＭＳ Ｐゴシック" pitchFamily="34" charset="-128"/>
              </a:rPr>
              <a:t>,  </a:t>
            </a:r>
            <a:r>
              <a:rPr lang="en-US" sz="1600" b="1" i="1" dirty="0">
                <a:solidFill>
                  <a:srgbClr val="00B050"/>
                </a:solidFill>
                <a:ea typeface="ＭＳ Ｐゴシック" pitchFamily="34" charset="-128"/>
              </a:rPr>
              <a:t>M</a:t>
            </a:r>
            <a:r>
              <a:rPr lang="en-US" sz="1600" b="1" i="1" baseline="-25000" dirty="0">
                <a:solidFill>
                  <a:srgbClr val="00B050"/>
                </a:solidFill>
                <a:ea typeface="ＭＳ Ｐゴシック" pitchFamily="34" charset="-128"/>
              </a:rPr>
              <a:t>S</a:t>
            </a:r>
            <a:r>
              <a:rPr lang="en-US" sz="1600" b="1" dirty="0">
                <a:solidFill>
                  <a:srgbClr val="00B050"/>
                </a:solidFill>
                <a:ea typeface="ＭＳ Ｐゴシック" pitchFamily="34" charset="-128"/>
              </a:rPr>
              <a:t>  - on</a:t>
            </a:r>
            <a:r>
              <a:rPr lang="en-US" sz="1600" dirty="0">
                <a:ea typeface="ＭＳ Ｐゴシック" pitchFamily="34" charset="-128"/>
              </a:rPr>
              <a:t>, and find  the value of the current through the resistor using the power :</a:t>
            </a:r>
          </a:p>
          <a:p>
            <a:pPr eaLnBrk="1" hangingPunct="1"/>
            <a:endParaRPr lang="en-US" sz="1600" dirty="0" smtClean="0">
              <a:ea typeface="ＭＳ Ｐゴシック" pitchFamily="34" charset="-128"/>
            </a:endParaRPr>
          </a:p>
          <a:p>
            <a:pPr eaLnBrk="1" hangingPunct="1"/>
            <a:endParaRPr lang="en-US" sz="1600" dirty="0" smtClean="0">
              <a:ea typeface="ＭＳ Ｐゴシック" pitchFamily="34" charset="-128"/>
            </a:endParaRPr>
          </a:p>
          <a:p>
            <a:pPr eaLnBrk="1" hangingPunct="1"/>
            <a:endParaRPr lang="en-US" sz="1600" dirty="0" smtClean="0">
              <a:ea typeface="ＭＳ Ｐゴシック" pitchFamily="34" charset="-128"/>
            </a:endParaRPr>
          </a:p>
          <a:p>
            <a:pPr eaLnBrk="1" hangingPunct="1"/>
            <a:r>
              <a:rPr lang="en-US" sz="1600" dirty="0" smtClean="0">
                <a:ea typeface="ＭＳ Ｐゴシック" pitchFamily="34" charset="-128"/>
              </a:rPr>
              <a:t>Now </a:t>
            </a:r>
            <a:r>
              <a:rPr lang="en-US" sz="1600" b="1" dirty="0" smtClean="0">
                <a:solidFill>
                  <a:srgbClr val="00B050"/>
                </a:solidFill>
                <a:ea typeface="ＭＳ Ｐゴシック" pitchFamily="34" charset="-128"/>
              </a:rPr>
              <a:t>set </a:t>
            </a:r>
            <a:r>
              <a:rPr lang="en-US" sz="1600" b="1" i="1" dirty="0" smtClean="0">
                <a:solidFill>
                  <a:srgbClr val="00B050"/>
                </a:solidFill>
                <a:ea typeface="ＭＳ Ｐゴシック" pitchFamily="34" charset="-128"/>
              </a:rPr>
              <a:t>v</a:t>
            </a:r>
            <a:r>
              <a:rPr lang="en-US" sz="1600" b="1" i="1" baseline="-25000" dirty="0" smtClean="0">
                <a:solidFill>
                  <a:srgbClr val="00B050"/>
                </a:solidFill>
                <a:ea typeface="ＭＳ Ｐゴシック" pitchFamily="34" charset="-128"/>
              </a:rPr>
              <a:t>i</a:t>
            </a:r>
            <a:r>
              <a:rPr lang="en-US" sz="1600" b="1" i="1" dirty="0" smtClean="0">
                <a:solidFill>
                  <a:srgbClr val="00B050"/>
                </a:solidFill>
                <a:ea typeface="ＭＳ Ｐゴシック" pitchFamily="34" charset="-128"/>
              </a:rPr>
              <a:t> </a:t>
            </a:r>
            <a:r>
              <a:rPr lang="en-US" sz="1600" b="1" dirty="0" smtClean="0">
                <a:solidFill>
                  <a:srgbClr val="00B050"/>
                </a:solidFill>
                <a:ea typeface="ＭＳ Ｐゴシック" pitchFamily="34" charset="-128"/>
              </a:rPr>
              <a:t>= </a:t>
            </a:r>
            <a:r>
              <a:rPr lang="en-US" sz="1600" b="1" i="1" dirty="0" smtClean="0">
                <a:solidFill>
                  <a:srgbClr val="00B050"/>
                </a:solidFill>
                <a:ea typeface="ＭＳ Ｐゴシック" pitchFamily="34" charset="-128"/>
              </a:rPr>
              <a:t>V</a:t>
            </a:r>
            <a:r>
              <a:rPr lang="en-US" sz="1600" b="1" i="1" baseline="-25000" dirty="0" smtClean="0">
                <a:solidFill>
                  <a:srgbClr val="00B050"/>
                </a:solidFill>
                <a:ea typeface="ＭＳ Ｐゴシック" pitchFamily="34" charset="-128"/>
              </a:rPr>
              <a:t>L  </a:t>
            </a:r>
            <a:r>
              <a:rPr lang="en-US" sz="1600" b="1" i="1" dirty="0" smtClean="0">
                <a:solidFill>
                  <a:srgbClr val="00B050"/>
                </a:solidFill>
                <a:ea typeface="ＭＳ Ｐゴシック" pitchFamily="34" charset="-128"/>
              </a:rPr>
              <a:t> ,</a:t>
            </a:r>
            <a:r>
              <a:rPr lang="en-US" sz="1600" b="1" i="1" dirty="0" err="1" smtClean="0">
                <a:solidFill>
                  <a:srgbClr val="00B050"/>
                </a:solidFill>
                <a:ea typeface="ＭＳ Ｐゴシック" pitchFamily="34" charset="-128"/>
              </a:rPr>
              <a:t>v</a:t>
            </a:r>
            <a:r>
              <a:rPr lang="en-US" sz="1600" b="1" i="1" baseline="-25000" dirty="0" err="1" smtClean="0">
                <a:solidFill>
                  <a:srgbClr val="00B050"/>
                </a:solidFill>
                <a:ea typeface="ＭＳ Ｐゴシック" pitchFamily="34" charset="-128"/>
              </a:rPr>
              <a:t>O</a:t>
            </a:r>
            <a:r>
              <a:rPr lang="en-US" sz="1600" b="1" i="1" dirty="0" smtClean="0">
                <a:solidFill>
                  <a:srgbClr val="00B050"/>
                </a:solidFill>
                <a:ea typeface="ＭＳ Ｐゴシック" pitchFamily="34" charset="-128"/>
              </a:rPr>
              <a:t> </a:t>
            </a:r>
            <a:r>
              <a:rPr lang="en-US" sz="1600" b="1" dirty="0" smtClean="0">
                <a:solidFill>
                  <a:srgbClr val="00B050"/>
                </a:solidFill>
                <a:ea typeface="ＭＳ Ｐゴシック" pitchFamily="34" charset="-128"/>
              </a:rPr>
              <a:t>= </a:t>
            </a:r>
            <a:r>
              <a:rPr lang="en-US" sz="1600" b="1" i="1" dirty="0" smtClean="0">
                <a:solidFill>
                  <a:srgbClr val="00B050"/>
                </a:solidFill>
                <a:ea typeface="ＭＳ Ｐゴシック" pitchFamily="34" charset="-128"/>
              </a:rPr>
              <a:t>V</a:t>
            </a:r>
            <a:r>
              <a:rPr lang="en-US" sz="1600" b="1" i="1" baseline="-25000" dirty="0" smtClean="0">
                <a:solidFill>
                  <a:srgbClr val="00B050"/>
                </a:solidFill>
                <a:ea typeface="ＭＳ Ｐゴシック" pitchFamily="34" charset="-128"/>
              </a:rPr>
              <a:t>H</a:t>
            </a:r>
            <a:r>
              <a:rPr lang="en-US" sz="1600" b="1" dirty="0" smtClean="0">
                <a:solidFill>
                  <a:srgbClr val="00B050"/>
                </a:solidFill>
                <a:ea typeface="ＭＳ Ｐゴシック" pitchFamily="34" charset="-128"/>
              </a:rPr>
              <a:t>,  </a:t>
            </a:r>
            <a:r>
              <a:rPr lang="en-US" sz="1600" b="1" i="1" dirty="0" smtClean="0">
                <a:solidFill>
                  <a:srgbClr val="00B050"/>
                </a:solidFill>
                <a:ea typeface="ＭＳ Ｐゴシック" pitchFamily="34" charset="-128"/>
              </a:rPr>
              <a:t>M</a:t>
            </a:r>
            <a:r>
              <a:rPr lang="en-US" sz="1600" b="1" i="1" baseline="-25000" dirty="0" smtClean="0">
                <a:solidFill>
                  <a:srgbClr val="00B050"/>
                </a:solidFill>
                <a:ea typeface="ＭＳ Ｐゴシック" pitchFamily="34" charset="-128"/>
              </a:rPr>
              <a:t>S</a:t>
            </a:r>
            <a:r>
              <a:rPr lang="en-US" sz="1600" b="1" dirty="0" smtClean="0">
                <a:solidFill>
                  <a:srgbClr val="00B050"/>
                </a:solidFill>
                <a:ea typeface="ＭＳ Ｐゴシック" pitchFamily="34" charset="-128"/>
              </a:rPr>
              <a:t>  - off,  </a:t>
            </a:r>
            <a:r>
              <a:rPr lang="en-US" sz="1600" b="1" i="1" dirty="0" smtClean="0">
                <a:solidFill>
                  <a:srgbClr val="00B050"/>
                </a:solidFill>
                <a:ea typeface="ＭＳ Ｐゴシック" pitchFamily="34" charset="-128"/>
              </a:rPr>
              <a:t>M</a:t>
            </a:r>
            <a:r>
              <a:rPr lang="en-US" sz="1600" b="1" i="1" baseline="-25000" dirty="0" smtClean="0">
                <a:solidFill>
                  <a:srgbClr val="00B050"/>
                </a:solidFill>
                <a:ea typeface="ＭＳ Ｐゴシック" pitchFamily="34" charset="-128"/>
              </a:rPr>
              <a:t>L</a:t>
            </a:r>
            <a:r>
              <a:rPr lang="en-US" sz="1600" b="1" dirty="0" smtClean="0">
                <a:solidFill>
                  <a:srgbClr val="00B050"/>
                </a:solidFill>
                <a:ea typeface="ＭＳ Ｐゴシック" pitchFamily="34" charset="-128"/>
              </a:rPr>
              <a:t>  - off </a:t>
            </a:r>
            <a:r>
              <a:rPr lang="en-US" sz="1600" dirty="0" smtClean="0">
                <a:ea typeface="ＭＳ Ｐゴシック" pitchFamily="34" charset="-128"/>
              </a:rPr>
              <a:t>and then, find </a:t>
            </a:r>
            <a:r>
              <a:rPr lang="en-US" sz="1600" i="1" dirty="0" smtClean="0">
                <a:ea typeface="ＭＳ Ｐゴシック" pitchFamily="34" charset="-128"/>
              </a:rPr>
              <a:t>V</a:t>
            </a:r>
            <a:r>
              <a:rPr lang="en-US" sz="1600" i="1" baseline="-25000" dirty="0" smtClean="0">
                <a:ea typeface="ＭＳ Ｐゴシック" pitchFamily="34" charset="-128"/>
              </a:rPr>
              <a:t>H</a:t>
            </a:r>
            <a:r>
              <a:rPr lang="en-US" sz="1600" dirty="0" smtClean="0">
                <a:ea typeface="ＭＳ Ｐゴシック" pitchFamily="34" charset="-128"/>
              </a:rPr>
              <a:t>  (since now, </a:t>
            </a:r>
            <a:r>
              <a:rPr lang="en-US" sz="1600" i="1" dirty="0" smtClean="0">
                <a:ea typeface="ＭＳ Ｐゴシック" pitchFamily="34" charset="-128"/>
              </a:rPr>
              <a:t>V</a:t>
            </a:r>
            <a:r>
              <a:rPr lang="en-US" sz="1600" i="1" baseline="-25000" dirty="0" smtClean="0">
                <a:ea typeface="ＭＳ Ｐゴシック" pitchFamily="34" charset="-128"/>
              </a:rPr>
              <a:t>H</a:t>
            </a:r>
            <a:r>
              <a:rPr lang="en-US" sz="1600" dirty="0" smtClean="0">
                <a:ea typeface="ＭＳ Ｐゴシック" pitchFamily="34" charset="-128"/>
              </a:rPr>
              <a:t> is not equal </a:t>
            </a:r>
            <a:r>
              <a:rPr lang="en-US" sz="1600" i="1" dirty="0" smtClean="0">
                <a:ea typeface="ＭＳ Ｐゴシック" pitchFamily="34" charset="-128"/>
              </a:rPr>
              <a:t>V</a:t>
            </a:r>
            <a:r>
              <a:rPr lang="en-US" sz="1600" i="1" baseline="-25000" dirty="0" smtClean="0">
                <a:ea typeface="ＭＳ Ｐゴシック" pitchFamily="34" charset="-128"/>
              </a:rPr>
              <a:t>DD</a:t>
            </a:r>
            <a:r>
              <a:rPr lang="en-US" sz="1600" i="1" dirty="0" smtClean="0">
                <a:ea typeface="ＭＳ Ｐゴシック" pitchFamily="34" charset="-128"/>
              </a:rPr>
              <a:t>.</a:t>
            </a:r>
            <a:r>
              <a:rPr lang="en-US" sz="1600" dirty="0" smtClean="0">
                <a:ea typeface="ＭＳ Ｐゴシック" pitchFamily="34" charset="-128"/>
              </a:rPr>
              <a:t>) </a:t>
            </a:r>
            <a:r>
              <a:rPr lang="en-US" sz="1600" b="1" i="1" dirty="0" smtClean="0">
                <a:ea typeface="ＭＳ Ｐゴシック" pitchFamily="34" charset="-128"/>
              </a:rPr>
              <a:t>Why?</a:t>
            </a:r>
          </a:p>
          <a:p>
            <a:pPr eaLnBrk="1" hangingPunct="1"/>
            <a:endParaRPr lang="en-US" sz="1600" dirty="0" smtClean="0">
              <a:ea typeface="ＭＳ Ｐゴシック" pitchFamily="34" charset="-128"/>
            </a:endParaRPr>
          </a:p>
          <a:p>
            <a:pPr lvl="1" eaLnBrk="1" hangingPunct="1"/>
            <a:endParaRPr lang="en-US" sz="1600" dirty="0" smtClean="0">
              <a:latin typeface="MS Shell Dlg" pitchFamily="34" charset="0"/>
              <a:ea typeface="ＭＳ Ｐゴシック" pitchFamily="34" charset="-128"/>
            </a:endParaRPr>
          </a:p>
          <a:p>
            <a:pPr lvl="1" eaLnBrk="1" hangingPunct="1"/>
            <a:endParaRPr lang="en-US" sz="1600" dirty="0" smtClean="0">
              <a:ea typeface="ＭＳ Ｐゴシック" pitchFamily="34" charset="-128"/>
            </a:endParaRPr>
          </a:p>
        </p:txBody>
      </p:sp>
      <p:graphicFrame>
        <p:nvGraphicFramePr>
          <p:cNvPr id="15362" name="Object 2"/>
          <p:cNvGraphicFramePr>
            <a:graphicFrameLocks noChangeAspect="1"/>
          </p:cNvGraphicFramePr>
          <p:nvPr/>
        </p:nvGraphicFramePr>
        <p:xfrm>
          <a:off x="533400" y="4832350"/>
          <a:ext cx="1219200" cy="1035050"/>
        </p:xfrm>
        <a:graphic>
          <a:graphicData uri="http://schemas.openxmlformats.org/presentationml/2006/ole">
            <mc:AlternateContent xmlns:mc="http://schemas.openxmlformats.org/markup-compatibility/2006">
              <mc:Choice xmlns:v="urn:schemas-microsoft-com:vml" Requires="v">
                <p:oleObj spid="_x0000_s15476" name="Equation" r:id="rId3" imgW="762000" imgH="647700" progId="Equation.DSMT4">
                  <p:embed/>
                </p:oleObj>
              </mc:Choice>
              <mc:Fallback>
                <p:oleObj name="Equation" r:id="rId3" imgW="762000" imgH="6477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832350"/>
                        <a:ext cx="1219200" cy="103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3" name="Object 3"/>
          <p:cNvGraphicFramePr>
            <a:graphicFrameLocks noChangeAspect="1"/>
          </p:cNvGraphicFramePr>
          <p:nvPr/>
        </p:nvGraphicFramePr>
        <p:xfrm>
          <a:off x="2057400" y="4800600"/>
          <a:ext cx="1409700" cy="1447800"/>
        </p:xfrm>
        <a:graphic>
          <a:graphicData uri="http://schemas.openxmlformats.org/presentationml/2006/ole">
            <mc:AlternateContent xmlns:mc="http://schemas.openxmlformats.org/markup-compatibility/2006">
              <mc:Choice xmlns:v="urn:schemas-microsoft-com:vml" Requires="v">
                <p:oleObj spid="_x0000_s15477" name="Equation" r:id="rId5" imgW="914400" imgH="939800" progId="Equation.DSMT4">
                  <p:embed/>
                </p:oleObj>
              </mc:Choice>
              <mc:Fallback>
                <p:oleObj name="Equation" r:id="rId5" imgW="914400" imgH="939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800600"/>
                        <a:ext cx="140970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4" name="Object 5"/>
          <p:cNvGraphicFramePr>
            <a:graphicFrameLocks noChangeAspect="1"/>
          </p:cNvGraphicFramePr>
          <p:nvPr/>
        </p:nvGraphicFramePr>
        <p:xfrm>
          <a:off x="5486401" y="1804941"/>
          <a:ext cx="2362200" cy="557259"/>
        </p:xfrm>
        <a:graphic>
          <a:graphicData uri="http://schemas.openxmlformats.org/presentationml/2006/ole">
            <mc:AlternateContent xmlns:mc="http://schemas.openxmlformats.org/markup-compatibility/2006">
              <mc:Choice xmlns:v="urn:schemas-microsoft-com:vml" Requires="v">
                <p:oleObj spid="_x0000_s15478" name="Equation" r:id="rId7" imgW="1828800" imgH="431800" progId="Equation.DSMT4">
                  <p:embed/>
                </p:oleObj>
              </mc:Choice>
              <mc:Fallback>
                <p:oleObj name="Equation" r:id="rId7" imgW="1828800" imgH="4318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1" y="1804941"/>
                        <a:ext cx="2362200" cy="5572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3"/>
          <p:cNvSpPr txBox="1">
            <a:spLocks noChangeArrowheads="1"/>
          </p:cNvSpPr>
          <p:nvPr/>
        </p:nvSpPr>
        <p:spPr bwMode="auto">
          <a:xfrm>
            <a:off x="0" y="4114800"/>
            <a:ext cx="3810000" cy="838200"/>
          </a:xfrm>
          <a:prstGeom prst="rect">
            <a:avLst/>
          </a:prstGeom>
          <a:noFill/>
          <a:ln w="9525">
            <a:noFill/>
            <a:miter lim="800000"/>
            <a:headEnd/>
            <a:tailEnd/>
          </a:ln>
        </p:spPr>
        <p:txBody>
          <a:bodyPr/>
          <a:lstStyle/>
          <a:p>
            <a:pPr marL="342900" indent="-342900">
              <a:spcBef>
                <a:spcPct val="20000"/>
              </a:spcBef>
              <a:defRPr/>
            </a:pPr>
            <a:r>
              <a:rPr lang="en-US" sz="1800" kern="0" dirty="0">
                <a:latin typeface="+mn-lt"/>
                <a:cs typeface="ＭＳ Ｐゴシック" charset="-128"/>
              </a:rPr>
              <a:t>	Design an saturated load inverter given the following specifications:</a:t>
            </a:r>
          </a:p>
          <a:p>
            <a:pPr marL="342900" indent="-342900">
              <a:spcBef>
                <a:spcPct val="20000"/>
              </a:spcBef>
              <a:buFontTx/>
              <a:buChar char="•"/>
              <a:defRPr/>
            </a:pPr>
            <a:endParaRPr lang="en-US" sz="1800" kern="0" dirty="0">
              <a:latin typeface="+mn-lt"/>
              <a:cs typeface="ＭＳ Ｐゴシック" charset="-128"/>
            </a:endParaRPr>
          </a:p>
          <a:p>
            <a:pPr marL="742950" lvl="1" indent="-285750">
              <a:spcBef>
                <a:spcPct val="20000"/>
              </a:spcBef>
              <a:buFontTx/>
              <a:buChar char="–"/>
              <a:defRPr/>
            </a:pPr>
            <a:endParaRPr lang="en-US" sz="1800" kern="0" dirty="0">
              <a:latin typeface="+mn-lt"/>
              <a:cs typeface="Arial" pitchFamily="34" charset="0"/>
            </a:endParaRPr>
          </a:p>
        </p:txBody>
      </p:sp>
      <p:cxnSp>
        <p:nvCxnSpPr>
          <p:cNvPr id="25" name="Straight Connector 24"/>
          <p:cNvCxnSpPr/>
          <p:nvPr/>
        </p:nvCxnSpPr>
        <p:spPr bwMode="auto">
          <a:xfrm rot="5400000">
            <a:off x="1257300" y="3695700"/>
            <a:ext cx="525780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nvGrpSpPr>
          <p:cNvPr id="15373" name="Group 31"/>
          <p:cNvGrpSpPr>
            <a:grpSpLocks/>
          </p:cNvGrpSpPr>
          <p:nvPr/>
        </p:nvGrpSpPr>
        <p:grpSpPr bwMode="auto">
          <a:xfrm>
            <a:off x="66675" y="1143000"/>
            <a:ext cx="3667125" cy="2819400"/>
            <a:chOff x="66675" y="1143000"/>
            <a:chExt cx="3667125" cy="2819400"/>
          </a:xfrm>
        </p:grpSpPr>
        <p:grpSp>
          <p:nvGrpSpPr>
            <p:cNvPr id="15375" name="Group 19"/>
            <p:cNvGrpSpPr>
              <a:grpSpLocks/>
            </p:cNvGrpSpPr>
            <p:nvPr/>
          </p:nvGrpSpPr>
          <p:grpSpPr bwMode="auto">
            <a:xfrm>
              <a:off x="66675" y="1143000"/>
              <a:ext cx="3667125" cy="2819400"/>
              <a:chOff x="66675" y="1447800"/>
              <a:chExt cx="3895725" cy="3124200"/>
            </a:xfrm>
          </p:grpSpPr>
          <p:grpSp>
            <p:nvGrpSpPr>
              <p:cNvPr id="15377" name="Group 3"/>
              <p:cNvGrpSpPr>
                <a:grpSpLocks/>
              </p:cNvGrpSpPr>
              <p:nvPr/>
            </p:nvGrpSpPr>
            <p:grpSpPr bwMode="auto">
              <a:xfrm>
                <a:off x="66675" y="1447800"/>
                <a:ext cx="3895725" cy="3124200"/>
                <a:chOff x="66907" y="1447800"/>
                <a:chExt cx="3895493" cy="3124200"/>
              </a:xfrm>
            </p:grpSpPr>
            <p:pic>
              <p:nvPicPr>
                <p:cNvPr id="15379" name="Picture 8" descr="fig0619"/>
                <p:cNvPicPr>
                  <a:picLocks noChangeAspect="1" noChangeArrowheads="1"/>
                </p:cNvPicPr>
                <p:nvPr/>
              </p:nvPicPr>
              <p:blipFill>
                <a:blip r:embed="rId9"/>
                <a:srcRect/>
                <a:stretch>
                  <a:fillRect/>
                </a:stretch>
              </p:blipFill>
              <p:spPr bwMode="auto">
                <a:xfrm>
                  <a:off x="228600" y="1524000"/>
                  <a:ext cx="3609474" cy="3048000"/>
                </a:xfrm>
                <a:prstGeom prst="rect">
                  <a:avLst/>
                </a:prstGeom>
                <a:noFill/>
                <a:ln w="9525">
                  <a:noFill/>
                  <a:miter lim="800000"/>
                  <a:headEnd/>
                  <a:tailEnd/>
                </a:ln>
              </p:spPr>
            </p:pic>
            <p:pic>
              <p:nvPicPr>
                <p:cNvPr id="15380" name="Picture 16"/>
                <p:cNvPicPr>
                  <a:picLocks noChangeAspect="1" noChangeArrowheads="1"/>
                </p:cNvPicPr>
                <p:nvPr/>
              </p:nvPicPr>
              <p:blipFill>
                <a:blip r:embed="rId10"/>
                <a:srcRect/>
                <a:stretch>
                  <a:fillRect/>
                </a:stretch>
              </p:blipFill>
              <p:spPr bwMode="auto">
                <a:xfrm>
                  <a:off x="66907" y="2548053"/>
                  <a:ext cx="1304693" cy="728662"/>
                </a:xfrm>
                <a:prstGeom prst="rect">
                  <a:avLst/>
                </a:prstGeom>
                <a:noFill/>
                <a:ln w="9525">
                  <a:noFill/>
                  <a:miter lim="800000"/>
                  <a:headEnd/>
                  <a:tailEnd/>
                </a:ln>
              </p:spPr>
            </p:pic>
            <p:pic>
              <p:nvPicPr>
                <p:cNvPr id="15381" name="Picture 17"/>
                <p:cNvPicPr>
                  <a:picLocks noChangeAspect="1" noChangeArrowheads="1"/>
                </p:cNvPicPr>
                <p:nvPr/>
              </p:nvPicPr>
              <p:blipFill>
                <a:blip r:embed="rId10"/>
                <a:srcRect/>
                <a:stretch>
                  <a:fillRect/>
                </a:stretch>
              </p:blipFill>
              <p:spPr bwMode="auto">
                <a:xfrm>
                  <a:off x="3124200" y="3657600"/>
                  <a:ext cx="838200" cy="648513"/>
                </a:xfrm>
                <a:prstGeom prst="rect">
                  <a:avLst/>
                </a:prstGeom>
                <a:noFill/>
                <a:ln w="9525">
                  <a:noFill/>
                  <a:miter lim="800000"/>
                  <a:headEnd/>
                  <a:tailEnd/>
                </a:ln>
              </p:spPr>
            </p:pic>
            <p:pic>
              <p:nvPicPr>
                <p:cNvPr id="15382" name="Picture 17"/>
                <p:cNvPicPr>
                  <a:picLocks noChangeAspect="1" noChangeArrowheads="1"/>
                </p:cNvPicPr>
                <p:nvPr/>
              </p:nvPicPr>
              <p:blipFill>
                <a:blip r:embed="rId10"/>
                <a:srcRect/>
                <a:stretch>
                  <a:fillRect/>
                </a:stretch>
              </p:blipFill>
              <p:spPr bwMode="auto">
                <a:xfrm>
                  <a:off x="3124200" y="2170887"/>
                  <a:ext cx="838200" cy="648513"/>
                </a:xfrm>
                <a:prstGeom prst="rect">
                  <a:avLst/>
                </a:prstGeom>
                <a:noFill/>
                <a:ln w="9525">
                  <a:noFill/>
                  <a:miter lim="800000"/>
                  <a:headEnd/>
                  <a:tailEnd/>
                </a:ln>
              </p:spPr>
            </p:pic>
            <p:pic>
              <p:nvPicPr>
                <p:cNvPr id="15383" name="Picture 17"/>
                <p:cNvPicPr>
                  <a:picLocks noChangeAspect="1" noChangeArrowheads="1"/>
                </p:cNvPicPr>
                <p:nvPr/>
              </p:nvPicPr>
              <p:blipFill>
                <a:blip r:embed="rId10"/>
                <a:srcRect/>
                <a:stretch>
                  <a:fillRect/>
                </a:stretch>
              </p:blipFill>
              <p:spPr bwMode="auto">
                <a:xfrm>
                  <a:off x="347547" y="2412554"/>
                  <a:ext cx="490653" cy="648513"/>
                </a:xfrm>
                <a:prstGeom prst="rect">
                  <a:avLst/>
                </a:prstGeom>
                <a:noFill/>
                <a:ln w="9525">
                  <a:noFill/>
                  <a:miter lim="800000"/>
                  <a:headEnd/>
                  <a:tailEnd/>
                </a:ln>
              </p:spPr>
            </p:pic>
            <p:pic>
              <p:nvPicPr>
                <p:cNvPr id="15384" name="Picture 17"/>
                <p:cNvPicPr>
                  <a:picLocks noChangeAspect="1" noChangeArrowheads="1"/>
                </p:cNvPicPr>
                <p:nvPr/>
              </p:nvPicPr>
              <p:blipFill>
                <a:blip r:embed="rId10"/>
                <a:srcRect/>
                <a:stretch>
                  <a:fillRect/>
                </a:stretch>
              </p:blipFill>
              <p:spPr bwMode="auto">
                <a:xfrm>
                  <a:off x="1614237" y="1447800"/>
                  <a:ext cx="838200" cy="400456"/>
                </a:xfrm>
                <a:prstGeom prst="rect">
                  <a:avLst/>
                </a:prstGeom>
                <a:noFill/>
                <a:ln w="9525">
                  <a:noFill/>
                  <a:miter lim="800000"/>
                  <a:headEnd/>
                  <a:tailEnd/>
                </a:ln>
              </p:spPr>
            </p:pic>
            <p:graphicFrame>
              <p:nvGraphicFramePr>
                <p:cNvPr id="15366" name="Object 1"/>
                <p:cNvGraphicFramePr>
                  <a:graphicFrameLocks noChangeAspect="1"/>
                </p:cNvGraphicFramePr>
                <p:nvPr/>
              </p:nvGraphicFramePr>
              <p:xfrm>
                <a:off x="1600200" y="1447800"/>
                <a:ext cx="1074032" cy="324257"/>
              </p:xfrm>
              <a:graphic>
                <a:graphicData uri="http://schemas.openxmlformats.org/presentationml/2006/ole">
                  <mc:AlternateContent xmlns:mc="http://schemas.openxmlformats.org/markup-compatibility/2006">
                    <mc:Choice xmlns:v="urn:schemas-microsoft-com:vml" Requires="v">
                      <p:oleObj spid="_x0000_s15479" name="Equation" r:id="rId11" imgW="710891" imgH="215806" progId="Equation.3">
                        <p:embed/>
                      </p:oleObj>
                    </mc:Choice>
                    <mc:Fallback>
                      <p:oleObj name="Equation" r:id="rId11" imgW="710891" imgH="215806" progId="Equation.3">
                        <p:embed/>
                        <p:pic>
                          <p:nvPicPr>
                            <p:cNvPr id="0" name="Object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1447800"/>
                              <a:ext cx="1074032" cy="324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15378" name="Straight Arrow Connector 17"/>
              <p:cNvCxnSpPr>
                <a:cxnSpLocks noChangeShapeType="1"/>
              </p:cNvCxnSpPr>
              <p:nvPr/>
            </p:nvCxnSpPr>
            <p:spPr bwMode="auto">
              <a:xfrm rot="5400000">
                <a:off x="1143000" y="2819400"/>
                <a:ext cx="304800" cy="1588"/>
              </a:xfrm>
              <a:prstGeom prst="straightConnector1">
                <a:avLst/>
              </a:prstGeom>
              <a:noFill/>
              <a:ln w="9525" algn="ctr">
                <a:solidFill>
                  <a:schemeClr val="tx1"/>
                </a:solidFill>
                <a:round/>
                <a:headEnd/>
                <a:tailEnd type="arrow" w="med" len="med"/>
              </a:ln>
            </p:spPr>
          </p:cxnSp>
          <p:graphicFrame>
            <p:nvGraphicFramePr>
              <p:cNvPr id="15365" name="Object 6"/>
              <p:cNvGraphicFramePr>
                <a:graphicFrameLocks noChangeAspect="1"/>
              </p:cNvGraphicFramePr>
              <p:nvPr/>
            </p:nvGraphicFramePr>
            <p:xfrm>
              <a:off x="838200" y="2667000"/>
              <a:ext cx="396875" cy="374650"/>
            </p:xfrm>
            <a:graphic>
              <a:graphicData uri="http://schemas.openxmlformats.org/presentationml/2006/ole">
                <mc:AlternateContent xmlns:mc="http://schemas.openxmlformats.org/markup-compatibility/2006">
                  <mc:Choice xmlns:v="urn:schemas-microsoft-com:vml" Requires="v">
                    <p:oleObj spid="_x0000_s15480" name="Equation" r:id="rId13" imgW="241300" imgH="228600" progId="Equation.DSMT4">
                      <p:embed/>
                    </p:oleObj>
                  </mc:Choice>
                  <mc:Fallback>
                    <p:oleObj name="Equation" r:id="rId13" imgW="241300" imgH="228600" progId="Equation.DSMT4">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8200" y="2667000"/>
                            <a:ext cx="396875"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15376" name="Straight Arrow Connector 30"/>
            <p:cNvCxnSpPr>
              <a:cxnSpLocks noChangeShapeType="1"/>
            </p:cNvCxnSpPr>
            <p:nvPr/>
          </p:nvCxnSpPr>
          <p:spPr bwMode="auto">
            <a:xfrm>
              <a:off x="1219200" y="2109710"/>
              <a:ext cx="152400" cy="1588"/>
            </a:xfrm>
            <a:prstGeom prst="straightConnector1">
              <a:avLst/>
            </a:prstGeom>
            <a:noFill/>
            <a:ln w="9525" algn="ctr">
              <a:solidFill>
                <a:schemeClr val="tx1"/>
              </a:solidFill>
              <a:round/>
              <a:headEnd/>
              <a:tailEnd type="arrow" w="med" len="med"/>
            </a:ln>
          </p:spPr>
        </p:cxnSp>
      </p:grpSp>
      <p:pic>
        <p:nvPicPr>
          <p:cNvPr id="15374" name="Picture 19"/>
          <p:cNvPicPr>
            <a:picLocks noChangeAspect="1" noChangeArrowheads="1"/>
          </p:cNvPicPr>
          <p:nvPr/>
        </p:nvPicPr>
        <p:blipFill>
          <a:blip r:embed="rId15"/>
          <a:srcRect/>
          <a:stretch>
            <a:fillRect/>
          </a:stretch>
        </p:blipFill>
        <p:spPr bwMode="auto">
          <a:xfrm>
            <a:off x="1524000" y="1981200"/>
            <a:ext cx="447675" cy="762000"/>
          </a:xfrm>
          <a:prstGeom prst="rect">
            <a:avLst/>
          </a:prstGeom>
          <a:noFill/>
          <a:ln w="9525">
            <a:noFill/>
            <a:miter lim="800000"/>
            <a:headEnd/>
            <a:tailEnd/>
          </a:ln>
        </p:spPr>
      </p:pic>
      <p:pic>
        <p:nvPicPr>
          <p:cNvPr id="3" name="Picture 8"/>
          <p:cNvPicPr>
            <a:picLocks noChangeAspect="1" noChangeArrowheads="1"/>
          </p:cNvPicPr>
          <p:nvPr/>
        </p:nvPicPr>
        <p:blipFill>
          <a:blip r:embed="rId16"/>
          <a:srcRect/>
          <a:stretch>
            <a:fillRect/>
          </a:stretch>
        </p:blipFill>
        <p:spPr bwMode="auto">
          <a:xfrm>
            <a:off x="2339340" y="2659380"/>
            <a:ext cx="1432560" cy="304800"/>
          </a:xfrm>
          <a:prstGeom prst="rect">
            <a:avLst/>
          </a:prstGeom>
          <a:noFill/>
          <a:ln w="9525">
            <a:noFill/>
            <a:miter lim="800000"/>
            <a:headEnd/>
            <a:tailEnd/>
          </a:ln>
        </p:spPr>
      </p:pic>
      <p:graphicFrame>
        <p:nvGraphicFramePr>
          <p:cNvPr id="2" name="Object 8"/>
          <p:cNvGraphicFramePr>
            <a:graphicFrameLocks noChangeAspect="1"/>
          </p:cNvGraphicFramePr>
          <p:nvPr/>
        </p:nvGraphicFramePr>
        <p:xfrm>
          <a:off x="2362200" y="2644140"/>
          <a:ext cx="814388" cy="309562"/>
        </p:xfrm>
        <a:graphic>
          <a:graphicData uri="http://schemas.openxmlformats.org/presentationml/2006/ole">
            <mc:AlternateContent xmlns:mc="http://schemas.openxmlformats.org/markup-compatibility/2006">
              <mc:Choice xmlns:v="urn:schemas-microsoft-com:vml" Requires="v">
                <p:oleObj spid="_x0000_s15481" name="Equation" r:id="rId17" imgW="571320" imgH="228600" progId="Equation.DSMT4">
                  <p:embed/>
                </p:oleObj>
              </mc:Choice>
              <mc:Fallback>
                <p:oleObj name="Equation" r:id="rId17" imgW="571320" imgH="228600" progId="Equation.DSMT4">
                  <p:embed/>
                  <p:pic>
                    <p:nvPicPr>
                      <p:cNvPr id="0"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62200" y="2644140"/>
                        <a:ext cx="814388" cy="30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0" name="Picture 8"/>
          <p:cNvPicPr>
            <a:picLocks noChangeAspect="1" noChangeArrowheads="1"/>
          </p:cNvPicPr>
          <p:nvPr/>
        </p:nvPicPr>
        <p:blipFill>
          <a:blip r:embed="rId19"/>
          <a:srcRect/>
          <a:stretch>
            <a:fillRect/>
          </a:stretch>
        </p:blipFill>
        <p:spPr bwMode="auto">
          <a:xfrm>
            <a:off x="3194652" y="1600200"/>
            <a:ext cx="394368" cy="381000"/>
          </a:xfrm>
          <a:prstGeom prst="rect">
            <a:avLst/>
          </a:prstGeom>
          <a:ln>
            <a:noFill/>
          </a:ln>
          <a:effectLst>
            <a:outerShdw blurRad="292100" dist="139700" dir="2700000" algn="tl" rotWithShape="0">
              <a:srgbClr val="333333">
                <a:alpha val="65000"/>
              </a:srgbClr>
            </a:outerShdw>
          </a:effectLst>
        </p:spPr>
      </p:pic>
      <p:pic>
        <p:nvPicPr>
          <p:cNvPr id="31" name="Picture 8"/>
          <p:cNvPicPr>
            <a:picLocks noChangeAspect="1" noChangeArrowheads="1"/>
          </p:cNvPicPr>
          <p:nvPr/>
        </p:nvPicPr>
        <p:blipFill>
          <a:blip r:embed="rId19"/>
          <a:srcRect/>
          <a:stretch>
            <a:fillRect/>
          </a:stretch>
        </p:blipFill>
        <p:spPr bwMode="auto">
          <a:xfrm>
            <a:off x="3208020" y="3040380"/>
            <a:ext cx="394368" cy="381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4" name="Rectangle 2"/>
          <p:cNvSpPr>
            <a:spLocks noGrp="1" noChangeArrowheads="1"/>
          </p:cNvSpPr>
          <p:nvPr>
            <p:ph type="title"/>
          </p:nvPr>
        </p:nvSpPr>
        <p:spPr>
          <a:xfrm>
            <a:off x="304800" y="76200"/>
            <a:ext cx="8534400" cy="990600"/>
          </a:xfrm>
        </p:spPr>
        <p:txBody>
          <a:bodyPr/>
          <a:lstStyle/>
          <a:p>
            <a:pPr eaLnBrk="1" hangingPunct="1"/>
            <a:r>
              <a:rPr lang="en-US" smtClean="0">
                <a:ea typeface="ＭＳ Ｐゴシック" pitchFamily="34" charset="-128"/>
              </a:rPr>
              <a:t>NMOS Saturated Load Inverter - Example</a:t>
            </a:r>
          </a:p>
        </p:txBody>
      </p:sp>
      <p:sp>
        <p:nvSpPr>
          <p:cNvPr id="16395" name="Rectangle 3"/>
          <p:cNvSpPr>
            <a:spLocks noGrp="1" noChangeArrowheads="1"/>
          </p:cNvSpPr>
          <p:nvPr>
            <p:ph type="body" idx="1"/>
          </p:nvPr>
        </p:nvSpPr>
        <p:spPr>
          <a:xfrm>
            <a:off x="4114800" y="990600"/>
            <a:ext cx="5029200" cy="5791200"/>
          </a:xfrm>
        </p:spPr>
        <p:txBody>
          <a:bodyPr/>
          <a:lstStyle/>
          <a:p>
            <a:pPr eaLnBrk="1" hangingPunct="1"/>
            <a:r>
              <a:rPr lang="en-US" sz="1600" dirty="0">
                <a:ea typeface="ＭＳ Ｐゴシック" pitchFamily="34" charset="-128"/>
              </a:rPr>
              <a:t>First, set </a:t>
            </a:r>
            <a:r>
              <a:rPr lang="en-US" sz="1600" i="1" dirty="0">
                <a:ea typeface="ＭＳ Ｐゴシック" pitchFamily="34" charset="-128"/>
              </a:rPr>
              <a:t>v</a:t>
            </a:r>
            <a:r>
              <a:rPr lang="en-US" sz="1600" i="1" baseline="-25000" dirty="0">
                <a:ea typeface="ＭＳ Ｐゴシック" pitchFamily="34" charset="-128"/>
              </a:rPr>
              <a:t>i</a:t>
            </a:r>
            <a:r>
              <a:rPr lang="en-US" sz="1600" i="1" dirty="0">
                <a:ea typeface="ＭＳ Ｐゴシック" pitchFamily="34" charset="-128"/>
              </a:rPr>
              <a:t> </a:t>
            </a:r>
            <a:r>
              <a:rPr lang="en-US" sz="1600" dirty="0">
                <a:ea typeface="ＭＳ Ｐゴシック" pitchFamily="34" charset="-128"/>
              </a:rPr>
              <a:t>= </a:t>
            </a:r>
            <a:r>
              <a:rPr lang="en-US" sz="1600" i="1" dirty="0">
                <a:ea typeface="ＭＳ Ｐゴシック" pitchFamily="34" charset="-128"/>
              </a:rPr>
              <a:t>V</a:t>
            </a:r>
            <a:r>
              <a:rPr lang="en-US" sz="1600" i="1" baseline="-25000" dirty="0">
                <a:ea typeface="ＭＳ Ｐゴシック" pitchFamily="34" charset="-128"/>
              </a:rPr>
              <a:t>H  </a:t>
            </a:r>
            <a:r>
              <a:rPr lang="en-US" sz="1600" i="1" dirty="0">
                <a:ea typeface="ＭＳ Ｐゴシック" pitchFamily="34" charset="-128"/>
              </a:rPr>
              <a:t> ,</a:t>
            </a:r>
            <a:r>
              <a:rPr lang="en-US" sz="1600" i="1" dirty="0" err="1">
                <a:ea typeface="ＭＳ Ｐゴシック" pitchFamily="34" charset="-128"/>
              </a:rPr>
              <a:t>v</a:t>
            </a:r>
            <a:r>
              <a:rPr lang="en-US" sz="1600" i="1" baseline="-25000" dirty="0" err="1">
                <a:ea typeface="ＭＳ Ｐゴシック" pitchFamily="34" charset="-128"/>
              </a:rPr>
              <a:t>O</a:t>
            </a:r>
            <a:r>
              <a:rPr lang="en-US" sz="1600" i="1" dirty="0">
                <a:ea typeface="ＭＳ Ｐゴシック" pitchFamily="34" charset="-128"/>
              </a:rPr>
              <a:t> </a:t>
            </a:r>
            <a:r>
              <a:rPr lang="en-US" sz="1600" dirty="0">
                <a:ea typeface="ＭＳ Ｐゴシック" pitchFamily="34" charset="-128"/>
              </a:rPr>
              <a:t>= </a:t>
            </a:r>
            <a:r>
              <a:rPr lang="en-US" sz="1600" i="1" dirty="0">
                <a:ea typeface="ＭＳ Ｐゴシック" pitchFamily="34" charset="-128"/>
              </a:rPr>
              <a:t>V</a:t>
            </a:r>
            <a:r>
              <a:rPr lang="en-US" sz="1600" i="1" baseline="-25000" dirty="0">
                <a:ea typeface="ＭＳ Ｐゴシック" pitchFamily="34" charset="-128"/>
              </a:rPr>
              <a:t>L</a:t>
            </a:r>
            <a:r>
              <a:rPr lang="en-US" sz="1600" dirty="0">
                <a:ea typeface="ＭＳ Ｐゴシック" pitchFamily="34" charset="-128"/>
              </a:rPr>
              <a:t>,  </a:t>
            </a:r>
            <a:r>
              <a:rPr lang="en-US" sz="1600" i="1" dirty="0">
                <a:ea typeface="ＭＳ Ｐゴシック" pitchFamily="34" charset="-128"/>
              </a:rPr>
              <a:t>M</a:t>
            </a:r>
            <a:r>
              <a:rPr lang="en-US" sz="1600" i="1" baseline="-25000" dirty="0">
                <a:ea typeface="ＭＳ Ｐゴシック" pitchFamily="34" charset="-128"/>
              </a:rPr>
              <a:t>S</a:t>
            </a:r>
            <a:r>
              <a:rPr lang="en-US" sz="1600" dirty="0">
                <a:ea typeface="ＭＳ Ｐゴシック" pitchFamily="34" charset="-128"/>
              </a:rPr>
              <a:t>  - on, and find  the value of the current through the resistor using the power :</a:t>
            </a:r>
          </a:p>
          <a:p>
            <a:pPr eaLnBrk="1" hangingPunct="1"/>
            <a:endParaRPr lang="en-US" sz="1600" dirty="0" smtClean="0">
              <a:ea typeface="ＭＳ Ｐゴシック" pitchFamily="34" charset="-128"/>
            </a:endParaRPr>
          </a:p>
          <a:p>
            <a:pPr eaLnBrk="1" hangingPunct="1"/>
            <a:endParaRPr lang="en-US" sz="1600" dirty="0" smtClean="0">
              <a:ea typeface="ＭＳ Ｐゴシック" pitchFamily="34" charset="-128"/>
            </a:endParaRPr>
          </a:p>
          <a:p>
            <a:pPr eaLnBrk="1" hangingPunct="1"/>
            <a:endParaRPr lang="en-US" sz="1600" dirty="0" smtClean="0">
              <a:ea typeface="ＭＳ Ｐゴシック" pitchFamily="34" charset="-128"/>
            </a:endParaRPr>
          </a:p>
          <a:p>
            <a:pPr eaLnBrk="1" hangingPunct="1"/>
            <a:r>
              <a:rPr lang="en-US" sz="1600" dirty="0" smtClean="0">
                <a:ea typeface="ＭＳ Ｐゴシック" pitchFamily="34" charset="-128"/>
              </a:rPr>
              <a:t>Now </a:t>
            </a:r>
            <a:r>
              <a:rPr lang="en-US" sz="1600" b="1" dirty="0" smtClean="0">
                <a:solidFill>
                  <a:srgbClr val="00B050"/>
                </a:solidFill>
                <a:ea typeface="ＭＳ Ｐゴシック" pitchFamily="34" charset="-128"/>
              </a:rPr>
              <a:t>set </a:t>
            </a:r>
            <a:r>
              <a:rPr lang="en-US" sz="1600" b="1" i="1" dirty="0" smtClean="0">
                <a:solidFill>
                  <a:srgbClr val="00B050"/>
                </a:solidFill>
                <a:ea typeface="ＭＳ Ｐゴシック" pitchFamily="34" charset="-128"/>
              </a:rPr>
              <a:t>v</a:t>
            </a:r>
            <a:r>
              <a:rPr lang="en-US" sz="1600" b="1" i="1" baseline="-25000" dirty="0" smtClean="0">
                <a:solidFill>
                  <a:srgbClr val="00B050"/>
                </a:solidFill>
                <a:ea typeface="ＭＳ Ｐゴシック" pitchFamily="34" charset="-128"/>
              </a:rPr>
              <a:t>i</a:t>
            </a:r>
            <a:r>
              <a:rPr lang="en-US" sz="1600" b="1" i="1" dirty="0" smtClean="0">
                <a:solidFill>
                  <a:srgbClr val="00B050"/>
                </a:solidFill>
                <a:ea typeface="ＭＳ Ｐゴシック" pitchFamily="34" charset="-128"/>
              </a:rPr>
              <a:t> </a:t>
            </a:r>
            <a:r>
              <a:rPr lang="en-US" sz="1600" b="1" dirty="0" smtClean="0">
                <a:solidFill>
                  <a:srgbClr val="00B050"/>
                </a:solidFill>
                <a:ea typeface="ＭＳ Ｐゴシック" pitchFamily="34" charset="-128"/>
              </a:rPr>
              <a:t>= </a:t>
            </a:r>
            <a:r>
              <a:rPr lang="en-US" sz="1600" b="1" i="1" dirty="0" smtClean="0">
                <a:solidFill>
                  <a:srgbClr val="00B050"/>
                </a:solidFill>
                <a:ea typeface="ＭＳ Ｐゴシック" pitchFamily="34" charset="-128"/>
              </a:rPr>
              <a:t>V</a:t>
            </a:r>
            <a:r>
              <a:rPr lang="en-US" sz="1600" b="1" i="1" baseline="-25000" dirty="0" smtClean="0">
                <a:solidFill>
                  <a:srgbClr val="00B050"/>
                </a:solidFill>
                <a:ea typeface="ＭＳ Ｐゴシック" pitchFamily="34" charset="-128"/>
              </a:rPr>
              <a:t>L  </a:t>
            </a:r>
            <a:r>
              <a:rPr lang="en-US" sz="1600" b="1" i="1" dirty="0" smtClean="0">
                <a:solidFill>
                  <a:srgbClr val="00B050"/>
                </a:solidFill>
                <a:ea typeface="ＭＳ Ｐゴシック" pitchFamily="34" charset="-128"/>
              </a:rPr>
              <a:t> ,</a:t>
            </a:r>
            <a:r>
              <a:rPr lang="en-US" sz="1600" b="1" i="1" dirty="0" err="1" smtClean="0">
                <a:solidFill>
                  <a:srgbClr val="00B050"/>
                </a:solidFill>
                <a:ea typeface="ＭＳ Ｐゴシック" pitchFamily="34" charset="-128"/>
              </a:rPr>
              <a:t>v</a:t>
            </a:r>
            <a:r>
              <a:rPr lang="en-US" sz="1600" b="1" i="1" baseline="-25000" dirty="0" err="1" smtClean="0">
                <a:solidFill>
                  <a:srgbClr val="00B050"/>
                </a:solidFill>
                <a:ea typeface="ＭＳ Ｐゴシック" pitchFamily="34" charset="-128"/>
              </a:rPr>
              <a:t>O</a:t>
            </a:r>
            <a:r>
              <a:rPr lang="en-US" sz="1600" b="1" i="1" dirty="0" smtClean="0">
                <a:solidFill>
                  <a:srgbClr val="00B050"/>
                </a:solidFill>
                <a:ea typeface="ＭＳ Ｐゴシック" pitchFamily="34" charset="-128"/>
              </a:rPr>
              <a:t> </a:t>
            </a:r>
            <a:r>
              <a:rPr lang="en-US" sz="1600" b="1" dirty="0" smtClean="0">
                <a:solidFill>
                  <a:srgbClr val="00B050"/>
                </a:solidFill>
                <a:ea typeface="ＭＳ Ｐゴシック" pitchFamily="34" charset="-128"/>
              </a:rPr>
              <a:t>= </a:t>
            </a:r>
            <a:r>
              <a:rPr lang="en-US" sz="1600" b="1" i="1" dirty="0" smtClean="0">
                <a:solidFill>
                  <a:srgbClr val="00B050"/>
                </a:solidFill>
                <a:ea typeface="ＭＳ Ｐゴシック" pitchFamily="34" charset="-128"/>
              </a:rPr>
              <a:t>V</a:t>
            </a:r>
            <a:r>
              <a:rPr lang="en-US" sz="1600" b="1" i="1" baseline="-25000" dirty="0" smtClean="0">
                <a:solidFill>
                  <a:srgbClr val="00B050"/>
                </a:solidFill>
                <a:ea typeface="ＭＳ Ｐゴシック" pitchFamily="34" charset="-128"/>
              </a:rPr>
              <a:t>H</a:t>
            </a:r>
            <a:r>
              <a:rPr lang="en-US" sz="1600" b="1" dirty="0" smtClean="0">
                <a:solidFill>
                  <a:srgbClr val="00B050"/>
                </a:solidFill>
                <a:ea typeface="ＭＳ Ｐゴシック" pitchFamily="34" charset="-128"/>
              </a:rPr>
              <a:t>,  </a:t>
            </a:r>
            <a:r>
              <a:rPr lang="en-US" sz="1600" b="1" i="1" dirty="0" smtClean="0">
                <a:solidFill>
                  <a:srgbClr val="00B050"/>
                </a:solidFill>
                <a:ea typeface="ＭＳ Ｐゴシック" pitchFamily="34" charset="-128"/>
              </a:rPr>
              <a:t>M</a:t>
            </a:r>
            <a:r>
              <a:rPr lang="en-US" sz="1600" b="1" i="1" baseline="-25000" dirty="0" smtClean="0">
                <a:solidFill>
                  <a:srgbClr val="00B050"/>
                </a:solidFill>
                <a:ea typeface="ＭＳ Ｐゴシック" pitchFamily="34" charset="-128"/>
              </a:rPr>
              <a:t>S</a:t>
            </a:r>
            <a:r>
              <a:rPr lang="en-US" sz="1600" b="1" dirty="0" smtClean="0">
                <a:solidFill>
                  <a:srgbClr val="00B050"/>
                </a:solidFill>
                <a:ea typeface="ＭＳ Ｐゴシック" pitchFamily="34" charset="-128"/>
              </a:rPr>
              <a:t>  - off,  </a:t>
            </a:r>
            <a:r>
              <a:rPr lang="en-US" sz="1600" b="1" i="1" dirty="0" smtClean="0">
                <a:solidFill>
                  <a:srgbClr val="00B050"/>
                </a:solidFill>
                <a:ea typeface="ＭＳ Ｐゴシック" pitchFamily="34" charset="-128"/>
              </a:rPr>
              <a:t>M</a:t>
            </a:r>
            <a:r>
              <a:rPr lang="en-US" sz="1600" b="1" i="1" baseline="-25000" dirty="0" smtClean="0">
                <a:solidFill>
                  <a:srgbClr val="00B050"/>
                </a:solidFill>
                <a:ea typeface="ＭＳ Ｐゴシック" pitchFamily="34" charset="-128"/>
              </a:rPr>
              <a:t>L</a:t>
            </a:r>
            <a:r>
              <a:rPr lang="en-US" sz="1600" b="1" dirty="0" smtClean="0">
                <a:solidFill>
                  <a:srgbClr val="00B050"/>
                </a:solidFill>
                <a:ea typeface="ＭＳ Ｐゴシック" pitchFamily="34" charset="-128"/>
              </a:rPr>
              <a:t>  - off </a:t>
            </a:r>
            <a:r>
              <a:rPr lang="en-US" sz="1600" dirty="0" smtClean="0">
                <a:ea typeface="ＭＳ Ｐゴシック" pitchFamily="34" charset="-128"/>
              </a:rPr>
              <a:t>and then, find </a:t>
            </a:r>
            <a:r>
              <a:rPr lang="en-US" sz="1600" i="1" dirty="0" smtClean="0">
                <a:ea typeface="ＭＳ Ｐゴシック" pitchFamily="34" charset="-128"/>
              </a:rPr>
              <a:t>V</a:t>
            </a:r>
            <a:r>
              <a:rPr lang="en-US" sz="1600" i="1" baseline="-25000" dirty="0" smtClean="0">
                <a:ea typeface="ＭＳ Ｐゴシック" pitchFamily="34" charset="-128"/>
              </a:rPr>
              <a:t>H</a:t>
            </a:r>
            <a:r>
              <a:rPr lang="en-US" sz="1600" dirty="0" smtClean="0">
                <a:ea typeface="ＭＳ Ｐゴシック" pitchFamily="34" charset="-128"/>
              </a:rPr>
              <a:t>  (since now, </a:t>
            </a:r>
            <a:r>
              <a:rPr lang="en-US" sz="1600" i="1" dirty="0" smtClean="0">
                <a:ea typeface="ＭＳ Ｐゴシック" pitchFamily="34" charset="-128"/>
              </a:rPr>
              <a:t>V</a:t>
            </a:r>
            <a:r>
              <a:rPr lang="en-US" sz="1600" i="1" baseline="-25000" dirty="0" smtClean="0">
                <a:ea typeface="ＭＳ Ｐゴシック" pitchFamily="34" charset="-128"/>
              </a:rPr>
              <a:t>H</a:t>
            </a:r>
            <a:r>
              <a:rPr lang="en-US" sz="1600" dirty="0" smtClean="0">
                <a:ea typeface="ＭＳ Ｐゴシック" pitchFamily="34" charset="-128"/>
              </a:rPr>
              <a:t> is not equal </a:t>
            </a:r>
            <a:r>
              <a:rPr lang="en-US" sz="1600" i="1" dirty="0" smtClean="0">
                <a:ea typeface="ＭＳ Ｐゴシック" pitchFamily="34" charset="-128"/>
              </a:rPr>
              <a:t>V</a:t>
            </a:r>
            <a:r>
              <a:rPr lang="en-US" sz="1600" i="1" baseline="-25000" dirty="0" smtClean="0">
                <a:ea typeface="ＭＳ Ｐゴシック" pitchFamily="34" charset="-128"/>
              </a:rPr>
              <a:t>DD</a:t>
            </a:r>
            <a:r>
              <a:rPr lang="en-US" sz="1600" i="1" dirty="0" smtClean="0">
                <a:ea typeface="ＭＳ Ｐゴシック" pitchFamily="34" charset="-128"/>
              </a:rPr>
              <a:t>.</a:t>
            </a:r>
            <a:r>
              <a:rPr lang="en-US" sz="1600" dirty="0" smtClean="0">
                <a:ea typeface="ＭＳ Ｐゴシック" pitchFamily="34" charset="-128"/>
              </a:rPr>
              <a:t>) </a:t>
            </a:r>
            <a:r>
              <a:rPr lang="en-US" sz="1600" b="1" i="1" dirty="0" smtClean="0">
                <a:ea typeface="ＭＳ Ｐゴシック" pitchFamily="34" charset="-128"/>
              </a:rPr>
              <a:t>Why?</a:t>
            </a:r>
          </a:p>
          <a:p>
            <a:pPr eaLnBrk="1" hangingPunct="1"/>
            <a:r>
              <a:rPr lang="en-US" sz="1600" dirty="0" smtClean="0">
                <a:ea typeface="ＭＳ Ｐゴシック" pitchFamily="34" charset="-128"/>
              </a:rPr>
              <a:t>When </a:t>
            </a:r>
            <a:r>
              <a:rPr lang="en-US" sz="1600" i="1" dirty="0" smtClean="0">
                <a:ea typeface="ＭＳ Ｐゴシック" pitchFamily="34" charset="-128"/>
              </a:rPr>
              <a:t>M</a:t>
            </a:r>
            <a:r>
              <a:rPr lang="en-US" sz="1600" i="1" baseline="-25000" dirty="0" smtClean="0">
                <a:ea typeface="ＭＳ Ｐゴシック" pitchFamily="34" charset="-128"/>
              </a:rPr>
              <a:t>S</a:t>
            </a:r>
            <a:r>
              <a:rPr lang="en-US" sz="1600" i="1" dirty="0" smtClean="0">
                <a:ea typeface="ＭＳ Ｐゴシック" pitchFamily="34" charset="-128"/>
              </a:rPr>
              <a:t>  </a:t>
            </a:r>
            <a:r>
              <a:rPr lang="en-US" sz="1600" dirty="0" smtClean="0">
                <a:ea typeface="ＭＳ Ｐゴシック" pitchFamily="34" charset="-128"/>
              </a:rPr>
              <a:t>turns off from the on state, the current </a:t>
            </a:r>
            <a:r>
              <a:rPr lang="en-US" sz="1600" i="1" dirty="0" smtClean="0">
                <a:ea typeface="ＭＳ Ｐゴシック" pitchFamily="34" charset="-128"/>
              </a:rPr>
              <a:t>I</a:t>
            </a:r>
            <a:r>
              <a:rPr lang="en-US" sz="1600" i="1" baseline="-25000" dirty="0" smtClean="0">
                <a:ea typeface="ＭＳ Ｐゴシック" pitchFamily="34" charset="-128"/>
              </a:rPr>
              <a:t>DD</a:t>
            </a:r>
            <a:r>
              <a:rPr lang="en-US" sz="1600" dirty="0" smtClean="0">
                <a:ea typeface="ＭＳ Ｐゴシック" pitchFamily="34" charset="-128"/>
              </a:rPr>
              <a:t>  will stop when the value of </a:t>
            </a:r>
            <a:r>
              <a:rPr lang="en-US" sz="1600" i="1" dirty="0" err="1" smtClean="0">
                <a:ea typeface="ＭＳ Ｐゴシック" pitchFamily="34" charset="-128"/>
              </a:rPr>
              <a:t>v</a:t>
            </a:r>
            <a:r>
              <a:rPr lang="en-US" sz="1600" i="1" baseline="-25000" dirty="0" err="1" smtClean="0">
                <a:ea typeface="ＭＳ Ｐゴシック" pitchFamily="34" charset="-128"/>
              </a:rPr>
              <a:t>GSL</a:t>
            </a:r>
            <a:r>
              <a:rPr lang="en-US" sz="1600" dirty="0" smtClean="0">
                <a:ea typeface="ＭＳ Ｐゴシック" pitchFamily="34" charset="-128"/>
              </a:rPr>
              <a:t> will reach </a:t>
            </a:r>
            <a:r>
              <a:rPr lang="en-US" sz="1600" i="1" dirty="0" smtClean="0">
                <a:ea typeface="ＭＳ Ｐゴシック" pitchFamily="34" charset="-128"/>
              </a:rPr>
              <a:t>V</a:t>
            </a:r>
            <a:r>
              <a:rPr lang="en-US" sz="1600" i="1" baseline="-25000" dirty="0" smtClean="0">
                <a:ea typeface="ＭＳ Ｐゴシック" pitchFamily="34" charset="-128"/>
              </a:rPr>
              <a:t>TNL</a:t>
            </a:r>
            <a:r>
              <a:rPr lang="en-US" sz="1600" dirty="0" smtClean="0">
                <a:ea typeface="ＭＳ Ｐゴシック" pitchFamily="34" charset="-128"/>
              </a:rPr>
              <a:t>, (</a:t>
            </a:r>
            <a:r>
              <a:rPr lang="en-US" sz="1600" i="1" dirty="0" err="1" smtClean="0">
                <a:ea typeface="ＭＳ Ｐゴシック" pitchFamily="34" charset="-128"/>
              </a:rPr>
              <a:t>v</a:t>
            </a:r>
            <a:r>
              <a:rPr lang="en-US" sz="1600" i="1" baseline="-25000" dirty="0" err="1" smtClean="0">
                <a:ea typeface="ＭＳ Ｐゴシック" pitchFamily="34" charset="-128"/>
              </a:rPr>
              <a:t>GS</a:t>
            </a:r>
            <a:r>
              <a:rPr lang="en-US" sz="1600" dirty="0" smtClean="0">
                <a:ea typeface="ＭＳ Ｐゴシック" pitchFamily="34" charset="-128"/>
              </a:rPr>
              <a:t> &gt; </a:t>
            </a:r>
            <a:r>
              <a:rPr lang="en-US" sz="1600" i="1" dirty="0" smtClean="0">
                <a:ea typeface="ＭＳ Ｐゴシック" pitchFamily="34" charset="-128"/>
              </a:rPr>
              <a:t>V</a:t>
            </a:r>
            <a:r>
              <a:rPr lang="en-US" sz="1600" i="1" baseline="-25000" dirty="0" smtClean="0">
                <a:ea typeface="ＭＳ Ｐゴシック" pitchFamily="34" charset="-128"/>
              </a:rPr>
              <a:t>TN</a:t>
            </a:r>
            <a:r>
              <a:rPr lang="en-US" sz="1600" dirty="0" smtClean="0">
                <a:ea typeface="ＭＳ Ｐゴシック" pitchFamily="34" charset="-128"/>
              </a:rPr>
              <a:t>, for </a:t>
            </a:r>
            <a:r>
              <a:rPr lang="en-US" sz="1600" i="1" dirty="0" smtClean="0">
                <a:ea typeface="ＭＳ Ｐゴシック" pitchFamily="34" charset="-128"/>
              </a:rPr>
              <a:t>I</a:t>
            </a:r>
            <a:r>
              <a:rPr lang="en-US" sz="1600" i="1" baseline="-25000" dirty="0" smtClean="0">
                <a:ea typeface="ＭＳ Ｐゴシック" pitchFamily="34" charset="-128"/>
              </a:rPr>
              <a:t>DD</a:t>
            </a:r>
            <a:r>
              <a:rPr lang="en-US" sz="1600" dirty="0" smtClean="0">
                <a:ea typeface="ＭＳ Ｐゴシック" pitchFamily="34" charset="-128"/>
              </a:rPr>
              <a:t> to exist) </a:t>
            </a:r>
          </a:p>
          <a:p>
            <a:pPr eaLnBrk="1" hangingPunct="1">
              <a:buFontTx/>
              <a:buNone/>
            </a:pPr>
            <a:r>
              <a:rPr lang="en-US" sz="1600" i="1" dirty="0" smtClean="0">
                <a:ea typeface="ＭＳ Ｐゴシック" pitchFamily="34" charset="-128"/>
              </a:rPr>
              <a:t>	    </a:t>
            </a:r>
            <a:r>
              <a:rPr lang="en-US" sz="1600" i="1" dirty="0" err="1" smtClean="0">
                <a:ea typeface="ＭＳ Ｐゴシック" pitchFamily="34" charset="-128"/>
              </a:rPr>
              <a:t>v</a:t>
            </a:r>
            <a:r>
              <a:rPr lang="en-US" sz="1600" i="1" baseline="-25000" dirty="0" err="1" smtClean="0">
                <a:ea typeface="ＭＳ Ｐゴシック" pitchFamily="34" charset="-128"/>
              </a:rPr>
              <a:t>GSL</a:t>
            </a:r>
            <a:r>
              <a:rPr lang="en-US" sz="1600" i="1" dirty="0" smtClean="0">
                <a:ea typeface="ＭＳ Ｐゴシック" pitchFamily="34" charset="-128"/>
              </a:rPr>
              <a:t> = V</a:t>
            </a:r>
            <a:r>
              <a:rPr lang="en-US" sz="1600" i="1" baseline="-25000" dirty="0" smtClean="0">
                <a:ea typeface="ＭＳ Ｐゴシック" pitchFamily="34" charset="-128"/>
              </a:rPr>
              <a:t>DD </a:t>
            </a:r>
            <a:r>
              <a:rPr lang="en-US" sz="1600" dirty="0" smtClean="0">
                <a:ea typeface="ＭＳ Ｐゴシック" pitchFamily="34" charset="-128"/>
              </a:rPr>
              <a:t>− </a:t>
            </a:r>
            <a:r>
              <a:rPr lang="en-US" sz="1600" i="1" dirty="0" err="1" smtClean="0">
                <a:ea typeface="ＭＳ Ｐゴシック" pitchFamily="34" charset="-128"/>
              </a:rPr>
              <a:t>v</a:t>
            </a:r>
            <a:r>
              <a:rPr lang="en-US" sz="1600" i="1" baseline="-25000" dirty="0" err="1" smtClean="0">
                <a:ea typeface="ＭＳ Ｐゴシック" pitchFamily="34" charset="-128"/>
              </a:rPr>
              <a:t>O</a:t>
            </a:r>
            <a:r>
              <a:rPr lang="en-US" sz="1600" i="1" dirty="0" smtClean="0">
                <a:ea typeface="ＭＳ Ｐゴシック" pitchFamily="34" charset="-128"/>
              </a:rPr>
              <a:t> </a:t>
            </a:r>
            <a:r>
              <a:rPr lang="en-US" sz="1600" dirty="0" smtClean="0">
                <a:ea typeface="ＭＳ Ｐゴシック" pitchFamily="34" charset="-128"/>
              </a:rPr>
              <a:t>= </a:t>
            </a:r>
            <a:r>
              <a:rPr lang="en-US" sz="1600" i="1" dirty="0" smtClean="0">
                <a:ea typeface="ＭＳ Ｐゴシック" pitchFamily="34" charset="-128"/>
              </a:rPr>
              <a:t>V</a:t>
            </a:r>
            <a:r>
              <a:rPr lang="en-US" sz="1600" i="1" baseline="-25000" dirty="0" smtClean="0">
                <a:ea typeface="ＭＳ Ｐゴシック" pitchFamily="34" charset="-128"/>
              </a:rPr>
              <a:t>TN</a:t>
            </a:r>
            <a:r>
              <a:rPr lang="en-US" sz="1600" dirty="0" smtClean="0">
                <a:ea typeface="ＭＳ Ｐゴシック" pitchFamily="34" charset="-128"/>
              </a:rPr>
              <a:t>  </a:t>
            </a:r>
            <a:r>
              <a:rPr lang="en-US" sz="1600" dirty="0" smtClean="0">
                <a:ea typeface="ＭＳ Ｐゴシック" pitchFamily="34" charset="-128"/>
                <a:sym typeface="Wingdings" pitchFamily="2" charset="2"/>
              </a:rPr>
              <a:t> </a:t>
            </a:r>
            <a:r>
              <a:rPr lang="en-US" sz="1600" i="1" dirty="0" smtClean="0">
                <a:ea typeface="ＭＳ Ｐゴシック" pitchFamily="34" charset="-128"/>
              </a:rPr>
              <a:t>V</a:t>
            </a:r>
            <a:r>
              <a:rPr lang="en-US" sz="1600" i="1" baseline="-25000" dirty="0" smtClean="0">
                <a:ea typeface="ＭＳ Ｐゴシック" pitchFamily="34" charset="-128"/>
              </a:rPr>
              <a:t>H</a:t>
            </a:r>
            <a:r>
              <a:rPr lang="en-US" sz="1600" i="1" dirty="0" smtClean="0">
                <a:ea typeface="ＭＳ Ｐゴシック" pitchFamily="34" charset="-128"/>
              </a:rPr>
              <a:t> = V</a:t>
            </a:r>
            <a:r>
              <a:rPr lang="en-US" sz="1600" i="1" baseline="-25000" dirty="0" smtClean="0">
                <a:ea typeface="ＭＳ Ｐゴシック" pitchFamily="34" charset="-128"/>
              </a:rPr>
              <a:t>DD </a:t>
            </a:r>
            <a:r>
              <a:rPr lang="en-US" sz="1600" dirty="0" smtClean="0">
                <a:ea typeface="ＭＳ Ｐゴシック" pitchFamily="34" charset="-128"/>
              </a:rPr>
              <a:t>− </a:t>
            </a:r>
            <a:r>
              <a:rPr lang="en-US" sz="1600" i="1" dirty="0" smtClean="0">
                <a:ea typeface="ＭＳ Ｐゴシック" pitchFamily="34" charset="-128"/>
              </a:rPr>
              <a:t>V</a:t>
            </a:r>
            <a:r>
              <a:rPr lang="en-US" sz="1600" i="1" baseline="-25000" dirty="0" smtClean="0">
                <a:ea typeface="ＭＳ Ｐゴシック" pitchFamily="34" charset="-128"/>
              </a:rPr>
              <a:t>TN</a:t>
            </a:r>
            <a:r>
              <a:rPr lang="en-US" sz="1600" dirty="0" smtClean="0">
                <a:ea typeface="ＭＳ Ｐゴシック" pitchFamily="34" charset="-128"/>
              </a:rPr>
              <a:t> . </a:t>
            </a:r>
          </a:p>
          <a:p>
            <a:pPr eaLnBrk="1" hangingPunct="1">
              <a:buFontTx/>
              <a:buNone/>
            </a:pPr>
            <a:r>
              <a:rPr lang="en-US" sz="1600" dirty="0" smtClean="0">
                <a:ea typeface="ＭＳ Ｐゴシック" pitchFamily="34" charset="-128"/>
              </a:rPr>
              <a:t>	Thus, taking into account the body effect (</a:t>
            </a:r>
            <a:r>
              <a:rPr lang="en-US" sz="1600" i="1" dirty="0" smtClean="0">
                <a:latin typeface="Symbol" pitchFamily="18" charset="2"/>
                <a:ea typeface="ＭＳ Ｐゴシック" pitchFamily="34" charset="-128"/>
              </a:rPr>
              <a:t>g</a:t>
            </a:r>
            <a:r>
              <a:rPr lang="en-US" sz="1600" dirty="0" smtClean="0">
                <a:ea typeface="ＭＳ Ｐゴシック" pitchFamily="34" charset="-128"/>
              </a:rPr>
              <a:t>) and surface potential parameter (</a:t>
            </a:r>
            <a:r>
              <a:rPr lang="en-US" sz="1600" i="1" dirty="0" err="1" smtClean="0">
                <a:latin typeface="Symbol" pitchFamily="18" charset="2"/>
                <a:ea typeface="ＭＳ Ｐゴシック" pitchFamily="34" charset="-128"/>
              </a:rPr>
              <a:t>f</a:t>
            </a:r>
            <a:r>
              <a:rPr lang="en-US" sz="1600" i="1" baseline="-25000" dirty="0" err="1" smtClean="0">
                <a:ea typeface="ＭＳ Ｐゴシック" pitchFamily="34" charset="-128"/>
              </a:rPr>
              <a:t>F</a:t>
            </a:r>
            <a:r>
              <a:rPr lang="en-US" sz="1600" dirty="0" smtClean="0">
                <a:ea typeface="ＭＳ Ｐゴシック" pitchFamily="34" charset="-128"/>
              </a:rPr>
              <a:t>):</a:t>
            </a:r>
          </a:p>
          <a:p>
            <a:pPr eaLnBrk="1" hangingPunct="1"/>
            <a:endParaRPr lang="en-US" sz="1600" dirty="0" smtClean="0">
              <a:ea typeface="ＭＳ Ｐゴシック" pitchFamily="34" charset="-128"/>
            </a:endParaRPr>
          </a:p>
          <a:p>
            <a:pPr eaLnBrk="1" hangingPunct="1"/>
            <a:endParaRPr lang="en-US" sz="1600" dirty="0" smtClean="0">
              <a:ea typeface="ＭＳ Ｐゴシック" pitchFamily="34" charset="-128"/>
            </a:endParaRPr>
          </a:p>
          <a:p>
            <a:pPr eaLnBrk="1" hangingPunct="1"/>
            <a:endParaRPr lang="en-US" sz="1600" dirty="0" smtClean="0">
              <a:ea typeface="ＭＳ Ｐゴシック" pitchFamily="34" charset="-128"/>
            </a:endParaRPr>
          </a:p>
          <a:p>
            <a:pPr eaLnBrk="1" hangingPunct="1"/>
            <a:endParaRPr lang="en-US" sz="1600" dirty="0" smtClean="0">
              <a:ea typeface="ＭＳ Ｐゴシック" pitchFamily="34" charset="-128"/>
            </a:endParaRPr>
          </a:p>
          <a:p>
            <a:pPr eaLnBrk="1" hangingPunct="1">
              <a:buFontTx/>
              <a:buNone/>
            </a:pPr>
            <a:r>
              <a:rPr lang="en-US" sz="1600" dirty="0" smtClean="0">
                <a:ea typeface="ＭＳ Ｐゴシック" pitchFamily="34" charset="-128"/>
              </a:rPr>
              <a:t>	(The output cannot exceed the positive power supply voltage.)</a:t>
            </a:r>
          </a:p>
          <a:p>
            <a:pPr eaLnBrk="1" hangingPunct="1"/>
            <a:endParaRPr lang="en-US" sz="1600" dirty="0" smtClean="0">
              <a:ea typeface="ＭＳ Ｐゴシック" pitchFamily="34" charset="-128"/>
            </a:endParaRPr>
          </a:p>
          <a:p>
            <a:pPr lvl="1" eaLnBrk="1" hangingPunct="1"/>
            <a:endParaRPr lang="en-US" sz="1600" dirty="0" smtClean="0">
              <a:latin typeface="MS Shell Dlg" pitchFamily="34" charset="0"/>
              <a:ea typeface="ＭＳ Ｐゴシック" pitchFamily="34" charset="-128"/>
            </a:endParaRPr>
          </a:p>
          <a:p>
            <a:pPr lvl="1" eaLnBrk="1" hangingPunct="1"/>
            <a:endParaRPr lang="en-US" sz="1600" dirty="0" smtClean="0">
              <a:ea typeface="ＭＳ Ｐゴシック" pitchFamily="34" charset="-128"/>
            </a:endParaRPr>
          </a:p>
        </p:txBody>
      </p:sp>
      <p:graphicFrame>
        <p:nvGraphicFramePr>
          <p:cNvPr id="16386" name="Object 2"/>
          <p:cNvGraphicFramePr>
            <a:graphicFrameLocks noChangeAspect="1"/>
          </p:cNvGraphicFramePr>
          <p:nvPr/>
        </p:nvGraphicFramePr>
        <p:xfrm>
          <a:off x="533400" y="4832350"/>
          <a:ext cx="1219200" cy="1035050"/>
        </p:xfrm>
        <a:graphic>
          <a:graphicData uri="http://schemas.openxmlformats.org/presentationml/2006/ole">
            <mc:AlternateContent xmlns:mc="http://schemas.openxmlformats.org/markup-compatibility/2006">
              <mc:Choice xmlns:v="urn:schemas-microsoft-com:vml" Requires="v">
                <p:oleObj spid="_x0000_s16550" name="Equation" r:id="rId3" imgW="762000" imgH="647700" progId="Equation.DSMT4">
                  <p:embed/>
                </p:oleObj>
              </mc:Choice>
              <mc:Fallback>
                <p:oleObj name="Equation" r:id="rId3" imgW="762000" imgH="6477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832350"/>
                        <a:ext cx="1219200" cy="103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7" name="Object 3"/>
          <p:cNvGraphicFramePr>
            <a:graphicFrameLocks noChangeAspect="1"/>
          </p:cNvGraphicFramePr>
          <p:nvPr/>
        </p:nvGraphicFramePr>
        <p:xfrm>
          <a:off x="2057400" y="4800600"/>
          <a:ext cx="1409700" cy="1447800"/>
        </p:xfrm>
        <a:graphic>
          <a:graphicData uri="http://schemas.openxmlformats.org/presentationml/2006/ole">
            <mc:AlternateContent xmlns:mc="http://schemas.openxmlformats.org/markup-compatibility/2006">
              <mc:Choice xmlns:v="urn:schemas-microsoft-com:vml" Requires="v">
                <p:oleObj spid="_x0000_s16551" name="Equation" r:id="rId5" imgW="914400" imgH="939800" progId="Equation.DSMT4">
                  <p:embed/>
                </p:oleObj>
              </mc:Choice>
              <mc:Fallback>
                <p:oleObj name="Equation" r:id="rId5" imgW="914400" imgH="939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800600"/>
                        <a:ext cx="140970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3"/>
          <p:cNvSpPr txBox="1">
            <a:spLocks noChangeArrowheads="1"/>
          </p:cNvSpPr>
          <p:nvPr/>
        </p:nvSpPr>
        <p:spPr bwMode="auto">
          <a:xfrm>
            <a:off x="0" y="4114800"/>
            <a:ext cx="3810000" cy="838200"/>
          </a:xfrm>
          <a:prstGeom prst="rect">
            <a:avLst/>
          </a:prstGeom>
          <a:noFill/>
          <a:ln w="9525">
            <a:noFill/>
            <a:miter lim="800000"/>
            <a:headEnd/>
            <a:tailEnd/>
          </a:ln>
        </p:spPr>
        <p:txBody>
          <a:bodyPr/>
          <a:lstStyle/>
          <a:p>
            <a:pPr marL="342900" indent="-342900">
              <a:spcBef>
                <a:spcPct val="20000"/>
              </a:spcBef>
              <a:defRPr/>
            </a:pPr>
            <a:r>
              <a:rPr lang="en-US" sz="1800" kern="0" dirty="0">
                <a:latin typeface="+mn-lt"/>
                <a:cs typeface="ＭＳ Ｐゴシック" charset="-128"/>
              </a:rPr>
              <a:t>	Design an saturated load inverter given the following specifications:</a:t>
            </a:r>
          </a:p>
          <a:p>
            <a:pPr marL="342900" indent="-342900">
              <a:spcBef>
                <a:spcPct val="20000"/>
              </a:spcBef>
              <a:buFontTx/>
              <a:buChar char="•"/>
              <a:defRPr/>
            </a:pPr>
            <a:endParaRPr lang="en-US" sz="1800" kern="0" dirty="0">
              <a:latin typeface="+mn-lt"/>
              <a:cs typeface="ＭＳ Ｐゴシック" charset="-128"/>
            </a:endParaRPr>
          </a:p>
          <a:p>
            <a:pPr marL="742950" lvl="1" indent="-285750">
              <a:spcBef>
                <a:spcPct val="20000"/>
              </a:spcBef>
              <a:buFontTx/>
              <a:buChar char="–"/>
              <a:defRPr/>
            </a:pPr>
            <a:endParaRPr lang="en-US" sz="1800" kern="0" dirty="0">
              <a:latin typeface="+mn-lt"/>
              <a:cs typeface="Arial" pitchFamily="34" charset="0"/>
            </a:endParaRPr>
          </a:p>
        </p:txBody>
      </p:sp>
      <p:graphicFrame>
        <p:nvGraphicFramePr>
          <p:cNvPr id="16389" name="Object 7"/>
          <p:cNvGraphicFramePr>
            <a:graphicFrameLocks noChangeAspect="1"/>
          </p:cNvGraphicFramePr>
          <p:nvPr>
            <p:extLst>
              <p:ext uri="{D42A27DB-BD31-4B8C-83A1-F6EECF244321}">
                <p14:modId xmlns:p14="http://schemas.microsoft.com/office/powerpoint/2010/main" val="38782436"/>
              </p:ext>
            </p:extLst>
          </p:nvPr>
        </p:nvGraphicFramePr>
        <p:xfrm>
          <a:off x="4702175" y="4724400"/>
          <a:ext cx="4006850" cy="1119188"/>
        </p:xfrm>
        <a:graphic>
          <a:graphicData uri="http://schemas.openxmlformats.org/presentationml/2006/ole">
            <mc:AlternateContent xmlns:mc="http://schemas.openxmlformats.org/markup-compatibility/2006">
              <mc:Choice xmlns:v="urn:schemas-microsoft-com:vml" Requires="v">
                <p:oleObj spid="_x0000_s16552" name="Equation" r:id="rId7" imgW="3314520" imgH="927000" progId="Equation.DSMT4">
                  <p:embed/>
                </p:oleObj>
              </mc:Choice>
              <mc:Fallback>
                <p:oleObj name="Equation" r:id="rId7" imgW="3314520" imgH="927000" progId="Equation.DSMT4">
                  <p:embed/>
                  <p:pic>
                    <p:nvPicPr>
                      <p:cNvPr id="0" name="Object 7"/>
                      <p:cNvPicPr>
                        <a:picLocks noChangeAspect="1" noChangeArrowheads="1"/>
                      </p:cNvPicPr>
                      <p:nvPr/>
                    </p:nvPicPr>
                    <p:blipFill>
                      <a:blip r:embed="rId8"/>
                      <a:srcRect/>
                      <a:stretch>
                        <a:fillRect/>
                      </a:stretch>
                    </p:blipFill>
                    <p:spPr bwMode="auto">
                      <a:xfrm>
                        <a:off x="4702175" y="4724400"/>
                        <a:ext cx="4006850" cy="1119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5" name="Straight Connector 24"/>
          <p:cNvCxnSpPr/>
          <p:nvPr/>
        </p:nvCxnSpPr>
        <p:spPr bwMode="auto">
          <a:xfrm rot="5400000">
            <a:off x="1257300" y="3695700"/>
            <a:ext cx="525780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nvGrpSpPr>
          <p:cNvPr id="16399" name="Group 31"/>
          <p:cNvGrpSpPr>
            <a:grpSpLocks/>
          </p:cNvGrpSpPr>
          <p:nvPr/>
        </p:nvGrpSpPr>
        <p:grpSpPr bwMode="auto">
          <a:xfrm>
            <a:off x="66675" y="1143000"/>
            <a:ext cx="3667125" cy="2819400"/>
            <a:chOff x="66675" y="1143000"/>
            <a:chExt cx="3667125" cy="2819400"/>
          </a:xfrm>
        </p:grpSpPr>
        <p:grpSp>
          <p:nvGrpSpPr>
            <p:cNvPr id="16403" name="Group 19"/>
            <p:cNvGrpSpPr>
              <a:grpSpLocks/>
            </p:cNvGrpSpPr>
            <p:nvPr/>
          </p:nvGrpSpPr>
          <p:grpSpPr bwMode="auto">
            <a:xfrm>
              <a:off x="66675" y="1143000"/>
              <a:ext cx="3667125" cy="2819400"/>
              <a:chOff x="66675" y="1447800"/>
              <a:chExt cx="3895725" cy="3124200"/>
            </a:xfrm>
          </p:grpSpPr>
          <p:grpSp>
            <p:nvGrpSpPr>
              <p:cNvPr id="16405" name="Group 3"/>
              <p:cNvGrpSpPr>
                <a:grpSpLocks/>
              </p:cNvGrpSpPr>
              <p:nvPr/>
            </p:nvGrpSpPr>
            <p:grpSpPr bwMode="auto">
              <a:xfrm>
                <a:off x="66675" y="1447800"/>
                <a:ext cx="3895725" cy="3124200"/>
                <a:chOff x="66907" y="1447800"/>
                <a:chExt cx="3895493" cy="3124200"/>
              </a:xfrm>
            </p:grpSpPr>
            <p:pic>
              <p:nvPicPr>
                <p:cNvPr id="16407" name="Picture 8" descr="fig0619"/>
                <p:cNvPicPr>
                  <a:picLocks noChangeAspect="1" noChangeArrowheads="1"/>
                </p:cNvPicPr>
                <p:nvPr/>
              </p:nvPicPr>
              <p:blipFill>
                <a:blip r:embed="rId9"/>
                <a:srcRect/>
                <a:stretch>
                  <a:fillRect/>
                </a:stretch>
              </p:blipFill>
              <p:spPr bwMode="auto">
                <a:xfrm>
                  <a:off x="228600" y="1524000"/>
                  <a:ext cx="3609474" cy="3048000"/>
                </a:xfrm>
                <a:prstGeom prst="rect">
                  <a:avLst/>
                </a:prstGeom>
                <a:noFill/>
                <a:ln w="9525">
                  <a:noFill/>
                  <a:miter lim="800000"/>
                  <a:headEnd/>
                  <a:tailEnd/>
                </a:ln>
              </p:spPr>
            </p:pic>
            <p:pic>
              <p:nvPicPr>
                <p:cNvPr id="16408" name="Picture 16"/>
                <p:cNvPicPr>
                  <a:picLocks noChangeAspect="1" noChangeArrowheads="1"/>
                </p:cNvPicPr>
                <p:nvPr/>
              </p:nvPicPr>
              <p:blipFill>
                <a:blip r:embed="rId10"/>
                <a:srcRect/>
                <a:stretch>
                  <a:fillRect/>
                </a:stretch>
              </p:blipFill>
              <p:spPr bwMode="auto">
                <a:xfrm>
                  <a:off x="66907" y="2548053"/>
                  <a:ext cx="1304693" cy="728662"/>
                </a:xfrm>
                <a:prstGeom prst="rect">
                  <a:avLst/>
                </a:prstGeom>
                <a:noFill/>
                <a:ln w="9525">
                  <a:noFill/>
                  <a:miter lim="800000"/>
                  <a:headEnd/>
                  <a:tailEnd/>
                </a:ln>
              </p:spPr>
            </p:pic>
            <p:pic>
              <p:nvPicPr>
                <p:cNvPr id="16409" name="Picture 17"/>
                <p:cNvPicPr>
                  <a:picLocks noChangeAspect="1" noChangeArrowheads="1"/>
                </p:cNvPicPr>
                <p:nvPr/>
              </p:nvPicPr>
              <p:blipFill>
                <a:blip r:embed="rId10"/>
                <a:srcRect/>
                <a:stretch>
                  <a:fillRect/>
                </a:stretch>
              </p:blipFill>
              <p:spPr bwMode="auto">
                <a:xfrm>
                  <a:off x="3124200" y="3657600"/>
                  <a:ext cx="838200" cy="648513"/>
                </a:xfrm>
                <a:prstGeom prst="rect">
                  <a:avLst/>
                </a:prstGeom>
                <a:noFill/>
                <a:ln w="9525">
                  <a:noFill/>
                  <a:miter lim="800000"/>
                  <a:headEnd/>
                  <a:tailEnd/>
                </a:ln>
              </p:spPr>
            </p:pic>
            <p:pic>
              <p:nvPicPr>
                <p:cNvPr id="16410" name="Picture 17"/>
                <p:cNvPicPr>
                  <a:picLocks noChangeAspect="1" noChangeArrowheads="1"/>
                </p:cNvPicPr>
                <p:nvPr/>
              </p:nvPicPr>
              <p:blipFill>
                <a:blip r:embed="rId10"/>
                <a:srcRect/>
                <a:stretch>
                  <a:fillRect/>
                </a:stretch>
              </p:blipFill>
              <p:spPr bwMode="auto">
                <a:xfrm>
                  <a:off x="3124200" y="2170887"/>
                  <a:ext cx="838200" cy="648513"/>
                </a:xfrm>
                <a:prstGeom prst="rect">
                  <a:avLst/>
                </a:prstGeom>
                <a:noFill/>
                <a:ln w="9525">
                  <a:noFill/>
                  <a:miter lim="800000"/>
                  <a:headEnd/>
                  <a:tailEnd/>
                </a:ln>
              </p:spPr>
            </p:pic>
            <p:pic>
              <p:nvPicPr>
                <p:cNvPr id="16411" name="Picture 17"/>
                <p:cNvPicPr>
                  <a:picLocks noChangeAspect="1" noChangeArrowheads="1"/>
                </p:cNvPicPr>
                <p:nvPr/>
              </p:nvPicPr>
              <p:blipFill>
                <a:blip r:embed="rId10"/>
                <a:srcRect/>
                <a:stretch>
                  <a:fillRect/>
                </a:stretch>
              </p:blipFill>
              <p:spPr bwMode="auto">
                <a:xfrm>
                  <a:off x="347547" y="2412554"/>
                  <a:ext cx="490653" cy="648513"/>
                </a:xfrm>
                <a:prstGeom prst="rect">
                  <a:avLst/>
                </a:prstGeom>
                <a:noFill/>
                <a:ln w="9525">
                  <a:noFill/>
                  <a:miter lim="800000"/>
                  <a:headEnd/>
                  <a:tailEnd/>
                </a:ln>
              </p:spPr>
            </p:pic>
            <p:pic>
              <p:nvPicPr>
                <p:cNvPr id="16412" name="Picture 17"/>
                <p:cNvPicPr>
                  <a:picLocks noChangeAspect="1" noChangeArrowheads="1"/>
                </p:cNvPicPr>
                <p:nvPr/>
              </p:nvPicPr>
              <p:blipFill>
                <a:blip r:embed="rId10"/>
                <a:srcRect/>
                <a:stretch>
                  <a:fillRect/>
                </a:stretch>
              </p:blipFill>
              <p:spPr bwMode="auto">
                <a:xfrm>
                  <a:off x="1614237" y="1447800"/>
                  <a:ext cx="838200" cy="400456"/>
                </a:xfrm>
                <a:prstGeom prst="rect">
                  <a:avLst/>
                </a:prstGeom>
                <a:noFill/>
                <a:ln w="9525">
                  <a:noFill/>
                  <a:miter lim="800000"/>
                  <a:headEnd/>
                  <a:tailEnd/>
                </a:ln>
              </p:spPr>
            </p:pic>
            <p:graphicFrame>
              <p:nvGraphicFramePr>
                <p:cNvPr id="16392" name="Object 1"/>
                <p:cNvGraphicFramePr>
                  <a:graphicFrameLocks noChangeAspect="1"/>
                </p:cNvGraphicFramePr>
                <p:nvPr/>
              </p:nvGraphicFramePr>
              <p:xfrm>
                <a:off x="1600200" y="1447800"/>
                <a:ext cx="1074032" cy="324257"/>
              </p:xfrm>
              <a:graphic>
                <a:graphicData uri="http://schemas.openxmlformats.org/presentationml/2006/ole">
                  <mc:AlternateContent xmlns:mc="http://schemas.openxmlformats.org/markup-compatibility/2006">
                    <mc:Choice xmlns:v="urn:schemas-microsoft-com:vml" Requires="v">
                      <p:oleObj spid="_x0000_s16553" name="Equation" r:id="rId11" imgW="710891" imgH="215806" progId="Equation.3">
                        <p:embed/>
                      </p:oleObj>
                    </mc:Choice>
                    <mc:Fallback>
                      <p:oleObj name="Equation" r:id="rId11" imgW="710891" imgH="215806" progId="Equation.3">
                        <p:embed/>
                        <p:pic>
                          <p:nvPicPr>
                            <p:cNvPr id="0" name="Object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1447800"/>
                              <a:ext cx="1074032" cy="324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16406" name="Straight Arrow Connector 17"/>
              <p:cNvCxnSpPr>
                <a:cxnSpLocks noChangeShapeType="1"/>
              </p:cNvCxnSpPr>
              <p:nvPr/>
            </p:nvCxnSpPr>
            <p:spPr bwMode="auto">
              <a:xfrm rot="5400000">
                <a:off x="1143000" y="2819400"/>
                <a:ext cx="304800" cy="1588"/>
              </a:xfrm>
              <a:prstGeom prst="straightConnector1">
                <a:avLst/>
              </a:prstGeom>
              <a:noFill/>
              <a:ln w="9525" algn="ctr">
                <a:solidFill>
                  <a:schemeClr val="tx1"/>
                </a:solidFill>
                <a:round/>
                <a:headEnd/>
                <a:tailEnd type="arrow" w="med" len="med"/>
              </a:ln>
            </p:spPr>
          </p:cxnSp>
          <p:graphicFrame>
            <p:nvGraphicFramePr>
              <p:cNvPr id="16391" name="Object 6"/>
              <p:cNvGraphicFramePr>
                <a:graphicFrameLocks noChangeAspect="1"/>
              </p:cNvGraphicFramePr>
              <p:nvPr/>
            </p:nvGraphicFramePr>
            <p:xfrm>
              <a:off x="838200" y="2667000"/>
              <a:ext cx="396875" cy="374650"/>
            </p:xfrm>
            <a:graphic>
              <a:graphicData uri="http://schemas.openxmlformats.org/presentationml/2006/ole">
                <mc:AlternateContent xmlns:mc="http://schemas.openxmlformats.org/markup-compatibility/2006">
                  <mc:Choice xmlns:v="urn:schemas-microsoft-com:vml" Requires="v">
                    <p:oleObj spid="_x0000_s16554" name="Equation" r:id="rId13" imgW="241300" imgH="228600" progId="Equation.DSMT4">
                      <p:embed/>
                    </p:oleObj>
                  </mc:Choice>
                  <mc:Fallback>
                    <p:oleObj name="Equation" r:id="rId13" imgW="241300" imgH="228600" progId="Equation.DSMT4">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8200" y="2667000"/>
                            <a:ext cx="396875"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16404" name="Straight Arrow Connector 30"/>
            <p:cNvCxnSpPr>
              <a:cxnSpLocks noChangeShapeType="1"/>
            </p:cNvCxnSpPr>
            <p:nvPr/>
          </p:nvCxnSpPr>
          <p:spPr bwMode="auto">
            <a:xfrm>
              <a:off x="1219200" y="2109710"/>
              <a:ext cx="152400" cy="1588"/>
            </a:xfrm>
            <a:prstGeom prst="straightConnector1">
              <a:avLst/>
            </a:prstGeom>
            <a:noFill/>
            <a:ln w="9525" algn="ctr">
              <a:solidFill>
                <a:schemeClr val="tx1"/>
              </a:solidFill>
              <a:round/>
              <a:headEnd/>
              <a:tailEnd type="arrow" w="med" len="med"/>
            </a:ln>
          </p:spPr>
        </p:cxnSp>
      </p:grpSp>
      <p:pic>
        <p:nvPicPr>
          <p:cNvPr id="16400" name="Picture 19"/>
          <p:cNvPicPr>
            <a:picLocks noChangeAspect="1" noChangeArrowheads="1"/>
          </p:cNvPicPr>
          <p:nvPr/>
        </p:nvPicPr>
        <p:blipFill>
          <a:blip r:embed="rId15"/>
          <a:srcRect/>
          <a:stretch>
            <a:fillRect/>
          </a:stretch>
        </p:blipFill>
        <p:spPr bwMode="auto">
          <a:xfrm>
            <a:off x="1524000" y="1981200"/>
            <a:ext cx="447675" cy="762000"/>
          </a:xfrm>
          <a:prstGeom prst="rect">
            <a:avLst/>
          </a:prstGeom>
          <a:noFill/>
          <a:ln w="9525">
            <a:noFill/>
            <a:miter lim="800000"/>
            <a:headEnd/>
            <a:tailEnd/>
          </a:ln>
        </p:spPr>
      </p:pic>
      <p:pic>
        <p:nvPicPr>
          <p:cNvPr id="16402" name="Picture 9"/>
          <p:cNvPicPr>
            <a:picLocks noChangeAspect="1" noChangeArrowheads="1"/>
          </p:cNvPicPr>
          <p:nvPr/>
        </p:nvPicPr>
        <p:blipFill>
          <a:blip r:embed="rId16"/>
          <a:srcRect/>
          <a:stretch>
            <a:fillRect/>
          </a:stretch>
        </p:blipFill>
        <p:spPr bwMode="auto">
          <a:xfrm>
            <a:off x="2286000" y="2667000"/>
            <a:ext cx="1143000" cy="295275"/>
          </a:xfrm>
          <a:prstGeom prst="rect">
            <a:avLst/>
          </a:prstGeom>
          <a:noFill/>
          <a:ln w="9525">
            <a:noFill/>
            <a:miter lim="800000"/>
            <a:headEnd/>
            <a:tailEnd/>
          </a:ln>
        </p:spPr>
      </p:pic>
      <p:graphicFrame>
        <p:nvGraphicFramePr>
          <p:cNvPr id="16390" name="Object 8"/>
          <p:cNvGraphicFramePr>
            <a:graphicFrameLocks noChangeAspect="1"/>
          </p:cNvGraphicFramePr>
          <p:nvPr/>
        </p:nvGraphicFramePr>
        <p:xfrm>
          <a:off x="2330450" y="2636838"/>
          <a:ext cx="1228725" cy="309562"/>
        </p:xfrm>
        <a:graphic>
          <a:graphicData uri="http://schemas.openxmlformats.org/presentationml/2006/ole">
            <mc:AlternateContent xmlns:mc="http://schemas.openxmlformats.org/markup-compatibility/2006">
              <mc:Choice xmlns:v="urn:schemas-microsoft-com:vml" Requires="v">
                <p:oleObj spid="_x0000_s16555" name="Equation" r:id="rId17" imgW="863225" imgH="228501" progId="Equation.DSMT4">
                  <p:embed/>
                </p:oleObj>
              </mc:Choice>
              <mc:Fallback>
                <p:oleObj name="Equation" r:id="rId17" imgW="863225" imgH="228501" progId="Equation.DSMT4">
                  <p:embed/>
                  <p:pic>
                    <p:nvPicPr>
                      <p:cNvPr id="0"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30450" y="2636838"/>
                        <a:ext cx="1228725" cy="30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5"/>
          <p:cNvGraphicFramePr>
            <a:graphicFrameLocks noChangeAspect="1"/>
          </p:cNvGraphicFramePr>
          <p:nvPr/>
        </p:nvGraphicFramePr>
        <p:xfrm>
          <a:off x="5486400" y="1804988"/>
          <a:ext cx="2362200" cy="557212"/>
        </p:xfrm>
        <a:graphic>
          <a:graphicData uri="http://schemas.openxmlformats.org/presentationml/2006/ole">
            <mc:AlternateContent xmlns:mc="http://schemas.openxmlformats.org/markup-compatibility/2006">
              <mc:Choice xmlns:v="urn:schemas-microsoft-com:vml" Requires="v">
                <p:oleObj spid="_x0000_s16556" name="Equation" r:id="rId19" imgW="1828800" imgH="431800" progId="Equation.DSMT4">
                  <p:embed/>
                </p:oleObj>
              </mc:Choice>
              <mc:Fallback>
                <p:oleObj name="Equation" r:id="rId19" imgW="1828800" imgH="431800" progId="Equation.DSMT4">
                  <p:embed/>
                  <p:pic>
                    <p:nvPicPr>
                      <p:cNvPr id="0" name="Object 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86400" y="1804988"/>
                        <a:ext cx="2362200"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2" name="Picture 8"/>
          <p:cNvPicPr>
            <a:picLocks noChangeAspect="1" noChangeArrowheads="1"/>
          </p:cNvPicPr>
          <p:nvPr/>
        </p:nvPicPr>
        <p:blipFill>
          <a:blip r:embed="rId21"/>
          <a:srcRect/>
          <a:stretch>
            <a:fillRect/>
          </a:stretch>
        </p:blipFill>
        <p:spPr bwMode="auto">
          <a:xfrm>
            <a:off x="3194652" y="1600200"/>
            <a:ext cx="394368" cy="381000"/>
          </a:xfrm>
          <a:prstGeom prst="rect">
            <a:avLst/>
          </a:prstGeom>
          <a:ln>
            <a:noFill/>
          </a:ln>
          <a:effectLst>
            <a:outerShdw blurRad="292100" dist="139700" dir="2700000" algn="tl" rotWithShape="0">
              <a:srgbClr val="333333">
                <a:alpha val="65000"/>
              </a:srgbClr>
            </a:outerShdw>
          </a:effectLst>
        </p:spPr>
      </p:pic>
      <p:pic>
        <p:nvPicPr>
          <p:cNvPr id="33" name="Picture 8"/>
          <p:cNvPicPr>
            <a:picLocks noChangeAspect="1" noChangeArrowheads="1"/>
          </p:cNvPicPr>
          <p:nvPr/>
        </p:nvPicPr>
        <p:blipFill>
          <a:blip r:embed="rId21"/>
          <a:srcRect/>
          <a:stretch>
            <a:fillRect/>
          </a:stretch>
        </p:blipFill>
        <p:spPr bwMode="auto">
          <a:xfrm>
            <a:off x="3208020" y="3040380"/>
            <a:ext cx="394368" cy="381000"/>
          </a:xfrm>
          <a:prstGeom prst="rect">
            <a:avLst/>
          </a:prstGeom>
          <a:ln>
            <a:noFill/>
          </a:ln>
          <a:effectLst>
            <a:outerShdw blurRad="292100" dist="139700" dir="2700000" algn="tl" rotWithShape="0">
              <a:srgbClr val="333333">
                <a:alpha val="65000"/>
              </a:srgbClr>
            </a:outerShdw>
          </a:effectLst>
        </p:spPr>
      </p:pic>
      <p:graphicFrame>
        <p:nvGraphicFramePr>
          <p:cNvPr id="30" name="Object 2"/>
          <p:cNvGraphicFramePr>
            <a:graphicFrameLocks noChangeAspect="1"/>
          </p:cNvGraphicFramePr>
          <p:nvPr>
            <p:extLst>
              <p:ext uri="{D42A27DB-BD31-4B8C-83A1-F6EECF244321}">
                <p14:modId xmlns:p14="http://schemas.microsoft.com/office/powerpoint/2010/main" val="2495858253"/>
              </p:ext>
            </p:extLst>
          </p:nvPr>
        </p:nvGraphicFramePr>
        <p:xfrm>
          <a:off x="7444740" y="4495800"/>
          <a:ext cx="287337" cy="323850"/>
        </p:xfrm>
        <a:graphic>
          <a:graphicData uri="http://schemas.openxmlformats.org/presentationml/2006/ole">
            <mc:AlternateContent xmlns:mc="http://schemas.openxmlformats.org/markup-compatibility/2006">
              <mc:Choice xmlns:v="urn:schemas-microsoft-com:vml" Requires="v">
                <p:oleObj spid="_x0000_s16557" name="Equation" r:id="rId22" imgW="203040" imgH="228600" progId="Equation.DSMT4">
                  <p:embed/>
                </p:oleObj>
              </mc:Choice>
              <mc:Fallback>
                <p:oleObj name="Equation" r:id="rId22" imgW="203040" imgH="22860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444740" y="4495800"/>
                        <a:ext cx="287337"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1" name="Straight Arrow Connector 30"/>
          <p:cNvCxnSpPr/>
          <p:nvPr/>
        </p:nvCxnSpPr>
        <p:spPr bwMode="auto">
          <a:xfrm rot="5400000">
            <a:off x="7315200" y="4747260"/>
            <a:ext cx="152400" cy="152400"/>
          </a:xfrm>
          <a:prstGeom prst="straightConnector1">
            <a:avLst/>
          </a:prstGeom>
          <a:solidFill>
            <a:schemeClr val="accent1"/>
          </a:solidFill>
          <a:ln w="19050" cap="flat" cmpd="sng" algn="ctr">
            <a:solidFill>
              <a:srgbClr val="0070C0"/>
            </a:solidFill>
            <a:prstDash val="solid"/>
            <a:round/>
            <a:headEnd type="none" w="med" len="med"/>
            <a:tailEnd type="arrow"/>
          </a:ln>
          <a:effectLst/>
        </p:spPr>
      </p:cxnSp>
      <p:graphicFrame>
        <p:nvGraphicFramePr>
          <p:cNvPr id="34" name="Object 2"/>
          <p:cNvGraphicFramePr>
            <a:graphicFrameLocks noChangeAspect="1"/>
          </p:cNvGraphicFramePr>
          <p:nvPr>
            <p:extLst>
              <p:ext uri="{D42A27DB-BD31-4B8C-83A1-F6EECF244321}">
                <p14:modId xmlns:p14="http://schemas.microsoft.com/office/powerpoint/2010/main" val="2608325411"/>
              </p:ext>
            </p:extLst>
          </p:nvPr>
        </p:nvGraphicFramePr>
        <p:xfrm>
          <a:off x="6172200" y="3790950"/>
          <a:ext cx="287337" cy="323850"/>
        </p:xfrm>
        <a:graphic>
          <a:graphicData uri="http://schemas.openxmlformats.org/presentationml/2006/ole">
            <mc:AlternateContent xmlns:mc="http://schemas.openxmlformats.org/markup-compatibility/2006">
              <mc:Choice xmlns:v="urn:schemas-microsoft-com:vml" Requires="v">
                <p:oleObj spid="_x0000_s16558" name="Equation" r:id="rId24" imgW="203040" imgH="228600" progId="Equation.DSMT4">
                  <p:embed/>
                </p:oleObj>
              </mc:Choice>
              <mc:Fallback>
                <p:oleObj name="Equation" r:id="rId24" imgW="203040" imgH="22860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172200" y="3790950"/>
                        <a:ext cx="287337"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5" name="Straight Arrow Connector 34"/>
          <p:cNvCxnSpPr/>
          <p:nvPr/>
        </p:nvCxnSpPr>
        <p:spPr bwMode="auto">
          <a:xfrm rot="5400000">
            <a:off x="6019800" y="3962400"/>
            <a:ext cx="152400" cy="152400"/>
          </a:xfrm>
          <a:prstGeom prst="straightConnector1">
            <a:avLst/>
          </a:prstGeom>
          <a:solidFill>
            <a:schemeClr val="accent1"/>
          </a:solidFill>
          <a:ln w="19050" cap="flat" cmpd="sng" algn="ctr">
            <a:solidFill>
              <a:srgbClr val="0070C0"/>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410" name="Object 2"/>
          <p:cNvGraphicFramePr>
            <a:graphicFrameLocks noChangeAspect="1"/>
          </p:cNvGraphicFramePr>
          <p:nvPr/>
        </p:nvGraphicFramePr>
        <p:xfrm>
          <a:off x="4267200" y="914400"/>
          <a:ext cx="4267200" cy="1943100"/>
        </p:xfrm>
        <a:graphic>
          <a:graphicData uri="http://schemas.openxmlformats.org/presentationml/2006/ole">
            <mc:AlternateContent xmlns:mc="http://schemas.openxmlformats.org/markup-compatibility/2006">
              <mc:Choice xmlns:v="urn:schemas-microsoft-com:vml" Requires="v">
                <p:oleObj spid="_x0000_s17524" name="Equation" r:id="rId3" imgW="3009600" imgH="1371600" progId="Equation.DSMT4">
                  <p:embed/>
                </p:oleObj>
              </mc:Choice>
              <mc:Fallback>
                <p:oleObj name="Equation" r:id="rId3" imgW="3009600" imgH="1371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914400"/>
                        <a:ext cx="4267200" cy="194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6" name="Rectangle 2"/>
          <p:cNvSpPr>
            <a:spLocks noGrp="1" noChangeArrowheads="1"/>
          </p:cNvSpPr>
          <p:nvPr>
            <p:ph type="title"/>
          </p:nvPr>
        </p:nvSpPr>
        <p:spPr>
          <a:xfrm>
            <a:off x="304800" y="0"/>
            <a:ext cx="8534400" cy="838200"/>
          </a:xfrm>
        </p:spPr>
        <p:txBody>
          <a:bodyPr/>
          <a:lstStyle/>
          <a:p>
            <a:pPr eaLnBrk="1" hangingPunct="1"/>
            <a:r>
              <a:rPr lang="en-US" dirty="0" smtClean="0">
                <a:ea typeface="ＭＳ Ｐゴシック" pitchFamily="34" charset="-128"/>
              </a:rPr>
              <a:t>NMOS Saturated Load Inverter - Example</a:t>
            </a:r>
          </a:p>
        </p:txBody>
      </p:sp>
      <p:graphicFrame>
        <p:nvGraphicFramePr>
          <p:cNvPr id="17411" name="Object 7"/>
          <p:cNvGraphicFramePr>
            <a:graphicFrameLocks noChangeAspect="1"/>
          </p:cNvGraphicFramePr>
          <p:nvPr/>
        </p:nvGraphicFramePr>
        <p:xfrm>
          <a:off x="4267200" y="3108325"/>
          <a:ext cx="3886200" cy="2273300"/>
        </p:xfrm>
        <a:graphic>
          <a:graphicData uri="http://schemas.openxmlformats.org/presentationml/2006/ole">
            <mc:AlternateContent xmlns:mc="http://schemas.openxmlformats.org/markup-compatibility/2006">
              <mc:Choice xmlns:v="urn:schemas-microsoft-com:vml" Requires="v">
                <p:oleObj spid="_x0000_s17525" name="Equation" r:id="rId5" imgW="2908080" imgH="1701720" progId="Equation.DSMT4">
                  <p:embed/>
                </p:oleObj>
              </mc:Choice>
              <mc:Fallback>
                <p:oleObj name="Equation" r:id="rId5" imgW="2908080" imgH="170172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3108325"/>
                        <a:ext cx="3886200" cy="227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3"/>
          <p:cNvSpPr txBox="1">
            <a:spLocks noChangeArrowheads="1"/>
          </p:cNvSpPr>
          <p:nvPr/>
        </p:nvSpPr>
        <p:spPr bwMode="auto">
          <a:xfrm>
            <a:off x="76200" y="3962400"/>
            <a:ext cx="3810000" cy="14478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en-US" sz="1800" kern="0" dirty="0">
                <a:latin typeface="+mn-lt"/>
                <a:cs typeface="ＭＳ Ｐゴシック" charset="-128"/>
              </a:rPr>
              <a:t>Now we can find W/L for both transistors  </a:t>
            </a:r>
            <a:r>
              <a:rPr lang="en-US" sz="1800" i="1" kern="0" dirty="0">
                <a:cs typeface="ＭＳ Ｐゴシック" charset="-128"/>
              </a:rPr>
              <a:t>M</a:t>
            </a:r>
            <a:r>
              <a:rPr lang="en-US" sz="1800" i="1" kern="0" baseline="-25000" dirty="0">
                <a:cs typeface="ＭＳ Ｐゴシック" charset="-128"/>
              </a:rPr>
              <a:t>S</a:t>
            </a:r>
            <a:r>
              <a:rPr lang="en-US" sz="1800" kern="0" dirty="0">
                <a:cs typeface="ＭＳ Ｐゴシック" charset="-128"/>
              </a:rPr>
              <a:t>  and then  </a:t>
            </a:r>
            <a:r>
              <a:rPr lang="en-US" sz="1800" i="1" kern="0" dirty="0">
                <a:cs typeface="ＭＳ Ｐゴシック" charset="-128"/>
              </a:rPr>
              <a:t>M</a:t>
            </a:r>
            <a:r>
              <a:rPr lang="en-US" sz="1800" i="1" kern="0" baseline="-25000" dirty="0">
                <a:cs typeface="ＭＳ Ｐゴシック" charset="-128"/>
              </a:rPr>
              <a:t>L.</a:t>
            </a:r>
            <a:r>
              <a:rPr lang="en-US" sz="1800" kern="0" dirty="0">
                <a:latin typeface="+mn-lt"/>
                <a:cs typeface="ＭＳ Ｐゴシック" charset="-128"/>
              </a:rPr>
              <a:t> </a:t>
            </a:r>
          </a:p>
          <a:p>
            <a:pPr marL="342900" indent="-342900">
              <a:lnSpc>
                <a:spcPct val="90000"/>
              </a:lnSpc>
              <a:spcBef>
                <a:spcPct val="20000"/>
              </a:spcBef>
              <a:buFontTx/>
              <a:buChar char="•"/>
              <a:defRPr/>
            </a:pPr>
            <a:r>
              <a:rPr lang="en-US" sz="1800" b="1" kern="0" dirty="0" smtClean="0">
                <a:solidFill>
                  <a:srgbClr val="00B050"/>
                </a:solidFill>
                <a:latin typeface="+mn-lt"/>
                <a:cs typeface="ＭＳ Ｐゴシック" charset="-128"/>
              </a:rPr>
              <a:t>Set </a:t>
            </a:r>
            <a:r>
              <a:rPr lang="en-US" sz="1800" b="1" i="1" kern="0" dirty="0" smtClean="0">
                <a:solidFill>
                  <a:srgbClr val="00B050"/>
                </a:solidFill>
                <a:cs typeface="ＭＳ Ｐゴシック" charset="-128"/>
              </a:rPr>
              <a:t>v</a:t>
            </a:r>
            <a:r>
              <a:rPr lang="en-US" sz="1800" b="1" i="1" kern="0" baseline="-25000" dirty="0" smtClean="0">
                <a:solidFill>
                  <a:srgbClr val="00B050"/>
                </a:solidFill>
                <a:cs typeface="ＭＳ Ｐゴシック" charset="-128"/>
              </a:rPr>
              <a:t>i</a:t>
            </a:r>
            <a:r>
              <a:rPr lang="en-US" sz="1800" b="1" i="1" kern="0" dirty="0" smtClean="0">
                <a:solidFill>
                  <a:srgbClr val="00B050"/>
                </a:solidFill>
                <a:cs typeface="ＭＳ Ｐゴシック" charset="-128"/>
              </a:rPr>
              <a:t> </a:t>
            </a:r>
            <a:r>
              <a:rPr lang="en-US" sz="1800" b="1" kern="0" dirty="0" smtClean="0">
                <a:solidFill>
                  <a:srgbClr val="00B050"/>
                </a:solidFill>
                <a:cs typeface="ＭＳ Ｐゴシック" charset="-128"/>
              </a:rPr>
              <a:t>= </a:t>
            </a:r>
            <a:r>
              <a:rPr lang="en-US" sz="1800" b="1" i="1" kern="0" dirty="0" smtClean="0">
                <a:solidFill>
                  <a:srgbClr val="00B050"/>
                </a:solidFill>
                <a:cs typeface="ＭＳ Ｐゴシック" charset="-128"/>
              </a:rPr>
              <a:t>V</a:t>
            </a:r>
            <a:r>
              <a:rPr lang="en-US" sz="1800" b="1" i="1" kern="0" baseline="-25000" dirty="0" smtClean="0">
                <a:solidFill>
                  <a:srgbClr val="00B050"/>
                </a:solidFill>
                <a:cs typeface="ＭＳ Ｐゴシック" charset="-128"/>
              </a:rPr>
              <a:t>H </a:t>
            </a:r>
            <a:r>
              <a:rPr lang="en-US" sz="1800" b="1" i="1" kern="0" dirty="0" smtClean="0">
                <a:solidFill>
                  <a:srgbClr val="00B050"/>
                </a:solidFill>
                <a:cs typeface="ＭＳ Ｐゴシック" charset="-128"/>
              </a:rPr>
              <a:t>, </a:t>
            </a:r>
            <a:r>
              <a:rPr lang="en-US" sz="1800" b="1" i="1" kern="0" baseline="-25000" dirty="0" smtClean="0">
                <a:solidFill>
                  <a:srgbClr val="00B050"/>
                </a:solidFill>
                <a:cs typeface="ＭＳ Ｐゴシック" charset="-128"/>
              </a:rPr>
              <a:t> </a:t>
            </a:r>
            <a:r>
              <a:rPr lang="en-US" sz="1800" b="1" i="1" kern="0" dirty="0" err="1" smtClean="0">
                <a:solidFill>
                  <a:srgbClr val="00B050"/>
                </a:solidFill>
                <a:latin typeface="+mn-lt"/>
                <a:cs typeface="ＭＳ Ｐゴシック" charset="-128"/>
              </a:rPr>
              <a:t>v</a:t>
            </a:r>
            <a:r>
              <a:rPr lang="en-US" sz="1800" b="1" i="1" kern="0" baseline="-25000" dirty="0" err="1" smtClean="0">
                <a:solidFill>
                  <a:srgbClr val="00B050"/>
                </a:solidFill>
                <a:latin typeface="+mn-lt"/>
                <a:cs typeface="ＭＳ Ｐゴシック" charset="-128"/>
              </a:rPr>
              <a:t>o</a:t>
            </a:r>
            <a:r>
              <a:rPr lang="en-US" sz="1800" b="1" i="1" kern="0" dirty="0" smtClean="0">
                <a:solidFill>
                  <a:srgbClr val="00B050"/>
                </a:solidFill>
                <a:latin typeface="+mn-lt"/>
                <a:cs typeface="ＭＳ Ｐゴシック" charset="-128"/>
              </a:rPr>
              <a:t> </a:t>
            </a:r>
            <a:r>
              <a:rPr lang="en-US" sz="1800" b="1" kern="0" dirty="0">
                <a:solidFill>
                  <a:srgbClr val="00B050"/>
                </a:solidFill>
                <a:latin typeface="+mn-lt"/>
                <a:cs typeface="ＭＳ Ｐゴシック" charset="-128"/>
              </a:rPr>
              <a:t>= </a:t>
            </a:r>
            <a:r>
              <a:rPr lang="en-US" sz="1800" b="1" i="1" kern="0" dirty="0" smtClean="0">
                <a:solidFill>
                  <a:srgbClr val="00B050"/>
                </a:solidFill>
                <a:latin typeface="+mn-lt"/>
                <a:cs typeface="ＭＳ Ｐゴシック" charset="-128"/>
              </a:rPr>
              <a:t>V</a:t>
            </a:r>
            <a:r>
              <a:rPr lang="en-US" sz="1800" b="1" i="1" kern="0" baseline="-25000" dirty="0" smtClean="0">
                <a:solidFill>
                  <a:srgbClr val="00B050"/>
                </a:solidFill>
                <a:latin typeface="+mn-lt"/>
                <a:cs typeface="ＭＳ Ｐゴシック" charset="-128"/>
              </a:rPr>
              <a:t>L</a:t>
            </a:r>
            <a:r>
              <a:rPr lang="en-US" sz="1800" b="1" kern="0" dirty="0" smtClean="0">
                <a:solidFill>
                  <a:srgbClr val="00B050"/>
                </a:solidFill>
                <a:latin typeface="+mn-lt"/>
                <a:cs typeface="ＭＳ Ｐゴシック" charset="-128"/>
              </a:rPr>
              <a:t>:  </a:t>
            </a:r>
            <a:r>
              <a:rPr lang="en-US" sz="1800" b="1" kern="0" dirty="0">
                <a:solidFill>
                  <a:srgbClr val="00B050"/>
                </a:solidFill>
                <a:latin typeface="+mn-lt"/>
                <a:cs typeface="ＭＳ Ｐゴシック" charset="-128"/>
              </a:rPr>
              <a:t/>
            </a:r>
            <a:br>
              <a:rPr lang="en-US" sz="1800" b="1" kern="0" dirty="0">
                <a:solidFill>
                  <a:srgbClr val="00B050"/>
                </a:solidFill>
                <a:latin typeface="+mn-lt"/>
                <a:cs typeface="ＭＳ Ｐゴシック" charset="-128"/>
              </a:rPr>
            </a:br>
            <a:r>
              <a:rPr lang="en-US" sz="1800" b="1" i="1" kern="0" dirty="0">
                <a:solidFill>
                  <a:srgbClr val="00B050"/>
                </a:solidFill>
                <a:latin typeface="+mn-lt"/>
                <a:cs typeface="ＭＳ Ｐゴシック" charset="-128"/>
              </a:rPr>
              <a:t>M</a:t>
            </a:r>
            <a:r>
              <a:rPr lang="en-US" sz="1800" b="1" i="1" kern="0" baseline="-25000" dirty="0">
                <a:solidFill>
                  <a:srgbClr val="00B050"/>
                </a:solidFill>
                <a:latin typeface="+mn-lt"/>
                <a:cs typeface="ＭＳ Ｐゴシック" charset="-128"/>
              </a:rPr>
              <a:t>S  </a:t>
            </a:r>
            <a:r>
              <a:rPr lang="en-US" sz="1800" b="1" kern="0" dirty="0">
                <a:solidFill>
                  <a:srgbClr val="00B050"/>
                </a:solidFill>
                <a:latin typeface="+mn-lt"/>
                <a:cs typeface="ＭＳ Ｐゴシック" charset="-128"/>
              </a:rPr>
              <a:t>is in the triode region (on)  </a:t>
            </a:r>
            <a:br>
              <a:rPr lang="en-US" sz="1800" b="1" kern="0" dirty="0">
                <a:solidFill>
                  <a:srgbClr val="00B050"/>
                </a:solidFill>
                <a:latin typeface="+mn-lt"/>
                <a:cs typeface="ＭＳ Ｐゴシック" charset="-128"/>
              </a:rPr>
            </a:br>
            <a:r>
              <a:rPr lang="en-US" sz="1800" b="1" i="1" kern="0" dirty="0">
                <a:solidFill>
                  <a:srgbClr val="00B050"/>
                </a:solidFill>
                <a:latin typeface="+mn-lt"/>
                <a:cs typeface="ＭＳ Ｐゴシック" charset="-128"/>
              </a:rPr>
              <a:t>M</a:t>
            </a:r>
            <a:r>
              <a:rPr lang="en-US" sz="1800" b="1" i="1" kern="0" baseline="-25000" dirty="0">
                <a:solidFill>
                  <a:srgbClr val="00B050"/>
                </a:solidFill>
                <a:latin typeface="+mn-lt"/>
                <a:cs typeface="ＭＳ Ｐゴシック" charset="-128"/>
              </a:rPr>
              <a:t>L</a:t>
            </a:r>
            <a:r>
              <a:rPr lang="en-US" sz="1800" b="1" kern="0" dirty="0">
                <a:solidFill>
                  <a:srgbClr val="00B050"/>
                </a:solidFill>
                <a:latin typeface="+mn-lt"/>
                <a:cs typeface="ＭＳ Ｐゴシック" charset="-128"/>
              </a:rPr>
              <a:t> is in saturation </a:t>
            </a:r>
            <a:r>
              <a:rPr lang="en-US" sz="1800" b="1" kern="0" dirty="0" smtClean="0">
                <a:solidFill>
                  <a:srgbClr val="00B050"/>
                </a:solidFill>
                <a:latin typeface="+mn-lt"/>
                <a:cs typeface="ＭＳ Ｐゴシック" charset="-128"/>
              </a:rPr>
              <a:t>(on)</a:t>
            </a:r>
            <a:r>
              <a:rPr lang="en-US" sz="1800" kern="0" dirty="0" smtClean="0">
                <a:solidFill>
                  <a:srgbClr val="181818"/>
                </a:solidFill>
                <a:latin typeface="+mn-lt"/>
                <a:cs typeface="ＭＳ Ｐゴシック" charset="-128"/>
              </a:rPr>
              <a:t>. </a:t>
            </a:r>
            <a:endParaRPr lang="en-US" sz="1800" kern="0" dirty="0">
              <a:solidFill>
                <a:srgbClr val="181818"/>
              </a:solidFill>
              <a:latin typeface="+mn-lt"/>
              <a:cs typeface="ＭＳ Ｐゴシック" charset="-128"/>
            </a:endParaRPr>
          </a:p>
        </p:txBody>
      </p:sp>
      <p:grpSp>
        <p:nvGrpSpPr>
          <p:cNvPr id="17418" name="Group 43"/>
          <p:cNvGrpSpPr>
            <a:grpSpLocks/>
          </p:cNvGrpSpPr>
          <p:nvPr/>
        </p:nvGrpSpPr>
        <p:grpSpPr bwMode="auto">
          <a:xfrm>
            <a:off x="457200" y="761997"/>
            <a:ext cx="2667000" cy="3081336"/>
            <a:chOff x="457200" y="762000"/>
            <a:chExt cx="2667000" cy="3081867"/>
          </a:xfrm>
        </p:grpSpPr>
        <p:pic>
          <p:nvPicPr>
            <p:cNvPr id="17422" name="Picture 13"/>
            <p:cNvPicPr>
              <a:picLocks noChangeAspect="1" noChangeArrowheads="1"/>
            </p:cNvPicPr>
            <p:nvPr/>
          </p:nvPicPr>
          <p:blipFill>
            <a:blip r:embed="rId7"/>
            <a:srcRect/>
            <a:stretch>
              <a:fillRect/>
            </a:stretch>
          </p:blipFill>
          <p:spPr bwMode="auto">
            <a:xfrm>
              <a:off x="457200" y="762000"/>
              <a:ext cx="2667000" cy="3081867"/>
            </a:xfrm>
            <a:prstGeom prst="rect">
              <a:avLst/>
            </a:prstGeom>
            <a:noFill/>
            <a:ln w="9525">
              <a:noFill/>
              <a:miter lim="800000"/>
              <a:headEnd/>
              <a:tailEnd/>
            </a:ln>
          </p:spPr>
        </p:pic>
        <p:cxnSp>
          <p:nvCxnSpPr>
            <p:cNvPr id="17423" name="Straight Arrow Connector 24"/>
            <p:cNvCxnSpPr>
              <a:cxnSpLocks noChangeShapeType="1"/>
            </p:cNvCxnSpPr>
            <p:nvPr/>
          </p:nvCxnSpPr>
          <p:spPr bwMode="auto">
            <a:xfrm rot="5400000">
              <a:off x="1522374" y="2681121"/>
              <a:ext cx="275063" cy="1495"/>
            </a:xfrm>
            <a:prstGeom prst="straightConnector1">
              <a:avLst/>
            </a:prstGeom>
            <a:noFill/>
            <a:ln w="9525" algn="ctr">
              <a:solidFill>
                <a:schemeClr val="tx1"/>
              </a:solidFill>
              <a:round/>
              <a:headEnd/>
              <a:tailEnd type="arrow" w="med" len="med"/>
            </a:ln>
          </p:spPr>
        </p:cxnSp>
        <p:graphicFrame>
          <p:nvGraphicFramePr>
            <p:cNvPr id="17412" name="Object 11"/>
            <p:cNvGraphicFramePr>
              <a:graphicFrameLocks noChangeAspect="1"/>
            </p:cNvGraphicFramePr>
            <p:nvPr/>
          </p:nvGraphicFramePr>
          <p:xfrm>
            <a:off x="1295400" y="1081535"/>
            <a:ext cx="284207" cy="271462"/>
          </p:xfrm>
          <a:graphic>
            <a:graphicData uri="http://schemas.openxmlformats.org/presentationml/2006/ole">
              <mc:AlternateContent xmlns:mc="http://schemas.openxmlformats.org/markup-compatibility/2006">
                <mc:Choice xmlns:v="urn:schemas-microsoft-com:vml" Requires="v">
                  <p:oleObj spid="_x0000_s17526" name="Equation" r:id="rId8" imgW="228600" imgH="228600" progId="Equation.DSMT4">
                    <p:embed/>
                  </p:oleObj>
                </mc:Choice>
                <mc:Fallback>
                  <p:oleObj name="Equation" r:id="rId8" imgW="228600" imgH="22860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1081535"/>
                          <a:ext cx="284207" cy="271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7424" name="Straight Arrow Connector 22"/>
            <p:cNvCxnSpPr>
              <a:cxnSpLocks noChangeShapeType="1"/>
            </p:cNvCxnSpPr>
            <p:nvPr/>
          </p:nvCxnSpPr>
          <p:spPr bwMode="auto">
            <a:xfrm>
              <a:off x="1524000" y="1881110"/>
              <a:ext cx="152400" cy="1588"/>
            </a:xfrm>
            <a:prstGeom prst="straightConnector1">
              <a:avLst/>
            </a:prstGeom>
            <a:noFill/>
            <a:ln w="9525" algn="ctr">
              <a:solidFill>
                <a:schemeClr val="tx1"/>
              </a:solidFill>
              <a:round/>
              <a:headEnd/>
              <a:tailEnd type="arrow" w="med" len="med"/>
            </a:ln>
          </p:spPr>
        </p:cxnSp>
        <p:cxnSp>
          <p:nvCxnSpPr>
            <p:cNvPr id="17425" name="Straight Arrow Connector 33"/>
            <p:cNvCxnSpPr>
              <a:cxnSpLocks noChangeShapeType="1"/>
            </p:cNvCxnSpPr>
            <p:nvPr/>
          </p:nvCxnSpPr>
          <p:spPr bwMode="auto">
            <a:xfrm rot="5400000">
              <a:off x="1538121" y="1233321"/>
              <a:ext cx="275063" cy="1495"/>
            </a:xfrm>
            <a:prstGeom prst="straightConnector1">
              <a:avLst/>
            </a:prstGeom>
            <a:noFill/>
            <a:ln w="9525" algn="ctr">
              <a:solidFill>
                <a:schemeClr val="tx1"/>
              </a:solidFill>
              <a:round/>
              <a:headEnd/>
              <a:tailEnd type="arrow" w="med" len="med"/>
            </a:ln>
          </p:spPr>
        </p:cxnSp>
        <p:graphicFrame>
          <p:nvGraphicFramePr>
            <p:cNvPr id="17413" name="Object 12"/>
            <p:cNvGraphicFramePr>
              <a:graphicFrameLocks noChangeAspect="1"/>
            </p:cNvGraphicFramePr>
            <p:nvPr/>
          </p:nvGraphicFramePr>
          <p:xfrm>
            <a:off x="1293905" y="2546858"/>
            <a:ext cx="284207" cy="271462"/>
          </p:xfrm>
          <a:graphic>
            <a:graphicData uri="http://schemas.openxmlformats.org/presentationml/2006/ole">
              <mc:AlternateContent xmlns:mc="http://schemas.openxmlformats.org/markup-compatibility/2006">
                <mc:Choice xmlns:v="urn:schemas-microsoft-com:vml" Requires="v">
                  <p:oleObj spid="_x0000_s17527" name="Equation" r:id="rId10" imgW="228600" imgH="228600" progId="Equation.DSMT4">
                    <p:embed/>
                  </p:oleObj>
                </mc:Choice>
                <mc:Fallback>
                  <p:oleObj name="Equation" r:id="rId10" imgW="228600" imgH="228600"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93905" y="2546858"/>
                          <a:ext cx="284207" cy="271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cxnSp>
        <p:nvCxnSpPr>
          <p:cNvPr id="36" name="Straight Connector 35"/>
          <p:cNvCxnSpPr/>
          <p:nvPr/>
        </p:nvCxnSpPr>
        <p:spPr bwMode="auto">
          <a:xfrm rot="16200000" flipH="1">
            <a:off x="1828800" y="3124200"/>
            <a:ext cx="441960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7420" name="Rectangle 3"/>
          <p:cNvSpPr txBox="1">
            <a:spLocks noChangeArrowheads="1"/>
          </p:cNvSpPr>
          <p:nvPr/>
        </p:nvSpPr>
        <p:spPr bwMode="auto">
          <a:xfrm>
            <a:off x="304800" y="5562600"/>
            <a:ext cx="8839200" cy="914400"/>
          </a:xfrm>
          <a:prstGeom prst="rect">
            <a:avLst/>
          </a:prstGeom>
          <a:noFill/>
          <a:ln w="9525">
            <a:noFill/>
            <a:miter lim="800000"/>
            <a:headEnd/>
            <a:tailEnd/>
          </a:ln>
        </p:spPr>
        <p:txBody>
          <a:bodyPr/>
          <a:lstStyle/>
          <a:p>
            <a:r>
              <a:rPr lang="en-US" sz="1600"/>
              <a:t>Check the operating region.  For the switch, </a:t>
            </a:r>
            <a:r>
              <a:rPr lang="en-US" sz="1600" i="1"/>
              <a:t>V</a:t>
            </a:r>
            <a:r>
              <a:rPr lang="en-US" sz="1600" i="1" baseline="-25000"/>
              <a:t>GS</a:t>
            </a:r>
            <a:r>
              <a:rPr lang="en-US" sz="1600" i="1"/>
              <a:t> − V</a:t>
            </a:r>
            <a:r>
              <a:rPr lang="en-US" sz="1600" i="1" baseline="-25000"/>
              <a:t>TN</a:t>
            </a:r>
            <a:r>
              <a:rPr lang="en-US" sz="1600" i="1"/>
              <a:t> = </a:t>
            </a:r>
            <a:r>
              <a:rPr lang="en-US" sz="1600"/>
              <a:t>2.11 − 0.75 = 1.36 V,</a:t>
            </a:r>
            <a:r>
              <a:rPr lang="en-US" sz="1600" i="1"/>
              <a:t> </a:t>
            </a:r>
            <a:r>
              <a:rPr lang="en-US" sz="1600"/>
              <a:t>which is greater than </a:t>
            </a:r>
            <a:br>
              <a:rPr lang="en-US" sz="1600"/>
            </a:br>
            <a:r>
              <a:rPr lang="en-US" sz="1600" i="1"/>
              <a:t>V</a:t>
            </a:r>
            <a:r>
              <a:rPr lang="en-US" sz="1600" i="1" baseline="-25000"/>
              <a:t>DS</a:t>
            </a:r>
            <a:r>
              <a:rPr lang="en-US" sz="1600" i="1"/>
              <a:t> = </a:t>
            </a:r>
            <a:r>
              <a:rPr lang="en-US" sz="1600"/>
              <a:t>0.2 V,</a:t>
            </a:r>
            <a:r>
              <a:rPr lang="en-US" sz="1600" i="1"/>
              <a:t> </a:t>
            </a:r>
            <a:r>
              <a:rPr lang="en-US" sz="1600"/>
              <a:t>and the triode region assumption is correct. For the load device,</a:t>
            </a:r>
            <a:r>
              <a:rPr lang="en-US" sz="1600" i="1"/>
              <a:t> V</a:t>
            </a:r>
            <a:r>
              <a:rPr lang="en-US" sz="1600" i="1" baseline="-25000"/>
              <a:t>GS</a:t>
            </a:r>
            <a:r>
              <a:rPr lang="en-US" sz="1600" i="1"/>
              <a:t> − V</a:t>
            </a:r>
            <a:r>
              <a:rPr lang="en-US" sz="1600" i="1" baseline="-25000"/>
              <a:t>TN</a:t>
            </a:r>
            <a:r>
              <a:rPr lang="en-US" sz="1600" i="1"/>
              <a:t> =</a:t>
            </a:r>
            <a:r>
              <a:rPr lang="en-US" sz="1600"/>
              <a:t>3.1 − 0.81 = 2.29 V</a:t>
            </a:r>
            <a:r>
              <a:rPr lang="en-US" sz="1600" i="1"/>
              <a:t> </a:t>
            </a:r>
            <a:r>
              <a:rPr lang="en-US" sz="1600"/>
              <a:t>and is less than </a:t>
            </a:r>
            <a:r>
              <a:rPr lang="en-US" sz="1600" i="1"/>
              <a:t>V</a:t>
            </a:r>
            <a:r>
              <a:rPr lang="en-US" sz="1600" i="1" baseline="-25000"/>
              <a:t>DS</a:t>
            </a:r>
            <a:r>
              <a:rPr lang="en-US" sz="1600" i="1"/>
              <a:t> = </a:t>
            </a:r>
            <a:r>
              <a:rPr lang="en-US" sz="1600"/>
              <a:t>3.1 V,</a:t>
            </a:r>
            <a:r>
              <a:rPr lang="en-US" sz="1600" i="1"/>
              <a:t> </a:t>
            </a:r>
            <a:r>
              <a:rPr lang="en-US" sz="1600"/>
              <a:t>which is consistent with the saturation region</a:t>
            </a:r>
            <a:r>
              <a:rPr lang="en-US" sz="1600" i="1"/>
              <a:t> </a:t>
            </a:r>
            <a:r>
              <a:rPr lang="en-US" sz="1600"/>
              <a:t>of operation.</a:t>
            </a:r>
            <a:r>
              <a:rPr lang="en-US" sz="1600">
                <a:solidFill>
                  <a:srgbClr val="181818"/>
                </a:solidFill>
              </a:rPr>
              <a:t> </a:t>
            </a:r>
          </a:p>
        </p:txBody>
      </p:sp>
      <p:cxnSp>
        <p:nvCxnSpPr>
          <p:cNvPr id="17421" name="Straight Connector 42"/>
          <p:cNvCxnSpPr>
            <a:cxnSpLocks noChangeShapeType="1"/>
          </p:cNvCxnSpPr>
          <p:nvPr/>
        </p:nvCxnSpPr>
        <p:spPr bwMode="auto">
          <a:xfrm>
            <a:off x="381000" y="5486400"/>
            <a:ext cx="8458200" cy="0"/>
          </a:xfrm>
          <a:prstGeom prst="line">
            <a:avLst/>
          </a:prstGeom>
          <a:noFill/>
          <a:ln w="9525" algn="ctr">
            <a:solidFill>
              <a:schemeClr val="tx1"/>
            </a:solidFill>
            <a:round/>
            <a:headEnd/>
            <a:tailEnd/>
          </a:ln>
        </p:spPr>
      </p:cxnSp>
      <p:graphicFrame>
        <p:nvGraphicFramePr>
          <p:cNvPr id="2" name="Object 2"/>
          <p:cNvGraphicFramePr>
            <a:graphicFrameLocks noChangeAspect="1"/>
          </p:cNvGraphicFramePr>
          <p:nvPr/>
        </p:nvGraphicFramePr>
        <p:xfrm>
          <a:off x="6019800" y="685800"/>
          <a:ext cx="287337" cy="323850"/>
        </p:xfrm>
        <a:graphic>
          <a:graphicData uri="http://schemas.openxmlformats.org/presentationml/2006/ole">
            <mc:AlternateContent xmlns:mc="http://schemas.openxmlformats.org/markup-compatibility/2006">
              <mc:Choice xmlns:v="urn:schemas-microsoft-com:vml" Requires="v">
                <p:oleObj spid="_x0000_s17528" name="Equation" r:id="rId12" imgW="203040" imgH="228600" progId="Equation.DSMT4">
                  <p:embed/>
                </p:oleObj>
              </mc:Choice>
              <mc:Fallback>
                <p:oleObj name="Equation" r:id="rId12" imgW="203040" imgH="22860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19800" y="685800"/>
                        <a:ext cx="287337"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nvGraphicFramePr>
        <p:xfrm>
          <a:off x="7254240" y="674370"/>
          <a:ext cx="250825" cy="323850"/>
        </p:xfrm>
        <a:graphic>
          <a:graphicData uri="http://schemas.openxmlformats.org/presentationml/2006/ole">
            <mc:AlternateContent xmlns:mc="http://schemas.openxmlformats.org/markup-compatibility/2006">
              <mc:Choice xmlns:v="urn:schemas-microsoft-com:vml" Requires="v">
                <p:oleObj spid="_x0000_s17529" name="Equation" r:id="rId14" imgW="177480" imgH="228600" progId="Equation.DSMT4">
                  <p:embed/>
                </p:oleObj>
              </mc:Choice>
              <mc:Fallback>
                <p:oleObj name="Equation" r:id="rId14" imgW="177480" imgH="22860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54240" y="674370"/>
                        <a:ext cx="250825"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2" name="Straight Arrow Connector 21"/>
          <p:cNvCxnSpPr/>
          <p:nvPr/>
        </p:nvCxnSpPr>
        <p:spPr bwMode="auto">
          <a:xfrm rot="5400000">
            <a:off x="5890260" y="937260"/>
            <a:ext cx="152400" cy="152400"/>
          </a:xfrm>
          <a:prstGeom prst="straightConnector1">
            <a:avLst/>
          </a:prstGeom>
          <a:solidFill>
            <a:schemeClr val="accent1"/>
          </a:solidFill>
          <a:ln w="19050" cap="flat" cmpd="sng" algn="ctr">
            <a:solidFill>
              <a:srgbClr val="0070C0"/>
            </a:solidFill>
            <a:prstDash val="solid"/>
            <a:round/>
            <a:headEnd type="none" w="med" len="med"/>
            <a:tailEnd type="arrow"/>
          </a:ln>
          <a:effectLst/>
        </p:spPr>
      </p:cxnSp>
      <p:cxnSp>
        <p:nvCxnSpPr>
          <p:cNvPr id="23" name="Straight Arrow Connector 22"/>
          <p:cNvCxnSpPr/>
          <p:nvPr/>
        </p:nvCxnSpPr>
        <p:spPr bwMode="auto">
          <a:xfrm rot="5400000">
            <a:off x="7227570" y="1024890"/>
            <a:ext cx="205740" cy="1588"/>
          </a:xfrm>
          <a:prstGeom prst="straightConnector1">
            <a:avLst/>
          </a:prstGeom>
          <a:solidFill>
            <a:schemeClr val="accent1"/>
          </a:solidFill>
          <a:ln w="19050" cap="flat" cmpd="sng" algn="ctr">
            <a:solidFill>
              <a:srgbClr val="0070C0"/>
            </a:solidFill>
            <a:prstDash val="solid"/>
            <a:round/>
            <a:headEnd type="none" w="med" len="med"/>
            <a:tailEnd type="arrow"/>
          </a:ln>
          <a:effectLst/>
        </p:spPr>
      </p:cxnSp>
      <p:cxnSp>
        <p:nvCxnSpPr>
          <p:cNvPr id="25" name="Straight Arrow Connector 24"/>
          <p:cNvCxnSpPr/>
          <p:nvPr/>
        </p:nvCxnSpPr>
        <p:spPr bwMode="auto">
          <a:xfrm rot="10800000" flipV="1">
            <a:off x="6934200" y="830580"/>
            <a:ext cx="304800" cy="160020"/>
          </a:xfrm>
          <a:prstGeom prst="straightConnector1">
            <a:avLst/>
          </a:prstGeom>
          <a:solidFill>
            <a:schemeClr val="accent1"/>
          </a:solidFill>
          <a:ln w="19050" cap="flat" cmpd="sng" algn="ctr">
            <a:solidFill>
              <a:srgbClr val="0070C0"/>
            </a:solidFill>
            <a:prstDash val="solid"/>
            <a:round/>
            <a:headEnd type="none" w="med" len="med"/>
            <a:tailEnd type="arrow"/>
          </a:ln>
          <a:effectLst/>
        </p:spPr>
      </p:cxnSp>
      <p:pic>
        <p:nvPicPr>
          <p:cNvPr id="29" name="Picture 8"/>
          <p:cNvPicPr>
            <a:picLocks noChangeAspect="1" noChangeArrowheads="1"/>
          </p:cNvPicPr>
          <p:nvPr/>
        </p:nvPicPr>
        <p:blipFill>
          <a:blip r:embed="rId16"/>
          <a:srcRect/>
          <a:stretch>
            <a:fillRect/>
          </a:stretch>
        </p:blipFill>
        <p:spPr bwMode="auto">
          <a:xfrm>
            <a:off x="3232267" y="3048000"/>
            <a:ext cx="436417" cy="380999"/>
          </a:xfrm>
          <a:prstGeom prst="rect">
            <a:avLst/>
          </a:prstGeom>
          <a:ln>
            <a:noFill/>
          </a:ln>
          <a:effectLst>
            <a:outerShdw blurRad="292100" dist="139700" dir="2700000" algn="tl" rotWithShape="0">
              <a:srgbClr val="333333">
                <a:alpha val="65000"/>
              </a:srgbClr>
            </a:outerShdw>
          </a:effectLst>
        </p:spPr>
      </p:pic>
      <p:pic>
        <p:nvPicPr>
          <p:cNvPr id="30" name="Picture 8"/>
          <p:cNvPicPr>
            <a:picLocks noChangeAspect="1" noChangeArrowheads="1"/>
          </p:cNvPicPr>
          <p:nvPr/>
        </p:nvPicPr>
        <p:blipFill>
          <a:blip r:embed="rId16"/>
          <a:srcRect/>
          <a:stretch>
            <a:fillRect/>
          </a:stretch>
        </p:blipFill>
        <p:spPr bwMode="auto">
          <a:xfrm>
            <a:off x="3209925" y="1600201"/>
            <a:ext cx="436417" cy="380999"/>
          </a:xfrm>
          <a:prstGeom prst="rect">
            <a:avLst/>
          </a:prstGeom>
          <a:ln>
            <a:noFill/>
          </a:ln>
          <a:effectLst>
            <a:outerShdw blurRad="292100" dist="139700" dir="2700000" algn="tl" rotWithShape="0">
              <a:srgbClr val="333333">
                <a:alpha val="65000"/>
              </a:srgbClr>
            </a:outerShdw>
          </a:effectLst>
        </p:spPr>
      </p:pic>
      <p:sp>
        <p:nvSpPr>
          <p:cNvPr id="31" name="TextBox 30"/>
          <p:cNvSpPr txBox="1"/>
          <p:nvPr/>
        </p:nvSpPr>
        <p:spPr>
          <a:xfrm>
            <a:off x="3200400" y="3550920"/>
            <a:ext cx="526106" cy="338554"/>
          </a:xfrm>
          <a:prstGeom prst="rect">
            <a:avLst/>
          </a:prstGeom>
          <a:noFill/>
        </p:spPr>
        <p:txBody>
          <a:bodyPr wrap="none" rtlCol="0">
            <a:spAutoFit/>
          </a:bodyPr>
          <a:lstStyle/>
          <a:p>
            <a:r>
              <a:rPr lang="en-US" sz="1600" dirty="0" smtClean="0"/>
              <a:t>LIN</a:t>
            </a:r>
            <a:endParaRPr lang="en-US" sz="1600" dirty="0"/>
          </a:p>
        </p:txBody>
      </p:sp>
      <p:sp>
        <p:nvSpPr>
          <p:cNvPr id="32" name="TextBox 31"/>
          <p:cNvSpPr txBox="1"/>
          <p:nvPr/>
        </p:nvSpPr>
        <p:spPr>
          <a:xfrm>
            <a:off x="3161974" y="2057400"/>
            <a:ext cx="548227" cy="338554"/>
          </a:xfrm>
          <a:prstGeom prst="rect">
            <a:avLst/>
          </a:prstGeom>
          <a:noFill/>
        </p:spPr>
        <p:txBody>
          <a:bodyPr wrap="none" rtlCol="0">
            <a:spAutoFit/>
          </a:bodyPr>
          <a:lstStyle/>
          <a:p>
            <a:r>
              <a:rPr lang="en-US" sz="1600" dirty="0" smtClean="0"/>
              <a:t>SAT</a:t>
            </a:r>
            <a:endParaRPr lang="en-US" sz="16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a:xfrm>
            <a:off x="0" y="0"/>
            <a:ext cx="9144000" cy="762000"/>
          </a:xfrm>
        </p:spPr>
        <p:txBody>
          <a:bodyPr/>
          <a:lstStyle/>
          <a:p>
            <a:pPr eaLnBrk="1" hangingPunct="1"/>
            <a:r>
              <a:rPr lang="en-US" dirty="0" smtClean="0">
                <a:ea typeface="ＭＳ Ｐゴシック" pitchFamily="34" charset="-128"/>
              </a:rPr>
              <a:t>NMOS Saturated Load Inverter -Noise Margin</a:t>
            </a:r>
          </a:p>
        </p:txBody>
      </p:sp>
      <p:sp>
        <p:nvSpPr>
          <p:cNvPr id="96261" name="Text Box 6"/>
          <p:cNvSpPr txBox="1">
            <a:spLocks noChangeArrowheads="1"/>
          </p:cNvSpPr>
          <p:nvPr/>
        </p:nvSpPr>
        <p:spPr bwMode="auto">
          <a:xfrm>
            <a:off x="990600" y="5093494"/>
            <a:ext cx="7239000" cy="1231106"/>
          </a:xfrm>
          <a:prstGeom prst="rect">
            <a:avLst/>
          </a:prstGeom>
          <a:noFill/>
          <a:ln w="9525">
            <a:noFill/>
            <a:miter lim="800000"/>
            <a:headEnd/>
            <a:tailEnd/>
          </a:ln>
        </p:spPr>
        <p:txBody>
          <a:bodyPr>
            <a:spAutoFit/>
          </a:bodyPr>
          <a:lstStyle/>
          <a:p>
            <a:pPr>
              <a:lnSpc>
                <a:spcPct val="90000"/>
              </a:lnSpc>
              <a:spcBef>
                <a:spcPct val="50000"/>
              </a:spcBef>
            </a:pPr>
            <a:r>
              <a:rPr lang="en-US" sz="2000" dirty="0" smtClean="0"/>
              <a:t>From the PSPICE simulation typical </a:t>
            </a:r>
            <a:r>
              <a:rPr lang="en-US" sz="2000" dirty="0"/>
              <a:t>noise margins are:</a:t>
            </a:r>
          </a:p>
          <a:p>
            <a:pPr>
              <a:lnSpc>
                <a:spcPct val="90000"/>
              </a:lnSpc>
              <a:spcBef>
                <a:spcPct val="50000"/>
              </a:spcBef>
            </a:pPr>
            <a:r>
              <a:rPr lang="en-US" sz="2000" dirty="0"/>
              <a:t>	NM</a:t>
            </a:r>
            <a:r>
              <a:rPr lang="en-US" sz="2000" baseline="-25000" dirty="0"/>
              <a:t>H</a:t>
            </a:r>
            <a:r>
              <a:rPr lang="en-US" sz="2000" dirty="0"/>
              <a:t> = V</a:t>
            </a:r>
            <a:r>
              <a:rPr lang="en-US" sz="2000" baseline="-25000" dirty="0"/>
              <a:t>OH</a:t>
            </a:r>
            <a:r>
              <a:rPr lang="en-US" sz="2000" dirty="0"/>
              <a:t> - V</a:t>
            </a:r>
            <a:r>
              <a:rPr lang="en-US" sz="2000" baseline="-25000" dirty="0"/>
              <a:t>IH</a:t>
            </a:r>
            <a:r>
              <a:rPr lang="en-US" sz="2000" dirty="0"/>
              <a:t> = 1.55 - 1.42 = 0.33 V</a:t>
            </a:r>
          </a:p>
          <a:p>
            <a:pPr>
              <a:lnSpc>
                <a:spcPct val="90000"/>
              </a:lnSpc>
              <a:spcBef>
                <a:spcPct val="50000"/>
              </a:spcBef>
            </a:pPr>
            <a:r>
              <a:rPr lang="en-US" sz="2000" dirty="0"/>
              <a:t>	NM</a:t>
            </a:r>
            <a:r>
              <a:rPr lang="en-US" sz="2000" baseline="-25000" dirty="0"/>
              <a:t>L</a:t>
            </a:r>
            <a:r>
              <a:rPr lang="en-US" sz="2000" dirty="0"/>
              <a:t> = V</a:t>
            </a:r>
            <a:r>
              <a:rPr lang="en-US" sz="2000" baseline="-25000" dirty="0"/>
              <a:t>IL</a:t>
            </a:r>
            <a:r>
              <a:rPr lang="en-US" sz="2000" dirty="0"/>
              <a:t> - V</a:t>
            </a:r>
            <a:r>
              <a:rPr lang="en-US" sz="2000" baseline="-25000" dirty="0"/>
              <a:t>OL</a:t>
            </a:r>
            <a:r>
              <a:rPr lang="en-US" sz="2000" dirty="0"/>
              <a:t> = 0.90 - 0.38 = 0.22 V</a:t>
            </a:r>
          </a:p>
        </p:txBody>
      </p:sp>
      <p:pic>
        <p:nvPicPr>
          <p:cNvPr id="96262" name="Picture 8" descr="fig0621"/>
          <p:cNvPicPr>
            <a:picLocks noChangeAspect="1" noChangeArrowheads="1"/>
          </p:cNvPicPr>
          <p:nvPr/>
        </p:nvPicPr>
        <p:blipFill>
          <a:blip r:embed="rId2"/>
          <a:srcRect t="705" b="6947"/>
          <a:stretch>
            <a:fillRect/>
          </a:stretch>
        </p:blipFill>
        <p:spPr bwMode="auto">
          <a:xfrm>
            <a:off x="990600" y="1678940"/>
            <a:ext cx="6400800" cy="3139786"/>
          </a:xfrm>
          <a:prstGeom prst="rect">
            <a:avLst/>
          </a:prstGeom>
          <a:noFill/>
          <a:ln w="9525">
            <a:noFill/>
            <a:miter lim="800000"/>
            <a:headEnd/>
            <a:tailEnd/>
          </a:ln>
        </p:spPr>
      </p:pic>
      <p:sp>
        <p:nvSpPr>
          <p:cNvPr id="7" name="Text Box 6"/>
          <p:cNvSpPr txBox="1">
            <a:spLocks noChangeArrowheads="1"/>
          </p:cNvSpPr>
          <p:nvPr/>
        </p:nvSpPr>
        <p:spPr bwMode="auto">
          <a:xfrm>
            <a:off x="838200" y="801469"/>
            <a:ext cx="7620000" cy="646331"/>
          </a:xfrm>
          <a:prstGeom prst="rect">
            <a:avLst/>
          </a:prstGeom>
          <a:noFill/>
          <a:ln w="9525">
            <a:noFill/>
            <a:miter lim="800000"/>
            <a:headEnd/>
            <a:tailEnd/>
          </a:ln>
        </p:spPr>
        <p:txBody>
          <a:bodyPr wrap="square">
            <a:spAutoFit/>
          </a:bodyPr>
          <a:lstStyle/>
          <a:p>
            <a:pPr>
              <a:lnSpc>
                <a:spcPct val="90000"/>
              </a:lnSpc>
              <a:spcBef>
                <a:spcPct val="50000"/>
              </a:spcBef>
            </a:pPr>
            <a:r>
              <a:rPr lang="en-US" sz="2000" dirty="0" smtClean="0"/>
              <a:t>The detailed analysis of the noise margins for saturated load inverter is quite tedious. Instead, the PSPICE simulation can be used. Example: </a:t>
            </a:r>
            <a:endParaRPr lang="en-US" sz="20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228600" y="0"/>
            <a:ext cx="8763000" cy="838200"/>
          </a:xfrm>
        </p:spPr>
        <p:txBody>
          <a:bodyPr/>
          <a:lstStyle/>
          <a:p>
            <a:pPr eaLnBrk="1" hangingPunct="1"/>
            <a:r>
              <a:rPr lang="en-US" dirty="0" smtClean="0">
                <a:ea typeface="ＭＳ Ｐゴシック" pitchFamily="34" charset="-128"/>
              </a:rPr>
              <a:t>NMOS Inverter with a Linear Load</a:t>
            </a:r>
          </a:p>
        </p:txBody>
      </p:sp>
      <p:sp>
        <p:nvSpPr>
          <p:cNvPr id="18437" name="Rectangle 3"/>
          <p:cNvSpPr>
            <a:spLocks noGrp="1" noChangeArrowheads="1"/>
          </p:cNvSpPr>
          <p:nvPr>
            <p:ph type="body" idx="1"/>
          </p:nvPr>
        </p:nvSpPr>
        <p:spPr>
          <a:xfrm>
            <a:off x="3962400" y="1143000"/>
            <a:ext cx="4953000" cy="5410200"/>
          </a:xfrm>
        </p:spPr>
        <p:txBody>
          <a:bodyPr/>
          <a:lstStyle/>
          <a:p>
            <a:pPr eaLnBrk="1" hangingPunct="1">
              <a:lnSpc>
                <a:spcPct val="90000"/>
              </a:lnSpc>
            </a:pPr>
            <a:r>
              <a:rPr lang="en-US" sz="1800" dirty="0" smtClean="0">
                <a:ea typeface="ＭＳ Ｐゴシック" pitchFamily="34" charset="-128"/>
              </a:rPr>
              <a:t>This inverter has a load transistor that is biased with </a:t>
            </a:r>
            <a:r>
              <a:rPr lang="en-US" sz="1800" i="1" dirty="0" smtClean="0">
                <a:ea typeface="ＭＳ Ｐゴシック" pitchFamily="34" charset="-128"/>
              </a:rPr>
              <a:t>V</a:t>
            </a:r>
            <a:r>
              <a:rPr lang="en-US" sz="1800" i="1" baseline="-25000" dirty="0" smtClean="0">
                <a:ea typeface="ＭＳ Ｐゴシック" pitchFamily="34" charset="-128"/>
              </a:rPr>
              <a:t>GG</a:t>
            </a:r>
            <a:r>
              <a:rPr lang="en-US" sz="1800" baseline="-25000" dirty="0" smtClean="0">
                <a:ea typeface="ＭＳ Ｐゴシック" pitchFamily="34" charset="-128"/>
              </a:rPr>
              <a:t> </a:t>
            </a:r>
            <a:r>
              <a:rPr lang="en-US" sz="1800" dirty="0" smtClean="0">
                <a:ea typeface="ＭＳ Ｐゴシック" pitchFamily="34" charset="-128"/>
              </a:rPr>
              <a:t>defined by the following:</a:t>
            </a:r>
          </a:p>
          <a:p>
            <a:pPr eaLnBrk="1" hangingPunct="1">
              <a:lnSpc>
                <a:spcPct val="90000"/>
              </a:lnSpc>
            </a:pPr>
            <a:endParaRPr lang="en-US" sz="1800" dirty="0" smtClean="0">
              <a:ea typeface="ＭＳ Ｐゴシック" pitchFamily="34" charset="-128"/>
            </a:endParaRPr>
          </a:p>
          <a:p>
            <a:pPr eaLnBrk="1" hangingPunct="1">
              <a:lnSpc>
                <a:spcPct val="90000"/>
              </a:lnSpc>
            </a:pPr>
            <a:endParaRPr lang="en-US" sz="1800" dirty="0" smtClean="0">
              <a:ea typeface="ＭＳ Ｐゴシック" pitchFamily="34" charset="-128"/>
            </a:endParaRPr>
          </a:p>
          <a:p>
            <a:pPr>
              <a:buFontTx/>
              <a:buNone/>
            </a:pPr>
            <a:endParaRPr lang="en-US" sz="1800" dirty="0" smtClean="0">
              <a:solidFill>
                <a:srgbClr val="C00000"/>
              </a:solidFill>
              <a:ea typeface="ＭＳ Ｐゴシック" pitchFamily="34" charset="-128"/>
            </a:endParaRPr>
          </a:p>
        </p:txBody>
      </p:sp>
      <p:graphicFrame>
        <p:nvGraphicFramePr>
          <p:cNvPr id="18434" name="Object 2"/>
          <p:cNvGraphicFramePr>
            <a:graphicFrameLocks noChangeAspect="1"/>
          </p:cNvGraphicFramePr>
          <p:nvPr/>
        </p:nvGraphicFramePr>
        <p:xfrm>
          <a:off x="5486400" y="1828800"/>
          <a:ext cx="1905000" cy="422275"/>
        </p:xfrm>
        <a:graphic>
          <a:graphicData uri="http://schemas.openxmlformats.org/presentationml/2006/ole">
            <mc:AlternateContent xmlns:mc="http://schemas.openxmlformats.org/markup-compatibility/2006">
              <mc:Choice xmlns:v="urn:schemas-microsoft-com:vml" Requires="v">
                <p:oleObj spid="_x0000_s18453" name="Equation" r:id="rId3" imgW="1028700" imgH="228600" progId="Equation.DSMT4">
                  <p:embed/>
                </p:oleObj>
              </mc:Choice>
              <mc:Fallback>
                <p:oleObj name="Equation" r:id="rId3" imgW="1028700" imgH="228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828800"/>
                        <a:ext cx="1905000"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8438" name="Picture 6" descr="fig0622"/>
          <p:cNvPicPr>
            <a:picLocks noChangeAspect="1" noChangeArrowheads="1"/>
          </p:cNvPicPr>
          <p:nvPr/>
        </p:nvPicPr>
        <p:blipFill>
          <a:blip r:embed="rId5"/>
          <a:srcRect r="63889" b="12666"/>
          <a:stretch>
            <a:fillRect/>
          </a:stretch>
        </p:blipFill>
        <p:spPr bwMode="auto">
          <a:xfrm>
            <a:off x="685800" y="1295400"/>
            <a:ext cx="3267075"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3"/>
          <p:cNvSpPr>
            <a:spLocks noGrp="1" noChangeArrowheads="1"/>
          </p:cNvSpPr>
          <p:nvPr>
            <p:ph type="body" idx="1"/>
          </p:nvPr>
        </p:nvSpPr>
        <p:spPr>
          <a:xfrm>
            <a:off x="3962400" y="1143000"/>
            <a:ext cx="4953000" cy="5410200"/>
          </a:xfrm>
        </p:spPr>
        <p:txBody>
          <a:bodyPr/>
          <a:lstStyle/>
          <a:p>
            <a:pPr eaLnBrk="1" hangingPunct="1">
              <a:lnSpc>
                <a:spcPct val="90000"/>
              </a:lnSpc>
            </a:pPr>
            <a:r>
              <a:rPr lang="en-US" sz="1800" dirty="0" smtClean="0">
                <a:ea typeface="ＭＳ Ｐゴシック" pitchFamily="34" charset="-128"/>
              </a:rPr>
              <a:t>This inverter has a load transistor that is biased with </a:t>
            </a:r>
            <a:r>
              <a:rPr lang="en-US" sz="1800" i="1" dirty="0" smtClean="0">
                <a:ea typeface="ＭＳ Ｐゴシック" pitchFamily="34" charset="-128"/>
              </a:rPr>
              <a:t>V</a:t>
            </a:r>
            <a:r>
              <a:rPr lang="en-US" sz="1800" i="1" baseline="-25000" dirty="0" smtClean="0">
                <a:ea typeface="ＭＳ Ｐゴシック" pitchFamily="34" charset="-128"/>
              </a:rPr>
              <a:t>GG</a:t>
            </a:r>
            <a:r>
              <a:rPr lang="en-US" sz="1800" baseline="-25000" dirty="0" smtClean="0">
                <a:ea typeface="ＭＳ Ｐゴシック" pitchFamily="34" charset="-128"/>
              </a:rPr>
              <a:t> </a:t>
            </a:r>
            <a:r>
              <a:rPr lang="en-US" sz="1800" dirty="0" smtClean="0">
                <a:ea typeface="ＭＳ Ｐゴシック" pitchFamily="34" charset="-128"/>
              </a:rPr>
              <a:t>defined by the following:</a:t>
            </a:r>
          </a:p>
          <a:p>
            <a:pPr eaLnBrk="1" hangingPunct="1">
              <a:lnSpc>
                <a:spcPct val="90000"/>
              </a:lnSpc>
            </a:pPr>
            <a:endParaRPr lang="en-US" sz="1800" dirty="0" smtClean="0">
              <a:ea typeface="ＭＳ Ｐゴシック" pitchFamily="34" charset="-128"/>
            </a:endParaRPr>
          </a:p>
          <a:p>
            <a:pPr eaLnBrk="1" hangingPunct="1">
              <a:lnSpc>
                <a:spcPct val="90000"/>
              </a:lnSpc>
            </a:pPr>
            <a:endParaRPr lang="en-US" sz="1800" dirty="0" smtClean="0">
              <a:ea typeface="ＭＳ Ｐゴシック" pitchFamily="34" charset="-128"/>
            </a:endParaRPr>
          </a:p>
          <a:p>
            <a:pPr eaLnBrk="1" hangingPunct="1">
              <a:lnSpc>
                <a:spcPct val="90000"/>
              </a:lnSpc>
            </a:pPr>
            <a:r>
              <a:rPr lang="en-US" sz="1800" dirty="0" smtClean="0">
                <a:ea typeface="ＭＳ Ｐゴシック" pitchFamily="34" charset="-128"/>
              </a:rPr>
              <a:t>This causes the load transistor to operate in the linear region:</a:t>
            </a:r>
          </a:p>
          <a:p>
            <a:pPr eaLnBrk="1" hangingPunct="1">
              <a:lnSpc>
                <a:spcPct val="90000"/>
              </a:lnSpc>
              <a:buFontTx/>
              <a:buNone/>
            </a:pPr>
            <a:r>
              <a:rPr lang="en-US" sz="1800" i="1" dirty="0" smtClean="0">
                <a:ea typeface="ＭＳ Ｐゴシック" pitchFamily="34" charset="-128"/>
              </a:rPr>
              <a:t>	</a:t>
            </a:r>
            <a:r>
              <a:rPr lang="en-US" sz="1800" dirty="0" smtClean="0">
                <a:ea typeface="ＭＳ Ｐゴシック" pitchFamily="34" charset="-128"/>
                <a:sym typeface="Wingdings" pitchFamily="2" charset="2"/>
              </a:rPr>
              <a:t> </a:t>
            </a:r>
            <a:r>
              <a:rPr lang="en-US" sz="1800" i="1" dirty="0" err="1" smtClean="0">
                <a:solidFill>
                  <a:srgbClr val="C00000"/>
                </a:solidFill>
                <a:ea typeface="ＭＳ Ｐゴシック" pitchFamily="34" charset="-128"/>
              </a:rPr>
              <a:t>v</a:t>
            </a:r>
            <a:r>
              <a:rPr lang="en-US" sz="1800" i="1" baseline="-25000" dirty="0" err="1" smtClean="0">
                <a:solidFill>
                  <a:srgbClr val="C00000"/>
                </a:solidFill>
                <a:ea typeface="ＭＳ Ｐゴシック" pitchFamily="34" charset="-128"/>
              </a:rPr>
              <a:t>GSL</a:t>
            </a:r>
            <a:r>
              <a:rPr lang="en-US" sz="1800" i="1" dirty="0" smtClean="0">
                <a:solidFill>
                  <a:srgbClr val="C00000"/>
                </a:solidFill>
                <a:ea typeface="ＭＳ Ｐゴシック" pitchFamily="34" charset="-128"/>
              </a:rPr>
              <a:t> </a:t>
            </a:r>
            <a:r>
              <a:rPr lang="en-US" sz="1800" dirty="0" smtClean="0">
                <a:solidFill>
                  <a:srgbClr val="181818"/>
                </a:solidFill>
                <a:ea typeface="ＭＳ Ｐゴシック" pitchFamily="34" charset="-128"/>
              </a:rPr>
              <a:t>− </a:t>
            </a:r>
            <a:r>
              <a:rPr lang="en-US" sz="1800" i="1" dirty="0" smtClean="0">
                <a:solidFill>
                  <a:srgbClr val="181818"/>
                </a:solidFill>
                <a:ea typeface="ＭＳ Ｐゴシック" pitchFamily="34" charset="-128"/>
              </a:rPr>
              <a:t>V</a:t>
            </a:r>
            <a:r>
              <a:rPr lang="en-US" sz="1800" i="1" baseline="-25000" dirty="0" smtClean="0">
                <a:solidFill>
                  <a:srgbClr val="181818"/>
                </a:solidFill>
                <a:ea typeface="ＭＳ Ｐゴシック" pitchFamily="34" charset="-128"/>
              </a:rPr>
              <a:t>TNL</a:t>
            </a:r>
            <a:r>
              <a:rPr lang="en-US" sz="1800" i="1" dirty="0" smtClean="0">
                <a:solidFill>
                  <a:srgbClr val="C00000"/>
                </a:solidFill>
                <a:ea typeface="ＭＳ Ｐゴシック" pitchFamily="34" charset="-128"/>
              </a:rPr>
              <a:t> </a:t>
            </a:r>
            <a:r>
              <a:rPr lang="en-US" sz="1800" i="1" dirty="0" smtClean="0">
                <a:ea typeface="ＭＳ Ｐゴシック" pitchFamily="34" charset="-128"/>
              </a:rPr>
              <a:t>= </a:t>
            </a:r>
            <a:r>
              <a:rPr lang="en-US" sz="1800" i="1" dirty="0" smtClean="0">
                <a:solidFill>
                  <a:srgbClr val="0070C0"/>
                </a:solidFill>
                <a:ea typeface="ＭＳ Ｐゴシック" pitchFamily="34" charset="-128"/>
              </a:rPr>
              <a:t>V</a:t>
            </a:r>
            <a:r>
              <a:rPr lang="en-US" sz="1800" i="1" baseline="-25000" dirty="0" smtClean="0">
                <a:solidFill>
                  <a:srgbClr val="0070C0"/>
                </a:solidFill>
                <a:ea typeface="ＭＳ Ｐゴシック" pitchFamily="34" charset="-128"/>
              </a:rPr>
              <a:t>GG</a:t>
            </a:r>
            <a:r>
              <a:rPr lang="en-US" sz="1800" i="1" baseline="-25000" dirty="0" smtClean="0">
                <a:ea typeface="ＭＳ Ｐゴシック" pitchFamily="34" charset="-128"/>
              </a:rPr>
              <a:t> </a:t>
            </a:r>
            <a:r>
              <a:rPr lang="en-US" sz="1800" dirty="0" smtClean="0">
                <a:ea typeface="ＭＳ Ｐゴシック" pitchFamily="34" charset="-128"/>
              </a:rPr>
              <a:t>−</a:t>
            </a:r>
            <a:r>
              <a:rPr lang="en-US" sz="1800" i="1" dirty="0" smtClean="0">
                <a:ea typeface="ＭＳ Ｐゴシック" pitchFamily="34" charset="-128"/>
              </a:rPr>
              <a:t> </a:t>
            </a:r>
            <a:r>
              <a:rPr lang="en-US" sz="1800" i="1" dirty="0" err="1" smtClean="0">
                <a:solidFill>
                  <a:srgbClr val="00B050"/>
                </a:solidFill>
                <a:ea typeface="ＭＳ Ｐゴシック" pitchFamily="34" charset="-128"/>
              </a:rPr>
              <a:t>v</a:t>
            </a:r>
            <a:r>
              <a:rPr lang="en-US" sz="1800" i="1" baseline="-25000" dirty="0" err="1" smtClean="0">
                <a:solidFill>
                  <a:srgbClr val="00B050"/>
                </a:solidFill>
                <a:ea typeface="ＭＳ Ｐゴシック" pitchFamily="34" charset="-128"/>
              </a:rPr>
              <a:t>o</a:t>
            </a:r>
            <a:r>
              <a:rPr lang="en-US" sz="1800" dirty="0" smtClean="0">
                <a:ea typeface="ＭＳ Ｐゴシック" pitchFamily="34" charset="-128"/>
                <a:sym typeface="Wingdings" pitchFamily="2" charset="2"/>
              </a:rPr>
              <a:t>  </a:t>
            </a:r>
            <a:r>
              <a:rPr lang="en-US" sz="1800" dirty="0" smtClean="0">
                <a:ea typeface="ＭＳ Ｐゴシック" pitchFamily="34" charset="-128"/>
              </a:rPr>
              <a:t>− </a:t>
            </a:r>
            <a:r>
              <a:rPr lang="en-US" sz="1800" i="1" dirty="0" smtClean="0">
                <a:ea typeface="ＭＳ Ｐゴシック" pitchFamily="34" charset="-128"/>
              </a:rPr>
              <a:t>V</a:t>
            </a:r>
            <a:r>
              <a:rPr lang="en-US" sz="1800" i="1" baseline="-25000" dirty="0" smtClean="0">
                <a:ea typeface="ＭＳ Ｐゴシック" pitchFamily="34" charset="-128"/>
              </a:rPr>
              <a:t>TNL</a:t>
            </a:r>
            <a:r>
              <a:rPr lang="en-US" sz="1800" i="1" dirty="0" smtClean="0">
                <a:ea typeface="ＭＳ Ｐゴシック" pitchFamily="34" charset="-128"/>
              </a:rPr>
              <a:t>   </a:t>
            </a:r>
          </a:p>
          <a:p>
            <a:pPr>
              <a:buFontTx/>
              <a:buNone/>
            </a:pPr>
            <a:r>
              <a:rPr lang="en-US" sz="1800" dirty="0" smtClean="0">
                <a:ea typeface="ＭＳ Ｐゴシック" pitchFamily="34" charset="-128"/>
              </a:rPr>
              <a:t>		</a:t>
            </a:r>
            <a:endParaRPr lang="en-US" sz="1800" dirty="0" smtClean="0">
              <a:solidFill>
                <a:srgbClr val="C00000"/>
              </a:solidFill>
              <a:ea typeface="ＭＳ Ｐゴシック" pitchFamily="34" charset="-128"/>
            </a:endParaRPr>
          </a:p>
        </p:txBody>
      </p:sp>
      <p:pic>
        <p:nvPicPr>
          <p:cNvPr id="19462" name="Picture 6" descr="fig0622"/>
          <p:cNvPicPr>
            <a:picLocks noChangeAspect="1" noChangeArrowheads="1"/>
          </p:cNvPicPr>
          <p:nvPr/>
        </p:nvPicPr>
        <p:blipFill>
          <a:blip r:embed="rId3"/>
          <a:srcRect r="63889" b="12666"/>
          <a:stretch>
            <a:fillRect/>
          </a:stretch>
        </p:blipFill>
        <p:spPr bwMode="auto">
          <a:xfrm>
            <a:off x="685800" y="1295400"/>
            <a:ext cx="3267075" cy="4114800"/>
          </a:xfrm>
          <a:prstGeom prst="rect">
            <a:avLst/>
          </a:prstGeom>
          <a:noFill/>
          <a:ln w="9525">
            <a:noFill/>
            <a:miter lim="800000"/>
            <a:headEnd/>
            <a:tailEnd/>
          </a:ln>
        </p:spPr>
      </p:pic>
      <p:sp>
        <p:nvSpPr>
          <p:cNvPr id="10" name="Rectangle 2"/>
          <p:cNvSpPr>
            <a:spLocks noGrp="1" noChangeArrowheads="1"/>
          </p:cNvSpPr>
          <p:nvPr>
            <p:ph type="title"/>
          </p:nvPr>
        </p:nvSpPr>
        <p:spPr>
          <a:xfrm>
            <a:off x="228600" y="0"/>
            <a:ext cx="8763000" cy="838200"/>
          </a:xfrm>
        </p:spPr>
        <p:txBody>
          <a:bodyPr/>
          <a:lstStyle/>
          <a:p>
            <a:pPr eaLnBrk="1" hangingPunct="1"/>
            <a:r>
              <a:rPr lang="en-US" dirty="0" smtClean="0">
                <a:ea typeface="ＭＳ Ｐゴシック" pitchFamily="34" charset="-128"/>
              </a:rPr>
              <a:t>NMOS Inverter with a Linear Load</a:t>
            </a:r>
          </a:p>
        </p:txBody>
      </p:sp>
      <p:graphicFrame>
        <p:nvGraphicFramePr>
          <p:cNvPr id="2" name="Object 1"/>
          <p:cNvGraphicFramePr>
            <a:graphicFrameLocks noChangeAspect="1"/>
          </p:cNvGraphicFramePr>
          <p:nvPr/>
        </p:nvGraphicFramePr>
        <p:xfrm>
          <a:off x="5486400" y="1828800"/>
          <a:ext cx="1905000" cy="422275"/>
        </p:xfrm>
        <a:graphic>
          <a:graphicData uri="http://schemas.openxmlformats.org/presentationml/2006/ole">
            <mc:AlternateContent xmlns:mc="http://schemas.openxmlformats.org/markup-compatibility/2006">
              <mc:Choice xmlns:v="urn:schemas-microsoft-com:vml" Requires="v">
                <p:oleObj spid="_x0000_s19479" name="Equation" r:id="rId4" imgW="1028700" imgH="228600" progId="Equation.DSMT4">
                  <p:embed/>
                </p:oleObj>
              </mc:Choice>
              <mc:Fallback>
                <p:oleObj name="Equation" r:id="rId4" imgW="1028700" imgH="2286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1828800"/>
                        <a:ext cx="19050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6">
            <p14:nvContentPartPr>
              <p14:cNvPr id="4" name="Ink 3"/>
              <p14:cNvContentPartPr/>
              <p14:nvPr/>
            </p14:nvContentPartPr>
            <p14:xfrm>
              <a:off x="500495" y="2528886"/>
              <a:ext cx="550800" cy="2427480"/>
            </p14:xfrm>
          </p:contentPart>
        </mc:Choice>
        <mc:Fallback xmlns="">
          <p:pic>
            <p:nvPicPr>
              <p:cNvPr id="4" name="Ink 3"/>
              <p:cNvPicPr/>
              <p:nvPr/>
            </p:nvPicPr>
            <p:blipFill>
              <a:blip r:embed="rId7"/>
              <a:stretch>
                <a:fillRect/>
              </a:stretch>
            </p:blipFill>
            <p:spPr>
              <a:xfrm>
                <a:off x="483575" y="2514486"/>
                <a:ext cx="585720" cy="2459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p14:cNvContentPartPr/>
              <p14:nvPr/>
            </p14:nvContentPartPr>
            <p14:xfrm>
              <a:off x="601655" y="2538606"/>
              <a:ext cx="207360" cy="248040"/>
            </p14:xfrm>
          </p:contentPart>
        </mc:Choice>
        <mc:Fallback xmlns="">
          <p:pic>
            <p:nvPicPr>
              <p:cNvPr id="13" name="Ink 12"/>
              <p:cNvPicPr/>
              <p:nvPr/>
            </p:nvPicPr>
            <p:blipFill>
              <a:blip r:embed="rId9"/>
              <a:stretch>
                <a:fillRect/>
              </a:stretch>
            </p:blipFill>
            <p:spPr>
              <a:xfrm>
                <a:off x="584735" y="2526366"/>
                <a:ext cx="23796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p14:cNvContentPartPr/>
              <p14:nvPr/>
            </p14:nvContentPartPr>
            <p14:xfrm>
              <a:off x="760415" y="3486846"/>
              <a:ext cx="331200" cy="214200"/>
            </p14:xfrm>
          </p:contentPart>
        </mc:Choice>
        <mc:Fallback xmlns="">
          <p:pic>
            <p:nvPicPr>
              <p:cNvPr id="16" name="Ink 15"/>
              <p:cNvPicPr/>
              <p:nvPr/>
            </p:nvPicPr>
            <p:blipFill>
              <a:blip r:embed="rId11"/>
              <a:stretch>
                <a:fillRect/>
              </a:stretch>
            </p:blipFill>
            <p:spPr>
              <a:xfrm>
                <a:off x="743855" y="3473166"/>
                <a:ext cx="36468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p14:cNvContentPartPr/>
              <p14:nvPr/>
            </p14:nvContentPartPr>
            <p14:xfrm>
              <a:off x="600215" y="3321966"/>
              <a:ext cx="149760" cy="275040"/>
            </p14:xfrm>
          </p:contentPart>
        </mc:Choice>
        <mc:Fallback xmlns="">
          <p:pic>
            <p:nvPicPr>
              <p:cNvPr id="19" name="Ink 18"/>
              <p:cNvPicPr/>
              <p:nvPr/>
            </p:nvPicPr>
            <p:blipFill>
              <a:blip r:embed="rId13"/>
              <a:stretch>
                <a:fillRect/>
              </a:stretch>
            </p:blipFill>
            <p:spPr>
              <a:xfrm>
                <a:off x="586175" y="3305766"/>
                <a:ext cx="17928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3" name="Ink 22"/>
              <p14:cNvContentPartPr/>
              <p14:nvPr/>
            </p14:nvContentPartPr>
            <p14:xfrm>
              <a:off x="3453215" y="3593766"/>
              <a:ext cx="173160" cy="185040"/>
            </p14:xfrm>
          </p:contentPart>
        </mc:Choice>
        <mc:Fallback xmlns="">
          <p:pic>
            <p:nvPicPr>
              <p:cNvPr id="23" name="Ink 22"/>
              <p:cNvPicPr/>
              <p:nvPr/>
            </p:nvPicPr>
            <p:blipFill>
              <a:blip r:embed="rId15"/>
              <a:stretch>
                <a:fillRect/>
              </a:stretch>
            </p:blipFill>
            <p:spPr>
              <a:xfrm>
                <a:off x="3437015" y="3576486"/>
                <a:ext cx="20700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p14:cNvContentPartPr/>
              <p14:nvPr/>
            </p14:nvContentPartPr>
            <p14:xfrm>
              <a:off x="3004295" y="3569646"/>
              <a:ext cx="591480" cy="1461960"/>
            </p14:xfrm>
          </p:contentPart>
        </mc:Choice>
        <mc:Fallback xmlns="">
          <p:pic>
            <p:nvPicPr>
              <p:cNvPr id="26" name="Ink 25"/>
              <p:cNvPicPr/>
              <p:nvPr/>
            </p:nvPicPr>
            <p:blipFill>
              <a:blip r:embed="rId17"/>
              <a:stretch>
                <a:fillRect/>
              </a:stretch>
            </p:blipFill>
            <p:spPr>
              <a:xfrm>
                <a:off x="2985575" y="3554166"/>
                <a:ext cx="628920" cy="1496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7" name="Ink 26"/>
              <p14:cNvContentPartPr/>
              <p14:nvPr/>
            </p14:nvContentPartPr>
            <p14:xfrm>
              <a:off x="3537815" y="4465326"/>
              <a:ext cx="255960" cy="264600"/>
            </p14:xfrm>
          </p:contentPart>
        </mc:Choice>
        <mc:Fallback xmlns="">
          <p:pic>
            <p:nvPicPr>
              <p:cNvPr id="27" name="Ink 26"/>
              <p:cNvPicPr/>
              <p:nvPr/>
            </p:nvPicPr>
            <p:blipFill>
              <a:blip r:embed="rId19"/>
              <a:stretch>
                <a:fillRect/>
              </a:stretch>
            </p:blipFill>
            <p:spPr>
              <a:xfrm>
                <a:off x="3521975" y="4449486"/>
                <a:ext cx="2890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9" name="Ink 28"/>
              <p14:cNvContentPartPr/>
              <p14:nvPr/>
            </p14:nvContentPartPr>
            <p14:xfrm>
              <a:off x="-625585" y="3850086"/>
              <a:ext cx="360" cy="360"/>
            </p14:xfrm>
          </p:contentPart>
        </mc:Choice>
        <mc:Fallback xmlns="">
          <p:pic>
            <p:nvPicPr>
              <p:cNvPr id="29" name="Ink 28"/>
              <p:cNvPicPr/>
              <p:nvPr/>
            </p:nvPicPr>
            <p:blipFill>
              <a:blip r:embed="rId21"/>
              <a:stretch>
                <a:fillRect/>
              </a:stretch>
            </p:blipFill>
            <p:spPr>
              <a:xfrm>
                <a:off x="-637465" y="3838206"/>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0" name="Ink 29"/>
              <p14:cNvContentPartPr/>
              <p14:nvPr/>
            </p14:nvContentPartPr>
            <p14:xfrm>
              <a:off x="885335" y="4693566"/>
              <a:ext cx="169920" cy="246600"/>
            </p14:xfrm>
          </p:contentPart>
        </mc:Choice>
        <mc:Fallback xmlns="">
          <p:pic>
            <p:nvPicPr>
              <p:cNvPr id="30" name="Ink 29"/>
              <p:cNvPicPr/>
              <p:nvPr/>
            </p:nvPicPr>
            <p:blipFill>
              <a:blip r:embed="rId23"/>
              <a:stretch>
                <a:fillRect/>
              </a:stretch>
            </p:blipFill>
            <p:spPr>
              <a:xfrm>
                <a:off x="866975" y="4675566"/>
                <a:ext cx="201600" cy="280800"/>
              </a:xfrm>
              <a:prstGeom prst="rect">
                <a:avLst/>
              </a:prstGeom>
            </p:spPr>
          </p:pic>
        </mc:Fallback>
      </mc:AlternateContent>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type="body" idx="1"/>
          </p:nvPr>
        </p:nvSpPr>
        <p:spPr>
          <a:xfrm>
            <a:off x="3962400" y="1143000"/>
            <a:ext cx="4953000" cy="5410200"/>
          </a:xfrm>
        </p:spPr>
        <p:txBody>
          <a:bodyPr/>
          <a:lstStyle/>
          <a:p>
            <a:pPr eaLnBrk="1" hangingPunct="1">
              <a:lnSpc>
                <a:spcPct val="90000"/>
              </a:lnSpc>
            </a:pPr>
            <a:r>
              <a:rPr lang="en-US" sz="1800" dirty="0" smtClean="0">
                <a:ea typeface="ＭＳ Ｐゴシック" pitchFamily="34" charset="-128"/>
              </a:rPr>
              <a:t>This inverter has a load transistor that is biased with </a:t>
            </a:r>
            <a:r>
              <a:rPr lang="en-US" sz="1800" i="1" dirty="0" smtClean="0">
                <a:ea typeface="ＭＳ Ｐゴシック" pitchFamily="34" charset="-128"/>
              </a:rPr>
              <a:t>V</a:t>
            </a:r>
            <a:r>
              <a:rPr lang="en-US" sz="1800" i="1" baseline="-25000" dirty="0" smtClean="0">
                <a:ea typeface="ＭＳ Ｐゴシック" pitchFamily="34" charset="-128"/>
              </a:rPr>
              <a:t>GG</a:t>
            </a:r>
            <a:r>
              <a:rPr lang="en-US" sz="1800" baseline="-25000" dirty="0" smtClean="0">
                <a:ea typeface="ＭＳ Ｐゴシック" pitchFamily="34" charset="-128"/>
              </a:rPr>
              <a:t> </a:t>
            </a:r>
            <a:r>
              <a:rPr lang="en-US" sz="1800" dirty="0" smtClean="0">
                <a:ea typeface="ＭＳ Ｐゴシック" pitchFamily="34" charset="-128"/>
              </a:rPr>
              <a:t>defined by the following:</a:t>
            </a:r>
          </a:p>
          <a:p>
            <a:pPr eaLnBrk="1" hangingPunct="1">
              <a:lnSpc>
                <a:spcPct val="90000"/>
              </a:lnSpc>
            </a:pPr>
            <a:endParaRPr lang="en-US" sz="1800" dirty="0" smtClean="0">
              <a:ea typeface="ＭＳ Ｐゴシック" pitchFamily="34" charset="-128"/>
            </a:endParaRPr>
          </a:p>
          <a:p>
            <a:pPr eaLnBrk="1" hangingPunct="1">
              <a:lnSpc>
                <a:spcPct val="90000"/>
              </a:lnSpc>
            </a:pPr>
            <a:endParaRPr lang="en-US" sz="1800" dirty="0" smtClean="0">
              <a:ea typeface="ＭＳ Ｐゴシック" pitchFamily="34" charset="-128"/>
            </a:endParaRPr>
          </a:p>
          <a:p>
            <a:pPr eaLnBrk="1" hangingPunct="1">
              <a:lnSpc>
                <a:spcPct val="90000"/>
              </a:lnSpc>
            </a:pPr>
            <a:r>
              <a:rPr lang="en-US" sz="1800" dirty="0" smtClean="0">
                <a:ea typeface="ＭＳ Ｐゴシック" pitchFamily="34" charset="-128"/>
              </a:rPr>
              <a:t>This causes the load transistor to operate in the linear region:</a:t>
            </a:r>
          </a:p>
          <a:p>
            <a:pPr eaLnBrk="1" hangingPunct="1">
              <a:lnSpc>
                <a:spcPct val="90000"/>
              </a:lnSpc>
              <a:buFontTx/>
              <a:buNone/>
            </a:pPr>
            <a:r>
              <a:rPr lang="en-US" sz="1800" i="1" dirty="0" smtClean="0">
                <a:ea typeface="ＭＳ Ｐゴシック" pitchFamily="34" charset="-128"/>
              </a:rPr>
              <a:t>	</a:t>
            </a:r>
            <a:r>
              <a:rPr lang="en-US" sz="1800" dirty="0" smtClean="0">
                <a:ea typeface="ＭＳ Ｐゴシック" pitchFamily="34" charset="-128"/>
                <a:sym typeface="Wingdings" pitchFamily="2" charset="2"/>
              </a:rPr>
              <a:t> </a:t>
            </a:r>
            <a:r>
              <a:rPr lang="en-US" sz="1800" i="1" dirty="0" err="1" smtClean="0">
                <a:solidFill>
                  <a:srgbClr val="C00000"/>
                </a:solidFill>
                <a:ea typeface="ＭＳ Ｐゴシック" pitchFamily="34" charset="-128"/>
              </a:rPr>
              <a:t>v</a:t>
            </a:r>
            <a:r>
              <a:rPr lang="en-US" sz="1800" i="1" baseline="-25000" dirty="0" err="1" smtClean="0">
                <a:solidFill>
                  <a:srgbClr val="C00000"/>
                </a:solidFill>
                <a:ea typeface="ＭＳ Ｐゴシック" pitchFamily="34" charset="-128"/>
              </a:rPr>
              <a:t>GSL</a:t>
            </a:r>
            <a:r>
              <a:rPr lang="en-US" sz="1800" i="1" dirty="0" smtClean="0">
                <a:solidFill>
                  <a:srgbClr val="C00000"/>
                </a:solidFill>
                <a:ea typeface="ＭＳ Ｐゴシック" pitchFamily="34" charset="-128"/>
              </a:rPr>
              <a:t> </a:t>
            </a:r>
            <a:r>
              <a:rPr lang="en-US" sz="1800" dirty="0" smtClean="0">
                <a:solidFill>
                  <a:srgbClr val="181818"/>
                </a:solidFill>
                <a:ea typeface="ＭＳ Ｐゴシック" pitchFamily="34" charset="-128"/>
              </a:rPr>
              <a:t>− </a:t>
            </a:r>
            <a:r>
              <a:rPr lang="en-US" sz="1800" i="1" dirty="0" smtClean="0">
                <a:solidFill>
                  <a:srgbClr val="181818"/>
                </a:solidFill>
                <a:ea typeface="ＭＳ Ｐゴシック" pitchFamily="34" charset="-128"/>
              </a:rPr>
              <a:t>V</a:t>
            </a:r>
            <a:r>
              <a:rPr lang="en-US" sz="1800" i="1" baseline="-25000" dirty="0" smtClean="0">
                <a:solidFill>
                  <a:srgbClr val="181818"/>
                </a:solidFill>
                <a:ea typeface="ＭＳ Ｐゴシック" pitchFamily="34" charset="-128"/>
              </a:rPr>
              <a:t>TNL</a:t>
            </a:r>
            <a:r>
              <a:rPr lang="en-US" sz="1800" i="1" dirty="0" smtClean="0">
                <a:solidFill>
                  <a:srgbClr val="181818"/>
                </a:solidFill>
                <a:ea typeface="ＭＳ Ｐゴシック" pitchFamily="34" charset="-128"/>
              </a:rPr>
              <a:t> </a:t>
            </a:r>
            <a:r>
              <a:rPr lang="en-US" sz="1800" i="1" dirty="0" smtClean="0">
                <a:ea typeface="ＭＳ Ｐゴシック" pitchFamily="34" charset="-128"/>
              </a:rPr>
              <a:t>= </a:t>
            </a:r>
            <a:r>
              <a:rPr lang="en-US" sz="1800" i="1" dirty="0" smtClean="0">
                <a:solidFill>
                  <a:srgbClr val="C00000"/>
                </a:solidFill>
                <a:ea typeface="ＭＳ Ｐゴシック" pitchFamily="34" charset="-128"/>
              </a:rPr>
              <a:t>V</a:t>
            </a:r>
            <a:r>
              <a:rPr lang="en-US" sz="1800" i="1" baseline="-25000" dirty="0" smtClean="0">
                <a:solidFill>
                  <a:srgbClr val="C00000"/>
                </a:solidFill>
                <a:ea typeface="ＭＳ Ｐゴシック" pitchFamily="34" charset="-128"/>
              </a:rPr>
              <a:t>GG </a:t>
            </a:r>
            <a:r>
              <a:rPr lang="en-US" sz="1800" dirty="0" smtClean="0">
                <a:solidFill>
                  <a:srgbClr val="C00000"/>
                </a:solidFill>
                <a:ea typeface="ＭＳ Ｐゴシック" pitchFamily="34" charset="-128"/>
              </a:rPr>
              <a:t>−</a:t>
            </a:r>
            <a:r>
              <a:rPr lang="en-US" sz="1800" i="1" dirty="0" smtClean="0">
                <a:solidFill>
                  <a:srgbClr val="C00000"/>
                </a:solidFill>
                <a:ea typeface="ＭＳ Ｐゴシック" pitchFamily="34" charset="-128"/>
              </a:rPr>
              <a:t> </a:t>
            </a:r>
            <a:r>
              <a:rPr lang="en-US" sz="1800" i="1" dirty="0" err="1" smtClean="0">
                <a:solidFill>
                  <a:srgbClr val="C00000"/>
                </a:solidFill>
                <a:ea typeface="ＭＳ Ｐゴシック" pitchFamily="34" charset="-128"/>
              </a:rPr>
              <a:t>v</a:t>
            </a:r>
            <a:r>
              <a:rPr lang="en-US" sz="1800" i="1" baseline="-25000" dirty="0" err="1" smtClean="0">
                <a:solidFill>
                  <a:srgbClr val="C00000"/>
                </a:solidFill>
                <a:ea typeface="ＭＳ Ｐゴシック" pitchFamily="34" charset="-128"/>
              </a:rPr>
              <a:t>o</a:t>
            </a:r>
            <a:r>
              <a:rPr lang="en-US" sz="1800" dirty="0" smtClean="0">
                <a:solidFill>
                  <a:srgbClr val="C00000"/>
                </a:solidFill>
                <a:ea typeface="ＭＳ Ｐゴシック" pitchFamily="34" charset="-128"/>
                <a:sym typeface="Wingdings" pitchFamily="2" charset="2"/>
              </a:rPr>
              <a:t>  </a:t>
            </a:r>
            <a:r>
              <a:rPr lang="en-US" sz="1800" dirty="0" smtClean="0">
                <a:ea typeface="ＭＳ Ｐゴシック" pitchFamily="34" charset="-128"/>
              </a:rPr>
              <a:t>− </a:t>
            </a:r>
            <a:r>
              <a:rPr lang="en-US" sz="1800" i="1" dirty="0" smtClean="0">
                <a:ea typeface="ＭＳ Ｐゴシック" pitchFamily="34" charset="-128"/>
              </a:rPr>
              <a:t>V</a:t>
            </a:r>
            <a:r>
              <a:rPr lang="en-US" sz="1800" i="1" baseline="-25000" dirty="0" smtClean="0">
                <a:ea typeface="ＭＳ Ｐゴシック" pitchFamily="34" charset="-128"/>
              </a:rPr>
              <a:t>TNL</a:t>
            </a:r>
            <a:r>
              <a:rPr lang="en-US" sz="1800" i="1" dirty="0" smtClean="0">
                <a:ea typeface="ＭＳ Ｐゴシック" pitchFamily="34" charset="-128"/>
              </a:rPr>
              <a:t>   </a:t>
            </a:r>
          </a:p>
          <a:p>
            <a:pPr>
              <a:buFontTx/>
              <a:buNone/>
            </a:pPr>
            <a:r>
              <a:rPr lang="en-US" sz="1800" dirty="0" smtClean="0">
                <a:ea typeface="ＭＳ Ｐゴシック" pitchFamily="34" charset="-128"/>
              </a:rPr>
              <a:t>		          ≥ </a:t>
            </a:r>
            <a:r>
              <a:rPr lang="en-US" sz="1800" i="1" dirty="0" smtClean="0">
                <a:ea typeface="ＭＳ Ｐゴシック" pitchFamily="34" charset="-128"/>
              </a:rPr>
              <a:t>V</a:t>
            </a:r>
            <a:r>
              <a:rPr lang="en-US" sz="1800" i="1" baseline="-25000" dirty="0" smtClean="0">
                <a:ea typeface="ＭＳ Ｐゴシック" pitchFamily="34" charset="-128"/>
              </a:rPr>
              <a:t>DD</a:t>
            </a:r>
            <a:r>
              <a:rPr lang="en-US" sz="1800" i="1" dirty="0" smtClean="0">
                <a:ea typeface="ＭＳ Ｐゴシック" pitchFamily="34" charset="-128"/>
              </a:rPr>
              <a:t> + V</a:t>
            </a:r>
            <a:r>
              <a:rPr lang="en-US" sz="1800" i="1" baseline="-25000" dirty="0" smtClean="0">
                <a:ea typeface="ＭＳ Ｐゴシック" pitchFamily="34" charset="-128"/>
              </a:rPr>
              <a:t>TNL</a:t>
            </a:r>
            <a:r>
              <a:rPr lang="en-US" sz="1800" i="1" dirty="0" smtClean="0">
                <a:ea typeface="ＭＳ Ｐゴシック" pitchFamily="34" charset="-128"/>
              </a:rPr>
              <a:t> − </a:t>
            </a:r>
            <a:r>
              <a:rPr lang="en-US" sz="1800" i="1" dirty="0" err="1" smtClean="0">
                <a:ea typeface="ＭＳ Ｐゴシック" pitchFamily="34" charset="-128"/>
              </a:rPr>
              <a:t>v</a:t>
            </a:r>
            <a:r>
              <a:rPr lang="en-US" sz="1800" i="1" baseline="-25000" dirty="0" err="1" smtClean="0">
                <a:ea typeface="ＭＳ Ｐゴシック" pitchFamily="34" charset="-128"/>
              </a:rPr>
              <a:t>o</a:t>
            </a:r>
            <a:r>
              <a:rPr lang="en-US" sz="1800" dirty="0" smtClean="0">
                <a:ea typeface="ＭＳ Ｐゴシック" pitchFamily="34" charset="-128"/>
                <a:sym typeface="Wingdings" pitchFamily="2" charset="2"/>
              </a:rPr>
              <a:t>  </a:t>
            </a:r>
            <a:r>
              <a:rPr lang="en-US" sz="1800" dirty="0" smtClean="0">
                <a:ea typeface="ＭＳ Ｐゴシック" pitchFamily="34" charset="-128"/>
              </a:rPr>
              <a:t>− </a:t>
            </a:r>
            <a:r>
              <a:rPr lang="en-US" sz="1800" i="1" dirty="0" smtClean="0">
                <a:ea typeface="ＭＳ Ｐゴシック" pitchFamily="34" charset="-128"/>
              </a:rPr>
              <a:t>V</a:t>
            </a:r>
            <a:r>
              <a:rPr lang="en-US" sz="1800" i="1" baseline="-25000" dirty="0" smtClean="0">
                <a:ea typeface="ＭＳ Ｐゴシック" pitchFamily="34" charset="-128"/>
              </a:rPr>
              <a:t>TNL</a:t>
            </a:r>
            <a:r>
              <a:rPr lang="en-US" sz="1800" i="1" dirty="0" smtClean="0">
                <a:ea typeface="ＭＳ Ｐゴシック" pitchFamily="34" charset="-128"/>
              </a:rPr>
              <a:t> </a:t>
            </a:r>
          </a:p>
          <a:p>
            <a:pPr>
              <a:buFontTx/>
              <a:buNone/>
            </a:pPr>
            <a:r>
              <a:rPr lang="en-US" sz="1800" dirty="0" smtClean="0">
                <a:ea typeface="ＭＳ Ｐゴシック" pitchFamily="34" charset="-128"/>
              </a:rPr>
              <a:t>		          </a:t>
            </a:r>
            <a:r>
              <a:rPr lang="en-US" sz="1800" b="1" dirty="0" smtClean="0">
                <a:solidFill>
                  <a:srgbClr val="C00000"/>
                </a:solidFill>
                <a:ea typeface="ＭＳ Ｐゴシック" pitchFamily="34" charset="-128"/>
              </a:rPr>
              <a:t>≥</a:t>
            </a:r>
            <a:r>
              <a:rPr lang="en-US" sz="1800" dirty="0" smtClean="0">
                <a:ea typeface="ＭＳ Ｐゴシック" pitchFamily="34" charset="-128"/>
              </a:rPr>
              <a:t> </a:t>
            </a:r>
            <a:r>
              <a:rPr lang="en-US" sz="1800" i="1" dirty="0" smtClean="0">
                <a:ea typeface="ＭＳ Ｐゴシック" pitchFamily="34" charset="-128"/>
              </a:rPr>
              <a:t>V</a:t>
            </a:r>
            <a:r>
              <a:rPr lang="en-US" sz="1800" i="1" baseline="-25000" dirty="0" smtClean="0">
                <a:ea typeface="ＭＳ Ｐゴシック" pitchFamily="34" charset="-128"/>
              </a:rPr>
              <a:t>DD</a:t>
            </a:r>
            <a:r>
              <a:rPr lang="en-US" sz="1800" i="1" dirty="0" smtClean="0">
                <a:ea typeface="ＭＳ Ｐゴシック" pitchFamily="34" charset="-128"/>
              </a:rPr>
              <a:t>  − </a:t>
            </a:r>
            <a:r>
              <a:rPr lang="en-US" sz="1800" i="1" dirty="0" err="1" smtClean="0">
                <a:ea typeface="ＭＳ Ｐゴシック" pitchFamily="34" charset="-128"/>
              </a:rPr>
              <a:t>v</a:t>
            </a:r>
            <a:r>
              <a:rPr lang="en-US" sz="1800" i="1" baseline="-25000" dirty="0" err="1" smtClean="0">
                <a:ea typeface="ＭＳ Ｐゴシック" pitchFamily="34" charset="-128"/>
              </a:rPr>
              <a:t>o</a:t>
            </a:r>
            <a:r>
              <a:rPr lang="en-US" sz="1800" dirty="0" smtClean="0">
                <a:ea typeface="ＭＳ Ｐゴシック" pitchFamily="34" charset="-128"/>
                <a:sym typeface="Wingdings" pitchFamily="2" charset="2"/>
              </a:rPr>
              <a:t> =</a:t>
            </a:r>
            <a:r>
              <a:rPr lang="en-US" sz="1800" i="1" dirty="0" smtClean="0">
                <a:ea typeface="ＭＳ Ｐゴシック" pitchFamily="34" charset="-128"/>
              </a:rPr>
              <a:t> </a:t>
            </a:r>
            <a:r>
              <a:rPr lang="en-US" sz="1800" i="1" dirty="0" err="1" smtClean="0">
                <a:solidFill>
                  <a:srgbClr val="181818"/>
                </a:solidFill>
                <a:ea typeface="ＭＳ Ｐゴシック" pitchFamily="34" charset="-128"/>
              </a:rPr>
              <a:t>v</a:t>
            </a:r>
            <a:r>
              <a:rPr lang="en-US" sz="1800" i="1" baseline="-25000" dirty="0" err="1" smtClean="0">
                <a:solidFill>
                  <a:srgbClr val="181818"/>
                </a:solidFill>
                <a:ea typeface="ＭＳ Ｐゴシック" pitchFamily="34" charset="-128"/>
              </a:rPr>
              <a:t>DSL</a:t>
            </a:r>
            <a:endParaRPr lang="en-US" sz="1800" i="1" baseline="-25000" dirty="0" smtClean="0">
              <a:solidFill>
                <a:srgbClr val="181818"/>
              </a:solidFill>
              <a:ea typeface="ＭＳ Ｐゴシック" pitchFamily="34" charset="-128"/>
            </a:endParaRPr>
          </a:p>
          <a:p>
            <a:endParaRPr lang="en-US" sz="1800" dirty="0" smtClean="0">
              <a:ea typeface="ＭＳ Ｐゴシック" pitchFamily="34" charset="-128"/>
            </a:endParaRPr>
          </a:p>
          <a:p>
            <a:pPr eaLnBrk="1" hangingPunct="1">
              <a:lnSpc>
                <a:spcPct val="90000"/>
              </a:lnSpc>
            </a:pPr>
            <a:r>
              <a:rPr lang="en-US" sz="1800" dirty="0" smtClean="0">
                <a:ea typeface="ＭＳ Ｐゴシック" pitchFamily="34" charset="-128"/>
              </a:rPr>
              <a:t>For this value of </a:t>
            </a:r>
            <a:r>
              <a:rPr lang="en-US" sz="1800" i="1" dirty="0" smtClean="0">
                <a:ea typeface="ＭＳ Ｐゴシック" pitchFamily="34" charset="-128"/>
              </a:rPr>
              <a:t>V</a:t>
            </a:r>
            <a:r>
              <a:rPr lang="en-US" sz="1800" i="1" baseline="-25000" dirty="0" smtClean="0">
                <a:ea typeface="ＭＳ Ｐゴシック" pitchFamily="34" charset="-128"/>
              </a:rPr>
              <a:t>GG</a:t>
            </a:r>
            <a:r>
              <a:rPr lang="en-US" sz="1800" i="1" dirty="0" smtClean="0">
                <a:ea typeface="ＭＳ Ｐゴシック" pitchFamily="34" charset="-128"/>
              </a:rPr>
              <a:t>, </a:t>
            </a:r>
            <a:r>
              <a:rPr lang="en-US" sz="1800" dirty="0" smtClean="0">
                <a:ea typeface="ＭＳ Ｐゴシック" pitchFamily="34" charset="-128"/>
              </a:rPr>
              <a:t>the output voltage in the high output state</a:t>
            </a:r>
            <a:r>
              <a:rPr lang="en-US" sz="1800" i="1" dirty="0" smtClean="0">
                <a:ea typeface="ＭＳ Ｐゴシック" pitchFamily="34" charset="-128"/>
              </a:rPr>
              <a:t> V</a:t>
            </a:r>
            <a:r>
              <a:rPr lang="en-US" sz="1800" i="1" baseline="-25000" dirty="0" smtClean="0">
                <a:ea typeface="ＭＳ Ｐゴシック" pitchFamily="34" charset="-128"/>
              </a:rPr>
              <a:t>H</a:t>
            </a:r>
            <a:r>
              <a:rPr lang="en-US" sz="1800" i="1" dirty="0" smtClean="0">
                <a:ea typeface="ＭＳ Ｐゴシック" pitchFamily="34" charset="-128"/>
              </a:rPr>
              <a:t> </a:t>
            </a:r>
            <a:r>
              <a:rPr lang="en-US" sz="1800" dirty="0" smtClean="0">
                <a:ea typeface="ＭＳ Ｐゴシック" pitchFamily="34" charset="-128"/>
              </a:rPr>
              <a:t>is equal to </a:t>
            </a:r>
            <a:r>
              <a:rPr lang="en-US" sz="1800" i="1" dirty="0" smtClean="0">
                <a:ea typeface="ＭＳ Ｐゴシック" pitchFamily="34" charset="-128"/>
              </a:rPr>
              <a:t>V</a:t>
            </a:r>
            <a:r>
              <a:rPr lang="en-US" sz="1800" i="1" baseline="-25000" dirty="0" smtClean="0">
                <a:ea typeface="ＭＳ Ｐゴシック" pitchFamily="34" charset="-128"/>
              </a:rPr>
              <a:t>DD</a:t>
            </a:r>
            <a:r>
              <a:rPr lang="en-US" sz="1800" dirty="0" smtClean="0">
                <a:ea typeface="ＭＳ Ｐゴシック" pitchFamily="34" charset="-128"/>
              </a:rPr>
              <a:t>:</a:t>
            </a:r>
          </a:p>
          <a:p>
            <a:pPr eaLnBrk="1" hangingPunct="1">
              <a:lnSpc>
                <a:spcPct val="90000"/>
              </a:lnSpc>
              <a:buFontTx/>
              <a:buNone/>
            </a:pPr>
            <a:r>
              <a:rPr lang="en-US" sz="1800" i="1" dirty="0" smtClean="0">
                <a:ea typeface="ＭＳ Ｐゴシック" pitchFamily="34" charset="-128"/>
              </a:rPr>
              <a:t>	</a:t>
            </a:r>
            <a:r>
              <a:rPr lang="en-US" sz="1800" b="1" i="1" dirty="0" smtClean="0">
                <a:solidFill>
                  <a:srgbClr val="181818"/>
                </a:solidFill>
                <a:ea typeface="ＭＳ Ｐゴシック" pitchFamily="34" charset="-128"/>
              </a:rPr>
              <a:t>M</a:t>
            </a:r>
            <a:r>
              <a:rPr lang="en-US" sz="1800" b="1" i="1" baseline="-25000" dirty="0" smtClean="0">
                <a:solidFill>
                  <a:srgbClr val="181818"/>
                </a:solidFill>
                <a:ea typeface="ＭＳ Ｐゴシック" pitchFamily="34" charset="-128"/>
              </a:rPr>
              <a:t>S </a:t>
            </a:r>
            <a:r>
              <a:rPr lang="en-US" sz="1800" b="1" dirty="0" smtClean="0">
                <a:solidFill>
                  <a:srgbClr val="181818"/>
                </a:solidFill>
                <a:ea typeface="ＭＳ Ｐゴシック" pitchFamily="34" charset="-128"/>
              </a:rPr>
              <a:t>-off, </a:t>
            </a:r>
            <a:r>
              <a:rPr lang="en-US" sz="1800" b="1" i="1" dirty="0" err="1" smtClean="0">
                <a:solidFill>
                  <a:srgbClr val="181818"/>
                </a:solidFill>
                <a:ea typeface="ＭＳ Ｐゴシック" pitchFamily="34" charset="-128"/>
              </a:rPr>
              <a:t>i</a:t>
            </a:r>
            <a:r>
              <a:rPr lang="en-US" sz="1800" b="1" i="1" baseline="-25000" dirty="0" err="1" smtClean="0">
                <a:solidFill>
                  <a:srgbClr val="181818"/>
                </a:solidFill>
                <a:ea typeface="ＭＳ Ｐゴシック" pitchFamily="34" charset="-128"/>
              </a:rPr>
              <a:t>D</a:t>
            </a:r>
            <a:r>
              <a:rPr lang="en-US" sz="1800" b="1" dirty="0" smtClean="0">
                <a:solidFill>
                  <a:srgbClr val="181818"/>
                </a:solidFill>
                <a:ea typeface="ＭＳ Ｐゴシック" pitchFamily="34" charset="-128"/>
              </a:rPr>
              <a:t>=0 </a:t>
            </a:r>
            <a:r>
              <a:rPr lang="en-US" sz="1800" dirty="0" smtClean="0">
                <a:ea typeface="ＭＳ Ｐゴシック" pitchFamily="34" charset="-128"/>
                <a:sym typeface="Wingdings" pitchFamily="2" charset="2"/>
              </a:rPr>
              <a:t> </a:t>
            </a:r>
            <a:r>
              <a:rPr lang="en-US" sz="1800" i="1" dirty="0" err="1" smtClean="0">
                <a:ea typeface="ＭＳ Ｐゴシック" pitchFamily="34" charset="-128"/>
              </a:rPr>
              <a:t>v</a:t>
            </a:r>
            <a:r>
              <a:rPr lang="en-US" sz="1800" i="1" baseline="-25000" dirty="0" err="1" smtClean="0">
                <a:ea typeface="ＭＳ Ｐゴシック" pitchFamily="34" charset="-128"/>
              </a:rPr>
              <a:t>DSL</a:t>
            </a:r>
            <a:r>
              <a:rPr lang="en-US" sz="1800" dirty="0" smtClean="0">
                <a:ea typeface="ＭＳ Ｐゴシック" pitchFamily="34" charset="-128"/>
              </a:rPr>
              <a:t>=0 (linear region) </a:t>
            </a:r>
            <a:r>
              <a:rPr lang="en-US" sz="1800" dirty="0" smtClean="0">
                <a:ea typeface="ＭＳ Ｐゴシック" pitchFamily="34" charset="-128"/>
                <a:sym typeface="Wingdings" pitchFamily="2" charset="2"/>
              </a:rPr>
              <a:t></a:t>
            </a:r>
          </a:p>
          <a:p>
            <a:pPr eaLnBrk="1" hangingPunct="1">
              <a:lnSpc>
                <a:spcPct val="90000"/>
              </a:lnSpc>
              <a:buFontTx/>
              <a:buNone/>
            </a:pPr>
            <a:r>
              <a:rPr lang="en-US" sz="1800" i="1" dirty="0" smtClean="0">
                <a:ea typeface="ＭＳ Ｐゴシック" pitchFamily="34" charset="-128"/>
              </a:rPr>
              <a:t>	 </a:t>
            </a:r>
            <a:r>
              <a:rPr lang="en-US" sz="1800" i="1" dirty="0" err="1" smtClean="0">
                <a:ea typeface="ＭＳ Ｐゴシック" pitchFamily="34" charset="-128"/>
              </a:rPr>
              <a:t>v</a:t>
            </a:r>
            <a:r>
              <a:rPr lang="en-US" sz="1800" i="1" baseline="-25000" dirty="0" err="1" smtClean="0">
                <a:ea typeface="ＭＳ Ｐゴシック" pitchFamily="34" charset="-128"/>
              </a:rPr>
              <a:t>DSL</a:t>
            </a:r>
            <a:r>
              <a:rPr lang="en-US" sz="1800" dirty="0" smtClean="0">
                <a:ea typeface="ＭＳ Ｐゴシック" pitchFamily="34" charset="-128"/>
              </a:rPr>
              <a:t>= </a:t>
            </a:r>
            <a:r>
              <a:rPr lang="en-US" sz="1800" i="1" dirty="0" smtClean="0">
                <a:ea typeface="ＭＳ Ｐゴシック" pitchFamily="34" charset="-128"/>
              </a:rPr>
              <a:t>V</a:t>
            </a:r>
            <a:r>
              <a:rPr lang="en-US" sz="1800" i="1" baseline="-25000" dirty="0" smtClean="0">
                <a:ea typeface="ＭＳ Ｐゴシック" pitchFamily="34" charset="-128"/>
              </a:rPr>
              <a:t>DD</a:t>
            </a:r>
            <a:r>
              <a:rPr lang="en-US" sz="1800" i="1" dirty="0" smtClean="0">
                <a:ea typeface="ＭＳ Ｐゴシック" pitchFamily="34" charset="-128"/>
              </a:rPr>
              <a:t>  − </a:t>
            </a:r>
            <a:r>
              <a:rPr lang="en-US" sz="1800" i="1" dirty="0" err="1" smtClean="0">
                <a:ea typeface="ＭＳ Ｐゴシック" pitchFamily="34" charset="-128"/>
              </a:rPr>
              <a:t>v</a:t>
            </a:r>
            <a:r>
              <a:rPr lang="en-US" sz="1800" i="1" baseline="-25000" dirty="0" err="1" smtClean="0">
                <a:ea typeface="ＭＳ Ｐゴシック" pitchFamily="34" charset="-128"/>
              </a:rPr>
              <a:t>o</a:t>
            </a:r>
            <a:r>
              <a:rPr lang="en-US" sz="1800" dirty="0" smtClean="0">
                <a:ea typeface="ＭＳ Ｐゴシック" pitchFamily="34" charset="-128"/>
                <a:sym typeface="Wingdings" pitchFamily="2" charset="2"/>
              </a:rPr>
              <a:t> =</a:t>
            </a:r>
            <a:r>
              <a:rPr lang="en-US" sz="1800" i="1" dirty="0" smtClean="0">
                <a:ea typeface="ＭＳ Ｐゴシック" pitchFamily="34" charset="-128"/>
              </a:rPr>
              <a:t> V</a:t>
            </a:r>
            <a:r>
              <a:rPr lang="en-US" sz="1800" i="1" baseline="-25000" dirty="0" smtClean="0">
                <a:ea typeface="ＭＳ Ｐゴシック" pitchFamily="34" charset="-128"/>
              </a:rPr>
              <a:t>DD</a:t>
            </a:r>
            <a:r>
              <a:rPr lang="en-US" sz="1800" i="1" dirty="0" smtClean="0">
                <a:ea typeface="ＭＳ Ｐゴシック" pitchFamily="34" charset="-128"/>
              </a:rPr>
              <a:t>  − V</a:t>
            </a:r>
            <a:r>
              <a:rPr lang="en-US" sz="1800" i="1" baseline="-25000" dirty="0" smtClean="0">
                <a:ea typeface="ＭＳ Ｐゴシック" pitchFamily="34" charset="-128"/>
              </a:rPr>
              <a:t>H </a:t>
            </a:r>
            <a:r>
              <a:rPr lang="en-US" sz="1800" i="1" dirty="0" smtClean="0">
                <a:solidFill>
                  <a:srgbClr val="181818"/>
                </a:solidFill>
                <a:ea typeface="ＭＳ Ｐゴシック" pitchFamily="34" charset="-128"/>
              </a:rPr>
              <a:t>=</a:t>
            </a:r>
            <a:r>
              <a:rPr lang="en-US" sz="1800" dirty="0" smtClean="0">
                <a:solidFill>
                  <a:srgbClr val="181818"/>
                </a:solidFill>
                <a:ea typeface="ＭＳ Ｐゴシック" pitchFamily="34" charset="-128"/>
              </a:rPr>
              <a:t>0 </a:t>
            </a:r>
            <a:r>
              <a:rPr lang="en-US" sz="1800" dirty="0" smtClean="0">
                <a:solidFill>
                  <a:srgbClr val="181818"/>
                </a:solidFill>
                <a:ea typeface="ＭＳ Ｐゴシック" pitchFamily="34" charset="-128"/>
                <a:sym typeface="Wingdings" pitchFamily="2" charset="2"/>
              </a:rPr>
              <a:t> </a:t>
            </a:r>
            <a:r>
              <a:rPr lang="en-US" sz="1800" i="1" dirty="0" smtClean="0">
                <a:ea typeface="ＭＳ Ｐゴシック" pitchFamily="34" charset="-128"/>
              </a:rPr>
              <a:t>V</a:t>
            </a:r>
            <a:r>
              <a:rPr lang="en-US" sz="1800" i="1" baseline="-25000" dirty="0" smtClean="0">
                <a:ea typeface="ＭＳ Ｐゴシック" pitchFamily="34" charset="-128"/>
              </a:rPr>
              <a:t>H </a:t>
            </a:r>
            <a:r>
              <a:rPr lang="en-US" sz="1800" i="1" dirty="0" smtClean="0">
                <a:solidFill>
                  <a:srgbClr val="181818"/>
                </a:solidFill>
                <a:ea typeface="ＭＳ Ｐゴシック" pitchFamily="34" charset="-128"/>
              </a:rPr>
              <a:t>=</a:t>
            </a:r>
            <a:r>
              <a:rPr lang="en-US" sz="1800" i="1" dirty="0" smtClean="0">
                <a:ea typeface="ＭＳ Ｐゴシック" pitchFamily="34" charset="-128"/>
              </a:rPr>
              <a:t> V</a:t>
            </a:r>
            <a:r>
              <a:rPr lang="en-US" sz="1800" i="1" baseline="-25000" dirty="0" smtClean="0">
                <a:ea typeface="ＭＳ Ｐゴシック" pitchFamily="34" charset="-128"/>
              </a:rPr>
              <a:t>DD</a:t>
            </a:r>
            <a:endParaRPr lang="en-US" sz="1800" baseline="-25000" dirty="0" smtClean="0">
              <a:solidFill>
                <a:srgbClr val="181818"/>
              </a:solidFill>
              <a:ea typeface="ＭＳ Ｐゴシック" pitchFamily="34" charset="-128"/>
            </a:endParaRPr>
          </a:p>
          <a:p>
            <a:endParaRPr lang="en-US" sz="1800" dirty="0" smtClean="0">
              <a:ea typeface="ＭＳ Ｐゴシック" pitchFamily="34" charset="-128"/>
            </a:endParaRPr>
          </a:p>
          <a:p>
            <a:pPr>
              <a:buFontTx/>
              <a:buNone/>
            </a:pPr>
            <a:endParaRPr lang="en-US" sz="1800" dirty="0" smtClean="0">
              <a:solidFill>
                <a:srgbClr val="C00000"/>
              </a:solidFill>
              <a:ea typeface="ＭＳ Ｐゴシック" pitchFamily="34" charset="-128"/>
            </a:endParaRPr>
          </a:p>
        </p:txBody>
      </p:sp>
      <p:graphicFrame>
        <p:nvGraphicFramePr>
          <p:cNvPr id="20482" name="Object 2"/>
          <p:cNvGraphicFramePr>
            <a:graphicFrameLocks noChangeAspect="1"/>
          </p:cNvGraphicFramePr>
          <p:nvPr/>
        </p:nvGraphicFramePr>
        <p:xfrm>
          <a:off x="5486400" y="1828801"/>
          <a:ext cx="1718797" cy="381000"/>
        </p:xfrm>
        <a:graphic>
          <a:graphicData uri="http://schemas.openxmlformats.org/presentationml/2006/ole">
            <mc:AlternateContent xmlns:mc="http://schemas.openxmlformats.org/markup-compatibility/2006">
              <mc:Choice xmlns:v="urn:schemas-microsoft-com:vml" Requires="v">
                <p:oleObj spid="_x0000_s20506" name="Equation" r:id="rId3" imgW="1028520" imgH="228600" progId="Equation.DSMT4">
                  <p:embed/>
                </p:oleObj>
              </mc:Choice>
              <mc:Fallback>
                <p:oleObj name="Equation" r:id="rId3" imgW="1028520" imgH="228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828801"/>
                        <a:ext cx="1718797"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486" name="Picture 6" descr="fig0622"/>
          <p:cNvPicPr>
            <a:picLocks noChangeAspect="1" noChangeArrowheads="1"/>
          </p:cNvPicPr>
          <p:nvPr/>
        </p:nvPicPr>
        <p:blipFill>
          <a:blip r:embed="rId5"/>
          <a:srcRect r="63889" b="12666"/>
          <a:stretch>
            <a:fillRect/>
          </a:stretch>
        </p:blipFill>
        <p:spPr bwMode="auto">
          <a:xfrm>
            <a:off x="685800" y="1295400"/>
            <a:ext cx="3267075" cy="4114800"/>
          </a:xfrm>
          <a:prstGeom prst="rect">
            <a:avLst/>
          </a:prstGeom>
          <a:noFill/>
          <a:ln w="9525">
            <a:noFill/>
            <a:miter lim="800000"/>
            <a:headEnd/>
            <a:tailEnd/>
          </a:ln>
        </p:spPr>
      </p:pic>
      <p:sp>
        <p:nvSpPr>
          <p:cNvPr id="9" name="Rectangle 2"/>
          <p:cNvSpPr>
            <a:spLocks noGrp="1" noChangeArrowheads="1"/>
          </p:cNvSpPr>
          <p:nvPr>
            <p:ph type="title"/>
          </p:nvPr>
        </p:nvSpPr>
        <p:spPr>
          <a:xfrm>
            <a:off x="228600" y="0"/>
            <a:ext cx="8763000" cy="838200"/>
          </a:xfrm>
        </p:spPr>
        <p:txBody>
          <a:bodyPr/>
          <a:lstStyle/>
          <a:p>
            <a:pPr eaLnBrk="1" hangingPunct="1"/>
            <a:r>
              <a:rPr lang="en-US" dirty="0" smtClean="0">
                <a:ea typeface="ＭＳ Ｐゴシック" pitchFamily="34" charset="-128"/>
              </a:rPr>
              <a:t>NMOS Inverter with a Linear Load</a:t>
            </a:r>
          </a:p>
        </p:txBody>
      </p:sp>
      <p:sp>
        <p:nvSpPr>
          <p:cNvPr id="10" name="Rounded Rectangle 9"/>
          <p:cNvSpPr/>
          <p:nvPr/>
        </p:nvSpPr>
        <p:spPr bwMode="auto">
          <a:xfrm>
            <a:off x="5791200" y="2865120"/>
            <a:ext cx="381000" cy="327660"/>
          </a:xfrm>
          <a:prstGeom prst="roundRect">
            <a:avLst/>
          </a:prstGeom>
          <a:noFill/>
          <a:ln>
            <a:solidFill>
              <a:srgbClr val="92D050"/>
            </a:solidFill>
            <a:headEnd type="none" w="med" len="med"/>
            <a:tailEnd type="none" w="med" len="med"/>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Rounded Rectangle 10"/>
          <p:cNvSpPr/>
          <p:nvPr/>
        </p:nvSpPr>
        <p:spPr bwMode="auto">
          <a:xfrm>
            <a:off x="5722620" y="3230880"/>
            <a:ext cx="1059180" cy="274320"/>
          </a:xfrm>
          <a:prstGeom prst="roundRect">
            <a:avLst/>
          </a:prstGeom>
          <a:noFill/>
          <a:ln>
            <a:solidFill>
              <a:srgbClr val="92D050"/>
            </a:solidFill>
            <a:headEnd type="none" w="med" len="med"/>
            <a:tailEnd type="none" w="med" len="med"/>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3" name="Straight Connector 12"/>
          <p:cNvCxnSpPr/>
          <p:nvPr/>
        </p:nvCxnSpPr>
        <p:spPr bwMode="auto">
          <a:xfrm>
            <a:off x="5486400" y="2209800"/>
            <a:ext cx="1676400" cy="0"/>
          </a:xfrm>
          <a:prstGeom prst="line">
            <a:avLst/>
          </a:prstGeom>
          <a:solidFill>
            <a:schemeClr val="accent1"/>
          </a:solidFill>
          <a:ln w="19050" cap="flat" cmpd="sng" algn="ctr">
            <a:solidFill>
              <a:srgbClr val="92D050"/>
            </a:solidFill>
            <a:prstDash val="solid"/>
            <a:round/>
            <a:headEnd type="none" w="med" len="med"/>
            <a:tailEnd type="none" w="med" len="med"/>
          </a:ln>
          <a:effectLst>
            <a:glow rad="63500">
              <a:schemeClr val="accent1">
                <a:satMod val="175000"/>
                <a:alpha val="40000"/>
              </a:schemeClr>
            </a:glow>
          </a:effectLst>
        </p:spPr>
      </p:cxnSp>
      <p:cxnSp>
        <p:nvCxnSpPr>
          <p:cNvPr id="15" name="Straight Connector 14"/>
          <p:cNvCxnSpPr/>
          <p:nvPr/>
        </p:nvCxnSpPr>
        <p:spPr bwMode="auto">
          <a:xfrm rot="16200000" flipH="1">
            <a:off x="7505700" y="3238500"/>
            <a:ext cx="304800" cy="228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rot="16200000" flipH="1">
            <a:off x="6385560" y="3238500"/>
            <a:ext cx="304800" cy="228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6858000" y="3886200"/>
            <a:ext cx="381000" cy="0"/>
          </a:xfrm>
          <a:prstGeom prst="line">
            <a:avLst/>
          </a:prstGeom>
          <a:solidFill>
            <a:schemeClr val="accent1"/>
          </a:solidFill>
          <a:ln w="19050" cap="flat" cmpd="sng" algn="ctr">
            <a:solidFill>
              <a:srgbClr val="0070C0"/>
            </a:solidFill>
            <a:prstDash val="solid"/>
            <a:round/>
            <a:headEnd type="none" w="med" len="med"/>
            <a:tailEnd type="none" w="med" len="med"/>
          </a:ln>
          <a:effectLst>
            <a:glow rad="63500">
              <a:schemeClr val="accent1">
                <a:satMod val="175000"/>
                <a:alpha val="40000"/>
              </a:schemeClr>
            </a:glow>
          </a:effectLst>
        </p:spPr>
      </p:cxnSp>
      <p:cxnSp>
        <p:nvCxnSpPr>
          <p:cNvPr id="19" name="Straight Connector 18"/>
          <p:cNvCxnSpPr/>
          <p:nvPr/>
        </p:nvCxnSpPr>
        <p:spPr bwMode="auto">
          <a:xfrm>
            <a:off x="4495800" y="3200400"/>
            <a:ext cx="1066800" cy="0"/>
          </a:xfrm>
          <a:prstGeom prst="line">
            <a:avLst/>
          </a:prstGeom>
          <a:solidFill>
            <a:schemeClr val="accent1"/>
          </a:solidFill>
          <a:ln w="19050" cap="flat" cmpd="sng" algn="ctr">
            <a:solidFill>
              <a:srgbClr val="0070C0"/>
            </a:solidFill>
            <a:prstDash val="solid"/>
            <a:round/>
            <a:headEnd type="none" w="med" len="med"/>
            <a:tailEnd type="none" w="med" len="med"/>
          </a:ln>
          <a:effectLst>
            <a:glow rad="63500">
              <a:schemeClr val="accent1">
                <a:satMod val="175000"/>
                <a:alpha val="40000"/>
              </a:schemeClr>
            </a:glow>
          </a:effectLst>
        </p:spPr>
      </p:cxn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body" idx="1"/>
          </p:nvPr>
        </p:nvSpPr>
        <p:spPr>
          <a:xfrm>
            <a:off x="3962400" y="1143000"/>
            <a:ext cx="4953000" cy="5410200"/>
          </a:xfrm>
        </p:spPr>
        <p:txBody>
          <a:bodyPr/>
          <a:lstStyle/>
          <a:p>
            <a:pPr eaLnBrk="1" hangingPunct="1">
              <a:lnSpc>
                <a:spcPct val="90000"/>
              </a:lnSpc>
            </a:pPr>
            <a:r>
              <a:rPr lang="en-US" sz="1800" dirty="0" smtClean="0">
                <a:ea typeface="ＭＳ Ｐゴシック" pitchFamily="34" charset="-128"/>
              </a:rPr>
              <a:t>This inverter has a load transistor that is biased with </a:t>
            </a:r>
            <a:r>
              <a:rPr lang="en-US" sz="1800" i="1" dirty="0" smtClean="0">
                <a:ea typeface="ＭＳ Ｐゴシック" pitchFamily="34" charset="-128"/>
              </a:rPr>
              <a:t>V</a:t>
            </a:r>
            <a:r>
              <a:rPr lang="en-US" sz="1800" i="1" baseline="-25000" dirty="0" smtClean="0">
                <a:ea typeface="ＭＳ Ｐゴシック" pitchFamily="34" charset="-128"/>
              </a:rPr>
              <a:t>GG</a:t>
            </a:r>
            <a:r>
              <a:rPr lang="en-US" sz="1800" baseline="-25000" dirty="0" smtClean="0">
                <a:ea typeface="ＭＳ Ｐゴシック" pitchFamily="34" charset="-128"/>
              </a:rPr>
              <a:t> </a:t>
            </a:r>
            <a:r>
              <a:rPr lang="en-US" sz="1800" dirty="0" smtClean="0">
                <a:ea typeface="ＭＳ Ｐゴシック" pitchFamily="34" charset="-128"/>
              </a:rPr>
              <a:t>defined by the following:</a:t>
            </a:r>
          </a:p>
          <a:p>
            <a:pPr eaLnBrk="1" hangingPunct="1">
              <a:lnSpc>
                <a:spcPct val="90000"/>
              </a:lnSpc>
            </a:pPr>
            <a:endParaRPr lang="en-US" sz="1800" dirty="0" smtClean="0">
              <a:ea typeface="ＭＳ Ｐゴシック" pitchFamily="34" charset="-128"/>
            </a:endParaRPr>
          </a:p>
          <a:p>
            <a:pPr eaLnBrk="1" hangingPunct="1">
              <a:lnSpc>
                <a:spcPct val="90000"/>
              </a:lnSpc>
            </a:pPr>
            <a:endParaRPr lang="en-US" sz="1800" dirty="0" smtClean="0">
              <a:ea typeface="ＭＳ Ｐゴシック" pitchFamily="34" charset="-128"/>
            </a:endParaRPr>
          </a:p>
          <a:p>
            <a:pPr eaLnBrk="1" hangingPunct="1">
              <a:lnSpc>
                <a:spcPct val="90000"/>
              </a:lnSpc>
            </a:pPr>
            <a:r>
              <a:rPr lang="en-US" sz="1800" dirty="0" smtClean="0">
                <a:ea typeface="ＭＳ Ｐゴシック" pitchFamily="34" charset="-128"/>
              </a:rPr>
              <a:t>This causes the load transistor to operate in the linear region:</a:t>
            </a:r>
          </a:p>
          <a:p>
            <a:pPr eaLnBrk="1" hangingPunct="1">
              <a:lnSpc>
                <a:spcPct val="90000"/>
              </a:lnSpc>
              <a:buFontTx/>
              <a:buNone/>
            </a:pPr>
            <a:r>
              <a:rPr lang="en-US" sz="1800" i="1" dirty="0" smtClean="0">
                <a:ea typeface="ＭＳ Ｐゴシック" pitchFamily="34" charset="-128"/>
              </a:rPr>
              <a:t>	</a:t>
            </a:r>
            <a:r>
              <a:rPr lang="en-US" sz="1800" dirty="0" smtClean="0">
                <a:ea typeface="ＭＳ Ｐゴシック" pitchFamily="34" charset="-128"/>
                <a:sym typeface="Wingdings" pitchFamily="2" charset="2"/>
              </a:rPr>
              <a:t> </a:t>
            </a:r>
            <a:r>
              <a:rPr lang="en-US" sz="1800" i="1" dirty="0" err="1" smtClean="0">
                <a:solidFill>
                  <a:srgbClr val="C00000"/>
                </a:solidFill>
                <a:ea typeface="ＭＳ Ｐゴシック" pitchFamily="34" charset="-128"/>
              </a:rPr>
              <a:t>v</a:t>
            </a:r>
            <a:r>
              <a:rPr lang="en-US" sz="1800" i="1" baseline="-25000" dirty="0" err="1" smtClean="0">
                <a:solidFill>
                  <a:srgbClr val="C00000"/>
                </a:solidFill>
                <a:ea typeface="ＭＳ Ｐゴシック" pitchFamily="34" charset="-128"/>
              </a:rPr>
              <a:t>GSL</a:t>
            </a:r>
            <a:r>
              <a:rPr lang="en-US" sz="1800" i="1" dirty="0" smtClean="0">
                <a:solidFill>
                  <a:srgbClr val="C00000"/>
                </a:solidFill>
                <a:ea typeface="ＭＳ Ｐゴシック" pitchFamily="34" charset="-128"/>
              </a:rPr>
              <a:t> </a:t>
            </a:r>
            <a:r>
              <a:rPr lang="en-US" sz="1800" dirty="0" smtClean="0">
                <a:solidFill>
                  <a:srgbClr val="181818"/>
                </a:solidFill>
                <a:ea typeface="ＭＳ Ｐゴシック" pitchFamily="34" charset="-128"/>
              </a:rPr>
              <a:t>− </a:t>
            </a:r>
            <a:r>
              <a:rPr lang="en-US" sz="1800" i="1" dirty="0" smtClean="0">
                <a:solidFill>
                  <a:srgbClr val="181818"/>
                </a:solidFill>
                <a:ea typeface="ＭＳ Ｐゴシック" pitchFamily="34" charset="-128"/>
              </a:rPr>
              <a:t>V</a:t>
            </a:r>
            <a:r>
              <a:rPr lang="en-US" sz="1800" i="1" baseline="-25000" dirty="0" smtClean="0">
                <a:solidFill>
                  <a:srgbClr val="181818"/>
                </a:solidFill>
                <a:ea typeface="ＭＳ Ｐゴシック" pitchFamily="34" charset="-128"/>
              </a:rPr>
              <a:t>TNL</a:t>
            </a:r>
            <a:r>
              <a:rPr lang="en-US" sz="1800" i="1" dirty="0" smtClean="0">
                <a:solidFill>
                  <a:srgbClr val="181818"/>
                </a:solidFill>
                <a:ea typeface="ＭＳ Ｐゴシック" pitchFamily="34" charset="-128"/>
              </a:rPr>
              <a:t> </a:t>
            </a:r>
            <a:r>
              <a:rPr lang="en-US" sz="1800" i="1" dirty="0" smtClean="0">
                <a:ea typeface="ＭＳ Ｐゴシック" pitchFamily="34" charset="-128"/>
              </a:rPr>
              <a:t>= </a:t>
            </a:r>
            <a:r>
              <a:rPr lang="en-US" sz="1800" i="1" dirty="0" smtClean="0">
                <a:solidFill>
                  <a:srgbClr val="C00000"/>
                </a:solidFill>
                <a:ea typeface="ＭＳ Ｐゴシック" pitchFamily="34" charset="-128"/>
              </a:rPr>
              <a:t>V</a:t>
            </a:r>
            <a:r>
              <a:rPr lang="en-US" sz="1800" i="1" baseline="-25000" dirty="0" smtClean="0">
                <a:solidFill>
                  <a:srgbClr val="C00000"/>
                </a:solidFill>
                <a:ea typeface="ＭＳ Ｐゴシック" pitchFamily="34" charset="-128"/>
              </a:rPr>
              <a:t>GG </a:t>
            </a:r>
            <a:r>
              <a:rPr lang="en-US" sz="1800" dirty="0" smtClean="0">
                <a:solidFill>
                  <a:srgbClr val="C00000"/>
                </a:solidFill>
                <a:ea typeface="ＭＳ Ｐゴシック" pitchFamily="34" charset="-128"/>
              </a:rPr>
              <a:t>−</a:t>
            </a:r>
            <a:r>
              <a:rPr lang="en-US" sz="1800" i="1" dirty="0" smtClean="0">
                <a:solidFill>
                  <a:srgbClr val="C00000"/>
                </a:solidFill>
                <a:ea typeface="ＭＳ Ｐゴシック" pitchFamily="34" charset="-128"/>
              </a:rPr>
              <a:t> </a:t>
            </a:r>
            <a:r>
              <a:rPr lang="en-US" sz="1800" i="1" dirty="0" err="1" smtClean="0">
                <a:solidFill>
                  <a:srgbClr val="C00000"/>
                </a:solidFill>
                <a:ea typeface="ＭＳ Ｐゴシック" pitchFamily="34" charset="-128"/>
              </a:rPr>
              <a:t>v</a:t>
            </a:r>
            <a:r>
              <a:rPr lang="en-US" sz="1800" i="1" baseline="-25000" dirty="0" err="1" smtClean="0">
                <a:solidFill>
                  <a:srgbClr val="C00000"/>
                </a:solidFill>
                <a:ea typeface="ＭＳ Ｐゴシック" pitchFamily="34" charset="-128"/>
              </a:rPr>
              <a:t>o</a:t>
            </a:r>
            <a:r>
              <a:rPr lang="en-US" sz="1800" dirty="0" smtClean="0">
                <a:solidFill>
                  <a:srgbClr val="C00000"/>
                </a:solidFill>
                <a:ea typeface="ＭＳ Ｐゴシック" pitchFamily="34" charset="-128"/>
                <a:sym typeface="Wingdings" pitchFamily="2" charset="2"/>
              </a:rPr>
              <a:t>  </a:t>
            </a:r>
            <a:r>
              <a:rPr lang="en-US" sz="1800" dirty="0" smtClean="0">
                <a:ea typeface="ＭＳ Ｐゴシック" pitchFamily="34" charset="-128"/>
              </a:rPr>
              <a:t>− </a:t>
            </a:r>
            <a:r>
              <a:rPr lang="en-US" sz="1800" i="1" dirty="0" smtClean="0">
                <a:ea typeface="ＭＳ Ｐゴシック" pitchFamily="34" charset="-128"/>
              </a:rPr>
              <a:t>V</a:t>
            </a:r>
            <a:r>
              <a:rPr lang="en-US" sz="1800" i="1" baseline="-25000" dirty="0" smtClean="0">
                <a:ea typeface="ＭＳ Ｐゴシック" pitchFamily="34" charset="-128"/>
              </a:rPr>
              <a:t>TNL</a:t>
            </a:r>
            <a:r>
              <a:rPr lang="en-US" sz="1800" i="1" dirty="0" smtClean="0">
                <a:ea typeface="ＭＳ Ｐゴシック" pitchFamily="34" charset="-128"/>
              </a:rPr>
              <a:t>   </a:t>
            </a:r>
          </a:p>
          <a:p>
            <a:pPr>
              <a:buFontTx/>
              <a:buNone/>
            </a:pPr>
            <a:r>
              <a:rPr lang="en-US" sz="1800" dirty="0" smtClean="0">
                <a:ea typeface="ＭＳ Ｐゴシック" pitchFamily="34" charset="-128"/>
              </a:rPr>
              <a:t>		          ≥ </a:t>
            </a:r>
            <a:r>
              <a:rPr lang="en-US" sz="1800" i="1" dirty="0" smtClean="0">
                <a:ea typeface="ＭＳ Ｐゴシック" pitchFamily="34" charset="-128"/>
              </a:rPr>
              <a:t>V</a:t>
            </a:r>
            <a:r>
              <a:rPr lang="en-US" sz="1800" i="1" baseline="-25000" dirty="0" smtClean="0">
                <a:ea typeface="ＭＳ Ｐゴシック" pitchFamily="34" charset="-128"/>
              </a:rPr>
              <a:t>DD</a:t>
            </a:r>
            <a:r>
              <a:rPr lang="en-US" sz="1800" i="1" dirty="0" smtClean="0">
                <a:ea typeface="ＭＳ Ｐゴシック" pitchFamily="34" charset="-128"/>
              </a:rPr>
              <a:t> + V</a:t>
            </a:r>
            <a:r>
              <a:rPr lang="en-US" sz="1800" i="1" baseline="-25000" dirty="0" smtClean="0">
                <a:ea typeface="ＭＳ Ｐゴシック" pitchFamily="34" charset="-128"/>
              </a:rPr>
              <a:t>TNL</a:t>
            </a:r>
            <a:r>
              <a:rPr lang="en-US" sz="1800" i="1" dirty="0" smtClean="0">
                <a:ea typeface="ＭＳ Ｐゴシック" pitchFamily="34" charset="-128"/>
              </a:rPr>
              <a:t> − </a:t>
            </a:r>
            <a:r>
              <a:rPr lang="en-US" sz="1800" i="1" dirty="0" err="1" smtClean="0">
                <a:ea typeface="ＭＳ Ｐゴシック" pitchFamily="34" charset="-128"/>
              </a:rPr>
              <a:t>v</a:t>
            </a:r>
            <a:r>
              <a:rPr lang="en-US" sz="1800" i="1" baseline="-25000" dirty="0" err="1" smtClean="0">
                <a:ea typeface="ＭＳ Ｐゴシック" pitchFamily="34" charset="-128"/>
              </a:rPr>
              <a:t>o</a:t>
            </a:r>
            <a:r>
              <a:rPr lang="en-US" sz="1800" dirty="0" smtClean="0">
                <a:ea typeface="ＭＳ Ｐゴシック" pitchFamily="34" charset="-128"/>
                <a:sym typeface="Wingdings" pitchFamily="2" charset="2"/>
              </a:rPr>
              <a:t>  </a:t>
            </a:r>
            <a:r>
              <a:rPr lang="en-US" sz="1800" dirty="0" smtClean="0">
                <a:ea typeface="ＭＳ Ｐゴシック" pitchFamily="34" charset="-128"/>
              </a:rPr>
              <a:t>− </a:t>
            </a:r>
            <a:r>
              <a:rPr lang="en-US" sz="1800" i="1" dirty="0" smtClean="0">
                <a:ea typeface="ＭＳ Ｐゴシック" pitchFamily="34" charset="-128"/>
              </a:rPr>
              <a:t>V</a:t>
            </a:r>
            <a:r>
              <a:rPr lang="en-US" sz="1800" i="1" baseline="-25000" dirty="0" smtClean="0">
                <a:ea typeface="ＭＳ Ｐゴシック" pitchFamily="34" charset="-128"/>
              </a:rPr>
              <a:t>TNL</a:t>
            </a:r>
            <a:r>
              <a:rPr lang="en-US" sz="1800" i="1" dirty="0" smtClean="0">
                <a:ea typeface="ＭＳ Ｐゴシック" pitchFamily="34" charset="-128"/>
              </a:rPr>
              <a:t> </a:t>
            </a:r>
          </a:p>
          <a:p>
            <a:pPr>
              <a:buFontTx/>
              <a:buNone/>
            </a:pPr>
            <a:r>
              <a:rPr lang="en-US" sz="1800" dirty="0" smtClean="0">
                <a:ea typeface="ＭＳ Ｐゴシック" pitchFamily="34" charset="-128"/>
              </a:rPr>
              <a:t>		          </a:t>
            </a:r>
            <a:r>
              <a:rPr lang="en-US" sz="1800" b="1" dirty="0" smtClean="0">
                <a:solidFill>
                  <a:srgbClr val="C00000"/>
                </a:solidFill>
                <a:ea typeface="ＭＳ Ｐゴシック" pitchFamily="34" charset="-128"/>
              </a:rPr>
              <a:t>≥</a:t>
            </a:r>
            <a:r>
              <a:rPr lang="en-US" sz="1800" dirty="0" smtClean="0">
                <a:ea typeface="ＭＳ Ｐゴシック" pitchFamily="34" charset="-128"/>
              </a:rPr>
              <a:t> </a:t>
            </a:r>
            <a:r>
              <a:rPr lang="en-US" sz="1800" i="1" dirty="0" smtClean="0">
                <a:ea typeface="ＭＳ Ｐゴシック" pitchFamily="34" charset="-128"/>
              </a:rPr>
              <a:t>V</a:t>
            </a:r>
            <a:r>
              <a:rPr lang="en-US" sz="1800" i="1" baseline="-25000" dirty="0" smtClean="0">
                <a:ea typeface="ＭＳ Ｐゴシック" pitchFamily="34" charset="-128"/>
              </a:rPr>
              <a:t>DD</a:t>
            </a:r>
            <a:r>
              <a:rPr lang="en-US" sz="1800" i="1" dirty="0" smtClean="0">
                <a:ea typeface="ＭＳ Ｐゴシック" pitchFamily="34" charset="-128"/>
              </a:rPr>
              <a:t>  − </a:t>
            </a:r>
            <a:r>
              <a:rPr lang="en-US" sz="1800" i="1" dirty="0" err="1" smtClean="0">
                <a:ea typeface="ＭＳ Ｐゴシック" pitchFamily="34" charset="-128"/>
              </a:rPr>
              <a:t>v</a:t>
            </a:r>
            <a:r>
              <a:rPr lang="en-US" sz="1800" i="1" baseline="-25000" dirty="0" err="1" smtClean="0">
                <a:ea typeface="ＭＳ Ｐゴシック" pitchFamily="34" charset="-128"/>
              </a:rPr>
              <a:t>o</a:t>
            </a:r>
            <a:r>
              <a:rPr lang="en-US" sz="1800" dirty="0" smtClean="0">
                <a:ea typeface="ＭＳ Ｐゴシック" pitchFamily="34" charset="-128"/>
                <a:sym typeface="Wingdings" pitchFamily="2" charset="2"/>
              </a:rPr>
              <a:t> =</a:t>
            </a:r>
            <a:r>
              <a:rPr lang="en-US" sz="1800" i="1" dirty="0" smtClean="0">
                <a:ea typeface="ＭＳ Ｐゴシック" pitchFamily="34" charset="-128"/>
              </a:rPr>
              <a:t> </a:t>
            </a:r>
            <a:r>
              <a:rPr lang="en-US" sz="1800" i="1" dirty="0" err="1" smtClean="0">
                <a:solidFill>
                  <a:srgbClr val="181818"/>
                </a:solidFill>
                <a:ea typeface="ＭＳ Ｐゴシック" pitchFamily="34" charset="-128"/>
              </a:rPr>
              <a:t>v</a:t>
            </a:r>
            <a:r>
              <a:rPr lang="en-US" sz="1800" i="1" baseline="-25000" dirty="0" err="1" smtClean="0">
                <a:solidFill>
                  <a:srgbClr val="181818"/>
                </a:solidFill>
                <a:ea typeface="ＭＳ Ｐゴシック" pitchFamily="34" charset="-128"/>
              </a:rPr>
              <a:t>DSL</a:t>
            </a:r>
            <a:endParaRPr lang="en-US" sz="1800" i="1" baseline="-25000" dirty="0" smtClean="0">
              <a:solidFill>
                <a:srgbClr val="181818"/>
              </a:solidFill>
              <a:ea typeface="ＭＳ Ｐゴシック" pitchFamily="34" charset="-128"/>
            </a:endParaRPr>
          </a:p>
          <a:p>
            <a:endParaRPr lang="en-US" sz="1800" dirty="0" smtClean="0">
              <a:ea typeface="ＭＳ Ｐゴシック" pitchFamily="34" charset="-128"/>
            </a:endParaRPr>
          </a:p>
          <a:p>
            <a:pPr eaLnBrk="1" hangingPunct="1">
              <a:lnSpc>
                <a:spcPct val="90000"/>
              </a:lnSpc>
            </a:pPr>
            <a:r>
              <a:rPr lang="en-US" sz="1800" dirty="0" smtClean="0">
                <a:ea typeface="ＭＳ Ｐゴシック" pitchFamily="34" charset="-128"/>
              </a:rPr>
              <a:t>For this value of </a:t>
            </a:r>
            <a:r>
              <a:rPr lang="en-US" sz="1800" i="1" dirty="0" smtClean="0">
                <a:ea typeface="ＭＳ Ｐゴシック" pitchFamily="34" charset="-128"/>
              </a:rPr>
              <a:t>V</a:t>
            </a:r>
            <a:r>
              <a:rPr lang="en-US" sz="1800" i="1" baseline="-25000" dirty="0" smtClean="0">
                <a:ea typeface="ＭＳ Ｐゴシック" pitchFamily="34" charset="-128"/>
              </a:rPr>
              <a:t>GG</a:t>
            </a:r>
            <a:r>
              <a:rPr lang="en-US" sz="1800" i="1" dirty="0" smtClean="0">
                <a:ea typeface="ＭＳ Ｐゴシック" pitchFamily="34" charset="-128"/>
              </a:rPr>
              <a:t>, </a:t>
            </a:r>
            <a:r>
              <a:rPr lang="en-US" sz="1800" dirty="0" smtClean="0">
                <a:ea typeface="ＭＳ Ｐゴシック" pitchFamily="34" charset="-128"/>
              </a:rPr>
              <a:t>the output voltage in the high output state</a:t>
            </a:r>
            <a:r>
              <a:rPr lang="en-US" sz="1800" i="1" dirty="0" smtClean="0">
                <a:ea typeface="ＭＳ Ｐゴシック" pitchFamily="34" charset="-128"/>
              </a:rPr>
              <a:t> V</a:t>
            </a:r>
            <a:r>
              <a:rPr lang="en-US" sz="1800" i="1" baseline="-25000" dirty="0" smtClean="0">
                <a:ea typeface="ＭＳ Ｐゴシック" pitchFamily="34" charset="-128"/>
              </a:rPr>
              <a:t>H</a:t>
            </a:r>
            <a:r>
              <a:rPr lang="en-US" sz="1800" i="1" dirty="0" smtClean="0">
                <a:ea typeface="ＭＳ Ｐゴシック" pitchFamily="34" charset="-128"/>
              </a:rPr>
              <a:t> </a:t>
            </a:r>
            <a:r>
              <a:rPr lang="en-US" sz="1800" dirty="0" smtClean="0">
                <a:ea typeface="ＭＳ Ｐゴシック" pitchFamily="34" charset="-128"/>
              </a:rPr>
              <a:t>is equal to </a:t>
            </a:r>
            <a:r>
              <a:rPr lang="en-US" sz="1800" i="1" dirty="0" smtClean="0">
                <a:ea typeface="ＭＳ Ｐゴシック" pitchFamily="34" charset="-128"/>
              </a:rPr>
              <a:t>V</a:t>
            </a:r>
            <a:r>
              <a:rPr lang="en-US" sz="1800" i="1" baseline="-25000" dirty="0" smtClean="0">
                <a:ea typeface="ＭＳ Ｐゴシック" pitchFamily="34" charset="-128"/>
              </a:rPr>
              <a:t>DD</a:t>
            </a:r>
            <a:r>
              <a:rPr lang="en-US" sz="1800" dirty="0" smtClean="0">
                <a:ea typeface="ＭＳ Ｐゴシック" pitchFamily="34" charset="-128"/>
              </a:rPr>
              <a:t>:</a:t>
            </a:r>
          </a:p>
          <a:p>
            <a:pPr eaLnBrk="1" hangingPunct="1">
              <a:lnSpc>
                <a:spcPct val="90000"/>
              </a:lnSpc>
              <a:buFontTx/>
              <a:buNone/>
            </a:pPr>
            <a:r>
              <a:rPr lang="en-US" sz="1800" i="1" dirty="0" smtClean="0">
                <a:ea typeface="ＭＳ Ｐゴシック" pitchFamily="34" charset="-128"/>
              </a:rPr>
              <a:t>	</a:t>
            </a:r>
            <a:r>
              <a:rPr lang="en-US" sz="1800" b="1" i="1" dirty="0" smtClean="0">
                <a:ea typeface="ＭＳ Ｐゴシック" pitchFamily="34" charset="-128"/>
              </a:rPr>
              <a:t>M</a:t>
            </a:r>
            <a:r>
              <a:rPr lang="en-US" sz="1800" b="1" i="1" baseline="-25000" dirty="0" smtClean="0">
                <a:ea typeface="ＭＳ Ｐゴシック" pitchFamily="34" charset="-128"/>
              </a:rPr>
              <a:t>S </a:t>
            </a:r>
            <a:r>
              <a:rPr lang="en-US" sz="1800" b="1" dirty="0" smtClean="0">
                <a:ea typeface="ＭＳ Ｐゴシック" pitchFamily="34" charset="-128"/>
              </a:rPr>
              <a:t>-off, </a:t>
            </a:r>
            <a:r>
              <a:rPr lang="en-US" sz="1800" b="1" i="1" dirty="0" err="1" smtClean="0">
                <a:ea typeface="ＭＳ Ｐゴシック" pitchFamily="34" charset="-128"/>
              </a:rPr>
              <a:t>i</a:t>
            </a:r>
            <a:r>
              <a:rPr lang="en-US" sz="1800" b="1" i="1" baseline="-25000" dirty="0" err="1" smtClean="0">
                <a:ea typeface="ＭＳ Ｐゴシック" pitchFamily="34" charset="-128"/>
              </a:rPr>
              <a:t>D</a:t>
            </a:r>
            <a:r>
              <a:rPr lang="en-US" sz="1800" b="1" dirty="0" smtClean="0">
                <a:ea typeface="ＭＳ Ｐゴシック" pitchFamily="34" charset="-128"/>
              </a:rPr>
              <a:t>=0 </a:t>
            </a:r>
            <a:r>
              <a:rPr lang="en-US" sz="1800" dirty="0" smtClean="0">
                <a:ea typeface="ＭＳ Ｐゴシック" pitchFamily="34" charset="-128"/>
                <a:sym typeface="Wingdings" pitchFamily="2" charset="2"/>
              </a:rPr>
              <a:t> </a:t>
            </a:r>
            <a:r>
              <a:rPr lang="en-US" sz="1800" i="1" dirty="0" err="1" smtClean="0">
                <a:ea typeface="ＭＳ Ｐゴシック" pitchFamily="34" charset="-128"/>
              </a:rPr>
              <a:t>v</a:t>
            </a:r>
            <a:r>
              <a:rPr lang="en-US" sz="1800" i="1" baseline="-25000" dirty="0" err="1" smtClean="0">
                <a:ea typeface="ＭＳ Ｐゴシック" pitchFamily="34" charset="-128"/>
              </a:rPr>
              <a:t>DSL</a:t>
            </a:r>
            <a:r>
              <a:rPr lang="en-US" sz="1800" dirty="0" smtClean="0">
                <a:ea typeface="ＭＳ Ｐゴシック" pitchFamily="34" charset="-128"/>
              </a:rPr>
              <a:t>=0 (linear region) </a:t>
            </a:r>
            <a:r>
              <a:rPr lang="en-US" sz="1800" dirty="0" smtClean="0">
                <a:ea typeface="ＭＳ Ｐゴシック" pitchFamily="34" charset="-128"/>
                <a:sym typeface="Wingdings" pitchFamily="2" charset="2"/>
              </a:rPr>
              <a:t></a:t>
            </a:r>
          </a:p>
          <a:p>
            <a:pPr eaLnBrk="1" hangingPunct="1">
              <a:lnSpc>
                <a:spcPct val="90000"/>
              </a:lnSpc>
              <a:buFontTx/>
              <a:buNone/>
            </a:pPr>
            <a:r>
              <a:rPr lang="en-US" sz="1800" i="1" dirty="0" smtClean="0">
                <a:ea typeface="ＭＳ Ｐゴシック" pitchFamily="34" charset="-128"/>
              </a:rPr>
              <a:t>	 </a:t>
            </a:r>
            <a:r>
              <a:rPr lang="en-US" sz="1800" i="1" dirty="0" err="1" smtClean="0">
                <a:ea typeface="ＭＳ Ｐゴシック" pitchFamily="34" charset="-128"/>
              </a:rPr>
              <a:t>v</a:t>
            </a:r>
            <a:r>
              <a:rPr lang="en-US" sz="1800" i="1" baseline="-25000" dirty="0" err="1" smtClean="0">
                <a:ea typeface="ＭＳ Ｐゴシック" pitchFamily="34" charset="-128"/>
              </a:rPr>
              <a:t>DSL</a:t>
            </a:r>
            <a:r>
              <a:rPr lang="en-US" sz="1800" dirty="0" smtClean="0">
                <a:ea typeface="ＭＳ Ｐゴシック" pitchFamily="34" charset="-128"/>
              </a:rPr>
              <a:t>= </a:t>
            </a:r>
            <a:r>
              <a:rPr lang="en-US" sz="1800" i="1" dirty="0" smtClean="0">
                <a:ea typeface="ＭＳ Ｐゴシック" pitchFamily="34" charset="-128"/>
              </a:rPr>
              <a:t>V</a:t>
            </a:r>
            <a:r>
              <a:rPr lang="en-US" sz="1800" i="1" baseline="-25000" dirty="0" smtClean="0">
                <a:ea typeface="ＭＳ Ｐゴシック" pitchFamily="34" charset="-128"/>
              </a:rPr>
              <a:t>DD</a:t>
            </a:r>
            <a:r>
              <a:rPr lang="en-US" sz="1800" i="1" dirty="0" smtClean="0">
                <a:ea typeface="ＭＳ Ｐゴシック" pitchFamily="34" charset="-128"/>
              </a:rPr>
              <a:t>  − </a:t>
            </a:r>
            <a:r>
              <a:rPr lang="en-US" sz="1800" i="1" dirty="0" err="1" smtClean="0">
                <a:ea typeface="ＭＳ Ｐゴシック" pitchFamily="34" charset="-128"/>
              </a:rPr>
              <a:t>v</a:t>
            </a:r>
            <a:r>
              <a:rPr lang="en-US" sz="1800" i="1" baseline="-25000" dirty="0" err="1" smtClean="0">
                <a:ea typeface="ＭＳ Ｐゴシック" pitchFamily="34" charset="-128"/>
              </a:rPr>
              <a:t>o</a:t>
            </a:r>
            <a:r>
              <a:rPr lang="en-US" sz="1800" dirty="0" smtClean="0">
                <a:ea typeface="ＭＳ Ｐゴシック" pitchFamily="34" charset="-128"/>
                <a:sym typeface="Wingdings" pitchFamily="2" charset="2"/>
              </a:rPr>
              <a:t> =</a:t>
            </a:r>
            <a:r>
              <a:rPr lang="en-US" sz="1800" i="1" dirty="0" smtClean="0">
                <a:ea typeface="ＭＳ Ｐゴシック" pitchFamily="34" charset="-128"/>
              </a:rPr>
              <a:t> V</a:t>
            </a:r>
            <a:r>
              <a:rPr lang="en-US" sz="1800" i="1" baseline="-25000" dirty="0" smtClean="0">
                <a:ea typeface="ＭＳ Ｐゴシック" pitchFamily="34" charset="-128"/>
              </a:rPr>
              <a:t>DD</a:t>
            </a:r>
            <a:r>
              <a:rPr lang="en-US" sz="1800" i="1" dirty="0" smtClean="0">
                <a:ea typeface="ＭＳ Ｐゴシック" pitchFamily="34" charset="-128"/>
              </a:rPr>
              <a:t>  − V</a:t>
            </a:r>
            <a:r>
              <a:rPr lang="en-US" sz="1800" i="1" baseline="-25000" dirty="0" smtClean="0">
                <a:ea typeface="ＭＳ Ｐゴシック" pitchFamily="34" charset="-128"/>
              </a:rPr>
              <a:t>H </a:t>
            </a:r>
            <a:r>
              <a:rPr lang="en-US" sz="1800" i="1" dirty="0" smtClean="0">
                <a:solidFill>
                  <a:srgbClr val="181818"/>
                </a:solidFill>
                <a:ea typeface="ＭＳ Ｐゴシック" pitchFamily="34" charset="-128"/>
              </a:rPr>
              <a:t>=</a:t>
            </a:r>
            <a:r>
              <a:rPr lang="en-US" sz="1800" dirty="0" smtClean="0">
                <a:solidFill>
                  <a:srgbClr val="181818"/>
                </a:solidFill>
                <a:ea typeface="ＭＳ Ｐゴシック" pitchFamily="34" charset="-128"/>
              </a:rPr>
              <a:t>0 </a:t>
            </a:r>
            <a:r>
              <a:rPr lang="en-US" sz="1800" dirty="0" smtClean="0">
                <a:solidFill>
                  <a:srgbClr val="181818"/>
                </a:solidFill>
                <a:ea typeface="ＭＳ Ｐゴシック" pitchFamily="34" charset="-128"/>
                <a:sym typeface="Wingdings" pitchFamily="2" charset="2"/>
              </a:rPr>
              <a:t> </a:t>
            </a:r>
            <a:r>
              <a:rPr lang="en-US" sz="1800" i="1" dirty="0" smtClean="0">
                <a:ea typeface="ＭＳ Ｐゴシック" pitchFamily="34" charset="-128"/>
              </a:rPr>
              <a:t>V</a:t>
            </a:r>
            <a:r>
              <a:rPr lang="en-US" sz="1800" i="1" baseline="-25000" dirty="0" smtClean="0">
                <a:ea typeface="ＭＳ Ｐゴシック" pitchFamily="34" charset="-128"/>
              </a:rPr>
              <a:t>H </a:t>
            </a:r>
            <a:r>
              <a:rPr lang="en-US" sz="1800" i="1" dirty="0" smtClean="0">
                <a:solidFill>
                  <a:srgbClr val="181818"/>
                </a:solidFill>
                <a:ea typeface="ＭＳ Ｐゴシック" pitchFamily="34" charset="-128"/>
              </a:rPr>
              <a:t>=</a:t>
            </a:r>
            <a:r>
              <a:rPr lang="en-US" sz="1800" i="1" dirty="0" smtClean="0">
                <a:ea typeface="ＭＳ Ｐゴシック" pitchFamily="34" charset="-128"/>
              </a:rPr>
              <a:t> V</a:t>
            </a:r>
            <a:r>
              <a:rPr lang="en-US" sz="1800" i="1" baseline="-25000" dirty="0" smtClean="0">
                <a:ea typeface="ＭＳ Ｐゴシック" pitchFamily="34" charset="-128"/>
              </a:rPr>
              <a:t>DD</a:t>
            </a:r>
            <a:endParaRPr lang="en-US" sz="1800" baseline="-25000" dirty="0" smtClean="0">
              <a:solidFill>
                <a:srgbClr val="181818"/>
              </a:solidFill>
              <a:ea typeface="ＭＳ Ｐゴシック" pitchFamily="34" charset="-128"/>
            </a:endParaRPr>
          </a:p>
          <a:p>
            <a:endParaRPr lang="en-US" sz="1800" dirty="0" smtClean="0">
              <a:ea typeface="ＭＳ Ｐゴシック" pitchFamily="34" charset="-128"/>
            </a:endParaRPr>
          </a:p>
          <a:p>
            <a:r>
              <a:rPr lang="en-US" sz="1800" dirty="0" smtClean="0">
                <a:ea typeface="ＭＳ Ｐゴシック" pitchFamily="34" charset="-128"/>
              </a:rPr>
              <a:t>The </a:t>
            </a:r>
            <a:r>
              <a:rPr lang="en-US" sz="1800" i="1" dirty="0" smtClean="0">
                <a:ea typeface="ＭＳ Ｐゴシック" pitchFamily="34" charset="-128"/>
              </a:rPr>
              <a:t>W/L </a:t>
            </a:r>
            <a:r>
              <a:rPr lang="en-US" sz="1800" dirty="0" smtClean="0">
                <a:ea typeface="ＭＳ Ｐゴシック" pitchFamily="34" charset="-128"/>
              </a:rPr>
              <a:t>ratios for </a:t>
            </a:r>
            <a:r>
              <a:rPr lang="en-US" sz="1800" i="1" dirty="0" smtClean="0">
                <a:ea typeface="ＭＳ Ｐゴシック" pitchFamily="34" charset="-128"/>
              </a:rPr>
              <a:t>M</a:t>
            </a:r>
            <a:r>
              <a:rPr lang="en-US" sz="1800" i="1" baseline="-25000" dirty="0" smtClean="0">
                <a:ea typeface="ＭＳ Ｐゴシック" pitchFamily="34" charset="-128"/>
              </a:rPr>
              <a:t>S</a:t>
            </a:r>
            <a:r>
              <a:rPr lang="en-US" sz="1800" dirty="0" smtClean="0">
                <a:ea typeface="ＭＳ Ｐゴシック" pitchFamily="34" charset="-128"/>
              </a:rPr>
              <a:t> and </a:t>
            </a:r>
            <a:r>
              <a:rPr lang="en-US" sz="1800" i="1" dirty="0" smtClean="0">
                <a:ea typeface="ＭＳ Ｐゴシック" pitchFamily="34" charset="-128"/>
              </a:rPr>
              <a:t>M</a:t>
            </a:r>
            <a:r>
              <a:rPr lang="en-US" sz="1800" i="1" baseline="-25000" dirty="0" smtClean="0">
                <a:ea typeface="ＭＳ Ｐゴシック" pitchFamily="34" charset="-128"/>
              </a:rPr>
              <a:t>L</a:t>
            </a:r>
            <a:r>
              <a:rPr lang="en-US" sz="1800" dirty="0" smtClean="0">
                <a:ea typeface="ＭＳ Ｐゴシック" pitchFamily="34" charset="-128"/>
              </a:rPr>
              <a:t> can be calculated as in previous section ( easier, since </a:t>
            </a:r>
            <a:r>
              <a:rPr lang="en-US" sz="1800" i="1" dirty="0" smtClean="0">
                <a:ea typeface="ＭＳ Ｐゴシック" pitchFamily="34" charset="-128"/>
              </a:rPr>
              <a:t>V</a:t>
            </a:r>
            <a:r>
              <a:rPr lang="en-US" sz="1800" i="1" baseline="-25000" dirty="0" smtClean="0">
                <a:ea typeface="ＭＳ Ｐゴシック" pitchFamily="34" charset="-128"/>
              </a:rPr>
              <a:t>H</a:t>
            </a:r>
            <a:r>
              <a:rPr lang="en-US" sz="1800" i="1" dirty="0" smtClean="0">
                <a:ea typeface="ＭＳ Ｐゴシック" pitchFamily="34" charset="-128"/>
              </a:rPr>
              <a:t> </a:t>
            </a:r>
            <a:r>
              <a:rPr lang="en-US" sz="1800" dirty="0" smtClean="0">
                <a:ea typeface="ＭＳ Ｐゴシック" pitchFamily="34" charset="-128"/>
              </a:rPr>
              <a:t>is  equal to</a:t>
            </a:r>
            <a:r>
              <a:rPr lang="en-US" sz="1800" i="1" dirty="0" smtClean="0">
                <a:ea typeface="ＭＳ Ｐゴシック" pitchFamily="34" charset="-128"/>
              </a:rPr>
              <a:t> V</a:t>
            </a:r>
            <a:r>
              <a:rPr lang="en-US" sz="1800" i="1" baseline="-25000" dirty="0" smtClean="0">
                <a:ea typeface="ＭＳ Ｐゴシック" pitchFamily="34" charset="-128"/>
              </a:rPr>
              <a:t>DD</a:t>
            </a:r>
            <a:r>
              <a:rPr lang="en-US" sz="1800" dirty="0" smtClean="0">
                <a:ea typeface="ＭＳ Ｐゴシック" pitchFamily="34" charset="-128"/>
              </a:rPr>
              <a:t>)</a:t>
            </a:r>
            <a:r>
              <a:rPr lang="en-US" sz="1800" i="1" dirty="0" smtClean="0">
                <a:ea typeface="ＭＳ Ｐゴシック" pitchFamily="34" charset="-128"/>
              </a:rPr>
              <a:t> 	</a:t>
            </a:r>
            <a:endParaRPr lang="en-US" sz="1800" dirty="0" smtClean="0">
              <a:ea typeface="ＭＳ Ｐゴシック" pitchFamily="34" charset="-128"/>
            </a:endParaRPr>
          </a:p>
          <a:p>
            <a:pPr>
              <a:buFontTx/>
              <a:buNone/>
            </a:pPr>
            <a:endParaRPr lang="en-US" sz="1800" dirty="0" smtClean="0">
              <a:solidFill>
                <a:srgbClr val="C00000"/>
              </a:solidFill>
              <a:ea typeface="ＭＳ Ｐゴシック" pitchFamily="34" charset="-128"/>
            </a:endParaRPr>
          </a:p>
        </p:txBody>
      </p:sp>
      <p:pic>
        <p:nvPicPr>
          <p:cNvPr id="21510" name="Picture 6" descr="fig0622"/>
          <p:cNvPicPr>
            <a:picLocks noChangeAspect="1" noChangeArrowheads="1"/>
          </p:cNvPicPr>
          <p:nvPr/>
        </p:nvPicPr>
        <p:blipFill>
          <a:blip r:embed="rId3"/>
          <a:srcRect r="63889" b="12666"/>
          <a:stretch>
            <a:fillRect/>
          </a:stretch>
        </p:blipFill>
        <p:spPr bwMode="auto">
          <a:xfrm>
            <a:off x="685800" y="1295400"/>
            <a:ext cx="3267075" cy="4114800"/>
          </a:xfrm>
          <a:prstGeom prst="rect">
            <a:avLst/>
          </a:prstGeom>
          <a:noFill/>
          <a:ln w="9525">
            <a:noFill/>
            <a:miter lim="800000"/>
            <a:headEnd/>
            <a:tailEnd/>
          </a:ln>
        </p:spPr>
      </p:pic>
      <p:sp>
        <p:nvSpPr>
          <p:cNvPr id="9" name="Rectangle 2"/>
          <p:cNvSpPr>
            <a:spLocks noGrp="1" noChangeArrowheads="1"/>
          </p:cNvSpPr>
          <p:nvPr>
            <p:ph type="title"/>
          </p:nvPr>
        </p:nvSpPr>
        <p:spPr>
          <a:xfrm>
            <a:off x="228600" y="0"/>
            <a:ext cx="8763000" cy="838200"/>
          </a:xfrm>
        </p:spPr>
        <p:txBody>
          <a:bodyPr/>
          <a:lstStyle/>
          <a:p>
            <a:pPr eaLnBrk="1" hangingPunct="1"/>
            <a:r>
              <a:rPr lang="en-US" dirty="0" smtClean="0">
                <a:ea typeface="ＭＳ Ｐゴシック" pitchFamily="34" charset="-128"/>
              </a:rPr>
              <a:t>NMOS Inverter with a Linear Load</a:t>
            </a:r>
          </a:p>
        </p:txBody>
      </p:sp>
      <p:sp>
        <p:nvSpPr>
          <p:cNvPr id="12" name="Rounded Rectangle 11"/>
          <p:cNvSpPr/>
          <p:nvPr/>
        </p:nvSpPr>
        <p:spPr bwMode="auto">
          <a:xfrm>
            <a:off x="5722620" y="3230880"/>
            <a:ext cx="1059180" cy="274320"/>
          </a:xfrm>
          <a:prstGeom prst="roundRect">
            <a:avLst/>
          </a:prstGeom>
          <a:noFill/>
          <a:ln>
            <a:solidFill>
              <a:srgbClr val="92D050"/>
            </a:solidFill>
            <a:headEnd type="none" w="med" len="med"/>
            <a:tailEnd type="none" w="med" len="med"/>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3" name="Straight Connector 12"/>
          <p:cNvCxnSpPr/>
          <p:nvPr/>
        </p:nvCxnSpPr>
        <p:spPr bwMode="auto">
          <a:xfrm>
            <a:off x="5486400" y="2209800"/>
            <a:ext cx="1676400" cy="0"/>
          </a:xfrm>
          <a:prstGeom prst="line">
            <a:avLst/>
          </a:prstGeom>
          <a:solidFill>
            <a:schemeClr val="accent1"/>
          </a:solidFill>
          <a:ln w="19050" cap="flat" cmpd="sng" algn="ctr">
            <a:solidFill>
              <a:srgbClr val="92D050"/>
            </a:solidFill>
            <a:prstDash val="solid"/>
            <a:round/>
            <a:headEnd type="none" w="med" len="med"/>
            <a:tailEnd type="none" w="med" len="med"/>
          </a:ln>
          <a:effectLst>
            <a:glow rad="63500">
              <a:schemeClr val="accent1">
                <a:satMod val="175000"/>
                <a:alpha val="40000"/>
              </a:schemeClr>
            </a:glow>
          </a:effectLst>
        </p:spPr>
      </p:cxnSp>
      <p:graphicFrame>
        <p:nvGraphicFramePr>
          <p:cNvPr id="2" name="Object 1"/>
          <p:cNvGraphicFramePr>
            <a:graphicFrameLocks noChangeAspect="1"/>
          </p:cNvGraphicFramePr>
          <p:nvPr/>
        </p:nvGraphicFramePr>
        <p:xfrm>
          <a:off x="5486400" y="1828800"/>
          <a:ext cx="1719263" cy="381000"/>
        </p:xfrm>
        <a:graphic>
          <a:graphicData uri="http://schemas.openxmlformats.org/presentationml/2006/ole">
            <mc:AlternateContent xmlns:mc="http://schemas.openxmlformats.org/markup-compatibility/2006">
              <mc:Choice xmlns:v="urn:schemas-microsoft-com:vml" Requires="v">
                <p:oleObj spid="_x0000_s21526" name="Equation" r:id="rId4" imgW="1028700" imgH="228600" progId="Equation.DSMT4">
                  <p:embed/>
                </p:oleObj>
              </mc:Choice>
              <mc:Fallback>
                <p:oleObj name="Equation" r:id="rId4" imgW="1028700" imgH="2286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1828800"/>
                        <a:ext cx="17192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ounded Rectangle 15"/>
          <p:cNvSpPr/>
          <p:nvPr/>
        </p:nvSpPr>
        <p:spPr bwMode="auto">
          <a:xfrm>
            <a:off x="5791200" y="2865120"/>
            <a:ext cx="381000" cy="327660"/>
          </a:xfrm>
          <a:prstGeom prst="roundRect">
            <a:avLst/>
          </a:prstGeom>
          <a:noFill/>
          <a:ln>
            <a:solidFill>
              <a:srgbClr val="92D050"/>
            </a:solidFill>
            <a:headEnd type="none" w="med" len="med"/>
            <a:tailEnd type="none" w="med" len="med"/>
          </a:ln>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7" name="Straight Connector 16"/>
          <p:cNvCxnSpPr/>
          <p:nvPr/>
        </p:nvCxnSpPr>
        <p:spPr bwMode="auto">
          <a:xfrm rot="16200000" flipH="1">
            <a:off x="7505700" y="3238500"/>
            <a:ext cx="304800" cy="228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rot="16200000" flipH="1">
            <a:off x="6385560" y="3238500"/>
            <a:ext cx="304800" cy="228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6858000" y="3886200"/>
            <a:ext cx="381000" cy="0"/>
          </a:xfrm>
          <a:prstGeom prst="line">
            <a:avLst/>
          </a:prstGeom>
          <a:solidFill>
            <a:schemeClr val="accent1"/>
          </a:solidFill>
          <a:ln w="19050" cap="flat" cmpd="sng" algn="ctr">
            <a:solidFill>
              <a:srgbClr val="0070C0"/>
            </a:solidFill>
            <a:prstDash val="solid"/>
            <a:round/>
            <a:headEnd type="none" w="med" len="med"/>
            <a:tailEnd type="none" w="med" len="med"/>
          </a:ln>
          <a:effectLst>
            <a:glow rad="63500">
              <a:schemeClr val="accent1">
                <a:satMod val="175000"/>
                <a:alpha val="40000"/>
              </a:schemeClr>
            </a:glow>
          </a:effectLst>
        </p:spPr>
      </p:cxnSp>
      <p:cxnSp>
        <p:nvCxnSpPr>
          <p:cNvPr id="20" name="Straight Connector 19"/>
          <p:cNvCxnSpPr/>
          <p:nvPr/>
        </p:nvCxnSpPr>
        <p:spPr bwMode="auto">
          <a:xfrm>
            <a:off x="4495800" y="3200400"/>
            <a:ext cx="1066800" cy="0"/>
          </a:xfrm>
          <a:prstGeom prst="line">
            <a:avLst/>
          </a:prstGeom>
          <a:solidFill>
            <a:schemeClr val="accent1"/>
          </a:solidFill>
          <a:ln w="19050" cap="flat" cmpd="sng" algn="ctr">
            <a:solidFill>
              <a:srgbClr val="0070C0"/>
            </a:solidFill>
            <a:prstDash val="solid"/>
            <a:round/>
            <a:headEnd type="none" w="med" len="med"/>
            <a:tailEnd type="none" w="med" len="med"/>
          </a:ln>
          <a:effectLst>
            <a:glow rad="63500">
              <a:schemeClr val="accent1">
                <a:satMod val="175000"/>
                <a:alpha val="40000"/>
              </a:schemeClr>
            </a:glow>
          </a:effectLst>
        </p:spPr>
      </p:cxn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3" name="Rectangle 2"/>
          <p:cNvSpPr>
            <a:spLocks noGrp="1" noChangeArrowheads="1"/>
          </p:cNvSpPr>
          <p:nvPr>
            <p:ph type="title"/>
          </p:nvPr>
        </p:nvSpPr>
        <p:spPr>
          <a:xfrm>
            <a:off x="228600" y="0"/>
            <a:ext cx="8763000" cy="990600"/>
          </a:xfrm>
        </p:spPr>
        <p:txBody>
          <a:bodyPr/>
          <a:lstStyle/>
          <a:p>
            <a:pPr eaLnBrk="1" hangingPunct="1"/>
            <a:r>
              <a:rPr lang="en-US" smtClean="0">
                <a:ea typeface="ＭＳ Ｐゴシック" pitchFamily="34" charset="-128"/>
              </a:rPr>
              <a:t>NMOS Inverter with a Depletion-mode Load</a:t>
            </a:r>
          </a:p>
        </p:txBody>
      </p:sp>
      <p:grpSp>
        <p:nvGrpSpPr>
          <p:cNvPr id="97286" name="Group 9"/>
          <p:cNvGrpSpPr>
            <a:grpSpLocks/>
          </p:cNvGrpSpPr>
          <p:nvPr/>
        </p:nvGrpSpPr>
        <p:grpSpPr bwMode="auto">
          <a:xfrm>
            <a:off x="685800" y="2971800"/>
            <a:ext cx="2743200" cy="3657600"/>
            <a:chOff x="685800" y="2819400"/>
            <a:chExt cx="2743200" cy="3657600"/>
          </a:xfrm>
        </p:grpSpPr>
        <p:pic>
          <p:nvPicPr>
            <p:cNvPr id="97288" name="Picture 6" descr="fig0623"/>
            <p:cNvPicPr>
              <a:picLocks noChangeAspect="1" noChangeArrowheads="1"/>
            </p:cNvPicPr>
            <p:nvPr/>
          </p:nvPicPr>
          <p:blipFill>
            <a:blip r:embed="rId2"/>
            <a:srcRect t="15158" r="66667" b="3999"/>
            <a:stretch>
              <a:fillRect/>
            </a:stretch>
          </p:blipFill>
          <p:spPr bwMode="auto">
            <a:xfrm>
              <a:off x="685800" y="2819400"/>
              <a:ext cx="2743200" cy="3657600"/>
            </a:xfrm>
            <a:prstGeom prst="rect">
              <a:avLst/>
            </a:prstGeom>
            <a:noFill/>
            <a:ln w="9525">
              <a:noFill/>
              <a:miter lim="800000"/>
              <a:headEnd/>
              <a:tailEnd/>
            </a:ln>
          </p:spPr>
        </p:pic>
        <p:cxnSp>
          <p:nvCxnSpPr>
            <p:cNvPr id="97289" name="Straight Arrow Connector 6"/>
            <p:cNvCxnSpPr>
              <a:cxnSpLocks noChangeShapeType="1"/>
            </p:cNvCxnSpPr>
            <p:nvPr/>
          </p:nvCxnSpPr>
          <p:spPr bwMode="auto">
            <a:xfrm>
              <a:off x="1600200" y="3832302"/>
              <a:ext cx="152400" cy="1588"/>
            </a:xfrm>
            <a:prstGeom prst="straightConnector1">
              <a:avLst/>
            </a:prstGeom>
            <a:noFill/>
            <a:ln w="9525" algn="ctr">
              <a:solidFill>
                <a:schemeClr val="tx1"/>
              </a:solidFill>
              <a:round/>
              <a:headEnd/>
              <a:tailEnd type="arrow" w="med" len="med"/>
            </a:ln>
          </p:spPr>
        </p:cxnSp>
      </p:grpSp>
      <p:sp>
        <p:nvSpPr>
          <p:cNvPr id="9" name="Content Placeholder 2"/>
          <p:cNvSpPr txBox="1">
            <a:spLocks/>
          </p:cNvSpPr>
          <p:nvPr/>
        </p:nvSpPr>
        <p:spPr bwMode="auto">
          <a:xfrm>
            <a:off x="152400" y="990600"/>
            <a:ext cx="8763000" cy="1600200"/>
          </a:xfrm>
          <a:prstGeom prst="rect">
            <a:avLst/>
          </a:prstGeom>
          <a:noFill/>
          <a:ln w="9525">
            <a:noFill/>
            <a:miter lim="800000"/>
            <a:headEnd/>
            <a:tailEnd/>
          </a:ln>
        </p:spPr>
        <p:txBody>
          <a:bodyPr/>
          <a:lstStyle/>
          <a:p>
            <a:pPr marL="342900" indent="-342900" eaLnBrk="0" hangingPunct="0">
              <a:spcBef>
                <a:spcPct val="20000"/>
              </a:spcBef>
              <a:buFontTx/>
              <a:buChar char="•"/>
              <a:defRPr/>
            </a:pPr>
            <a:r>
              <a:rPr lang="en-US" sz="2000" kern="0" dirty="0">
                <a:latin typeface="+mn-lt"/>
                <a:ea typeface="ＭＳ Ｐゴシック" charset="-128"/>
                <a:cs typeface="ＭＳ Ｐゴシック" charset="-128"/>
              </a:rPr>
              <a:t>The saturated load and linear load circuits were used when all the devices had the same threshold voltages in early NMOS and PMOS technologies. </a:t>
            </a:r>
          </a:p>
          <a:p>
            <a:pPr marL="342900" indent="-342900" eaLnBrk="0" hangingPunct="0">
              <a:spcBef>
                <a:spcPct val="20000"/>
              </a:spcBef>
              <a:buFontTx/>
              <a:buChar char="•"/>
              <a:defRPr/>
            </a:pPr>
            <a:r>
              <a:rPr lang="en-US" sz="2000" kern="0" dirty="0">
                <a:latin typeface="+mn-lt"/>
                <a:ea typeface="ＭＳ Ｐゴシック" charset="-128"/>
                <a:cs typeface="ＭＳ Ｐゴシック" charset="-128"/>
              </a:rPr>
              <a:t>However, once ion-implantation technology was perfected, it became possible to selectively adjust the threshold of the load transistors to alter their characteristics to become those of NMOS depletion mode devices with </a:t>
            </a:r>
            <a:r>
              <a:rPr lang="en-US" sz="2000" i="1" kern="0" dirty="0">
                <a:latin typeface="+mn-lt"/>
                <a:ea typeface="ＭＳ Ｐゴシック" charset="-128"/>
                <a:cs typeface="ＭＳ Ｐゴシック" charset="-128"/>
              </a:rPr>
              <a:t>V</a:t>
            </a:r>
            <a:r>
              <a:rPr lang="en-US" sz="2000" i="1" kern="0" baseline="-25000" dirty="0">
                <a:latin typeface="+mn-lt"/>
                <a:ea typeface="ＭＳ Ｐゴシック" charset="-128"/>
                <a:cs typeface="ＭＳ Ｐゴシック" charset="-128"/>
              </a:rPr>
              <a:t>TN</a:t>
            </a:r>
            <a:r>
              <a:rPr lang="en-US" sz="2000" i="1" kern="0" dirty="0">
                <a:latin typeface="+mn-lt"/>
                <a:ea typeface="ＭＳ Ｐゴシック" charset="-128"/>
                <a:cs typeface="ＭＳ Ｐゴシック" charset="-128"/>
              </a:rPr>
              <a:t> &lt; </a:t>
            </a:r>
            <a:r>
              <a:rPr lang="en-US" sz="2000" kern="0" dirty="0">
                <a:latin typeface="+mn-lt"/>
                <a:ea typeface="ＭＳ Ｐゴシック" charset="-128"/>
                <a:cs typeface="ＭＳ Ｐゴシック" charset="-128"/>
              </a:rPr>
              <a:t>0.</a:t>
            </a:r>
          </a:p>
        </p:txBody>
      </p:sp>
      <p:sp>
        <p:nvSpPr>
          <p:cNvPr id="10" name="TextBox 9"/>
          <p:cNvSpPr txBox="1"/>
          <p:nvPr/>
        </p:nvSpPr>
        <p:spPr>
          <a:xfrm>
            <a:off x="97830" y="3810000"/>
            <a:ext cx="407484" cy="461665"/>
          </a:xfrm>
          <a:prstGeom prst="rect">
            <a:avLst/>
          </a:prstGeom>
          <a:noFill/>
        </p:spPr>
        <p:txBody>
          <a:bodyPr wrap="none" rtlCol="0">
            <a:spAutoFit/>
          </a:bodyPr>
          <a:lstStyle/>
          <a:p>
            <a:r>
              <a:rPr lang="en-US" b="1" dirty="0" smtClean="0"/>
              <a:t>D</a:t>
            </a:r>
            <a:endParaRPr lang="en-US" b="1" dirty="0"/>
          </a:p>
        </p:txBody>
      </p:sp>
      <p:sp>
        <p:nvSpPr>
          <p:cNvPr id="11" name="TextBox 10"/>
          <p:cNvSpPr txBox="1"/>
          <p:nvPr/>
        </p:nvSpPr>
        <p:spPr>
          <a:xfrm>
            <a:off x="143550" y="5181600"/>
            <a:ext cx="389850" cy="461665"/>
          </a:xfrm>
          <a:prstGeom prst="rect">
            <a:avLst/>
          </a:prstGeom>
          <a:noFill/>
        </p:spPr>
        <p:txBody>
          <a:bodyPr wrap="none" rtlCol="0">
            <a:spAutoFit/>
          </a:bodyPr>
          <a:lstStyle/>
          <a:p>
            <a:r>
              <a:rPr lang="en-US" b="1" dirty="0" smtClean="0"/>
              <a:t>E</a:t>
            </a:r>
            <a:endParaRPr lang="en-US" b="1"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ChangeArrowheads="1"/>
          </p:cNvSpPr>
          <p:nvPr>
            <p:ph type="title"/>
          </p:nvPr>
        </p:nvSpPr>
        <p:spPr>
          <a:xfrm>
            <a:off x="228600" y="0"/>
            <a:ext cx="8763000" cy="990600"/>
          </a:xfrm>
        </p:spPr>
        <p:txBody>
          <a:bodyPr/>
          <a:lstStyle/>
          <a:p>
            <a:pPr eaLnBrk="1" hangingPunct="1"/>
            <a:r>
              <a:rPr lang="en-US" smtClean="0">
                <a:ea typeface="ＭＳ Ｐゴシック" pitchFamily="34" charset="-128"/>
              </a:rPr>
              <a:t>NMOS Inverter with a Depletion-mode Load</a:t>
            </a:r>
          </a:p>
        </p:txBody>
      </p:sp>
      <p:sp>
        <p:nvSpPr>
          <p:cNvPr id="97284" name="Rectangle 3"/>
          <p:cNvSpPr>
            <a:spLocks noGrp="1" noChangeArrowheads="1"/>
          </p:cNvSpPr>
          <p:nvPr>
            <p:ph type="body" idx="1"/>
          </p:nvPr>
        </p:nvSpPr>
        <p:spPr>
          <a:xfrm>
            <a:off x="4114800" y="2971800"/>
            <a:ext cx="4724400" cy="2743200"/>
          </a:xfrm>
        </p:spPr>
        <p:txBody>
          <a:bodyPr/>
          <a:lstStyle/>
          <a:p>
            <a:r>
              <a:rPr lang="en-US" sz="2000" dirty="0" smtClean="0">
                <a:ea typeface="ＭＳ Ｐゴシック" pitchFamily="34" charset="-128"/>
              </a:rPr>
              <a:t>When </a:t>
            </a:r>
            <a:r>
              <a:rPr lang="en-US" sz="2000" b="1" i="1" dirty="0" smtClean="0">
                <a:ea typeface="ＭＳ Ｐゴシック" pitchFamily="34" charset="-128"/>
              </a:rPr>
              <a:t>M</a:t>
            </a:r>
            <a:r>
              <a:rPr lang="en-US" sz="2000" b="1" i="1" baseline="-25000" dirty="0" smtClean="0">
                <a:ea typeface="ＭＳ Ｐゴシック" pitchFamily="34" charset="-128"/>
              </a:rPr>
              <a:t>S</a:t>
            </a:r>
            <a:r>
              <a:rPr lang="en-US" sz="2000" b="1" i="1" dirty="0" smtClean="0">
                <a:ea typeface="ＭＳ Ｐゴシック" pitchFamily="34" charset="-128"/>
              </a:rPr>
              <a:t> </a:t>
            </a:r>
            <a:r>
              <a:rPr lang="en-US" sz="2000" b="1" dirty="0" smtClean="0">
                <a:ea typeface="ＭＳ Ｐゴシック" pitchFamily="34" charset="-128"/>
              </a:rPr>
              <a:t>is off</a:t>
            </a:r>
            <a:r>
              <a:rPr lang="en-US" sz="2000" b="1" i="1" dirty="0" smtClean="0">
                <a:ea typeface="ＭＳ Ｐゴシック" pitchFamily="34" charset="-128"/>
              </a:rPr>
              <a:t> </a:t>
            </a:r>
            <a:r>
              <a:rPr lang="en-US" sz="2000" b="1" dirty="0" smtClean="0">
                <a:ea typeface="ＭＳ Ｐゴシック" pitchFamily="34" charset="-128"/>
              </a:rPr>
              <a:t>(</a:t>
            </a:r>
            <a:r>
              <a:rPr lang="en-US" sz="2000" b="1" i="1" dirty="0" err="1" smtClean="0">
                <a:ea typeface="ＭＳ Ｐゴシック" pitchFamily="34" charset="-128"/>
              </a:rPr>
              <a:t>v</a:t>
            </a:r>
            <a:r>
              <a:rPr lang="en-US" sz="2000" b="1" i="1" baseline="-25000" dirty="0" err="1" smtClean="0">
                <a:ea typeface="ＭＳ Ｐゴシック" pitchFamily="34" charset="-128"/>
              </a:rPr>
              <a:t>I</a:t>
            </a:r>
            <a:r>
              <a:rPr lang="en-US" sz="2000" b="1" i="1" dirty="0" smtClean="0">
                <a:ea typeface="ＭＳ Ｐゴシック" pitchFamily="34" charset="-128"/>
              </a:rPr>
              <a:t> = V</a:t>
            </a:r>
            <a:r>
              <a:rPr lang="en-US" sz="2000" b="1" i="1" baseline="-25000" dirty="0" smtClean="0">
                <a:ea typeface="ＭＳ Ｐゴシック" pitchFamily="34" charset="-128"/>
              </a:rPr>
              <a:t>L</a:t>
            </a:r>
            <a:r>
              <a:rPr lang="en-US" sz="2000" b="1" i="1" dirty="0" smtClean="0">
                <a:ea typeface="ＭＳ Ｐゴシック" pitchFamily="34" charset="-128"/>
              </a:rPr>
              <a:t> </a:t>
            </a:r>
            <a:r>
              <a:rPr lang="en-US" sz="2000" b="1" dirty="0" smtClean="0">
                <a:ea typeface="ＭＳ Ｐゴシック" pitchFamily="34" charset="-128"/>
              </a:rPr>
              <a:t>)</a:t>
            </a:r>
            <a:r>
              <a:rPr lang="en-US" sz="2000" b="1" i="1" dirty="0" smtClean="0">
                <a:ea typeface="ＭＳ Ｐゴシック" pitchFamily="34" charset="-128"/>
              </a:rPr>
              <a:t>, </a:t>
            </a:r>
            <a:r>
              <a:rPr lang="en-US" sz="2000" dirty="0" smtClean="0">
                <a:ea typeface="ＭＳ Ｐゴシック" pitchFamily="34" charset="-128"/>
              </a:rPr>
              <a:t>the current</a:t>
            </a:r>
            <a:br>
              <a:rPr lang="en-US" sz="2000" dirty="0" smtClean="0">
                <a:ea typeface="ＭＳ Ｐゴシック" pitchFamily="34" charset="-128"/>
              </a:rPr>
            </a:br>
            <a:r>
              <a:rPr lang="en-US" sz="2000" dirty="0" smtClean="0">
                <a:ea typeface="ＭＳ Ｐゴシック" pitchFamily="34" charset="-128"/>
              </a:rPr>
              <a:t> </a:t>
            </a:r>
            <a:r>
              <a:rPr lang="en-US" sz="2000" i="1" dirty="0" err="1" smtClean="0">
                <a:ea typeface="ＭＳ Ｐゴシック" pitchFamily="34" charset="-128"/>
              </a:rPr>
              <a:t>i</a:t>
            </a:r>
            <a:r>
              <a:rPr lang="en-US" sz="2000" i="1" baseline="-25000" dirty="0" err="1" smtClean="0">
                <a:ea typeface="ＭＳ Ｐゴシック" pitchFamily="34" charset="-128"/>
              </a:rPr>
              <a:t>D</a:t>
            </a:r>
            <a:r>
              <a:rPr lang="en-US" sz="2000" i="1" dirty="0" smtClean="0">
                <a:ea typeface="ＭＳ Ｐゴシック" pitchFamily="34" charset="-128"/>
              </a:rPr>
              <a:t> </a:t>
            </a:r>
            <a:r>
              <a:rPr lang="en-US" sz="2000" dirty="0" smtClean="0">
                <a:ea typeface="ＭＳ Ｐゴシック" pitchFamily="34" charset="-128"/>
              </a:rPr>
              <a:t>=0, hence from the linear region (which is now possible  even for </a:t>
            </a:r>
            <a:r>
              <a:rPr lang="en-US" sz="2000" i="1" dirty="0" err="1" smtClean="0">
                <a:ea typeface="ＭＳ Ｐゴシック" pitchFamily="34" charset="-128"/>
              </a:rPr>
              <a:t>v</a:t>
            </a:r>
            <a:r>
              <a:rPr lang="en-US" sz="2000" i="1" baseline="-25000" dirty="0" err="1" smtClean="0">
                <a:ea typeface="ＭＳ Ｐゴシック" pitchFamily="34" charset="-128"/>
              </a:rPr>
              <a:t>GSL</a:t>
            </a:r>
            <a:r>
              <a:rPr lang="en-US" sz="2000" dirty="0" smtClean="0">
                <a:ea typeface="ＭＳ Ｐゴシック" pitchFamily="34" charset="-128"/>
              </a:rPr>
              <a:t> =0 because of depletion mode)  we have </a:t>
            </a:r>
            <a:r>
              <a:rPr lang="en-US" sz="2000" b="1" i="1" dirty="0" err="1" smtClean="0">
                <a:ea typeface="ＭＳ Ｐゴシック" pitchFamily="34" charset="-128"/>
              </a:rPr>
              <a:t>v</a:t>
            </a:r>
            <a:r>
              <a:rPr lang="en-US" sz="2000" b="1" i="1" baseline="-25000" dirty="0" err="1" smtClean="0">
                <a:ea typeface="ＭＳ Ｐゴシック" pitchFamily="34" charset="-128"/>
              </a:rPr>
              <a:t>DSL</a:t>
            </a:r>
            <a:r>
              <a:rPr lang="en-US" sz="2000" b="1" i="1" baseline="-25000" dirty="0" smtClean="0">
                <a:ea typeface="ＭＳ Ｐゴシック" pitchFamily="34" charset="-128"/>
              </a:rPr>
              <a:t> </a:t>
            </a:r>
            <a:r>
              <a:rPr lang="en-US" sz="2000" b="1" dirty="0" smtClean="0">
                <a:ea typeface="ＭＳ Ｐゴシック" pitchFamily="34" charset="-128"/>
              </a:rPr>
              <a:t>=0</a:t>
            </a:r>
            <a:r>
              <a:rPr lang="en-US" sz="2000" dirty="0" smtClean="0">
                <a:ea typeface="ＭＳ Ｐゴシック" pitchFamily="34" charset="-128"/>
              </a:rPr>
              <a:t>  (&lt; </a:t>
            </a:r>
            <a:r>
              <a:rPr lang="en-US" sz="2000" i="1" dirty="0" err="1">
                <a:ea typeface="ＭＳ Ｐゴシック" pitchFamily="34" charset="-128"/>
              </a:rPr>
              <a:t>v</a:t>
            </a:r>
            <a:r>
              <a:rPr lang="en-US" sz="2000" i="1" baseline="-25000" dirty="0" err="1">
                <a:ea typeface="ＭＳ Ｐゴシック" pitchFamily="34" charset="-128"/>
              </a:rPr>
              <a:t>GSL</a:t>
            </a:r>
            <a:r>
              <a:rPr lang="en-US" sz="2000" i="1" baseline="-25000" dirty="0">
                <a:ea typeface="ＭＳ Ｐゴシック" pitchFamily="34" charset="-128"/>
              </a:rPr>
              <a:t> </a:t>
            </a:r>
            <a:r>
              <a:rPr lang="en-US" sz="2000" dirty="0" smtClean="0">
                <a:ea typeface="ＭＳ Ｐゴシック" pitchFamily="34" charset="-128"/>
              </a:rPr>
              <a:t>- </a:t>
            </a:r>
            <a:r>
              <a:rPr lang="en-US" sz="2000" i="1" dirty="0" smtClean="0">
                <a:ea typeface="ＭＳ Ｐゴシック" pitchFamily="34" charset="-128"/>
              </a:rPr>
              <a:t>V</a:t>
            </a:r>
            <a:r>
              <a:rPr lang="en-US" sz="2000" i="1" baseline="-25000" dirty="0" smtClean="0">
                <a:ea typeface="ＭＳ Ｐゴシック" pitchFamily="34" charset="-128"/>
              </a:rPr>
              <a:t>TN </a:t>
            </a:r>
            <a:r>
              <a:rPr lang="en-US" sz="2000" i="1" dirty="0" smtClean="0">
                <a:ea typeface="ＭＳ Ｐゴシック" pitchFamily="34" charset="-128"/>
              </a:rPr>
              <a:t> &gt;</a:t>
            </a:r>
            <a:r>
              <a:rPr lang="en-US" sz="2000" dirty="0" smtClean="0">
                <a:ea typeface="ＭＳ Ｐゴシック" pitchFamily="34" charset="-128"/>
              </a:rPr>
              <a:t>0)</a:t>
            </a:r>
            <a:r>
              <a:rPr lang="en-US" sz="2000" i="1" dirty="0" smtClean="0">
                <a:ea typeface="ＭＳ Ｐゴシック" pitchFamily="34" charset="-128"/>
              </a:rPr>
              <a:t> </a:t>
            </a:r>
            <a:r>
              <a:rPr lang="en-US" sz="2000" dirty="0" smtClean="0">
                <a:ea typeface="ＭＳ Ｐゴシック" pitchFamily="34" charset="-128"/>
              </a:rPr>
              <a:t>and output voltage rises to </a:t>
            </a:r>
            <a:r>
              <a:rPr lang="en-US" sz="2000" b="1" i="1" dirty="0" smtClean="0">
                <a:ea typeface="ＭＳ Ｐゴシック" pitchFamily="34" charset="-128"/>
              </a:rPr>
              <a:t>V</a:t>
            </a:r>
            <a:r>
              <a:rPr lang="en-US" sz="2000" b="1" i="1" baseline="-25000" dirty="0" smtClean="0">
                <a:ea typeface="ＭＳ Ｐゴシック" pitchFamily="34" charset="-128"/>
              </a:rPr>
              <a:t>H</a:t>
            </a:r>
            <a:r>
              <a:rPr lang="en-US" sz="2000" b="1" dirty="0" smtClean="0">
                <a:ea typeface="ＭＳ Ｐゴシック" pitchFamily="34" charset="-128"/>
              </a:rPr>
              <a:t> = </a:t>
            </a:r>
            <a:r>
              <a:rPr lang="en-US" sz="2000" b="1" i="1" dirty="0" smtClean="0">
                <a:ea typeface="ＭＳ Ｐゴシック" pitchFamily="34" charset="-128"/>
              </a:rPr>
              <a:t>V</a:t>
            </a:r>
            <a:r>
              <a:rPr lang="en-US" sz="2000" b="1" i="1" baseline="-25000" dirty="0" smtClean="0">
                <a:ea typeface="ＭＳ Ｐゴシック" pitchFamily="34" charset="-128"/>
              </a:rPr>
              <a:t>DD</a:t>
            </a:r>
          </a:p>
          <a:p>
            <a:pPr eaLnBrk="1" hangingPunct="1">
              <a:lnSpc>
                <a:spcPct val="90000"/>
              </a:lnSpc>
            </a:pPr>
            <a:endParaRPr lang="en-US" sz="2000" baseline="-25000" dirty="0" smtClean="0">
              <a:ea typeface="ＭＳ Ｐゴシック" pitchFamily="34" charset="-128"/>
            </a:endParaRPr>
          </a:p>
        </p:txBody>
      </p:sp>
      <p:grpSp>
        <p:nvGrpSpPr>
          <p:cNvPr id="2" name="Group 9"/>
          <p:cNvGrpSpPr>
            <a:grpSpLocks/>
          </p:cNvGrpSpPr>
          <p:nvPr/>
        </p:nvGrpSpPr>
        <p:grpSpPr bwMode="auto">
          <a:xfrm>
            <a:off x="685800" y="2971800"/>
            <a:ext cx="2743200" cy="3657600"/>
            <a:chOff x="685800" y="2819400"/>
            <a:chExt cx="2743200" cy="3657600"/>
          </a:xfrm>
        </p:grpSpPr>
        <p:pic>
          <p:nvPicPr>
            <p:cNvPr id="97288" name="Picture 6" descr="fig0623"/>
            <p:cNvPicPr>
              <a:picLocks noChangeAspect="1" noChangeArrowheads="1"/>
            </p:cNvPicPr>
            <p:nvPr/>
          </p:nvPicPr>
          <p:blipFill>
            <a:blip r:embed="rId2"/>
            <a:srcRect t="15158" r="66667" b="3999"/>
            <a:stretch>
              <a:fillRect/>
            </a:stretch>
          </p:blipFill>
          <p:spPr bwMode="auto">
            <a:xfrm>
              <a:off x="685800" y="2819400"/>
              <a:ext cx="2743200" cy="3657600"/>
            </a:xfrm>
            <a:prstGeom prst="rect">
              <a:avLst/>
            </a:prstGeom>
            <a:noFill/>
            <a:ln w="9525">
              <a:noFill/>
              <a:miter lim="800000"/>
              <a:headEnd/>
              <a:tailEnd/>
            </a:ln>
          </p:spPr>
        </p:pic>
        <p:cxnSp>
          <p:nvCxnSpPr>
            <p:cNvPr id="97289" name="Straight Arrow Connector 6"/>
            <p:cNvCxnSpPr>
              <a:cxnSpLocks noChangeShapeType="1"/>
            </p:cNvCxnSpPr>
            <p:nvPr/>
          </p:nvCxnSpPr>
          <p:spPr bwMode="auto">
            <a:xfrm>
              <a:off x="1600200" y="3832302"/>
              <a:ext cx="152400" cy="1588"/>
            </a:xfrm>
            <a:prstGeom prst="straightConnector1">
              <a:avLst/>
            </a:prstGeom>
            <a:noFill/>
            <a:ln w="9525" algn="ctr">
              <a:solidFill>
                <a:schemeClr val="tx1"/>
              </a:solidFill>
              <a:round/>
              <a:headEnd/>
              <a:tailEnd type="arrow" w="med" len="med"/>
            </a:ln>
          </p:spPr>
        </p:cxnSp>
      </p:grpSp>
      <p:sp>
        <p:nvSpPr>
          <p:cNvPr id="9" name="Content Placeholder 2"/>
          <p:cNvSpPr txBox="1">
            <a:spLocks/>
          </p:cNvSpPr>
          <p:nvPr/>
        </p:nvSpPr>
        <p:spPr bwMode="auto">
          <a:xfrm>
            <a:off x="152400" y="990600"/>
            <a:ext cx="8763000" cy="1600200"/>
          </a:xfrm>
          <a:prstGeom prst="rect">
            <a:avLst/>
          </a:prstGeom>
          <a:noFill/>
          <a:ln w="9525">
            <a:noFill/>
            <a:miter lim="800000"/>
            <a:headEnd/>
            <a:tailEnd/>
          </a:ln>
        </p:spPr>
        <p:txBody>
          <a:bodyPr/>
          <a:lstStyle/>
          <a:p>
            <a:pPr marL="342900" indent="-342900" eaLnBrk="0" hangingPunct="0">
              <a:spcBef>
                <a:spcPct val="20000"/>
              </a:spcBef>
              <a:buFontTx/>
              <a:buChar char="•"/>
              <a:defRPr/>
            </a:pPr>
            <a:r>
              <a:rPr lang="en-US" sz="2000" kern="0" dirty="0">
                <a:latin typeface="+mn-lt"/>
                <a:ea typeface="ＭＳ Ｐゴシック" charset="-128"/>
                <a:cs typeface="ＭＳ Ｐゴシック" charset="-128"/>
              </a:rPr>
              <a:t>The saturated load and linear load circuits were used when all the devices had the same threshold voltages in early NMOS and PMOS technologies. </a:t>
            </a:r>
          </a:p>
          <a:p>
            <a:pPr marL="342900" indent="-342900" eaLnBrk="0" hangingPunct="0">
              <a:spcBef>
                <a:spcPct val="20000"/>
              </a:spcBef>
              <a:buFontTx/>
              <a:buChar char="•"/>
              <a:defRPr/>
            </a:pPr>
            <a:r>
              <a:rPr lang="en-US" sz="2000" kern="0" dirty="0">
                <a:latin typeface="+mn-lt"/>
                <a:ea typeface="ＭＳ Ｐゴシック" charset="-128"/>
                <a:cs typeface="ＭＳ Ｐゴシック" charset="-128"/>
              </a:rPr>
              <a:t>However, once ion-implantation technology was perfected, it became possible to selectively adjust the threshold of the load transistors to alter their characteristics to become those of NMOS depletion mode devices with </a:t>
            </a:r>
            <a:r>
              <a:rPr lang="en-US" sz="2000" i="1" kern="0" dirty="0">
                <a:latin typeface="+mn-lt"/>
                <a:ea typeface="ＭＳ Ｐゴシック" charset="-128"/>
                <a:cs typeface="ＭＳ Ｐゴシック" charset="-128"/>
              </a:rPr>
              <a:t>V</a:t>
            </a:r>
            <a:r>
              <a:rPr lang="en-US" sz="2000" i="1" kern="0" baseline="-25000" dirty="0">
                <a:latin typeface="+mn-lt"/>
                <a:ea typeface="ＭＳ Ｐゴシック" charset="-128"/>
                <a:cs typeface="ＭＳ Ｐゴシック" charset="-128"/>
              </a:rPr>
              <a:t>TN</a:t>
            </a:r>
            <a:r>
              <a:rPr lang="en-US" sz="2000" i="1" kern="0" dirty="0">
                <a:latin typeface="+mn-lt"/>
                <a:ea typeface="ＭＳ Ｐゴシック" charset="-128"/>
                <a:cs typeface="ＭＳ Ｐゴシック" charset="-128"/>
              </a:rPr>
              <a:t> &lt; </a:t>
            </a:r>
            <a:r>
              <a:rPr lang="en-US" sz="2000" kern="0" dirty="0">
                <a:latin typeface="+mn-lt"/>
                <a:ea typeface="ＭＳ Ｐゴシック" charset="-128"/>
                <a:cs typeface="ＭＳ Ｐゴシック" charset="-128"/>
              </a:rPr>
              <a:t>0.</a:t>
            </a:r>
          </a:p>
        </p:txBody>
      </p:sp>
      <p:sp>
        <p:nvSpPr>
          <p:cNvPr id="10" name="TextBox 9"/>
          <p:cNvSpPr txBox="1"/>
          <p:nvPr/>
        </p:nvSpPr>
        <p:spPr>
          <a:xfrm>
            <a:off x="97830" y="3810000"/>
            <a:ext cx="407484" cy="461665"/>
          </a:xfrm>
          <a:prstGeom prst="rect">
            <a:avLst/>
          </a:prstGeom>
          <a:noFill/>
        </p:spPr>
        <p:txBody>
          <a:bodyPr wrap="none" rtlCol="0">
            <a:spAutoFit/>
          </a:bodyPr>
          <a:lstStyle/>
          <a:p>
            <a:r>
              <a:rPr lang="en-US" b="1" dirty="0" smtClean="0"/>
              <a:t>D</a:t>
            </a:r>
            <a:endParaRPr lang="en-US" b="1" dirty="0"/>
          </a:p>
        </p:txBody>
      </p:sp>
      <p:sp>
        <p:nvSpPr>
          <p:cNvPr id="11" name="TextBox 10"/>
          <p:cNvSpPr txBox="1"/>
          <p:nvPr/>
        </p:nvSpPr>
        <p:spPr>
          <a:xfrm>
            <a:off x="143550" y="5181600"/>
            <a:ext cx="389850" cy="461665"/>
          </a:xfrm>
          <a:prstGeom prst="rect">
            <a:avLst/>
          </a:prstGeom>
          <a:noFill/>
        </p:spPr>
        <p:txBody>
          <a:bodyPr wrap="none" rtlCol="0">
            <a:spAutoFit/>
          </a:bodyPr>
          <a:lstStyle/>
          <a:p>
            <a:r>
              <a:rPr lang="en-US" b="1" dirty="0" smtClean="0"/>
              <a:t>E</a:t>
            </a:r>
            <a:endParaRPr lang="en-US" b="1" dirty="0"/>
          </a:p>
        </p:txBody>
      </p:sp>
      <p:pic>
        <p:nvPicPr>
          <p:cNvPr id="13" name="Picture 8"/>
          <p:cNvPicPr>
            <a:picLocks noChangeAspect="1" noChangeArrowheads="1"/>
          </p:cNvPicPr>
          <p:nvPr/>
        </p:nvPicPr>
        <p:blipFill>
          <a:blip r:embed="rId3"/>
          <a:srcRect/>
          <a:stretch>
            <a:fillRect/>
          </a:stretch>
        </p:blipFill>
        <p:spPr bwMode="auto">
          <a:xfrm>
            <a:off x="3339432" y="5250180"/>
            <a:ext cx="394368" cy="381000"/>
          </a:xfrm>
          <a:prstGeom prst="rect">
            <a:avLst/>
          </a:prstGeom>
          <a:ln>
            <a:noFill/>
          </a:ln>
          <a:effectLst>
            <a:outerShdw blurRad="292100" dist="139700" dir="2700000" algn="tl" rotWithShape="0">
              <a:srgbClr val="333333">
                <a:alpha val="65000"/>
              </a:srgbClr>
            </a:outerShdw>
          </a:effectLst>
        </p:spPr>
      </p:pic>
      <p:pic>
        <p:nvPicPr>
          <p:cNvPr id="14" name="Picture 8"/>
          <p:cNvPicPr>
            <a:picLocks noChangeAspect="1" noChangeArrowheads="1"/>
          </p:cNvPicPr>
          <p:nvPr/>
        </p:nvPicPr>
        <p:blipFill>
          <a:blip r:embed="rId4"/>
          <a:srcRect/>
          <a:stretch>
            <a:fillRect/>
          </a:stretch>
        </p:blipFill>
        <p:spPr bwMode="auto">
          <a:xfrm>
            <a:off x="3282143" y="3581401"/>
            <a:ext cx="436417" cy="380999"/>
          </a:xfrm>
          <a:prstGeom prst="rect">
            <a:avLst/>
          </a:prstGeom>
          <a:ln>
            <a:noFill/>
          </a:ln>
          <a:effectLst>
            <a:outerShdw blurRad="292100" dist="139700" dir="2700000" algn="tl" rotWithShape="0">
              <a:srgbClr val="333333">
                <a:alpha val="65000"/>
              </a:srgbClr>
            </a:outerShdw>
          </a:effectLst>
        </p:spPr>
      </p:pic>
      <p:sp>
        <p:nvSpPr>
          <p:cNvPr id="15" name="TextBox 14"/>
          <p:cNvSpPr txBox="1"/>
          <p:nvPr/>
        </p:nvSpPr>
        <p:spPr>
          <a:xfrm>
            <a:off x="3246120" y="4038600"/>
            <a:ext cx="526106" cy="338554"/>
          </a:xfrm>
          <a:prstGeom prst="rect">
            <a:avLst/>
          </a:prstGeom>
          <a:noFill/>
        </p:spPr>
        <p:txBody>
          <a:bodyPr wrap="none" rtlCol="0">
            <a:spAutoFit/>
          </a:bodyPr>
          <a:lstStyle/>
          <a:p>
            <a:r>
              <a:rPr lang="en-US" sz="1600" dirty="0" smtClean="0"/>
              <a:t>LIN</a:t>
            </a:r>
            <a:endParaRPr lang="en-US" sz="1600" dirty="0"/>
          </a:p>
        </p:txBody>
      </p:sp>
      <p:sp>
        <p:nvSpPr>
          <p:cNvPr id="17" name="TextBox 16"/>
          <p:cNvSpPr txBox="1"/>
          <p:nvPr/>
        </p:nvSpPr>
        <p:spPr>
          <a:xfrm>
            <a:off x="3200400" y="4267200"/>
            <a:ext cx="662361" cy="369332"/>
          </a:xfrm>
          <a:prstGeom prst="rect">
            <a:avLst/>
          </a:prstGeom>
          <a:noFill/>
        </p:spPr>
        <p:txBody>
          <a:bodyPr wrap="none" rtlCol="0">
            <a:spAutoFit/>
          </a:bodyPr>
          <a:lstStyle/>
          <a:p>
            <a:r>
              <a:rPr lang="en-US" sz="1800" i="1" dirty="0" err="1" smtClean="0"/>
              <a:t>i</a:t>
            </a:r>
            <a:r>
              <a:rPr lang="en-US" sz="1800" i="1" baseline="-25000" dirty="0" err="1" smtClean="0"/>
              <a:t>D</a:t>
            </a:r>
            <a:r>
              <a:rPr lang="en-US" sz="1800" i="1" dirty="0" smtClean="0"/>
              <a:t> </a:t>
            </a:r>
            <a:r>
              <a:rPr lang="en-US" sz="1800" dirty="0" smtClean="0"/>
              <a:t>=0</a:t>
            </a:r>
            <a:endParaRPr 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685800" y="152400"/>
            <a:ext cx="7772400" cy="762000"/>
          </a:xfrm>
        </p:spPr>
        <p:txBody>
          <a:bodyPr/>
          <a:lstStyle/>
          <a:p>
            <a:pPr eaLnBrk="1" hangingPunct="1"/>
            <a:r>
              <a:rPr lang="en-US" smtClean="0">
                <a:ea typeface="ＭＳ Ｐゴシック" pitchFamily="34" charset="-128"/>
              </a:rPr>
              <a:t>Review of Boolean Algebra</a:t>
            </a:r>
          </a:p>
        </p:txBody>
      </p:sp>
      <p:graphicFrame>
        <p:nvGraphicFramePr>
          <p:cNvPr id="92182" name="Group 22"/>
          <p:cNvGraphicFramePr>
            <a:graphicFrameLocks noGrp="1"/>
          </p:cNvGraphicFramePr>
          <p:nvPr/>
        </p:nvGraphicFramePr>
        <p:xfrm>
          <a:off x="762000" y="1143000"/>
          <a:ext cx="914400" cy="1651001"/>
        </p:xfrm>
        <a:graphic>
          <a:graphicData uri="http://schemas.openxmlformats.org/drawingml/2006/table">
            <a:tbl>
              <a:tblPr/>
              <a:tblGrid>
                <a:gridCol w="498475">
                  <a:extLst>
                    <a:ext uri="{9D8B030D-6E8A-4147-A177-3AD203B41FA5}">
                      <a16:colId xmlns:a16="http://schemas.microsoft.com/office/drawing/2014/main" val="20000"/>
                    </a:ext>
                  </a:extLst>
                </a:gridCol>
                <a:gridCol w="415925">
                  <a:extLst>
                    <a:ext uri="{9D8B030D-6E8A-4147-A177-3AD203B41FA5}">
                      <a16:colId xmlns:a16="http://schemas.microsoft.com/office/drawing/2014/main" val="20001"/>
                    </a:ext>
                  </a:extLst>
                </a:gridCol>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92225" name="Group 65"/>
          <p:cNvGraphicFramePr>
            <a:graphicFrameLocks noGrp="1"/>
          </p:cNvGraphicFramePr>
          <p:nvPr/>
        </p:nvGraphicFramePr>
        <p:xfrm>
          <a:off x="1981200" y="1143000"/>
          <a:ext cx="1412875" cy="2752727"/>
        </p:xfrm>
        <a:graphic>
          <a:graphicData uri="http://schemas.openxmlformats.org/drawingml/2006/table">
            <a:tbl>
              <a:tblPr/>
              <a:tblGrid>
                <a:gridCol w="498475">
                  <a:extLst>
                    <a:ext uri="{9D8B030D-6E8A-4147-A177-3AD203B41FA5}">
                      <a16:colId xmlns:a16="http://schemas.microsoft.com/office/drawing/2014/main" val="20000"/>
                    </a:ext>
                  </a:extLst>
                </a:gridCol>
                <a:gridCol w="498475">
                  <a:extLst>
                    <a:ext uri="{9D8B030D-6E8A-4147-A177-3AD203B41FA5}">
                      <a16:colId xmlns:a16="http://schemas.microsoft.com/office/drawing/2014/main" val="20001"/>
                    </a:ext>
                  </a:extLst>
                </a:gridCol>
                <a:gridCol w="415925">
                  <a:extLst>
                    <a:ext uri="{9D8B030D-6E8A-4147-A177-3AD203B41FA5}">
                      <a16:colId xmlns:a16="http://schemas.microsoft.com/office/drawing/2014/main" val="20002"/>
                    </a:ext>
                  </a:extLst>
                </a:gridCol>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2226" name="Group 66"/>
          <p:cNvGraphicFramePr>
            <a:graphicFrameLocks noGrp="1"/>
          </p:cNvGraphicFramePr>
          <p:nvPr/>
        </p:nvGraphicFramePr>
        <p:xfrm>
          <a:off x="3581400" y="1143000"/>
          <a:ext cx="1412875" cy="2752727"/>
        </p:xfrm>
        <a:graphic>
          <a:graphicData uri="http://schemas.openxmlformats.org/drawingml/2006/table">
            <a:tbl>
              <a:tblPr/>
              <a:tblGrid>
                <a:gridCol w="498475">
                  <a:extLst>
                    <a:ext uri="{9D8B030D-6E8A-4147-A177-3AD203B41FA5}">
                      <a16:colId xmlns:a16="http://schemas.microsoft.com/office/drawing/2014/main" val="20000"/>
                    </a:ext>
                  </a:extLst>
                </a:gridCol>
                <a:gridCol w="498475">
                  <a:extLst>
                    <a:ext uri="{9D8B030D-6E8A-4147-A177-3AD203B41FA5}">
                      <a16:colId xmlns:a16="http://schemas.microsoft.com/office/drawing/2014/main" val="20001"/>
                    </a:ext>
                  </a:extLst>
                </a:gridCol>
                <a:gridCol w="415925">
                  <a:extLst>
                    <a:ext uri="{9D8B030D-6E8A-4147-A177-3AD203B41FA5}">
                      <a16:colId xmlns:a16="http://schemas.microsoft.com/office/drawing/2014/main" val="20002"/>
                    </a:ext>
                  </a:extLst>
                </a:gridCol>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96" name="Text Box 92"/>
          <p:cNvSpPr txBox="1">
            <a:spLocks noChangeArrowheads="1"/>
          </p:cNvSpPr>
          <p:nvPr/>
        </p:nvSpPr>
        <p:spPr bwMode="auto">
          <a:xfrm>
            <a:off x="533400" y="3951288"/>
            <a:ext cx="1390650" cy="701675"/>
          </a:xfrm>
          <a:prstGeom prst="rect">
            <a:avLst/>
          </a:prstGeom>
          <a:noFill/>
          <a:ln w="9525">
            <a:noFill/>
            <a:miter lim="800000"/>
            <a:headEnd/>
            <a:tailEnd/>
          </a:ln>
        </p:spPr>
        <p:txBody>
          <a:bodyPr wrap="none">
            <a:spAutoFit/>
          </a:bodyPr>
          <a:lstStyle/>
          <a:p>
            <a:pPr algn="ctr" eaLnBrk="0" hangingPunct="0"/>
            <a:r>
              <a:rPr lang="en-US" sz="2000"/>
              <a:t>NOT </a:t>
            </a:r>
          </a:p>
          <a:p>
            <a:pPr algn="ctr" eaLnBrk="0" hangingPunct="0"/>
            <a:r>
              <a:rPr lang="en-US" sz="2000"/>
              <a:t>Truth Table</a:t>
            </a:r>
          </a:p>
        </p:txBody>
      </p:sp>
      <p:sp>
        <p:nvSpPr>
          <p:cNvPr id="1097" name="Text Box 93"/>
          <p:cNvSpPr txBox="1">
            <a:spLocks noChangeArrowheads="1"/>
          </p:cNvSpPr>
          <p:nvPr/>
        </p:nvSpPr>
        <p:spPr bwMode="auto">
          <a:xfrm>
            <a:off x="1981200" y="3929063"/>
            <a:ext cx="1390650" cy="701675"/>
          </a:xfrm>
          <a:prstGeom prst="rect">
            <a:avLst/>
          </a:prstGeom>
          <a:noFill/>
          <a:ln w="9525">
            <a:noFill/>
            <a:miter lim="800000"/>
            <a:headEnd/>
            <a:tailEnd/>
          </a:ln>
        </p:spPr>
        <p:txBody>
          <a:bodyPr wrap="none">
            <a:spAutoFit/>
          </a:bodyPr>
          <a:lstStyle/>
          <a:p>
            <a:pPr algn="ctr" eaLnBrk="0" hangingPunct="0"/>
            <a:r>
              <a:rPr lang="en-US" sz="2000"/>
              <a:t>OR </a:t>
            </a:r>
          </a:p>
          <a:p>
            <a:pPr algn="ctr" eaLnBrk="0" hangingPunct="0"/>
            <a:r>
              <a:rPr lang="en-US" sz="2000"/>
              <a:t>Truth Table</a:t>
            </a:r>
          </a:p>
        </p:txBody>
      </p:sp>
      <p:sp>
        <p:nvSpPr>
          <p:cNvPr id="1098" name="Text Box 94"/>
          <p:cNvSpPr txBox="1">
            <a:spLocks noChangeArrowheads="1"/>
          </p:cNvSpPr>
          <p:nvPr/>
        </p:nvSpPr>
        <p:spPr bwMode="auto">
          <a:xfrm>
            <a:off x="3657600" y="3929063"/>
            <a:ext cx="1390650" cy="701675"/>
          </a:xfrm>
          <a:prstGeom prst="rect">
            <a:avLst/>
          </a:prstGeom>
          <a:noFill/>
          <a:ln w="9525">
            <a:noFill/>
            <a:miter lim="800000"/>
            <a:headEnd/>
            <a:tailEnd/>
          </a:ln>
        </p:spPr>
        <p:txBody>
          <a:bodyPr wrap="none">
            <a:spAutoFit/>
          </a:bodyPr>
          <a:lstStyle/>
          <a:p>
            <a:pPr algn="ctr" eaLnBrk="0" hangingPunct="0"/>
            <a:r>
              <a:rPr lang="en-US" sz="2000"/>
              <a:t>AND </a:t>
            </a:r>
          </a:p>
          <a:p>
            <a:pPr algn="ctr" eaLnBrk="0" hangingPunct="0"/>
            <a:r>
              <a:rPr lang="en-US" sz="2000"/>
              <a:t>Truth Table</a:t>
            </a:r>
          </a:p>
        </p:txBody>
      </p:sp>
      <p:graphicFrame>
        <p:nvGraphicFramePr>
          <p:cNvPr id="92255" name="Group 95"/>
          <p:cNvGraphicFramePr>
            <a:graphicFrameLocks noGrp="1"/>
          </p:cNvGraphicFramePr>
          <p:nvPr/>
        </p:nvGraphicFramePr>
        <p:xfrm>
          <a:off x="5181600" y="1143000"/>
          <a:ext cx="1412875" cy="2752727"/>
        </p:xfrm>
        <a:graphic>
          <a:graphicData uri="http://schemas.openxmlformats.org/drawingml/2006/table">
            <a:tbl>
              <a:tblPr/>
              <a:tblGrid>
                <a:gridCol w="498475">
                  <a:extLst>
                    <a:ext uri="{9D8B030D-6E8A-4147-A177-3AD203B41FA5}">
                      <a16:colId xmlns:a16="http://schemas.microsoft.com/office/drawing/2014/main" val="20000"/>
                    </a:ext>
                  </a:extLst>
                </a:gridCol>
                <a:gridCol w="498475">
                  <a:extLst>
                    <a:ext uri="{9D8B030D-6E8A-4147-A177-3AD203B41FA5}">
                      <a16:colId xmlns:a16="http://schemas.microsoft.com/office/drawing/2014/main" val="20001"/>
                    </a:ext>
                  </a:extLst>
                </a:gridCol>
                <a:gridCol w="415925">
                  <a:extLst>
                    <a:ext uri="{9D8B030D-6E8A-4147-A177-3AD203B41FA5}">
                      <a16:colId xmlns:a16="http://schemas.microsoft.com/office/drawing/2014/main" val="20002"/>
                    </a:ext>
                  </a:extLst>
                </a:gridCol>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92281" name="Group 121"/>
          <p:cNvGraphicFramePr>
            <a:graphicFrameLocks noGrp="1"/>
          </p:cNvGraphicFramePr>
          <p:nvPr/>
        </p:nvGraphicFramePr>
        <p:xfrm>
          <a:off x="6781800" y="1143000"/>
          <a:ext cx="1412875" cy="2752727"/>
        </p:xfrm>
        <a:graphic>
          <a:graphicData uri="http://schemas.openxmlformats.org/drawingml/2006/table">
            <a:tbl>
              <a:tblPr/>
              <a:tblGrid>
                <a:gridCol w="498475">
                  <a:extLst>
                    <a:ext uri="{9D8B030D-6E8A-4147-A177-3AD203B41FA5}">
                      <a16:colId xmlns:a16="http://schemas.microsoft.com/office/drawing/2014/main" val="20000"/>
                    </a:ext>
                  </a:extLst>
                </a:gridCol>
                <a:gridCol w="498475">
                  <a:extLst>
                    <a:ext uri="{9D8B030D-6E8A-4147-A177-3AD203B41FA5}">
                      <a16:colId xmlns:a16="http://schemas.microsoft.com/office/drawing/2014/main" val="20001"/>
                    </a:ext>
                  </a:extLst>
                </a:gridCol>
                <a:gridCol w="415925">
                  <a:extLst>
                    <a:ext uri="{9D8B030D-6E8A-4147-A177-3AD203B41FA5}">
                      <a16:colId xmlns:a16="http://schemas.microsoft.com/office/drawing/2014/main" val="20002"/>
                    </a:ext>
                  </a:extLst>
                </a:gridCol>
              </a:tblGrid>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0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51" name="Text Box 147"/>
          <p:cNvSpPr txBox="1">
            <a:spLocks noChangeArrowheads="1"/>
          </p:cNvSpPr>
          <p:nvPr/>
        </p:nvSpPr>
        <p:spPr bwMode="auto">
          <a:xfrm>
            <a:off x="5213350" y="3929063"/>
            <a:ext cx="1390650" cy="701675"/>
          </a:xfrm>
          <a:prstGeom prst="rect">
            <a:avLst/>
          </a:prstGeom>
          <a:noFill/>
          <a:ln w="9525">
            <a:noFill/>
            <a:miter lim="800000"/>
            <a:headEnd/>
            <a:tailEnd/>
          </a:ln>
        </p:spPr>
        <p:txBody>
          <a:bodyPr wrap="none">
            <a:spAutoFit/>
          </a:bodyPr>
          <a:lstStyle/>
          <a:p>
            <a:pPr algn="ctr" eaLnBrk="0" hangingPunct="0"/>
            <a:r>
              <a:rPr lang="en-US" sz="2000"/>
              <a:t>NOR </a:t>
            </a:r>
          </a:p>
          <a:p>
            <a:pPr algn="ctr" eaLnBrk="0" hangingPunct="0"/>
            <a:r>
              <a:rPr lang="en-US" sz="2000"/>
              <a:t>Truth Table</a:t>
            </a:r>
          </a:p>
        </p:txBody>
      </p:sp>
      <p:sp>
        <p:nvSpPr>
          <p:cNvPr id="1152" name="Text Box 148"/>
          <p:cNvSpPr txBox="1">
            <a:spLocks noChangeArrowheads="1"/>
          </p:cNvSpPr>
          <p:nvPr/>
        </p:nvSpPr>
        <p:spPr bwMode="auto">
          <a:xfrm>
            <a:off x="6781800" y="3929063"/>
            <a:ext cx="1390650" cy="701675"/>
          </a:xfrm>
          <a:prstGeom prst="rect">
            <a:avLst/>
          </a:prstGeom>
          <a:noFill/>
          <a:ln w="9525">
            <a:noFill/>
            <a:miter lim="800000"/>
            <a:headEnd/>
            <a:tailEnd/>
          </a:ln>
        </p:spPr>
        <p:txBody>
          <a:bodyPr wrap="none">
            <a:spAutoFit/>
          </a:bodyPr>
          <a:lstStyle/>
          <a:p>
            <a:pPr algn="ctr" eaLnBrk="0" hangingPunct="0"/>
            <a:r>
              <a:rPr lang="en-US" sz="2000"/>
              <a:t>NAND </a:t>
            </a:r>
          </a:p>
          <a:p>
            <a:pPr algn="ctr" eaLnBrk="0" hangingPunct="0"/>
            <a:r>
              <a:rPr lang="en-US" sz="2000"/>
              <a:t>Truth Table</a:t>
            </a:r>
          </a:p>
        </p:txBody>
      </p:sp>
      <p:graphicFrame>
        <p:nvGraphicFramePr>
          <p:cNvPr id="1026" name="Object 2"/>
          <p:cNvGraphicFramePr>
            <a:graphicFrameLocks noChangeAspect="1"/>
          </p:cNvGraphicFramePr>
          <p:nvPr/>
        </p:nvGraphicFramePr>
        <p:xfrm>
          <a:off x="762000" y="4637088"/>
          <a:ext cx="762000" cy="381000"/>
        </p:xfrm>
        <a:graphic>
          <a:graphicData uri="http://schemas.openxmlformats.org/presentationml/2006/ole">
            <mc:AlternateContent xmlns:mc="http://schemas.openxmlformats.org/markup-compatibility/2006">
              <mc:Choice xmlns:v="urn:schemas-microsoft-com:vml" Requires="v">
                <p:oleObj spid="_x0000_s150566" name="Equation" r:id="rId3" imgW="381000" imgH="165100" progId="Equation.3">
                  <p:embed/>
                </p:oleObj>
              </mc:Choice>
              <mc:Fallback>
                <p:oleObj name="Equation" r:id="rId3" imgW="381000" imgH="1651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637088"/>
                        <a:ext cx="762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2057400" y="4691063"/>
          <a:ext cx="5940425" cy="338137"/>
        </p:xfrm>
        <a:graphic>
          <a:graphicData uri="http://schemas.openxmlformats.org/presentationml/2006/ole">
            <mc:AlternateContent xmlns:mc="http://schemas.openxmlformats.org/markup-compatibility/2006">
              <mc:Choice xmlns:v="urn:schemas-microsoft-com:vml" Requires="v">
                <p:oleObj spid="_x0000_s150567" name="Equation" r:id="rId5" imgW="2908300" imgH="165100" progId="Equation.3">
                  <p:embed/>
                </p:oleObj>
              </mc:Choice>
              <mc:Fallback>
                <p:oleObj name="Equation" r:id="rId5" imgW="2908300" imgH="165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691063"/>
                        <a:ext cx="594042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7" name="Picture 133"/>
          <p:cNvPicPr>
            <a:picLocks noChangeAspect="1" noChangeArrowheads="1"/>
          </p:cNvPicPr>
          <p:nvPr/>
        </p:nvPicPr>
        <p:blipFill>
          <a:blip r:embed="rId7"/>
          <a:srcRect/>
          <a:stretch>
            <a:fillRect/>
          </a:stretch>
        </p:blipFill>
        <p:spPr bwMode="auto">
          <a:xfrm>
            <a:off x="5105400" y="914400"/>
            <a:ext cx="33528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ChangeArrowheads="1"/>
          </p:cNvSpPr>
          <p:nvPr>
            <p:ph type="title"/>
          </p:nvPr>
        </p:nvSpPr>
        <p:spPr>
          <a:xfrm>
            <a:off x="228600" y="0"/>
            <a:ext cx="8763000" cy="838200"/>
          </a:xfrm>
        </p:spPr>
        <p:txBody>
          <a:bodyPr/>
          <a:lstStyle/>
          <a:p>
            <a:pPr eaLnBrk="1" hangingPunct="1"/>
            <a:r>
              <a:rPr lang="en-US" dirty="0" smtClean="0">
                <a:ea typeface="ＭＳ Ｐゴシック" pitchFamily="34" charset="-128"/>
              </a:rPr>
              <a:t>NMOS Inverter with a Depletion-mode Load</a:t>
            </a:r>
          </a:p>
        </p:txBody>
      </p:sp>
      <p:sp>
        <p:nvSpPr>
          <p:cNvPr id="97284" name="Rectangle 3"/>
          <p:cNvSpPr>
            <a:spLocks noGrp="1" noChangeArrowheads="1"/>
          </p:cNvSpPr>
          <p:nvPr>
            <p:ph type="body" idx="1"/>
          </p:nvPr>
        </p:nvSpPr>
        <p:spPr>
          <a:xfrm>
            <a:off x="4114800" y="2971800"/>
            <a:ext cx="4724400" cy="3048000"/>
          </a:xfrm>
        </p:spPr>
        <p:txBody>
          <a:bodyPr/>
          <a:lstStyle/>
          <a:p>
            <a:r>
              <a:rPr lang="en-US" sz="2000" dirty="0">
                <a:ea typeface="ＭＳ Ｐゴシック" pitchFamily="34" charset="-128"/>
              </a:rPr>
              <a:t>When </a:t>
            </a:r>
            <a:r>
              <a:rPr lang="en-US" sz="2000" b="1" i="1" dirty="0">
                <a:ea typeface="ＭＳ Ｐゴシック" pitchFamily="34" charset="-128"/>
              </a:rPr>
              <a:t>M</a:t>
            </a:r>
            <a:r>
              <a:rPr lang="en-US" sz="2000" b="1" i="1" baseline="-25000" dirty="0">
                <a:ea typeface="ＭＳ Ｐゴシック" pitchFamily="34" charset="-128"/>
              </a:rPr>
              <a:t>S</a:t>
            </a:r>
            <a:r>
              <a:rPr lang="en-US" sz="2000" b="1" i="1" dirty="0">
                <a:ea typeface="ＭＳ Ｐゴシック" pitchFamily="34" charset="-128"/>
              </a:rPr>
              <a:t> </a:t>
            </a:r>
            <a:r>
              <a:rPr lang="en-US" sz="2000" b="1" dirty="0">
                <a:ea typeface="ＭＳ Ｐゴシック" pitchFamily="34" charset="-128"/>
              </a:rPr>
              <a:t>is off</a:t>
            </a:r>
            <a:r>
              <a:rPr lang="en-US" sz="2000" b="1" i="1" dirty="0">
                <a:ea typeface="ＭＳ Ｐゴシック" pitchFamily="34" charset="-128"/>
              </a:rPr>
              <a:t> </a:t>
            </a:r>
            <a:r>
              <a:rPr lang="en-US" sz="2000" b="1" dirty="0">
                <a:ea typeface="ＭＳ Ｐゴシック" pitchFamily="34" charset="-128"/>
              </a:rPr>
              <a:t>(</a:t>
            </a:r>
            <a:r>
              <a:rPr lang="en-US" sz="2000" b="1" i="1" dirty="0" err="1">
                <a:ea typeface="ＭＳ Ｐゴシック" pitchFamily="34" charset="-128"/>
              </a:rPr>
              <a:t>v</a:t>
            </a:r>
            <a:r>
              <a:rPr lang="en-US" sz="2000" b="1" i="1" baseline="-25000" dirty="0" err="1">
                <a:ea typeface="ＭＳ Ｐゴシック" pitchFamily="34" charset="-128"/>
              </a:rPr>
              <a:t>I</a:t>
            </a:r>
            <a:r>
              <a:rPr lang="en-US" sz="2000" b="1" i="1" dirty="0">
                <a:ea typeface="ＭＳ Ｐゴシック" pitchFamily="34" charset="-128"/>
              </a:rPr>
              <a:t> = V</a:t>
            </a:r>
            <a:r>
              <a:rPr lang="en-US" sz="2000" b="1" i="1" baseline="-25000" dirty="0">
                <a:ea typeface="ＭＳ Ｐゴシック" pitchFamily="34" charset="-128"/>
              </a:rPr>
              <a:t>L</a:t>
            </a:r>
            <a:r>
              <a:rPr lang="en-US" sz="2000" b="1" i="1" dirty="0">
                <a:ea typeface="ＭＳ Ｐゴシック" pitchFamily="34" charset="-128"/>
              </a:rPr>
              <a:t> </a:t>
            </a:r>
            <a:r>
              <a:rPr lang="en-US" sz="2000" b="1" dirty="0">
                <a:ea typeface="ＭＳ Ｐゴシック" pitchFamily="34" charset="-128"/>
              </a:rPr>
              <a:t>)</a:t>
            </a:r>
            <a:r>
              <a:rPr lang="en-US" sz="2000" b="1" i="1" dirty="0">
                <a:ea typeface="ＭＳ Ｐゴシック" pitchFamily="34" charset="-128"/>
              </a:rPr>
              <a:t>, </a:t>
            </a:r>
            <a:r>
              <a:rPr lang="en-US" sz="2000" dirty="0">
                <a:ea typeface="ＭＳ Ｐゴシック" pitchFamily="34" charset="-128"/>
              </a:rPr>
              <a:t>the current</a:t>
            </a:r>
            <a:br>
              <a:rPr lang="en-US" sz="2000" dirty="0">
                <a:ea typeface="ＭＳ Ｐゴシック" pitchFamily="34" charset="-128"/>
              </a:rPr>
            </a:br>
            <a:r>
              <a:rPr lang="en-US" sz="2000" dirty="0">
                <a:ea typeface="ＭＳ Ｐゴシック" pitchFamily="34" charset="-128"/>
              </a:rPr>
              <a:t> </a:t>
            </a:r>
            <a:r>
              <a:rPr lang="en-US" sz="2000" i="1" dirty="0" err="1">
                <a:ea typeface="ＭＳ Ｐゴシック" pitchFamily="34" charset="-128"/>
              </a:rPr>
              <a:t>i</a:t>
            </a:r>
            <a:r>
              <a:rPr lang="en-US" sz="2000" i="1" baseline="-25000" dirty="0" err="1">
                <a:ea typeface="ＭＳ Ｐゴシック" pitchFamily="34" charset="-128"/>
              </a:rPr>
              <a:t>D</a:t>
            </a:r>
            <a:r>
              <a:rPr lang="en-US" sz="2000" i="1" dirty="0">
                <a:ea typeface="ＭＳ Ｐゴシック" pitchFamily="34" charset="-128"/>
              </a:rPr>
              <a:t> </a:t>
            </a:r>
            <a:r>
              <a:rPr lang="en-US" sz="2000" dirty="0">
                <a:ea typeface="ＭＳ Ｐゴシック" pitchFamily="34" charset="-128"/>
              </a:rPr>
              <a:t>=0, hence from the linear region (which is now possible  even for </a:t>
            </a:r>
            <a:r>
              <a:rPr lang="en-US" sz="2000" i="1" dirty="0" err="1">
                <a:ea typeface="ＭＳ Ｐゴシック" pitchFamily="34" charset="-128"/>
              </a:rPr>
              <a:t>v</a:t>
            </a:r>
            <a:r>
              <a:rPr lang="en-US" sz="2000" i="1" baseline="-25000" dirty="0" err="1">
                <a:ea typeface="ＭＳ Ｐゴシック" pitchFamily="34" charset="-128"/>
              </a:rPr>
              <a:t>GSL</a:t>
            </a:r>
            <a:r>
              <a:rPr lang="en-US" sz="2000" dirty="0">
                <a:ea typeface="ＭＳ Ｐゴシック" pitchFamily="34" charset="-128"/>
              </a:rPr>
              <a:t> =0 because of depletion mode)  we have </a:t>
            </a:r>
            <a:r>
              <a:rPr lang="en-US" sz="2000" b="1" i="1" dirty="0" err="1">
                <a:ea typeface="ＭＳ Ｐゴシック" pitchFamily="34" charset="-128"/>
              </a:rPr>
              <a:t>v</a:t>
            </a:r>
            <a:r>
              <a:rPr lang="en-US" sz="2000" b="1" i="1" baseline="-25000" dirty="0" err="1">
                <a:ea typeface="ＭＳ Ｐゴシック" pitchFamily="34" charset="-128"/>
              </a:rPr>
              <a:t>DSL</a:t>
            </a:r>
            <a:r>
              <a:rPr lang="en-US" sz="2000" b="1" i="1" baseline="-25000" dirty="0">
                <a:ea typeface="ＭＳ Ｐゴシック" pitchFamily="34" charset="-128"/>
              </a:rPr>
              <a:t> </a:t>
            </a:r>
            <a:r>
              <a:rPr lang="en-US" sz="2000" b="1" dirty="0">
                <a:ea typeface="ＭＳ Ｐゴシック" pitchFamily="34" charset="-128"/>
              </a:rPr>
              <a:t>=0</a:t>
            </a:r>
            <a:r>
              <a:rPr lang="en-US" sz="2000" dirty="0">
                <a:ea typeface="ＭＳ Ｐゴシック" pitchFamily="34" charset="-128"/>
              </a:rPr>
              <a:t>  (&lt; </a:t>
            </a:r>
            <a:r>
              <a:rPr lang="en-US" sz="2000" i="1" dirty="0" err="1">
                <a:ea typeface="ＭＳ Ｐゴシック" pitchFamily="34" charset="-128"/>
              </a:rPr>
              <a:t>v</a:t>
            </a:r>
            <a:r>
              <a:rPr lang="en-US" sz="2000" i="1" baseline="-25000" dirty="0" err="1">
                <a:ea typeface="ＭＳ Ｐゴシック" pitchFamily="34" charset="-128"/>
              </a:rPr>
              <a:t>GSL</a:t>
            </a:r>
            <a:r>
              <a:rPr lang="en-US" sz="2000" i="1" baseline="-25000" dirty="0">
                <a:ea typeface="ＭＳ Ｐゴシック" pitchFamily="34" charset="-128"/>
              </a:rPr>
              <a:t> </a:t>
            </a:r>
            <a:r>
              <a:rPr lang="en-US" sz="2000" dirty="0">
                <a:ea typeface="ＭＳ Ｐゴシック" pitchFamily="34" charset="-128"/>
              </a:rPr>
              <a:t>- </a:t>
            </a:r>
            <a:r>
              <a:rPr lang="en-US" sz="2000" i="1" dirty="0">
                <a:ea typeface="ＭＳ Ｐゴシック" pitchFamily="34" charset="-128"/>
              </a:rPr>
              <a:t>V</a:t>
            </a:r>
            <a:r>
              <a:rPr lang="en-US" sz="2000" i="1" baseline="-25000" dirty="0">
                <a:ea typeface="ＭＳ Ｐゴシック" pitchFamily="34" charset="-128"/>
              </a:rPr>
              <a:t>TN </a:t>
            </a:r>
            <a:r>
              <a:rPr lang="en-US" sz="2000" i="1" dirty="0">
                <a:ea typeface="ＭＳ Ｐゴシック" pitchFamily="34" charset="-128"/>
              </a:rPr>
              <a:t> &gt;</a:t>
            </a:r>
            <a:r>
              <a:rPr lang="en-US" sz="2000" dirty="0">
                <a:ea typeface="ＭＳ Ｐゴシック" pitchFamily="34" charset="-128"/>
              </a:rPr>
              <a:t>0)</a:t>
            </a:r>
            <a:r>
              <a:rPr lang="en-US" sz="2000" i="1" dirty="0">
                <a:ea typeface="ＭＳ Ｐゴシック" pitchFamily="34" charset="-128"/>
              </a:rPr>
              <a:t> </a:t>
            </a:r>
            <a:r>
              <a:rPr lang="en-US" sz="2000" dirty="0">
                <a:ea typeface="ＭＳ Ｐゴシック" pitchFamily="34" charset="-128"/>
              </a:rPr>
              <a:t>and output voltage rises to </a:t>
            </a:r>
            <a:r>
              <a:rPr lang="en-US" sz="2000" b="1" i="1" dirty="0">
                <a:ea typeface="ＭＳ Ｐゴシック" pitchFamily="34" charset="-128"/>
              </a:rPr>
              <a:t>V</a:t>
            </a:r>
            <a:r>
              <a:rPr lang="en-US" sz="2000" b="1" i="1" baseline="-25000" dirty="0">
                <a:ea typeface="ＭＳ Ｐゴシック" pitchFamily="34" charset="-128"/>
              </a:rPr>
              <a:t>H</a:t>
            </a:r>
            <a:r>
              <a:rPr lang="en-US" sz="2000" b="1" dirty="0">
                <a:ea typeface="ＭＳ Ｐゴシック" pitchFamily="34" charset="-128"/>
              </a:rPr>
              <a:t> = </a:t>
            </a:r>
            <a:r>
              <a:rPr lang="en-US" sz="2000" b="1" i="1" dirty="0">
                <a:ea typeface="ＭＳ Ｐゴシック" pitchFamily="34" charset="-128"/>
              </a:rPr>
              <a:t>V</a:t>
            </a:r>
            <a:r>
              <a:rPr lang="en-US" sz="2000" b="1" i="1" baseline="-25000" dirty="0">
                <a:ea typeface="ＭＳ Ｐゴシック" pitchFamily="34" charset="-128"/>
              </a:rPr>
              <a:t>DD</a:t>
            </a:r>
          </a:p>
          <a:p>
            <a:pPr eaLnBrk="1" hangingPunct="1">
              <a:lnSpc>
                <a:spcPct val="90000"/>
              </a:lnSpc>
            </a:pPr>
            <a:endParaRPr lang="en-US" sz="2000" baseline="-25000" dirty="0">
              <a:ea typeface="ＭＳ Ｐゴシック" pitchFamily="34" charset="-128"/>
            </a:endParaRPr>
          </a:p>
          <a:p>
            <a:pPr eaLnBrk="1" hangingPunct="1">
              <a:lnSpc>
                <a:spcPct val="90000"/>
              </a:lnSpc>
            </a:pPr>
            <a:r>
              <a:rPr lang="en-US" sz="2000" dirty="0" smtClean="0">
                <a:ea typeface="ＭＳ Ｐゴシック" pitchFamily="34" charset="-128"/>
              </a:rPr>
              <a:t>For </a:t>
            </a:r>
            <a:r>
              <a:rPr lang="en-US" sz="2000" i="1" dirty="0" smtClean="0">
                <a:ea typeface="ＭＳ Ｐゴシック" pitchFamily="34" charset="-128"/>
              </a:rPr>
              <a:t>M</a:t>
            </a:r>
            <a:r>
              <a:rPr lang="en-US" sz="2000" i="1" baseline="-25000" dirty="0" smtClean="0">
                <a:ea typeface="ＭＳ Ｐゴシック" pitchFamily="34" charset="-128"/>
              </a:rPr>
              <a:t>S</a:t>
            </a:r>
            <a:r>
              <a:rPr lang="en-US" sz="2000" i="1" dirty="0" smtClean="0">
                <a:ea typeface="ＭＳ Ｐゴシック" pitchFamily="34" charset="-128"/>
              </a:rPr>
              <a:t> </a:t>
            </a:r>
            <a:r>
              <a:rPr lang="en-US" sz="2000" dirty="0" smtClean="0">
                <a:ea typeface="ＭＳ Ｐゴシック" pitchFamily="34" charset="-128"/>
              </a:rPr>
              <a:t>on and conducting</a:t>
            </a:r>
            <a:r>
              <a:rPr lang="en-US" sz="2000" i="1" dirty="0" smtClean="0">
                <a:ea typeface="ＭＳ Ｐゴシック" pitchFamily="34" charset="-128"/>
              </a:rPr>
              <a:t> </a:t>
            </a:r>
            <a:r>
              <a:rPr lang="en-US" sz="2000" dirty="0" smtClean="0">
                <a:ea typeface="ＭＳ Ｐゴシック" pitchFamily="34" charset="-128"/>
              </a:rPr>
              <a:t>(</a:t>
            </a:r>
            <a:r>
              <a:rPr lang="en-US" sz="2000" i="1" dirty="0" err="1" smtClean="0">
                <a:ea typeface="ＭＳ Ｐゴシック" pitchFamily="34" charset="-128"/>
              </a:rPr>
              <a:t>v</a:t>
            </a:r>
            <a:r>
              <a:rPr lang="en-US" sz="2000" i="1" baseline="-25000" dirty="0" err="1" smtClean="0">
                <a:ea typeface="ＭＳ Ｐゴシック" pitchFamily="34" charset="-128"/>
              </a:rPr>
              <a:t>I</a:t>
            </a:r>
            <a:r>
              <a:rPr lang="en-US" sz="2000" i="1" dirty="0" smtClean="0">
                <a:ea typeface="ＭＳ Ｐゴシック" pitchFamily="34" charset="-128"/>
              </a:rPr>
              <a:t> = V</a:t>
            </a:r>
            <a:r>
              <a:rPr lang="en-US" sz="2000" i="1" baseline="-25000" dirty="0" smtClean="0">
                <a:ea typeface="ＭＳ Ｐゴシック" pitchFamily="34" charset="-128"/>
              </a:rPr>
              <a:t>H</a:t>
            </a:r>
            <a:r>
              <a:rPr lang="en-US" sz="2000" i="1" dirty="0" smtClean="0">
                <a:ea typeface="ＭＳ Ｐゴシック" pitchFamily="34" charset="-128"/>
              </a:rPr>
              <a:t> </a:t>
            </a:r>
            <a:r>
              <a:rPr lang="en-US" sz="2000" dirty="0" smtClean="0">
                <a:ea typeface="ＭＳ Ｐゴシック" pitchFamily="34" charset="-128"/>
              </a:rPr>
              <a:t>), </a:t>
            </a:r>
            <a:br>
              <a:rPr lang="en-US" sz="2000" dirty="0" smtClean="0">
                <a:ea typeface="ＭＳ Ｐゴシック" pitchFamily="34" charset="-128"/>
              </a:rPr>
            </a:br>
            <a:r>
              <a:rPr lang="en-US" sz="2000" i="1" dirty="0" err="1" smtClean="0">
                <a:ea typeface="ＭＳ Ｐゴシック" pitchFamily="34" charset="-128"/>
              </a:rPr>
              <a:t>v</a:t>
            </a:r>
            <a:r>
              <a:rPr lang="en-US" sz="2000" i="1" baseline="-25000" dirty="0" err="1" smtClean="0">
                <a:ea typeface="ＭＳ Ｐゴシック" pitchFamily="34" charset="-128"/>
              </a:rPr>
              <a:t>O</a:t>
            </a:r>
            <a:r>
              <a:rPr lang="en-US" sz="2000" dirty="0" smtClean="0">
                <a:ea typeface="ＭＳ Ｐゴシック" pitchFamily="34" charset="-128"/>
              </a:rPr>
              <a:t> = </a:t>
            </a:r>
            <a:r>
              <a:rPr lang="en-US" sz="2000" i="1" dirty="0" smtClean="0">
                <a:ea typeface="ＭＳ Ｐゴシック" pitchFamily="34" charset="-128"/>
              </a:rPr>
              <a:t>V</a:t>
            </a:r>
            <a:r>
              <a:rPr lang="en-US" sz="2000" i="1" baseline="-25000" dirty="0" smtClean="0">
                <a:ea typeface="ＭＳ Ｐゴシック" pitchFamily="34" charset="-128"/>
              </a:rPr>
              <a:t>L</a:t>
            </a:r>
            <a:r>
              <a:rPr lang="en-US" sz="2000" dirty="0" smtClean="0">
                <a:ea typeface="ＭＳ Ｐゴシック" pitchFamily="34" charset="-128"/>
              </a:rPr>
              <a:t>,  </a:t>
            </a:r>
            <a:r>
              <a:rPr lang="en-US" sz="2000" i="1" dirty="0" smtClean="0">
                <a:ea typeface="ＭＳ Ｐゴシック" pitchFamily="34" charset="-128"/>
              </a:rPr>
              <a:t>M</a:t>
            </a:r>
            <a:r>
              <a:rPr lang="en-US" sz="2000" i="1" baseline="-25000" dirty="0" smtClean="0">
                <a:ea typeface="ＭＳ Ｐゴシック" pitchFamily="34" charset="-128"/>
              </a:rPr>
              <a:t>L</a:t>
            </a:r>
            <a:r>
              <a:rPr lang="en-US" sz="2000" dirty="0" smtClean="0">
                <a:ea typeface="ＭＳ Ｐゴシック" pitchFamily="34" charset="-128"/>
              </a:rPr>
              <a:t> is designed to be saturated (</a:t>
            </a:r>
            <a:r>
              <a:rPr lang="en-US" sz="2000" i="1" dirty="0" err="1" smtClean="0">
                <a:ea typeface="ＭＳ Ｐゴシック" pitchFamily="34" charset="-128"/>
              </a:rPr>
              <a:t>v</a:t>
            </a:r>
            <a:r>
              <a:rPr lang="en-US" sz="2000" i="1" baseline="-25000" dirty="0" err="1" smtClean="0">
                <a:ea typeface="ＭＳ Ｐゴシック" pitchFamily="34" charset="-128"/>
              </a:rPr>
              <a:t>DSL</a:t>
            </a:r>
            <a:r>
              <a:rPr lang="en-US" sz="2000" i="1" baseline="-25000" dirty="0" smtClean="0">
                <a:ea typeface="ＭＳ Ｐゴシック" pitchFamily="34" charset="-128"/>
              </a:rPr>
              <a:t> </a:t>
            </a:r>
            <a:r>
              <a:rPr lang="en-US" sz="2000" dirty="0" smtClean="0">
                <a:ea typeface="ＭＳ Ｐゴシック" pitchFamily="34" charset="-128"/>
              </a:rPr>
              <a:t> = 2.5 - </a:t>
            </a:r>
            <a:r>
              <a:rPr lang="en-US" sz="2000" i="1" dirty="0" err="1" smtClean="0">
                <a:ea typeface="ＭＳ Ｐゴシック" pitchFamily="34" charset="-128"/>
              </a:rPr>
              <a:t>v</a:t>
            </a:r>
            <a:r>
              <a:rPr lang="en-US" sz="2000" i="1" baseline="-25000" dirty="0" err="1" smtClean="0">
                <a:ea typeface="ＭＳ Ｐゴシック" pitchFamily="34" charset="-128"/>
              </a:rPr>
              <a:t>O</a:t>
            </a:r>
            <a:r>
              <a:rPr lang="en-US" sz="2000" i="1" baseline="-25000" dirty="0" smtClean="0">
                <a:ea typeface="ＭＳ Ｐゴシック" pitchFamily="34" charset="-128"/>
              </a:rPr>
              <a:t> </a:t>
            </a:r>
            <a:r>
              <a:rPr lang="en-US" sz="2000" i="1" dirty="0" smtClean="0">
                <a:ea typeface="ＭＳ Ｐゴシック" pitchFamily="34" charset="-128"/>
              </a:rPr>
              <a:t>&gt;</a:t>
            </a:r>
            <a:r>
              <a:rPr lang="en-US" sz="2000" i="1" dirty="0">
                <a:ea typeface="ＭＳ Ｐゴシック" pitchFamily="34" charset="-128"/>
              </a:rPr>
              <a:t> </a:t>
            </a:r>
            <a:r>
              <a:rPr lang="en-US" sz="2000" i="1" dirty="0" err="1">
                <a:ea typeface="ＭＳ Ｐゴシック" pitchFamily="34" charset="-128"/>
              </a:rPr>
              <a:t>v</a:t>
            </a:r>
            <a:r>
              <a:rPr lang="en-US" sz="2000" i="1" baseline="-25000" dirty="0" err="1">
                <a:ea typeface="ＭＳ Ｐゴシック" pitchFamily="34" charset="-128"/>
              </a:rPr>
              <a:t>GSL</a:t>
            </a:r>
            <a:r>
              <a:rPr lang="en-US" sz="2000" i="1" baseline="-25000" dirty="0">
                <a:ea typeface="ＭＳ Ｐゴシック" pitchFamily="34" charset="-128"/>
              </a:rPr>
              <a:t> </a:t>
            </a:r>
            <a:r>
              <a:rPr lang="en-US" sz="2000" dirty="0">
                <a:ea typeface="ＭＳ Ｐゴシック" pitchFamily="34" charset="-128"/>
              </a:rPr>
              <a:t>- </a:t>
            </a:r>
            <a:r>
              <a:rPr lang="en-US" sz="2000" i="1" dirty="0" smtClean="0">
                <a:ea typeface="ＭＳ Ｐゴシック" pitchFamily="34" charset="-128"/>
              </a:rPr>
              <a:t>V</a:t>
            </a:r>
            <a:r>
              <a:rPr lang="en-US" sz="2000" i="1" baseline="-25000" dirty="0" smtClean="0">
                <a:ea typeface="ＭＳ Ｐゴシック" pitchFamily="34" charset="-128"/>
              </a:rPr>
              <a:t>TN </a:t>
            </a:r>
            <a:r>
              <a:rPr lang="en-US" sz="2000" i="1" dirty="0" smtClean="0">
                <a:ea typeface="ＭＳ Ｐゴシック" pitchFamily="34" charset="-128"/>
              </a:rPr>
              <a:t> </a:t>
            </a:r>
            <a:r>
              <a:rPr lang="en-US" sz="2000" dirty="0" smtClean="0">
                <a:ea typeface="ＭＳ Ｐゴシック" pitchFamily="34" charset="-128"/>
              </a:rPr>
              <a:t>)</a:t>
            </a:r>
            <a:r>
              <a:rPr lang="en-US" sz="2000" i="1" dirty="0" smtClean="0">
                <a:ea typeface="ＭＳ Ｐゴシック" pitchFamily="34" charset="-128"/>
              </a:rPr>
              <a:t> </a:t>
            </a:r>
            <a:r>
              <a:rPr lang="en-US" sz="2000" dirty="0" smtClean="0">
                <a:ea typeface="ＭＳ Ｐゴシック" pitchFamily="34" charset="-128"/>
              </a:rPr>
              <a:t>and </a:t>
            </a:r>
            <a:r>
              <a:rPr lang="en-US" sz="2000" i="1" dirty="0" smtClean="0">
                <a:ea typeface="ＭＳ Ｐゴシック" pitchFamily="34" charset="-128"/>
              </a:rPr>
              <a:t>M</a:t>
            </a:r>
            <a:r>
              <a:rPr lang="en-US" sz="2000" i="1" baseline="-25000" dirty="0" smtClean="0">
                <a:ea typeface="ＭＳ Ｐゴシック" pitchFamily="34" charset="-128"/>
              </a:rPr>
              <a:t>S</a:t>
            </a:r>
            <a:r>
              <a:rPr lang="en-US" sz="2000" dirty="0" smtClean="0">
                <a:ea typeface="ＭＳ Ｐゴシック" pitchFamily="34" charset="-128"/>
              </a:rPr>
              <a:t> , as usual, in the triode region.</a:t>
            </a:r>
          </a:p>
        </p:txBody>
      </p:sp>
      <p:grpSp>
        <p:nvGrpSpPr>
          <p:cNvPr id="2" name="Group 9"/>
          <p:cNvGrpSpPr>
            <a:grpSpLocks/>
          </p:cNvGrpSpPr>
          <p:nvPr/>
        </p:nvGrpSpPr>
        <p:grpSpPr bwMode="auto">
          <a:xfrm>
            <a:off x="685800" y="2971800"/>
            <a:ext cx="2743200" cy="3657600"/>
            <a:chOff x="685800" y="2819400"/>
            <a:chExt cx="2743200" cy="3657600"/>
          </a:xfrm>
        </p:grpSpPr>
        <p:pic>
          <p:nvPicPr>
            <p:cNvPr id="97288" name="Picture 6" descr="fig0623"/>
            <p:cNvPicPr>
              <a:picLocks noChangeAspect="1" noChangeArrowheads="1"/>
            </p:cNvPicPr>
            <p:nvPr/>
          </p:nvPicPr>
          <p:blipFill>
            <a:blip r:embed="rId2"/>
            <a:srcRect t="15158" r="66667" b="3999"/>
            <a:stretch>
              <a:fillRect/>
            </a:stretch>
          </p:blipFill>
          <p:spPr bwMode="auto">
            <a:xfrm>
              <a:off x="685800" y="2819400"/>
              <a:ext cx="2743200" cy="3657600"/>
            </a:xfrm>
            <a:prstGeom prst="rect">
              <a:avLst/>
            </a:prstGeom>
            <a:noFill/>
            <a:ln w="9525">
              <a:noFill/>
              <a:miter lim="800000"/>
              <a:headEnd/>
              <a:tailEnd/>
            </a:ln>
          </p:spPr>
        </p:pic>
        <p:cxnSp>
          <p:nvCxnSpPr>
            <p:cNvPr id="97289" name="Straight Arrow Connector 6"/>
            <p:cNvCxnSpPr>
              <a:cxnSpLocks noChangeShapeType="1"/>
            </p:cNvCxnSpPr>
            <p:nvPr/>
          </p:nvCxnSpPr>
          <p:spPr bwMode="auto">
            <a:xfrm>
              <a:off x="1600200" y="3832302"/>
              <a:ext cx="152400" cy="1588"/>
            </a:xfrm>
            <a:prstGeom prst="straightConnector1">
              <a:avLst/>
            </a:prstGeom>
            <a:noFill/>
            <a:ln w="9525" algn="ctr">
              <a:solidFill>
                <a:schemeClr val="tx1"/>
              </a:solidFill>
              <a:round/>
              <a:headEnd/>
              <a:tailEnd type="arrow" w="med" len="med"/>
            </a:ln>
          </p:spPr>
        </p:cxnSp>
      </p:grpSp>
      <p:sp>
        <p:nvSpPr>
          <p:cNvPr id="9" name="Content Placeholder 2"/>
          <p:cNvSpPr txBox="1">
            <a:spLocks/>
          </p:cNvSpPr>
          <p:nvPr/>
        </p:nvSpPr>
        <p:spPr bwMode="auto">
          <a:xfrm>
            <a:off x="152400" y="990600"/>
            <a:ext cx="8763000" cy="1600200"/>
          </a:xfrm>
          <a:prstGeom prst="rect">
            <a:avLst/>
          </a:prstGeom>
          <a:noFill/>
          <a:ln w="9525">
            <a:noFill/>
            <a:miter lim="800000"/>
            <a:headEnd/>
            <a:tailEnd/>
          </a:ln>
        </p:spPr>
        <p:txBody>
          <a:bodyPr/>
          <a:lstStyle/>
          <a:p>
            <a:pPr marL="342900" indent="-342900" eaLnBrk="0" hangingPunct="0">
              <a:spcBef>
                <a:spcPct val="20000"/>
              </a:spcBef>
              <a:buFontTx/>
              <a:buChar char="•"/>
              <a:defRPr/>
            </a:pPr>
            <a:r>
              <a:rPr lang="en-US" sz="2000" kern="0" dirty="0">
                <a:latin typeface="+mn-lt"/>
                <a:ea typeface="ＭＳ Ｐゴシック" charset="-128"/>
                <a:cs typeface="ＭＳ Ｐゴシック" charset="-128"/>
              </a:rPr>
              <a:t>The saturated load and linear load circuits were used when all the devices had the same threshold voltages in early NMOS and PMOS technologies. </a:t>
            </a:r>
          </a:p>
          <a:p>
            <a:pPr marL="342900" indent="-342900" eaLnBrk="0" hangingPunct="0">
              <a:spcBef>
                <a:spcPct val="20000"/>
              </a:spcBef>
              <a:buFontTx/>
              <a:buChar char="•"/>
              <a:defRPr/>
            </a:pPr>
            <a:r>
              <a:rPr lang="en-US" sz="2000" kern="0" dirty="0">
                <a:latin typeface="+mn-lt"/>
                <a:ea typeface="ＭＳ Ｐゴシック" charset="-128"/>
                <a:cs typeface="ＭＳ Ｐゴシック" charset="-128"/>
              </a:rPr>
              <a:t>However, once ion-implantation technology was perfected, it became possible to selectively adjust the threshold of the load transistors to alter their characteristics to become those of NMOS depletion mode devices with </a:t>
            </a:r>
            <a:r>
              <a:rPr lang="en-US" sz="2000" i="1" kern="0" dirty="0">
                <a:latin typeface="+mn-lt"/>
                <a:ea typeface="ＭＳ Ｐゴシック" charset="-128"/>
                <a:cs typeface="ＭＳ Ｐゴシック" charset="-128"/>
              </a:rPr>
              <a:t>V</a:t>
            </a:r>
            <a:r>
              <a:rPr lang="en-US" sz="2000" i="1" kern="0" baseline="-25000" dirty="0">
                <a:latin typeface="+mn-lt"/>
                <a:ea typeface="ＭＳ Ｐゴシック" charset="-128"/>
                <a:cs typeface="ＭＳ Ｐゴシック" charset="-128"/>
              </a:rPr>
              <a:t>TN</a:t>
            </a:r>
            <a:r>
              <a:rPr lang="en-US" sz="2000" i="1" kern="0" dirty="0">
                <a:latin typeface="+mn-lt"/>
                <a:ea typeface="ＭＳ Ｐゴシック" charset="-128"/>
                <a:cs typeface="ＭＳ Ｐゴシック" charset="-128"/>
              </a:rPr>
              <a:t> &lt; </a:t>
            </a:r>
            <a:r>
              <a:rPr lang="en-US" sz="2000" kern="0" dirty="0">
                <a:latin typeface="+mn-lt"/>
                <a:ea typeface="ＭＳ Ｐゴシック" charset="-128"/>
                <a:cs typeface="ＭＳ Ｐゴシック" charset="-128"/>
              </a:rPr>
              <a:t>0.</a:t>
            </a:r>
          </a:p>
        </p:txBody>
      </p:sp>
      <p:sp>
        <p:nvSpPr>
          <p:cNvPr id="10" name="TextBox 9"/>
          <p:cNvSpPr txBox="1"/>
          <p:nvPr/>
        </p:nvSpPr>
        <p:spPr>
          <a:xfrm>
            <a:off x="97830" y="3810000"/>
            <a:ext cx="407484" cy="461665"/>
          </a:xfrm>
          <a:prstGeom prst="rect">
            <a:avLst/>
          </a:prstGeom>
          <a:noFill/>
        </p:spPr>
        <p:txBody>
          <a:bodyPr wrap="none" rtlCol="0">
            <a:spAutoFit/>
          </a:bodyPr>
          <a:lstStyle/>
          <a:p>
            <a:r>
              <a:rPr lang="en-US" b="1" dirty="0" smtClean="0"/>
              <a:t>D</a:t>
            </a:r>
            <a:endParaRPr lang="en-US" b="1" dirty="0"/>
          </a:p>
        </p:txBody>
      </p:sp>
      <p:sp>
        <p:nvSpPr>
          <p:cNvPr id="11" name="TextBox 10"/>
          <p:cNvSpPr txBox="1"/>
          <p:nvPr/>
        </p:nvSpPr>
        <p:spPr>
          <a:xfrm>
            <a:off x="143550" y="5181600"/>
            <a:ext cx="389850" cy="461665"/>
          </a:xfrm>
          <a:prstGeom prst="rect">
            <a:avLst/>
          </a:prstGeom>
          <a:noFill/>
        </p:spPr>
        <p:txBody>
          <a:bodyPr wrap="none" rtlCol="0">
            <a:spAutoFit/>
          </a:bodyPr>
          <a:lstStyle/>
          <a:p>
            <a:r>
              <a:rPr lang="en-US" b="1" dirty="0" smtClean="0"/>
              <a:t>E</a:t>
            </a:r>
            <a:endParaRPr lang="en-US" b="1" dirty="0"/>
          </a:p>
        </p:txBody>
      </p:sp>
      <p:pic>
        <p:nvPicPr>
          <p:cNvPr id="13" name="Picture 8"/>
          <p:cNvPicPr>
            <a:picLocks noChangeAspect="1" noChangeArrowheads="1"/>
          </p:cNvPicPr>
          <p:nvPr/>
        </p:nvPicPr>
        <p:blipFill>
          <a:blip r:embed="rId3"/>
          <a:srcRect/>
          <a:stretch>
            <a:fillRect/>
          </a:stretch>
        </p:blipFill>
        <p:spPr bwMode="auto">
          <a:xfrm>
            <a:off x="3282143" y="3581401"/>
            <a:ext cx="436417" cy="380999"/>
          </a:xfrm>
          <a:prstGeom prst="rect">
            <a:avLst/>
          </a:prstGeom>
          <a:ln>
            <a:noFill/>
          </a:ln>
          <a:effectLst>
            <a:outerShdw blurRad="292100" dist="139700" dir="2700000" algn="tl" rotWithShape="0">
              <a:srgbClr val="333333">
                <a:alpha val="65000"/>
              </a:srgbClr>
            </a:outerShdw>
          </a:effectLst>
        </p:spPr>
      </p:pic>
      <p:pic>
        <p:nvPicPr>
          <p:cNvPr id="15" name="Picture 8"/>
          <p:cNvPicPr>
            <a:picLocks noChangeAspect="1" noChangeArrowheads="1"/>
          </p:cNvPicPr>
          <p:nvPr/>
        </p:nvPicPr>
        <p:blipFill>
          <a:blip r:embed="rId3"/>
          <a:srcRect/>
          <a:stretch>
            <a:fillRect/>
          </a:stretch>
        </p:blipFill>
        <p:spPr bwMode="auto">
          <a:xfrm>
            <a:off x="3352800" y="5257801"/>
            <a:ext cx="436417" cy="380999"/>
          </a:xfrm>
          <a:prstGeom prst="rect">
            <a:avLst/>
          </a:prstGeom>
          <a:ln>
            <a:noFill/>
          </a:ln>
          <a:effectLst>
            <a:outerShdw blurRad="292100" dist="139700" dir="2700000" algn="tl" rotWithShape="0">
              <a:srgbClr val="333333">
                <a:alpha val="65000"/>
              </a:srgbClr>
            </a:outerShdw>
          </a:effectLst>
        </p:spPr>
      </p:pic>
      <p:sp>
        <p:nvSpPr>
          <p:cNvPr id="16" name="TextBox 15"/>
          <p:cNvSpPr txBox="1"/>
          <p:nvPr/>
        </p:nvSpPr>
        <p:spPr>
          <a:xfrm>
            <a:off x="3329614" y="5791200"/>
            <a:ext cx="526106" cy="338554"/>
          </a:xfrm>
          <a:prstGeom prst="rect">
            <a:avLst/>
          </a:prstGeom>
          <a:noFill/>
        </p:spPr>
        <p:txBody>
          <a:bodyPr wrap="none" rtlCol="0">
            <a:spAutoFit/>
          </a:bodyPr>
          <a:lstStyle/>
          <a:p>
            <a:r>
              <a:rPr lang="en-US" sz="1600" dirty="0" smtClean="0"/>
              <a:t>LIN</a:t>
            </a:r>
            <a:endParaRPr lang="en-US" sz="1600" dirty="0"/>
          </a:p>
        </p:txBody>
      </p:sp>
      <p:sp>
        <p:nvSpPr>
          <p:cNvPr id="17" name="TextBox 16"/>
          <p:cNvSpPr txBox="1"/>
          <p:nvPr/>
        </p:nvSpPr>
        <p:spPr>
          <a:xfrm>
            <a:off x="3268328" y="4099560"/>
            <a:ext cx="548227" cy="338554"/>
          </a:xfrm>
          <a:prstGeom prst="rect">
            <a:avLst/>
          </a:prstGeom>
          <a:noFill/>
        </p:spPr>
        <p:txBody>
          <a:bodyPr wrap="none" rtlCol="0">
            <a:spAutoFit/>
          </a:bodyPr>
          <a:lstStyle/>
          <a:p>
            <a:r>
              <a:rPr lang="en-US" sz="1600" dirty="0" smtClean="0"/>
              <a:t>SAT</a:t>
            </a:r>
            <a:endParaRPr lang="en-US" sz="16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5" name="Rectangle 3"/>
          <p:cNvSpPr>
            <a:spLocks noGrp="1" noChangeArrowheads="1"/>
          </p:cNvSpPr>
          <p:nvPr>
            <p:ph type="body" idx="1"/>
          </p:nvPr>
        </p:nvSpPr>
        <p:spPr/>
        <p:txBody>
          <a:bodyPr/>
          <a:lstStyle/>
          <a:p>
            <a:pPr eaLnBrk="1" hangingPunct="1"/>
            <a:r>
              <a:rPr lang="en-US" sz="2000" dirty="0" smtClean="0">
                <a:ea typeface="ＭＳ Ｐゴシック" pitchFamily="34" charset="-128"/>
              </a:rPr>
              <a:t>Then we set input to </a:t>
            </a:r>
            <a:r>
              <a:rPr lang="en-US" sz="2000" i="1" dirty="0" smtClean="0">
                <a:ea typeface="ＭＳ Ｐゴシック" pitchFamily="34" charset="-128"/>
              </a:rPr>
              <a:t>V</a:t>
            </a:r>
            <a:r>
              <a:rPr lang="en-US" sz="2000" i="1" baseline="-25000" dirty="0" smtClean="0">
                <a:ea typeface="ＭＳ Ｐゴシック" pitchFamily="34" charset="-128"/>
              </a:rPr>
              <a:t>H  </a:t>
            </a:r>
            <a:r>
              <a:rPr lang="en-US" sz="2000" dirty="0" smtClean="0">
                <a:ea typeface="ＭＳ Ｐゴシック" pitchFamily="34" charset="-128"/>
                <a:sym typeface="Wingdings" pitchFamily="2" charset="2"/>
              </a:rPr>
              <a:t>a(both transistors on) and find </a:t>
            </a:r>
            <a:r>
              <a:rPr lang="en-US" sz="2000" i="1" dirty="0">
                <a:ea typeface="ＭＳ Ｐゴシック" pitchFamily="34" charset="-128"/>
              </a:rPr>
              <a:t>W/L</a:t>
            </a:r>
            <a:r>
              <a:rPr lang="en-US" sz="2000" dirty="0" smtClean="0">
                <a:ea typeface="ＭＳ Ｐゴシック" pitchFamily="34" charset="-128"/>
                <a:sym typeface="Wingdings" pitchFamily="2" charset="2"/>
              </a:rPr>
              <a:t> </a:t>
            </a:r>
            <a:endParaRPr lang="en-US" sz="2000" dirty="0" smtClean="0">
              <a:ea typeface="ＭＳ Ｐゴシック" pitchFamily="34" charset="-128"/>
            </a:endParaRPr>
          </a:p>
          <a:p>
            <a:pPr eaLnBrk="1" hangingPunct="1"/>
            <a:endParaRPr lang="en-US" sz="2000" dirty="0" smtClean="0">
              <a:ea typeface="ＭＳ Ｐゴシック" pitchFamily="34" charset="-128"/>
            </a:endParaRPr>
          </a:p>
          <a:p>
            <a:pPr eaLnBrk="1" hangingPunct="1"/>
            <a:r>
              <a:rPr lang="en-US" sz="2000" dirty="0" smtClean="0">
                <a:ea typeface="ＭＳ Ｐゴシック" pitchFamily="34" charset="-128"/>
              </a:rPr>
              <a:t>To find (</a:t>
            </a:r>
            <a:r>
              <a:rPr lang="en-US" sz="2000" i="1" dirty="0" smtClean="0">
                <a:ea typeface="ＭＳ Ｐゴシック" pitchFamily="34" charset="-128"/>
              </a:rPr>
              <a:t>W/L</a:t>
            </a:r>
            <a:r>
              <a:rPr lang="en-US" sz="2000" dirty="0" smtClean="0">
                <a:ea typeface="ＭＳ Ｐゴシック" pitchFamily="34" charset="-128"/>
              </a:rPr>
              <a:t>)</a:t>
            </a:r>
            <a:r>
              <a:rPr lang="en-US" sz="2000" i="1" baseline="-25000" dirty="0" smtClean="0">
                <a:ea typeface="ＭＳ Ｐゴシック" pitchFamily="34" charset="-128"/>
              </a:rPr>
              <a:t>L</a:t>
            </a:r>
            <a:r>
              <a:rPr lang="en-US" sz="2000" baseline="-25000" dirty="0" smtClean="0">
                <a:ea typeface="ＭＳ Ｐゴシック" pitchFamily="34" charset="-128"/>
              </a:rPr>
              <a:t>   </a:t>
            </a:r>
            <a:r>
              <a:rPr lang="en-US" sz="2000" dirty="0" smtClean="0">
                <a:ea typeface="ＭＳ Ｐゴシック" pitchFamily="34" charset="-128"/>
              </a:rPr>
              <a:t>given </a:t>
            </a:r>
            <a:r>
              <a:rPr lang="en-US" sz="2000" i="1" dirty="0" err="1" smtClean="0">
                <a:ea typeface="ＭＳ Ｐゴシック" pitchFamily="34" charset="-128"/>
              </a:rPr>
              <a:t>i</a:t>
            </a:r>
            <a:r>
              <a:rPr lang="en-US" sz="2000" i="1" baseline="-25000" dirty="0" err="1" smtClean="0">
                <a:ea typeface="ＭＳ Ｐゴシック" pitchFamily="34" charset="-128"/>
              </a:rPr>
              <a:t>DL</a:t>
            </a:r>
            <a:r>
              <a:rPr lang="en-US" sz="2000" dirty="0" smtClean="0">
                <a:ea typeface="ＭＳ Ｐゴシック" pitchFamily="34" charset="-128"/>
                <a:sym typeface="Wingdings" pitchFamily="2" charset="2"/>
              </a:rPr>
              <a:t> (which we find from power requirements)  we use the saturation mode for </a:t>
            </a:r>
            <a:r>
              <a:rPr lang="en-US" sz="2000" i="1" dirty="0" smtClean="0">
                <a:ea typeface="ＭＳ Ｐゴシック" pitchFamily="34" charset="-128"/>
              </a:rPr>
              <a:t>M</a:t>
            </a:r>
            <a:r>
              <a:rPr lang="en-US" sz="2000" i="1" baseline="-25000" dirty="0" smtClean="0">
                <a:ea typeface="ＭＳ Ｐゴシック" pitchFamily="34" charset="-128"/>
              </a:rPr>
              <a:t>L </a:t>
            </a:r>
            <a:r>
              <a:rPr lang="en-US" sz="2000" dirty="0" smtClean="0">
                <a:ea typeface="ＭＳ Ｐゴシック" pitchFamily="34" charset="-128"/>
                <a:sym typeface="Wingdings" pitchFamily="2" charset="2"/>
              </a:rPr>
              <a:t> with </a:t>
            </a:r>
            <a:r>
              <a:rPr lang="en-US" sz="2000" i="1" dirty="0" err="1" smtClean="0">
                <a:ea typeface="ＭＳ Ｐゴシック" pitchFamily="34" charset="-128"/>
              </a:rPr>
              <a:t>v</a:t>
            </a:r>
            <a:r>
              <a:rPr lang="en-US" sz="2000" i="1" baseline="-25000" dirty="0" err="1" smtClean="0">
                <a:ea typeface="ＭＳ Ｐゴシック" pitchFamily="34" charset="-128"/>
              </a:rPr>
              <a:t>GS</a:t>
            </a:r>
            <a:r>
              <a:rPr lang="en-US" sz="2000" dirty="0" smtClean="0">
                <a:ea typeface="ＭＳ Ｐゴシック" pitchFamily="34" charset="-128"/>
                <a:sym typeface="Wingdings" pitchFamily="2" charset="2"/>
              </a:rPr>
              <a:t> =0 :</a:t>
            </a:r>
            <a:endParaRPr lang="en-US" sz="2000" dirty="0" smtClean="0">
              <a:ea typeface="ＭＳ Ｐゴシック" pitchFamily="34" charset="-128"/>
            </a:endParaRPr>
          </a:p>
          <a:p>
            <a:pPr eaLnBrk="1" hangingPunct="1"/>
            <a:endParaRPr lang="en-US" sz="2000" dirty="0" smtClean="0">
              <a:ea typeface="ＭＳ Ｐゴシック" pitchFamily="34" charset="-128"/>
            </a:endParaRPr>
          </a:p>
          <a:p>
            <a:pPr eaLnBrk="1" hangingPunct="1"/>
            <a:endParaRPr lang="en-US" sz="2000" dirty="0" smtClean="0">
              <a:ea typeface="ＭＳ Ｐゴシック" pitchFamily="34" charset="-128"/>
            </a:endParaRPr>
          </a:p>
          <a:p>
            <a:pPr eaLnBrk="1" hangingPunct="1"/>
            <a:endParaRPr lang="en-US" sz="2000" dirty="0" smtClean="0">
              <a:ea typeface="ＭＳ Ｐゴシック" pitchFamily="34" charset="-128"/>
            </a:endParaRPr>
          </a:p>
          <a:p>
            <a:pPr eaLnBrk="1" hangingPunct="1"/>
            <a:r>
              <a:rPr lang="en-US" sz="2000" dirty="0" smtClean="0">
                <a:ea typeface="ＭＳ Ｐゴシック" pitchFamily="34" charset="-128"/>
              </a:rPr>
              <a:t>To find (</a:t>
            </a:r>
            <a:r>
              <a:rPr lang="en-US" sz="2000" i="1" dirty="0" smtClean="0">
                <a:ea typeface="ＭＳ Ｐゴシック" pitchFamily="34" charset="-128"/>
              </a:rPr>
              <a:t>W/L</a:t>
            </a:r>
            <a:r>
              <a:rPr lang="en-US" sz="2000" dirty="0" smtClean="0">
                <a:ea typeface="ＭＳ Ｐゴシック" pitchFamily="34" charset="-128"/>
              </a:rPr>
              <a:t>)</a:t>
            </a:r>
            <a:r>
              <a:rPr lang="en-US" sz="2000" i="1" baseline="-25000" dirty="0" smtClean="0">
                <a:ea typeface="ＭＳ Ｐゴシック" pitchFamily="34" charset="-128"/>
              </a:rPr>
              <a:t>S</a:t>
            </a:r>
            <a:r>
              <a:rPr lang="en-US" sz="2000" baseline="-25000" dirty="0" smtClean="0">
                <a:ea typeface="ＭＳ Ｐゴシック" pitchFamily="34" charset="-128"/>
              </a:rPr>
              <a:t>   </a:t>
            </a:r>
            <a:r>
              <a:rPr lang="en-US" sz="2000" dirty="0" smtClean="0">
                <a:ea typeface="ＭＳ Ｐゴシック" pitchFamily="34" charset="-128"/>
              </a:rPr>
              <a:t>where </a:t>
            </a:r>
            <a:r>
              <a:rPr lang="en-US" sz="2000" i="1" dirty="0" smtClean="0">
                <a:ea typeface="ＭＳ Ｐゴシック" pitchFamily="34" charset="-128"/>
              </a:rPr>
              <a:t>V</a:t>
            </a:r>
            <a:r>
              <a:rPr lang="en-US" sz="2000" i="1" baseline="-25000" dirty="0" smtClean="0">
                <a:ea typeface="ＭＳ Ｐゴシック" pitchFamily="34" charset="-128"/>
              </a:rPr>
              <a:t>H</a:t>
            </a:r>
            <a:r>
              <a:rPr lang="en-US" sz="2000" dirty="0" smtClean="0">
                <a:ea typeface="ＭＳ Ｐゴシック" pitchFamily="34" charset="-128"/>
              </a:rPr>
              <a:t> = </a:t>
            </a:r>
            <a:r>
              <a:rPr lang="en-US" sz="2000" i="1" dirty="0" smtClean="0">
                <a:ea typeface="ＭＳ Ｐゴシック" pitchFamily="34" charset="-128"/>
              </a:rPr>
              <a:t>V</a:t>
            </a:r>
            <a:r>
              <a:rPr lang="en-US" sz="2000" i="1" baseline="-25000" dirty="0" smtClean="0">
                <a:ea typeface="ＭＳ Ｐゴシック" pitchFamily="34" charset="-128"/>
              </a:rPr>
              <a:t>DD</a:t>
            </a:r>
            <a:r>
              <a:rPr lang="en-US" sz="2000" dirty="0" smtClean="0">
                <a:ea typeface="ＭＳ Ｐゴシック" pitchFamily="34" charset="-128"/>
              </a:rPr>
              <a:t>, use the same technique as used for the resistor load inverter:</a:t>
            </a:r>
          </a:p>
          <a:p>
            <a:pPr eaLnBrk="1" hangingPunct="1"/>
            <a:endParaRPr lang="en-US" sz="2000" dirty="0" smtClean="0">
              <a:ea typeface="ＭＳ Ｐゴシック" pitchFamily="34" charset="-128"/>
            </a:endParaRPr>
          </a:p>
        </p:txBody>
      </p:sp>
      <p:graphicFrame>
        <p:nvGraphicFramePr>
          <p:cNvPr id="22530" name="Object 2"/>
          <p:cNvGraphicFramePr>
            <a:graphicFrameLocks noChangeAspect="1"/>
          </p:cNvGraphicFramePr>
          <p:nvPr>
            <p:extLst>
              <p:ext uri="{D42A27DB-BD31-4B8C-83A1-F6EECF244321}">
                <p14:modId xmlns:p14="http://schemas.microsoft.com/office/powerpoint/2010/main" val="3773705117"/>
              </p:ext>
            </p:extLst>
          </p:nvPr>
        </p:nvGraphicFramePr>
        <p:xfrm>
          <a:off x="2590800" y="3040062"/>
          <a:ext cx="2513013" cy="739775"/>
        </p:xfrm>
        <a:graphic>
          <a:graphicData uri="http://schemas.openxmlformats.org/presentationml/2006/ole">
            <mc:AlternateContent xmlns:mc="http://schemas.openxmlformats.org/markup-compatibility/2006">
              <mc:Choice xmlns:v="urn:schemas-microsoft-com:vml" Requires="v">
                <p:oleObj spid="_x0000_s22587" name="Equation" r:id="rId3" imgW="1422400" imgH="419100" progId="Equation.3">
                  <p:embed/>
                </p:oleObj>
              </mc:Choice>
              <mc:Fallback>
                <p:oleObj name="Equation" r:id="rId3" imgW="1422400" imgH="4191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040062"/>
                        <a:ext cx="2513013" cy="73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1" name="Object 3"/>
          <p:cNvGraphicFramePr>
            <a:graphicFrameLocks noChangeAspect="1"/>
          </p:cNvGraphicFramePr>
          <p:nvPr>
            <p:extLst>
              <p:ext uri="{D42A27DB-BD31-4B8C-83A1-F6EECF244321}">
                <p14:modId xmlns:p14="http://schemas.microsoft.com/office/powerpoint/2010/main" val="713981648"/>
              </p:ext>
            </p:extLst>
          </p:nvPr>
        </p:nvGraphicFramePr>
        <p:xfrm>
          <a:off x="2362200" y="4800600"/>
          <a:ext cx="3810000" cy="769938"/>
        </p:xfrm>
        <a:graphic>
          <a:graphicData uri="http://schemas.openxmlformats.org/presentationml/2006/ole">
            <mc:AlternateContent xmlns:mc="http://schemas.openxmlformats.org/markup-compatibility/2006">
              <mc:Choice xmlns:v="urn:schemas-microsoft-com:vml" Requires="v">
                <p:oleObj spid="_x0000_s22588" name="Equation" r:id="rId5" imgW="2019300" imgH="406400" progId="Equation.3">
                  <p:embed/>
                </p:oleObj>
              </mc:Choice>
              <mc:Fallback>
                <p:oleObj name="Equation" r:id="rId5" imgW="2019300" imgH="406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4800600"/>
                        <a:ext cx="3810000"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2" name="Object 8"/>
          <p:cNvGraphicFramePr>
            <a:graphicFrameLocks noChangeAspect="1"/>
          </p:cNvGraphicFramePr>
          <p:nvPr>
            <p:extLst>
              <p:ext uri="{D42A27DB-BD31-4B8C-83A1-F6EECF244321}">
                <p14:modId xmlns:p14="http://schemas.microsoft.com/office/powerpoint/2010/main" val="1105438766"/>
              </p:ext>
            </p:extLst>
          </p:nvPr>
        </p:nvGraphicFramePr>
        <p:xfrm>
          <a:off x="3429000" y="5715000"/>
          <a:ext cx="1006475" cy="433388"/>
        </p:xfrm>
        <a:graphic>
          <a:graphicData uri="http://schemas.openxmlformats.org/presentationml/2006/ole">
            <mc:AlternateContent xmlns:mc="http://schemas.openxmlformats.org/markup-compatibility/2006">
              <mc:Choice xmlns:v="urn:schemas-microsoft-com:vml" Requires="v">
                <p:oleObj spid="_x0000_s22589" name="Equation" r:id="rId7" imgW="533169" imgH="228501" progId="Equation.DSMT4">
                  <p:embed/>
                </p:oleObj>
              </mc:Choice>
              <mc:Fallback>
                <p:oleObj name="Equation" r:id="rId7" imgW="533169" imgH="228501"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5715000"/>
                        <a:ext cx="1006475"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2"/>
          <p:cNvSpPr txBox="1">
            <a:spLocks noChangeArrowheads="1"/>
          </p:cNvSpPr>
          <p:nvPr/>
        </p:nvSpPr>
        <p:spPr bwMode="auto">
          <a:xfrm>
            <a:off x="228600" y="0"/>
            <a:ext cx="8763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lnSpc>
                <a:spcPct val="80000"/>
              </a:lnSpc>
              <a:spcBef>
                <a:spcPct val="0"/>
              </a:spcBef>
              <a:spcAft>
                <a:spcPct val="0"/>
              </a:spcAft>
              <a:defRPr sz="3600">
                <a:solidFill>
                  <a:schemeClr val="tx2"/>
                </a:solidFill>
                <a:latin typeface="+mj-lt"/>
                <a:ea typeface="ＭＳ Ｐゴシック" charset="-128"/>
                <a:cs typeface="ＭＳ Ｐゴシック" charset="-128"/>
              </a:defRPr>
            </a:lvl1pPr>
            <a:lvl2pPr algn="ctr" rtl="0" eaLnBrk="0" fontAlgn="base" hangingPunct="0">
              <a:lnSpc>
                <a:spcPct val="80000"/>
              </a:lnSpc>
              <a:spcBef>
                <a:spcPct val="0"/>
              </a:spcBef>
              <a:spcAft>
                <a:spcPct val="0"/>
              </a:spcAft>
              <a:defRPr sz="3600">
                <a:solidFill>
                  <a:schemeClr val="tx2"/>
                </a:solidFill>
                <a:latin typeface="Times" charset="0"/>
                <a:ea typeface="ＭＳ Ｐゴシック" charset="-128"/>
                <a:cs typeface="ＭＳ Ｐゴシック" charset="-128"/>
              </a:defRPr>
            </a:lvl2pPr>
            <a:lvl3pPr algn="ctr" rtl="0" eaLnBrk="0" fontAlgn="base" hangingPunct="0">
              <a:lnSpc>
                <a:spcPct val="80000"/>
              </a:lnSpc>
              <a:spcBef>
                <a:spcPct val="0"/>
              </a:spcBef>
              <a:spcAft>
                <a:spcPct val="0"/>
              </a:spcAft>
              <a:defRPr sz="3600">
                <a:solidFill>
                  <a:schemeClr val="tx2"/>
                </a:solidFill>
                <a:latin typeface="Times" charset="0"/>
                <a:ea typeface="ＭＳ Ｐゴシック" charset="-128"/>
                <a:cs typeface="ＭＳ Ｐゴシック" charset="-128"/>
              </a:defRPr>
            </a:lvl3pPr>
            <a:lvl4pPr algn="ctr" rtl="0" eaLnBrk="0" fontAlgn="base" hangingPunct="0">
              <a:lnSpc>
                <a:spcPct val="80000"/>
              </a:lnSpc>
              <a:spcBef>
                <a:spcPct val="0"/>
              </a:spcBef>
              <a:spcAft>
                <a:spcPct val="0"/>
              </a:spcAft>
              <a:defRPr sz="3600">
                <a:solidFill>
                  <a:schemeClr val="tx2"/>
                </a:solidFill>
                <a:latin typeface="Times" charset="0"/>
                <a:ea typeface="ＭＳ Ｐゴシック" charset="-128"/>
                <a:cs typeface="ＭＳ Ｐゴシック" charset="-128"/>
              </a:defRPr>
            </a:lvl4pPr>
            <a:lvl5pPr algn="ctr" rtl="0" eaLnBrk="0" fontAlgn="base" hangingPunct="0">
              <a:lnSpc>
                <a:spcPct val="80000"/>
              </a:lnSpc>
              <a:spcBef>
                <a:spcPct val="0"/>
              </a:spcBef>
              <a:spcAft>
                <a:spcPct val="0"/>
              </a:spcAft>
              <a:defRPr sz="3600">
                <a:solidFill>
                  <a:schemeClr val="tx2"/>
                </a:solidFill>
                <a:latin typeface="Times" charset="0"/>
                <a:ea typeface="ＭＳ Ｐゴシック" charset="-128"/>
                <a:cs typeface="ＭＳ Ｐゴシック" charset="-128"/>
              </a:defRPr>
            </a:lvl5pPr>
            <a:lvl6pPr marL="457200" algn="ctr" rtl="0" fontAlgn="base">
              <a:lnSpc>
                <a:spcPct val="80000"/>
              </a:lnSpc>
              <a:spcBef>
                <a:spcPct val="0"/>
              </a:spcBef>
              <a:spcAft>
                <a:spcPct val="0"/>
              </a:spcAft>
              <a:defRPr sz="3600">
                <a:solidFill>
                  <a:schemeClr val="tx2"/>
                </a:solidFill>
                <a:latin typeface="Times" charset="0"/>
              </a:defRPr>
            </a:lvl6pPr>
            <a:lvl7pPr marL="914400" algn="ctr" rtl="0" fontAlgn="base">
              <a:lnSpc>
                <a:spcPct val="80000"/>
              </a:lnSpc>
              <a:spcBef>
                <a:spcPct val="0"/>
              </a:spcBef>
              <a:spcAft>
                <a:spcPct val="0"/>
              </a:spcAft>
              <a:defRPr sz="3600">
                <a:solidFill>
                  <a:schemeClr val="tx2"/>
                </a:solidFill>
                <a:latin typeface="Times" charset="0"/>
              </a:defRPr>
            </a:lvl7pPr>
            <a:lvl8pPr marL="1371600" algn="ctr" rtl="0" fontAlgn="base">
              <a:lnSpc>
                <a:spcPct val="80000"/>
              </a:lnSpc>
              <a:spcBef>
                <a:spcPct val="0"/>
              </a:spcBef>
              <a:spcAft>
                <a:spcPct val="0"/>
              </a:spcAft>
              <a:defRPr sz="3600">
                <a:solidFill>
                  <a:schemeClr val="tx2"/>
                </a:solidFill>
                <a:latin typeface="Times" charset="0"/>
              </a:defRPr>
            </a:lvl8pPr>
            <a:lvl9pPr marL="1828800" algn="ctr" rtl="0" fontAlgn="base">
              <a:lnSpc>
                <a:spcPct val="80000"/>
              </a:lnSpc>
              <a:spcBef>
                <a:spcPct val="0"/>
              </a:spcBef>
              <a:spcAft>
                <a:spcPct val="0"/>
              </a:spcAft>
              <a:defRPr sz="3600">
                <a:solidFill>
                  <a:schemeClr val="tx2"/>
                </a:solidFill>
                <a:latin typeface="Times" charset="0"/>
              </a:defRPr>
            </a:lvl9pPr>
          </a:lstStyle>
          <a:p>
            <a:pPr eaLnBrk="1" hangingPunct="1"/>
            <a:r>
              <a:rPr lang="en-US" smtClean="0">
                <a:ea typeface="ＭＳ Ｐゴシック" pitchFamily="34" charset="-128"/>
              </a:rPr>
              <a:t>NMOS Inverter with a Depletion-mode Load</a:t>
            </a:r>
            <a:endParaRPr lang="en-US"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7" name="Rectangle 2"/>
          <p:cNvSpPr>
            <a:spLocks noGrp="1" noChangeArrowheads="1"/>
          </p:cNvSpPr>
          <p:nvPr>
            <p:ph type="title"/>
          </p:nvPr>
        </p:nvSpPr>
        <p:spPr>
          <a:xfrm>
            <a:off x="152400" y="76200"/>
            <a:ext cx="8839200" cy="990600"/>
          </a:xfrm>
        </p:spPr>
        <p:txBody>
          <a:bodyPr/>
          <a:lstStyle/>
          <a:p>
            <a:pPr eaLnBrk="1" hangingPunct="1"/>
            <a:r>
              <a:rPr lang="en-US" dirty="0" smtClean="0">
                <a:ea typeface="ＭＳ Ｐゴシック" pitchFamily="34" charset="-128"/>
              </a:rPr>
              <a:t>NMOS Inverter with a Depletion-mode Load - Noise Margins </a:t>
            </a:r>
          </a:p>
        </p:txBody>
      </p:sp>
      <p:sp>
        <p:nvSpPr>
          <p:cNvPr id="98308" name="Text Box 5"/>
          <p:cNvSpPr txBox="1">
            <a:spLocks noChangeArrowheads="1"/>
          </p:cNvSpPr>
          <p:nvPr/>
        </p:nvSpPr>
        <p:spPr bwMode="auto">
          <a:xfrm>
            <a:off x="990600" y="5256212"/>
            <a:ext cx="7239000" cy="1220788"/>
          </a:xfrm>
          <a:prstGeom prst="rect">
            <a:avLst/>
          </a:prstGeom>
          <a:noFill/>
          <a:ln w="9525">
            <a:noFill/>
            <a:miter lim="800000"/>
            <a:headEnd/>
            <a:tailEnd/>
          </a:ln>
        </p:spPr>
        <p:txBody>
          <a:bodyPr>
            <a:spAutoFit/>
          </a:bodyPr>
          <a:lstStyle/>
          <a:p>
            <a:pPr eaLnBrk="0" hangingPunct="0">
              <a:lnSpc>
                <a:spcPct val="90000"/>
              </a:lnSpc>
              <a:spcBef>
                <a:spcPct val="50000"/>
              </a:spcBef>
            </a:pPr>
            <a:r>
              <a:rPr lang="en-US" sz="2000" dirty="0"/>
              <a:t>From PSPICE simulation, typical noise margins are:</a:t>
            </a:r>
          </a:p>
          <a:p>
            <a:pPr eaLnBrk="0" hangingPunct="0">
              <a:lnSpc>
                <a:spcPct val="90000"/>
              </a:lnSpc>
              <a:spcBef>
                <a:spcPct val="50000"/>
              </a:spcBef>
            </a:pPr>
            <a:r>
              <a:rPr lang="en-US" sz="2000" dirty="0"/>
              <a:t>	NM</a:t>
            </a:r>
            <a:r>
              <a:rPr lang="en-US" sz="2000" baseline="-25000" dirty="0"/>
              <a:t>H</a:t>
            </a:r>
            <a:r>
              <a:rPr lang="en-US" sz="2000" dirty="0"/>
              <a:t> = V</a:t>
            </a:r>
            <a:r>
              <a:rPr lang="en-US" sz="2000" baseline="-25000" dirty="0"/>
              <a:t>OH</a:t>
            </a:r>
            <a:r>
              <a:rPr lang="en-US" sz="2000" dirty="0"/>
              <a:t> - V</a:t>
            </a:r>
            <a:r>
              <a:rPr lang="en-US" sz="2000" baseline="-25000" dirty="0"/>
              <a:t>IH</a:t>
            </a:r>
            <a:r>
              <a:rPr lang="en-US" sz="2000" dirty="0"/>
              <a:t> = 2.35 - 1.45 = 0.90 V</a:t>
            </a:r>
          </a:p>
          <a:p>
            <a:pPr eaLnBrk="0" hangingPunct="0">
              <a:lnSpc>
                <a:spcPct val="90000"/>
              </a:lnSpc>
              <a:spcBef>
                <a:spcPct val="50000"/>
              </a:spcBef>
            </a:pPr>
            <a:r>
              <a:rPr lang="en-US" sz="2000" dirty="0"/>
              <a:t>	NM</a:t>
            </a:r>
            <a:r>
              <a:rPr lang="en-US" sz="2000" baseline="-25000" dirty="0"/>
              <a:t>L</a:t>
            </a:r>
            <a:r>
              <a:rPr lang="en-US" sz="2000" dirty="0"/>
              <a:t> = V</a:t>
            </a:r>
            <a:r>
              <a:rPr lang="en-US" sz="2000" baseline="-25000" dirty="0"/>
              <a:t>IL</a:t>
            </a:r>
            <a:r>
              <a:rPr lang="en-US" sz="2000" dirty="0"/>
              <a:t> - V</a:t>
            </a:r>
            <a:r>
              <a:rPr lang="en-US" sz="2000" baseline="-25000" dirty="0"/>
              <a:t>OL</a:t>
            </a:r>
            <a:r>
              <a:rPr lang="en-US" sz="2000" dirty="0"/>
              <a:t> = 0.93 - 0.50 = 0.43 V</a:t>
            </a:r>
          </a:p>
        </p:txBody>
      </p:sp>
      <p:pic>
        <p:nvPicPr>
          <p:cNvPr id="98309" name="Picture 7" descr="fig0623"/>
          <p:cNvPicPr>
            <a:picLocks noChangeAspect="1" noChangeArrowheads="1"/>
          </p:cNvPicPr>
          <p:nvPr/>
        </p:nvPicPr>
        <p:blipFill>
          <a:blip r:embed="rId2"/>
          <a:srcRect b="5923"/>
          <a:stretch>
            <a:fillRect/>
          </a:stretch>
        </p:blipFill>
        <p:spPr bwMode="auto">
          <a:xfrm>
            <a:off x="1009650" y="1981200"/>
            <a:ext cx="6629400" cy="3276600"/>
          </a:xfrm>
          <a:prstGeom prst="rect">
            <a:avLst/>
          </a:prstGeom>
          <a:noFill/>
          <a:ln w="9525">
            <a:noFill/>
            <a:miter lim="800000"/>
            <a:headEnd/>
            <a:tailEnd/>
          </a:ln>
        </p:spPr>
      </p:pic>
      <p:sp>
        <p:nvSpPr>
          <p:cNvPr id="7" name="Text Box 6"/>
          <p:cNvSpPr txBox="1">
            <a:spLocks noChangeArrowheads="1"/>
          </p:cNvSpPr>
          <p:nvPr/>
        </p:nvSpPr>
        <p:spPr bwMode="auto">
          <a:xfrm>
            <a:off x="838200" y="1143000"/>
            <a:ext cx="7620000" cy="646331"/>
          </a:xfrm>
          <a:prstGeom prst="rect">
            <a:avLst/>
          </a:prstGeom>
          <a:noFill/>
          <a:ln w="9525">
            <a:noFill/>
            <a:miter lim="800000"/>
            <a:headEnd/>
            <a:tailEnd/>
          </a:ln>
        </p:spPr>
        <p:txBody>
          <a:bodyPr wrap="square">
            <a:spAutoFit/>
          </a:bodyPr>
          <a:lstStyle/>
          <a:p>
            <a:pPr>
              <a:lnSpc>
                <a:spcPct val="90000"/>
              </a:lnSpc>
              <a:spcBef>
                <a:spcPct val="50000"/>
              </a:spcBef>
            </a:pPr>
            <a:r>
              <a:rPr lang="en-US" sz="2000" dirty="0" smtClean="0"/>
              <a:t>The detailed analysis of the noise margins for saturated load inverter is quite tedious. Instead, the PSPICE simulation can be used. Example: </a:t>
            </a:r>
            <a:endParaRPr lang="en-US" sz="20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Pseudo NMOS Inverter</a:t>
            </a:r>
          </a:p>
        </p:txBody>
      </p:sp>
      <p:sp>
        <p:nvSpPr>
          <p:cNvPr id="8" name="Rectangle 3"/>
          <p:cNvSpPr txBox="1">
            <a:spLocks noChangeArrowheads="1"/>
          </p:cNvSpPr>
          <p:nvPr/>
        </p:nvSpPr>
        <p:spPr bwMode="auto">
          <a:xfrm>
            <a:off x="304800" y="914400"/>
            <a:ext cx="8382000" cy="16002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en-US" sz="2000" kern="0" dirty="0">
                <a:cs typeface="ＭＳ Ｐゴシック" charset="-128"/>
              </a:rPr>
              <a:t>It is possible to replace the load resistor with a PMOS transistor with its source connected to </a:t>
            </a:r>
            <a:r>
              <a:rPr lang="en-US" sz="2000" i="1" dirty="0">
                <a:cs typeface="Arial" pitchFamily="34" charset="0"/>
              </a:rPr>
              <a:t>V</a:t>
            </a:r>
            <a:r>
              <a:rPr lang="en-US" sz="2000" i="1" baseline="-25000" dirty="0">
                <a:cs typeface="Arial" pitchFamily="34" charset="0"/>
              </a:rPr>
              <a:t>DD</a:t>
            </a:r>
            <a:r>
              <a:rPr lang="en-US" sz="2000" dirty="0">
                <a:cs typeface="Arial" pitchFamily="34" charset="0"/>
              </a:rPr>
              <a:t>, its drain connected to the output node  and its gate grounded.</a:t>
            </a:r>
          </a:p>
          <a:p>
            <a:pPr marL="342900" indent="-342900">
              <a:lnSpc>
                <a:spcPct val="90000"/>
              </a:lnSpc>
              <a:spcBef>
                <a:spcPct val="20000"/>
              </a:spcBef>
              <a:buFontTx/>
              <a:buChar char="•"/>
              <a:defRPr/>
            </a:pPr>
            <a:r>
              <a:rPr lang="en-US" sz="2000" dirty="0">
                <a:cs typeface="Arial" pitchFamily="34" charset="0"/>
              </a:rPr>
              <a:t>This circuit is called pseudo NMOS since circuit operates very similar to NMOS although has a PMOS in it.</a:t>
            </a:r>
          </a:p>
          <a:p>
            <a:pPr marL="342900" indent="-342900">
              <a:lnSpc>
                <a:spcPct val="90000"/>
              </a:lnSpc>
              <a:spcBef>
                <a:spcPct val="20000"/>
              </a:spcBef>
              <a:buFontTx/>
              <a:buChar char="•"/>
              <a:defRPr/>
            </a:pPr>
            <a:endParaRPr lang="en-US" sz="2000" kern="0" dirty="0">
              <a:latin typeface="+mn-lt"/>
              <a:cs typeface="ＭＳ Ｐゴシック" charset="-128"/>
            </a:endParaRPr>
          </a:p>
        </p:txBody>
      </p:sp>
      <p:pic>
        <p:nvPicPr>
          <p:cNvPr id="99335" name="Picture 8"/>
          <p:cNvPicPr>
            <a:picLocks noChangeAspect="1" noChangeArrowheads="1"/>
          </p:cNvPicPr>
          <p:nvPr/>
        </p:nvPicPr>
        <p:blipFill>
          <a:blip r:embed="rId2"/>
          <a:srcRect/>
          <a:stretch>
            <a:fillRect/>
          </a:stretch>
        </p:blipFill>
        <p:spPr bwMode="auto">
          <a:xfrm>
            <a:off x="228600" y="2971800"/>
            <a:ext cx="2286000" cy="2941638"/>
          </a:xfrm>
          <a:prstGeom prst="rect">
            <a:avLst/>
          </a:prstGeom>
          <a:noFill/>
          <a:ln w="9525">
            <a:noFill/>
            <a:miter lim="800000"/>
            <a:headEnd/>
            <a:tailEnd/>
          </a:ln>
        </p:spPr>
      </p:pic>
      <p:pic>
        <p:nvPicPr>
          <p:cNvPr id="9" name="Picture 8"/>
          <p:cNvPicPr>
            <a:picLocks noChangeAspect="1" noChangeArrowheads="1"/>
          </p:cNvPicPr>
          <p:nvPr/>
        </p:nvPicPr>
        <p:blipFill>
          <a:blip r:embed="rId3"/>
          <a:srcRect/>
          <a:stretch>
            <a:fillRect/>
          </a:stretch>
        </p:blipFill>
        <p:spPr bwMode="auto">
          <a:xfrm>
            <a:off x="2855423" y="3319047"/>
            <a:ext cx="436417" cy="380999"/>
          </a:xfrm>
          <a:prstGeom prst="rect">
            <a:avLst/>
          </a:prstGeom>
          <a:ln>
            <a:noFill/>
          </a:ln>
          <a:effectLst>
            <a:outerShdw blurRad="292100" dist="139700" dir="2700000" algn="tl" rotWithShape="0">
              <a:srgbClr val="333333">
                <a:alpha val="65000"/>
              </a:srgbClr>
            </a:outerShdw>
          </a:effectLst>
        </p:spPr>
      </p:pic>
      <p:pic>
        <p:nvPicPr>
          <p:cNvPr id="10" name="Picture 8"/>
          <p:cNvPicPr>
            <a:picLocks noChangeAspect="1" noChangeArrowheads="1"/>
          </p:cNvPicPr>
          <p:nvPr/>
        </p:nvPicPr>
        <p:blipFill>
          <a:blip r:embed="rId3"/>
          <a:srcRect/>
          <a:stretch>
            <a:fillRect/>
          </a:stretch>
        </p:blipFill>
        <p:spPr bwMode="auto">
          <a:xfrm>
            <a:off x="2926080" y="4995447"/>
            <a:ext cx="436417" cy="380999"/>
          </a:xfrm>
          <a:prstGeom prst="rect">
            <a:avLst/>
          </a:prstGeom>
          <a:ln>
            <a:noFill/>
          </a:ln>
          <a:effectLst>
            <a:outerShdw blurRad="292100" dist="139700" dir="2700000" algn="tl" rotWithShape="0">
              <a:srgbClr val="333333">
                <a:alpha val="65000"/>
              </a:srgbClr>
            </a:outerShdw>
          </a:effectLst>
        </p:spPr>
      </p:pic>
      <p:sp>
        <p:nvSpPr>
          <p:cNvPr id="11" name="TextBox 10"/>
          <p:cNvSpPr txBox="1"/>
          <p:nvPr/>
        </p:nvSpPr>
        <p:spPr>
          <a:xfrm>
            <a:off x="2902894" y="5528846"/>
            <a:ext cx="526106" cy="338554"/>
          </a:xfrm>
          <a:prstGeom prst="rect">
            <a:avLst/>
          </a:prstGeom>
          <a:noFill/>
        </p:spPr>
        <p:txBody>
          <a:bodyPr wrap="none" rtlCol="0">
            <a:spAutoFit/>
          </a:bodyPr>
          <a:lstStyle/>
          <a:p>
            <a:r>
              <a:rPr lang="en-US" sz="1600" dirty="0" smtClean="0"/>
              <a:t>LIN</a:t>
            </a:r>
            <a:endParaRPr lang="en-US" sz="1600" dirty="0"/>
          </a:p>
        </p:txBody>
      </p:sp>
      <p:sp>
        <p:nvSpPr>
          <p:cNvPr id="12" name="TextBox 11"/>
          <p:cNvSpPr txBox="1"/>
          <p:nvPr/>
        </p:nvSpPr>
        <p:spPr>
          <a:xfrm>
            <a:off x="2841608" y="3837206"/>
            <a:ext cx="548227" cy="338554"/>
          </a:xfrm>
          <a:prstGeom prst="rect">
            <a:avLst/>
          </a:prstGeom>
          <a:noFill/>
        </p:spPr>
        <p:txBody>
          <a:bodyPr wrap="none" rtlCol="0">
            <a:spAutoFit/>
          </a:bodyPr>
          <a:lstStyle/>
          <a:p>
            <a:r>
              <a:rPr lang="en-US" sz="1600" dirty="0" smtClean="0"/>
              <a:t>SAT</a:t>
            </a:r>
            <a:endParaRPr lang="en-US" sz="1600" dirty="0"/>
          </a:p>
        </p:txBody>
      </p:sp>
      <p:sp>
        <p:nvSpPr>
          <p:cNvPr id="14" name="Rectangle 3"/>
          <p:cNvSpPr txBox="1">
            <a:spLocks noChangeArrowheads="1"/>
          </p:cNvSpPr>
          <p:nvPr/>
        </p:nvSpPr>
        <p:spPr bwMode="auto">
          <a:xfrm>
            <a:off x="4343400" y="2819400"/>
            <a:ext cx="3810000" cy="3352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ＭＳ Ｐゴシック" pitchFamily="34" charset="-128"/>
                <a:cs typeface="ＭＳ Ｐゴシック" charset="-128"/>
              </a:rPr>
              <a:t>For </a:t>
            </a:r>
            <a:r>
              <a:rPr kumimoji="0" lang="en-US" sz="2000" b="0" i="1" u="none" strike="noStrike" kern="0" cap="none" spc="0" normalizeH="0" baseline="0" noProof="0" dirty="0" err="1" smtClean="0">
                <a:ln>
                  <a:noFill/>
                </a:ln>
                <a:solidFill>
                  <a:schemeClr val="tx1"/>
                </a:solidFill>
                <a:effectLst/>
                <a:uLnTx/>
                <a:uFillTx/>
                <a:latin typeface="+mn-lt"/>
                <a:ea typeface="ＭＳ Ｐゴシック" pitchFamily="34" charset="-128"/>
                <a:cs typeface="ＭＳ Ｐゴシック" charset="-128"/>
              </a:rPr>
              <a:t>v</a:t>
            </a:r>
            <a:r>
              <a:rPr kumimoji="0" lang="en-US" sz="2000" b="0" i="1" u="none" strike="noStrike" kern="0" cap="none" spc="0" normalizeH="0" baseline="-25000" noProof="0" dirty="0" err="1" smtClean="0">
                <a:ln>
                  <a:noFill/>
                </a:ln>
                <a:solidFill>
                  <a:schemeClr val="tx1"/>
                </a:solidFill>
                <a:effectLst/>
                <a:uLnTx/>
                <a:uFillTx/>
                <a:latin typeface="+mn-lt"/>
                <a:ea typeface="ＭＳ Ｐゴシック" pitchFamily="34" charset="-128"/>
                <a:cs typeface="ＭＳ Ｐゴシック" charset="-128"/>
              </a:rPr>
              <a:t>o</a:t>
            </a:r>
            <a:r>
              <a:rPr kumimoji="0" lang="en-US" sz="2000" b="0" i="0" u="none" strike="noStrike" kern="0" cap="none" spc="0" normalizeH="0" baseline="0" noProof="0" dirty="0" smtClean="0">
                <a:ln>
                  <a:noFill/>
                </a:ln>
                <a:solidFill>
                  <a:schemeClr val="tx1"/>
                </a:solidFill>
                <a:effectLst/>
                <a:uLnTx/>
                <a:uFillTx/>
                <a:latin typeface="+mn-lt"/>
                <a:ea typeface="ＭＳ Ｐゴシック" pitchFamily="34" charset="-128"/>
                <a:cs typeface="ＭＳ Ｐゴシック" charset="-128"/>
              </a:rPr>
              <a:t> = </a:t>
            </a:r>
            <a:r>
              <a:rPr kumimoji="0" lang="en-US" sz="2000" b="0" i="1" u="none" strike="noStrike" kern="0" cap="none" spc="0" normalizeH="0" baseline="0" noProof="0" dirty="0" smtClean="0">
                <a:ln>
                  <a:noFill/>
                </a:ln>
                <a:solidFill>
                  <a:schemeClr val="tx1"/>
                </a:solidFill>
                <a:effectLst/>
                <a:uLnTx/>
                <a:uFillTx/>
                <a:latin typeface="+mn-lt"/>
                <a:ea typeface="ＭＳ Ｐゴシック" pitchFamily="34" charset="-128"/>
                <a:cs typeface="ＭＳ Ｐゴシック" charset="-128"/>
              </a:rPr>
              <a:t>V</a:t>
            </a:r>
            <a:r>
              <a:rPr kumimoji="0" lang="en-US" sz="2000" b="0" i="1" u="none" strike="noStrike" kern="0" cap="none" spc="0" normalizeH="0" baseline="-25000" noProof="0" dirty="0" smtClean="0">
                <a:ln>
                  <a:noFill/>
                </a:ln>
                <a:solidFill>
                  <a:schemeClr val="tx1"/>
                </a:solidFill>
                <a:effectLst/>
                <a:uLnTx/>
                <a:uFillTx/>
                <a:latin typeface="+mn-lt"/>
                <a:ea typeface="ＭＳ Ｐゴシック" pitchFamily="34" charset="-128"/>
                <a:cs typeface="ＭＳ Ｐゴシック" charset="-128"/>
              </a:rPr>
              <a:t>L</a:t>
            </a:r>
            <a:r>
              <a:rPr kumimoji="0" lang="en-US" sz="2000" b="0" i="0" u="none" strike="noStrike" kern="0" cap="none" spc="0" normalizeH="0" baseline="0" noProof="0" dirty="0" smtClean="0">
                <a:ln>
                  <a:noFill/>
                </a:ln>
                <a:solidFill>
                  <a:schemeClr val="tx1"/>
                </a:solidFill>
                <a:effectLst/>
                <a:uLnTx/>
                <a:uFillTx/>
                <a:latin typeface="+mn-lt"/>
                <a:ea typeface="ＭＳ Ｐゴシック" pitchFamily="34" charset="-128"/>
                <a:cs typeface="ＭＳ Ｐゴシック" charset="-128"/>
              </a:rPr>
              <a:t> (</a:t>
            </a:r>
            <a:r>
              <a:rPr kumimoji="0" lang="en-US" sz="2000" b="0" i="1" u="none" strike="noStrike" kern="0" cap="none" spc="0" normalizeH="0" baseline="0" noProof="0" dirty="0" smtClean="0">
                <a:ln>
                  <a:noFill/>
                </a:ln>
                <a:solidFill>
                  <a:schemeClr val="tx1"/>
                </a:solidFill>
                <a:effectLst/>
                <a:uLnTx/>
                <a:uFillTx/>
                <a:latin typeface="+mn-lt"/>
                <a:ea typeface="ＭＳ Ｐゴシック" pitchFamily="34" charset="-128"/>
                <a:cs typeface="ＭＳ Ｐゴシック" charset="-128"/>
              </a:rPr>
              <a:t>M</a:t>
            </a:r>
            <a:r>
              <a:rPr kumimoji="0" lang="en-US" sz="2000" b="0" i="1" u="none" strike="noStrike" kern="0" cap="none" spc="0" normalizeH="0" baseline="-25000" noProof="0" dirty="0" smtClean="0">
                <a:ln>
                  <a:noFill/>
                </a:ln>
                <a:solidFill>
                  <a:schemeClr val="tx1"/>
                </a:solidFill>
                <a:effectLst/>
                <a:uLnTx/>
                <a:uFillTx/>
                <a:latin typeface="+mn-lt"/>
                <a:ea typeface="ＭＳ Ｐゴシック" pitchFamily="34" charset="-128"/>
                <a:cs typeface="ＭＳ Ｐゴシック" charset="-128"/>
              </a:rPr>
              <a:t>S</a:t>
            </a:r>
            <a:r>
              <a:rPr kumimoji="0" lang="en-US" sz="2000" b="0" i="0" u="none" strike="noStrike" kern="0" cap="none" spc="0" normalizeH="0" baseline="0" noProof="0" dirty="0" smtClean="0">
                <a:ln>
                  <a:noFill/>
                </a:ln>
                <a:solidFill>
                  <a:schemeClr val="tx1"/>
                </a:solidFill>
                <a:effectLst/>
                <a:uLnTx/>
                <a:uFillTx/>
                <a:latin typeface="+mn-lt"/>
                <a:ea typeface="ＭＳ Ｐゴシック" pitchFamily="34" charset="-128"/>
                <a:cs typeface="ＭＳ Ｐゴシック" charset="-128"/>
              </a:rPr>
              <a:t> is on),  </a:t>
            </a:r>
            <a:r>
              <a:rPr kumimoji="0" lang="en-US" sz="2000" b="0" i="1" u="none" strike="noStrike" kern="0" cap="none" spc="0" normalizeH="0" baseline="0" noProof="0" dirty="0" smtClean="0">
                <a:ln>
                  <a:noFill/>
                </a:ln>
                <a:solidFill>
                  <a:schemeClr val="tx1"/>
                </a:solidFill>
                <a:effectLst/>
                <a:uLnTx/>
                <a:uFillTx/>
                <a:latin typeface="+mn-lt"/>
                <a:ea typeface="ＭＳ Ｐゴシック" pitchFamily="34" charset="-128"/>
                <a:cs typeface="ＭＳ Ｐゴシック" charset="-128"/>
              </a:rPr>
              <a:t>M</a:t>
            </a:r>
            <a:r>
              <a:rPr kumimoji="0" lang="en-US" sz="2000" b="0" i="1" u="none" strike="noStrike" kern="0" cap="none" spc="0" normalizeH="0" baseline="-25000" noProof="0" dirty="0" smtClean="0">
                <a:ln>
                  <a:noFill/>
                </a:ln>
                <a:solidFill>
                  <a:schemeClr val="tx1"/>
                </a:solidFill>
                <a:effectLst/>
                <a:uLnTx/>
                <a:uFillTx/>
                <a:latin typeface="+mn-lt"/>
                <a:ea typeface="ＭＳ Ｐゴシック" pitchFamily="34" charset="-128"/>
                <a:cs typeface="ＭＳ Ｐゴシック" charset="-128"/>
              </a:rPr>
              <a:t>L</a:t>
            </a:r>
            <a:r>
              <a:rPr kumimoji="0" lang="en-US" sz="2000" b="0" i="0" u="none" strike="noStrike" kern="0" cap="none" spc="0" normalizeH="0" baseline="0" noProof="0" dirty="0" smtClean="0">
                <a:ln>
                  <a:noFill/>
                </a:ln>
                <a:solidFill>
                  <a:schemeClr val="tx1"/>
                </a:solidFill>
                <a:effectLst/>
                <a:uLnTx/>
                <a:uFillTx/>
                <a:latin typeface="+mn-lt"/>
                <a:ea typeface="ＭＳ Ｐゴシック" pitchFamily="34" charset="-128"/>
                <a:cs typeface="ＭＳ Ｐゴシック" charset="-128"/>
              </a:rPr>
              <a:t> is in the saturation region.</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en-US" sz="2000" b="0" i="0" u="none" strike="noStrike" kern="0" cap="none" spc="0" normalizeH="0" baseline="0" noProof="0" dirty="0" smtClean="0">
              <a:ln>
                <a:noFill/>
              </a:ln>
              <a:solidFill>
                <a:schemeClr val="tx1"/>
              </a:solidFill>
              <a:effectLst/>
              <a:uLnTx/>
              <a:uFillTx/>
              <a:latin typeface="+mn-lt"/>
              <a:ea typeface="ＭＳ Ｐゴシック" pitchFamily="34" charset="-128"/>
              <a:cs typeface="ＭＳ Ｐゴシック" charset="-128"/>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en-US" sz="2000" b="0" i="0" u="none" strike="noStrike" kern="0" cap="none" spc="0" normalizeH="0" baseline="0" noProof="0" dirty="0" smtClean="0">
              <a:ln>
                <a:noFill/>
              </a:ln>
              <a:solidFill>
                <a:schemeClr val="tx1"/>
              </a:solidFill>
              <a:effectLst/>
              <a:uLnTx/>
              <a:uFillTx/>
              <a:latin typeface="+mn-lt"/>
              <a:ea typeface="ＭＳ Ｐゴシック" pitchFamily="34" charset="-128"/>
              <a:cs typeface="ＭＳ Ｐゴシック" charset="-128"/>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Pseudo NMOS Inverter</a:t>
            </a:r>
          </a:p>
        </p:txBody>
      </p:sp>
      <p:sp>
        <p:nvSpPr>
          <p:cNvPr id="99332" name="Rectangle 3"/>
          <p:cNvSpPr>
            <a:spLocks noGrp="1" noChangeArrowheads="1"/>
          </p:cNvSpPr>
          <p:nvPr>
            <p:ph type="body" idx="1"/>
          </p:nvPr>
        </p:nvSpPr>
        <p:spPr>
          <a:xfrm>
            <a:off x="4343400" y="2819400"/>
            <a:ext cx="3810000" cy="3352800"/>
          </a:xfrm>
        </p:spPr>
        <p:txBody>
          <a:bodyPr/>
          <a:lstStyle/>
          <a:p>
            <a:pPr eaLnBrk="1" hangingPunct="1">
              <a:lnSpc>
                <a:spcPct val="90000"/>
              </a:lnSpc>
            </a:pPr>
            <a:r>
              <a:rPr lang="en-US" sz="2000" dirty="0" smtClean="0">
                <a:ea typeface="ＭＳ Ｐゴシック" pitchFamily="34" charset="-128"/>
              </a:rPr>
              <a:t>For </a:t>
            </a:r>
            <a:r>
              <a:rPr lang="en-US" sz="2000" i="1" dirty="0" err="1" smtClean="0">
                <a:ea typeface="ＭＳ Ｐゴシック" pitchFamily="34" charset="-128"/>
              </a:rPr>
              <a:t>v</a:t>
            </a:r>
            <a:r>
              <a:rPr lang="en-US" sz="2000" i="1" baseline="-25000" dirty="0" err="1" smtClean="0">
                <a:ea typeface="ＭＳ Ｐゴシック" pitchFamily="34" charset="-128"/>
              </a:rPr>
              <a:t>o</a:t>
            </a:r>
            <a:r>
              <a:rPr lang="en-US" sz="2000" dirty="0" smtClean="0">
                <a:ea typeface="ＭＳ Ｐゴシック" pitchFamily="34" charset="-128"/>
              </a:rPr>
              <a:t> = </a:t>
            </a:r>
            <a:r>
              <a:rPr lang="en-US" sz="2000" i="1" dirty="0" smtClean="0">
                <a:ea typeface="ＭＳ Ｐゴシック" pitchFamily="34" charset="-128"/>
              </a:rPr>
              <a:t>V</a:t>
            </a:r>
            <a:r>
              <a:rPr lang="en-US" sz="2000" i="1" baseline="-25000" dirty="0" smtClean="0">
                <a:ea typeface="ＭＳ Ｐゴシック" pitchFamily="34" charset="-128"/>
              </a:rPr>
              <a:t>L</a:t>
            </a:r>
            <a:r>
              <a:rPr lang="en-US" sz="2000" dirty="0" smtClean="0">
                <a:ea typeface="ＭＳ Ｐゴシック" pitchFamily="34" charset="-128"/>
              </a:rPr>
              <a:t> (</a:t>
            </a:r>
            <a:r>
              <a:rPr lang="en-US" sz="2000" i="1" dirty="0" smtClean="0">
                <a:ea typeface="ＭＳ Ｐゴシック" pitchFamily="34" charset="-128"/>
              </a:rPr>
              <a:t>M</a:t>
            </a:r>
            <a:r>
              <a:rPr lang="en-US" sz="2000" i="1" baseline="-25000" dirty="0" smtClean="0">
                <a:ea typeface="ＭＳ Ｐゴシック" pitchFamily="34" charset="-128"/>
              </a:rPr>
              <a:t>S</a:t>
            </a:r>
            <a:r>
              <a:rPr lang="en-US" sz="2000" dirty="0" smtClean="0">
                <a:ea typeface="ＭＳ Ｐゴシック" pitchFamily="34" charset="-128"/>
              </a:rPr>
              <a:t> is on),  </a:t>
            </a:r>
            <a:r>
              <a:rPr lang="en-US" sz="2000" i="1" dirty="0" smtClean="0">
                <a:ea typeface="ＭＳ Ｐゴシック" pitchFamily="34" charset="-128"/>
              </a:rPr>
              <a:t>M</a:t>
            </a:r>
            <a:r>
              <a:rPr lang="en-US" sz="2000" i="1" baseline="-25000" dirty="0" smtClean="0">
                <a:ea typeface="ＭＳ Ｐゴシック" pitchFamily="34" charset="-128"/>
              </a:rPr>
              <a:t>L</a:t>
            </a:r>
            <a:r>
              <a:rPr lang="en-US" sz="2000" dirty="0" smtClean="0">
                <a:ea typeface="ＭＳ Ｐゴシック" pitchFamily="34" charset="-128"/>
              </a:rPr>
              <a:t> is in the saturation region.</a:t>
            </a:r>
          </a:p>
          <a:p>
            <a:pPr eaLnBrk="1" hangingPunct="1">
              <a:lnSpc>
                <a:spcPct val="90000"/>
              </a:lnSpc>
            </a:pPr>
            <a:endParaRPr lang="en-US" sz="2000" dirty="0" smtClean="0">
              <a:ea typeface="ＭＳ Ｐゴシック" pitchFamily="34" charset="-128"/>
            </a:endParaRPr>
          </a:p>
          <a:p>
            <a:pPr eaLnBrk="1" hangingPunct="1">
              <a:lnSpc>
                <a:spcPct val="90000"/>
              </a:lnSpc>
            </a:pPr>
            <a:r>
              <a:rPr lang="en-US" sz="2000" dirty="0" smtClean="0">
                <a:ea typeface="ＭＳ Ｐゴシック" pitchFamily="34" charset="-128"/>
              </a:rPr>
              <a:t>For </a:t>
            </a:r>
            <a:r>
              <a:rPr lang="en-US" sz="2000" i="1" dirty="0" err="1" smtClean="0">
                <a:ea typeface="ＭＳ Ｐゴシック" pitchFamily="34" charset="-128"/>
              </a:rPr>
              <a:t>v</a:t>
            </a:r>
            <a:r>
              <a:rPr lang="en-US" sz="2000" i="1" baseline="-25000" dirty="0" err="1" smtClean="0">
                <a:ea typeface="ＭＳ Ｐゴシック" pitchFamily="34" charset="-128"/>
              </a:rPr>
              <a:t>o</a:t>
            </a:r>
            <a:r>
              <a:rPr lang="en-US" sz="2000" dirty="0" smtClean="0">
                <a:ea typeface="ＭＳ Ｐゴシック" pitchFamily="34" charset="-128"/>
              </a:rPr>
              <a:t> = </a:t>
            </a:r>
            <a:r>
              <a:rPr lang="en-US" sz="2000" i="1" dirty="0" smtClean="0">
                <a:ea typeface="ＭＳ Ｐゴシック" pitchFamily="34" charset="-128"/>
              </a:rPr>
              <a:t>V</a:t>
            </a:r>
            <a:r>
              <a:rPr lang="en-US" sz="2000" i="1" baseline="-25000" dirty="0" smtClean="0">
                <a:ea typeface="ＭＳ Ｐゴシック" pitchFamily="34" charset="-128"/>
              </a:rPr>
              <a:t>H</a:t>
            </a:r>
            <a:r>
              <a:rPr lang="en-US" sz="2000" dirty="0" smtClean="0">
                <a:ea typeface="ＭＳ Ｐゴシック" pitchFamily="34" charset="-128"/>
              </a:rPr>
              <a:t> (</a:t>
            </a:r>
            <a:r>
              <a:rPr lang="en-US" sz="2000" i="1" dirty="0" smtClean="0">
                <a:ea typeface="ＭＳ Ｐゴシック" pitchFamily="34" charset="-128"/>
              </a:rPr>
              <a:t>M</a:t>
            </a:r>
            <a:r>
              <a:rPr lang="en-US" sz="2000" i="1" baseline="-25000" dirty="0" smtClean="0">
                <a:ea typeface="ＭＳ Ｐゴシック" pitchFamily="34" charset="-128"/>
              </a:rPr>
              <a:t>S</a:t>
            </a:r>
            <a:r>
              <a:rPr lang="en-US" sz="2000" dirty="0" smtClean="0">
                <a:ea typeface="ＭＳ Ｐゴシック" pitchFamily="34" charset="-128"/>
              </a:rPr>
              <a:t> is off)   </a:t>
            </a:r>
            <a:r>
              <a:rPr lang="en-US" sz="2000" i="1" dirty="0" smtClean="0">
                <a:ea typeface="ＭＳ Ｐゴシック" pitchFamily="34" charset="-128"/>
              </a:rPr>
              <a:t>M</a:t>
            </a:r>
            <a:r>
              <a:rPr lang="en-US" sz="2000" i="1" baseline="-25000" dirty="0" smtClean="0">
                <a:ea typeface="ＭＳ Ｐゴシック" pitchFamily="34" charset="-128"/>
              </a:rPr>
              <a:t>L</a:t>
            </a:r>
            <a:r>
              <a:rPr lang="en-US" sz="2000" dirty="0" smtClean="0">
                <a:ea typeface="ＭＳ Ｐゴシック" pitchFamily="34" charset="-128"/>
              </a:rPr>
              <a:t> is in the triode region (</a:t>
            </a:r>
            <a:r>
              <a:rPr lang="en-US" sz="2000" dirty="0" err="1" smtClean="0">
                <a:ea typeface="ＭＳ Ｐゴシック" pitchFamily="34" charset="-128"/>
              </a:rPr>
              <a:t>i</a:t>
            </a:r>
            <a:r>
              <a:rPr lang="en-US" sz="2000" dirty="0" smtClean="0">
                <a:ea typeface="ＭＳ Ｐゴシック" pitchFamily="34" charset="-128"/>
              </a:rPr>
              <a:t>=0, </a:t>
            </a:r>
            <a:br>
              <a:rPr lang="en-US" sz="2000" dirty="0" smtClean="0">
                <a:ea typeface="ＭＳ Ｐゴシック" pitchFamily="34" charset="-128"/>
              </a:rPr>
            </a:br>
            <a:r>
              <a:rPr lang="en-US" sz="2000" dirty="0" smtClean="0">
                <a:ea typeface="ＭＳ Ｐゴシック" pitchFamily="34" charset="-128"/>
              </a:rPr>
              <a:t>0=</a:t>
            </a:r>
            <a:r>
              <a:rPr lang="en-US" sz="2000" i="1" dirty="0" smtClean="0">
                <a:ea typeface="ＭＳ Ｐゴシック" pitchFamily="34" charset="-128"/>
              </a:rPr>
              <a:t>V</a:t>
            </a:r>
            <a:r>
              <a:rPr lang="en-US" sz="2000" i="1" baseline="-25000" dirty="0" smtClean="0">
                <a:ea typeface="ＭＳ Ｐゴシック" pitchFamily="34" charset="-128"/>
              </a:rPr>
              <a:t>DS</a:t>
            </a:r>
            <a:r>
              <a:rPr lang="en-US" sz="2000" dirty="0" smtClean="0">
                <a:ea typeface="ＭＳ Ｐゴシック" pitchFamily="34" charset="-128"/>
              </a:rPr>
              <a:t> &lt; |</a:t>
            </a:r>
            <a:r>
              <a:rPr lang="en-US" sz="2000" i="1" dirty="0" smtClean="0">
                <a:ea typeface="ＭＳ Ｐゴシック" pitchFamily="34" charset="-128"/>
              </a:rPr>
              <a:t>V</a:t>
            </a:r>
            <a:r>
              <a:rPr lang="en-US" sz="2000" i="1" baseline="-25000" dirty="0" smtClean="0">
                <a:ea typeface="ＭＳ Ｐゴシック" pitchFamily="34" charset="-128"/>
              </a:rPr>
              <a:t>GS</a:t>
            </a:r>
            <a:r>
              <a:rPr lang="en-US" sz="2000" dirty="0" smtClean="0">
                <a:ea typeface="ＭＳ Ｐゴシック" pitchFamily="34" charset="-128"/>
              </a:rPr>
              <a:t> - </a:t>
            </a:r>
            <a:r>
              <a:rPr lang="en-US" sz="2000" i="1" dirty="0" smtClean="0">
                <a:ea typeface="ＭＳ Ｐゴシック" pitchFamily="34" charset="-128"/>
              </a:rPr>
              <a:t>V</a:t>
            </a:r>
            <a:r>
              <a:rPr lang="en-US" sz="2000" i="1" baseline="-25000" dirty="0" smtClean="0">
                <a:ea typeface="ＭＳ Ｐゴシック" pitchFamily="34" charset="-128"/>
              </a:rPr>
              <a:t>TN</a:t>
            </a:r>
            <a:r>
              <a:rPr lang="en-US" sz="2000" dirty="0" smtClean="0">
                <a:ea typeface="ＭＳ Ｐゴシック" pitchFamily="34" charset="-128"/>
              </a:rPr>
              <a:t> |=|2.5 - </a:t>
            </a:r>
            <a:r>
              <a:rPr lang="en-US" sz="2000" i="1" dirty="0" smtClean="0">
                <a:ea typeface="ＭＳ Ｐゴシック" pitchFamily="34" charset="-128"/>
              </a:rPr>
              <a:t>V</a:t>
            </a:r>
            <a:r>
              <a:rPr lang="en-US" sz="2000" i="1" baseline="-25000" dirty="0" smtClean="0">
                <a:ea typeface="ＭＳ Ｐゴシック" pitchFamily="34" charset="-128"/>
              </a:rPr>
              <a:t>TN</a:t>
            </a:r>
            <a:r>
              <a:rPr lang="en-US" sz="2000" dirty="0" smtClean="0">
                <a:ea typeface="ＭＳ Ｐゴシック" pitchFamily="34" charset="-128"/>
              </a:rPr>
              <a:t> |.</a:t>
            </a:r>
          </a:p>
          <a:p>
            <a:pPr eaLnBrk="1" hangingPunct="1">
              <a:lnSpc>
                <a:spcPct val="90000"/>
              </a:lnSpc>
            </a:pPr>
            <a:endParaRPr lang="en-US" sz="2000" dirty="0" smtClean="0">
              <a:ea typeface="ＭＳ Ｐゴシック" pitchFamily="34" charset="-128"/>
            </a:endParaRPr>
          </a:p>
          <a:p>
            <a:pPr eaLnBrk="1" hangingPunct="1">
              <a:lnSpc>
                <a:spcPct val="90000"/>
              </a:lnSpc>
            </a:pPr>
            <a:r>
              <a:rPr lang="en-US" sz="2000" dirty="0" smtClean="0">
                <a:ea typeface="ＭＳ Ｐゴシック" pitchFamily="34" charset="-128"/>
              </a:rPr>
              <a:t>For this circuit, </a:t>
            </a:r>
            <a:r>
              <a:rPr lang="en-US" sz="2000" i="1" dirty="0" smtClean="0">
                <a:ea typeface="ＭＳ Ｐゴシック" pitchFamily="34" charset="-128"/>
              </a:rPr>
              <a:t>V</a:t>
            </a:r>
            <a:r>
              <a:rPr lang="en-US" sz="2000" i="1" baseline="-25000" dirty="0" smtClean="0">
                <a:ea typeface="ＭＳ Ｐゴシック" pitchFamily="34" charset="-128"/>
              </a:rPr>
              <a:t>H</a:t>
            </a:r>
            <a:r>
              <a:rPr lang="en-US" sz="2000" dirty="0" smtClean="0">
                <a:ea typeface="ＭＳ Ｐゴシック" pitchFamily="34" charset="-128"/>
              </a:rPr>
              <a:t> = </a:t>
            </a:r>
            <a:r>
              <a:rPr lang="en-US" sz="2000" i="1" dirty="0" smtClean="0">
                <a:ea typeface="ＭＳ Ｐゴシック" pitchFamily="34" charset="-128"/>
              </a:rPr>
              <a:t>V</a:t>
            </a:r>
            <a:r>
              <a:rPr lang="en-US" sz="2000" i="1" baseline="-25000" dirty="0" smtClean="0">
                <a:ea typeface="ＭＳ Ｐゴシック" pitchFamily="34" charset="-128"/>
              </a:rPr>
              <a:t>DD </a:t>
            </a:r>
            <a:r>
              <a:rPr lang="en-US" sz="2000" dirty="0" smtClean="0">
                <a:ea typeface="ＭＳ Ｐゴシック" pitchFamily="34" charset="-128"/>
              </a:rPr>
              <a:t>because </a:t>
            </a:r>
            <a:r>
              <a:rPr lang="en-US" sz="2000" i="1" dirty="0" smtClean="0">
                <a:ea typeface="ＭＳ Ｐゴシック" pitchFamily="34" charset="-128"/>
              </a:rPr>
              <a:t>M</a:t>
            </a:r>
            <a:r>
              <a:rPr lang="en-US" sz="2000" i="1" baseline="-25000" dirty="0" smtClean="0">
                <a:ea typeface="ＭＳ Ｐゴシック" pitchFamily="34" charset="-128"/>
              </a:rPr>
              <a:t>L</a:t>
            </a:r>
            <a:r>
              <a:rPr lang="en-US" sz="2000" dirty="0" smtClean="0">
                <a:ea typeface="ＭＳ Ｐゴシック" pitchFamily="34" charset="-128"/>
              </a:rPr>
              <a:t> is in the linear triode region and </a:t>
            </a:r>
            <a:r>
              <a:rPr lang="en-US" sz="2000" i="1" dirty="0" smtClean="0">
                <a:ea typeface="ＭＳ Ｐゴシック" pitchFamily="34" charset="-128"/>
              </a:rPr>
              <a:t>V</a:t>
            </a:r>
            <a:r>
              <a:rPr lang="en-US" sz="2000" i="1" baseline="-25000" dirty="0" smtClean="0">
                <a:ea typeface="ＭＳ Ｐゴシック" pitchFamily="34" charset="-128"/>
              </a:rPr>
              <a:t>DS </a:t>
            </a:r>
            <a:r>
              <a:rPr lang="en-US" sz="2000" dirty="0" smtClean="0">
                <a:ea typeface="ＭＳ Ｐゴシック" pitchFamily="34" charset="-128"/>
              </a:rPr>
              <a:t>=0 when </a:t>
            </a:r>
            <a:r>
              <a:rPr lang="en-US" sz="2000" i="1" dirty="0" smtClean="0">
                <a:ea typeface="ＭＳ Ｐゴシック" pitchFamily="34" charset="-128"/>
              </a:rPr>
              <a:t>M</a:t>
            </a:r>
            <a:r>
              <a:rPr lang="en-US" sz="2000" i="1" baseline="-25000" dirty="0" smtClean="0">
                <a:ea typeface="ＭＳ Ｐゴシック" pitchFamily="34" charset="-128"/>
              </a:rPr>
              <a:t>S</a:t>
            </a:r>
            <a:r>
              <a:rPr lang="en-US" sz="2000" dirty="0" smtClean="0">
                <a:ea typeface="ＭＳ Ｐゴシック" pitchFamily="34" charset="-128"/>
              </a:rPr>
              <a:t> is off.</a:t>
            </a:r>
            <a:endParaRPr lang="en-US" sz="2000" i="1" baseline="-25000" dirty="0" smtClean="0">
              <a:ea typeface="ＭＳ Ｐゴシック" pitchFamily="34" charset="-128"/>
            </a:endParaRPr>
          </a:p>
          <a:p>
            <a:pPr eaLnBrk="1" hangingPunct="1">
              <a:lnSpc>
                <a:spcPct val="90000"/>
              </a:lnSpc>
            </a:pPr>
            <a:endParaRPr lang="en-US" sz="2000" dirty="0" smtClean="0">
              <a:ea typeface="ＭＳ Ｐゴシック" pitchFamily="34" charset="-128"/>
            </a:endParaRPr>
          </a:p>
        </p:txBody>
      </p:sp>
      <p:sp>
        <p:nvSpPr>
          <p:cNvPr id="8" name="Rectangle 3"/>
          <p:cNvSpPr txBox="1">
            <a:spLocks noChangeArrowheads="1"/>
          </p:cNvSpPr>
          <p:nvPr/>
        </p:nvSpPr>
        <p:spPr bwMode="auto">
          <a:xfrm>
            <a:off x="304800" y="914400"/>
            <a:ext cx="8382000" cy="16002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en-US" sz="2000" kern="0" dirty="0">
                <a:cs typeface="ＭＳ Ｐゴシック" charset="-128"/>
              </a:rPr>
              <a:t>It is possible to replace the load resistor with a PMOS transistor with its source connected to </a:t>
            </a:r>
            <a:r>
              <a:rPr lang="en-US" sz="2000" i="1" dirty="0">
                <a:cs typeface="Arial" pitchFamily="34" charset="0"/>
              </a:rPr>
              <a:t>V</a:t>
            </a:r>
            <a:r>
              <a:rPr lang="en-US" sz="2000" i="1" baseline="-25000" dirty="0">
                <a:cs typeface="Arial" pitchFamily="34" charset="0"/>
              </a:rPr>
              <a:t>DD</a:t>
            </a:r>
            <a:r>
              <a:rPr lang="en-US" sz="2000" dirty="0">
                <a:cs typeface="Arial" pitchFamily="34" charset="0"/>
              </a:rPr>
              <a:t>, its drain connected to the output node  and its gate grounded.</a:t>
            </a:r>
          </a:p>
          <a:p>
            <a:pPr marL="342900" indent="-342900">
              <a:lnSpc>
                <a:spcPct val="90000"/>
              </a:lnSpc>
              <a:spcBef>
                <a:spcPct val="20000"/>
              </a:spcBef>
              <a:buFontTx/>
              <a:buChar char="•"/>
              <a:defRPr/>
            </a:pPr>
            <a:r>
              <a:rPr lang="en-US" sz="2000" dirty="0">
                <a:cs typeface="Arial" pitchFamily="34" charset="0"/>
              </a:rPr>
              <a:t>This circuit is called pseudo NMOS since circuit operates very similar to NMOS although has a PMOS in it.</a:t>
            </a:r>
          </a:p>
          <a:p>
            <a:pPr marL="342900" indent="-342900">
              <a:lnSpc>
                <a:spcPct val="90000"/>
              </a:lnSpc>
              <a:spcBef>
                <a:spcPct val="20000"/>
              </a:spcBef>
              <a:buFontTx/>
              <a:buChar char="•"/>
              <a:defRPr/>
            </a:pPr>
            <a:endParaRPr lang="en-US" sz="2000" kern="0" dirty="0">
              <a:latin typeface="+mn-lt"/>
              <a:cs typeface="ＭＳ Ｐゴシック" charset="-128"/>
            </a:endParaRPr>
          </a:p>
        </p:txBody>
      </p:sp>
      <p:pic>
        <p:nvPicPr>
          <p:cNvPr id="99336" name="Picture 7"/>
          <p:cNvPicPr>
            <a:picLocks noChangeAspect="1" noChangeArrowheads="1"/>
          </p:cNvPicPr>
          <p:nvPr/>
        </p:nvPicPr>
        <p:blipFill>
          <a:blip r:embed="rId2"/>
          <a:srcRect/>
          <a:stretch>
            <a:fillRect/>
          </a:stretch>
        </p:blipFill>
        <p:spPr bwMode="auto">
          <a:xfrm>
            <a:off x="175260" y="3017520"/>
            <a:ext cx="2667000" cy="2819400"/>
          </a:xfrm>
          <a:prstGeom prst="rect">
            <a:avLst/>
          </a:prstGeom>
          <a:noFill/>
          <a:ln w="9525">
            <a:noFill/>
            <a:miter lim="800000"/>
            <a:headEnd/>
            <a:tailEnd/>
          </a:ln>
        </p:spPr>
      </p:pic>
      <p:pic>
        <p:nvPicPr>
          <p:cNvPr id="10" name="Picture 8"/>
          <p:cNvPicPr>
            <a:picLocks noChangeAspect="1" noChangeArrowheads="1"/>
          </p:cNvPicPr>
          <p:nvPr/>
        </p:nvPicPr>
        <p:blipFill>
          <a:blip r:embed="rId3"/>
          <a:srcRect/>
          <a:stretch>
            <a:fillRect/>
          </a:stretch>
        </p:blipFill>
        <p:spPr bwMode="auto">
          <a:xfrm>
            <a:off x="2927952" y="4998720"/>
            <a:ext cx="424848" cy="381000"/>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noChangeArrowheads="1"/>
          </p:cNvPicPr>
          <p:nvPr/>
        </p:nvPicPr>
        <p:blipFill>
          <a:blip r:embed="rId4"/>
          <a:srcRect/>
          <a:stretch>
            <a:fillRect/>
          </a:stretch>
        </p:blipFill>
        <p:spPr bwMode="auto">
          <a:xfrm>
            <a:off x="2855423" y="3319047"/>
            <a:ext cx="436417" cy="380999"/>
          </a:xfrm>
          <a:prstGeom prst="rect">
            <a:avLst/>
          </a:prstGeom>
          <a:ln>
            <a:noFill/>
          </a:ln>
          <a:effectLst>
            <a:outerShdw blurRad="292100" dist="139700" dir="2700000" algn="tl" rotWithShape="0">
              <a:srgbClr val="333333">
                <a:alpha val="65000"/>
              </a:srgbClr>
            </a:outerShdw>
          </a:effectLst>
        </p:spPr>
      </p:pic>
      <p:sp>
        <p:nvSpPr>
          <p:cNvPr id="12" name="TextBox 11"/>
          <p:cNvSpPr txBox="1"/>
          <p:nvPr/>
        </p:nvSpPr>
        <p:spPr>
          <a:xfrm>
            <a:off x="2841608" y="3837206"/>
            <a:ext cx="526106" cy="338554"/>
          </a:xfrm>
          <a:prstGeom prst="rect">
            <a:avLst/>
          </a:prstGeom>
          <a:noFill/>
        </p:spPr>
        <p:txBody>
          <a:bodyPr wrap="none" rtlCol="0">
            <a:spAutoFit/>
          </a:bodyPr>
          <a:lstStyle/>
          <a:p>
            <a:r>
              <a:rPr lang="en-US" sz="1600" dirty="0" smtClean="0"/>
              <a:t>LIN</a:t>
            </a:r>
            <a:endParaRPr lang="en-US" sz="160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a:xfrm>
            <a:off x="685800" y="0"/>
            <a:ext cx="7772400" cy="990600"/>
          </a:xfrm>
        </p:spPr>
        <p:txBody>
          <a:bodyPr/>
          <a:lstStyle/>
          <a:p>
            <a:pPr eaLnBrk="1" hangingPunct="1"/>
            <a:r>
              <a:rPr lang="en-US" smtClean="0">
                <a:ea typeface="ＭＳ Ｐゴシック" pitchFamily="34" charset="-128"/>
              </a:rPr>
              <a:t>Pseudo NMOS Inverter</a:t>
            </a:r>
          </a:p>
        </p:txBody>
      </p:sp>
      <p:sp>
        <p:nvSpPr>
          <p:cNvPr id="8" name="Rectangle 3"/>
          <p:cNvSpPr txBox="1">
            <a:spLocks noChangeArrowheads="1"/>
          </p:cNvSpPr>
          <p:nvPr/>
        </p:nvSpPr>
        <p:spPr bwMode="auto">
          <a:xfrm>
            <a:off x="304800" y="914400"/>
            <a:ext cx="8382000" cy="1600200"/>
          </a:xfrm>
          <a:prstGeom prst="rect">
            <a:avLst/>
          </a:prstGeom>
          <a:noFill/>
          <a:ln w="9525">
            <a:noFill/>
            <a:miter lim="800000"/>
            <a:headEnd/>
            <a:tailEnd/>
          </a:ln>
        </p:spPr>
        <p:txBody>
          <a:bodyPr/>
          <a:lstStyle/>
          <a:p>
            <a:pPr marL="342900" indent="-342900">
              <a:lnSpc>
                <a:spcPct val="90000"/>
              </a:lnSpc>
              <a:spcBef>
                <a:spcPct val="20000"/>
              </a:spcBef>
              <a:buFontTx/>
              <a:buChar char="•"/>
              <a:defRPr/>
            </a:pPr>
            <a:r>
              <a:rPr lang="en-US" sz="2000" kern="0" dirty="0">
                <a:cs typeface="ＭＳ Ｐゴシック" charset="-128"/>
              </a:rPr>
              <a:t>It is possible to replace the load resistor with a PMOS transistor with its source connected to </a:t>
            </a:r>
            <a:r>
              <a:rPr lang="en-US" sz="2000" i="1" dirty="0">
                <a:cs typeface="Arial" pitchFamily="34" charset="0"/>
              </a:rPr>
              <a:t>V</a:t>
            </a:r>
            <a:r>
              <a:rPr lang="en-US" sz="2000" i="1" baseline="-25000" dirty="0">
                <a:cs typeface="Arial" pitchFamily="34" charset="0"/>
              </a:rPr>
              <a:t>DD</a:t>
            </a:r>
            <a:r>
              <a:rPr lang="en-US" sz="2000" dirty="0">
                <a:cs typeface="Arial" pitchFamily="34" charset="0"/>
              </a:rPr>
              <a:t>, its drain connected to the output node  and its gate grounded.</a:t>
            </a:r>
          </a:p>
          <a:p>
            <a:pPr marL="342900" indent="-342900">
              <a:lnSpc>
                <a:spcPct val="90000"/>
              </a:lnSpc>
              <a:spcBef>
                <a:spcPct val="20000"/>
              </a:spcBef>
              <a:buFontTx/>
              <a:buChar char="•"/>
              <a:defRPr/>
            </a:pPr>
            <a:r>
              <a:rPr lang="en-US" sz="2000" dirty="0">
                <a:cs typeface="Arial" pitchFamily="34" charset="0"/>
              </a:rPr>
              <a:t>This circuit is called pseudo NMOS since circuit operates very similar to NMOS although has a PMOS in it.</a:t>
            </a:r>
          </a:p>
          <a:p>
            <a:pPr marL="342900" indent="-342900">
              <a:lnSpc>
                <a:spcPct val="90000"/>
              </a:lnSpc>
              <a:spcBef>
                <a:spcPct val="20000"/>
              </a:spcBef>
              <a:buFontTx/>
              <a:buChar char="•"/>
              <a:defRPr/>
            </a:pPr>
            <a:endParaRPr lang="en-US" sz="2000" kern="0" dirty="0">
              <a:latin typeface="+mn-lt"/>
              <a:cs typeface="ＭＳ Ｐゴシック" charset="-128"/>
            </a:endParaRPr>
          </a:p>
        </p:txBody>
      </p:sp>
      <p:pic>
        <p:nvPicPr>
          <p:cNvPr id="99336" name="Picture 7"/>
          <p:cNvPicPr>
            <a:picLocks noChangeAspect="1" noChangeArrowheads="1"/>
          </p:cNvPicPr>
          <p:nvPr/>
        </p:nvPicPr>
        <p:blipFill>
          <a:blip r:embed="rId2"/>
          <a:srcRect/>
          <a:stretch>
            <a:fillRect/>
          </a:stretch>
        </p:blipFill>
        <p:spPr bwMode="auto">
          <a:xfrm>
            <a:off x="175260" y="3017520"/>
            <a:ext cx="2667000" cy="2819400"/>
          </a:xfrm>
          <a:prstGeom prst="rect">
            <a:avLst/>
          </a:prstGeom>
          <a:noFill/>
          <a:ln w="9525">
            <a:noFill/>
            <a:miter lim="800000"/>
            <a:headEnd/>
            <a:tailEnd/>
          </a:ln>
        </p:spPr>
      </p:pic>
      <p:pic>
        <p:nvPicPr>
          <p:cNvPr id="10" name="Picture 8"/>
          <p:cNvPicPr>
            <a:picLocks noChangeAspect="1" noChangeArrowheads="1"/>
          </p:cNvPicPr>
          <p:nvPr/>
        </p:nvPicPr>
        <p:blipFill>
          <a:blip r:embed="rId3"/>
          <a:srcRect/>
          <a:stretch>
            <a:fillRect/>
          </a:stretch>
        </p:blipFill>
        <p:spPr bwMode="auto">
          <a:xfrm>
            <a:off x="2927952" y="4998720"/>
            <a:ext cx="424848" cy="381000"/>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noChangeArrowheads="1"/>
          </p:cNvPicPr>
          <p:nvPr/>
        </p:nvPicPr>
        <p:blipFill>
          <a:blip r:embed="rId4"/>
          <a:srcRect/>
          <a:stretch>
            <a:fillRect/>
          </a:stretch>
        </p:blipFill>
        <p:spPr bwMode="auto">
          <a:xfrm>
            <a:off x="2855423" y="3319047"/>
            <a:ext cx="436417" cy="380999"/>
          </a:xfrm>
          <a:prstGeom prst="rect">
            <a:avLst/>
          </a:prstGeom>
          <a:ln>
            <a:noFill/>
          </a:ln>
          <a:effectLst>
            <a:outerShdw blurRad="292100" dist="139700" dir="2700000" algn="tl" rotWithShape="0">
              <a:srgbClr val="333333">
                <a:alpha val="65000"/>
              </a:srgbClr>
            </a:outerShdw>
          </a:effectLst>
        </p:spPr>
      </p:pic>
      <p:sp>
        <p:nvSpPr>
          <p:cNvPr id="12" name="TextBox 11"/>
          <p:cNvSpPr txBox="1"/>
          <p:nvPr/>
        </p:nvSpPr>
        <p:spPr>
          <a:xfrm>
            <a:off x="2841608" y="3837206"/>
            <a:ext cx="526106" cy="338554"/>
          </a:xfrm>
          <a:prstGeom prst="rect">
            <a:avLst/>
          </a:prstGeom>
          <a:noFill/>
        </p:spPr>
        <p:txBody>
          <a:bodyPr wrap="none" rtlCol="0">
            <a:spAutoFit/>
          </a:bodyPr>
          <a:lstStyle/>
          <a:p>
            <a:r>
              <a:rPr lang="en-US" sz="1600" dirty="0" smtClean="0"/>
              <a:t>LIN</a:t>
            </a:r>
            <a:endParaRPr lang="en-US" sz="1600" dirty="0"/>
          </a:p>
        </p:txBody>
      </p:sp>
      <p:sp>
        <p:nvSpPr>
          <p:cNvPr id="14" name="Rectangle 3"/>
          <p:cNvSpPr txBox="1">
            <a:spLocks noChangeArrowheads="1"/>
          </p:cNvSpPr>
          <p:nvPr/>
        </p:nvSpPr>
        <p:spPr bwMode="auto">
          <a:xfrm>
            <a:off x="4343400" y="2819400"/>
            <a:ext cx="3810000" cy="3352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For </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v</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o</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 = </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V</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L</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 (</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M</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S</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 is on),  </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M</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L</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 is in the saturation region.</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For </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v</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o</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 = </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V</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H</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 (</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M</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S</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 is off)   </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M</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L</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 is in the triode region (i=0, </a:t>
            </a:r>
            <a:b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b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0=</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V</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DS</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 &lt; |</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V</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GS</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 - </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V</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TN</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 |=|2.5 - </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V</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TN</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 |.</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For this circuit, </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V</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H</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 = </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V</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DD </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because </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M</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L</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 is in the linear triode region and </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V</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DS </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=0 when </a:t>
            </a:r>
            <a:r>
              <a:rPr kumimoji="0" lang="en-US" sz="2000" b="0" i="1"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M</a:t>
            </a:r>
            <a:r>
              <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rPr>
              <a:t>S</a:t>
            </a:r>
            <a:r>
              <a:rPr kumimoji="0" lang="en-US" sz="2000" b="0" i="0" u="none" strike="noStrike" kern="0" cap="none" spc="0" normalizeH="0" baseline="0" noProof="0" smtClean="0">
                <a:ln>
                  <a:noFill/>
                </a:ln>
                <a:solidFill>
                  <a:schemeClr val="tx1"/>
                </a:solidFill>
                <a:effectLst/>
                <a:uLnTx/>
                <a:uFillTx/>
                <a:latin typeface="+mn-lt"/>
                <a:ea typeface="ＭＳ Ｐゴシック" pitchFamily="34" charset="-128"/>
                <a:cs typeface="ＭＳ Ｐゴシック" charset="-128"/>
              </a:rPr>
              <a:t> is off.</a:t>
            </a:r>
            <a:endParaRPr kumimoji="0" lang="en-US" sz="2000" b="0" i="1" u="none" strike="noStrike" kern="0" cap="none" spc="0" normalizeH="0" baseline="-25000" noProof="0" smtClean="0">
              <a:ln>
                <a:noFill/>
              </a:ln>
              <a:solidFill>
                <a:schemeClr val="tx1"/>
              </a:solidFill>
              <a:effectLst/>
              <a:uLnTx/>
              <a:uFillTx/>
              <a:latin typeface="+mn-lt"/>
              <a:ea typeface="ＭＳ Ｐゴシック" pitchFamily="34" charset="-128"/>
              <a:cs typeface="ＭＳ Ｐゴシック" charset="-128"/>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en-US" sz="2000" b="0" i="0" u="none" strike="noStrike" kern="0" cap="none" spc="0" normalizeH="0" baseline="0" noProof="0" dirty="0" smtClean="0">
              <a:ln>
                <a:noFill/>
              </a:ln>
              <a:solidFill>
                <a:schemeClr val="tx1"/>
              </a:solidFill>
              <a:effectLst/>
              <a:uLnTx/>
              <a:uFillTx/>
              <a:latin typeface="+mn-lt"/>
              <a:ea typeface="ＭＳ Ｐゴシック" pitchFamily="34" charset="-128"/>
              <a:cs typeface="ＭＳ Ｐゴシック" charset="-128"/>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a:xfrm>
            <a:off x="304800" y="76200"/>
            <a:ext cx="8458200" cy="990600"/>
          </a:xfrm>
        </p:spPr>
        <p:txBody>
          <a:bodyPr/>
          <a:lstStyle/>
          <a:p>
            <a:pPr eaLnBrk="1" hangingPunct="1"/>
            <a:r>
              <a:rPr lang="en-US" smtClean="0">
                <a:ea typeface="ＭＳ Ｐゴシック" pitchFamily="34" charset="-128"/>
              </a:rPr>
              <a:t>Pseudo NMOS Inverter Design - Example</a:t>
            </a:r>
          </a:p>
        </p:txBody>
      </p:sp>
      <p:sp>
        <p:nvSpPr>
          <p:cNvPr id="23558" name="Rectangle 3"/>
          <p:cNvSpPr>
            <a:spLocks noGrp="1" noChangeArrowheads="1"/>
          </p:cNvSpPr>
          <p:nvPr>
            <p:ph type="body" idx="1"/>
          </p:nvPr>
        </p:nvSpPr>
        <p:spPr>
          <a:xfrm>
            <a:off x="228600" y="3886200"/>
            <a:ext cx="3733800" cy="685800"/>
          </a:xfrm>
        </p:spPr>
        <p:txBody>
          <a:bodyPr/>
          <a:lstStyle/>
          <a:p>
            <a:pPr eaLnBrk="1" hangingPunct="1"/>
            <a:r>
              <a:rPr lang="en-US" sz="1800" smtClean="0">
                <a:ea typeface="ＭＳ Ｐゴシック" pitchFamily="34" charset="-128"/>
              </a:rPr>
              <a:t>Design an pseudo NMOS inverter given the following specifications:</a:t>
            </a:r>
          </a:p>
          <a:p>
            <a:pPr lvl="1" eaLnBrk="1" hangingPunct="1"/>
            <a:endParaRPr lang="en-US" sz="1800" smtClean="0">
              <a:latin typeface="MS Shell Dlg" pitchFamily="34" charset="0"/>
              <a:ea typeface="ＭＳ Ｐゴシック" pitchFamily="34" charset="-128"/>
            </a:endParaRPr>
          </a:p>
          <a:p>
            <a:pPr lvl="1" eaLnBrk="1" hangingPunct="1"/>
            <a:endParaRPr lang="en-US" sz="1800" smtClean="0">
              <a:ea typeface="ＭＳ Ｐゴシック" pitchFamily="34" charset="-128"/>
            </a:endParaRPr>
          </a:p>
        </p:txBody>
      </p:sp>
      <p:graphicFrame>
        <p:nvGraphicFramePr>
          <p:cNvPr id="23554" name="Object 2"/>
          <p:cNvGraphicFramePr>
            <a:graphicFrameLocks noChangeAspect="1"/>
          </p:cNvGraphicFramePr>
          <p:nvPr/>
        </p:nvGraphicFramePr>
        <p:xfrm>
          <a:off x="304800" y="4800600"/>
          <a:ext cx="1295400" cy="1133475"/>
        </p:xfrm>
        <a:graphic>
          <a:graphicData uri="http://schemas.openxmlformats.org/presentationml/2006/ole">
            <mc:AlternateContent xmlns:mc="http://schemas.openxmlformats.org/markup-compatibility/2006">
              <mc:Choice xmlns:v="urn:schemas-microsoft-com:vml" Requires="v">
                <p:oleObj spid="_x0000_s23590" name="Equation" r:id="rId3" imgW="723900" imgH="635000" progId="Equation.3">
                  <p:embed/>
                </p:oleObj>
              </mc:Choice>
              <mc:Fallback>
                <p:oleObj name="Equation" r:id="rId3" imgW="723900" imgH="635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800600"/>
                        <a:ext cx="1295400" cy="113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5" name="Object 3"/>
          <p:cNvGraphicFramePr>
            <a:graphicFrameLocks noChangeAspect="1"/>
          </p:cNvGraphicFramePr>
          <p:nvPr/>
        </p:nvGraphicFramePr>
        <p:xfrm>
          <a:off x="1981200" y="4724400"/>
          <a:ext cx="1676400" cy="1609725"/>
        </p:xfrm>
        <a:graphic>
          <a:graphicData uri="http://schemas.openxmlformats.org/presentationml/2006/ole">
            <mc:AlternateContent xmlns:mc="http://schemas.openxmlformats.org/markup-compatibility/2006">
              <mc:Choice xmlns:v="urn:schemas-microsoft-com:vml" Requires="v">
                <p:oleObj spid="_x0000_s23591" name="Equation" r:id="rId5" imgW="977900" imgH="939800" progId="Equation.3">
                  <p:embed/>
                </p:oleObj>
              </mc:Choice>
              <mc:Fallback>
                <p:oleObj name="Equation" r:id="rId5" imgW="977900" imgH="939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4724400"/>
                        <a:ext cx="1676400" cy="160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3560" name="Picture 8"/>
          <p:cNvPicPr>
            <a:picLocks noChangeAspect="1" noChangeArrowheads="1"/>
          </p:cNvPicPr>
          <p:nvPr/>
        </p:nvPicPr>
        <p:blipFill>
          <a:blip r:embed="rId7"/>
          <a:srcRect/>
          <a:stretch>
            <a:fillRect/>
          </a:stretch>
        </p:blipFill>
        <p:spPr bwMode="auto">
          <a:xfrm>
            <a:off x="609600" y="990600"/>
            <a:ext cx="2667000" cy="2941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a:xfrm>
            <a:off x="304800" y="76200"/>
            <a:ext cx="8458200" cy="990600"/>
          </a:xfrm>
        </p:spPr>
        <p:txBody>
          <a:bodyPr/>
          <a:lstStyle/>
          <a:p>
            <a:pPr eaLnBrk="1" hangingPunct="1"/>
            <a:r>
              <a:rPr lang="en-US" smtClean="0">
                <a:ea typeface="ＭＳ Ｐゴシック" pitchFamily="34" charset="-128"/>
              </a:rPr>
              <a:t>Pseudo NMOS Inverter Design - Example</a:t>
            </a:r>
          </a:p>
        </p:txBody>
      </p:sp>
      <p:sp>
        <p:nvSpPr>
          <p:cNvPr id="24582" name="Rectangle 3"/>
          <p:cNvSpPr>
            <a:spLocks noGrp="1" noChangeArrowheads="1"/>
          </p:cNvSpPr>
          <p:nvPr>
            <p:ph type="body" idx="1"/>
          </p:nvPr>
        </p:nvSpPr>
        <p:spPr>
          <a:xfrm>
            <a:off x="228600" y="3886200"/>
            <a:ext cx="3733800" cy="685800"/>
          </a:xfrm>
        </p:spPr>
        <p:txBody>
          <a:bodyPr/>
          <a:lstStyle/>
          <a:p>
            <a:pPr eaLnBrk="1" hangingPunct="1"/>
            <a:r>
              <a:rPr lang="en-US" sz="1800" smtClean="0">
                <a:ea typeface="ＭＳ Ｐゴシック" pitchFamily="34" charset="-128"/>
              </a:rPr>
              <a:t>Design an pseudo NMOS inverter given the following specifications:</a:t>
            </a:r>
          </a:p>
          <a:p>
            <a:pPr lvl="1" eaLnBrk="1" hangingPunct="1"/>
            <a:endParaRPr lang="en-US" sz="1800" smtClean="0">
              <a:latin typeface="MS Shell Dlg" pitchFamily="34" charset="0"/>
              <a:ea typeface="ＭＳ Ｐゴシック" pitchFamily="34" charset="-128"/>
            </a:endParaRPr>
          </a:p>
          <a:p>
            <a:pPr lvl="1" eaLnBrk="1" hangingPunct="1"/>
            <a:endParaRPr lang="en-US" sz="1800" smtClean="0">
              <a:ea typeface="ＭＳ Ｐゴシック" pitchFamily="34" charset="-128"/>
            </a:endParaRPr>
          </a:p>
        </p:txBody>
      </p:sp>
      <p:graphicFrame>
        <p:nvGraphicFramePr>
          <p:cNvPr id="24578" name="Object 2"/>
          <p:cNvGraphicFramePr>
            <a:graphicFrameLocks noChangeAspect="1"/>
          </p:cNvGraphicFramePr>
          <p:nvPr/>
        </p:nvGraphicFramePr>
        <p:xfrm>
          <a:off x="304800" y="4800600"/>
          <a:ext cx="1295400" cy="1133475"/>
        </p:xfrm>
        <a:graphic>
          <a:graphicData uri="http://schemas.openxmlformats.org/presentationml/2006/ole">
            <mc:AlternateContent xmlns:mc="http://schemas.openxmlformats.org/markup-compatibility/2006">
              <mc:Choice xmlns:v="urn:schemas-microsoft-com:vml" Requires="v">
                <p:oleObj spid="_x0000_s24614" name="Equation" r:id="rId3" imgW="723900" imgH="635000" progId="Equation.3">
                  <p:embed/>
                </p:oleObj>
              </mc:Choice>
              <mc:Fallback>
                <p:oleObj name="Equation" r:id="rId3" imgW="723900" imgH="635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800600"/>
                        <a:ext cx="1295400" cy="113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9" name="Object 3"/>
          <p:cNvGraphicFramePr>
            <a:graphicFrameLocks noChangeAspect="1"/>
          </p:cNvGraphicFramePr>
          <p:nvPr/>
        </p:nvGraphicFramePr>
        <p:xfrm>
          <a:off x="1981200" y="4724400"/>
          <a:ext cx="1676400" cy="1609725"/>
        </p:xfrm>
        <a:graphic>
          <a:graphicData uri="http://schemas.openxmlformats.org/presentationml/2006/ole">
            <mc:AlternateContent xmlns:mc="http://schemas.openxmlformats.org/markup-compatibility/2006">
              <mc:Choice xmlns:v="urn:schemas-microsoft-com:vml" Requires="v">
                <p:oleObj spid="_x0000_s24615" name="Equation" r:id="rId5" imgW="977900" imgH="939800" progId="Equation.3">
                  <p:embed/>
                </p:oleObj>
              </mc:Choice>
              <mc:Fallback>
                <p:oleObj name="Equation" r:id="rId5" imgW="977900" imgH="939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4724400"/>
                        <a:ext cx="1676400" cy="160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3"/>
          <p:cNvSpPr txBox="1">
            <a:spLocks noChangeArrowheads="1"/>
          </p:cNvSpPr>
          <p:nvPr/>
        </p:nvSpPr>
        <p:spPr bwMode="auto">
          <a:xfrm>
            <a:off x="4495800" y="1524000"/>
            <a:ext cx="4267200" cy="1524000"/>
          </a:xfrm>
          <a:prstGeom prst="rect">
            <a:avLst/>
          </a:prstGeom>
          <a:noFill/>
          <a:ln w="9525">
            <a:noFill/>
            <a:miter lim="800000"/>
            <a:headEnd/>
            <a:tailEnd/>
          </a:ln>
        </p:spPr>
        <p:txBody>
          <a:bodyPr/>
          <a:lstStyle/>
          <a:p>
            <a:pPr marL="342900" indent="-342900">
              <a:spcBef>
                <a:spcPct val="20000"/>
              </a:spcBef>
              <a:buFontTx/>
              <a:buChar char="•"/>
              <a:defRPr/>
            </a:pPr>
            <a:r>
              <a:rPr lang="en-US" sz="2000" kern="0" dirty="0">
                <a:latin typeface="+mn-lt"/>
                <a:cs typeface="ＭＳ Ｐゴシック" charset="-128"/>
              </a:rPr>
              <a:t>First calculate (W/L)</a:t>
            </a:r>
            <a:r>
              <a:rPr lang="en-US" sz="2000" kern="0" baseline="-25000" dirty="0">
                <a:latin typeface="+mn-lt"/>
                <a:cs typeface="ＭＳ Ｐゴシック" charset="-128"/>
              </a:rPr>
              <a:t>P</a:t>
            </a:r>
            <a:r>
              <a:rPr lang="en-US" sz="2000" kern="0" dirty="0">
                <a:latin typeface="+mn-lt"/>
                <a:cs typeface="ＭＳ Ｐゴシック" charset="-128"/>
              </a:rPr>
              <a:t> to limit inverter current to 80 </a:t>
            </a:r>
            <a:r>
              <a:rPr lang="en-US" sz="2000" kern="0" dirty="0" err="1">
                <a:latin typeface="+mn-lt"/>
                <a:cs typeface="ＭＳ Ｐゴシック" charset="-128"/>
              </a:rPr>
              <a:t>uA</a:t>
            </a:r>
            <a:r>
              <a:rPr lang="en-US" sz="2000" kern="0" dirty="0">
                <a:latin typeface="+mn-lt"/>
                <a:cs typeface="ＭＳ Ｐゴシック" charset="-128"/>
              </a:rPr>
              <a:t>. </a:t>
            </a:r>
          </a:p>
          <a:p>
            <a:pPr marL="342900" indent="-342900">
              <a:spcBef>
                <a:spcPct val="20000"/>
              </a:spcBef>
              <a:buFontTx/>
              <a:buChar char="•"/>
              <a:defRPr/>
            </a:pPr>
            <a:endParaRPr lang="en-US" sz="2000" kern="0" dirty="0">
              <a:latin typeface="+mn-lt"/>
              <a:cs typeface="ＭＳ Ｐゴシック" charset="-128"/>
            </a:endParaRPr>
          </a:p>
        </p:txBody>
      </p:sp>
      <p:pic>
        <p:nvPicPr>
          <p:cNvPr id="24585" name="Picture 8"/>
          <p:cNvPicPr>
            <a:picLocks noChangeAspect="1" noChangeArrowheads="1"/>
          </p:cNvPicPr>
          <p:nvPr/>
        </p:nvPicPr>
        <p:blipFill>
          <a:blip r:embed="rId7"/>
          <a:srcRect/>
          <a:stretch>
            <a:fillRect/>
          </a:stretch>
        </p:blipFill>
        <p:spPr bwMode="auto">
          <a:xfrm>
            <a:off x="609600" y="990600"/>
            <a:ext cx="2667000" cy="2941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2"/>
          <p:cNvSpPr>
            <a:spLocks noGrp="1" noChangeArrowheads="1"/>
          </p:cNvSpPr>
          <p:nvPr>
            <p:ph type="title"/>
          </p:nvPr>
        </p:nvSpPr>
        <p:spPr>
          <a:xfrm>
            <a:off x="304800" y="76200"/>
            <a:ext cx="8458200" cy="990600"/>
          </a:xfrm>
        </p:spPr>
        <p:txBody>
          <a:bodyPr/>
          <a:lstStyle/>
          <a:p>
            <a:pPr eaLnBrk="1" hangingPunct="1"/>
            <a:r>
              <a:rPr lang="en-US" smtClean="0">
                <a:ea typeface="ＭＳ Ｐゴシック" pitchFamily="34" charset="-128"/>
              </a:rPr>
              <a:t>Pseudo NMOS Inverter Design - Example</a:t>
            </a:r>
          </a:p>
        </p:txBody>
      </p:sp>
      <p:sp>
        <p:nvSpPr>
          <p:cNvPr id="25607" name="Rectangle 3"/>
          <p:cNvSpPr>
            <a:spLocks noGrp="1" noChangeArrowheads="1"/>
          </p:cNvSpPr>
          <p:nvPr>
            <p:ph type="body" idx="1"/>
          </p:nvPr>
        </p:nvSpPr>
        <p:spPr>
          <a:xfrm>
            <a:off x="228600" y="3886200"/>
            <a:ext cx="3733800" cy="685800"/>
          </a:xfrm>
        </p:spPr>
        <p:txBody>
          <a:bodyPr/>
          <a:lstStyle/>
          <a:p>
            <a:pPr eaLnBrk="1" hangingPunct="1"/>
            <a:r>
              <a:rPr lang="en-US" sz="1800" smtClean="0">
                <a:ea typeface="ＭＳ Ｐゴシック" pitchFamily="34" charset="-128"/>
              </a:rPr>
              <a:t>Design an pseudo NMOS inverter given the following specifications:</a:t>
            </a:r>
          </a:p>
          <a:p>
            <a:pPr lvl="1" eaLnBrk="1" hangingPunct="1"/>
            <a:endParaRPr lang="en-US" sz="1800" smtClean="0">
              <a:latin typeface="MS Shell Dlg" pitchFamily="34" charset="0"/>
              <a:ea typeface="ＭＳ Ｐゴシック" pitchFamily="34" charset="-128"/>
            </a:endParaRPr>
          </a:p>
          <a:p>
            <a:pPr lvl="1" eaLnBrk="1" hangingPunct="1"/>
            <a:endParaRPr lang="en-US" sz="1800" smtClean="0">
              <a:ea typeface="ＭＳ Ｐゴシック" pitchFamily="34" charset="-128"/>
            </a:endParaRPr>
          </a:p>
        </p:txBody>
      </p:sp>
      <p:graphicFrame>
        <p:nvGraphicFramePr>
          <p:cNvPr id="25602" name="Object 2"/>
          <p:cNvGraphicFramePr>
            <a:graphicFrameLocks noChangeAspect="1"/>
          </p:cNvGraphicFramePr>
          <p:nvPr/>
        </p:nvGraphicFramePr>
        <p:xfrm>
          <a:off x="304800" y="4800600"/>
          <a:ext cx="1295400" cy="1133475"/>
        </p:xfrm>
        <a:graphic>
          <a:graphicData uri="http://schemas.openxmlformats.org/presentationml/2006/ole">
            <mc:AlternateContent xmlns:mc="http://schemas.openxmlformats.org/markup-compatibility/2006">
              <mc:Choice xmlns:v="urn:schemas-microsoft-com:vml" Requires="v">
                <p:oleObj spid="_x0000_s25656" name="Equation" r:id="rId3" imgW="723900" imgH="635000" progId="Equation.3">
                  <p:embed/>
                </p:oleObj>
              </mc:Choice>
              <mc:Fallback>
                <p:oleObj name="Equation" r:id="rId3" imgW="723900" imgH="635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800600"/>
                        <a:ext cx="1295400" cy="113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3" name="Object 3"/>
          <p:cNvGraphicFramePr>
            <a:graphicFrameLocks noChangeAspect="1"/>
          </p:cNvGraphicFramePr>
          <p:nvPr>
            <p:extLst>
              <p:ext uri="{D42A27DB-BD31-4B8C-83A1-F6EECF244321}">
                <p14:modId xmlns:p14="http://schemas.microsoft.com/office/powerpoint/2010/main" val="678499883"/>
              </p:ext>
            </p:extLst>
          </p:nvPr>
        </p:nvGraphicFramePr>
        <p:xfrm>
          <a:off x="1927225" y="4702175"/>
          <a:ext cx="1785938" cy="1654175"/>
        </p:xfrm>
        <a:graphic>
          <a:graphicData uri="http://schemas.openxmlformats.org/presentationml/2006/ole">
            <mc:AlternateContent xmlns:mc="http://schemas.openxmlformats.org/markup-compatibility/2006">
              <mc:Choice xmlns:v="urn:schemas-microsoft-com:vml" Requires="v">
                <p:oleObj spid="_x0000_s25657" name="Equation" r:id="rId5" imgW="1041120" imgH="965160" progId="Equation.DSMT4">
                  <p:embed/>
                </p:oleObj>
              </mc:Choice>
              <mc:Fallback>
                <p:oleObj name="Equation" r:id="rId5" imgW="1041120" imgH="965160" progId="Equation.DSMT4">
                  <p:embed/>
                  <p:pic>
                    <p:nvPicPr>
                      <p:cNvPr id="0" name="Object 3"/>
                      <p:cNvPicPr>
                        <a:picLocks noChangeAspect="1" noChangeArrowheads="1"/>
                      </p:cNvPicPr>
                      <p:nvPr/>
                    </p:nvPicPr>
                    <p:blipFill>
                      <a:blip r:embed="rId6"/>
                      <a:srcRect/>
                      <a:stretch>
                        <a:fillRect/>
                      </a:stretch>
                    </p:blipFill>
                    <p:spPr bwMode="auto">
                      <a:xfrm>
                        <a:off x="1927225" y="4702175"/>
                        <a:ext cx="1785938" cy="165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4" name="Object 9"/>
          <p:cNvGraphicFramePr>
            <a:graphicFrameLocks noChangeAspect="1"/>
          </p:cNvGraphicFramePr>
          <p:nvPr/>
        </p:nvGraphicFramePr>
        <p:xfrm>
          <a:off x="4570413" y="3154363"/>
          <a:ext cx="4040187" cy="2584450"/>
        </p:xfrm>
        <a:graphic>
          <a:graphicData uri="http://schemas.openxmlformats.org/presentationml/2006/ole">
            <mc:AlternateContent xmlns:mc="http://schemas.openxmlformats.org/markup-compatibility/2006">
              <mc:Choice xmlns:v="urn:schemas-microsoft-com:vml" Requires="v">
                <p:oleObj spid="_x0000_s25658" name="Equation" r:id="rId7" imgW="2540000" imgH="1625600" progId="Equation.DSMT4">
                  <p:embed/>
                </p:oleObj>
              </mc:Choice>
              <mc:Fallback>
                <p:oleObj name="Equation" r:id="rId7" imgW="2540000" imgH="16256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0413" y="3154363"/>
                        <a:ext cx="4040187" cy="2584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9" name="Rectangle 3"/>
          <p:cNvSpPr txBox="1">
            <a:spLocks noChangeArrowheads="1"/>
          </p:cNvSpPr>
          <p:nvPr/>
        </p:nvSpPr>
        <p:spPr bwMode="auto">
          <a:xfrm>
            <a:off x="4495800" y="1524000"/>
            <a:ext cx="4267200" cy="709613"/>
          </a:xfrm>
          <a:prstGeom prst="rect">
            <a:avLst/>
          </a:prstGeom>
          <a:noFill/>
          <a:ln w="9525">
            <a:noFill/>
            <a:miter lim="800000"/>
            <a:headEnd/>
            <a:tailEnd/>
          </a:ln>
        </p:spPr>
        <p:txBody>
          <a:bodyPr/>
          <a:lstStyle/>
          <a:p>
            <a:pPr marL="342900" indent="-342900">
              <a:spcBef>
                <a:spcPct val="20000"/>
              </a:spcBef>
              <a:buFontTx/>
              <a:buChar char="•"/>
            </a:pPr>
            <a:r>
              <a:rPr lang="en-US" sz="2000"/>
              <a:t>First calculate (W/L)</a:t>
            </a:r>
            <a:r>
              <a:rPr lang="en-US" sz="2000" baseline="-25000"/>
              <a:t>P</a:t>
            </a:r>
            <a:r>
              <a:rPr lang="en-US" sz="2000"/>
              <a:t> to limit inverter current to 80 uA. </a:t>
            </a:r>
          </a:p>
          <a:p>
            <a:pPr marL="342900" indent="-342900">
              <a:spcBef>
                <a:spcPct val="20000"/>
              </a:spcBef>
              <a:buFontTx/>
              <a:buChar char="•"/>
            </a:pPr>
            <a:endParaRPr lang="en-US" sz="2000"/>
          </a:p>
          <a:p>
            <a:pPr marL="342900" indent="-342900">
              <a:spcBef>
                <a:spcPct val="20000"/>
              </a:spcBef>
            </a:pPr>
            <a:r>
              <a:rPr lang="en-US" sz="2000" i="1"/>
              <a:t>M</a:t>
            </a:r>
            <a:r>
              <a:rPr lang="en-US" sz="2000" i="1" baseline="-25000"/>
              <a:t>S</a:t>
            </a:r>
            <a:r>
              <a:rPr lang="en-US" sz="2000"/>
              <a:t> is on, </a:t>
            </a:r>
            <a:r>
              <a:rPr lang="en-US" sz="2000" i="1"/>
              <a:t>M</a:t>
            </a:r>
            <a:r>
              <a:rPr lang="en-US" sz="2000" i="1" baseline="-25000"/>
              <a:t>L</a:t>
            </a:r>
            <a:r>
              <a:rPr lang="en-US" sz="2000"/>
              <a:t> is in saturation:</a:t>
            </a:r>
          </a:p>
        </p:txBody>
      </p:sp>
      <p:pic>
        <p:nvPicPr>
          <p:cNvPr id="25610" name="Picture 8"/>
          <p:cNvPicPr>
            <a:picLocks noChangeAspect="1" noChangeArrowheads="1"/>
          </p:cNvPicPr>
          <p:nvPr/>
        </p:nvPicPr>
        <p:blipFill>
          <a:blip r:embed="rId9"/>
          <a:srcRect/>
          <a:stretch>
            <a:fillRect/>
          </a:stretch>
        </p:blipFill>
        <p:spPr bwMode="auto">
          <a:xfrm>
            <a:off x="609600" y="990600"/>
            <a:ext cx="2667000" cy="2941638"/>
          </a:xfrm>
          <a:prstGeom prst="rect">
            <a:avLst/>
          </a:prstGeom>
          <a:noFill/>
          <a:ln w="9525">
            <a:noFill/>
            <a:miter lim="800000"/>
            <a:headEnd/>
            <a:tailEnd/>
          </a:ln>
        </p:spPr>
      </p:pic>
      <p:pic>
        <p:nvPicPr>
          <p:cNvPr id="11" name="Picture 10"/>
          <p:cNvPicPr>
            <a:picLocks noChangeAspect="1" noChangeArrowheads="1"/>
          </p:cNvPicPr>
          <p:nvPr/>
        </p:nvPicPr>
        <p:blipFill>
          <a:blip r:embed="rId10"/>
          <a:srcRect/>
          <a:stretch>
            <a:fillRect/>
          </a:stretch>
        </p:blipFill>
        <p:spPr bwMode="auto">
          <a:xfrm>
            <a:off x="3214215" y="1505487"/>
            <a:ext cx="436417" cy="380999"/>
          </a:xfrm>
          <a:prstGeom prst="rect">
            <a:avLst/>
          </a:prstGeom>
          <a:ln>
            <a:noFill/>
          </a:ln>
          <a:effectLst>
            <a:outerShdw blurRad="292100" dist="139700" dir="2700000" algn="tl" rotWithShape="0">
              <a:srgbClr val="333333">
                <a:alpha val="65000"/>
              </a:srgbClr>
            </a:outerShdw>
          </a:effectLst>
        </p:spPr>
      </p:pic>
      <p:pic>
        <p:nvPicPr>
          <p:cNvPr id="12" name="Picture 8"/>
          <p:cNvPicPr>
            <a:picLocks noChangeAspect="1" noChangeArrowheads="1"/>
          </p:cNvPicPr>
          <p:nvPr/>
        </p:nvPicPr>
        <p:blipFill>
          <a:blip r:embed="rId10"/>
          <a:srcRect/>
          <a:stretch>
            <a:fillRect/>
          </a:stretch>
        </p:blipFill>
        <p:spPr bwMode="auto">
          <a:xfrm>
            <a:off x="3230880" y="2938047"/>
            <a:ext cx="436417" cy="380999"/>
          </a:xfrm>
          <a:prstGeom prst="rect">
            <a:avLst/>
          </a:prstGeom>
          <a:ln>
            <a:noFill/>
          </a:ln>
          <a:effectLst>
            <a:outerShdw blurRad="292100" dist="139700" dir="2700000" algn="tl" rotWithShape="0">
              <a:srgbClr val="333333">
                <a:alpha val="65000"/>
              </a:srgbClr>
            </a:outerShdw>
          </a:effectLst>
        </p:spPr>
      </p:pic>
      <p:sp>
        <p:nvSpPr>
          <p:cNvPr id="13" name="TextBox 12"/>
          <p:cNvSpPr txBox="1"/>
          <p:nvPr/>
        </p:nvSpPr>
        <p:spPr>
          <a:xfrm>
            <a:off x="3207694" y="3471446"/>
            <a:ext cx="526106" cy="338554"/>
          </a:xfrm>
          <a:prstGeom prst="rect">
            <a:avLst/>
          </a:prstGeom>
          <a:noFill/>
        </p:spPr>
        <p:txBody>
          <a:bodyPr wrap="none" rtlCol="0">
            <a:spAutoFit/>
          </a:bodyPr>
          <a:lstStyle/>
          <a:p>
            <a:r>
              <a:rPr lang="en-US" sz="1600" dirty="0" smtClean="0"/>
              <a:t>LIN</a:t>
            </a:r>
            <a:endParaRPr lang="en-US" sz="1600" dirty="0"/>
          </a:p>
        </p:txBody>
      </p:sp>
      <p:sp>
        <p:nvSpPr>
          <p:cNvPr id="14" name="TextBox 13"/>
          <p:cNvSpPr txBox="1"/>
          <p:nvPr/>
        </p:nvSpPr>
        <p:spPr>
          <a:xfrm>
            <a:off x="3200400" y="2023646"/>
            <a:ext cx="548227" cy="338554"/>
          </a:xfrm>
          <a:prstGeom prst="rect">
            <a:avLst/>
          </a:prstGeom>
          <a:noFill/>
        </p:spPr>
        <p:txBody>
          <a:bodyPr wrap="none" rtlCol="0">
            <a:spAutoFit/>
          </a:bodyPr>
          <a:lstStyle/>
          <a:p>
            <a:r>
              <a:rPr lang="en-US" sz="1600" dirty="0" smtClean="0"/>
              <a:t>SAT</a:t>
            </a:r>
            <a:endParaRPr lang="en-US" sz="1600"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0" y="76200"/>
            <a:ext cx="9144000" cy="990600"/>
          </a:xfrm>
        </p:spPr>
        <p:txBody>
          <a:bodyPr/>
          <a:lstStyle/>
          <a:p>
            <a:pPr eaLnBrk="1" hangingPunct="1"/>
            <a:r>
              <a:rPr lang="en-US" smtClean="0">
                <a:ea typeface="ＭＳ Ｐゴシック" pitchFamily="34" charset="-128"/>
              </a:rPr>
              <a:t>Pseudo NMOS Inverter Design - Example</a:t>
            </a:r>
          </a:p>
        </p:txBody>
      </p:sp>
      <p:sp>
        <p:nvSpPr>
          <p:cNvPr id="26629" name="Rectangle 3"/>
          <p:cNvSpPr>
            <a:spLocks noGrp="1" noChangeArrowheads="1"/>
          </p:cNvSpPr>
          <p:nvPr>
            <p:ph type="body" idx="1"/>
          </p:nvPr>
        </p:nvSpPr>
        <p:spPr>
          <a:xfrm>
            <a:off x="3962400" y="1371600"/>
            <a:ext cx="4800600" cy="1371600"/>
          </a:xfrm>
        </p:spPr>
        <p:txBody>
          <a:bodyPr/>
          <a:lstStyle/>
          <a:p>
            <a:pPr eaLnBrk="1" hangingPunct="1">
              <a:lnSpc>
                <a:spcPct val="90000"/>
              </a:lnSpc>
            </a:pPr>
            <a:r>
              <a:rPr lang="en-US" sz="2000" dirty="0" smtClean="0">
                <a:ea typeface="ＭＳ Ｐゴシック" pitchFamily="34" charset="-128"/>
              </a:rPr>
              <a:t>Now calculate (</a:t>
            </a:r>
            <a:r>
              <a:rPr lang="en-US" sz="2000" i="1" dirty="0" smtClean="0">
                <a:ea typeface="ＭＳ Ｐゴシック" pitchFamily="34" charset="-128"/>
              </a:rPr>
              <a:t>W/L</a:t>
            </a:r>
            <a:r>
              <a:rPr lang="en-US" sz="2000" dirty="0" smtClean="0">
                <a:ea typeface="ＭＳ Ｐゴシック" pitchFamily="34" charset="-128"/>
              </a:rPr>
              <a:t>)</a:t>
            </a:r>
            <a:r>
              <a:rPr lang="en-US" sz="2000" i="1" baseline="-25000" dirty="0" smtClean="0">
                <a:ea typeface="ＭＳ Ｐゴシック" pitchFamily="34" charset="-128"/>
              </a:rPr>
              <a:t>S</a:t>
            </a:r>
            <a:r>
              <a:rPr lang="en-US" sz="2000" dirty="0" smtClean="0">
                <a:ea typeface="ＭＳ Ｐゴシック" pitchFamily="34" charset="-128"/>
              </a:rPr>
              <a:t> for the same condition and current of 80 </a:t>
            </a:r>
            <a:r>
              <a:rPr lang="en-US" sz="2000" dirty="0" err="1" smtClean="0">
                <a:ea typeface="ＭＳ Ｐゴシック" pitchFamily="34" charset="-128"/>
              </a:rPr>
              <a:t>uA</a:t>
            </a:r>
            <a:r>
              <a:rPr lang="en-US" sz="2000" dirty="0" smtClean="0">
                <a:ea typeface="ＭＳ Ｐゴシック" pitchFamily="34" charset="-128"/>
              </a:rPr>
              <a:t>.  </a:t>
            </a:r>
          </a:p>
        </p:txBody>
      </p:sp>
      <p:graphicFrame>
        <p:nvGraphicFramePr>
          <p:cNvPr id="26626" name="Object 2"/>
          <p:cNvGraphicFramePr>
            <a:graphicFrameLocks noChangeAspect="1"/>
          </p:cNvGraphicFramePr>
          <p:nvPr/>
        </p:nvGraphicFramePr>
        <p:xfrm>
          <a:off x="4114800" y="2819400"/>
          <a:ext cx="4648200" cy="2047728"/>
        </p:xfrm>
        <a:graphic>
          <a:graphicData uri="http://schemas.openxmlformats.org/presentationml/2006/ole">
            <mc:AlternateContent xmlns:mc="http://schemas.openxmlformats.org/markup-compatibility/2006">
              <mc:Choice xmlns:v="urn:schemas-microsoft-com:vml" Requires="v">
                <p:oleObj spid="_x0000_s26644" name="Equation" r:id="rId3" imgW="3111500" imgH="1371600" progId="Equation.DSMT4">
                  <p:embed/>
                </p:oleObj>
              </mc:Choice>
              <mc:Fallback>
                <p:oleObj name="Equation" r:id="rId3" imgW="3111500" imgH="1371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2819400"/>
                        <a:ext cx="4648200" cy="20477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6631" name="Picture 8"/>
          <p:cNvPicPr>
            <a:picLocks noChangeAspect="1" noChangeArrowheads="1"/>
          </p:cNvPicPr>
          <p:nvPr/>
        </p:nvPicPr>
        <p:blipFill>
          <a:blip r:embed="rId5"/>
          <a:srcRect/>
          <a:stretch>
            <a:fillRect/>
          </a:stretch>
        </p:blipFill>
        <p:spPr bwMode="auto">
          <a:xfrm>
            <a:off x="609600" y="990600"/>
            <a:ext cx="2667000" cy="2941638"/>
          </a:xfrm>
          <a:prstGeom prst="rect">
            <a:avLst/>
          </a:prstGeom>
          <a:noFill/>
          <a:ln w="9525">
            <a:noFill/>
            <a:miter lim="800000"/>
            <a:headEnd/>
            <a:tailEnd/>
          </a:ln>
        </p:spPr>
      </p:pic>
      <p:pic>
        <p:nvPicPr>
          <p:cNvPr id="8" name="Picture 7"/>
          <p:cNvPicPr>
            <a:picLocks noChangeAspect="1" noChangeArrowheads="1"/>
          </p:cNvPicPr>
          <p:nvPr/>
        </p:nvPicPr>
        <p:blipFill>
          <a:blip r:embed="rId6"/>
          <a:srcRect/>
          <a:stretch>
            <a:fillRect/>
          </a:stretch>
        </p:blipFill>
        <p:spPr bwMode="auto">
          <a:xfrm>
            <a:off x="3214215" y="1505487"/>
            <a:ext cx="436417" cy="380999"/>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noChangeArrowheads="1"/>
          </p:cNvPicPr>
          <p:nvPr/>
        </p:nvPicPr>
        <p:blipFill>
          <a:blip r:embed="rId6"/>
          <a:srcRect/>
          <a:stretch>
            <a:fillRect/>
          </a:stretch>
        </p:blipFill>
        <p:spPr bwMode="auto">
          <a:xfrm>
            <a:off x="3230880" y="2938047"/>
            <a:ext cx="436417" cy="380999"/>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3207694" y="3471446"/>
            <a:ext cx="526106" cy="338554"/>
          </a:xfrm>
          <a:prstGeom prst="rect">
            <a:avLst/>
          </a:prstGeom>
          <a:noFill/>
        </p:spPr>
        <p:txBody>
          <a:bodyPr wrap="none" rtlCol="0">
            <a:spAutoFit/>
          </a:bodyPr>
          <a:lstStyle/>
          <a:p>
            <a:r>
              <a:rPr lang="en-US" sz="1600" dirty="0" smtClean="0"/>
              <a:t>LIN</a:t>
            </a:r>
            <a:endParaRPr lang="en-US" sz="1600" dirty="0"/>
          </a:p>
        </p:txBody>
      </p:sp>
      <p:sp>
        <p:nvSpPr>
          <p:cNvPr id="11" name="TextBox 10"/>
          <p:cNvSpPr txBox="1"/>
          <p:nvPr/>
        </p:nvSpPr>
        <p:spPr>
          <a:xfrm>
            <a:off x="3200400" y="2023646"/>
            <a:ext cx="548227" cy="338554"/>
          </a:xfrm>
          <a:prstGeom prst="rect">
            <a:avLst/>
          </a:prstGeom>
          <a:noFill/>
        </p:spPr>
        <p:txBody>
          <a:bodyPr wrap="none" rtlCol="0">
            <a:spAutoFit/>
          </a:bodyPr>
          <a:lstStyle/>
          <a:p>
            <a:r>
              <a:rPr lang="en-US" sz="1600" dirty="0" smtClean="0"/>
              <a:t>SAT</a:t>
            </a:r>
            <a:endParaRPr 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18623</TotalTime>
  <Words>11676</Words>
  <Application>Microsoft Office PowerPoint</Application>
  <PresentationFormat>On-screen Show (4:3)</PresentationFormat>
  <Paragraphs>1503</Paragraphs>
  <Slides>168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168</vt:i4>
      </vt:variant>
    </vt:vector>
  </HeadingPairs>
  <TitlesOfParts>
    <vt:vector size="177" baseType="lpstr">
      <vt:lpstr>ＭＳ Ｐゴシック</vt:lpstr>
      <vt:lpstr>Arial</vt:lpstr>
      <vt:lpstr>MS Shell Dlg</vt:lpstr>
      <vt:lpstr>Symbol</vt:lpstr>
      <vt:lpstr>Times</vt:lpstr>
      <vt:lpstr>Times New Roman</vt:lpstr>
      <vt:lpstr>Wingdings</vt:lpstr>
      <vt:lpstr>Blank Presentation</vt:lpstr>
      <vt:lpstr>Equation</vt:lpstr>
      <vt:lpstr>  Intro to Digital Electronics</vt:lpstr>
      <vt:lpstr>Brief History of Digital Electronics</vt:lpstr>
      <vt:lpstr>Digital Binary Logic</vt:lpstr>
      <vt:lpstr>Digital Binary Logic</vt:lpstr>
      <vt:lpstr>Digital Binary Logic</vt:lpstr>
      <vt:lpstr>Digital Binary Logic</vt:lpstr>
      <vt:lpstr>Review of Boolean Algebra</vt:lpstr>
      <vt:lpstr>Review of Boolean Algebra</vt:lpstr>
      <vt:lpstr>Review of Boolean Algebra</vt:lpstr>
      <vt:lpstr>Review of Boolean Algebra</vt:lpstr>
      <vt:lpstr>Review of Boolean Algebra</vt:lpstr>
      <vt:lpstr>Review of Boolean Algebra</vt:lpstr>
      <vt:lpstr>Logic Gate Symbols and Boolean Expressions</vt:lpstr>
      <vt:lpstr>Logic Gates: AND</vt:lpstr>
      <vt:lpstr>Logic Gates: AND</vt:lpstr>
      <vt:lpstr>Logic Gates: AND</vt:lpstr>
      <vt:lpstr>Logic Gates: AND</vt:lpstr>
      <vt:lpstr>Logic Gates: OR</vt:lpstr>
      <vt:lpstr>Logic Gates: NAND &amp; NOR </vt:lpstr>
      <vt:lpstr>Logic Gates: NAND &amp; NOR </vt:lpstr>
      <vt:lpstr>Logic Gates: NAND &amp; NOR </vt:lpstr>
      <vt:lpstr>Diode-Transistor Logic (DTL) Gate</vt:lpstr>
      <vt:lpstr>Diode-Transistor Logic (DTL) Gate</vt:lpstr>
      <vt:lpstr>Diode-Transistor Logic (DTL) Gate</vt:lpstr>
      <vt:lpstr>Diode-Transistor Logic (DTL) Gate</vt:lpstr>
      <vt:lpstr>The Ideal Inverter</vt:lpstr>
      <vt:lpstr>The Ideal Inverter</vt:lpstr>
      <vt:lpstr>Inverter  - circuit</vt:lpstr>
      <vt:lpstr>Inverter  - circuit</vt:lpstr>
      <vt:lpstr>Inverter  - circuit</vt:lpstr>
      <vt:lpstr>Inverter  - circuit</vt:lpstr>
      <vt:lpstr>VTC of Non-Ideal Inverter  Voltage Level Definitions</vt:lpstr>
      <vt:lpstr>Logic Voltage Level Definitions</vt:lpstr>
      <vt:lpstr>Logic Voltage Level Definitions</vt:lpstr>
      <vt:lpstr>Logic Voltage Level Definitions</vt:lpstr>
      <vt:lpstr>Logic Voltage Level Definitions</vt:lpstr>
      <vt:lpstr>Logic Voltage Level Definitions</vt:lpstr>
      <vt:lpstr>Logic Voltage Level Definitions</vt:lpstr>
      <vt:lpstr>Logic Voltage Level Definitions</vt:lpstr>
      <vt:lpstr>Noise Margins</vt:lpstr>
      <vt:lpstr>Logic Gate Design Goals</vt:lpstr>
      <vt:lpstr>Logic Gate Design Goals</vt:lpstr>
      <vt:lpstr>Logic Gate Design Goals</vt:lpstr>
      <vt:lpstr>Logic Gate Design Goals</vt:lpstr>
      <vt:lpstr>Logic Gate Design Goals</vt:lpstr>
      <vt:lpstr>Dynamic Response of Logic Gates</vt:lpstr>
      <vt:lpstr>Dynamic Response of Logic Gates</vt:lpstr>
      <vt:lpstr>Dynamic Response of Logic Gates</vt:lpstr>
      <vt:lpstr>Dynamic Response of Logic Gates</vt:lpstr>
      <vt:lpstr>NMOS Logic Design</vt:lpstr>
      <vt:lpstr>NMOS Logic Design</vt:lpstr>
      <vt:lpstr>NMOS Logic Design</vt:lpstr>
      <vt:lpstr>NMOS Logic Design</vt:lpstr>
      <vt:lpstr>NMOS Inverter with a Resistive Load</vt:lpstr>
      <vt:lpstr>NMOS Inverter with a Resistive Load</vt:lpstr>
      <vt:lpstr>NMOS Inverter with a Resistive Load</vt:lpstr>
      <vt:lpstr>NMOS with Resistive Load Design Example (1)</vt:lpstr>
      <vt:lpstr>NMOS with Resistive Load Design Example (2)</vt:lpstr>
      <vt:lpstr>NMOS with Resistive Load Design Example (3)</vt:lpstr>
      <vt:lpstr>On-Resistance of the Switching Device</vt:lpstr>
      <vt:lpstr>Noise Margin Analysis</vt:lpstr>
      <vt:lpstr>Load Resistor Issue</vt:lpstr>
      <vt:lpstr>Load Resistor Issue</vt:lpstr>
      <vt:lpstr>Load Resistor Issue</vt:lpstr>
      <vt:lpstr>Load Resistor Issue</vt:lpstr>
      <vt:lpstr>Load Resistor Issue</vt:lpstr>
      <vt:lpstr>Using Transistors in Place of a Resistor</vt:lpstr>
      <vt:lpstr>Using Transistors in Place of a Resistor</vt:lpstr>
      <vt:lpstr>NMOS Saturated Load Inverter   </vt:lpstr>
      <vt:lpstr>NMOS Saturated Load Inverter   </vt:lpstr>
      <vt:lpstr>NMOS Saturated Load Inverter   </vt:lpstr>
      <vt:lpstr>NMOS Saturated Load Inverter   </vt:lpstr>
      <vt:lpstr>NMOS Saturated Load Inverter-Design Strategy</vt:lpstr>
      <vt:lpstr>NMOS Saturated Load Inverter-Design Strategy</vt:lpstr>
      <vt:lpstr>NMOS Saturated Load Inverter-Design Strategy</vt:lpstr>
      <vt:lpstr>NMOS Saturated Load Inverter-Design Strategy</vt:lpstr>
      <vt:lpstr>NMOS Saturated Load Inverter-Design Strategy</vt:lpstr>
      <vt:lpstr>NMOS Saturated Load Inverter - Example</vt:lpstr>
      <vt:lpstr>NMOS Saturated Load Inverter - Example</vt:lpstr>
      <vt:lpstr>NMOS Saturated Load Inverter - Example</vt:lpstr>
      <vt:lpstr>NMOS Saturated Load Inverter - Example</vt:lpstr>
      <vt:lpstr>NMOS Saturated Load Inverter - Example</vt:lpstr>
      <vt:lpstr>NMOS Saturated Load Inverter -Noise Margin</vt:lpstr>
      <vt:lpstr>NMOS Inverter with a Linear Load</vt:lpstr>
      <vt:lpstr>NMOS Inverter with a Linear Load</vt:lpstr>
      <vt:lpstr>NMOS Inverter with a Linear Load</vt:lpstr>
      <vt:lpstr>NMOS Inverter with a Linear Load</vt:lpstr>
      <vt:lpstr>NMOS Inverter with a Depletion-mode Load</vt:lpstr>
      <vt:lpstr>NMOS Inverter with a Depletion-mode Load</vt:lpstr>
      <vt:lpstr>NMOS Inverter with a Depletion-mode Load</vt:lpstr>
      <vt:lpstr>PowerPoint Presentation</vt:lpstr>
      <vt:lpstr>NMOS Inverter with a Depletion-mode Load - Noise Margins </vt:lpstr>
      <vt:lpstr>Pseudo NMOS Inverter</vt:lpstr>
      <vt:lpstr>Pseudo NMOS Inverter</vt:lpstr>
      <vt:lpstr>Pseudo NMOS Inverter</vt:lpstr>
      <vt:lpstr>Pseudo NMOS Inverter Design - Example</vt:lpstr>
      <vt:lpstr>Pseudo NMOS Inverter Design - Example</vt:lpstr>
      <vt:lpstr>Pseudo NMOS Inverter Design - Example</vt:lpstr>
      <vt:lpstr>Pseudo NMOS Inverter Design - Example</vt:lpstr>
      <vt:lpstr>Pseudo NMOS Inverter - Noise Margins</vt:lpstr>
      <vt:lpstr>NMOS Inverter Summary</vt:lpstr>
      <vt:lpstr>NMOS Inverter Summary</vt:lpstr>
      <vt:lpstr>NMOS Inverter Summary</vt:lpstr>
      <vt:lpstr>NMOS Inverter Summary</vt:lpstr>
      <vt:lpstr>NMOS Inverter Summary</vt:lpstr>
      <vt:lpstr>Typical Inverter Characteristics</vt:lpstr>
      <vt:lpstr>Reference of NMOS Inverter Designs </vt:lpstr>
      <vt:lpstr>NOR Gates</vt:lpstr>
      <vt:lpstr>NOR Gates</vt:lpstr>
      <vt:lpstr>NOR Gates</vt:lpstr>
      <vt:lpstr>NOR Gates</vt:lpstr>
      <vt:lpstr>NOR Gates</vt:lpstr>
      <vt:lpstr>NOR Gates</vt:lpstr>
      <vt:lpstr>NOR Gates</vt:lpstr>
      <vt:lpstr>NOR Gates</vt:lpstr>
      <vt:lpstr>NOR Gates</vt:lpstr>
      <vt:lpstr>NOR Gates</vt:lpstr>
      <vt:lpstr>NAND Gates</vt:lpstr>
      <vt:lpstr>NAND Gates</vt:lpstr>
      <vt:lpstr>NAND Gates</vt:lpstr>
      <vt:lpstr>NAND Gate Device Size Selection</vt:lpstr>
      <vt:lpstr>NAND Gate Device Size Selection</vt:lpstr>
      <vt:lpstr>NAND Gate Device Size Selection</vt:lpstr>
      <vt:lpstr>NAND Gate Device Size Selection</vt:lpstr>
      <vt:lpstr>NAND Gate Device Size Selection (cont) </vt:lpstr>
      <vt:lpstr>PowerPoint Presentation</vt:lpstr>
      <vt:lpstr>PowerPoint Presentation</vt:lpstr>
      <vt:lpstr>PowerPoint Presentation</vt:lpstr>
      <vt:lpstr>PowerPoint Presentation</vt:lpstr>
      <vt:lpstr>Complex NMOS Logic Design (1)</vt:lpstr>
      <vt:lpstr>Complex NMOS Logic Design (1)</vt:lpstr>
      <vt:lpstr>Complex NMOS Logic Design (1)</vt:lpstr>
      <vt:lpstr>Complex NMOS Logic Design (1)</vt:lpstr>
      <vt:lpstr>Complex NMOS Logic Design (1)</vt:lpstr>
      <vt:lpstr>Complex NMOS Logic Design (1)</vt:lpstr>
      <vt:lpstr>Complex NMOS Logic Design (1)</vt:lpstr>
      <vt:lpstr>Complex NMOS Logic Design (2)</vt:lpstr>
      <vt:lpstr>Complex NMOS Logic Design (2)</vt:lpstr>
      <vt:lpstr>Complex NMOS Logic Design (2)</vt:lpstr>
      <vt:lpstr>Complex NMOS Logic Design (2)</vt:lpstr>
      <vt:lpstr>Complex NMOS Logic Design (2)</vt:lpstr>
      <vt:lpstr>Static Power Dissipation</vt:lpstr>
      <vt:lpstr>Dynamic Power Dissipation</vt:lpstr>
      <vt:lpstr>Dynamic Power Dissipation</vt:lpstr>
      <vt:lpstr>Dynamic Power Dissipation</vt:lpstr>
      <vt:lpstr>Dynamic Power Dissipation</vt:lpstr>
      <vt:lpstr>Dynamic Power Dissipation</vt:lpstr>
      <vt:lpstr>Dynamic Power Dissipation</vt:lpstr>
      <vt:lpstr>Dynamic Power Dissipation</vt:lpstr>
      <vt:lpstr>Dynamic Power Dissipation</vt:lpstr>
      <vt:lpstr>Dynamic Power Dissipation</vt:lpstr>
      <vt:lpstr>Dynamic Power Dissipation</vt:lpstr>
      <vt:lpstr>Power Scaling in MOS Logic</vt:lpstr>
      <vt:lpstr>Power Scaling in MOS Logic</vt:lpstr>
      <vt:lpstr>Dynamic Behavior Capacitance in MOS Logic Circuits</vt:lpstr>
      <vt:lpstr>Dynamic Behavior Capacitance in MOS Logic Circuits</vt:lpstr>
      <vt:lpstr>Dynamic Behavior Capacitance in MOS Logic Circuits</vt:lpstr>
      <vt:lpstr>Dynamic Behavior Capacitance in MOS Logic Circuits</vt:lpstr>
      <vt:lpstr>Dynamic Behavior Capacitance in MOS Logic Circuits</vt:lpstr>
      <vt:lpstr>Dynamic Response of the NMOS Inverter with a Resistive Load</vt:lpstr>
      <vt:lpstr>Dynamic Response of the NMOS Inverter with a Resistive Load</vt:lpstr>
      <vt:lpstr>Pseudo NMOS Inverter - Dynamic Response</vt:lpstr>
      <vt:lpstr>Pseudo NMOS Inverter - Dynamic Response Example</vt:lpstr>
      <vt:lpstr>Pseudo NMOS Inverter - Dynamic Response Example</vt:lpstr>
      <vt:lpstr>Pseudo NMOS Inverter - Dynamic Response Example</vt:lpstr>
      <vt:lpstr>Comparison of Load Devices</vt:lpstr>
      <vt:lpstr>PMOS Logic</vt:lpstr>
      <vt:lpstr>PMOS NAND and NOR Gates</vt:lpstr>
    </vt:vector>
  </TitlesOfParts>
  <Company>University of Virginia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Travis Blalock</dc:creator>
  <cp:lastModifiedBy>pc</cp:lastModifiedBy>
  <cp:revision>337</cp:revision>
  <dcterms:created xsi:type="dcterms:W3CDTF">2010-05-25T02:51:20Z</dcterms:created>
  <dcterms:modified xsi:type="dcterms:W3CDTF">2021-09-19T15:15:33Z</dcterms:modified>
</cp:coreProperties>
</file>