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779" r:id="rId2"/>
    <p:sldMasterId id="2147483797" r:id="rId3"/>
  </p:sldMasterIdLst>
  <p:sldIdLst>
    <p:sldId id="272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7" r:id="rId14"/>
    <p:sldId id="268" r:id="rId15"/>
    <p:sldId id="264" r:id="rId16"/>
    <p:sldId id="270" r:id="rId17"/>
    <p:sldId id="271" r:id="rId18"/>
    <p:sldId id="265" r:id="rId19"/>
    <p:sldId id="26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2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4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67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387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16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883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3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84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4471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603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95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897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815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7152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9324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3844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5598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46103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99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9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6490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3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3904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07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56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8625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97145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3234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1811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533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772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470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25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773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18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6067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484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6513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6824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39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5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8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3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38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82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3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2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0153-2463-479A-B037-4B55BC9C6C64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9E19B-A355-4A3D-A34B-18B620682F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92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2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5.jpeg"/><Relationship Id="rId7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2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4.jp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96" y="1149558"/>
            <a:ext cx="10470524" cy="1104245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chemeClr val="accent4">
                    <a:lumMod val="75000"/>
                  </a:schemeClr>
                </a:solidFill>
                <a:latin typeface="Bahnschrift Condensed" panose="020B0502040204020203" pitchFamily="34" charset="0"/>
              </a:rPr>
              <a:t>Presentation on Sequential Logic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8258" y="3767546"/>
            <a:ext cx="4196362" cy="2156736"/>
          </a:xfrm>
        </p:spPr>
        <p:txBody>
          <a:bodyPr/>
          <a:lstStyle/>
          <a:p>
            <a:pPr marL="457200" lvl="1" indent="0">
              <a:buNone/>
            </a:pPr>
            <a:r>
              <a:rPr lang="en-US" b="1" u="sng" dirty="0"/>
              <a:t>Presented  by</a:t>
            </a:r>
          </a:p>
          <a:p>
            <a:r>
              <a:rPr lang="en-US" dirty="0"/>
              <a:t>Israt Jahan </a:t>
            </a:r>
            <a:r>
              <a:rPr lang="en-US" dirty="0" err="1"/>
              <a:t>Reshma</a:t>
            </a:r>
            <a:endParaRPr lang="en-US" dirty="0"/>
          </a:p>
          <a:p>
            <a:r>
              <a:rPr lang="en-US" dirty="0"/>
              <a:t>ID: 18ICTCSE041</a:t>
            </a:r>
          </a:p>
          <a:p>
            <a:r>
              <a:rPr lang="en-US" dirty="0"/>
              <a:t>Student of SHIICT,BSMRSTU</a:t>
            </a:r>
            <a:endParaRPr lang="en-GB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797" y="2463322"/>
            <a:ext cx="7920507" cy="6920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u="sng" dirty="0">
                <a:solidFill>
                  <a:schemeClr val="accent6">
                    <a:lumMod val="75000"/>
                  </a:schemeClr>
                </a:solidFill>
              </a:rPr>
              <a:t>Course Title: Digital Logic Design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endParaRPr lang="en-GB" sz="40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90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9" y="3134607"/>
            <a:ext cx="4835149" cy="2921521"/>
          </a:xfrm>
        </p:spPr>
        <p:txBody>
          <a:bodyPr>
            <a:noAutofit/>
          </a:bodyPr>
          <a:lstStyle/>
          <a:p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unused steps</a:t>
            </a:r>
            <a:r>
              <a:rPr lang="en-US" sz="2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b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find A(t+1), B(t+1),C(t+1) from the equation of TA,TB,TC.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know,  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A(t+1)=TA’+T’A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B(t+1)=TB’+T’B</a:t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C(t+1)=TC’+T’C</a:t>
            </a:r>
            <a:b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GB" sz="2400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06" y="460863"/>
            <a:ext cx="3025446" cy="175796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611" y="688145"/>
            <a:ext cx="2739375" cy="158622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17884" y="128986"/>
            <a:ext cx="2049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TB</a:t>
            </a:r>
          </a:p>
        </p:txBody>
      </p:sp>
      <p:sp>
        <p:nvSpPr>
          <p:cNvPr id="8" name="Rectangle 7"/>
          <p:cNvSpPr/>
          <p:nvPr/>
        </p:nvSpPr>
        <p:spPr>
          <a:xfrm>
            <a:off x="1436893" y="120337"/>
            <a:ext cx="203414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TA</a:t>
            </a:r>
          </a:p>
        </p:txBody>
      </p:sp>
      <p:sp>
        <p:nvSpPr>
          <p:cNvPr id="9" name="Rectangle 8"/>
          <p:cNvSpPr/>
          <p:nvPr/>
        </p:nvSpPr>
        <p:spPr>
          <a:xfrm>
            <a:off x="9228106" y="108985"/>
            <a:ext cx="20372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</a:t>
            </a:r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TC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5371" y="2203964"/>
                <a:ext cx="180304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</a:rPr>
                  <a:t>TA = A’B+AB’</a:t>
                </a:r>
              </a:p>
              <a:p>
                <a:pPr algn="ctr"/>
                <a:r>
                  <a:rPr lang="en-US" sz="2400" dirty="0">
                    <a:ln w="0"/>
                  </a:rPr>
                  <a:t>     = 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endParaRPr lang="en-US" sz="2400" i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71" y="2203964"/>
                <a:ext cx="180304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3716" t="-11029" r="-34797" b="-8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082703" y="2203963"/>
                <a:ext cx="180304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</a:rPr>
                  <a:t>TB = B’C+BC’</a:t>
                </a:r>
              </a:p>
              <a:p>
                <a:pPr algn="ctr"/>
                <a:r>
                  <a:rPr lang="en-US" sz="2400" dirty="0">
                    <a:ln w="0"/>
                  </a:rPr>
                  <a:t>     = B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</m:oMath>
                </a14:m>
                <a:endParaRPr lang="en-US" sz="2400" i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2703" y="2203963"/>
                <a:ext cx="1803043" cy="830997"/>
              </a:xfrm>
              <a:prstGeom prst="rect">
                <a:avLst/>
              </a:prstGeom>
              <a:blipFill rotWithShape="0">
                <a:blip r:embed="rId5"/>
                <a:stretch>
                  <a:fillRect l="-3716" t="-11029" r="-34797" b="-8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8851611" y="2244162"/>
                <a:ext cx="206745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</a:rPr>
                  <a:t>TC = A’C’+AC</a:t>
                </a:r>
              </a:p>
              <a:p>
                <a:pPr algn="ctr"/>
                <a:r>
                  <a:rPr lang="en-US" sz="2400" dirty="0">
                    <a:ln w="0"/>
                  </a:rPr>
                  <a:t>     = (A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)′</m:t>
                    </m:r>
                  </m:oMath>
                </a14:m>
                <a:endParaRPr lang="en-US" sz="2400" i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1611" y="2244162"/>
                <a:ext cx="2067453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11029" r="-21829" b="-8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956707"/>
              </p:ext>
            </p:extLst>
          </p:nvPr>
        </p:nvGraphicFramePr>
        <p:xfrm>
          <a:off x="5525036" y="3631843"/>
          <a:ext cx="5818752" cy="23160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6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5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2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6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6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90072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  <a:r>
                        <a:rPr lang="en-US" baseline="0" dirty="0"/>
                        <a:t>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 Flop Inputs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5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0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3" y="581226"/>
            <a:ext cx="2652740" cy="162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663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7" y="2531775"/>
            <a:ext cx="4596684" cy="5151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State Table After correction:</a:t>
            </a:r>
            <a:endParaRPr lang="en-GB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98980" y="-227466"/>
            <a:ext cx="4039796" cy="4546243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210557" y="253964"/>
            <a:ext cx="293188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State Diagram: 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5557320" y="509155"/>
            <a:ext cx="2931888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Lock out problem </a:t>
            </a:r>
          </a:p>
        </p:txBody>
      </p:sp>
      <p:sp>
        <p:nvSpPr>
          <p:cNvPr id="8" name="Curved Down Arrow 7"/>
          <p:cNvSpPr/>
          <p:nvPr/>
        </p:nvSpPr>
        <p:spPr>
          <a:xfrm>
            <a:off x="7334518" y="76052"/>
            <a:ext cx="1893193" cy="3558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0" y="1624124"/>
            <a:ext cx="8914296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solve this problem ,let us assume the following diagram</a:t>
            </a:r>
          </a:p>
        </p:txBody>
      </p:sp>
      <p:graphicFrame>
        <p:nvGraphicFramePr>
          <p:cNvPr id="11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3908492"/>
              </p:ext>
            </p:extLst>
          </p:nvPr>
        </p:nvGraphicFramePr>
        <p:xfrm>
          <a:off x="1456386" y="3035236"/>
          <a:ext cx="7959141" cy="365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8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434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0097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  <a:r>
                        <a:rPr lang="en-US" baseline="0" dirty="0"/>
                        <a:t>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 Flop Inputs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8281115" y="1855941"/>
            <a:ext cx="3374265" cy="10933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117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1" y="456508"/>
            <a:ext cx="3394506" cy="1674537"/>
          </a:xfr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3400425" cy="167798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79" y="283483"/>
            <a:ext cx="2970405" cy="17894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361" y="545093"/>
            <a:ext cx="2658924" cy="14973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36000" y="21873"/>
            <a:ext cx="215631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44418" y="0"/>
            <a:ext cx="20494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TB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500365" y="3048"/>
            <a:ext cx="203722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TC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94432" y="1990014"/>
                <a:ext cx="180304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</a:rPr>
                  <a:t>TA = A’B+AB’</a:t>
                </a:r>
              </a:p>
              <a:p>
                <a:pPr algn="ctr"/>
                <a:r>
                  <a:rPr lang="en-US" sz="2400" dirty="0">
                    <a:ln w="0"/>
                  </a:rPr>
                  <a:t>     = A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</m:oMath>
                </a14:m>
                <a:endParaRPr lang="en-US" sz="2400" i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432" y="1990014"/>
                <a:ext cx="1803043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3378" t="-10949" r="-35135" b="-839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967600" y="2042458"/>
                <a:ext cx="1803043" cy="83099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dirty="0">
                    <a:ln w="0"/>
                  </a:rPr>
                  <a:t>TB = B’C+BC’</a:t>
                </a:r>
              </a:p>
              <a:p>
                <a:pPr algn="ctr"/>
                <a:r>
                  <a:rPr lang="en-US" sz="2400" dirty="0">
                    <a:ln w="0"/>
                  </a:rPr>
                  <a:t>     = B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 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nary>
                    <m:r>
                      <a:rPr lang="en-US" sz="2400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  <a:ea typeface="Cambria Math"/>
                      </a:rPr>
                      <m:t>𝐶</m:t>
                    </m:r>
                  </m:oMath>
                </a14:m>
                <a:endParaRPr lang="en-US" sz="2400" i="1" dirty="0">
                  <a:solidFill>
                    <a:schemeClr val="bg2">
                      <a:lumMod val="10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600" y="2042458"/>
                <a:ext cx="1803043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716" t="-11029" r="-34797" b="-85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558096" y="2042457"/>
            <a:ext cx="206745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TC = A’B’C’+AC</a:t>
            </a:r>
          </a:p>
          <a:p>
            <a:pPr algn="ctr"/>
            <a:r>
              <a:rPr lang="en-US" sz="2400" dirty="0">
                <a:ln w="0"/>
              </a:rPr>
              <a:t>    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52494" y="2873454"/>
            <a:ext cx="30120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Logic Diagram: 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97" y="3244191"/>
            <a:ext cx="7799877" cy="340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068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6435" y="282963"/>
            <a:ext cx="9144000" cy="85435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4. To reduce the number of the states in the following state table and tabulate the reduced state table.</a:t>
            </a:r>
            <a:endParaRPr lang="en-GB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0777" y="1521509"/>
            <a:ext cx="5027052" cy="3926541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9281"/>
              </p:ext>
            </p:extLst>
          </p:nvPr>
        </p:nvGraphicFramePr>
        <p:xfrm>
          <a:off x="2429813" y="1577488"/>
          <a:ext cx="6761410" cy="38145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741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present 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8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826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1734" y="3193961"/>
            <a:ext cx="6113173" cy="1625958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209843"/>
              </p:ext>
            </p:extLst>
          </p:nvPr>
        </p:nvGraphicFramePr>
        <p:xfrm>
          <a:off x="2228043" y="914404"/>
          <a:ext cx="6774290" cy="49970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8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4777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present 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36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c=a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e=b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h=d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91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384732" y="4044772"/>
            <a:ext cx="6417973" cy="33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378291" y="5424022"/>
            <a:ext cx="6417973" cy="3710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9249790" y="1487739"/>
            <a:ext cx="145255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2391173" y="3587372"/>
            <a:ext cx="6417973" cy="3477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378290" y="2610954"/>
            <a:ext cx="6417973" cy="33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2397614" y="3069598"/>
            <a:ext cx="6417973" cy="3348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2397614" y="2090510"/>
            <a:ext cx="6417973" cy="33485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8796263" y="5053122"/>
            <a:ext cx="5851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×</a:t>
            </a:r>
            <a:endParaRPr lang="en-GB" sz="4000" dirty="0"/>
          </a:p>
        </p:txBody>
      </p:sp>
      <p:sp>
        <p:nvSpPr>
          <p:cNvPr id="14" name="Rectangle 13"/>
          <p:cNvSpPr/>
          <p:nvPr/>
        </p:nvSpPr>
        <p:spPr>
          <a:xfrm>
            <a:off x="9249790" y="5283954"/>
            <a:ext cx="11769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(h=d)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09146" y="3611935"/>
            <a:ext cx="5851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×</a:t>
            </a:r>
            <a:endParaRPr lang="en-GB" sz="4000" dirty="0"/>
          </a:p>
        </p:txBody>
      </p:sp>
      <p:sp>
        <p:nvSpPr>
          <p:cNvPr id="16" name="Rectangle 15"/>
          <p:cNvSpPr/>
          <p:nvPr/>
        </p:nvSpPr>
        <p:spPr>
          <a:xfrm>
            <a:off x="8834242" y="2653240"/>
            <a:ext cx="5851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×</a:t>
            </a:r>
            <a:endParaRPr lang="en-GB" sz="4000" dirty="0"/>
          </a:p>
        </p:txBody>
      </p:sp>
      <p:sp>
        <p:nvSpPr>
          <p:cNvPr id="17" name="Rectangle 16"/>
          <p:cNvSpPr/>
          <p:nvPr/>
        </p:nvSpPr>
        <p:spPr>
          <a:xfrm>
            <a:off x="9171909" y="3876263"/>
            <a:ext cx="11641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(e=b)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71909" y="2908090"/>
            <a:ext cx="11095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(c=a)</a:t>
            </a:r>
            <a:endParaRPr lang="en-GB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376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933" y="627019"/>
            <a:ext cx="4348766" cy="570717"/>
          </a:xfrm>
        </p:spPr>
        <p:txBody>
          <a:bodyPr>
            <a:normAutofit lnSpcReduction="10000"/>
          </a:bodyPr>
          <a:lstStyle/>
          <a:p>
            <a:r>
              <a:rPr lang="en-US" sz="3600" b="1" u="sng" dirty="0"/>
              <a:t>Reduced State Table:</a:t>
            </a:r>
            <a:endParaRPr lang="en-GB" sz="36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451768"/>
              </p:ext>
            </p:extLst>
          </p:nvPr>
        </p:nvGraphicFramePr>
        <p:xfrm>
          <a:off x="2642316" y="1545119"/>
          <a:ext cx="6761410" cy="271730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22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22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2741">
                <a:tc row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present 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output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93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5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62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82" y="178779"/>
            <a:ext cx="10515600" cy="132556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5. Design of a sequential circuit that has three D flip-flops A, B, C; one input, x and one output, y using the following state diagram</a:t>
            </a:r>
            <a:endParaRPr lang="en-GB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910" y="1690687"/>
            <a:ext cx="3312855" cy="4072899"/>
          </a:xfrm>
        </p:spPr>
      </p:pic>
      <p:sp>
        <p:nvSpPr>
          <p:cNvPr id="5" name="Rectangle 4"/>
          <p:cNvSpPr/>
          <p:nvPr/>
        </p:nvSpPr>
        <p:spPr>
          <a:xfrm>
            <a:off x="3672458" y="1504342"/>
            <a:ext cx="30120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State Table: 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1988858"/>
              </p:ext>
            </p:extLst>
          </p:nvPr>
        </p:nvGraphicFramePr>
        <p:xfrm>
          <a:off x="3946068" y="2119939"/>
          <a:ext cx="6998592" cy="44096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4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482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0977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  <a:r>
                        <a:rPr lang="en-US" baseline="0" dirty="0"/>
                        <a:t>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7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2744" y="1690687"/>
            <a:ext cx="11997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 err="1">
                <a:ln w="0"/>
              </a:rPr>
              <a:t>Soln</a:t>
            </a:r>
            <a:r>
              <a:rPr lang="en-US" sz="2400" dirty="0">
                <a:ln w="0"/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504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013" y="2019"/>
            <a:ext cx="10152845" cy="540912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don’t care, d(</a:t>
            </a:r>
            <a:r>
              <a:rPr lang="en-US" sz="2800" dirty="0" err="1"/>
              <a:t>A,B,C,x</a:t>
            </a:r>
            <a:r>
              <a:rPr lang="en-US" sz="2800" dirty="0"/>
              <a:t>) =  Ʃ(10,11,12,13,14,15) </a:t>
            </a:r>
            <a:endParaRPr lang="en-GB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74" y="857397"/>
            <a:ext cx="2704542" cy="23055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815" y="847805"/>
            <a:ext cx="2705440" cy="2290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976" y="856217"/>
            <a:ext cx="3048000" cy="2447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029" y="1059338"/>
            <a:ext cx="2848186" cy="21635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16695" y="536118"/>
            <a:ext cx="26303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</a:t>
            </a:r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(t+1)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836" y="536118"/>
            <a:ext cx="26303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</a:t>
            </a:r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(t+1)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21944" y="511475"/>
            <a:ext cx="26303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8013" y="542931"/>
            <a:ext cx="2630356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A(t+1)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86836" y="3107197"/>
            <a:ext cx="298713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C(t+1)= A’B’x’+</a:t>
            </a:r>
            <a:r>
              <a:rPr lang="en-US" sz="2400" dirty="0" err="1">
                <a:ln w="0"/>
              </a:rPr>
              <a:t>Cx</a:t>
            </a:r>
            <a:r>
              <a:rPr lang="en-US" sz="2400" dirty="0">
                <a:ln w="0"/>
              </a:rPr>
              <a:t>’+Ax    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66758" y="3080218"/>
            <a:ext cx="293517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B(t+1)= C’x’+</a:t>
            </a:r>
            <a:r>
              <a:rPr lang="en-US" sz="2400" dirty="0" err="1">
                <a:ln w="0"/>
              </a:rPr>
              <a:t>A+BCx</a:t>
            </a:r>
            <a:r>
              <a:rPr lang="en-US" sz="2400" dirty="0">
                <a:ln w="0"/>
              </a:rPr>
              <a:t>    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9201976" y="3067532"/>
            <a:ext cx="23228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y= </a:t>
            </a:r>
            <a:r>
              <a:rPr lang="en-US" sz="2400" dirty="0" err="1">
                <a:ln w="0"/>
              </a:rPr>
              <a:t>A’x</a:t>
            </a:r>
            <a:r>
              <a:rPr lang="en-US" sz="2400" dirty="0">
                <a:ln w="0"/>
              </a:rPr>
              <a:t>    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07519" y="3080489"/>
            <a:ext cx="232284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A(t+1)= </a:t>
            </a:r>
            <a:r>
              <a:rPr lang="en-US" sz="2400" dirty="0" err="1">
                <a:ln w="0"/>
              </a:rPr>
              <a:t>A’B’x</a:t>
            </a:r>
            <a:r>
              <a:rPr lang="en-US" sz="2400" dirty="0">
                <a:ln w="0"/>
              </a:rPr>
              <a:t>     </a:t>
            </a:r>
            <a:endParaRPr lang="en-US" sz="2400" i="1" dirty="0">
              <a:solidFill>
                <a:schemeClr val="bg2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711" y="3529197"/>
            <a:ext cx="5853061" cy="320289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048394" y="4060534"/>
            <a:ext cx="30120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Logic Diagram: 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7122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602" y="2675631"/>
            <a:ext cx="7687615" cy="16130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96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oadway" panose="04040905080B02020502" pitchFamily="82" charset="0"/>
              </a:rPr>
              <a:t>Thank You</a:t>
            </a:r>
            <a:endParaRPr lang="en-GB" sz="9600" b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1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0462" y="117810"/>
            <a:ext cx="9804507" cy="2387600"/>
          </a:xfrm>
        </p:spPr>
        <p:txBody>
          <a:bodyPr>
            <a:normAutofit/>
          </a:bodyPr>
          <a:lstStyle/>
          <a:p>
            <a: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  <a:t>1. Design of a sequential circuit with two JK flip-flops and one input, x. When x = 0, the state of the circuit remains the same. When x = 1, the circuit goes through the state transitions from00 to 01 to 11 to 10 back to 00, and repeats.</a:t>
            </a:r>
            <a:br>
              <a:rPr lang="en-US" sz="3100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GB" sz="3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0463" y="5589431"/>
            <a:ext cx="9118242" cy="753884"/>
          </a:xfrm>
        </p:spPr>
        <p:txBody>
          <a:bodyPr/>
          <a:lstStyle/>
          <a:p>
            <a:r>
              <a:rPr lang="en-US" dirty="0"/>
              <a:t>Here, No State are equivalent, so, State reduction is not needed. 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37776"/>
              </p:ext>
            </p:extLst>
          </p:nvPr>
        </p:nvGraphicFramePr>
        <p:xfrm>
          <a:off x="2228047" y="2544047"/>
          <a:ext cx="6478072" cy="267880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4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67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6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67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267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9974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974">
                <a:tc gridSpan="2"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X=0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X=1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9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0462" y="2430503"/>
            <a:ext cx="1321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 err="1">
                <a:ln w="0"/>
              </a:rPr>
              <a:t>Soln</a:t>
            </a:r>
            <a:r>
              <a:rPr lang="en-US" sz="2400" dirty="0">
                <a:ln w="0"/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00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887" y="4417455"/>
            <a:ext cx="9337183" cy="56667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K map for JA</a:t>
            </a:r>
            <a:r>
              <a:rPr lang="en-US" sz="2400" b="1" dirty="0"/>
              <a:t>:                                                  </a:t>
            </a:r>
            <a:r>
              <a:rPr lang="en-US" sz="2400" b="1" u="sng" dirty="0"/>
              <a:t>k map for KA:</a:t>
            </a:r>
            <a:endParaRPr lang="en-GB" sz="24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044913"/>
              </p:ext>
            </p:extLst>
          </p:nvPr>
        </p:nvGraphicFramePr>
        <p:xfrm>
          <a:off x="1836870" y="257578"/>
          <a:ext cx="8242995" cy="39193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5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7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1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750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</a:t>
                      </a:r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 Flop Input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KB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85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552" y="4857340"/>
            <a:ext cx="2949262" cy="1496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87" y="4984125"/>
            <a:ext cx="2821666" cy="14636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026535" y="5503648"/>
            <a:ext cx="309093" cy="6913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450699" y="6216892"/>
            <a:ext cx="1321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JA = </a:t>
            </a:r>
            <a:r>
              <a:rPr lang="en-US" sz="2400" dirty="0" err="1">
                <a:ln w="0"/>
              </a:rPr>
              <a:t>Bx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30343" y="6216892"/>
            <a:ext cx="1321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KA = </a:t>
            </a:r>
            <a:r>
              <a:rPr lang="en-US" sz="2400" dirty="0" err="1">
                <a:ln w="0"/>
              </a:rPr>
              <a:t>B’x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81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1327" y="2540878"/>
            <a:ext cx="30120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Logic Diagram: </a:t>
            </a:r>
            <a:endParaRPr lang="en-US" sz="2800" b="0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29375" y="182377"/>
            <a:ext cx="21423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KB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7" y="506389"/>
            <a:ext cx="3338899" cy="167272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483" y="597120"/>
            <a:ext cx="3040163" cy="168378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26" y="2463420"/>
            <a:ext cx="5428168" cy="441454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17785" y="2079213"/>
            <a:ext cx="1655035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KB= Ax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0157" y="2052079"/>
            <a:ext cx="132101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</a:rPr>
              <a:t>JB = </a:t>
            </a:r>
            <a:r>
              <a:rPr lang="en-US" sz="2400" dirty="0" err="1">
                <a:ln w="0"/>
              </a:rPr>
              <a:t>A’x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3335" y="182377"/>
            <a:ext cx="304799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JB</a:t>
            </a:r>
          </a:p>
        </p:txBody>
      </p:sp>
    </p:spTree>
    <p:extLst>
      <p:ext uri="{BB962C8B-B14F-4D97-AF65-F5344CB8AC3E}">
        <p14:creationId xmlns:p14="http://schemas.microsoft.com/office/powerpoint/2010/main" val="296118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2. Design of a counter with the following repeated binary sequence: 0, 1, 2, 4, 6 using JK flip-flops. </a:t>
            </a:r>
            <a:endParaRPr lang="en-GB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43780"/>
              </p:ext>
            </p:extLst>
          </p:nvPr>
        </p:nvGraphicFramePr>
        <p:xfrm>
          <a:off x="1803048" y="1690691"/>
          <a:ext cx="8010650" cy="439875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3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675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39875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inputs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98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64248" y="1580497"/>
            <a:ext cx="1321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 err="1">
                <a:ln w="0"/>
              </a:rPr>
              <a:t>Soln</a:t>
            </a:r>
            <a:r>
              <a:rPr lang="en-US" sz="2400" dirty="0">
                <a:ln w="0"/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199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6441" y="171939"/>
            <a:ext cx="199516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986541" y="166341"/>
            <a:ext cx="20734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KA</a:t>
            </a:r>
          </a:p>
        </p:txBody>
      </p:sp>
      <p:sp>
        <p:nvSpPr>
          <p:cNvPr id="5" name="Rectangle 4"/>
          <p:cNvSpPr/>
          <p:nvPr/>
        </p:nvSpPr>
        <p:spPr>
          <a:xfrm>
            <a:off x="8624932" y="136509"/>
            <a:ext cx="207024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JB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0877" y="3219127"/>
            <a:ext cx="214238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KB </a:t>
            </a:r>
          </a:p>
        </p:txBody>
      </p:sp>
      <p:sp>
        <p:nvSpPr>
          <p:cNvPr id="7" name="Rectangle 6"/>
          <p:cNvSpPr/>
          <p:nvPr/>
        </p:nvSpPr>
        <p:spPr>
          <a:xfrm>
            <a:off x="5014056" y="3219127"/>
            <a:ext cx="198368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JC</a:t>
            </a:r>
          </a:p>
        </p:txBody>
      </p:sp>
      <p:sp>
        <p:nvSpPr>
          <p:cNvPr id="8" name="Rectangle 7"/>
          <p:cNvSpPr/>
          <p:nvPr/>
        </p:nvSpPr>
        <p:spPr>
          <a:xfrm>
            <a:off x="8665526" y="3219127"/>
            <a:ext cx="20421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 map for KC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2" y="659729"/>
            <a:ext cx="2955235" cy="16086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120" y="720275"/>
            <a:ext cx="2751554" cy="16035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81" y="608692"/>
            <a:ext cx="2740713" cy="17401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40" y="3742347"/>
            <a:ext cx="2772916" cy="17360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12" y="3742347"/>
            <a:ext cx="3071921" cy="159859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81" y="3740954"/>
            <a:ext cx="3022048" cy="170345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426441" y="2141973"/>
            <a:ext cx="875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JA=B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67150" y="2141973"/>
            <a:ext cx="9541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KA=B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9651" y="2141973"/>
            <a:ext cx="307257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JB=AB’+B’C=B’(A+C)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67814" y="5131758"/>
            <a:ext cx="9412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KB=B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386593" y="5131758"/>
            <a:ext cx="123860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JC=A’B’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45652" y="5131758"/>
            <a:ext cx="90999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KC=1</a:t>
            </a:r>
          </a:p>
        </p:txBody>
      </p:sp>
    </p:spTree>
    <p:extLst>
      <p:ext uri="{BB962C8B-B14F-4D97-AF65-F5344CB8AC3E}">
        <p14:creationId xmlns:p14="http://schemas.microsoft.com/office/powerpoint/2010/main" val="182600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429555"/>
              </p:ext>
            </p:extLst>
          </p:nvPr>
        </p:nvGraphicFramePr>
        <p:xfrm>
          <a:off x="1149613" y="2792418"/>
          <a:ext cx="8127996" cy="2123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1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6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8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387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FF inputs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B(t+)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007945" y="484094"/>
            <a:ext cx="930302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2400" u="sng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unused steps</a:t>
            </a:r>
            <a:r>
              <a:rPr lang="en-US" sz="24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Now we find A(t+1), B(t+1),C(t+1) from the equation of JA,KA,JB,KB,JC,KC.</a:t>
            </a:r>
          </a:p>
          <a:p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 know, 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</a:t>
            </a: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A(t+1)=AK’+A’J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B</a:t>
            </a: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(t+1)=BK’+B’J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       C</a:t>
            </a:r>
            <a:r>
              <a:rPr lang="en-US" sz="24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(t+1)=CK’+C’J</a:t>
            </a:r>
            <a:endParaRPr lang="en-US" sz="3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58904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374" y="734095"/>
            <a:ext cx="4270923" cy="5666704"/>
          </a:xfrm>
          <a:prstGeom prst="rect">
            <a:avLst/>
          </a:prstGeom>
        </p:spPr>
      </p:pic>
      <p:sp>
        <p:nvSpPr>
          <p:cNvPr id="6" name="Title 3"/>
          <p:cNvSpPr txBox="1">
            <a:spLocks/>
          </p:cNvSpPr>
          <p:nvPr/>
        </p:nvSpPr>
        <p:spPr>
          <a:xfrm>
            <a:off x="362957" y="406364"/>
            <a:ext cx="2931888" cy="4801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Logic Diagram: </a:t>
            </a:r>
          </a:p>
        </p:txBody>
      </p:sp>
    </p:spTree>
    <p:extLst>
      <p:ext uri="{BB962C8B-B14F-4D97-AF65-F5344CB8AC3E}">
        <p14:creationId xmlns:p14="http://schemas.microsoft.com/office/powerpoint/2010/main" val="263611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3. Design of a counter with the following repeated binary sequence: 0, 1, 3, 7, 6, 4 using T flip-flops.</a:t>
            </a:r>
            <a:endParaRPr lang="en-GB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062864"/>
              </p:ext>
            </p:extLst>
          </p:nvPr>
        </p:nvGraphicFramePr>
        <p:xfrm>
          <a:off x="2035935" y="1877140"/>
          <a:ext cx="9464040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 State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  <a:r>
                        <a:rPr lang="en-US" baseline="0" dirty="0"/>
                        <a:t> State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Flip Flop Inputs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C(t+1)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1674" y="1690688"/>
            <a:ext cx="13210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u="sng" dirty="0" err="1">
                <a:ln w="0"/>
              </a:rPr>
              <a:t>Soln</a:t>
            </a:r>
            <a:r>
              <a:rPr lang="en-US" sz="2400" dirty="0">
                <a:ln w="0"/>
              </a:rPr>
              <a:t>:</a:t>
            </a:r>
            <a:endParaRPr lang="en-US" sz="24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835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1267</TotalTime>
  <Words>1513</Words>
  <Application>Microsoft Office PowerPoint</Application>
  <PresentationFormat>Widescreen</PresentationFormat>
  <Paragraphs>784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Black</vt:lpstr>
      <vt:lpstr>Bahnschrift Condensed</vt:lpstr>
      <vt:lpstr>Broadway</vt:lpstr>
      <vt:lpstr>Calibri</vt:lpstr>
      <vt:lpstr>Calibri Light</vt:lpstr>
      <vt:lpstr>Cambria Math</vt:lpstr>
      <vt:lpstr>Century Gothic</vt:lpstr>
      <vt:lpstr>Garamond</vt:lpstr>
      <vt:lpstr>Times New Roman</vt:lpstr>
      <vt:lpstr>Wingdings 3</vt:lpstr>
      <vt:lpstr>1_Organic</vt:lpstr>
      <vt:lpstr>1_Ion Boardroom</vt:lpstr>
      <vt:lpstr>Office Theme</vt:lpstr>
      <vt:lpstr>Presentation on Sequential Logic  </vt:lpstr>
      <vt:lpstr>1. Design of a sequential circuit with two JK flip-flops and one input, x. When x = 0, the state of the circuit remains the same. When x = 1, the circuit goes through the state transitions from00 to 01 to 11 to 10 back to 00, and repeats. </vt:lpstr>
      <vt:lpstr>K map for JA:                                                  k map for KA:</vt:lpstr>
      <vt:lpstr>PowerPoint Presentation</vt:lpstr>
      <vt:lpstr>2. Design of a counter with the following repeated binary sequence: 0, 1, 2, 4, 6 using JK flip-flops. </vt:lpstr>
      <vt:lpstr>PowerPoint Presentation</vt:lpstr>
      <vt:lpstr>PowerPoint Presentation</vt:lpstr>
      <vt:lpstr>PowerPoint Presentation</vt:lpstr>
      <vt:lpstr>3. Design of a counter with the following repeated binary sequence: 0, 1, 3, 7, 6, 4 using T flip-flops.</vt:lpstr>
      <vt:lpstr>For unused steps:                         Now we find A(t+1), B(t+1),C(t+1) from the equation of TA,TB,TC. we know,                         A(t+1)=TA’+T’A                       B(t+1)=TB’+T’B                       C(t+1)=TC’+T’C </vt:lpstr>
      <vt:lpstr>PowerPoint Presentation</vt:lpstr>
      <vt:lpstr>PowerPoint Presentation</vt:lpstr>
      <vt:lpstr>4. To reduce the number of the states in the following state table and tabulate the reduced state table.</vt:lpstr>
      <vt:lpstr>PowerPoint Presentation</vt:lpstr>
      <vt:lpstr>PowerPoint Presentation</vt:lpstr>
      <vt:lpstr>5. Design of a sequential circuit that has three D flip-flops A, B, C; one input, x and one output, y using the following state diagram</vt:lpstr>
      <vt:lpstr>don’t care, d(A,B,C,x) =  Ʃ(10,11,12,13,14,15)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Design of a sequential circuit with two JK flip-flops and one input, x. When x = 0, the state of the circuit remains the same. When x = 1, the circuit goes through the state transitions from 00 to 01 to 11 to 10 back to 00, and repeats.</dc:title>
  <dc:creator>Israt Jahan</dc:creator>
  <cp:lastModifiedBy>israt jahan</cp:lastModifiedBy>
  <cp:revision>55</cp:revision>
  <dcterms:created xsi:type="dcterms:W3CDTF">2021-08-16T18:46:50Z</dcterms:created>
  <dcterms:modified xsi:type="dcterms:W3CDTF">2022-04-07T03:52:10Z</dcterms:modified>
</cp:coreProperties>
</file>