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6" y="459013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4" y="520701"/>
            <a:ext cx="3733801" cy="15869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715000" y="685802"/>
            <a:ext cx="3429002" cy="45156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724525" y="766112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772150" y="810481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611409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633792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07160"/>
            <a:ext cx="9144000" cy="20179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" y="324046"/>
            <a:ext cx="9144001" cy="116263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29210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3" y="2"/>
            <a:ext cx="9143999" cy="304799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18507" y="1295402"/>
            <a:ext cx="8458200" cy="1470025"/>
          </a:xfrm>
        </p:spPr>
        <p:txBody>
          <a:bodyPr anchor="ctr">
            <a:normAutofit/>
          </a:bodyPr>
          <a:lstStyle>
            <a:lvl1pPr algn="ctr">
              <a:defRPr sz="4400" b="1">
                <a:solidFill>
                  <a:srgbClr val="D25500"/>
                </a:solidFill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24101" y="3124200"/>
            <a:ext cx="4953000" cy="1752600"/>
          </a:xfrm>
        </p:spPr>
        <p:txBody>
          <a:bodyPr anchor="ctr">
            <a:normAutofit/>
          </a:bodyPr>
          <a:lstStyle>
            <a:lvl1pPr marL="64008" indent="0" algn="ctr">
              <a:buNone/>
              <a:defRPr sz="2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" y="6388100"/>
            <a:ext cx="960120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82000" y="1136"/>
            <a:ext cx="685800" cy="303664"/>
          </a:xfrm>
        </p:spPr>
        <p:txBody>
          <a:bodyPr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32511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1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65301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2700" y="6413500"/>
            <a:ext cx="957264" cy="457200"/>
          </a:xfrm>
        </p:spPr>
        <p:txBody>
          <a:bodyPr anchor="ctr"/>
          <a:lstStyle>
            <a:lvl1pPr algn="ctr">
              <a:defRPr sz="1050"/>
            </a:lvl1pPr>
          </a:lstStyle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1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9" y="2244971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1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7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811" y="6094017"/>
            <a:ext cx="722370" cy="722371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" y="366821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2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4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6" y="360249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4" y="440113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</a:t>
            </a:r>
          </a:p>
          <a:p>
            <a:endParaRPr lang="en-US" dirty="0"/>
          </a:p>
          <a:p>
            <a:r>
              <a:rPr lang="en-US" dirty="0" smtClean="0"/>
              <a:t>Binary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29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Codes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967041"/>
              </p:ext>
            </p:extLst>
          </p:nvPr>
        </p:nvGraphicFramePr>
        <p:xfrm>
          <a:off x="457200" y="1765300"/>
          <a:ext cx="8229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 Digit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(BCD)   8421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Excess-3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84-2-1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2421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0011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0111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1110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1001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1100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1111</a:t>
                      </a:r>
                      <a:endParaRPr lang="en-US" dirty="0">
                        <a:solidFill>
                          <a:schemeClr val="bg2">
                            <a:lumMod val="10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67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5300"/>
            <a:ext cx="8229600" cy="4711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Two types of complements:</a:t>
            </a:r>
          </a:p>
          <a:p>
            <a:pPr lvl="1"/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r’s complement</a:t>
            </a:r>
          </a:p>
          <a:p>
            <a:pPr lvl="1"/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(r-1)’s complement</a:t>
            </a: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r’s complement: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Given a positive number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in base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with an integer part of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digits, the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’s complement of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defined as </a:t>
            </a:r>
            <a:r>
              <a:rPr lang="en-US" sz="2400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30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≠ 0.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10’s complement of (52520)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10</a:t>
            </a:r>
            <a:r>
              <a:rPr lang="en-US" sz="2400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52520 = 47480.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10’s complement of (0.3267)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1 – 0.3267 = 0.6733.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No integer part , so 10</a:t>
            </a:r>
            <a:r>
              <a:rPr lang="en-US" sz="2400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US" sz="2400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1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71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(r-1)’s complement: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Given a positive number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base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with an integer part of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digits and a fraction part of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digits, the (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-1)’s complement of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defined as </a:t>
            </a:r>
            <a:r>
              <a:rPr lang="en-US" sz="2400" i="1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30000" dirty="0" err="1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9’s complement of (52520)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is 10</a:t>
            </a:r>
            <a:r>
              <a:rPr lang="en-US" sz="2400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1 – 52520 = 99999 – 52520 = 47479.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No fraction part, so 10</a:t>
            </a:r>
            <a:r>
              <a:rPr lang="en-US" sz="2400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-m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10</a:t>
            </a:r>
            <a:r>
              <a:rPr lang="en-US" sz="2400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1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9’s complement of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(0.3267)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 – 10</a:t>
            </a:r>
            <a:r>
              <a:rPr lang="en-US" sz="2400" baseline="30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-4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0.3267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0.9999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0.3267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0.6732.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No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 part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, so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10</a:t>
            </a:r>
            <a:r>
              <a:rPr lang="en-US" sz="2400" baseline="300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= 1 </a:t>
            </a:r>
          </a:p>
        </p:txBody>
      </p:sp>
    </p:spTree>
    <p:extLst>
      <p:ext uri="{BB962C8B-B14F-4D97-AF65-F5344CB8AC3E}">
        <p14:creationId xmlns:p14="http://schemas.microsoft.com/office/powerpoint/2010/main" val="193396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Subtraction with </a:t>
            </a:r>
            <a:r>
              <a:rPr lang="en-US" i="1" dirty="0" smtClean="0"/>
              <a:t>r</a:t>
            </a:r>
            <a:r>
              <a:rPr lang="en-US" dirty="0" smtClean="0"/>
              <a:t>’s complements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subtraction of two positive numbers M – N (both of base 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may be done as follows: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Add M to the r’s complement of N.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Inspect the result obtained in step 1 for an end carry: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end carry occurs, discard it.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end carry does not occur, take the </a:t>
            </a:r>
            <a:r>
              <a:rPr lang="en-US" sz="22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’s complement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f the number obtained in step 1 and place a negative sign in front.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84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Subtraction with </a:t>
            </a:r>
            <a:r>
              <a:rPr lang="en-US" i="1" dirty="0"/>
              <a:t>r</a:t>
            </a:r>
            <a:r>
              <a:rPr lang="en-US" dirty="0"/>
              <a:t>’s complements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 10’s complement, subtract 72532 – 3250.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 = 72532				72532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 = 3250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10’s complement of N = 96750	        +  96750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       1  69282</a:t>
            </a: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Answer:  69282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800" y="3708553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 carry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5122322" y="3708553"/>
            <a:ext cx="592678" cy="230833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00600" y="3394365"/>
            <a:ext cx="30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964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Subtraction with </a:t>
            </a:r>
            <a:r>
              <a:rPr lang="en-US" i="1" dirty="0"/>
              <a:t>r</a:t>
            </a:r>
            <a:r>
              <a:rPr lang="en-US" dirty="0"/>
              <a:t>’s complements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ubtract (3250 – 72532)</a:t>
            </a:r>
            <a:r>
              <a:rPr lang="en-US" sz="2400" baseline="-25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M = 3250				03250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 = 72532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10’s complement of N = 27468	        +  27468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            30718</a:t>
            </a: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Answer: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69282  =  – (10’s complement of 30718) 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1701" y="350520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No carry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800600" y="3394365"/>
            <a:ext cx="30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75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Subtraction with </a:t>
            </a:r>
            <a:r>
              <a:rPr lang="en-US" sz="3200" dirty="0" smtClean="0"/>
              <a:t>(</a:t>
            </a:r>
            <a:r>
              <a:rPr lang="en-US" sz="3200" i="1" dirty="0" smtClean="0"/>
              <a:t>r–</a:t>
            </a:r>
            <a:r>
              <a:rPr lang="en-US" sz="3200" dirty="0" smtClean="0"/>
              <a:t>1)’s </a:t>
            </a:r>
            <a:r>
              <a:rPr lang="en-US" sz="3200" dirty="0"/>
              <a:t>complements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subtraction of two positive numbers M – N (both of base </a:t>
            </a:r>
            <a:r>
              <a:rPr lang="en-US" sz="24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), may be done as follows: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Add M to (</a:t>
            </a:r>
            <a:r>
              <a:rPr lang="en-US" sz="2400" i="1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1)’s complement of N.</a:t>
            </a:r>
          </a:p>
          <a:p>
            <a:pPr marL="566928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Inspect the result obtained in step 1 for an end carry.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end carry occurs, add 1 to the least significant digit.</a:t>
            </a:r>
          </a:p>
          <a:p>
            <a:pPr marL="859536" lvl="1" indent="-457200">
              <a:buFont typeface="+mj-lt"/>
              <a:buAutoNum type="alphaLcParenR"/>
            </a:pP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If end carry does not occur, take the 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200" i="1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2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– 1)’s complement </a:t>
            </a:r>
            <a:r>
              <a:rPr lang="en-US" sz="22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of the number obtained in step 1 and place a negative sign in front</a:t>
            </a:r>
            <a:r>
              <a:rPr lang="en-US" sz="20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2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87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14B2B"/>
                </a:solidFill>
              </a:rPr>
              <a:t>Subtraction with (</a:t>
            </a:r>
            <a:r>
              <a:rPr lang="en-US" sz="3200" i="1" dirty="0">
                <a:solidFill>
                  <a:srgbClr val="214B2B"/>
                </a:solidFill>
              </a:rPr>
              <a:t>r–</a:t>
            </a:r>
            <a:r>
              <a:rPr lang="en-US" sz="3200" dirty="0">
                <a:solidFill>
                  <a:srgbClr val="214B2B"/>
                </a:solidFill>
              </a:rPr>
              <a:t>1)’s complements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 9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complement, subtract 72532 – 3250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M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72532				72532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N = 3250</a:t>
            </a: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complement of N 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96749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 + 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96749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        1 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69281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	69282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Answer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 69282</a:t>
            </a: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33800" y="3708553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 carry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00600" y="3394365"/>
            <a:ext cx="30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5045895" y="3632353"/>
            <a:ext cx="1385455" cy="787247"/>
          </a:xfrm>
          <a:prstGeom prst="arc">
            <a:avLst>
              <a:gd name="adj1" fmla="val 4813699"/>
              <a:gd name="adj2" fmla="val 16318491"/>
            </a:avLst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10745" y="4089555"/>
            <a:ext cx="588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+ 1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800600" y="4572000"/>
            <a:ext cx="30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35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214B2B"/>
                </a:solidFill>
              </a:rPr>
              <a:t>Subtraction with (</a:t>
            </a:r>
            <a:r>
              <a:rPr lang="en-US" sz="3200" i="1" dirty="0">
                <a:solidFill>
                  <a:srgbClr val="214B2B"/>
                </a:solidFill>
              </a:rPr>
              <a:t>r–</a:t>
            </a:r>
            <a:r>
              <a:rPr lang="en-US" sz="3200" dirty="0">
                <a:solidFill>
                  <a:srgbClr val="214B2B"/>
                </a:solidFill>
              </a:rPr>
              <a:t>1)’s complements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Using 9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complement, subtract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3250 – 72532.</a:t>
            </a: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M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03250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03250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N 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72532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’s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complement of N =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27467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        + 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27467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					       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30717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endParaRPr lang="en-US" sz="2400" dirty="0" smtClean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109728" indent="0">
              <a:buNone/>
            </a:pP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Answer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: –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69282 = – (9’s complement of 30717).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59301" y="350520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No carry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00600" y="3394365"/>
            <a:ext cx="3048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51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dullah">
  <a:themeElements>
    <a:clrScheme name="Custom 1">
      <a:dk1>
        <a:srgbClr val="5C2E14"/>
      </a:dk1>
      <a:lt1>
        <a:srgbClr val="FFFFFF"/>
      </a:lt1>
      <a:dk2>
        <a:srgbClr val="214B2B"/>
      </a:dk2>
      <a:lt2>
        <a:srgbClr val="DEDEDE"/>
      </a:lt2>
      <a:accent1>
        <a:srgbClr val="53548A"/>
      </a:accent1>
      <a:accent2>
        <a:srgbClr val="57B56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Abdullah</Template>
  <TotalTime>103</TotalTime>
  <Words>337</Words>
  <Application>Microsoft Office PowerPoint</Application>
  <PresentationFormat>On-screen Show (4:3)</PresentationFormat>
  <Paragraphs>128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Abdullah</vt:lpstr>
      <vt:lpstr>Digital Logic Design</vt:lpstr>
      <vt:lpstr>Complements</vt:lpstr>
      <vt:lpstr>Complements</vt:lpstr>
      <vt:lpstr>Subtraction with r’s complements</vt:lpstr>
      <vt:lpstr>Subtraction with r’s complements</vt:lpstr>
      <vt:lpstr>Subtraction with r’s complements</vt:lpstr>
      <vt:lpstr>Subtraction with (r–1)’s complements</vt:lpstr>
      <vt:lpstr>Subtraction with (r–1)’s complements</vt:lpstr>
      <vt:lpstr>Subtraction with (r–1)’s complements</vt:lpstr>
      <vt:lpstr>Binary Codes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14</cp:revision>
  <dcterms:created xsi:type="dcterms:W3CDTF">2006-08-16T00:00:00Z</dcterms:created>
  <dcterms:modified xsi:type="dcterms:W3CDTF">2020-11-15T13:30:19Z</dcterms:modified>
</cp:coreProperties>
</file>