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69" r:id="rId6"/>
    <p:sldId id="257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6" y="459013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4" y="520701"/>
            <a:ext cx="3733801" cy="15869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715000" y="685802"/>
            <a:ext cx="3429002" cy="45156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724525" y="766112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772150" y="810481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611409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633792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07160"/>
            <a:ext cx="9144000" cy="20179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" y="324046"/>
            <a:ext cx="9144001" cy="11626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29210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3" y="2"/>
            <a:ext cx="9143999" cy="304799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18507" y="1295402"/>
            <a:ext cx="8458200" cy="1470025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rgbClr val="D25500"/>
                </a:solidFill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24101" y="3124200"/>
            <a:ext cx="4953000" cy="1752600"/>
          </a:xfrm>
        </p:spPr>
        <p:txBody>
          <a:bodyPr anchor="ctr">
            <a:normAutofit/>
          </a:bodyPr>
          <a:lstStyle>
            <a:lvl1pPr marL="64008" indent="0" algn="ctr">
              <a:buNone/>
              <a:defRPr sz="2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" y="6388100"/>
            <a:ext cx="960120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82000" y="1136"/>
            <a:ext cx="685800" cy="303664"/>
          </a:xfr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811" y="6094017"/>
            <a:ext cx="722370" cy="7223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32511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957264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1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65301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65301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-12700" y="6413500"/>
            <a:ext cx="957264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1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9" y="2244971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8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1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7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0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811" y="6094017"/>
            <a:ext cx="722370" cy="72237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" y="366821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2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4" y="308278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6" y="360249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4" y="440113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Logic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Chapter 3</a:t>
            </a:r>
          </a:p>
          <a:p>
            <a:endParaRPr lang="en-US" dirty="0"/>
          </a:p>
          <a:p>
            <a:r>
              <a:rPr lang="en-US" dirty="0" smtClean="0"/>
              <a:t>Simplification of Boolean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629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Four-Variable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300"/>
            <a:ext cx="4343400" cy="43251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map minimization of four-variable Boolean functions is similar to the method used to minimize three-variable functions.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map is considered to lie on a surface with the top and bottom edges, as well as the right and left edges, touching each other to form adjacent squares. 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214370"/>
              </p:ext>
            </p:extLst>
          </p:nvPr>
        </p:nvGraphicFramePr>
        <p:xfrm>
          <a:off x="4876800" y="2286000"/>
          <a:ext cx="3962400" cy="3513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"/>
                <a:gridCol w="792480"/>
                <a:gridCol w="792480"/>
                <a:gridCol w="792480"/>
                <a:gridCol w="792480"/>
              </a:tblGrid>
              <a:tr h="702733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yz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wx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27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baseline="-2500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aseline="-2500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27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27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27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4862945" y="2292925"/>
            <a:ext cx="775855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226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Four-Variable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9403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Simplify the Boolean function:</a:t>
            </a:r>
          </a:p>
          <a:p>
            <a:pPr marL="109728" indent="0"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F(w, x, y, z) =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(0, 1, 2, 4, 5, 6, 8, 9, 12, 13, 14)</a:t>
            </a:r>
          </a:p>
          <a:p>
            <a:pPr marL="109728" indent="0">
              <a:buNone/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109728" indent="0">
              <a:buNone/>
            </a:pPr>
            <a:endParaRPr lang="en-US" sz="20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109728" indent="0">
              <a:buNone/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109728" indent="0">
              <a:buNone/>
            </a:pPr>
            <a:endParaRPr lang="en-US" sz="20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109728" indent="0">
              <a:buNone/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109728" indent="0">
              <a:buNone/>
            </a:pPr>
            <a:endParaRPr lang="en-US" sz="20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109728" indent="0">
              <a:buNone/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109728" indent="0">
              <a:buNone/>
            </a:pPr>
            <a:endParaRPr lang="en-US" sz="20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109728" indent="0">
              <a:buNone/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109728" indent="0">
              <a:buNone/>
            </a:pPr>
            <a:endParaRPr lang="en-US" sz="20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109728" indent="0">
              <a:buNone/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109728" indent="0">
              <a:buNone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Therefore, F(w, x, y, z) = y’ +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w’z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’ +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xz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’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048994"/>
              </p:ext>
            </p:extLst>
          </p:nvPr>
        </p:nvGraphicFramePr>
        <p:xfrm>
          <a:off x="2514600" y="2563090"/>
          <a:ext cx="3962400" cy="3513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"/>
                <a:gridCol w="792480"/>
                <a:gridCol w="792480"/>
                <a:gridCol w="792480"/>
                <a:gridCol w="792480"/>
              </a:tblGrid>
              <a:tr h="702733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yz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wx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27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aseline="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aseline="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27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27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27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2514600" y="2563090"/>
            <a:ext cx="775855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429001" y="3352800"/>
            <a:ext cx="1295400" cy="25908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290455" y="3429000"/>
            <a:ext cx="671945" cy="0"/>
          </a:xfrm>
          <a:prstGeom prst="line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90455" y="4572000"/>
            <a:ext cx="671945" cy="0"/>
          </a:xfrm>
          <a:prstGeom prst="line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67400" y="3429000"/>
            <a:ext cx="609600" cy="0"/>
          </a:xfrm>
          <a:prstGeom prst="line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879686" y="4584819"/>
            <a:ext cx="605180" cy="1"/>
          </a:xfrm>
          <a:prstGeom prst="line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962400" y="3429000"/>
            <a:ext cx="0" cy="1143000"/>
          </a:xfrm>
          <a:prstGeom prst="line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867400" y="3429000"/>
            <a:ext cx="0" cy="1155819"/>
          </a:xfrm>
          <a:prstGeom prst="line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886200" y="4114800"/>
            <a:ext cx="0" cy="1143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90455" y="5257800"/>
            <a:ext cx="595745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290454" y="4121727"/>
            <a:ext cx="595746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971311" y="4114800"/>
            <a:ext cx="0" cy="1143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984649" y="5257800"/>
            <a:ext cx="492351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971310" y="4121727"/>
            <a:ext cx="492352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3917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Five-Variable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five-variable maps, we need 32 squares.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rows and columns are numbered in a reflected-code sequence.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246129"/>
              </p:ext>
            </p:extLst>
          </p:nvPr>
        </p:nvGraphicFramePr>
        <p:xfrm>
          <a:off x="1388029" y="3124201"/>
          <a:ext cx="371994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989"/>
                <a:gridCol w="743989"/>
                <a:gridCol w="743989"/>
                <a:gridCol w="743989"/>
                <a:gridCol w="743989"/>
              </a:tblGrid>
              <a:tr h="64008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baseline="-2500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aseline="-2500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1371600" y="3121054"/>
            <a:ext cx="767153" cy="62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252825"/>
              </p:ext>
            </p:extLst>
          </p:nvPr>
        </p:nvGraphicFramePr>
        <p:xfrm>
          <a:off x="5135684" y="3124200"/>
          <a:ext cx="297595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989"/>
                <a:gridCol w="743989"/>
                <a:gridCol w="743989"/>
                <a:gridCol w="743989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baseline="-2500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baseline="-2500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381527" y="336665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13142" y="306185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CDE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15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Five-Variable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8641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Simplify the Boolean function F(A, B, C, D, E) = Ʃ(0, 2, 4, 6, 9, 11, 13, 15, 17, 21, 25, 29, 31)</a:t>
            </a: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F(A, B, C, D, E) = BE + AD’E + A’B’E’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046654"/>
              </p:ext>
            </p:extLst>
          </p:nvPr>
        </p:nvGraphicFramePr>
        <p:xfrm>
          <a:off x="1388029" y="2819400"/>
          <a:ext cx="371994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989"/>
                <a:gridCol w="743989"/>
                <a:gridCol w="743989"/>
                <a:gridCol w="743989"/>
                <a:gridCol w="743989"/>
              </a:tblGrid>
              <a:tr h="64008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aseline="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aseline="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aseline="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aseline="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aseline="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aseline="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aseline="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1371600" y="2816253"/>
            <a:ext cx="767153" cy="62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920276"/>
              </p:ext>
            </p:extLst>
          </p:nvPr>
        </p:nvGraphicFramePr>
        <p:xfrm>
          <a:off x="5135684" y="2819399"/>
          <a:ext cx="297595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989"/>
                <a:gridCol w="743989"/>
                <a:gridCol w="743989"/>
                <a:gridCol w="743989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aseline="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aseline="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aseline="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aseline="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aseline="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aseline="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aseline="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aseline="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81527" y="306185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13142" y="275705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CDE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37364" y="3591383"/>
            <a:ext cx="1177636" cy="392846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7225146" y="4156364"/>
            <a:ext cx="0" cy="1143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943600" y="5299364"/>
            <a:ext cx="1281546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43600" y="4163291"/>
            <a:ext cx="1281546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985656" y="4177144"/>
            <a:ext cx="0" cy="1143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998994" y="5320144"/>
            <a:ext cx="1344406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985655" y="4184071"/>
            <a:ext cx="1281545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629400" y="4814454"/>
            <a:ext cx="671945" cy="0"/>
          </a:xfrm>
          <a:prstGeom prst="line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29400" y="5957454"/>
            <a:ext cx="671945" cy="0"/>
          </a:xfrm>
          <a:prstGeom prst="line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37165" y="4814454"/>
            <a:ext cx="689262" cy="0"/>
          </a:xfrm>
          <a:prstGeom prst="line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949451" y="5957454"/>
            <a:ext cx="676976" cy="12822"/>
          </a:xfrm>
          <a:prstGeom prst="line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7301345" y="4814454"/>
            <a:ext cx="0" cy="1143000"/>
          </a:xfrm>
          <a:prstGeom prst="line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937165" y="4814454"/>
            <a:ext cx="0" cy="1155819"/>
          </a:xfrm>
          <a:prstGeom prst="line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729346" y="3519054"/>
            <a:ext cx="0" cy="465175"/>
          </a:xfrm>
          <a:prstGeom prst="line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133601" y="3984229"/>
            <a:ext cx="595745" cy="0"/>
          </a:xfrm>
          <a:prstGeom prst="line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133600" y="3525981"/>
            <a:ext cx="595746" cy="0"/>
          </a:xfrm>
          <a:prstGeom prst="line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528688" y="3536659"/>
            <a:ext cx="0" cy="449535"/>
          </a:xfrm>
          <a:prstGeom prst="line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528688" y="3984229"/>
            <a:ext cx="548512" cy="0"/>
          </a:xfrm>
          <a:prstGeom prst="line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7535613" y="3525981"/>
            <a:ext cx="541587" cy="1"/>
          </a:xfrm>
          <a:prstGeom prst="line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9763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Product of Sums Simplification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9403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this case we combine the squares which are marked as 0’s.</a:t>
            </a: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example: F(A, B, C, D) =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(3, 4, 6, 7, 11, 12, 13, 14, 15)</a:t>
            </a:r>
          </a:p>
          <a:p>
            <a:endParaRPr lang="en-US" sz="20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sz="20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sz="20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sz="20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sz="20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sz="20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sz="20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sz="20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sz="20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sz="20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sz="20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Therefore F(A, B, C, D) = (A’+B’)(C’+D’)(B’+D)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228589"/>
              </p:ext>
            </p:extLst>
          </p:nvPr>
        </p:nvGraphicFramePr>
        <p:xfrm>
          <a:off x="2285999" y="2590800"/>
          <a:ext cx="4724400" cy="3581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880"/>
                <a:gridCol w="944880"/>
                <a:gridCol w="944880"/>
                <a:gridCol w="944880"/>
                <a:gridCol w="944880"/>
              </a:tblGrid>
              <a:tr h="879071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CD   AB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558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aseline="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aseline="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558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558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558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2271206" y="2608119"/>
            <a:ext cx="929194" cy="848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334000" y="3536375"/>
            <a:ext cx="533400" cy="25908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948546" y="4267200"/>
            <a:ext cx="0" cy="1143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52801" y="5410200"/>
            <a:ext cx="595745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352800" y="4274127"/>
            <a:ext cx="595746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276111" y="4267200"/>
            <a:ext cx="0" cy="114300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289449" y="5410200"/>
            <a:ext cx="492351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76110" y="4274127"/>
            <a:ext cx="492352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tangle 19"/>
          <p:cNvSpPr/>
          <p:nvPr/>
        </p:nvSpPr>
        <p:spPr>
          <a:xfrm>
            <a:off x="3421134" y="4942610"/>
            <a:ext cx="3423011" cy="42602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6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NAND and NOR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NAND and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NOR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gates are easier to fabricate with components.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Because of the prominence of NAND and NOR gates in the design of digital circuits,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rules and procedures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have been developed for the conversion from Boolean functions given in terms of AND, OR and NOT into equivalent NAND and NOR logic diagrams.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00" y="4498633"/>
            <a:ext cx="3337686" cy="1188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781" y="4540040"/>
            <a:ext cx="4534215" cy="1149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18" y="5643366"/>
            <a:ext cx="3739153" cy="1070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135" y="5643366"/>
            <a:ext cx="4612934" cy="109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38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NAND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Implement the function F = AB + CD + E using NAND gates.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function F can be written as  F = [(AB)’.(CD)’.E’]’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12039"/>
            <a:ext cx="350520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0"/>
            <a:ext cx="35433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905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Implement the following function with NAND gates.</a:t>
            </a:r>
          </a:p>
          <a:p>
            <a:pPr marL="109728" indent="0"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 =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(0, 6)</a:t>
            </a:r>
          </a:p>
          <a:p>
            <a:pPr marL="109728" indent="0">
              <a:buNone/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109728" indent="0">
              <a:buNone/>
            </a:pPr>
            <a:endParaRPr lang="en-US" sz="20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109728" indent="0">
              <a:buNone/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109728" indent="0">
              <a:buNone/>
            </a:pPr>
            <a:endParaRPr lang="en-US" sz="20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109728" indent="0">
              <a:buNone/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109728" indent="0">
              <a:buNone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	F’ =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x’y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xy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’ + z      </a:t>
            </a:r>
            <a:endParaRPr lang="en-US" sz="20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109728" indent="0">
              <a:buNone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	F’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 ((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x’y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)’.(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xy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’)’.(z)’)’</a:t>
            </a:r>
          </a:p>
          <a:p>
            <a:pPr marL="109728" lvl="0" indent="0">
              <a:buClr>
                <a:srgbClr val="A04DA3"/>
              </a:buClr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rgbClr val="DEDEDE">
                    <a:lumMod val="10000"/>
                  </a:srgb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F </a:t>
            </a:r>
            <a:r>
              <a:rPr lang="en-US" sz="2000" dirty="0">
                <a:solidFill>
                  <a:srgbClr val="DEDEDE">
                    <a:lumMod val="10000"/>
                  </a:srgb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 </a:t>
            </a:r>
            <a:r>
              <a:rPr lang="en-US" sz="2000" dirty="0" smtClean="0">
                <a:solidFill>
                  <a:srgbClr val="DEDEDE">
                    <a:lumMod val="10000"/>
                  </a:srgb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(((</a:t>
            </a:r>
            <a:r>
              <a:rPr lang="en-US" sz="2000" dirty="0" err="1">
                <a:solidFill>
                  <a:srgbClr val="DEDEDE">
                    <a:lumMod val="10000"/>
                  </a:srgb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x’y</a:t>
            </a:r>
            <a:r>
              <a:rPr lang="en-US" sz="2000" dirty="0">
                <a:solidFill>
                  <a:srgbClr val="DEDEDE">
                    <a:lumMod val="10000"/>
                  </a:srgb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)’.(</a:t>
            </a:r>
            <a:r>
              <a:rPr lang="en-US" sz="2000" dirty="0" err="1">
                <a:solidFill>
                  <a:srgbClr val="DEDEDE">
                    <a:lumMod val="10000"/>
                  </a:srgb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xy</a:t>
            </a:r>
            <a:r>
              <a:rPr lang="en-US" sz="2000" dirty="0">
                <a:solidFill>
                  <a:srgbClr val="DEDEDE">
                    <a:lumMod val="10000"/>
                  </a:srgb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’)’.(z</a:t>
            </a:r>
            <a:r>
              <a:rPr lang="en-US" sz="2000" dirty="0" smtClean="0">
                <a:solidFill>
                  <a:srgbClr val="DEDEDE">
                    <a:lumMod val="10000"/>
                  </a:srgb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)’)’)’</a:t>
            </a:r>
            <a:endParaRPr lang="en-US" sz="2000" dirty="0">
              <a:solidFill>
                <a:srgbClr val="DEDEDE">
                  <a:lumMod val="10000"/>
                </a:srgb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109728" indent="0">
              <a:buNone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340335"/>
              </p:ext>
            </p:extLst>
          </p:nvPr>
        </p:nvGraphicFramePr>
        <p:xfrm>
          <a:off x="1676400" y="2563090"/>
          <a:ext cx="5219700" cy="1593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940"/>
                <a:gridCol w="1043940"/>
                <a:gridCol w="1043940"/>
                <a:gridCol w="1043940"/>
                <a:gridCol w="1043940"/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</a:t>
                      </a:r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yz</a:t>
                      </a:r>
                      <a:endParaRPr lang="en-US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369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369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1676400" y="2563090"/>
            <a:ext cx="106680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966855" y="3276599"/>
            <a:ext cx="1752600" cy="367146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62400" y="3325090"/>
            <a:ext cx="1828800" cy="762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95600" y="3761510"/>
            <a:ext cx="1752600" cy="36714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648200" y="4419600"/>
            <a:ext cx="4013328" cy="2259235"/>
            <a:chOff x="2209800" y="4571055"/>
            <a:chExt cx="4013328" cy="225923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4571055"/>
              <a:ext cx="2597727" cy="2259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2570" y="5224264"/>
              <a:ext cx="1440558" cy="897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449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Implement the following function with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NOR gates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09728" indent="0"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F =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(0, 6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pPr marL="109728" indent="0">
              <a:buNone/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109728" indent="0">
              <a:buNone/>
            </a:pPr>
            <a:endParaRPr lang="en-US" sz="20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109728" indent="0">
              <a:buNone/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109728" indent="0">
              <a:buNone/>
            </a:pPr>
            <a:endParaRPr lang="en-US" sz="20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109728" indent="0">
              <a:buNone/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109728" indent="0">
              <a:buNone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	F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’ =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x’y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xy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’ +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z    </a:t>
            </a:r>
            <a:endParaRPr lang="en-US" sz="20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109728" indent="0">
              <a:buNone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	F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 (x + y’)(x’ + y)z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’</a:t>
            </a:r>
          </a:p>
          <a:p>
            <a:pPr marL="109728" indent="0"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F’ = (x + y’)’ + (x’ + y)’ + z</a:t>
            </a:r>
          </a:p>
          <a:p>
            <a:pPr marL="109728" indent="0">
              <a:buNone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F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((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x + y’)’ + (x’ + y)’ + 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z)’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109728" indent="0">
              <a:buNone/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313264"/>
              </p:ext>
            </p:extLst>
          </p:nvPr>
        </p:nvGraphicFramePr>
        <p:xfrm>
          <a:off x="1676400" y="2563090"/>
          <a:ext cx="5219700" cy="1593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940"/>
                <a:gridCol w="1043940"/>
                <a:gridCol w="1043940"/>
                <a:gridCol w="1043940"/>
                <a:gridCol w="1043940"/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</a:t>
                      </a:r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yz</a:t>
                      </a:r>
                      <a:endParaRPr lang="en-US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369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369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1676400" y="2563090"/>
            <a:ext cx="106680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966855" y="3276599"/>
            <a:ext cx="1752600" cy="367146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62400" y="3325090"/>
            <a:ext cx="1828800" cy="762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95600" y="3761510"/>
            <a:ext cx="1752600" cy="36714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512" y="4657989"/>
            <a:ext cx="3291886" cy="207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882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Care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 practice, there are some applications where the function is not specified for certain combinations of the variables.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Functions that have unspecified outputs for some input combinations are called incompletely specified functions.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 most applications, we simply don’t care what value is assumed by the function for the unspecified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minterms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These don’t care conditions can be used on a map to provide further simplification of the Boolean expression.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02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Map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map method provides a simple straightforward procedure for minimizing Boolean functions.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method may be regarded either as a pictorial form of a truth table or as an extension of the Venn diagram.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map method, first proposed by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Veitch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modified by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Karnaugh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is also known as the “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Veitch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diagram” or the “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Karnaugh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map”.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6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Care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8641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Simplify the function F =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(1, 3, 7, 11, 15) has the don’t care conditions d = (0, 2, 5)</a:t>
            </a: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109728" indent="0">
              <a:buNone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109728" indent="0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F =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yz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w’x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’				F =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yz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w’z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022977"/>
              </p:ext>
            </p:extLst>
          </p:nvPr>
        </p:nvGraphicFramePr>
        <p:xfrm>
          <a:off x="90993" y="2743201"/>
          <a:ext cx="4252405" cy="304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481"/>
                <a:gridCol w="850481"/>
                <a:gridCol w="850481"/>
                <a:gridCol w="850481"/>
                <a:gridCol w="850481"/>
              </a:tblGrid>
              <a:tr h="861333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yz</a:t>
                      </a:r>
                      <a:endParaRPr lang="en-US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wz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666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baseline="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aseline="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666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666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666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76200" y="2760520"/>
            <a:ext cx="929194" cy="848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01594"/>
              </p:ext>
            </p:extLst>
          </p:nvPr>
        </p:nvGraphicFramePr>
        <p:xfrm>
          <a:off x="4815395" y="2743200"/>
          <a:ext cx="4252405" cy="304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481"/>
                <a:gridCol w="850481"/>
                <a:gridCol w="850481"/>
                <a:gridCol w="850481"/>
                <a:gridCol w="850481"/>
              </a:tblGrid>
              <a:tr h="861333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</a:t>
                      </a:r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yz</a:t>
                      </a:r>
                      <a:endParaRPr lang="en-US" baseline="0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wz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666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baseline="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aseline="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666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666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666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895600" y="3719972"/>
            <a:ext cx="364319" cy="1946506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85365" y="3733800"/>
            <a:ext cx="364319" cy="1946506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143000" y="3671450"/>
            <a:ext cx="2971800" cy="39482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733626" y="3701993"/>
            <a:ext cx="1322479" cy="887955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Determination of Prime </a:t>
            </a:r>
            <a:r>
              <a:rPr lang="en-US" sz="3200" dirty="0" err="1" smtClean="0"/>
              <a:t>Implicants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process compares each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minterm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with every other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minterm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If two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minterms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differ in only one variable, that variable is removed and a term with one less literal is found.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process is repeated for every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minterm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until the exhaustive search is completed.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Determination of Prime </a:t>
            </a:r>
            <a:r>
              <a:rPr lang="en-US" sz="3200" dirty="0" err="1"/>
              <a:t>Implicants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Simplify the function F =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(0, 1, 2, 8, 10, 11, 14, 15) by using the tabulation method.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01640"/>
            <a:ext cx="2061006" cy="39216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66" y="2736387"/>
            <a:ext cx="2776634" cy="38930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065" y="2745032"/>
            <a:ext cx="2891135" cy="167456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447875" y="3240932"/>
            <a:ext cx="57250" cy="1138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505840" y="3158835"/>
            <a:ext cx="114500" cy="1898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438400" y="3815897"/>
            <a:ext cx="57250" cy="1138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496365" y="3733800"/>
            <a:ext cx="114500" cy="1898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438400" y="4049477"/>
            <a:ext cx="57250" cy="1138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496365" y="3967380"/>
            <a:ext cx="114500" cy="1898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438400" y="4381987"/>
            <a:ext cx="57250" cy="1138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496365" y="4299890"/>
            <a:ext cx="114500" cy="1898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438400" y="4991587"/>
            <a:ext cx="57250" cy="1138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2496365" y="4909490"/>
            <a:ext cx="114500" cy="1898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38400" y="5552697"/>
            <a:ext cx="57250" cy="1138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496365" y="5470600"/>
            <a:ext cx="114500" cy="1898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38400" y="5781297"/>
            <a:ext cx="57250" cy="1138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496365" y="5699200"/>
            <a:ext cx="114500" cy="1898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38400" y="6363187"/>
            <a:ext cx="57250" cy="1138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496365" y="6281090"/>
            <a:ext cx="114500" cy="1898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237735" y="3467587"/>
            <a:ext cx="57250" cy="1138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295700" y="3385490"/>
            <a:ext cx="114500" cy="1898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237735" y="4654097"/>
            <a:ext cx="57250" cy="1138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295700" y="4572000"/>
            <a:ext cx="114500" cy="1898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237735" y="3813952"/>
            <a:ext cx="57250" cy="1138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295700" y="3731855"/>
            <a:ext cx="114500" cy="1898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37735" y="4397787"/>
            <a:ext cx="57250" cy="1138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295700" y="4315690"/>
            <a:ext cx="114500" cy="1898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237735" y="5234042"/>
            <a:ext cx="57250" cy="1138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295700" y="5151945"/>
            <a:ext cx="114500" cy="1898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257800" y="6406697"/>
            <a:ext cx="57250" cy="1138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315765" y="6324600"/>
            <a:ext cx="114500" cy="1898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251590" y="5601187"/>
            <a:ext cx="57250" cy="1138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309555" y="5519090"/>
            <a:ext cx="114500" cy="1898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258515" y="6176152"/>
            <a:ext cx="57250" cy="1138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316480" y="6094055"/>
            <a:ext cx="114500" cy="1898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13424" y="5024735"/>
            <a:ext cx="3001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 =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w’x’y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’ +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x’z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’ +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wy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71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Two- </a:t>
            </a:r>
            <a:r>
              <a:rPr lang="en-US" dirty="0"/>
              <a:t>and </a:t>
            </a:r>
            <a:r>
              <a:rPr lang="en-US" dirty="0" smtClean="0"/>
              <a:t>Three-Variable </a:t>
            </a:r>
            <a:r>
              <a:rPr lang="en-US" dirty="0"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7117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There are four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minterms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for two variables; hence the map consists of four squares, one for each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minterm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1 is placed in the square of the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minterm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which is contained in the function. Otherwise 0 is placed.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017595"/>
              </p:ext>
            </p:extLst>
          </p:nvPr>
        </p:nvGraphicFramePr>
        <p:xfrm>
          <a:off x="838200" y="2895600"/>
          <a:ext cx="3474720" cy="2108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240"/>
                <a:gridCol w="1158240"/>
                <a:gridCol w="1158240"/>
              </a:tblGrid>
              <a:tr h="7027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y</a:t>
                      </a:r>
                    </a:p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27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baseline="-2500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aseline="-2500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27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baseline="-2500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baseline="-2500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838200" y="2895600"/>
            <a:ext cx="114300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428936"/>
              </p:ext>
            </p:extLst>
          </p:nvPr>
        </p:nvGraphicFramePr>
        <p:xfrm>
          <a:off x="4678680" y="2895600"/>
          <a:ext cx="3474720" cy="2108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240"/>
                <a:gridCol w="1158240"/>
                <a:gridCol w="1158240"/>
              </a:tblGrid>
              <a:tr h="7027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y</a:t>
                      </a:r>
                    </a:p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27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x’y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’</a:t>
                      </a:r>
                      <a:endParaRPr lang="en-US" baseline="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x’y</a:t>
                      </a:r>
                      <a:endParaRPr lang="en-US" baseline="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27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xy</a:t>
                      </a:r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’</a:t>
                      </a:r>
                      <a:endParaRPr lang="en-US" baseline="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xy</a:t>
                      </a:r>
                      <a:endParaRPr lang="en-US" baseline="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678680" y="2895600"/>
            <a:ext cx="114300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01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 and Three-Variable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7117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example: 	f = x + y 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	  =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x’y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’ +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xy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  = m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+ m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+ m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2400" baseline="-250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130220"/>
              </p:ext>
            </p:extLst>
          </p:nvPr>
        </p:nvGraphicFramePr>
        <p:xfrm>
          <a:off x="2392680" y="3683001"/>
          <a:ext cx="3474720" cy="2108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240"/>
                <a:gridCol w="1158240"/>
                <a:gridCol w="1158240"/>
              </a:tblGrid>
              <a:tr h="7027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y</a:t>
                      </a:r>
                    </a:p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27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baseline="-2500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aseline="-2500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27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aseline="-2500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aseline="-2500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2392680" y="3683001"/>
            <a:ext cx="114300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36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 and Three-Variable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There are eight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minterms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for three binary variables. Therefore, a map consists of eight squares.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minterms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are not arranged in a binary sequence, but in a sequence similar to the Gray code.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253449"/>
              </p:ext>
            </p:extLst>
          </p:nvPr>
        </p:nvGraphicFramePr>
        <p:xfrm>
          <a:off x="1676400" y="3759201"/>
          <a:ext cx="5791200" cy="2108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240"/>
                <a:gridCol w="1158240"/>
                <a:gridCol w="1158240"/>
                <a:gridCol w="1158240"/>
                <a:gridCol w="1158240"/>
              </a:tblGrid>
              <a:tr h="7027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</a:t>
                      </a:r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yz</a:t>
                      </a:r>
                      <a:endParaRPr lang="en-US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27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baseline="-2500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baseline="-2500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baseline="-2500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27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aseline="-2500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baseline="-2500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baseline="-2500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baseline="-2500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1676400" y="3759201"/>
            <a:ext cx="114300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13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 and Three-Variable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7117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Simplify the Boolean function: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F(x, y, z) =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x’yz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x’yz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’ +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xy’z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’ +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xy’z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Therefore, F(x, y, z) =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x’y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307984"/>
              </p:ext>
            </p:extLst>
          </p:nvPr>
        </p:nvGraphicFramePr>
        <p:xfrm>
          <a:off x="1676400" y="2971800"/>
          <a:ext cx="5791200" cy="2108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240"/>
                <a:gridCol w="1158240"/>
                <a:gridCol w="1158240"/>
                <a:gridCol w="1158240"/>
                <a:gridCol w="1158240"/>
              </a:tblGrid>
              <a:tr h="7027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</a:t>
                      </a:r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yz</a:t>
                      </a:r>
                      <a:endParaRPr lang="en-US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27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27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1676400" y="2971800"/>
            <a:ext cx="114300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410200" y="3810000"/>
            <a:ext cx="1752600" cy="4572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24200" y="4495800"/>
            <a:ext cx="1752600" cy="4572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71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 and Three-Variable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7117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Simplify the Boolean function:    F(x, y, z) =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(3, 4, 6, 7)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109728" indent="0"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Therefore, F(x, y, z) =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yz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048240"/>
              </p:ext>
            </p:extLst>
          </p:nvPr>
        </p:nvGraphicFramePr>
        <p:xfrm>
          <a:off x="1676400" y="2590800"/>
          <a:ext cx="5791200" cy="2108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240"/>
                <a:gridCol w="1158240"/>
                <a:gridCol w="1158240"/>
                <a:gridCol w="1158240"/>
                <a:gridCol w="1158240"/>
              </a:tblGrid>
              <a:tr h="7027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</a:t>
                      </a:r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yz</a:t>
                      </a:r>
                      <a:endParaRPr lang="en-US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27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27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1676400" y="2590800"/>
            <a:ext cx="114300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444835" y="3429000"/>
            <a:ext cx="533400" cy="1143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819400" y="41148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19400" y="45720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545580" y="4114800"/>
            <a:ext cx="92202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553200" y="4572000"/>
            <a:ext cx="92202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657600" y="4114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545580" y="4114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6757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 and Three-Variable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7117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Simplify the Boolean function:    F(x, y, z) =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(0, 2, 4, 5, 6)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109728" indent="0"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Therefore, F(x, y, z) = z’ +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723766"/>
              </p:ext>
            </p:extLst>
          </p:nvPr>
        </p:nvGraphicFramePr>
        <p:xfrm>
          <a:off x="1676400" y="2590800"/>
          <a:ext cx="5791200" cy="2108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240"/>
                <a:gridCol w="1158240"/>
                <a:gridCol w="1158240"/>
                <a:gridCol w="1158240"/>
                <a:gridCol w="1158240"/>
              </a:tblGrid>
              <a:tr h="7027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</a:t>
                      </a:r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yz</a:t>
                      </a:r>
                      <a:endParaRPr lang="en-US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27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27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1676400" y="2590800"/>
            <a:ext cx="114300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048000" y="4154475"/>
            <a:ext cx="1711035" cy="37785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819400" y="34290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19400" y="45720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545580" y="3429000"/>
            <a:ext cx="92202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553200" y="4572000"/>
            <a:ext cx="92202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657600" y="34290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545580" y="3417315"/>
            <a:ext cx="0" cy="1155819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90071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Two- and Three-Variable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7117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Simplify the Boolean function:    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F(A, B, C) =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A’C + A’B + AB’C + BC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	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               = A’C(B+B’) + A’B(C+C’) + AB’C + BC(A+A’)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	     = A’BC + A’B’C + A’BC’ + AB’C + ABC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	     = (1, 2, 3, 5, 7)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109728" indent="0"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109728" indent="0">
              <a:buNone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Therefore, F(A, B, C) </a:t>
            </a:r>
            <a:r>
              <a:rPr lang="en-US" sz="240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= A’B + C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368973"/>
              </p:ext>
            </p:extLst>
          </p:nvPr>
        </p:nvGraphicFramePr>
        <p:xfrm>
          <a:off x="1676400" y="3606801"/>
          <a:ext cx="5791200" cy="2108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240"/>
                <a:gridCol w="1158240"/>
                <a:gridCol w="1158240"/>
                <a:gridCol w="1158240"/>
                <a:gridCol w="1158240"/>
              </a:tblGrid>
              <a:tr h="702733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BC</a:t>
                      </a:r>
                    </a:p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27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27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1676400" y="3606801"/>
            <a:ext cx="1143000" cy="685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308765" y="4453758"/>
            <a:ext cx="1711035" cy="111435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31114" y="4495800"/>
            <a:ext cx="1555486" cy="42963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5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bdullah">
  <a:themeElements>
    <a:clrScheme name="Custom 1">
      <a:dk1>
        <a:srgbClr val="5C2E14"/>
      </a:dk1>
      <a:lt1>
        <a:srgbClr val="FFFFFF"/>
      </a:lt1>
      <a:dk2>
        <a:srgbClr val="214B2B"/>
      </a:dk2>
      <a:lt2>
        <a:srgbClr val="DEDEDE"/>
      </a:lt2>
      <a:accent1>
        <a:srgbClr val="53548A"/>
      </a:accent1>
      <a:accent2>
        <a:srgbClr val="57B56D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Abdullah</Template>
  <TotalTime>397</TotalTime>
  <Words>1141</Words>
  <Application>Microsoft Office PowerPoint</Application>
  <PresentationFormat>On-screen Show (4:3)</PresentationFormat>
  <Paragraphs>512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Abdullah</vt:lpstr>
      <vt:lpstr>Digital Logic Design</vt:lpstr>
      <vt:lpstr>The Map Method</vt:lpstr>
      <vt:lpstr>Two- and Three-Variable Maps</vt:lpstr>
      <vt:lpstr>Two- and Three-Variable Maps</vt:lpstr>
      <vt:lpstr>Two- and Three-Variable Maps</vt:lpstr>
      <vt:lpstr>Two- and Three-Variable Maps</vt:lpstr>
      <vt:lpstr>Two- and Three-Variable Maps</vt:lpstr>
      <vt:lpstr>Two- and Three-Variable Maps</vt:lpstr>
      <vt:lpstr>Two- and Three-Variable Maps</vt:lpstr>
      <vt:lpstr>Four-Variable Map</vt:lpstr>
      <vt:lpstr>Four-Variable Map</vt:lpstr>
      <vt:lpstr>Five-Variable Map</vt:lpstr>
      <vt:lpstr>Five-Variable Map</vt:lpstr>
      <vt:lpstr>Product of Sums Simplification</vt:lpstr>
      <vt:lpstr>NAND and NOR Implementation</vt:lpstr>
      <vt:lpstr>NAND Implementation</vt:lpstr>
      <vt:lpstr>NAND Implementation</vt:lpstr>
      <vt:lpstr>NOR Implementation</vt:lpstr>
      <vt:lpstr>Don’t Care Conditions</vt:lpstr>
      <vt:lpstr>Don’t Care Conditions</vt:lpstr>
      <vt:lpstr>Determination of Prime Implicants</vt:lpstr>
      <vt:lpstr>Determination of Prime Implicants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55</cp:revision>
  <dcterms:created xsi:type="dcterms:W3CDTF">2006-08-16T00:00:00Z</dcterms:created>
  <dcterms:modified xsi:type="dcterms:W3CDTF">2020-12-23T09:43:51Z</dcterms:modified>
</cp:coreProperties>
</file>