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79" r:id="rId9"/>
    <p:sldId id="262" r:id="rId10"/>
    <p:sldId id="263" r:id="rId11"/>
    <p:sldId id="265" r:id="rId12"/>
    <p:sldId id="266" r:id="rId13"/>
    <p:sldId id="267" r:id="rId14"/>
    <p:sldId id="280" r:id="rId15"/>
    <p:sldId id="281" r:id="rId16"/>
    <p:sldId id="282" r:id="rId17"/>
    <p:sldId id="264" r:id="rId18"/>
    <p:sldId id="273" r:id="rId19"/>
    <p:sldId id="283" r:id="rId20"/>
    <p:sldId id="274" r:id="rId21"/>
    <p:sldId id="284" r:id="rId22"/>
    <p:sldId id="285" r:id="rId23"/>
    <p:sldId id="286" r:id="rId24"/>
    <p:sldId id="287" r:id="rId25"/>
    <p:sldId id="289" r:id="rId26"/>
    <p:sldId id="288" r:id="rId27"/>
    <p:sldId id="290" r:id="rId28"/>
    <p:sldId id="291" r:id="rId29"/>
    <p:sldId id="292" r:id="rId30"/>
    <p:sldId id="293" r:id="rId31"/>
    <p:sldId id="29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6" y="459013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4" y="520701"/>
            <a:ext cx="3733801" cy="15869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715000" y="685802"/>
            <a:ext cx="3429002" cy="45156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724525" y="766112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772150" y="810481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611409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633792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07160"/>
            <a:ext cx="9144000" cy="20179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" y="324046"/>
            <a:ext cx="9144001" cy="11626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29210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3" y="2"/>
            <a:ext cx="9143999" cy="304799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18507" y="1295402"/>
            <a:ext cx="8458200" cy="1470025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rgbClr val="D25500"/>
                </a:solidFill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24101" y="3124200"/>
            <a:ext cx="4953000" cy="1752600"/>
          </a:xfrm>
        </p:spPr>
        <p:txBody>
          <a:bodyPr anchor="ctr">
            <a:normAutofit/>
          </a:bodyPr>
          <a:lstStyle>
            <a:lvl1pPr marL="64008" indent="0" algn="ctr">
              <a:buNone/>
              <a:defRPr sz="2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" y="6388100"/>
            <a:ext cx="960120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82000" y="1136"/>
            <a:ext cx="685800" cy="303664"/>
          </a:xfr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11" y="6094017"/>
            <a:ext cx="722370" cy="7223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32511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957264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1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65301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65301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12700" y="6413500"/>
            <a:ext cx="957264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1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9" y="2244971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8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1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7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0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11" y="6094017"/>
            <a:ext cx="722370" cy="72237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" y="366821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2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4" y="308278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6" y="360249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4" y="440113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Logic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Chapter 5</a:t>
            </a:r>
          </a:p>
          <a:p>
            <a:endParaRPr lang="en-US" dirty="0"/>
          </a:p>
          <a:p>
            <a:pPr>
              <a:lnSpc>
                <a:spcPct val="160000"/>
              </a:lnSpc>
            </a:pPr>
            <a:r>
              <a:rPr lang="en-US" dirty="0" smtClean="0"/>
              <a:t>Combinational Logic with MSI and LSI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62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Propagation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785" y="1600200"/>
            <a:ext cx="558242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0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Decimal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Computers or calculators perform arithmetic operations on decimal numbers.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These devices need to represent the decimal numbers in accepted code i.e. Binary Coded Decimal system.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simplicity we are considering two numbers from 0 to 9 and an input carry together nine inputs as each number is represented in 4-bit binary code. Five outputs are generated – 4 bits for least significant digit and an output carry.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understand this we need to learn about BCD adder.</a:t>
            </a: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8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Since each input digit does not exceed 9, the output sum cannot be greater than 9 + 9 + 1 = 19.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following table shows the conversion of decimal number to BCD.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first column lists the binary sums as they appear in the outputs of a 4-bit binary adder. The second column represents the corresponding BCD.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problem is to find a simple rule by which the binary number in the first column can be converted to the correct BCD-digit representation in the second column. </a:t>
            </a: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2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 Adder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17822"/>
            <a:ext cx="7219223" cy="532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30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 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Now we need to find out the Boolean functions for C, S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S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S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S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S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S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S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are identical to corresponding Z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Z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when the binary sum is less than or equal to 1001.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When the binary sum is greater than 1001, the addition of 6(0110) to the binary sum converts it to the correct BCD representation.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First, we need to find out the Boolean function for C: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 = K + Z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+ Z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Z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= K + Z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Z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= K + Z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(Z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= K + Z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(Z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Z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	[ A + A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 = A + B ]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= K + Z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Z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baseline="-25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1800" y="4800600"/>
            <a:ext cx="1863139" cy="120032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A + 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 A( B + 1) + 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 AB + A + 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 A + B</a:t>
            </a:r>
            <a:endParaRPr lang="en-US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16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 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When C = 1, it is necessary to add 6 (0110) to the binary sum and provide an output carry for the next stage.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add 0110 to the binary sum, we use another 4-bit binary adder.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Two decimal digits, together with the input carry, are first added in the top 4-bit binary adder to produce the </a:t>
            </a:r>
            <a:r>
              <a:rPr lang="en-US" sz="240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binary sum.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02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724801"/>
            <a:ext cx="6570660" cy="611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Magnitude Comparator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5593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comparison of two numbers is an operation that determines if one number is greater than, less than or equal to the other number.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Let us consider two numbers, A and B with four digits each.</a:t>
            </a:r>
          </a:p>
          <a:p>
            <a:pPr marL="109728" indent="0" algn="ctr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 =  A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 algn="ctr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  =  B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Two numbers are equal if all pairs of significant digits are equal, i.e. A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B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A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B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A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B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A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B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equity relation of two bits i.e. A</a:t>
            </a:r>
            <a:r>
              <a:rPr lang="en-US" sz="2400" i="1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B</a:t>
            </a:r>
            <a:r>
              <a:rPr lang="en-US" sz="2400" i="1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can be expressed as:		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i="1" baseline="-25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i="1" baseline="-25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i="1" baseline="-25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i="1" baseline="-25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0, 1, 2, 3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Here,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1 only if both are 1’s or both are 0’s.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57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Magnitude Comparator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A = B, all pairs of digits of the two numbers are equal.</a:t>
            </a:r>
          </a:p>
          <a:p>
            <a:pPr marL="109728" indent="0" algn="ctr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(A = B) =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determine if A is greater than or less than B, we inspect the relative magnitudes of pairs of significant digits starting from the most significant position.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A &gt; B,</a:t>
            </a:r>
          </a:p>
          <a:p>
            <a:pPr marL="109728" indent="0" algn="ctr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(A &gt; B) = A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A &lt; B,</a:t>
            </a:r>
          </a:p>
          <a:p>
            <a:pPr marL="109728" indent="0" algn="ctr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(A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B) =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64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173" y="523433"/>
            <a:ext cx="6311655" cy="633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12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7117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As the technology of integrated circuits (IC) has improved, the number of gates that can be put on a single silicon chip has increased considerably.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differentiation among the ICs in number of internal gates is made by a customary reference to a package as being a small-scale integration (SSI), medium-scale integration (MSI) or large-scale integration (LSI) device.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Several techniques can be designed and implemented by MSI and LSI circuits directly.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Decoders, multiplexers, read-only memories (ROM) and programmable logic arrays (PLA) are some techniques.</a:t>
            </a: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47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binary code of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bits is capable of representing up to 2</a:t>
            </a:r>
            <a:r>
              <a:rPr lang="en-US" sz="2400" i="1" baseline="30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distinct elements of the coded information.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decoder is a combinational circuit that converts binary information from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input lines to a maximum of 2</a:t>
            </a:r>
            <a:r>
              <a:rPr lang="en-US" sz="2400" i="1" baseline="30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unique output lines.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decoders are called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-to-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-line decoders, where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≤ 2</a:t>
            </a:r>
            <a:r>
              <a:rPr lang="en-US" sz="2400" i="1" baseline="30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circuit diagram of 3-to-8-line decoder is shown in the next slide.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41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07951"/>
            <a:ext cx="5421477" cy="5336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951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531129"/>
              </p:ext>
            </p:extLst>
          </p:nvPr>
        </p:nvGraphicFramePr>
        <p:xfrm>
          <a:off x="457200" y="1765300"/>
          <a:ext cx="7924796" cy="4254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436"/>
                <a:gridCol w="720436"/>
                <a:gridCol w="720436"/>
                <a:gridCol w="720436"/>
                <a:gridCol w="720436"/>
                <a:gridCol w="720436"/>
                <a:gridCol w="720436"/>
                <a:gridCol w="720436"/>
                <a:gridCol w="720436"/>
                <a:gridCol w="720436"/>
                <a:gridCol w="720436"/>
              </a:tblGrid>
              <a:tr h="42545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Inputs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Outputs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16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Combinational Logic Implementation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 a full-adder circuit with a decoder and OR gates.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We found the truth table of the functions for combinational circuit of Sum (S) and Carry (C) as: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 = Ʃ(1, 2, 4, 7)  and C = Ʃ(3, 5, 6, 7)</a:t>
            </a:r>
          </a:p>
          <a:p>
            <a:pPr marL="109728" indent="0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    The implementation with a 3-to-8 line decoder is shown as:</a:t>
            </a:r>
          </a:p>
          <a:p>
            <a:pPr marL="109728" indent="0">
              <a:buNone/>
            </a:pP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875567"/>
            <a:ext cx="4955216" cy="275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175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214B2B"/>
                </a:solidFill>
              </a:rPr>
              <a:t>Combinational Logic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function F having a list of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minterms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can be expressed in its complemented form F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with 2</a:t>
            </a:r>
            <a:r>
              <a:rPr lang="en-US" sz="2400" i="1" baseline="30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F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minterms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 such case, it is advantageous to use a NOR gate to sum the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minterms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of F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example, F(x, y, z) =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Ʃ(0, 1, 2, 4, 5, 6)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	   F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Ʃ(3, 7)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15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Demultiplexer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Most of the IC decoders include one or more enable inputs to control the circuit operation. 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Usually the IC decoders are constructed with NAND gates.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decoder outputs are in the complemented form.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3609975"/>
            <a:ext cx="713422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4190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Demultiplexer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demultiplexer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a circuit that receives information on a single line and transmits this information on one of the 2</a:t>
            </a:r>
            <a:r>
              <a:rPr lang="en-US" i="1" baseline="30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possible output lines.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selection lines controls the selection of the output line.</a:t>
            </a:r>
            <a:endParaRPr lang="en-US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135755"/>
            <a:ext cx="6234113" cy="249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5201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Demultiplexer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Decoder/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demultiplexer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circuits can be connected together to form a larger decoder circuit.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4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16 decoder is constructed from two 3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8 decoders as: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176301"/>
            <a:ext cx="5220939" cy="3376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324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An encoder performs the inverse operation of a decoder.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has 2</a:t>
            </a:r>
            <a:r>
              <a:rPr lang="en-US" sz="2400" i="1" baseline="30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or (fewer) input lines and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output lines.</a:t>
            </a: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2476137"/>
              </p:ext>
            </p:extLst>
          </p:nvPr>
        </p:nvGraphicFramePr>
        <p:xfrm>
          <a:off x="1371600" y="2819400"/>
          <a:ext cx="4267200" cy="381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8100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Inputs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89411"/>
              </p:ext>
            </p:extLst>
          </p:nvPr>
        </p:nvGraphicFramePr>
        <p:xfrm>
          <a:off x="5638800" y="2819400"/>
          <a:ext cx="1600200" cy="381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  <a:gridCol w="533400"/>
              </a:tblGrid>
              <a:tr h="38100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Outputs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731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Boolean functions of x, y and z are: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 = D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D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D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D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+ D</a:t>
            </a:r>
            <a:r>
              <a:rPr lang="en-US" sz="2400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+ D</a:t>
            </a:r>
            <a:r>
              <a:rPr lang="en-US" sz="2400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 marL="109728" indent="0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 =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+ D</a:t>
            </a:r>
            <a:r>
              <a:rPr lang="en-US" sz="2400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 marL="109728" indent="0">
              <a:buNone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97" y="3520440"/>
            <a:ext cx="6192203" cy="3017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57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Parallel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Full-adder adds two bits with a previous carry.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Two binary numbers of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bits each can be added by means of this circuit.</a:t>
            </a: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5631" y="3810000"/>
            <a:ext cx="40831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	0 1 1 0		z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	1 0 1 1		x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	0 0 1 1		y</a:t>
            </a: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Sum		1 1 1 0		S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i+1	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 0 1 1		C</a:t>
            </a:r>
            <a:endParaRPr lang="en-US" sz="2400" baseline="-25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219200" y="5105400"/>
            <a:ext cx="510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19200" y="3810000"/>
            <a:ext cx="510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88549" y="335280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4 3 2 1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96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riority encoder includes the priority function.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If two or more inputs are equal to 1 at the same time, the input having the highest priority will take precedence.</a:t>
            </a: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valid-output indicator (V) is set to 1 when one or more of the inputs are equal to 1. If all are 0, then V is 0.</a:t>
            </a: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19400"/>
            <a:ext cx="3256893" cy="216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834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Encoder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Although the table has 5 rows, we can obtain all 16 combinations replacing each don’t care condition first by 0 and then by 1.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07826"/>
            <a:ext cx="3266839" cy="3369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721" y="3107826"/>
            <a:ext cx="3227479" cy="3432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2223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Parallel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binary parallel adder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is a digital function that produces the arithmetic sum of two binary numbers in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parallel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consists of full-adders connected in cascade with the output carry from one full-adder connected to the input carry of the next full-adder.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60" y="3945921"/>
            <a:ext cx="7111080" cy="2454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084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Adder-</a:t>
            </a:r>
            <a:r>
              <a:rPr lang="en-US" dirty="0" err="1" smtClean="0"/>
              <a:t>Subtractor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By some modifications in the logic diagram of binary parallel adder we can achieve binary adder-</a:t>
            </a:r>
            <a:r>
              <a:rPr lang="en-US" sz="22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subtractor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We know that subtraction A – B can be done by taking the 2’s complement of B and adding it to A. </a:t>
            </a:r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94" y="3343474"/>
            <a:ext cx="6737506" cy="348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5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We have to remember that each circuit has a propagation delay.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 designing logic diagram, we have to take this delay into account because total propagation time is proportional to number of gate levels.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 binary parallel adder the number of gate levels increases with total bits in a number. Because addition of A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B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depends on addition of A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B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…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We have to find out a way so that we can reduce the propagation time.</a:t>
            </a:r>
          </a:p>
        </p:txBody>
      </p:sp>
    </p:spTree>
    <p:extLst>
      <p:ext uri="{BB962C8B-B14F-4D97-AF65-F5344CB8AC3E}">
        <p14:creationId xmlns:p14="http://schemas.microsoft.com/office/powerpoint/2010/main" val="2958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343400"/>
            <a:ext cx="5638800" cy="1724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Propagation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85975"/>
            <a:ext cx="5638800" cy="1724025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957455" y="3096490"/>
            <a:ext cx="0" cy="713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144206" y="3810000"/>
            <a:ext cx="3812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33600" y="3823216"/>
            <a:ext cx="0" cy="2147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133600" y="5971079"/>
            <a:ext cx="76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01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most widely used technique employs the principle of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look-ahead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carry.</a:t>
            </a:r>
          </a:p>
          <a:p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output sum and carry can be expressed as </a:t>
            </a:r>
          </a:p>
          <a:p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200" i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200" i="1" baseline="-25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called a carry generate and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200" i="1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called a carry propagate because it is the term associated with propagation of the carry from </a:t>
            </a:r>
            <a:r>
              <a:rPr lang="en-US" sz="2200" i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i="1" baseline="-25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i="1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95068" y="2416314"/>
                <a:ext cx="150073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2000" i="1" baseline="-250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000" i="1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= A</a:t>
                </a:r>
                <a:r>
                  <a:rPr lang="en-US" sz="2000" i="1" baseline="-250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000" i="1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/>
                        <a:ea typeface="Cambria Math"/>
                      </a:rPr>
                      <m:t>⊕</m:t>
                    </m:r>
                  </m:oMath>
                </a14:m>
                <a:r>
                  <a:rPr lang="en-US" sz="2000" i="1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B</a:t>
                </a:r>
                <a:r>
                  <a:rPr lang="en-US" sz="2000" i="1" baseline="-250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</a:p>
              <a:p>
                <a:r>
                  <a:rPr lang="en-US" sz="2000" i="1" dirty="0" err="1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US" sz="2000" i="1" baseline="-25000" dirty="0" err="1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000" i="1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lang="en-US" sz="2000" i="1" dirty="0" err="1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000" i="1" baseline="-25000" dirty="0" err="1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000" i="1" dirty="0" err="1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000" i="1" baseline="-25000" dirty="0" err="1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en-US" sz="2000" i="1" baseline="-25000" dirty="0">
                  <a:solidFill>
                    <a:schemeClr val="bg2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068" y="2416314"/>
                <a:ext cx="1500732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4049" t="-4274" r="-1619" b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95068" y="3657600"/>
                <a:ext cx="18758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sz="2000" i="1" baseline="-250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000" i="1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= P</a:t>
                </a:r>
                <a:r>
                  <a:rPr lang="en-US" sz="2000" i="1" baseline="-250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000" i="1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/>
                        <a:ea typeface="Cambria Math"/>
                      </a:rPr>
                      <m:t>⊕</m:t>
                    </m:r>
                  </m:oMath>
                </a14:m>
                <a:r>
                  <a:rPr lang="en-US" sz="2000" i="1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C</a:t>
                </a:r>
                <a:r>
                  <a:rPr lang="en-US" sz="2000" i="1" baseline="-250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</a:p>
              <a:p>
                <a:r>
                  <a:rPr lang="en-US" sz="2000" i="1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2000" i="1" baseline="-250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i+1</a:t>
                </a:r>
                <a:r>
                  <a:rPr lang="en-US" sz="2000" i="1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lang="en-US" sz="2000" i="1" dirty="0" err="1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US" sz="2000" i="1" baseline="-25000" dirty="0" err="1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000" i="1" dirty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i="1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en-US" sz="2000" i="1" dirty="0" err="1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2000" i="1" baseline="-25000" dirty="0" err="1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000" i="1" dirty="0" err="1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2000" i="1" baseline="-25000" dirty="0" err="1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en-US" sz="2000" i="1" baseline="-25000" dirty="0">
                  <a:solidFill>
                    <a:schemeClr val="bg2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068" y="3657600"/>
                <a:ext cx="1875835" cy="707886"/>
              </a:xfrm>
              <a:prstGeom prst="rect">
                <a:avLst/>
              </a:prstGeom>
              <a:blipFill rotWithShape="1">
                <a:blip r:embed="rId3"/>
                <a:stretch>
                  <a:fillRect l="-3247" t="-4310" r="-1623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2" y="5334000"/>
            <a:ext cx="6338888" cy="111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305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6355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109728" indent="0">
              <a:buNone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554" y="1600200"/>
            <a:ext cx="5286053" cy="5215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532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bdullah">
  <a:themeElements>
    <a:clrScheme name="Custom 1">
      <a:dk1>
        <a:srgbClr val="5C2E14"/>
      </a:dk1>
      <a:lt1>
        <a:srgbClr val="FFFFFF"/>
      </a:lt1>
      <a:dk2>
        <a:srgbClr val="214B2B"/>
      </a:dk2>
      <a:lt2>
        <a:srgbClr val="DEDEDE"/>
      </a:lt2>
      <a:accent1>
        <a:srgbClr val="53548A"/>
      </a:accent1>
      <a:accent2>
        <a:srgbClr val="57B56D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Abdullah</Template>
  <TotalTime>1312</TotalTime>
  <Words>1563</Words>
  <Application>Microsoft Office PowerPoint</Application>
  <PresentationFormat>On-screen Show (4:3)</PresentationFormat>
  <Paragraphs>349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Abdullah</vt:lpstr>
      <vt:lpstr>Digital Logic Design</vt:lpstr>
      <vt:lpstr>Introduction</vt:lpstr>
      <vt:lpstr>Binary Parallel Adder</vt:lpstr>
      <vt:lpstr>Binary Parallel Adder</vt:lpstr>
      <vt:lpstr>Binary Adder-Subtractor</vt:lpstr>
      <vt:lpstr>Carry Propagation</vt:lpstr>
      <vt:lpstr>Carry Propagation</vt:lpstr>
      <vt:lpstr>Carry Propagation</vt:lpstr>
      <vt:lpstr>Carry Propagation</vt:lpstr>
      <vt:lpstr>Carry Propagation</vt:lpstr>
      <vt:lpstr>Decimal Adder</vt:lpstr>
      <vt:lpstr>BCD Adder</vt:lpstr>
      <vt:lpstr>BCD Adder</vt:lpstr>
      <vt:lpstr>BCD Adder</vt:lpstr>
      <vt:lpstr>BCD Adder</vt:lpstr>
      <vt:lpstr>PowerPoint Presentation</vt:lpstr>
      <vt:lpstr>Magnitude Comparator</vt:lpstr>
      <vt:lpstr>Magnitude Comparator</vt:lpstr>
      <vt:lpstr>PowerPoint Presentation</vt:lpstr>
      <vt:lpstr>Decoders</vt:lpstr>
      <vt:lpstr>Decoders</vt:lpstr>
      <vt:lpstr>Decoders</vt:lpstr>
      <vt:lpstr>Combinational Logic Implementation</vt:lpstr>
      <vt:lpstr>Combinational Logic Implementation</vt:lpstr>
      <vt:lpstr>Demultiplexer</vt:lpstr>
      <vt:lpstr>Demultiplexer</vt:lpstr>
      <vt:lpstr>Demultiplexer</vt:lpstr>
      <vt:lpstr>Encoder</vt:lpstr>
      <vt:lpstr>Encoder</vt:lpstr>
      <vt:lpstr>Priority Encoder</vt:lpstr>
      <vt:lpstr>Priority Encoder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95</cp:revision>
  <dcterms:created xsi:type="dcterms:W3CDTF">2006-08-16T00:00:00Z</dcterms:created>
  <dcterms:modified xsi:type="dcterms:W3CDTF">2020-10-27T03:23:46Z</dcterms:modified>
</cp:coreProperties>
</file>