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97" r:id="rId6"/>
    <p:sldId id="278" r:id="rId7"/>
    <p:sldId id="260" r:id="rId8"/>
    <p:sldId id="279" r:id="rId9"/>
    <p:sldId id="262" r:id="rId10"/>
    <p:sldId id="265" r:id="rId11"/>
    <p:sldId id="266" r:id="rId12"/>
    <p:sldId id="280" r:id="rId13"/>
    <p:sldId id="295" r:id="rId14"/>
    <p:sldId id="281" r:id="rId15"/>
    <p:sldId id="296" r:id="rId16"/>
    <p:sldId id="264" r:id="rId17"/>
    <p:sldId id="273" r:id="rId18"/>
    <p:sldId id="274" r:id="rId19"/>
    <p:sldId id="28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6" y="459013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4" y="520701"/>
            <a:ext cx="3733801" cy="1586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715000" y="685802"/>
            <a:ext cx="3429002" cy="4515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724525" y="766112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772150" y="810481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611409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633792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07160"/>
            <a:ext cx="9144000" cy="20179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" y="324046"/>
            <a:ext cx="9144001" cy="11626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9210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3" y="2"/>
            <a:ext cx="9143999" cy="304799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8507" y="1295402"/>
            <a:ext cx="8458200" cy="14700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D25500"/>
                </a:solidFill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24101" y="3124200"/>
            <a:ext cx="4953000" cy="1752600"/>
          </a:xfrm>
        </p:spPr>
        <p:txBody>
          <a:bodyPr anchor="ctr">
            <a:normAutofit/>
          </a:bodyPr>
          <a:lstStyle>
            <a:lvl1pPr marL="64008" indent="0" algn="ctr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" y="6388100"/>
            <a:ext cx="960120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82000" y="1136"/>
            <a:ext cx="685800" cy="303664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3251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1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2700" y="64135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1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9" y="2244971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8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1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7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366821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2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4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6" y="360249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4" y="440113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Chapter 5</a:t>
            </a:r>
          </a:p>
          <a:p>
            <a:endParaRPr lang="en-US" dirty="0"/>
          </a:p>
          <a:p>
            <a:pPr>
              <a:lnSpc>
                <a:spcPct val="160000"/>
              </a:lnSpc>
            </a:pPr>
            <a:r>
              <a:rPr lang="en-US" dirty="0" smtClean="0"/>
              <a:t>Combinational Logic with MSI and LSI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2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 Only Memory (ROM)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For a 256 ROM, the specification can be </a:t>
                </a:r>
              </a:p>
              <a:p>
                <a:pPr lvl="1"/>
                <a:r>
                  <a:rPr lang="en-US" sz="22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32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en-US" sz="22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8 ROM or </a:t>
                </a:r>
              </a:p>
              <a:p>
                <a:pPr lvl="1"/>
                <a:r>
                  <a:rPr lang="en-US" sz="22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64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en-US" sz="22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4 ROM or </a:t>
                </a:r>
              </a:p>
              <a:p>
                <a:pPr lvl="1"/>
                <a:r>
                  <a:rPr lang="en-US" sz="22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16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bg2">
                            <a:lumMod val="10000"/>
                          </a:schemeClr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en-US" sz="22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16 ROM ….</a:t>
                </a:r>
              </a:p>
              <a:p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The input variables </a:t>
                </a:r>
                <a:r>
                  <a:rPr lang="en-US" sz="2400" i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can be 5(2</a:t>
                </a:r>
                <a:r>
                  <a:rPr lang="en-US" sz="2400" baseline="300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= 32) or 6(2</a:t>
                </a:r>
                <a:r>
                  <a:rPr lang="en-US" sz="2400" baseline="300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6 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= 64) or 4(2</a:t>
                </a:r>
                <a:r>
                  <a:rPr lang="en-US" sz="2400" baseline="300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= 16)…</a:t>
                </a:r>
              </a:p>
              <a:p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The output lines </a:t>
                </a:r>
                <a:r>
                  <a:rPr lang="en-US" sz="2400" i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will be 8 or 4 or 16 …</a:t>
                </a:r>
              </a:p>
              <a:p>
                <a:endParaRPr lang="en-US" sz="2400" dirty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28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58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Only Memory (ROM)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ROM contains permanent binary information. It contains electronic fuses which are programmed by the designer.</a:t>
            </a:r>
          </a:p>
          <a:p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590799"/>
            <a:ext cx="6096000" cy="417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22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Combinational Logic Implementation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Implement the following functions with a ROM.</a:t>
                </a:r>
              </a:p>
              <a:p>
                <a:pPr marL="109728" indent="0">
                  <a:buNone/>
                </a:pP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400" baseline="-250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(A</a:t>
                </a:r>
                <a:r>
                  <a:rPr lang="en-US" sz="2400" baseline="-250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, A</a:t>
                </a:r>
                <a:r>
                  <a:rPr lang="en-US" sz="2400" baseline="-250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) = 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/>
                    <a:cs typeface="Times New Roman"/>
                  </a:rPr>
                  <a:t>Ʃ(1, 2, 3) and F</a:t>
                </a:r>
                <a:r>
                  <a:rPr lang="en-US" sz="2400" baseline="-250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/>
                    <a:cs typeface="Times New Roman"/>
                  </a:rPr>
                  <a:t>2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/>
                    <a:cs typeface="Times New Roman"/>
                  </a:rPr>
                  <a:t>(A</a:t>
                </a:r>
                <a:r>
                  <a:rPr lang="en-US" sz="2400" baseline="-250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/>
                    <a:cs typeface="Times New Roman"/>
                  </a:rPr>
                  <a:t>0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/>
                    <a:cs typeface="Times New Roman"/>
                  </a:rPr>
                  <a:t>, A</a:t>
                </a:r>
                <a:r>
                  <a:rPr lang="en-US" sz="2400" baseline="-250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/>
                    <a:cs typeface="Times New Roman"/>
                  </a:rPr>
                  <a:t>1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/>
                    <a:cs typeface="Times New Roman"/>
                  </a:rPr>
                  <a:t>) = Ʃ(0, 2)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r>
                  <a:rPr lang="en-US" sz="2400" b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Solution: 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As there are 2 inputs and 2 outputs, the size of ROM is 4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For AND-OR gates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2400" dirty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28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6200"/>
            <a:ext cx="215375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429000"/>
            <a:ext cx="3638550" cy="3322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16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Combinational Logic Implementation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Implement the following functions with a ROM.</a:t>
                </a:r>
              </a:p>
              <a:p>
                <a:pPr marL="109728" indent="0">
                  <a:buNone/>
                </a:pPr>
                <a:r>
                  <a:rPr lang="en-US" sz="2400" dirty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2400" baseline="-250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(A</a:t>
                </a:r>
                <a:r>
                  <a:rPr lang="en-US" sz="2400" baseline="-250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, A</a:t>
                </a:r>
                <a:r>
                  <a:rPr lang="en-US" sz="2400" baseline="-250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) = 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/>
                    <a:cs typeface="Times New Roman"/>
                  </a:rPr>
                  <a:t>Ʃ(1, 2, 3) and F</a:t>
                </a:r>
                <a:r>
                  <a:rPr lang="en-US" sz="2400" baseline="-250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/>
                    <a:cs typeface="Times New Roman"/>
                  </a:rPr>
                  <a:t>2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/>
                    <a:cs typeface="Times New Roman"/>
                  </a:rPr>
                  <a:t>(A</a:t>
                </a:r>
                <a:r>
                  <a:rPr lang="en-US" sz="2400" baseline="-250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/>
                    <a:cs typeface="Times New Roman"/>
                  </a:rPr>
                  <a:t>0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/>
                    <a:cs typeface="Times New Roman"/>
                  </a:rPr>
                  <a:t>, A</a:t>
                </a:r>
                <a:r>
                  <a:rPr lang="en-US" sz="2400" baseline="-250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/>
                    <a:cs typeface="Times New Roman"/>
                  </a:rPr>
                  <a:t>1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/>
                    <a:cs typeface="Times New Roman"/>
                  </a:rPr>
                  <a:t>) = Ʃ(0, 2)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r>
                  <a:rPr lang="en-US" sz="2400" b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Solution: 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As there are 2 inputs and 2 outputs, the size of ROM is 4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2. (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For AND-OR-INVERT gates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en-US" sz="2400" dirty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28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6200"/>
            <a:ext cx="215375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429000"/>
            <a:ext cx="2979802" cy="3359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671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Combinational Logic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Design a combinational circuit using a ROM. The circuit accepts 3-bit number and generates an output binary number equal to the square of the input number.</a:t>
            </a:r>
          </a:p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First we need the truth table. But we must not be naive in designing the circuit.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52228"/>
            <a:ext cx="7575550" cy="2721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502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Combinational Logic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As it accepts 3-bit number, input variable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will be 3. So 2</a:t>
            </a:r>
            <a:r>
              <a:rPr lang="en-US" sz="2200" baseline="30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8.</a:t>
            </a: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output lines can be 8, as we have 6 outputs. But that can be reduced to 4 technically.</a:t>
            </a:r>
          </a:p>
          <a:p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57600"/>
            <a:ext cx="3372813" cy="230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3600"/>
            <a:ext cx="2952750" cy="3528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92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Programmable Logic Array (PLA)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5593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combinational circuit may have don’t care conditions which become address inputs that will never occur.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is more economical to use a second type of LSI component called a programmable logic array (PLA).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It consists of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inputs,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outputs, 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product terms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sum terms.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33863"/>
            <a:ext cx="7892501" cy="186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95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Programmable Logic Array (PLA)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PLA with three inputs, three product terms and two outputs implemented with combinational circuit is shown: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24200"/>
            <a:ext cx="7676358" cy="311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664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Programmable Logic Array (PLA)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2090352" cy="204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218" y="1986828"/>
            <a:ext cx="2590800" cy="2337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986828"/>
            <a:ext cx="2528887" cy="222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946" y="4495800"/>
            <a:ext cx="466989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541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214B2B"/>
                </a:solidFill>
              </a:rPr>
              <a:t>Programmable Logic Array (PLA)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 the functions with a PLA having three inputs, four product terms and two outputs.</a:t>
            </a:r>
          </a:p>
          <a:p>
            <a:pPr marL="109728" indent="0">
              <a:buNone/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2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Ʃ(3, 5, 6, 7) and F</a:t>
            </a:r>
            <a:r>
              <a:rPr lang="en-US" sz="2200" baseline="-25000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2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 = Ʃ(0, 2, 4, 7)</a:t>
            </a:r>
          </a:p>
          <a:p>
            <a:pPr marL="109728" indent="0">
              <a:buNone/>
            </a:pPr>
            <a:endParaRPr lang="en-US" sz="22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95600"/>
            <a:ext cx="20193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691" y="2895600"/>
            <a:ext cx="2000250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64" y="4876800"/>
            <a:ext cx="20002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303" y="4921828"/>
            <a:ext cx="21050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114800"/>
            <a:ext cx="3997569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846" y="3129300"/>
            <a:ext cx="2962275" cy="69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17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7117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 digital multiplexer is a combinational circuit that selects binary information from one of many input lines and directs it to a single output line.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selection of a particular input line is controlled by a set of selection lines.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selection lines, there are 2</a:t>
            </a:r>
            <a:r>
              <a:rPr lang="en-US" sz="2400" i="1" baseline="30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input lines.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27802"/>
            <a:ext cx="2433637" cy="243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181475"/>
            <a:ext cx="416052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447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Multiplexer is abbreviated as MUX.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Logic diagram of a 4-to-1 line multiplexer: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189" y="2528455"/>
            <a:ext cx="3979281" cy="4245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96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Multiplexer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Multiplexer can be constructed from a decoder.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baseline="30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input lines are added to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-to-2</a:t>
            </a:r>
            <a:r>
              <a:rPr lang="en-US" sz="2400" i="1" baseline="30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decoder, one to each AND gate.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Finally the outputs of AND gates are applied to a single OR gate to make 1 output line.</a:t>
            </a:r>
          </a:p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logic diagram is left for you as exercise. 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84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Construct an </a:t>
                </a:r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8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1 MUX using two 4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sz="24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1 MUXs.</a:t>
                </a:r>
                <a:endParaRPr lang="en-US" sz="2400" dirty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00275"/>
            <a:ext cx="4136861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5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Boolean Function Implementation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we have a Boolean function of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+1 variables, we take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of these variables and connect them to the selection lines of a multiplexer.</a:t>
            </a: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remaining single variable of the function is used for the inputs of the multiplexer.</a:t>
            </a:r>
          </a:p>
          <a:p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example: F(A, B, C) =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Ʃ(1, 3, 5, 6)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03289"/>
            <a:ext cx="2555372" cy="288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4389561"/>
            <a:ext cx="2409825" cy="1630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942" y="3581337"/>
            <a:ext cx="313985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95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Boolean Function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For another example: F(A, B, C) =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Ʃ(1, 2, 4, 5)</a:t>
            </a: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3445809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336006"/>
            <a:ext cx="5024592" cy="3595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8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214B2B"/>
                </a:solidFill>
              </a:rPr>
              <a:t>Boolean Function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Implement the function F(A, B, C, D) =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/>
                <a:cs typeface="Times New Roman"/>
              </a:rPr>
              <a:t>Ʃ(0, 1, 3, 4, 8, 9, 15)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24200"/>
            <a:ext cx="3932464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362200"/>
            <a:ext cx="398621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30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Only Memory (ROM)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6355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1765300"/>
                <a:ext cx="8229600" cy="4325112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365760" indent="-256032" algn="l" rtl="0" eaLnBrk="1" latinLnBrk="0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•"/>
                  <a:defRPr kumimoji="0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58368" indent="-246888" algn="l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Georgia"/>
                  <a:buChar char="▫"/>
                  <a:defRPr kumimoji="0" sz="2600" kern="120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lvl2pPr>
                <a:lvl3pPr marL="923544" indent="-219456" algn="l" rtl="0" eaLnBrk="1" latinLnBrk="0" hangingPunct="1">
                  <a:spcBef>
                    <a:spcPts val="300"/>
                  </a:spcBef>
                  <a:buClr>
                    <a:schemeClr val="accent1"/>
                  </a:buClr>
                  <a:buFont typeface="Wingdings 2"/>
                  <a:buChar char=""/>
                  <a:defRPr kumimoji="0" sz="24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3pPr>
                <a:lvl4pPr marL="1179576" indent="-201168" algn="l" rtl="0" eaLnBrk="1" latinLnBrk="0" hangingPunct="1">
                  <a:spcBef>
                    <a:spcPts val="300"/>
                  </a:spcBef>
                  <a:buClr>
                    <a:schemeClr val="accent1"/>
                  </a:buClr>
                  <a:buFont typeface="Wingdings 2"/>
                  <a:buChar char=""/>
                  <a:defRPr kumimoji="0" sz="2200" kern="120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lvl4pPr>
                <a:lvl5pPr marL="1389888" indent="-182880" algn="l" rtl="0" eaLnBrk="1" latinLnBrk="0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 sz="20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5pPr>
                <a:lvl6pPr marL="1609344" indent="-182880" algn="l" rtl="0" eaLnBrk="1" latinLnBrk="0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 sz="18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6pPr>
                <a:lvl7pPr marL="1828800" indent="-182880" algn="l" rtl="0" eaLnBrk="1" latinLnBrk="0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▫"/>
                  <a:defRPr kumimoji="0" sz="16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7pPr>
                <a:lvl8pPr marL="2029968" indent="-182880" algn="l" rtl="0" eaLnBrk="1" latinLnBrk="0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◦"/>
                  <a:defRPr kumimoji="0" sz="1500" kern="120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8pPr>
                <a:lvl9pPr marL="2240280" indent="-182880" algn="l" rtl="0" eaLnBrk="1" latinLnBrk="0" hangingPunct="1">
                  <a:spcBef>
                    <a:spcPts val="300"/>
                  </a:spcBef>
                  <a:buClr>
                    <a:schemeClr val="accent3"/>
                  </a:buClr>
                  <a:buFont typeface="Georgia"/>
                  <a:buChar char="◦"/>
                  <a:defRPr kumimoji="0" sz="1400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A ROM is a device that includes both decoder and OR gates within a single package.</a:t>
                </a:r>
              </a:p>
              <a:p>
                <a:r>
                  <a:rPr lang="en-US" sz="22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It consists of </a:t>
                </a:r>
                <a:r>
                  <a:rPr lang="en-US" sz="2200" i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2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input lines and </a:t>
                </a:r>
                <a:r>
                  <a:rPr lang="en-US" sz="2200" i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2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output lines.</a:t>
                </a:r>
              </a:p>
              <a:p>
                <a:r>
                  <a:rPr lang="en-US" sz="22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Each bit combination of the input variables is called an address.</a:t>
                </a:r>
              </a:p>
              <a:p>
                <a:r>
                  <a:rPr lang="en-US" sz="22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Each bit combination that comes out of the output lines is called a word.</a:t>
                </a:r>
              </a:p>
              <a:p>
                <a:r>
                  <a:rPr lang="en-US" sz="22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For </a:t>
                </a:r>
                <a:r>
                  <a:rPr lang="en-US" sz="2200" i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2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variables, there are 2</a:t>
                </a:r>
                <a:r>
                  <a:rPr lang="en-US" sz="2200" i="1" baseline="300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2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distinct addresses and for each address, there is a word. It is named as 2</a:t>
                </a:r>
                <a:r>
                  <a:rPr lang="en-US" sz="2200" i="1" baseline="300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en-US" sz="2200" i="1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200" dirty="0" smtClean="0">
                    <a:solidFill>
                      <a:schemeClr val="bg2">
                        <a:lumMod val="10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 ROM.</a:t>
                </a:r>
                <a:endParaRPr lang="en-US" sz="2200" dirty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765300"/>
                <a:ext cx="8229600" cy="4325112"/>
              </a:xfrm>
              <a:prstGeom prst="rect">
                <a:avLst/>
              </a:prstGeom>
              <a:blipFill rotWithShape="1">
                <a:blip r:embed="rId2"/>
                <a:stretch>
                  <a:fillRect t="-846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615914"/>
            <a:ext cx="1284142" cy="2207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53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dullah">
  <a:themeElements>
    <a:clrScheme name="Custom 1">
      <a:dk1>
        <a:srgbClr val="5C2E14"/>
      </a:dk1>
      <a:lt1>
        <a:srgbClr val="FFFFFF"/>
      </a:lt1>
      <a:dk2>
        <a:srgbClr val="214B2B"/>
      </a:dk2>
      <a:lt2>
        <a:srgbClr val="DEDEDE"/>
      </a:lt2>
      <a:accent1>
        <a:srgbClr val="53548A"/>
      </a:accent1>
      <a:accent2>
        <a:srgbClr val="57B56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Abdullah</Template>
  <TotalTime>1982</TotalTime>
  <Words>653</Words>
  <Application>Microsoft Office PowerPoint</Application>
  <PresentationFormat>On-screen Show (4:3)</PresentationFormat>
  <Paragraphs>75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Abdullah</vt:lpstr>
      <vt:lpstr>Digital Logic Design</vt:lpstr>
      <vt:lpstr>Multiplexer</vt:lpstr>
      <vt:lpstr>Multiplexer</vt:lpstr>
      <vt:lpstr>Multiplexer</vt:lpstr>
      <vt:lpstr>Multiplexer</vt:lpstr>
      <vt:lpstr>Boolean Function Implementation</vt:lpstr>
      <vt:lpstr>Boolean Function Implementation</vt:lpstr>
      <vt:lpstr>Boolean Function Implementation</vt:lpstr>
      <vt:lpstr>Read Only Memory (ROM)</vt:lpstr>
      <vt:lpstr>Read Only Memory (ROM)</vt:lpstr>
      <vt:lpstr>Read Only Memory (ROM)</vt:lpstr>
      <vt:lpstr>Combinational Logic Implementation</vt:lpstr>
      <vt:lpstr>Combinational Logic Implementation</vt:lpstr>
      <vt:lpstr>Combinational Logic Implementation</vt:lpstr>
      <vt:lpstr>Combinational Logic Implementation</vt:lpstr>
      <vt:lpstr>Programmable Logic Array (PLA)</vt:lpstr>
      <vt:lpstr>Programmable Logic Array (PLA)</vt:lpstr>
      <vt:lpstr>Programmable Logic Array (PLA)</vt:lpstr>
      <vt:lpstr>Programmable Logic Array (PLA)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121</cp:revision>
  <dcterms:created xsi:type="dcterms:W3CDTF">2006-08-16T00:00:00Z</dcterms:created>
  <dcterms:modified xsi:type="dcterms:W3CDTF">2020-12-15T13:03:29Z</dcterms:modified>
</cp:coreProperties>
</file>