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97" r:id="rId6"/>
    <p:sldId id="301" r:id="rId7"/>
    <p:sldId id="302" r:id="rId8"/>
    <p:sldId id="303" r:id="rId9"/>
    <p:sldId id="304" r:id="rId10"/>
    <p:sldId id="305" r:id="rId11"/>
    <p:sldId id="266" r:id="rId12"/>
    <p:sldId id="280" r:id="rId13"/>
    <p:sldId id="295" r:id="rId14"/>
    <p:sldId id="281" r:id="rId15"/>
    <p:sldId id="296" r:id="rId16"/>
    <p:sldId id="264" r:id="rId17"/>
    <p:sldId id="306" r:id="rId18"/>
    <p:sldId id="307" r:id="rId19"/>
    <p:sldId id="30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6" y="459013"/>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4" y="520701"/>
            <a:ext cx="3733801" cy="15869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715000" y="685802"/>
            <a:ext cx="3429002" cy="45156"/>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724525" y="766112"/>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772150" y="810481"/>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611409"/>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633792"/>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07160"/>
            <a:ext cx="9144000" cy="20179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 y="324046"/>
            <a:ext cx="9144001" cy="116263"/>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29210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3" y="2"/>
            <a:ext cx="9143999" cy="304799"/>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18507" y="1295402"/>
            <a:ext cx="8458200" cy="1470025"/>
          </a:xfrm>
        </p:spPr>
        <p:txBody>
          <a:bodyPr anchor="ctr">
            <a:normAutofit/>
          </a:bodyPr>
          <a:lstStyle>
            <a:lvl1pPr algn="ctr">
              <a:defRPr sz="4400" b="1">
                <a:solidFill>
                  <a:srgbClr val="D25500"/>
                </a:solidFill>
                <a:latin typeface="+mn-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2324101" y="3124200"/>
            <a:ext cx="4953000" cy="1752600"/>
          </a:xfrm>
        </p:spPr>
        <p:txBody>
          <a:bodyPr anchor="ctr">
            <a:normAutofit/>
          </a:bodyPr>
          <a:lstStyle>
            <a:lvl1pPr marL="64008" indent="0" algn="ctr">
              <a:buNone/>
              <a:defRPr sz="2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1" y="6388100"/>
            <a:ext cx="960120" cy="457200"/>
          </a:xfrm>
        </p:spPr>
        <p:txBody>
          <a:bodyPr anchor="ctr"/>
          <a:lstStyle>
            <a:lvl1pPr algn="ctr">
              <a:defRPr sz="1050"/>
            </a:lvl1pPr>
          </a:lstStyle>
          <a:p>
            <a:fld id="{1D8BD707-D9CF-40AE-B4C6-C98DA3205C09}" type="datetimeFigureOut">
              <a:rPr lang="en-US" smtClean="0"/>
              <a:pPr/>
              <a:t>3/2/2021</a:t>
            </a:fld>
            <a:endParaRPr lang="en-US"/>
          </a:p>
        </p:txBody>
      </p:sp>
      <p:sp>
        <p:nvSpPr>
          <p:cNvPr id="29" name="Slide Number Placeholder 28"/>
          <p:cNvSpPr>
            <a:spLocks noGrp="1"/>
          </p:cNvSpPr>
          <p:nvPr>
            <p:ph type="sldNum" sz="quarter" idx="12"/>
          </p:nvPr>
        </p:nvSpPr>
        <p:spPr>
          <a:xfrm>
            <a:off x="8382000" y="1136"/>
            <a:ext cx="685800" cy="303664"/>
          </a:xfrm>
        </p:spPr>
        <p:txBody>
          <a:bodyPr/>
          <a:lstStyle>
            <a:lvl1pPr algn="r">
              <a:defRPr sz="2000">
                <a:solidFill>
                  <a:schemeClr val="bg1"/>
                </a:solidFill>
              </a:defRPr>
            </a:lvl1pPr>
          </a:lstStyle>
          <a:p>
            <a:fld id="{B6F15528-21DE-4FAA-801E-634DDDAF4B2B}" type="slidenum">
              <a:rPr lang="en-US" smtClean="0"/>
              <a:pPr/>
              <a:t>‹#›</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72811" y="6094017"/>
            <a:ext cx="722370" cy="72237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457200" y="1765300"/>
            <a:ext cx="8229600" cy="432511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0" y="6400800"/>
            <a:ext cx="957264" cy="457200"/>
          </a:xfrm>
        </p:spPr>
        <p:txBody>
          <a:bodyPr anchor="ctr"/>
          <a:lstStyle>
            <a:lvl1pPr algn="ctr">
              <a:defRPr sz="1050"/>
            </a:lvl1pPr>
          </a:lstStyle>
          <a:p>
            <a:fld id="{1D8BD707-D9CF-40AE-B4C6-C98DA3205C09}" type="datetimeFigureOut">
              <a:rPr lang="en-US" smtClean="0"/>
              <a:pPr/>
              <a:t>3/2/2021</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1"/>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65301"/>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65301"/>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2700" y="6413500"/>
            <a:ext cx="957264" cy="457200"/>
          </a:xfrm>
        </p:spPr>
        <p:txBody>
          <a:bodyPr anchor="ctr"/>
          <a:lstStyle>
            <a:lvl1pPr algn="ctr">
              <a:defRPr sz="1050"/>
            </a:lvl1pPr>
          </a:lstStyle>
          <a:p>
            <a:fld id="{1D8BD707-D9CF-40AE-B4C6-C98DA3205C09}" type="datetimeFigureOut">
              <a:rPr lang="en-US" smtClean="0"/>
              <a:pPr/>
              <a:t>3/2/2021</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1"/>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9" y="2244971"/>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8"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3/2/2021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3/2/2021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1"/>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7"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10"/>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372811" y="6094017"/>
            <a:ext cx="722370" cy="722371"/>
          </a:xfrm>
          <a:prstGeom prst="rect">
            <a:avLst/>
          </a:prstGeom>
        </p:spPr>
      </p:pic>
      <p:sp>
        <p:nvSpPr>
          <p:cNvPr id="28" name="Rectangle 27"/>
          <p:cNvSpPr/>
          <p:nvPr/>
        </p:nvSpPr>
        <p:spPr>
          <a:xfrm>
            <a:off x="1" y="366821"/>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2"/>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4" y="308278"/>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6" y="360249"/>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4" y="440113"/>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3/2/2021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Logic Design</a:t>
            </a:r>
            <a:endParaRPr lang="en-US" dirty="0"/>
          </a:p>
        </p:txBody>
      </p:sp>
      <p:sp>
        <p:nvSpPr>
          <p:cNvPr id="3" name="Subtitle 2"/>
          <p:cNvSpPr>
            <a:spLocks noGrp="1"/>
          </p:cNvSpPr>
          <p:nvPr>
            <p:ph type="subTitle" idx="1"/>
          </p:nvPr>
        </p:nvSpPr>
        <p:spPr/>
        <p:txBody>
          <a:bodyPr>
            <a:noAutofit/>
          </a:bodyPr>
          <a:lstStyle/>
          <a:p>
            <a:r>
              <a:rPr lang="en-US" dirty="0" smtClean="0"/>
              <a:t>Chapter 6</a:t>
            </a:r>
          </a:p>
          <a:p>
            <a:endParaRPr lang="en-US" dirty="0"/>
          </a:p>
          <a:p>
            <a:pPr>
              <a:lnSpc>
                <a:spcPct val="160000"/>
              </a:lnSpc>
            </a:pPr>
            <a:r>
              <a:rPr lang="en-US" dirty="0" smtClean="0"/>
              <a:t>Sequential Logic</a:t>
            </a:r>
            <a:endParaRPr lang="en-US" dirty="0"/>
          </a:p>
        </p:txBody>
      </p:sp>
    </p:spTree>
    <p:extLst>
      <p:ext uri="{BB962C8B-B14F-4D97-AF65-F5344CB8AC3E}">
        <p14:creationId xmlns:p14="http://schemas.microsoft.com/office/powerpoint/2010/main" val="586629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14B2B"/>
                </a:solidFill>
              </a:rPr>
              <a:t>Design Procedure</a:t>
            </a:r>
            <a:endParaRPr lang="en-US" dirty="0"/>
          </a:p>
        </p:txBody>
      </p:sp>
      <p:sp>
        <p:nvSpPr>
          <p:cNvPr id="3" name="Content Placeholder 2"/>
          <p:cNvSpPr>
            <a:spLocks noGrp="1"/>
          </p:cNvSpPr>
          <p:nvPr>
            <p:ph idx="1"/>
          </p:nvPr>
        </p:nvSpPr>
        <p:spPr>
          <a:xfrm>
            <a:off x="457200" y="1765300"/>
            <a:ext cx="8229600" cy="4711700"/>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Now we derive the flip-flop input functions using k-map method. Finally we draw the logic diagram.</a:t>
            </a:r>
            <a:endParaRPr lang="en-US" sz="2400" dirty="0">
              <a:solidFill>
                <a:schemeClr val="bg2">
                  <a:lumMod val="10000"/>
                </a:schemeClr>
              </a:solidFill>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1469" y="2590798"/>
            <a:ext cx="4638675"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0" y="2665640"/>
            <a:ext cx="2007931" cy="1703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194" y="2891026"/>
            <a:ext cx="1703357" cy="146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516" y="4678897"/>
            <a:ext cx="1771037" cy="127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8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474" y="4626883"/>
            <a:ext cx="1680795" cy="133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07487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of Counters</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A sequential circuit that goes through a prescribed sequence of states upon the application of input pulse is called a </a:t>
            </a:r>
            <a:r>
              <a:rPr lang="en-US" sz="2400" i="1" dirty="0" smtClean="0">
                <a:solidFill>
                  <a:schemeClr val="bg2">
                    <a:lumMod val="10000"/>
                  </a:schemeClr>
                </a:solidFill>
                <a:latin typeface="Times New Roman" pitchFamily="18" charset="0"/>
                <a:cs typeface="Times New Roman" pitchFamily="18" charset="0"/>
              </a:rPr>
              <a:t>counter</a:t>
            </a:r>
            <a:r>
              <a:rPr lang="en-US" sz="2400" dirty="0" smtClean="0">
                <a:solidFill>
                  <a:schemeClr val="bg2">
                    <a:lumMod val="10000"/>
                  </a:schemeClr>
                </a:solidFill>
                <a:latin typeface="Times New Roman" pitchFamily="18" charset="0"/>
                <a:cs typeface="Times New Roman" pitchFamily="18" charset="0"/>
              </a:rPr>
              <a:t>.</a:t>
            </a:r>
          </a:p>
          <a:p>
            <a:r>
              <a:rPr lang="en-US" sz="2400" dirty="0" smtClean="0">
                <a:solidFill>
                  <a:schemeClr val="bg2">
                    <a:lumMod val="10000"/>
                  </a:schemeClr>
                </a:solidFill>
                <a:latin typeface="Times New Roman" pitchFamily="18" charset="0"/>
                <a:cs typeface="Times New Roman" pitchFamily="18" charset="0"/>
              </a:rPr>
              <a:t>In a counter, the sequence of states may follow a binary count or any other sequence of states.</a:t>
            </a:r>
          </a:p>
          <a:p>
            <a:endParaRPr lang="en-US" sz="2400" dirty="0" smtClean="0">
              <a:solidFill>
                <a:schemeClr val="bg2">
                  <a:lumMod val="10000"/>
                </a:schemeClr>
              </a:solidFill>
              <a:latin typeface="Times New Roman" pitchFamily="18" charset="0"/>
              <a:cs typeface="Times New Roman" pitchFamily="18" charset="0"/>
            </a:endParaRPr>
          </a:p>
          <a:p>
            <a:endParaRPr lang="en-US" sz="2400" dirty="0">
              <a:solidFill>
                <a:schemeClr val="bg2">
                  <a:lumMod val="10000"/>
                </a:schemeClr>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505200"/>
            <a:ext cx="2789600" cy="2767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3505200"/>
            <a:ext cx="2895600" cy="292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8222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Design of 3-bit Binary Counter</a:t>
            </a:r>
            <a:endParaRPr lang="en-US" dirty="0"/>
          </a:p>
        </p:txBody>
      </p:sp>
      <p:sp>
        <p:nvSpPr>
          <p:cNvPr id="5" name="Content Placeholder 2"/>
          <p:cNvSpPr>
            <a:spLocks noGrp="1"/>
          </p:cNvSpPr>
          <p:nvPr>
            <p:ph idx="1"/>
          </p:nvPr>
        </p:nvSpPr>
        <p:spPr>
          <a:xfrm>
            <a:off x="457200" y="1765300"/>
            <a:ext cx="8229600" cy="4325112"/>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The outputs are directly specified by the present states of the flip-flops.</a:t>
            </a:r>
          </a:p>
          <a:p>
            <a:r>
              <a:rPr lang="en-US" sz="2400" dirty="0" smtClean="0">
                <a:solidFill>
                  <a:schemeClr val="bg2">
                    <a:lumMod val="10000"/>
                  </a:schemeClr>
                </a:solidFill>
                <a:latin typeface="Times New Roman" pitchFamily="18" charset="0"/>
                <a:cs typeface="Times New Roman" pitchFamily="18" charset="0"/>
              </a:rPr>
              <a:t>The next state depends entirely on the present state.</a:t>
            </a:r>
          </a:p>
          <a:p>
            <a:endParaRPr lang="en-US" sz="2400" dirty="0" smtClean="0">
              <a:solidFill>
                <a:schemeClr val="bg2">
                  <a:lumMod val="10000"/>
                </a:schemeClr>
              </a:solidFill>
              <a:latin typeface="Times New Roman" pitchFamily="18" charset="0"/>
              <a:cs typeface="Times New Roman" pitchFamily="18" charset="0"/>
            </a:endParaRPr>
          </a:p>
          <a:p>
            <a:endParaRPr lang="en-US" sz="2400" dirty="0">
              <a:solidFill>
                <a:schemeClr val="bg2">
                  <a:lumMod val="10000"/>
                </a:schemeClr>
              </a:solidFill>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8093" y="3200400"/>
            <a:ext cx="428625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01641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 of 3-bit Binary Counter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54" y="1828800"/>
            <a:ext cx="2348346" cy="2002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564" y="2075592"/>
            <a:ext cx="2070357" cy="1586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6057" y="2154842"/>
            <a:ext cx="2006343" cy="1506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6325" y="4133850"/>
            <a:ext cx="66960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7124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Counter of </a:t>
            </a:r>
            <a:r>
              <a:rPr lang="en-US" sz="3600" dirty="0" err="1" smtClean="0"/>
              <a:t>Nonbinary</a:t>
            </a:r>
            <a:r>
              <a:rPr lang="en-US" sz="3600" dirty="0" smtClean="0"/>
              <a:t> Sequence</a:t>
            </a:r>
            <a:endParaRPr lang="en-US" sz="3600"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Counter may follow an arbitrary sequence that may not be the straight binary sequence.</a:t>
            </a:r>
          </a:p>
          <a:p>
            <a:r>
              <a:rPr lang="en-US" sz="2400" dirty="0" smtClean="0">
                <a:solidFill>
                  <a:schemeClr val="bg2">
                    <a:lumMod val="10000"/>
                  </a:schemeClr>
                </a:solidFill>
                <a:latin typeface="Times New Roman" pitchFamily="18" charset="0"/>
                <a:cs typeface="Times New Roman" pitchFamily="18" charset="0"/>
              </a:rPr>
              <a:t>The following is a self-correcting counter that returns to a valid state when any invalid states encounters.</a:t>
            </a:r>
            <a:endParaRPr lang="en-US" sz="2400" dirty="0">
              <a:solidFill>
                <a:schemeClr val="bg2">
                  <a:lumMod val="10000"/>
                </a:schemeClr>
              </a:solidFill>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581400"/>
            <a:ext cx="2895600" cy="292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0287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Counter of </a:t>
            </a:r>
            <a:r>
              <a:rPr lang="en-US" sz="3600" dirty="0" err="1"/>
              <a:t>Nonbinary</a:t>
            </a:r>
            <a:r>
              <a:rPr lang="en-US" sz="3600" dirty="0"/>
              <a:t> Sequence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33600"/>
            <a:ext cx="7335269"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990600" y="3771900"/>
            <a:ext cx="7487669" cy="2667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18305" y="4866410"/>
            <a:ext cx="7487669" cy="2667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1926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Counter of </a:t>
            </a:r>
            <a:r>
              <a:rPr lang="en-US" dirty="0" err="1"/>
              <a:t>Nonbinary</a:t>
            </a:r>
            <a:r>
              <a:rPr lang="en-US" dirty="0"/>
              <a:t> Sequence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057400"/>
            <a:ext cx="2324100" cy="110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6682" y="3581400"/>
            <a:ext cx="585029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95788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Design with State Equations</a:t>
            </a:r>
            <a:endParaRPr lang="en-US" sz="3600"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From some given state equations we have to design the sequential circuit with </a:t>
            </a:r>
            <a:r>
              <a:rPr lang="en-US" sz="2400" i="1" dirty="0" smtClean="0">
                <a:solidFill>
                  <a:schemeClr val="bg2">
                    <a:lumMod val="10000"/>
                  </a:schemeClr>
                </a:solidFill>
                <a:latin typeface="Times New Roman" pitchFamily="18" charset="0"/>
                <a:cs typeface="Times New Roman" pitchFamily="18" charset="0"/>
              </a:rPr>
              <a:t>D</a:t>
            </a:r>
            <a:r>
              <a:rPr lang="en-US" sz="2400" dirty="0" smtClean="0">
                <a:solidFill>
                  <a:schemeClr val="bg2">
                    <a:lumMod val="10000"/>
                  </a:schemeClr>
                </a:solidFill>
                <a:latin typeface="Times New Roman" pitchFamily="18" charset="0"/>
                <a:cs typeface="Times New Roman" pitchFamily="18" charset="0"/>
              </a:rPr>
              <a:t> flip-flops.</a:t>
            </a:r>
          </a:p>
          <a:p>
            <a:endParaRPr lang="en-US" sz="2400" dirty="0">
              <a:solidFill>
                <a:schemeClr val="bg2">
                  <a:lumMod val="10000"/>
                </a:schemeClr>
              </a:solidFill>
              <a:latin typeface="Times New Roman" pitchFamily="18" charset="0"/>
              <a:cs typeface="Times New Roman" pitchFamily="18" charset="0"/>
            </a:endParaRPr>
          </a:p>
          <a:p>
            <a:endParaRPr lang="en-US" sz="2400" dirty="0" smtClean="0">
              <a:solidFill>
                <a:schemeClr val="bg2">
                  <a:lumMod val="10000"/>
                </a:schemeClr>
              </a:solidFill>
              <a:latin typeface="Times New Roman" pitchFamily="18" charset="0"/>
              <a:cs typeface="Times New Roman" pitchFamily="18" charset="0"/>
            </a:endParaRPr>
          </a:p>
          <a:p>
            <a:pPr marL="109728" indent="0">
              <a:buNone/>
            </a:pPr>
            <a:endParaRPr lang="en-US" sz="2400" dirty="0" smtClean="0">
              <a:solidFill>
                <a:schemeClr val="bg2">
                  <a:lumMod val="10000"/>
                </a:schemeClr>
              </a:solidFill>
              <a:latin typeface="Times New Roman" pitchFamily="18" charset="0"/>
              <a:cs typeface="Times New Roman" pitchFamily="18" charset="0"/>
            </a:endParaRPr>
          </a:p>
          <a:p>
            <a:r>
              <a:rPr lang="en-US" sz="2400" dirty="0" smtClean="0">
                <a:solidFill>
                  <a:schemeClr val="bg2">
                    <a:lumMod val="10000"/>
                  </a:schemeClr>
                </a:solidFill>
                <a:latin typeface="Times New Roman" pitchFamily="18" charset="0"/>
                <a:cs typeface="Times New Roman" pitchFamily="18" charset="0"/>
              </a:rPr>
              <a:t>The four input functions for this circuit are taken directly from the state equations, with the next state variable replaced by the flip-flop input variable.</a:t>
            </a:r>
            <a:endParaRPr lang="en-US" sz="2400" dirty="0">
              <a:solidFill>
                <a:schemeClr val="bg2">
                  <a:lumMod val="10000"/>
                </a:schemeClr>
              </a:solidFill>
              <a:latin typeface="Times New Roman" pitchFamily="18" charset="0"/>
              <a:cs typeface="Times New Roman"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2424545" y="2514600"/>
                <a:ext cx="4800600" cy="1323439"/>
              </a:xfrm>
              <a:prstGeom prst="rect">
                <a:avLst/>
              </a:prstGeom>
              <a:noFill/>
            </p:spPr>
            <p:txBody>
              <a:bodyPr wrap="square" rtlCol="0">
                <a:spAutoFit/>
              </a:bodyPr>
              <a:lstStyle/>
              <a:p>
                <a:r>
                  <a:rPr lang="en-US" sz="2000" i="1" dirty="0" smtClean="0">
                    <a:solidFill>
                      <a:schemeClr val="bg2">
                        <a:lumMod val="10000"/>
                      </a:schemeClr>
                    </a:solidFill>
                    <a:latin typeface="Times New Roman" pitchFamily="18" charset="0"/>
                    <a:cs typeface="Times New Roman" pitchFamily="18" charset="0"/>
                  </a:rPr>
                  <a:t>A</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+ 1</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 = C </a:t>
                </a:r>
                <a14:m>
                  <m:oMath xmlns:m="http://schemas.openxmlformats.org/officeDocument/2006/math">
                    <m:nary>
                      <m:naryPr>
                        <m:chr m:val="⨁"/>
                        <m:subHide m:val="on"/>
                        <m:supHide m:val="on"/>
                        <m:ctrlPr>
                          <a:rPr lang="en-US" sz="2000" b="0" i="1" smtClean="0">
                            <a:solidFill>
                              <a:schemeClr val="bg2">
                                <a:lumMod val="10000"/>
                              </a:schemeClr>
                            </a:solidFill>
                            <a:latin typeface="Cambria Math"/>
                            <a:ea typeface="Cambria Math"/>
                          </a:rPr>
                        </m:ctrlPr>
                      </m:naryPr>
                      <m:sub/>
                      <m:sup/>
                      <m:e>
                        <m:r>
                          <a:rPr lang="en-US" sz="2000" b="0" i="1" smtClean="0">
                            <a:solidFill>
                              <a:schemeClr val="bg2">
                                <a:lumMod val="10000"/>
                              </a:schemeClr>
                            </a:solidFill>
                            <a:latin typeface="Cambria Math"/>
                            <a:ea typeface="Cambria Math"/>
                          </a:rPr>
                          <m:t> </m:t>
                        </m:r>
                      </m:e>
                    </m:nary>
                  </m:oMath>
                </a14:m>
                <a:r>
                  <a:rPr lang="en-US" sz="2000" i="1" dirty="0" smtClean="0">
                    <a:solidFill>
                      <a:schemeClr val="bg2">
                        <a:lumMod val="10000"/>
                      </a:schemeClr>
                    </a:solidFill>
                    <a:latin typeface="Times New Roman" pitchFamily="18" charset="0"/>
                    <a:cs typeface="Times New Roman" pitchFamily="18" charset="0"/>
                  </a:rPr>
                  <a:t>D</a:t>
                </a:r>
              </a:p>
              <a:p>
                <a:r>
                  <a:rPr lang="en-US" sz="2000" i="1" dirty="0" smtClean="0">
                    <a:solidFill>
                      <a:schemeClr val="bg2">
                        <a:lumMod val="10000"/>
                      </a:schemeClr>
                    </a:solidFill>
                    <a:latin typeface="Times New Roman" pitchFamily="18" charset="0"/>
                    <a:cs typeface="Times New Roman" pitchFamily="18" charset="0"/>
                  </a:rPr>
                  <a:t>B</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+ 1</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 = A</a:t>
                </a:r>
              </a:p>
              <a:p>
                <a:r>
                  <a:rPr lang="en-US" sz="2000" i="1" dirty="0" smtClean="0">
                    <a:solidFill>
                      <a:schemeClr val="bg2">
                        <a:lumMod val="10000"/>
                      </a:schemeClr>
                    </a:solidFill>
                    <a:latin typeface="Times New Roman" pitchFamily="18" charset="0"/>
                    <a:cs typeface="Times New Roman" pitchFamily="18" charset="0"/>
                  </a:rPr>
                  <a:t>C</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+ 1</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 = B</a:t>
                </a:r>
              </a:p>
              <a:p>
                <a:r>
                  <a:rPr lang="en-US" sz="2000" i="1" dirty="0" smtClean="0">
                    <a:solidFill>
                      <a:schemeClr val="bg2">
                        <a:lumMod val="10000"/>
                      </a:schemeClr>
                    </a:solidFill>
                    <a:latin typeface="Times New Roman" pitchFamily="18" charset="0"/>
                    <a:cs typeface="Times New Roman" pitchFamily="18" charset="0"/>
                  </a:rPr>
                  <a:t>D</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+ 1</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 = C</a:t>
                </a:r>
                <a:endParaRPr lang="en-US" sz="2000" i="1" dirty="0">
                  <a:solidFill>
                    <a:schemeClr val="bg2">
                      <a:lumMod val="10000"/>
                    </a:schemeClr>
                  </a:solidFill>
                  <a:latin typeface="Times New Roman" pitchFamily="18" charset="0"/>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424545" y="2514600"/>
                <a:ext cx="4800600" cy="1323439"/>
              </a:xfrm>
              <a:prstGeom prst="rect">
                <a:avLst/>
              </a:prstGeom>
              <a:blipFill rotWithShape="1">
                <a:blip r:embed="rId2"/>
                <a:stretch>
                  <a:fillRect l="-1398" t="-28571" b="-6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403763" y="5029199"/>
                <a:ext cx="4800600" cy="1323439"/>
              </a:xfrm>
              <a:prstGeom prst="rect">
                <a:avLst/>
              </a:prstGeom>
              <a:noFill/>
            </p:spPr>
            <p:txBody>
              <a:bodyPr wrap="square" rtlCol="0">
                <a:spAutoFit/>
              </a:bodyPr>
              <a:lstStyle/>
              <a:p>
                <a:r>
                  <a:rPr lang="en-US" sz="2000" i="1" dirty="0" smtClean="0">
                    <a:solidFill>
                      <a:schemeClr val="bg2">
                        <a:lumMod val="10000"/>
                      </a:schemeClr>
                    </a:solidFill>
                    <a:latin typeface="Times New Roman" pitchFamily="18" charset="0"/>
                    <a:cs typeface="Times New Roman" pitchFamily="18" charset="0"/>
                  </a:rPr>
                  <a:t>DA = C </a:t>
                </a:r>
                <a14:m>
                  <m:oMath xmlns:m="http://schemas.openxmlformats.org/officeDocument/2006/math">
                    <m:nary>
                      <m:naryPr>
                        <m:chr m:val="⨁"/>
                        <m:subHide m:val="on"/>
                        <m:supHide m:val="on"/>
                        <m:ctrlPr>
                          <a:rPr lang="en-US" sz="2000" b="0" i="1" smtClean="0">
                            <a:solidFill>
                              <a:schemeClr val="bg2">
                                <a:lumMod val="10000"/>
                              </a:schemeClr>
                            </a:solidFill>
                            <a:latin typeface="Cambria Math"/>
                            <a:ea typeface="Cambria Math"/>
                          </a:rPr>
                        </m:ctrlPr>
                      </m:naryPr>
                      <m:sub/>
                      <m:sup/>
                      <m:e>
                        <m:r>
                          <a:rPr lang="en-US" sz="2000" b="0" i="1" smtClean="0">
                            <a:solidFill>
                              <a:schemeClr val="bg2">
                                <a:lumMod val="10000"/>
                              </a:schemeClr>
                            </a:solidFill>
                            <a:latin typeface="Cambria Math"/>
                            <a:ea typeface="Cambria Math"/>
                          </a:rPr>
                          <m:t> </m:t>
                        </m:r>
                      </m:e>
                    </m:nary>
                  </m:oMath>
                </a14:m>
                <a:r>
                  <a:rPr lang="en-US" sz="2000" i="1" dirty="0" smtClean="0">
                    <a:solidFill>
                      <a:schemeClr val="bg2">
                        <a:lumMod val="10000"/>
                      </a:schemeClr>
                    </a:solidFill>
                    <a:latin typeface="Times New Roman" pitchFamily="18" charset="0"/>
                    <a:cs typeface="Times New Roman" pitchFamily="18" charset="0"/>
                  </a:rPr>
                  <a:t>D</a:t>
                </a:r>
              </a:p>
              <a:p>
                <a:r>
                  <a:rPr lang="en-US" sz="2000" i="1" dirty="0" smtClean="0">
                    <a:solidFill>
                      <a:schemeClr val="bg2">
                        <a:lumMod val="10000"/>
                      </a:schemeClr>
                    </a:solidFill>
                    <a:latin typeface="Times New Roman" pitchFamily="18" charset="0"/>
                    <a:cs typeface="Times New Roman" pitchFamily="18" charset="0"/>
                  </a:rPr>
                  <a:t>DB = A</a:t>
                </a:r>
              </a:p>
              <a:p>
                <a:r>
                  <a:rPr lang="en-US" sz="2000" i="1" dirty="0" smtClean="0">
                    <a:solidFill>
                      <a:schemeClr val="bg2">
                        <a:lumMod val="10000"/>
                      </a:schemeClr>
                    </a:solidFill>
                    <a:latin typeface="Times New Roman" pitchFamily="18" charset="0"/>
                    <a:cs typeface="Times New Roman" pitchFamily="18" charset="0"/>
                  </a:rPr>
                  <a:t>DC = B</a:t>
                </a:r>
              </a:p>
              <a:p>
                <a:r>
                  <a:rPr lang="en-US" sz="2000" i="1" dirty="0" smtClean="0">
                    <a:solidFill>
                      <a:schemeClr val="bg2">
                        <a:lumMod val="10000"/>
                      </a:schemeClr>
                    </a:solidFill>
                    <a:latin typeface="Times New Roman" pitchFamily="18" charset="0"/>
                    <a:cs typeface="Times New Roman" pitchFamily="18" charset="0"/>
                  </a:rPr>
                  <a:t>DD = C</a:t>
                </a:r>
                <a:endParaRPr lang="en-US" sz="2000" i="1" dirty="0">
                  <a:solidFill>
                    <a:schemeClr val="bg2">
                      <a:lumMod val="10000"/>
                    </a:schemeClr>
                  </a:solidFill>
                  <a:latin typeface="Times New Roman" pitchFamily="18" charset="0"/>
                  <a:cs typeface="Times New Roman"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403763" y="5029199"/>
                <a:ext cx="4800600" cy="1323439"/>
              </a:xfrm>
              <a:prstGeom prst="rect">
                <a:avLst/>
              </a:prstGeom>
              <a:blipFill rotWithShape="1">
                <a:blip r:embed="rId3"/>
                <a:stretch>
                  <a:fillRect l="-1269" t="-28571" b="-7373"/>
                </a:stretch>
              </a:blipFill>
            </p:spPr>
            <p:txBody>
              <a:bodyPr/>
              <a:lstStyle/>
              <a:p>
                <a:r>
                  <a:rPr lang="en-US">
                    <a:noFill/>
                  </a:rPr>
                  <a:t> </a:t>
                </a:r>
              </a:p>
            </p:txBody>
          </p:sp>
        </mc:Fallback>
      </mc:AlternateContent>
    </p:spTree>
    <p:extLst>
      <p:ext uri="{BB962C8B-B14F-4D97-AF65-F5344CB8AC3E}">
        <p14:creationId xmlns:p14="http://schemas.microsoft.com/office/powerpoint/2010/main" val="1035234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Design with State Equations</a:t>
            </a:r>
            <a:endParaRPr lang="en-US" sz="36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765300"/>
                <a:ext cx="8229600" cy="4635500"/>
              </a:xfrm>
            </p:spPr>
            <p:txBody>
              <a:bodyPr>
                <a:normAutofit/>
              </a:bodyPr>
              <a:lstStyle/>
              <a:p>
                <a:r>
                  <a:rPr lang="en-US" sz="2200" dirty="0" smtClean="0">
                    <a:solidFill>
                      <a:schemeClr val="bg2">
                        <a:lumMod val="10000"/>
                      </a:schemeClr>
                    </a:solidFill>
                    <a:latin typeface="Times New Roman" pitchFamily="18" charset="0"/>
                    <a:cs typeface="Times New Roman" pitchFamily="18" charset="0"/>
                  </a:rPr>
                  <a:t>If we are told to design the sequential circuit with </a:t>
                </a:r>
                <a:r>
                  <a:rPr lang="en-US" sz="2200" i="1" dirty="0" smtClean="0">
                    <a:solidFill>
                      <a:schemeClr val="bg2">
                        <a:lumMod val="10000"/>
                      </a:schemeClr>
                    </a:solidFill>
                    <a:latin typeface="Times New Roman" pitchFamily="18" charset="0"/>
                    <a:cs typeface="Times New Roman" pitchFamily="18" charset="0"/>
                  </a:rPr>
                  <a:t>JK</a:t>
                </a:r>
                <a:r>
                  <a:rPr lang="en-US" sz="2200" dirty="0" smtClean="0">
                    <a:solidFill>
                      <a:schemeClr val="bg2">
                        <a:lumMod val="10000"/>
                      </a:schemeClr>
                    </a:solidFill>
                    <a:latin typeface="Times New Roman" pitchFamily="18" charset="0"/>
                    <a:cs typeface="Times New Roman" pitchFamily="18" charset="0"/>
                  </a:rPr>
                  <a:t> flip-flops, then what happens?</a:t>
                </a:r>
              </a:p>
              <a:p>
                <a:endParaRPr lang="en-US" sz="2200" dirty="0">
                  <a:solidFill>
                    <a:schemeClr val="bg2">
                      <a:lumMod val="10000"/>
                    </a:schemeClr>
                  </a:solidFill>
                  <a:latin typeface="Times New Roman" pitchFamily="18" charset="0"/>
                  <a:cs typeface="Times New Roman" pitchFamily="18" charset="0"/>
                </a:endParaRPr>
              </a:p>
              <a:p>
                <a:endParaRPr lang="en-US" sz="2200" dirty="0" smtClean="0">
                  <a:solidFill>
                    <a:schemeClr val="bg2">
                      <a:lumMod val="10000"/>
                    </a:schemeClr>
                  </a:solidFill>
                  <a:latin typeface="Times New Roman" pitchFamily="18" charset="0"/>
                  <a:cs typeface="Times New Roman" pitchFamily="18" charset="0"/>
                </a:endParaRPr>
              </a:p>
              <a:p>
                <a:pPr marL="109728" indent="0">
                  <a:buNone/>
                </a:pPr>
                <a:endParaRPr lang="en-US" sz="2200" dirty="0" smtClean="0">
                  <a:solidFill>
                    <a:schemeClr val="bg2">
                      <a:lumMod val="10000"/>
                    </a:schemeClr>
                  </a:solidFill>
                  <a:latin typeface="Times New Roman" pitchFamily="18" charset="0"/>
                  <a:cs typeface="Times New Roman" pitchFamily="18" charset="0"/>
                </a:endParaRPr>
              </a:p>
              <a:p>
                <a:r>
                  <a:rPr lang="en-US" sz="2200" dirty="0" smtClean="0">
                    <a:solidFill>
                      <a:schemeClr val="bg2">
                        <a:lumMod val="10000"/>
                      </a:schemeClr>
                    </a:solidFill>
                    <a:latin typeface="Times New Roman" pitchFamily="18" charset="0"/>
                    <a:cs typeface="Times New Roman" pitchFamily="18" charset="0"/>
                  </a:rPr>
                  <a:t>The characteristic equation for </a:t>
                </a:r>
                <a:r>
                  <a:rPr lang="en-US" sz="2200" i="1" dirty="0" smtClean="0">
                    <a:solidFill>
                      <a:schemeClr val="bg2">
                        <a:lumMod val="10000"/>
                      </a:schemeClr>
                    </a:solidFill>
                    <a:latin typeface="Times New Roman" pitchFamily="18" charset="0"/>
                    <a:cs typeface="Times New Roman" pitchFamily="18" charset="0"/>
                  </a:rPr>
                  <a:t>JK</a:t>
                </a:r>
                <a:r>
                  <a:rPr lang="en-US" sz="2200" dirty="0" smtClean="0">
                    <a:solidFill>
                      <a:schemeClr val="bg2">
                        <a:lumMod val="10000"/>
                      </a:schemeClr>
                    </a:solidFill>
                    <a:latin typeface="Times New Roman" pitchFamily="18" charset="0"/>
                    <a:cs typeface="Times New Roman" pitchFamily="18" charset="0"/>
                  </a:rPr>
                  <a:t> flip-flop:</a:t>
                </a:r>
              </a:p>
              <a:p>
                <a:pPr marL="109728" indent="0" algn="ctr">
                  <a:buNone/>
                </a:pPr>
                <a:r>
                  <a:rPr lang="en-US" sz="2200" i="1" dirty="0" smtClean="0">
                    <a:solidFill>
                      <a:schemeClr val="bg2">
                        <a:lumMod val="10000"/>
                      </a:schemeClr>
                    </a:solidFill>
                    <a:latin typeface="Times New Roman" pitchFamily="18" charset="0"/>
                    <a:cs typeface="Times New Roman" pitchFamily="18" charset="0"/>
                  </a:rPr>
                  <a:t>Q</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t</a:t>
                </a:r>
                <a:r>
                  <a:rPr lang="en-US" sz="2200" dirty="0" smtClean="0">
                    <a:solidFill>
                      <a:schemeClr val="bg2">
                        <a:lumMod val="10000"/>
                      </a:schemeClr>
                    </a:solidFill>
                    <a:latin typeface="Times New Roman" pitchFamily="18" charset="0"/>
                    <a:cs typeface="Times New Roman" pitchFamily="18" charset="0"/>
                  </a:rPr>
                  <a:t> + 1) = (</a:t>
                </a:r>
                <a:r>
                  <a:rPr lang="en-US" sz="2200" i="1" dirty="0" smtClean="0">
                    <a:solidFill>
                      <a:schemeClr val="bg2">
                        <a:lumMod val="10000"/>
                      </a:schemeClr>
                    </a:solidFill>
                    <a:latin typeface="Times New Roman" pitchFamily="18" charset="0"/>
                    <a:cs typeface="Times New Roman" pitchFamily="18" charset="0"/>
                  </a:rPr>
                  <a:t>J</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Q</a:t>
                </a:r>
                <a:r>
                  <a:rPr lang="en-US" sz="2200" dirty="0" smtClean="0">
                    <a:solidFill>
                      <a:schemeClr val="bg2">
                        <a:lumMod val="10000"/>
                      </a:schemeClr>
                    </a:solidFill>
                    <a:latin typeface="Calibri" pitchFamily="34"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K</a:t>
                </a:r>
                <a:r>
                  <a:rPr lang="en-US" sz="2200" dirty="0" smtClean="0">
                    <a:solidFill>
                      <a:schemeClr val="bg2">
                        <a:lumMod val="10000"/>
                      </a:schemeClr>
                    </a:solidFill>
                    <a:latin typeface="Calibri" pitchFamily="34" charset="0"/>
                    <a:cs typeface="Times New Roman" pitchFamily="18" charset="0"/>
                  </a:rPr>
                  <a:t>’</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Q</a:t>
                </a:r>
              </a:p>
              <a:p>
                <a:r>
                  <a:rPr lang="en-US" sz="2200" dirty="0" smtClean="0">
                    <a:solidFill>
                      <a:schemeClr val="bg2">
                        <a:lumMod val="10000"/>
                      </a:schemeClr>
                    </a:solidFill>
                    <a:latin typeface="Times New Roman" pitchFamily="18" charset="0"/>
                    <a:cs typeface="Times New Roman" pitchFamily="18" charset="0"/>
                  </a:rPr>
                  <a:t>We have to arrange the equations according to the above format. Such as-</a:t>
                </a:r>
              </a:p>
              <a:p>
                <a:pPr marL="109728" indent="0">
                  <a:buNone/>
                </a:pPr>
                <a:r>
                  <a:rPr lang="en-US" sz="2200" dirty="0" smtClean="0">
                    <a:solidFill>
                      <a:schemeClr val="bg2">
                        <a:lumMod val="10000"/>
                      </a:schemeClr>
                    </a:solidFill>
                    <a:latin typeface="Times New Roman" pitchFamily="18" charset="0"/>
                    <a:cs typeface="Times New Roman" pitchFamily="18" charset="0"/>
                  </a:rPr>
                  <a:t>	</a:t>
                </a:r>
                <a:r>
                  <a:rPr lang="en-US" sz="2200" i="1" dirty="0">
                    <a:solidFill>
                      <a:schemeClr val="bg2">
                        <a:lumMod val="10000"/>
                      </a:schemeClr>
                    </a:solidFill>
                    <a:latin typeface="Times New Roman" pitchFamily="18" charset="0"/>
                    <a:cs typeface="Times New Roman" pitchFamily="18" charset="0"/>
                  </a:rPr>
                  <a:t>A</a:t>
                </a:r>
                <a:r>
                  <a:rPr lang="en-US" sz="2200" dirty="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t + </a:t>
                </a:r>
                <a:r>
                  <a:rPr lang="en-US" sz="2200" dirty="0">
                    <a:solidFill>
                      <a:schemeClr val="bg2">
                        <a:lumMod val="10000"/>
                      </a:schemeClr>
                    </a:solidFill>
                    <a:latin typeface="Times New Roman" pitchFamily="18" charset="0"/>
                    <a:cs typeface="Times New Roman" pitchFamily="18" charset="0"/>
                  </a:rPr>
                  <a:t>1)</a:t>
                </a:r>
                <a:r>
                  <a:rPr lang="en-US" sz="2200" i="1" dirty="0">
                    <a:solidFill>
                      <a:schemeClr val="bg2">
                        <a:lumMod val="10000"/>
                      </a:schemeClr>
                    </a:solidFill>
                    <a:latin typeface="Times New Roman" pitchFamily="18" charset="0"/>
                    <a:cs typeface="Times New Roman" pitchFamily="18" charset="0"/>
                  </a:rPr>
                  <a:t> = C </a:t>
                </a:r>
                <a14:m>
                  <m:oMath xmlns:m="http://schemas.openxmlformats.org/officeDocument/2006/math">
                    <m:nary>
                      <m:naryPr>
                        <m:chr m:val="⨁"/>
                        <m:subHide m:val="on"/>
                        <m:supHide m:val="on"/>
                        <m:ctrlPr>
                          <a:rPr lang="en-US" sz="2200" i="1">
                            <a:solidFill>
                              <a:schemeClr val="bg2">
                                <a:lumMod val="10000"/>
                              </a:schemeClr>
                            </a:solidFill>
                            <a:latin typeface="Cambria Math"/>
                            <a:ea typeface="Cambria Math"/>
                          </a:rPr>
                        </m:ctrlPr>
                      </m:naryPr>
                      <m:sub/>
                      <m:sup/>
                      <m:e>
                        <m:r>
                          <a:rPr lang="en-US" sz="2200" i="1">
                            <a:solidFill>
                              <a:schemeClr val="bg2">
                                <a:lumMod val="10000"/>
                              </a:schemeClr>
                            </a:solidFill>
                            <a:latin typeface="Cambria Math"/>
                            <a:ea typeface="Cambria Math"/>
                          </a:rPr>
                          <m:t> </m:t>
                        </m:r>
                      </m:e>
                    </m:nary>
                  </m:oMath>
                </a14:m>
                <a:r>
                  <a:rPr lang="en-US" sz="2200" i="1" dirty="0" smtClean="0">
                    <a:solidFill>
                      <a:schemeClr val="bg2">
                        <a:lumMod val="10000"/>
                      </a:schemeClr>
                    </a:solidFill>
                    <a:latin typeface="Times New Roman" pitchFamily="18" charset="0"/>
                    <a:cs typeface="Times New Roman" pitchFamily="18" charset="0"/>
                  </a:rPr>
                  <a:t>D = </a:t>
                </a:r>
                <a:r>
                  <a:rPr lang="en-US" sz="2200" dirty="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C</a:t>
                </a:r>
                <a:r>
                  <a:rPr lang="en-US" sz="2200" dirty="0" smtClean="0">
                    <a:solidFill>
                      <a:schemeClr val="bg2">
                        <a:lumMod val="10000"/>
                      </a:schemeClr>
                    </a:solidFill>
                    <a:latin typeface="Times New Roman" pitchFamily="18" charset="0"/>
                    <a:cs typeface="Times New Roman" pitchFamily="18" charset="0"/>
                  </a:rPr>
                  <a:t> </a:t>
                </a:r>
                <a14:m>
                  <m:oMath xmlns:m="http://schemas.openxmlformats.org/officeDocument/2006/math">
                    <m:nary>
                      <m:naryPr>
                        <m:chr m:val="⨁"/>
                        <m:subHide m:val="on"/>
                        <m:supHide m:val="on"/>
                        <m:ctrlPr>
                          <a:rPr lang="en-US" sz="2200" i="1">
                            <a:solidFill>
                              <a:schemeClr val="bg2">
                                <a:lumMod val="10000"/>
                              </a:schemeClr>
                            </a:solidFill>
                            <a:latin typeface="Cambria Math"/>
                            <a:ea typeface="Cambria Math"/>
                          </a:rPr>
                        </m:ctrlPr>
                      </m:naryPr>
                      <m:sub/>
                      <m:sup/>
                      <m:e>
                        <m:r>
                          <a:rPr lang="en-US" sz="2200" i="1">
                            <a:solidFill>
                              <a:schemeClr val="bg2">
                                <a:lumMod val="10000"/>
                              </a:schemeClr>
                            </a:solidFill>
                            <a:latin typeface="Cambria Math"/>
                            <a:ea typeface="Cambria Math"/>
                          </a:rPr>
                          <m:t> </m:t>
                        </m:r>
                      </m:e>
                    </m:nary>
                    <m:r>
                      <a:rPr lang="en-US" sz="2200" i="1">
                        <a:solidFill>
                          <a:schemeClr val="bg2">
                            <a:lumMod val="10000"/>
                          </a:schemeClr>
                        </a:solidFill>
                        <a:latin typeface="Cambria Math"/>
                        <a:ea typeface="Cambria Math"/>
                      </a:rPr>
                      <m:t> </m:t>
                    </m:r>
                  </m:oMath>
                </a14:m>
                <a:r>
                  <a:rPr lang="en-US" sz="2200" i="1" dirty="0" smtClean="0">
                    <a:solidFill>
                      <a:schemeClr val="bg2">
                        <a:lumMod val="10000"/>
                      </a:schemeClr>
                    </a:solidFill>
                    <a:latin typeface="Times New Roman" pitchFamily="18" charset="0"/>
                    <a:cs typeface="Times New Roman" pitchFamily="18" charset="0"/>
                  </a:rPr>
                  <a:t>D</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A’</a:t>
                </a:r>
                <a:r>
                  <a:rPr lang="en-US" sz="2200" dirty="0" smtClean="0">
                    <a:solidFill>
                      <a:schemeClr val="bg2">
                        <a:lumMod val="10000"/>
                      </a:schemeClr>
                    </a:solidFill>
                    <a:latin typeface="Times New Roman" pitchFamily="18" charset="0"/>
                    <a:cs typeface="Times New Roman" pitchFamily="18" charset="0"/>
                  </a:rPr>
                  <a:t> + </a:t>
                </a:r>
                <a:r>
                  <a:rPr lang="en-US" sz="2200" i="1" dirty="0" smtClean="0">
                    <a:solidFill>
                      <a:schemeClr val="bg2">
                        <a:lumMod val="10000"/>
                      </a:schemeClr>
                    </a:solidFill>
                    <a:latin typeface="Times New Roman" pitchFamily="18" charset="0"/>
                    <a:cs typeface="Times New Roman" pitchFamily="18" charset="0"/>
                  </a:rPr>
                  <a:t>A)</a:t>
                </a:r>
              </a:p>
              <a:p>
                <a:pPr marL="109728" indent="0">
                  <a:buNone/>
                </a:pPr>
                <a:r>
                  <a:rPr lang="en-US" sz="2200" i="1" dirty="0" smtClean="0">
                    <a:solidFill>
                      <a:schemeClr val="bg2">
                        <a:lumMod val="10000"/>
                      </a:schemeClr>
                    </a:solidFill>
                    <a:latin typeface="Times New Roman" pitchFamily="18" charset="0"/>
                    <a:cs typeface="Times New Roman" pitchFamily="18" charset="0"/>
                  </a:rPr>
                  <a:t>                          = </a:t>
                </a:r>
                <a:r>
                  <a:rPr lang="en-US" sz="2200" dirty="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C</a:t>
                </a:r>
                <a:r>
                  <a:rPr lang="en-US" sz="2200" dirty="0">
                    <a:solidFill>
                      <a:schemeClr val="bg2">
                        <a:lumMod val="10000"/>
                      </a:schemeClr>
                    </a:solidFill>
                    <a:latin typeface="Times New Roman" pitchFamily="18" charset="0"/>
                    <a:cs typeface="Times New Roman" pitchFamily="18" charset="0"/>
                  </a:rPr>
                  <a:t> </a:t>
                </a:r>
                <a14:m>
                  <m:oMath xmlns:m="http://schemas.openxmlformats.org/officeDocument/2006/math">
                    <m:nary>
                      <m:naryPr>
                        <m:chr m:val="⨁"/>
                        <m:subHide m:val="on"/>
                        <m:supHide m:val="on"/>
                        <m:ctrlPr>
                          <a:rPr lang="en-US" sz="2200" i="1">
                            <a:solidFill>
                              <a:schemeClr val="bg2">
                                <a:lumMod val="10000"/>
                              </a:schemeClr>
                            </a:solidFill>
                            <a:latin typeface="Cambria Math"/>
                            <a:ea typeface="Cambria Math"/>
                          </a:rPr>
                        </m:ctrlPr>
                      </m:naryPr>
                      <m:sub/>
                      <m:sup/>
                      <m:e>
                        <m:r>
                          <a:rPr lang="en-US" sz="2200" i="1">
                            <a:solidFill>
                              <a:schemeClr val="bg2">
                                <a:lumMod val="10000"/>
                              </a:schemeClr>
                            </a:solidFill>
                            <a:latin typeface="Cambria Math"/>
                            <a:ea typeface="Cambria Math"/>
                          </a:rPr>
                          <m:t> </m:t>
                        </m:r>
                      </m:e>
                    </m:nary>
                    <m:r>
                      <a:rPr lang="en-US" sz="2200" i="1">
                        <a:solidFill>
                          <a:schemeClr val="bg2">
                            <a:lumMod val="10000"/>
                          </a:schemeClr>
                        </a:solidFill>
                        <a:latin typeface="Cambria Math"/>
                        <a:ea typeface="Cambria Math"/>
                      </a:rPr>
                      <m:t> </m:t>
                    </m:r>
                  </m:oMath>
                </a14:m>
                <a:r>
                  <a:rPr lang="en-US" sz="2200" i="1" dirty="0">
                    <a:solidFill>
                      <a:schemeClr val="bg2">
                        <a:lumMod val="10000"/>
                      </a:schemeClr>
                    </a:solidFill>
                    <a:latin typeface="Times New Roman" pitchFamily="18" charset="0"/>
                    <a:cs typeface="Times New Roman" pitchFamily="18" charset="0"/>
                  </a:rPr>
                  <a:t>D</a:t>
                </a:r>
                <a:r>
                  <a:rPr lang="en-US" sz="2200" dirty="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A</a:t>
                </a:r>
                <a:r>
                  <a:rPr lang="en-US" sz="2200" i="1" dirty="0">
                    <a:solidFill>
                      <a:schemeClr val="bg2">
                        <a:lumMod val="10000"/>
                      </a:schemeClr>
                    </a:solidFill>
                    <a:latin typeface="Times New Roman" pitchFamily="18" charset="0"/>
                    <a:cs typeface="Times New Roman" pitchFamily="18" charset="0"/>
                  </a:rPr>
                  <a:t>’</a:t>
                </a:r>
                <a:r>
                  <a:rPr lang="en-US" sz="2200" dirty="0">
                    <a:solidFill>
                      <a:schemeClr val="bg2">
                        <a:lumMod val="10000"/>
                      </a:schemeClr>
                    </a:solidFill>
                    <a:latin typeface="Times New Roman" pitchFamily="18" charset="0"/>
                    <a:cs typeface="Times New Roman" pitchFamily="18" charset="0"/>
                  </a:rPr>
                  <a:t> + </a:t>
                </a:r>
                <a:r>
                  <a:rPr lang="en-US" sz="2200" dirty="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C</a:t>
                </a:r>
                <a:r>
                  <a:rPr lang="en-US" sz="2200" dirty="0">
                    <a:solidFill>
                      <a:schemeClr val="bg2">
                        <a:lumMod val="10000"/>
                      </a:schemeClr>
                    </a:solidFill>
                    <a:latin typeface="Times New Roman" pitchFamily="18" charset="0"/>
                    <a:cs typeface="Times New Roman" pitchFamily="18" charset="0"/>
                  </a:rPr>
                  <a:t> </a:t>
                </a:r>
                <a14:m>
                  <m:oMath xmlns:m="http://schemas.openxmlformats.org/officeDocument/2006/math">
                    <m:nary>
                      <m:naryPr>
                        <m:chr m:val="⨁"/>
                        <m:subHide m:val="on"/>
                        <m:supHide m:val="on"/>
                        <m:ctrlPr>
                          <a:rPr lang="en-US" sz="2200" i="1">
                            <a:solidFill>
                              <a:schemeClr val="bg2">
                                <a:lumMod val="10000"/>
                              </a:schemeClr>
                            </a:solidFill>
                            <a:latin typeface="Cambria Math"/>
                            <a:ea typeface="Cambria Math"/>
                          </a:rPr>
                        </m:ctrlPr>
                      </m:naryPr>
                      <m:sub/>
                      <m:sup/>
                      <m:e>
                        <m:r>
                          <a:rPr lang="en-US" sz="2200" i="1">
                            <a:solidFill>
                              <a:schemeClr val="bg2">
                                <a:lumMod val="10000"/>
                              </a:schemeClr>
                            </a:solidFill>
                            <a:latin typeface="Cambria Math"/>
                            <a:ea typeface="Cambria Math"/>
                          </a:rPr>
                          <m:t> </m:t>
                        </m:r>
                      </m:e>
                    </m:nary>
                    <m:r>
                      <a:rPr lang="en-US" sz="2200" i="1">
                        <a:solidFill>
                          <a:schemeClr val="bg2">
                            <a:lumMod val="10000"/>
                          </a:schemeClr>
                        </a:solidFill>
                        <a:latin typeface="Cambria Math"/>
                        <a:ea typeface="Cambria Math"/>
                      </a:rPr>
                      <m:t> </m:t>
                    </m:r>
                  </m:oMath>
                </a14:m>
                <a:r>
                  <a:rPr lang="en-US" sz="2200" i="1" dirty="0">
                    <a:solidFill>
                      <a:schemeClr val="bg2">
                        <a:lumMod val="10000"/>
                      </a:schemeClr>
                    </a:solidFill>
                    <a:latin typeface="Times New Roman" pitchFamily="18" charset="0"/>
                    <a:cs typeface="Times New Roman" pitchFamily="18" charset="0"/>
                  </a:rPr>
                  <a:t>D</a:t>
                </a:r>
                <a:r>
                  <a:rPr lang="en-US" sz="2200" dirty="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A</a:t>
                </a:r>
                <a:endParaRPr lang="en-US" sz="2200" i="1" dirty="0" smtClean="0">
                  <a:solidFill>
                    <a:schemeClr val="bg2">
                      <a:lumMod val="10000"/>
                    </a:schemeClr>
                  </a:solidFill>
                  <a:latin typeface="Times New Roman" pitchFamily="18" charset="0"/>
                  <a:cs typeface="Times New Roman" pitchFamily="18" charset="0"/>
                </a:endParaRPr>
              </a:p>
              <a:p>
                <a:pPr marL="109728" indent="0">
                  <a:buNone/>
                </a:pP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JA = </a:t>
                </a:r>
                <a:r>
                  <a:rPr lang="en-US" sz="2200" dirty="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C</a:t>
                </a:r>
                <a:r>
                  <a:rPr lang="en-US" sz="2200" dirty="0">
                    <a:solidFill>
                      <a:schemeClr val="bg2">
                        <a:lumMod val="10000"/>
                      </a:schemeClr>
                    </a:solidFill>
                    <a:latin typeface="Times New Roman" pitchFamily="18" charset="0"/>
                    <a:cs typeface="Times New Roman" pitchFamily="18" charset="0"/>
                  </a:rPr>
                  <a:t> </a:t>
                </a:r>
                <a14:m>
                  <m:oMath xmlns:m="http://schemas.openxmlformats.org/officeDocument/2006/math">
                    <m:nary>
                      <m:naryPr>
                        <m:chr m:val="⨁"/>
                        <m:subHide m:val="on"/>
                        <m:supHide m:val="on"/>
                        <m:ctrlPr>
                          <a:rPr lang="en-US" sz="2200" i="1">
                            <a:solidFill>
                              <a:schemeClr val="bg2">
                                <a:lumMod val="10000"/>
                              </a:schemeClr>
                            </a:solidFill>
                            <a:latin typeface="Cambria Math"/>
                            <a:ea typeface="Cambria Math"/>
                          </a:rPr>
                        </m:ctrlPr>
                      </m:naryPr>
                      <m:sub/>
                      <m:sup/>
                      <m:e>
                        <m:r>
                          <a:rPr lang="en-US" sz="2200" i="1">
                            <a:solidFill>
                              <a:schemeClr val="bg2">
                                <a:lumMod val="10000"/>
                              </a:schemeClr>
                            </a:solidFill>
                            <a:latin typeface="Cambria Math"/>
                            <a:ea typeface="Cambria Math"/>
                          </a:rPr>
                          <m:t> </m:t>
                        </m:r>
                      </m:e>
                    </m:nary>
                    <m:r>
                      <a:rPr lang="en-US" sz="2200" i="1">
                        <a:solidFill>
                          <a:schemeClr val="bg2">
                            <a:lumMod val="10000"/>
                          </a:schemeClr>
                        </a:solidFill>
                        <a:latin typeface="Cambria Math"/>
                        <a:ea typeface="Cambria Math"/>
                      </a:rPr>
                      <m:t> </m:t>
                    </m:r>
                  </m:oMath>
                </a14:m>
                <a:r>
                  <a:rPr lang="en-US" sz="2200" i="1" dirty="0">
                    <a:solidFill>
                      <a:schemeClr val="bg2">
                        <a:lumMod val="10000"/>
                      </a:schemeClr>
                    </a:solidFill>
                    <a:latin typeface="Times New Roman" pitchFamily="18" charset="0"/>
                    <a:cs typeface="Times New Roman" pitchFamily="18" charset="0"/>
                  </a:rPr>
                  <a:t>D</a:t>
                </a:r>
                <a:r>
                  <a:rPr lang="en-US" sz="2200" dirty="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      KA = </a:t>
                </a:r>
                <a:r>
                  <a:rPr lang="en-US" sz="2200" dirty="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C</a:t>
                </a:r>
                <a:r>
                  <a:rPr lang="en-US" sz="2200" dirty="0">
                    <a:solidFill>
                      <a:schemeClr val="bg2">
                        <a:lumMod val="10000"/>
                      </a:schemeClr>
                    </a:solidFill>
                    <a:latin typeface="Times New Roman" pitchFamily="18" charset="0"/>
                    <a:cs typeface="Times New Roman" pitchFamily="18" charset="0"/>
                  </a:rPr>
                  <a:t> </a:t>
                </a:r>
                <a14:m>
                  <m:oMath xmlns:m="http://schemas.openxmlformats.org/officeDocument/2006/math">
                    <m:r>
                      <a:rPr lang="en-US" sz="2200" i="1" smtClean="0">
                        <a:solidFill>
                          <a:schemeClr val="bg2">
                            <a:lumMod val="10000"/>
                          </a:schemeClr>
                        </a:solidFill>
                        <a:latin typeface="Cambria Math"/>
                        <a:ea typeface="Cambria Math"/>
                        <a:cs typeface="Times New Roman" pitchFamily="18" charset="0"/>
                      </a:rPr>
                      <m:t>⨀</m:t>
                    </m:r>
                  </m:oMath>
                </a14:m>
                <a:r>
                  <a:rPr lang="en-US" sz="2200" i="1" dirty="0" smtClean="0">
                    <a:solidFill>
                      <a:schemeClr val="bg2">
                        <a:lumMod val="10000"/>
                      </a:schemeClr>
                    </a:solidFill>
                    <a:latin typeface="Times New Roman" pitchFamily="18" charset="0"/>
                    <a:cs typeface="Times New Roman" pitchFamily="18" charset="0"/>
                  </a:rPr>
                  <a:t>D</a:t>
                </a:r>
                <a:r>
                  <a:rPr lang="en-US" sz="2200" dirty="0">
                    <a:solidFill>
                      <a:schemeClr val="bg2">
                        <a:lumMod val="10000"/>
                      </a:schemeClr>
                    </a:solidFill>
                    <a:latin typeface="Times New Roman" pitchFamily="18" charset="0"/>
                    <a:cs typeface="Times New Roman" pitchFamily="18" charset="0"/>
                  </a:rPr>
                  <a:t>)</a:t>
                </a:r>
                <a:endParaRPr lang="en-US" sz="2200" dirty="0">
                  <a:solidFill>
                    <a:schemeClr val="bg2">
                      <a:lumMod val="10000"/>
                    </a:schemeClr>
                  </a:solidFill>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765300"/>
                <a:ext cx="8229600" cy="4635500"/>
              </a:xfrm>
              <a:blipFill rotWithShape="1">
                <a:blip r:embed="rId2"/>
                <a:stretch>
                  <a:fillRect t="-789" r="-1556" b="-106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424545" y="2514600"/>
                <a:ext cx="4800600" cy="1323439"/>
              </a:xfrm>
              <a:prstGeom prst="rect">
                <a:avLst/>
              </a:prstGeom>
              <a:noFill/>
            </p:spPr>
            <p:txBody>
              <a:bodyPr wrap="square" rtlCol="0">
                <a:spAutoFit/>
              </a:bodyPr>
              <a:lstStyle/>
              <a:p>
                <a:r>
                  <a:rPr lang="en-US" sz="2000" i="1" dirty="0" smtClean="0">
                    <a:solidFill>
                      <a:schemeClr val="bg2">
                        <a:lumMod val="10000"/>
                      </a:schemeClr>
                    </a:solidFill>
                    <a:latin typeface="Times New Roman" pitchFamily="18" charset="0"/>
                    <a:cs typeface="Times New Roman" pitchFamily="18" charset="0"/>
                  </a:rPr>
                  <a:t>A</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a:t>
                </a:r>
                <a:r>
                  <a:rPr lang="en-US" sz="2000" dirty="0" smtClean="0">
                    <a:solidFill>
                      <a:schemeClr val="bg2">
                        <a:lumMod val="10000"/>
                      </a:schemeClr>
                    </a:solidFill>
                    <a:latin typeface="Times New Roman" pitchFamily="18" charset="0"/>
                    <a:cs typeface="Times New Roman" pitchFamily="18" charset="0"/>
                  </a:rPr>
                  <a:t>1)</a:t>
                </a:r>
                <a:r>
                  <a:rPr lang="en-US" sz="2000" i="1" dirty="0" smtClean="0">
                    <a:solidFill>
                      <a:schemeClr val="bg2">
                        <a:lumMod val="10000"/>
                      </a:schemeClr>
                    </a:solidFill>
                    <a:latin typeface="Times New Roman" pitchFamily="18" charset="0"/>
                    <a:cs typeface="Times New Roman" pitchFamily="18" charset="0"/>
                  </a:rPr>
                  <a:t> = C </a:t>
                </a:r>
                <a14:m>
                  <m:oMath xmlns:m="http://schemas.openxmlformats.org/officeDocument/2006/math">
                    <m:nary>
                      <m:naryPr>
                        <m:chr m:val="⨁"/>
                        <m:subHide m:val="on"/>
                        <m:supHide m:val="on"/>
                        <m:ctrlPr>
                          <a:rPr lang="en-US" sz="2000" b="0" i="1" smtClean="0">
                            <a:solidFill>
                              <a:schemeClr val="bg2">
                                <a:lumMod val="10000"/>
                              </a:schemeClr>
                            </a:solidFill>
                            <a:latin typeface="Cambria Math"/>
                            <a:ea typeface="Cambria Math"/>
                          </a:rPr>
                        </m:ctrlPr>
                      </m:naryPr>
                      <m:sub/>
                      <m:sup/>
                      <m:e>
                        <m:r>
                          <a:rPr lang="en-US" sz="2000" b="0" i="1" smtClean="0">
                            <a:solidFill>
                              <a:schemeClr val="bg2">
                                <a:lumMod val="10000"/>
                              </a:schemeClr>
                            </a:solidFill>
                            <a:latin typeface="Cambria Math"/>
                            <a:ea typeface="Cambria Math"/>
                          </a:rPr>
                          <m:t> </m:t>
                        </m:r>
                      </m:e>
                    </m:nary>
                  </m:oMath>
                </a14:m>
                <a:r>
                  <a:rPr lang="en-US" sz="2000" i="1" dirty="0" smtClean="0">
                    <a:solidFill>
                      <a:schemeClr val="bg2">
                        <a:lumMod val="10000"/>
                      </a:schemeClr>
                    </a:solidFill>
                    <a:latin typeface="Times New Roman" pitchFamily="18" charset="0"/>
                    <a:cs typeface="Times New Roman" pitchFamily="18" charset="0"/>
                  </a:rPr>
                  <a:t>D</a:t>
                </a:r>
              </a:p>
              <a:p>
                <a:r>
                  <a:rPr lang="en-US" sz="2000" i="1" dirty="0" smtClean="0">
                    <a:solidFill>
                      <a:schemeClr val="bg2">
                        <a:lumMod val="10000"/>
                      </a:schemeClr>
                    </a:solidFill>
                    <a:latin typeface="Times New Roman" pitchFamily="18" charset="0"/>
                    <a:cs typeface="Times New Roman" pitchFamily="18" charset="0"/>
                  </a:rPr>
                  <a:t>B</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a:t>
                </a:r>
                <a:r>
                  <a:rPr lang="en-US" sz="2000" dirty="0" smtClean="0">
                    <a:solidFill>
                      <a:schemeClr val="bg2">
                        <a:lumMod val="10000"/>
                      </a:schemeClr>
                    </a:solidFill>
                    <a:latin typeface="Times New Roman" pitchFamily="18" charset="0"/>
                    <a:cs typeface="Times New Roman" pitchFamily="18" charset="0"/>
                  </a:rPr>
                  <a:t>1)</a:t>
                </a:r>
                <a:r>
                  <a:rPr lang="en-US" sz="2000" i="1" dirty="0" smtClean="0">
                    <a:solidFill>
                      <a:schemeClr val="bg2">
                        <a:lumMod val="10000"/>
                      </a:schemeClr>
                    </a:solidFill>
                    <a:latin typeface="Times New Roman" pitchFamily="18" charset="0"/>
                    <a:cs typeface="Times New Roman" pitchFamily="18" charset="0"/>
                  </a:rPr>
                  <a:t> = A</a:t>
                </a:r>
              </a:p>
              <a:p>
                <a:r>
                  <a:rPr lang="en-US" sz="2000" i="1" dirty="0" smtClean="0">
                    <a:solidFill>
                      <a:schemeClr val="bg2">
                        <a:lumMod val="10000"/>
                      </a:schemeClr>
                    </a:solidFill>
                    <a:latin typeface="Times New Roman" pitchFamily="18" charset="0"/>
                    <a:cs typeface="Times New Roman" pitchFamily="18" charset="0"/>
                  </a:rPr>
                  <a:t>C</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a:t>
                </a:r>
                <a:r>
                  <a:rPr lang="en-US" sz="2000" dirty="0" smtClean="0">
                    <a:solidFill>
                      <a:schemeClr val="bg2">
                        <a:lumMod val="10000"/>
                      </a:schemeClr>
                    </a:solidFill>
                    <a:latin typeface="Times New Roman" pitchFamily="18" charset="0"/>
                    <a:cs typeface="Times New Roman" pitchFamily="18" charset="0"/>
                  </a:rPr>
                  <a:t>1)</a:t>
                </a:r>
                <a:r>
                  <a:rPr lang="en-US" sz="2000" i="1" dirty="0" smtClean="0">
                    <a:solidFill>
                      <a:schemeClr val="bg2">
                        <a:lumMod val="10000"/>
                      </a:schemeClr>
                    </a:solidFill>
                    <a:latin typeface="Times New Roman" pitchFamily="18" charset="0"/>
                    <a:cs typeface="Times New Roman" pitchFamily="18" charset="0"/>
                  </a:rPr>
                  <a:t> = B</a:t>
                </a:r>
              </a:p>
              <a:p>
                <a:r>
                  <a:rPr lang="en-US" sz="2000" i="1" dirty="0" smtClean="0">
                    <a:solidFill>
                      <a:schemeClr val="bg2">
                        <a:lumMod val="10000"/>
                      </a:schemeClr>
                    </a:solidFill>
                    <a:latin typeface="Times New Roman" pitchFamily="18" charset="0"/>
                    <a:cs typeface="Times New Roman" pitchFamily="18" charset="0"/>
                  </a:rPr>
                  <a:t>D</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a:t>
                </a:r>
                <a:r>
                  <a:rPr lang="en-US" sz="2000" dirty="0" smtClean="0">
                    <a:solidFill>
                      <a:schemeClr val="bg2">
                        <a:lumMod val="10000"/>
                      </a:schemeClr>
                    </a:solidFill>
                    <a:latin typeface="Times New Roman" pitchFamily="18" charset="0"/>
                    <a:cs typeface="Times New Roman" pitchFamily="18" charset="0"/>
                  </a:rPr>
                  <a:t>1)</a:t>
                </a:r>
                <a:r>
                  <a:rPr lang="en-US" sz="2000" i="1" dirty="0" smtClean="0">
                    <a:solidFill>
                      <a:schemeClr val="bg2">
                        <a:lumMod val="10000"/>
                      </a:schemeClr>
                    </a:solidFill>
                    <a:latin typeface="Times New Roman" pitchFamily="18" charset="0"/>
                    <a:cs typeface="Times New Roman" pitchFamily="18" charset="0"/>
                  </a:rPr>
                  <a:t> = C</a:t>
                </a:r>
                <a:endParaRPr lang="en-US" sz="2000" i="1" dirty="0">
                  <a:solidFill>
                    <a:schemeClr val="bg2">
                      <a:lumMod val="10000"/>
                    </a:schemeClr>
                  </a:solidFill>
                  <a:latin typeface="Times New Roman" pitchFamily="18" charset="0"/>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424545" y="2514600"/>
                <a:ext cx="4800600" cy="1323439"/>
              </a:xfrm>
              <a:prstGeom prst="rect">
                <a:avLst/>
              </a:prstGeom>
              <a:blipFill rotWithShape="1">
                <a:blip r:embed="rId3"/>
                <a:stretch>
                  <a:fillRect l="-1398" t="-28571" b="-6912"/>
                </a:stretch>
              </a:blipFill>
            </p:spPr>
            <p:txBody>
              <a:bodyPr/>
              <a:lstStyle/>
              <a:p>
                <a:r>
                  <a:rPr lang="en-US">
                    <a:noFill/>
                  </a:rPr>
                  <a:t> </a:t>
                </a:r>
              </a:p>
            </p:txBody>
          </p:sp>
        </mc:Fallback>
      </mc:AlternateContent>
    </p:spTree>
    <p:extLst>
      <p:ext uri="{BB962C8B-B14F-4D97-AF65-F5344CB8AC3E}">
        <p14:creationId xmlns:p14="http://schemas.microsoft.com/office/powerpoint/2010/main" val="1761819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Design with State Equations</a:t>
            </a:r>
            <a:endParaRPr lang="en-US" sz="3600" dirty="0"/>
          </a:p>
        </p:txBody>
      </p:sp>
      <p:sp>
        <p:nvSpPr>
          <p:cNvPr id="3" name="Content Placeholder 2"/>
          <p:cNvSpPr>
            <a:spLocks noGrp="1"/>
          </p:cNvSpPr>
          <p:nvPr>
            <p:ph idx="1"/>
          </p:nvPr>
        </p:nvSpPr>
        <p:spPr>
          <a:xfrm>
            <a:off x="457200" y="1765300"/>
            <a:ext cx="8229600" cy="4635500"/>
          </a:xfrm>
        </p:spPr>
        <p:txBody>
          <a:bodyPr>
            <a:normAutofit lnSpcReduction="10000"/>
          </a:bodyPr>
          <a:lstStyle/>
          <a:p>
            <a:pPr marL="109728" indent="0">
              <a:buNone/>
            </a:pPr>
            <a:r>
              <a:rPr lang="en-US" sz="2200" dirty="0" smtClean="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B</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t </a:t>
            </a:r>
            <a:r>
              <a:rPr lang="en-US" sz="2200" i="1" dirty="0">
                <a:solidFill>
                  <a:schemeClr val="bg2">
                    <a:lumMod val="10000"/>
                  </a:schemeClr>
                </a:solidFill>
                <a:latin typeface="Times New Roman" pitchFamily="18" charset="0"/>
                <a:cs typeface="Times New Roman" pitchFamily="18" charset="0"/>
              </a:rPr>
              <a:t>+ </a:t>
            </a:r>
            <a:r>
              <a:rPr lang="en-US" sz="2200" dirty="0">
                <a:solidFill>
                  <a:schemeClr val="bg2">
                    <a:lumMod val="10000"/>
                  </a:schemeClr>
                </a:solidFill>
                <a:latin typeface="Times New Roman" pitchFamily="18" charset="0"/>
                <a:cs typeface="Times New Roman" pitchFamily="18" charset="0"/>
              </a:rPr>
              <a:t>1)</a:t>
            </a:r>
            <a:r>
              <a:rPr lang="en-US" sz="2200" i="1" dirty="0">
                <a:solidFill>
                  <a:schemeClr val="bg2">
                    <a:lumMod val="10000"/>
                  </a:schemeClr>
                </a:solidFill>
                <a:latin typeface="Times New Roman" pitchFamily="18" charset="0"/>
                <a:cs typeface="Times New Roman" pitchFamily="18" charset="0"/>
              </a:rPr>
              <a:t> = </a:t>
            </a:r>
            <a:r>
              <a:rPr lang="en-US" sz="2200" i="1" dirty="0" smtClean="0">
                <a:solidFill>
                  <a:schemeClr val="bg2">
                    <a:lumMod val="10000"/>
                  </a:schemeClr>
                </a:solidFill>
                <a:latin typeface="Times New Roman" pitchFamily="18" charset="0"/>
                <a:cs typeface="Times New Roman" pitchFamily="18" charset="0"/>
              </a:rPr>
              <a:t>A = </a:t>
            </a:r>
            <a:r>
              <a:rPr lang="en-US" sz="2200" i="1" dirty="0" smtClean="0">
                <a:solidFill>
                  <a:schemeClr val="bg2">
                    <a:lumMod val="10000"/>
                  </a:schemeClr>
                </a:solidFill>
                <a:latin typeface="Times New Roman" pitchFamily="18" charset="0"/>
                <a:cs typeface="Times New Roman" pitchFamily="18" charset="0"/>
              </a:rPr>
              <a:t>(B’ + B)A = </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A</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B</a:t>
            </a:r>
            <a:r>
              <a:rPr lang="en-US" sz="2200" i="1" dirty="0" smtClean="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A</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B</a:t>
            </a:r>
            <a:endParaRPr lang="en-US" sz="2200" i="1" dirty="0" smtClean="0">
              <a:solidFill>
                <a:schemeClr val="bg2">
                  <a:lumMod val="10000"/>
                </a:schemeClr>
              </a:solidFill>
              <a:latin typeface="Times New Roman" pitchFamily="18" charset="0"/>
              <a:cs typeface="Times New Roman" pitchFamily="18" charset="0"/>
            </a:endParaRPr>
          </a:p>
          <a:p>
            <a:pPr marL="109728" indent="0">
              <a:buNone/>
            </a:pP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JB = </a:t>
            </a:r>
            <a:r>
              <a:rPr lang="en-US" sz="2200" i="1" dirty="0">
                <a:solidFill>
                  <a:schemeClr val="bg2">
                    <a:lumMod val="10000"/>
                  </a:schemeClr>
                </a:solidFill>
                <a:latin typeface="Times New Roman" pitchFamily="18" charset="0"/>
                <a:cs typeface="Times New Roman" pitchFamily="18" charset="0"/>
              </a:rPr>
              <a:t>A</a:t>
            </a:r>
            <a:r>
              <a:rPr lang="en-US" sz="2200" i="1" dirty="0" smtClean="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      KB = </a:t>
            </a:r>
            <a:r>
              <a:rPr lang="en-US" sz="2200" i="1" dirty="0" smtClean="0">
                <a:solidFill>
                  <a:schemeClr val="bg2">
                    <a:lumMod val="10000"/>
                  </a:schemeClr>
                </a:solidFill>
                <a:latin typeface="Times New Roman" pitchFamily="18" charset="0"/>
                <a:cs typeface="Times New Roman" pitchFamily="18" charset="0"/>
              </a:rPr>
              <a:t>A’</a:t>
            </a:r>
            <a:endParaRPr lang="en-US" sz="2200" i="1" dirty="0" smtClean="0">
              <a:solidFill>
                <a:schemeClr val="bg2">
                  <a:lumMod val="10000"/>
                </a:schemeClr>
              </a:solidFill>
              <a:latin typeface="Times New Roman" pitchFamily="18" charset="0"/>
              <a:cs typeface="Times New Roman" pitchFamily="18" charset="0"/>
            </a:endParaRPr>
          </a:p>
          <a:p>
            <a:pPr marL="109728" indent="0">
              <a:buNone/>
            </a:pPr>
            <a:endParaRPr lang="en-US" sz="2200" dirty="0">
              <a:solidFill>
                <a:schemeClr val="bg2">
                  <a:lumMod val="10000"/>
                </a:schemeClr>
              </a:solidFill>
              <a:latin typeface="Times New Roman" pitchFamily="18" charset="0"/>
              <a:cs typeface="Times New Roman" pitchFamily="18" charset="0"/>
            </a:endParaRPr>
          </a:p>
          <a:p>
            <a:pPr marL="109728" indent="0">
              <a:buNone/>
            </a:pPr>
            <a:r>
              <a:rPr lang="en-US" sz="2200" i="1" dirty="0" smtClean="0">
                <a:solidFill>
                  <a:schemeClr val="bg2">
                    <a:lumMod val="10000"/>
                  </a:schemeClr>
                </a:solidFill>
                <a:latin typeface="Times New Roman" pitchFamily="18" charset="0"/>
                <a:cs typeface="Times New Roman" pitchFamily="18" charset="0"/>
              </a:rPr>
              <a:t>	C</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t </a:t>
            </a:r>
            <a:r>
              <a:rPr lang="en-US" sz="2200" i="1" dirty="0">
                <a:solidFill>
                  <a:schemeClr val="bg2">
                    <a:lumMod val="10000"/>
                  </a:schemeClr>
                </a:solidFill>
                <a:latin typeface="Times New Roman" pitchFamily="18" charset="0"/>
                <a:cs typeface="Times New Roman" pitchFamily="18" charset="0"/>
              </a:rPr>
              <a:t>+ </a:t>
            </a:r>
            <a:r>
              <a:rPr lang="en-US" sz="2200" dirty="0">
                <a:solidFill>
                  <a:schemeClr val="bg2">
                    <a:lumMod val="10000"/>
                  </a:schemeClr>
                </a:solidFill>
                <a:latin typeface="Times New Roman" pitchFamily="18" charset="0"/>
                <a:cs typeface="Times New Roman" pitchFamily="18" charset="0"/>
              </a:rPr>
              <a:t>1)</a:t>
            </a:r>
            <a:r>
              <a:rPr lang="en-US" sz="2200" i="1" dirty="0">
                <a:solidFill>
                  <a:schemeClr val="bg2">
                    <a:lumMod val="10000"/>
                  </a:schemeClr>
                </a:solidFill>
                <a:latin typeface="Times New Roman" pitchFamily="18" charset="0"/>
                <a:cs typeface="Times New Roman" pitchFamily="18" charset="0"/>
              </a:rPr>
              <a:t> = </a:t>
            </a:r>
            <a:r>
              <a:rPr lang="en-US" sz="2200" i="1" dirty="0" smtClean="0">
                <a:solidFill>
                  <a:schemeClr val="bg2">
                    <a:lumMod val="10000"/>
                  </a:schemeClr>
                </a:solidFill>
                <a:latin typeface="Times New Roman" pitchFamily="18" charset="0"/>
                <a:cs typeface="Times New Roman" pitchFamily="18" charset="0"/>
              </a:rPr>
              <a:t>B </a:t>
            </a: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(C’ </a:t>
            </a: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C)B </a:t>
            </a:r>
            <a:r>
              <a:rPr lang="en-US" sz="2200" i="1" dirty="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B</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C’ </a:t>
            </a:r>
            <a:r>
              <a:rPr lang="en-US" sz="2200" i="1" dirty="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B</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C</a:t>
            </a:r>
            <a:endParaRPr lang="en-US" sz="2200" i="1" dirty="0">
              <a:solidFill>
                <a:schemeClr val="bg2">
                  <a:lumMod val="10000"/>
                </a:schemeClr>
              </a:solidFill>
              <a:latin typeface="Times New Roman" pitchFamily="18" charset="0"/>
              <a:cs typeface="Times New Roman" pitchFamily="18" charset="0"/>
            </a:endParaRPr>
          </a:p>
          <a:p>
            <a:pPr marL="109728" indent="0">
              <a:buNone/>
            </a:pP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JC </a:t>
            </a:r>
            <a:r>
              <a:rPr lang="en-US" sz="2200" i="1" dirty="0">
                <a:solidFill>
                  <a:schemeClr val="bg2">
                    <a:lumMod val="10000"/>
                  </a:schemeClr>
                </a:solidFill>
                <a:latin typeface="Times New Roman" pitchFamily="18" charset="0"/>
                <a:cs typeface="Times New Roman" pitchFamily="18" charset="0"/>
              </a:rPr>
              <a:t>= </a:t>
            </a:r>
            <a:r>
              <a:rPr lang="en-US" sz="2200" i="1" dirty="0">
                <a:solidFill>
                  <a:schemeClr val="bg2">
                    <a:lumMod val="10000"/>
                  </a:schemeClr>
                </a:solidFill>
                <a:latin typeface="Times New Roman" pitchFamily="18" charset="0"/>
                <a:cs typeface="Times New Roman" pitchFamily="18" charset="0"/>
              </a:rPr>
              <a:t>B</a:t>
            </a:r>
            <a:r>
              <a:rPr lang="en-US" sz="2200" i="1" dirty="0" smtClean="0">
                <a:solidFill>
                  <a:schemeClr val="bg2">
                    <a:lumMod val="10000"/>
                  </a:schemeClr>
                </a:solidFill>
                <a:latin typeface="Times New Roman" pitchFamily="18" charset="0"/>
                <a:cs typeface="Times New Roman" pitchFamily="18" charset="0"/>
              </a:rPr>
              <a:t> </a:t>
            </a:r>
            <a:r>
              <a:rPr lang="en-US" sz="2200" dirty="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KC </a:t>
            </a: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B’</a:t>
            </a:r>
            <a:endParaRPr lang="en-US" sz="2200" i="1" dirty="0" smtClean="0">
              <a:solidFill>
                <a:schemeClr val="bg2">
                  <a:lumMod val="10000"/>
                </a:schemeClr>
              </a:solidFill>
              <a:latin typeface="Times New Roman" pitchFamily="18" charset="0"/>
              <a:cs typeface="Times New Roman" pitchFamily="18" charset="0"/>
            </a:endParaRPr>
          </a:p>
          <a:p>
            <a:pPr marL="109728" indent="0">
              <a:buNone/>
            </a:pPr>
            <a:endParaRPr lang="en-US" sz="2200" dirty="0">
              <a:solidFill>
                <a:schemeClr val="bg2">
                  <a:lumMod val="10000"/>
                </a:schemeClr>
              </a:solidFill>
              <a:latin typeface="Times New Roman" pitchFamily="18" charset="0"/>
              <a:cs typeface="Times New Roman" pitchFamily="18" charset="0"/>
            </a:endParaRPr>
          </a:p>
          <a:p>
            <a:pPr marL="109728" indent="0">
              <a:buNone/>
            </a:pPr>
            <a:r>
              <a:rPr lang="en-US" sz="2200" i="1" dirty="0" smtClean="0">
                <a:solidFill>
                  <a:schemeClr val="bg2">
                    <a:lumMod val="10000"/>
                  </a:schemeClr>
                </a:solidFill>
                <a:latin typeface="Times New Roman" pitchFamily="18" charset="0"/>
                <a:cs typeface="Times New Roman" pitchFamily="18" charset="0"/>
              </a:rPr>
              <a:t>	D</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t </a:t>
            </a:r>
            <a:r>
              <a:rPr lang="en-US" sz="2200" i="1" dirty="0">
                <a:solidFill>
                  <a:schemeClr val="bg2">
                    <a:lumMod val="10000"/>
                  </a:schemeClr>
                </a:solidFill>
                <a:latin typeface="Times New Roman" pitchFamily="18" charset="0"/>
                <a:cs typeface="Times New Roman" pitchFamily="18" charset="0"/>
              </a:rPr>
              <a:t>+ </a:t>
            </a:r>
            <a:r>
              <a:rPr lang="en-US" sz="2200" dirty="0">
                <a:solidFill>
                  <a:schemeClr val="bg2">
                    <a:lumMod val="10000"/>
                  </a:schemeClr>
                </a:solidFill>
                <a:latin typeface="Times New Roman" pitchFamily="18" charset="0"/>
                <a:cs typeface="Times New Roman" pitchFamily="18" charset="0"/>
              </a:rPr>
              <a:t>1)</a:t>
            </a:r>
            <a:r>
              <a:rPr lang="en-US" sz="2200" i="1" dirty="0">
                <a:solidFill>
                  <a:schemeClr val="bg2">
                    <a:lumMod val="10000"/>
                  </a:schemeClr>
                </a:solidFill>
                <a:latin typeface="Times New Roman" pitchFamily="18" charset="0"/>
                <a:cs typeface="Times New Roman" pitchFamily="18" charset="0"/>
              </a:rPr>
              <a:t> = C</a:t>
            </a:r>
            <a:r>
              <a:rPr lang="en-US" sz="2200" i="1" dirty="0" smtClean="0">
                <a:solidFill>
                  <a:schemeClr val="bg2">
                    <a:lumMod val="10000"/>
                  </a:schemeClr>
                </a:solidFill>
                <a:latin typeface="Times New Roman" pitchFamily="18" charset="0"/>
                <a:cs typeface="Times New Roman" pitchFamily="18" charset="0"/>
              </a:rPr>
              <a:t> </a:t>
            </a: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(D’ </a:t>
            </a:r>
            <a:r>
              <a:rPr lang="en-US" sz="2200" i="1" dirty="0">
                <a:solidFill>
                  <a:schemeClr val="bg2">
                    <a:lumMod val="10000"/>
                  </a:schemeClr>
                </a:solidFill>
                <a:latin typeface="Times New Roman" pitchFamily="18" charset="0"/>
                <a:cs typeface="Times New Roman" pitchFamily="18" charset="0"/>
              </a:rPr>
              <a:t>+ D</a:t>
            </a:r>
            <a:r>
              <a:rPr lang="en-US" sz="2200" i="1" dirty="0" smtClean="0">
                <a:solidFill>
                  <a:schemeClr val="bg2">
                    <a:lumMod val="10000"/>
                  </a:schemeClr>
                </a:solidFill>
                <a:latin typeface="Times New Roman" pitchFamily="18" charset="0"/>
                <a:cs typeface="Times New Roman" pitchFamily="18" charset="0"/>
              </a:rPr>
              <a:t>)C </a:t>
            </a:r>
            <a:r>
              <a:rPr lang="en-US" sz="2200" i="1" dirty="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C</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D’ </a:t>
            </a:r>
            <a:r>
              <a:rPr lang="en-US" sz="2200" i="1" dirty="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C</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D</a:t>
            </a:r>
            <a:endParaRPr lang="en-US" sz="2200" i="1" dirty="0">
              <a:solidFill>
                <a:schemeClr val="bg2">
                  <a:lumMod val="10000"/>
                </a:schemeClr>
              </a:solidFill>
              <a:latin typeface="Times New Roman" pitchFamily="18" charset="0"/>
              <a:cs typeface="Times New Roman" pitchFamily="18" charset="0"/>
            </a:endParaRPr>
          </a:p>
          <a:p>
            <a:pPr marL="109728" indent="0">
              <a:buNone/>
            </a:pP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JD </a:t>
            </a: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C </a:t>
            </a:r>
            <a:r>
              <a:rPr lang="en-US" sz="2200" dirty="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KD </a:t>
            </a:r>
            <a:r>
              <a:rPr lang="en-US" sz="2200" i="1" dirty="0">
                <a:solidFill>
                  <a:schemeClr val="bg2">
                    <a:lumMod val="10000"/>
                  </a:schemeClr>
                </a:solidFill>
                <a:latin typeface="Times New Roman" pitchFamily="18" charset="0"/>
                <a:cs typeface="Times New Roman" pitchFamily="18" charset="0"/>
              </a:rPr>
              <a:t>= </a:t>
            </a:r>
            <a:r>
              <a:rPr lang="en-US" sz="2200" i="1" dirty="0" smtClean="0">
                <a:solidFill>
                  <a:schemeClr val="bg2">
                    <a:lumMod val="10000"/>
                  </a:schemeClr>
                </a:solidFill>
                <a:latin typeface="Times New Roman" pitchFamily="18" charset="0"/>
                <a:cs typeface="Times New Roman" pitchFamily="18" charset="0"/>
              </a:rPr>
              <a:t>C’</a:t>
            </a:r>
            <a:endParaRPr lang="en-US" sz="2200" i="1" dirty="0">
              <a:solidFill>
                <a:schemeClr val="bg2">
                  <a:lumMod val="10000"/>
                </a:schemeClr>
              </a:solidFill>
              <a:latin typeface="Times New Roman" pitchFamily="18" charset="0"/>
              <a:cs typeface="Times New Roman" pitchFamily="18" charset="0"/>
            </a:endParaRPr>
          </a:p>
          <a:p>
            <a:r>
              <a:rPr lang="en-US" sz="2200" b="1" dirty="0" smtClean="0">
                <a:solidFill>
                  <a:schemeClr val="bg2">
                    <a:lumMod val="10000"/>
                  </a:schemeClr>
                </a:solidFill>
                <a:latin typeface="Times New Roman" pitchFamily="18" charset="0"/>
                <a:cs typeface="Times New Roman" pitchFamily="18" charset="0"/>
              </a:rPr>
              <a:t>Question</a:t>
            </a:r>
            <a:r>
              <a:rPr lang="en-US" sz="2200" dirty="0" smtClean="0">
                <a:solidFill>
                  <a:schemeClr val="bg2">
                    <a:lumMod val="10000"/>
                  </a:schemeClr>
                </a:solidFill>
                <a:latin typeface="Times New Roman" pitchFamily="18" charset="0"/>
                <a:cs typeface="Times New Roman" pitchFamily="18" charset="0"/>
              </a:rPr>
              <a:t>: A sequential circuit has following equations-</a:t>
            </a:r>
          </a:p>
          <a:p>
            <a:pPr marL="109728" indent="0">
              <a:buNone/>
            </a:pPr>
            <a:endParaRPr lang="en-US" sz="2200" dirty="0" smtClean="0">
              <a:solidFill>
                <a:schemeClr val="bg2">
                  <a:lumMod val="10000"/>
                </a:schemeClr>
              </a:solidFill>
              <a:latin typeface="Times New Roman" pitchFamily="18" charset="0"/>
              <a:cs typeface="Times New Roman" pitchFamily="18" charset="0"/>
            </a:endParaRPr>
          </a:p>
          <a:p>
            <a:pPr marL="109728" indent="0">
              <a:buNone/>
            </a:pPr>
            <a:endParaRPr lang="en-US" sz="2200" dirty="0">
              <a:solidFill>
                <a:schemeClr val="bg2">
                  <a:lumMod val="10000"/>
                </a:schemeClr>
              </a:solidFill>
              <a:latin typeface="Times New Roman" pitchFamily="18" charset="0"/>
              <a:cs typeface="Times New Roman" pitchFamily="18" charset="0"/>
            </a:endParaRPr>
          </a:p>
          <a:p>
            <a:pPr marL="109728" indent="0">
              <a:buNone/>
            </a:pPr>
            <a:r>
              <a:rPr lang="en-US" sz="2200" dirty="0" smtClean="0">
                <a:solidFill>
                  <a:schemeClr val="bg2">
                    <a:lumMod val="10000"/>
                  </a:schemeClr>
                </a:solidFill>
                <a:latin typeface="Times New Roman" pitchFamily="18" charset="0"/>
                <a:cs typeface="Times New Roman" pitchFamily="18" charset="0"/>
              </a:rPr>
              <a:t>Obtain the sequence of states when </a:t>
            </a:r>
            <a:r>
              <a:rPr lang="en-US" sz="2200" i="1" dirty="0" smtClean="0">
                <a:solidFill>
                  <a:schemeClr val="bg2">
                    <a:lumMod val="10000"/>
                  </a:schemeClr>
                </a:solidFill>
                <a:latin typeface="Times New Roman" pitchFamily="18" charset="0"/>
                <a:cs typeface="Times New Roman" pitchFamily="18" charset="0"/>
              </a:rPr>
              <a:t>x</a:t>
            </a:r>
            <a:r>
              <a:rPr lang="en-US" sz="2200" dirty="0" smtClean="0">
                <a:solidFill>
                  <a:schemeClr val="bg2">
                    <a:lumMod val="10000"/>
                  </a:schemeClr>
                </a:solidFill>
                <a:latin typeface="Times New Roman" pitchFamily="18" charset="0"/>
                <a:cs typeface="Times New Roman" pitchFamily="18" charset="0"/>
              </a:rPr>
              <a:t> = 1, starting from state </a:t>
            </a:r>
            <a:r>
              <a:rPr lang="en-US" sz="2200" i="1" dirty="0" smtClean="0">
                <a:solidFill>
                  <a:schemeClr val="bg2">
                    <a:lumMod val="10000"/>
                  </a:schemeClr>
                </a:solidFill>
                <a:latin typeface="Times New Roman" pitchFamily="18" charset="0"/>
                <a:cs typeface="Times New Roman" pitchFamily="18" charset="0"/>
              </a:rPr>
              <a:t>ABCD</a:t>
            </a:r>
            <a:r>
              <a:rPr lang="en-US" sz="2200" dirty="0" smtClean="0">
                <a:solidFill>
                  <a:schemeClr val="bg2">
                    <a:lumMod val="10000"/>
                  </a:schemeClr>
                </a:solidFill>
                <a:latin typeface="Times New Roman" pitchFamily="18" charset="0"/>
                <a:cs typeface="Times New Roman" pitchFamily="18" charset="0"/>
              </a:rPr>
              <a:t> = 0001</a:t>
            </a:r>
            <a:endParaRPr lang="en-US" sz="2200" dirty="0">
              <a:solidFill>
                <a:schemeClr val="bg2">
                  <a:lumMod val="10000"/>
                </a:schemeClr>
              </a:solidFill>
              <a:latin typeface="Times New Roman" pitchFamily="18" charset="0"/>
              <a:cs typeface="Times New Roman" pitchFamily="18" charset="0"/>
            </a:endParaRPr>
          </a:p>
        </p:txBody>
      </p:sp>
      <p:sp>
        <p:nvSpPr>
          <p:cNvPr id="6" name="TextBox 5"/>
          <p:cNvSpPr txBox="1"/>
          <p:nvPr/>
        </p:nvSpPr>
        <p:spPr>
          <a:xfrm>
            <a:off x="1627909" y="4828310"/>
            <a:ext cx="4800600" cy="707886"/>
          </a:xfrm>
          <a:prstGeom prst="rect">
            <a:avLst/>
          </a:prstGeom>
          <a:noFill/>
        </p:spPr>
        <p:txBody>
          <a:bodyPr wrap="square" rtlCol="0">
            <a:spAutoFit/>
          </a:bodyPr>
          <a:lstStyle/>
          <a:p>
            <a:r>
              <a:rPr lang="en-US" sz="2000" i="1" dirty="0" smtClean="0">
                <a:solidFill>
                  <a:schemeClr val="bg2">
                    <a:lumMod val="10000"/>
                  </a:schemeClr>
                </a:solidFill>
                <a:latin typeface="Times New Roman" pitchFamily="18" charset="0"/>
                <a:cs typeface="Times New Roman" pitchFamily="18" charset="0"/>
              </a:rPr>
              <a:t>A</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a:t>
            </a:r>
            <a:r>
              <a:rPr lang="en-US" sz="2000" dirty="0" smtClean="0">
                <a:solidFill>
                  <a:schemeClr val="bg2">
                    <a:lumMod val="10000"/>
                  </a:schemeClr>
                </a:solidFill>
                <a:latin typeface="Times New Roman" pitchFamily="18" charset="0"/>
                <a:cs typeface="Times New Roman" pitchFamily="18" charset="0"/>
              </a:rPr>
              <a:t>1)</a:t>
            </a:r>
            <a:r>
              <a:rPr lang="en-US" sz="2000" i="1" dirty="0" smtClean="0">
                <a:solidFill>
                  <a:schemeClr val="bg2">
                    <a:lumMod val="10000"/>
                  </a:schemeClr>
                </a:solidFill>
                <a:latin typeface="Times New Roman" pitchFamily="18" charset="0"/>
                <a:cs typeface="Times New Roman" pitchFamily="18" charset="0"/>
              </a:rPr>
              <a:t> = </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CD’ + C’D</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x + </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CD + C’D’</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x’</a:t>
            </a:r>
            <a:r>
              <a:rPr lang="en-US" sz="2000" dirty="0" smtClean="0">
                <a:solidFill>
                  <a:schemeClr val="bg2">
                    <a:lumMod val="10000"/>
                  </a:schemeClr>
                </a:solidFill>
                <a:latin typeface="Times New Roman" pitchFamily="18" charset="0"/>
                <a:cs typeface="Times New Roman" pitchFamily="18" charset="0"/>
              </a:rPr>
              <a:t>;</a:t>
            </a:r>
          </a:p>
          <a:p>
            <a:r>
              <a:rPr lang="en-US" sz="2000" i="1" dirty="0" smtClean="0">
                <a:solidFill>
                  <a:schemeClr val="bg2">
                    <a:lumMod val="10000"/>
                  </a:schemeClr>
                </a:solidFill>
                <a:latin typeface="Times New Roman" pitchFamily="18" charset="0"/>
                <a:cs typeface="Times New Roman" pitchFamily="18" charset="0"/>
              </a:rPr>
              <a:t>B</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a:t>
            </a:r>
            <a:r>
              <a:rPr lang="en-US" sz="2000" dirty="0" smtClean="0">
                <a:solidFill>
                  <a:schemeClr val="bg2">
                    <a:lumMod val="10000"/>
                  </a:schemeClr>
                </a:solidFill>
                <a:latin typeface="Times New Roman" pitchFamily="18" charset="0"/>
                <a:cs typeface="Times New Roman" pitchFamily="18" charset="0"/>
              </a:rPr>
              <a:t>1)</a:t>
            </a:r>
            <a:r>
              <a:rPr lang="en-US" sz="2000" i="1" dirty="0" smtClean="0">
                <a:solidFill>
                  <a:schemeClr val="bg2">
                    <a:lumMod val="10000"/>
                  </a:schemeClr>
                </a:solidFill>
                <a:latin typeface="Times New Roman" pitchFamily="18" charset="0"/>
                <a:cs typeface="Times New Roman" pitchFamily="18" charset="0"/>
              </a:rPr>
              <a:t> = A</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    C</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a:t>
            </a:r>
            <a:r>
              <a:rPr lang="en-US" sz="2000" dirty="0" smtClean="0">
                <a:solidFill>
                  <a:schemeClr val="bg2">
                    <a:lumMod val="10000"/>
                  </a:schemeClr>
                </a:solidFill>
                <a:latin typeface="Times New Roman" pitchFamily="18" charset="0"/>
                <a:cs typeface="Times New Roman" pitchFamily="18" charset="0"/>
              </a:rPr>
              <a:t>1)</a:t>
            </a:r>
            <a:r>
              <a:rPr lang="en-US" sz="2000" i="1" dirty="0" smtClean="0">
                <a:solidFill>
                  <a:schemeClr val="bg2">
                    <a:lumMod val="10000"/>
                  </a:schemeClr>
                </a:solidFill>
                <a:latin typeface="Times New Roman" pitchFamily="18" charset="0"/>
                <a:cs typeface="Times New Roman" pitchFamily="18" charset="0"/>
              </a:rPr>
              <a:t> = B</a:t>
            </a:r>
            <a:r>
              <a:rPr lang="en-US" sz="2000" dirty="0" smtClean="0">
                <a:solidFill>
                  <a:schemeClr val="bg2">
                    <a:lumMod val="10000"/>
                  </a:schemeClr>
                </a:solidFill>
                <a:latin typeface="Times New Roman" pitchFamily="18" charset="0"/>
                <a:cs typeface="Times New Roman" pitchFamily="18" charset="0"/>
              </a:rPr>
              <a:t>; </a:t>
            </a:r>
            <a:r>
              <a:rPr lang="en-US" sz="2000" i="1" dirty="0" smtClean="0">
                <a:solidFill>
                  <a:schemeClr val="bg2">
                    <a:lumMod val="10000"/>
                  </a:schemeClr>
                </a:solidFill>
                <a:latin typeface="Times New Roman" pitchFamily="18" charset="0"/>
                <a:cs typeface="Times New Roman" pitchFamily="18" charset="0"/>
              </a:rPr>
              <a:t>   D</a:t>
            </a:r>
            <a:r>
              <a:rPr lang="en-US" sz="2000" dirty="0" smtClean="0">
                <a:solidFill>
                  <a:schemeClr val="bg2">
                    <a:lumMod val="10000"/>
                  </a:schemeClr>
                </a:solidFill>
                <a:latin typeface="Times New Roman" pitchFamily="18" charset="0"/>
                <a:cs typeface="Times New Roman" pitchFamily="18" charset="0"/>
              </a:rPr>
              <a:t>(</a:t>
            </a:r>
            <a:r>
              <a:rPr lang="en-US" sz="2000" i="1" dirty="0" smtClean="0">
                <a:solidFill>
                  <a:schemeClr val="bg2">
                    <a:lumMod val="10000"/>
                  </a:schemeClr>
                </a:solidFill>
                <a:latin typeface="Times New Roman" pitchFamily="18" charset="0"/>
                <a:cs typeface="Times New Roman" pitchFamily="18" charset="0"/>
              </a:rPr>
              <a:t>t + </a:t>
            </a:r>
            <a:r>
              <a:rPr lang="en-US" sz="2000" dirty="0" smtClean="0">
                <a:solidFill>
                  <a:schemeClr val="bg2">
                    <a:lumMod val="10000"/>
                  </a:schemeClr>
                </a:solidFill>
                <a:latin typeface="Times New Roman" pitchFamily="18" charset="0"/>
                <a:cs typeface="Times New Roman" pitchFamily="18" charset="0"/>
              </a:rPr>
              <a:t>1)</a:t>
            </a:r>
            <a:r>
              <a:rPr lang="en-US" sz="2000" i="1" dirty="0" smtClean="0">
                <a:solidFill>
                  <a:schemeClr val="bg2">
                    <a:lumMod val="10000"/>
                  </a:schemeClr>
                </a:solidFill>
                <a:latin typeface="Times New Roman" pitchFamily="18" charset="0"/>
                <a:cs typeface="Times New Roman" pitchFamily="18" charset="0"/>
              </a:rPr>
              <a:t> = C</a:t>
            </a:r>
            <a:endParaRPr lang="en-US" sz="2000" i="1"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7592527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 Reduction</a:t>
            </a:r>
            <a:endParaRPr lang="en-US" dirty="0"/>
          </a:p>
        </p:txBody>
      </p:sp>
      <p:sp>
        <p:nvSpPr>
          <p:cNvPr id="3" name="Content Placeholder 2"/>
          <p:cNvSpPr>
            <a:spLocks noGrp="1"/>
          </p:cNvSpPr>
          <p:nvPr>
            <p:ph idx="1"/>
          </p:nvPr>
        </p:nvSpPr>
        <p:spPr>
          <a:xfrm>
            <a:off x="457200" y="1765300"/>
            <a:ext cx="8229600" cy="4711700"/>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Any design process must consider the problem of minimizing the cost of the final circuit.</a:t>
            </a:r>
          </a:p>
          <a:p>
            <a:r>
              <a:rPr lang="en-US" sz="2400" dirty="0" smtClean="0">
                <a:solidFill>
                  <a:schemeClr val="bg2">
                    <a:lumMod val="10000"/>
                  </a:schemeClr>
                </a:solidFill>
                <a:latin typeface="Times New Roman" pitchFamily="18" charset="0"/>
                <a:cs typeface="Times New Roman" pitchFamily="18" charset="0"/>
              </a:rPr>
              <a:t>The reduction of the number of flip-flops in a sequential circuit is referred to as the </a:t>
            </a:r>
            <a:r>
              <a:rPr lang="en-US" sz="2400" i="1" dirty="0" smtClean="0">
                <a:solidFill>
                  <a:schemeClr val="bg2">
                    <a:lumMod val="10000"/>
                  </a:schemeClr>
                </a:solidFill>
                <a:latin typeface="Times New Roman" pitchFamily="18" charset="0"/>
                <a:cs typeface="Times New Roman" pitchFamily="18" charset="0"/>
              </a:rPr>
              <a:t>state reduction</a:t>
            </a:r>
            <a:r>
              <a:rPr lang="en-US" sz="2400" dirty="0" smtClean="0">
                <a:solidFill>
                  <a:schemeClr val="bg2">
                    <a:lumMod val="10000"/>
                  </a:schemeClr>
                </a:solidFill>
                <a:latin typeface="Times New Roman" pitchFamily="18" charset="0"/>
                <a:cs typeface="Times New Roman" pitchFamily="18" charset="0"/>
              </a:rPr>
              <a:t>.</a:t>
            </a:r>
          </a:p>
          <a:p>
            <a:endParaRPr lang="en-US" sz="2400" dirty="0">
              <a:solidFill>
                <a:schemeClr val="bg2">
                  <a:lumMod val="1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429000"/>
            <a:ext cx="3860548"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429000"/>
            <a:ext cx="55245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4715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Reduction</a:t>
            </a:r>
            <a:endParaRPr lang="en-US" dirty="0"/>
          </a:p>
        </p:txBody>
      </p:sp>
      <p:sp>
        <p:nvSpPr>
          <p:cNvPr id="3" name="Content Placeholder 2"/>
          <p:cNvSpPr>
            <a:spLocks noGrp="1"/>
          </p:cNvSpPr>
          <p:nvPr>
            <p:ph idx="1"/>
          </p:nvPr>
        </p:nvSpPr>
        <p:spPr/>
        <p:txBody>
          <a:bodyPr>
            <a:normAutofit/>
          </a:bodyPr>
          <a:lstStyle/>
          <a:p>
            <a:r>
              <a:rPr lang="en-US" sz="2400" dirty="0" smtClean="0">
                <a:solidFill>
                  <a:schemeClr val="bg2">
                    <a:lumMod val="10000"/>
                  </a:schemeClr>
                </a:solidFill>
                <a:latin typeface="Times New Roman" pitchFamily="18" charset="0"/>
                <a:cs typeface="Times New Roman" pitchFamily="18" charset="0"/>
              </a:rPr>
              <a:t>Two states are said to be equivalent if, for each member of the set of inputs, they give exactly the same output and send the circuit either to the same state or to an equivalent state.</a:t>
            </a:r>
          </a:p>
          <a:p>
            <a:r>
              <a:rPr lang="en-US" sz="2400" dirty="0" smtClean="0">
                <a:solidFill>
                  <a:schemeClr val="bg2">
                    <a:lumMod val="10000"/>
                  </a:schemeClr>
                </a:solidFill>
                <a:latin typeface="Times New Roman" pitchFamily="18" charset="0"/>
                <a:cs typeface="Times New Roman" pitchFamily="18" charset="0"/>
              </a:rPr>
              <a:t>One of them can be replaced by the other.</a:t>
            </a:r>
            <a:endParaRPr lang="en-US" sz="2400" dirty="0">
              <a:solidFill>
                <a:schemeClr val="bg2">
                  <a:lumMod val="10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733800"/>
            <a:ext cx="4947557"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38400" y="6224397"/>
            <a:ext cx="4495800" cy="276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452250" y="5680365"/>
            <a:ext cx="4495800" cy="27660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96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State Reduction</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5029200" cy="3024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5205" y="4495800"/>
            <a:ext cx="4685890" cy="2147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310250" y="3876052"/>
            <a:ext cx="4495800" cy="2766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24100" y="3332020"/>
            <a:ext cx="4495800" cy="27660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84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5"/>
                                        </p:tgtEl>
                                        <p:attrNameLst>
                                          <p:attrName>style.visibility</p:attrName>
                                        </p:attrNameLst>
                                      </p:cBhvr>
                                      <p:to>
                                        <p:strVal val="visible"/>
                                      </p:to>
                                    </p:set>
                                    <p:animEffect transition="in" filter="fade">
                                      <p:cBhvr>
                                        <p:cTn id="15"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Reduction</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169967"/>
            <a:ext cx="669157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505200"/>
            <a:ext cx="293694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7506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214B2B"/>
                </a:solidFill>
              </a:rPr>
              <a:t>Flip-flop Excitation Tables</a:t>
            </a:r>
            <a:endParaRPr lang="en-US" dirty="0"/>
          </a:p>
        </p:txBody>
      </p:sp>
      <p:sp>
        <p:nvSpPr>
          <p:cNvPr id="3" name="Content Placeholder 2"/>
          <p:cNvSpPr>
            <a:spLocks noGrp="1"/>
          </p:cNvSpPr>
          <p:nvPr>
            <p:ph idx="1"/>
          </p:nvPr>
        </p:nvSpPr>
        <p:spPr>
          <a:xfrm>
            <a:off x="457200" y="1765300"/>
            <a:ext cx="8229600" cy="4711700"/>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During the design process, we usually know the transition from present state to next state and wish to find the flip-flop input conditions that will cause the required transition.</a:t>
            </a:r>
          </a:p>
          <a:p>
            <a:r>
              <a:rPr lang="en-US" sz="2400" dirty="0" smtClean="0">
                <a:solidFill>
                  <a:schemeClr val="bg2">
                    <a:lumMod val="10000"/>
                  </a:schemeClr>
                </a:solidFill>
                <a:latin typeface="Times New Roman" pitchFamily="18" charset="0"/>
                <a:cs typeface="Times New Roman" pitchFamily="18" charset="0"/>
              </a:rPr>
              <a:t>For this reason, we need a table called an excitation table, lists the required inputs for a given change of state.</a:t>
            </a:r>
          </a:p>
          <a:p>
            <a:endParaRPr lang="en-US" sz="2400" dirty="0">
              <a:solidFill>
                <a:schemeClr val="bg2">
                  <a:lumMod val="10000"/>
                </a:schemeClr>
              </a:solidFill>
              <a:latin typeface="Times New Roman" pitchFamily="18" charset="0"/>
              <a:cs typeface="Times New Roman" pitchFamily="18" charset="0"/>
            </a:endParaRP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5" y="4340002"/>
            <a:ext cx="2279904"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3145" y="4340002"/>
            <a:ext cx="2286000" cy="1615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7215" y="4320094"/>
            <a:ext cx="1882572" cy="162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8375" y="4320094"/>
            <a:ext cx="1857767" cy="1632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5098" y="4295315"/>
            <a:ext cx="2399816" cy="1721087"/>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544279" y="4285458"/>
            <a:ext cx="2399816" cy="1721087"/>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060446" y="4298713"/>
            <a:ext cx="1890014" cy="1721087"/>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7037752" y="4298713"/>
            <a:ext cx="2030048" cy="1721087"/>
          </a:xfrm>
          <a:prstGeom prst="rect">
            <a:avLst/>
          </a:prstGeom>
          <a:noFill/>
          <a:ln>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0443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14B2B"/>
                </a:solidFill>
              </a:rPr>
              <a:t>Design Procedure</a:t>
            </a:r>
            <a:endParaRPr lang="en-US" dirty="0"/>
          </a:p>
        </p:txBody>
      </p:sp>
      <p:sp>
        <p:nvSpPr>
          <p:cNvPr id="3" name="Content Placeholder 2"/>
          <p:cNvSpPr>
            <a:spLocks noGrp="1"/>
          </p:cNvSpPr>
          <p:nvPr>
            <p:ph idx="1"/>
          </p:nvPr>
        </p:nvSpPr>
        <p:spPr>
          <a:xfrm>
            <a:off x="457200" y="1765300"/>
            <a:ext cx="8229600" cy="4711700"/>
          </a:xfrm>
        </p:spPr>
        <p:txBody>
          <a:bodyPr>
            <a:normAutofit lnSpcReduction="10000"/>
          </a:bodyPr>
          <a:lstStyle/>
          <a:p>
            <a:r>
              <a:rPr lang="en-US" sz="2400" dirty="0" smtClean="0">
                <a:solidFill>
                  <a:schemeClr val="bg2">
                    <a:lumMod val="10000"/>
                  </a:schemeClr>
                </a:solidFill>
                <a:latin typeface="Times New Roman" pitchFamily="18" charset="0"/>
                <a:cs typeface="Times New Roman" pitchFamily="18" charset="0"/>
              </a:rPr>
              <a:t>Recommended steps are summarized:</a:t>
            </a:r>
          </a:p>
          <a:p>
            <a:pPr marL="566928" indent="-457200">
              <a:buFont typeface="+mj-lt"/>
              <a:buAutoNum type="arabicPeriod"/>
            </a:pPr>
            <a:r>
              <a:rPr lang="en-US" sz="2400" dirty="0" smtClean="0">
                <a:solidFill>
                  <a:schemeClr val="bg2">
                    <a:lumMod val="10000"/>
                  </a:schemeClr>
                </a:solidFill>
                <a:latin typeface="Times New Roman" pitchFamily="18" charset="0"/>
                <a:cs typeface="Times New Roman" pitchFamily="18" charset="0"/>
              </a:rPr>
              <a:t>State diagram</a:t>
            </a:r>
          </a:p>
          <a:p>
            <a:pPr marL="566928" indent="-457200">
              <a:buFont typeface="+mj-lt"/>
              <a:buAutoNum type="arabicPeriod"/>
            </a:pPr>
            <a:r>
              <a:rPr lang="en-US" sz="2400" dirty="0" smtClean="0">
                <a:solidFill>
                  <a:schemeClr val="bg2">
                    <a:lumMod val="10000"/>
                  </a:schemeClr>
                </a:solidFill>
                <a:latin typeface="Times New Roman" pitchFamily="18" charset="0"/>
                <a:cs typeface="Times New Roman" pitchFamily="18" charset="0"/>
              </a:rPr>
              <a:t>State table</a:t>
            </a:r>
          </a:p>
          <a:p>
            <a:pPr marL="566928" indent="-457200">
              <a:buFont typeface="+mj-lt"/>
              <a:buAutoNum type="arabicPeriod"/>
            </a:pPr>
            <a:r>
              <a:rPr lang="en-US" sz="2400" dirty="0" smtClean="0">
                <a:solidFill>
                  <a:schemeClr val="bg2">
                    <a:lumMod val="10000"/>
                  </a:schemeClr>
                </a:solidFill>
                <a:latin typeface="Times New Roman" pitchFamily="18" charset="0"/>
                <a:cs typeface="Times New Roman" pitchFamily="18" charset="0"/>
              </a:rPr>
              <a:t>State reduction</a:t>
            </a:r>
          </a:p>
          <a:p>
            <a:pPr marL="566928" indent="-457200">
              <a:buFont typeface="+mj-lt"/>
              <a:buAutoNum type="arabicPeriod"/>
            </a:pPr>
            <a:r>
              <a:rPr lang="en-US" sz="2400" dirty="0" smtClean="0">
                <a:solidFill>
                  <a:schemeClr val="bg2">
                    <a:lumMod val="10000"/>
                  </a:schemeClr>
                </a:solidFill>
                <a:latin typeface="Times New Roman" pitchFamily="18" charset="0"/>
                <a:cs typeface="Times New Roman" pitchFamily="18" charset="0"/>
              </a:rPr>
              <a:t>Binary values assignment in case above state tables contain letter symbols</a:t>
            </a:r>
          </a:p>
          <a:p>
            <a:pPr marL="566928" indent="-457200">
              <a:buFont typeface="+mj-lt"/>
              <a:buAutoNum type="arabicPeriod"/>
            </a:pPr>
            <a:r>
              <a:rPr lang="en-US" sz="2400" dirty="0" smtClean="0">
                <a:solidFill>
                  <a:schemeClr val="bg2">
                    <a:lumMod val="10000"/>
                  </a:schemeClr>
                </a:solidFill>
                <a:latin typeface="Times New Roman" pitchFamily="18" charset="0"/>
                <a:cs typeface="Times New Roman" pitchFamily="18" charset="0"/>
              </a:rPr>
              <a:t>Determination of number of flip-flops</a:t>
            </a:r>
          </a:p>
          <a:p>
            <a:pPr marL="566928" indent="-457200">
              <a:buFont typeface="+mj-lt"/>
              <a:buAutoNum type="arabicPeriod"/>
            </a:pPr>
            <a:r>
              <a:rPr lang="en-US" sz="2400" dirty="0" smtClean="0">
                <a:solidFill>
                  <a:schemeClr val="bg2">
                    <a:lumMod val="10000"/>
                  </a:schemeClr>
                </a:solidFill>
                <a:latin typeface="Times New Roman" pitchFamily="18" charset="0"/>
                <a:cs typeface="Times New Roman" pitchFamily="18" charset="0"/>
              </a:rPr>
              <a:t>Choosing the type of flip-flop</a:t>
            </a:r>
          </a:p>
          <a:p>
            <a:pPr marL="566928" indent="-457200">
              <a:buFont typeface="+mj-lt"/>
              <a:buAutoNum type="arabicPeriod"/>
            </a:pPr>
            <a:r>
              <a:rPr lang="en-US" sz="2400" dirty="0" smtClean="0">
                <a:solidFill>
                  <a:schemeClr val="bg2">
                    <a:lumMod val="10000"/>
                  </a:schemeClr>
                </a:solidFill>
                <a:latin typeface="Times New Roman" pitchFamily="18" charset="0"/>
                <a:cs typeface="Times New Roman" pitchFamily="18" charset="0"/>
              </a:rPr>
              <a:t>Derivation of circuit excitation and output tables</a:t>
            </a:r>
          </a:p>
          <a:p>
            <a:pPr marL="566928" indent="-457200">
              <a:buFont typeface="+mj-lt"/>
              <a:buAutoNum type="arabicPeriod"/>
            </a:pPr>
            <a:r>
              <a:rPr lang="en-US" sz="2400" dirty="0" smtClean="0">
                <a:solidFill>
                  <a:schemeClr val="bg2">
                    <a:lumMod val="10000"/>
                  </a:schemeClr>
                </a:solidFill>
                <a:latin typeface="Times New Roman" pitchFamily="18" charset="0"/>
                <a:cs typeface="Times New Roman" pitchFamily="18" charset="0"/>
              </a:rPr>
              <a:t>Derivation of circuit output and flip-flop input functions using k-map</a:t>
            </a:r>
          </a:p>
          <a:p>
            <a:pPr marL="566928" indent="-457200">
              <a:buFont typeface="+mj-lt"/>
              <a:buAutoNum type="arabicPeriod"/>
            </a:pPr>
            <a:r>
              <a:rPr lang="en-US" sz="2400" dirty="0" smtClean="0">
                <a:solidFill>
                  <a:schemeClr val="bg2">
                    <a:lumMod val="10000"/>
                  </a:schemeClr>
                </a:solidFill>
                <a:latin typeface="Times New Roman" pitchFamily="18" charset="0"/>
                <a:cs typeface="Times New Roman" pitchFamily="18" charset="0"/>
              </a:rPr>
              <a:t>Drawing the logic diagram</a:t>
            </a:r>
          </a:p>
          <a:p>
            <a:endParaRPr lang="en-US" sz="2400" dirty="0">
              <a:solidFill>
                <a:schemeClr val="bg2">
                  <a:lumMod val="1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37935612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14B2B"/>
                </a:solidFill>
              </a:rPr>
              <a:t>Design Procedure</a:t>
            </a:r>
            <a:endParaRPr lang="en-US" dirty="0"/>
          </a:p>
        </p:txBody>
      </p:sp>
      <p:sp>
        <p:nvSpPr>
          <p:cNvPr id="3" name="Content Placeholder 2"/>
          <p:cNvSpPr>
            <a:spLocks noGrp="1"/>
          </p:cNvSpPr>
          <p:nvPr>
            <p:ph idx="1"/>
          </p:nvPr>
        </p:nvSpPr>
        <p:spPr>
          <a:xfrm>
            <a:off x="457200" y="1765300"/>
            <a:ext cx="8229600" cy="4711700"/>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We wish to design the clocked sequential circuit whose state diagram is given. </a:t>
            </a:r>
            <a:r>
              <a:rPr lang="en-US" sz="2400" i="1" dirty="0" smtClean="0">
                <a:solidFill>
                  <a:schemeClr val="bg2">
                    <a:lumMod val="10000"/>
                  </a:schemeClr>
                </a:solidFill>
                <a:latin typeface="Times New Roman" pitchFamily="18" charset="0"/>
                <a:cs typeface="Times New Roman" pitchFamily="18" charset="0"/>
              </a:rPr>
              <a:t>JK</a:t>
            </a:r>
            <a:r>
              <a:rPr lang="en-US" sz="2400" dirty="0" smtClean="0">
                <a:solidFill>
                  <a:schemeClr val="bg2">
                    <a:lumMod val="10000"/>
                  </a:schemeClr>
                </a:solidFill>
                <a:latin typeface="Times New Roman" pitchFamily="18" charset="0"/>
                <a:cs typeface="Times New Roman" pitchFamily="18" charset="0"/>
              </a:rPr>
              <a:t> flip-flop is to be used.</a:t>
            </a:r>
            <a:endParaRPr lang="en-US" sz="2400" dirty="0">
              <a:solidFill>
                <a:schemeClr val="bg2">
                  <a:lumMod val="1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24200"/>
            <a:ext cx="3170967"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3124200"/>
            <a:ext cx="4755224" cy="231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9718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214B2B"/>
                </a:solidFill>
              </a:rPr>
              <a:t>Design Procedure</a:t>
            </a:r>
            <a:endParaRPr lang="en-US" dirty="0"/>
          </a:p>
        </p:txBody>
      </p:sp>
      <p:sp>
        <p:nvSpPr>
          <p:cNvPr id="3" name="Content Placeholder 2"/>
          <p:cNvSpPr>
            <a:spLocks noGrp="1"/>
          </p:cNvSpPr>
          <p:nvPr>
            <p:ph idx="1"/>
          </p:nvPr>
        </p:nvSpPr>
        <p:spPr>
          <a:xfrm>
            <a:off x="457200" y="1765300"/>
            <a:ext cx="8229600" cy="4711700"/>
          </a:xfrm>
        </p:spPr>
        <p:txBody>
          <a:bodyPr>
            <a:normAutofit/>
          </a:bodyPr>
          <a:lstStyle/>
          <a:p>
            <a:r>
              <a:rPr lang="en-US" sz="2400" dirty="0" smtClean="0">
                <a:solidFill>
                  <a:schemeClr val="bg2">
                    <a:lumMod val="10000"/>
                  </a:schemeClr>
                </a:solidFill>
                <a:latin typeface="Times New Roman" pitchFamily="18" charset="0"/>
                <a:cs typeface="Times New Roman" pitchFamily="18" charset="0"/>
              </a:rPr>
              <a:t>As no two states are equivalent, state reduction step is not needed.</a:t>
            </a:r>
            <a:endParaRPr lang="en-US" sz="2400" dirty="0">
              <a:solidFill>
                <a:schemeClr val="bg2">
                  <a:lumMod val="10000"/>
                </a:schemeClr>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590800"/>
            <a:ext cx="6342293"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47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bdullah">
  <a:themeElements>
    <a:clrScheme name="Custom 1">
      <a:dk1>
        <a:srgbClr val="5C2E14"/>
      </a:dk1>
      <a:lt1>
        <a:srgbClr val="FFFFFF"/>
      </a:lt1>
      <a:dk2>
        <a:srgbClr val="214B2B"/>
      </a:dk2>
      <a:lt2>
        <a:srgbClr val="DEDEDE"/>
      </a:lt2>
      <a:accent1>
        <a:srgbClr val="53548A"/>
      </a:accent1>
      <a:accent2>
        <a:srgbClr val="57B56D"/>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Abdullah</Template>
  <TotalTime>2716</TotalTime>
  <Words>607</Words>
  <Application>Microsoft Office PowerPoint</Application>
  <PresentationFormat>On-screen Show (4:3)</PresentationFormat>
  <Paragraphs>88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Abdullah</vt:lpstr>
      <vt:lpstr>Digital Logic Design</vt:lpstr>
      <vt:lpstr>State Reduction</vt:lpstr>
      <vt:lpstr>State Reduction</vt:lpstr>
      <vt:lpstr>State Reduction</vt:lpstr>
      <vt:lpstr>State Reduction</vt:lpstr>
      <vt:lpstr>Flip-flop Excitation Tables</vt:lpstr>
      <vt:lpstr>Design Procedure</vt:lpstr>
      <vt:lpstr>Design Procedure</vt:lpstr>
      <vt:lpstr>Design Procedure</vt:lpstr>
      <vt:lpstr>Design Procedure</vt:lpstr>
      <vt:lpstr>Design of Counters</vt:lpstr>
      <vt:lpstr>Design of 3-bit Binary Counter</vt:lpstr>
      <vt:lpstr>Design of 3-bit Binary Counter</vt:lpstr>
      <vt:lpstr>Counter of Nonbinary Sequence</vt:lpstr>
      <vt:lpstr>Counter of Nonbinary Sequence</vt:lpstr>
      <vt:lpstr>Counter of Nonbinary Sequence</vt:lpstr>
      <vt:lpstr>Design with State Equations</vt:lpstr>
      <vt:lpstr>Design with State Equations</vt:lpstr>
      <vt:lpstr>Design with State Equations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170</cp:revision>
  <dcterms:created xsi:type="dcterms:W3CDTF">2006-08-16T00:00:00Z</dcterms:created>
  <dcterms:modified xsi:type="dcterms:W3CDTF">2021-03-02T01:48:15Z</dcterms:modified>
</cp:coreProperties>
</file>