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1" r:id="rId4"/>
    <p:sldId id="263" r:id="rId5"/>
    <p:sldId id="272" r:id="rId6"/>
    <p:sldId id="264" r:id="rId7"/>
    <p:sldId id="265" r:id="rId8"/>
    <p:sldId id="266" r:id="rId9"/>
    <p:sldId id="268" r:id="rId10"/>
    <p:sldId id="269" r:id="rId11"/>
    <p:sldId id="267" r:id="rId12"/>
    <p:sldId id="270" r:id="rId13"/>
    <p:sldId id="271" r:id="rId14"/>
    <p:sldId id="262" r:id="rId15"/>
    <p:sldId id="257" r:id="rId16"/>
    <p:sldId id="258" r:id="rId17"/>
    <p:sldId id="25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1786975-51BE-4808-8888-84F67567AB0C}" type="datetimeFigureOut">
              <a:rPr lang="en-US" smtClean="0"/>
              <a:t>8/19/2021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8FE807C-4B3E-452D-AE85-4FA5B5912F5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786975-51BE-4808-8888-84F67567AB0C}"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E807C-4B3E-452D-AE85-4FA5B5912F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786975-51BE-4808-8888-84F67567AB0C}"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E807C-4B3E-452D-AE85-4FA5B5912F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1786975-51BE-4808-8888-84F67567AB0C}" type="datetimeFigureOut">
              <a:rPr lang="en-US" smtClean="0"/>
              <a:t>8/19/2021</a:t>
            </a:fld>
            <a:endParaRPr lang="en-US"/>
          </a:p>
        </p:txBody>
      </p:sp>
      <p:sp>
        <p:nvSpPr>
          <p:cNvPr id="9" name="Slide Number Placeholder 8"/>
          <p:cNvSpPr>
            <a:spLocks noGrp="1"/>
          </p:cNvSpPr>
          <p:nvPr>
            <p:ph type="sldNum" sz="quarter" idx="15"/>
          </p:nvPr>
        </p:nvSpPr>
        <p:spPr/>
        <p:txBody>
          <a:bodyPr rtlCol="0"/>
          <a:lstStyle/>
          <a:p>
            <a:fld id="{98FE807C-4B3E-452D-AE85-4FA5B5912F5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1786975-51BE-4808-8888-84F67567AB0C}" type="datetimeFigureOut">
              <a:rPr lang="en-US" smtClean="0"/>
              <a:t>8/19/2021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8FE807C-4B3E-452D-AE85-4FA5B5912F5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1786975-51BE-4808-8888-84F67567AB0C}"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E807C-4B3E-452D-AE85-4FA5B5912F5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1786975-51BE-4808-8888-84F67567AB0C}"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E807C-4B3E-452D-AE85-4FA5B5912F5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1786975-51BE-4808-8888-84F67567AB0C}" type="datetimeFigureOut">
              <a:rPr lang="en-US" smtClean="0"/>
              <a:t>8/19/2021</a:t>
            </a:fld>
            <a:endParaRPr lang="en-US"/>
          </a:p>
        </p:txBody>
      </p:sp>
      <p:sp>
        <p:nvSpPr>
          <p:cNvPr id="7" name="Slide Number Placeholder 6"/>
          <p:cNvSpPr>
            <a:spLocks noGrp="1"/>
          </p:cNvSpPr>
          <p:nvPr>
            <p:ph type="sldNum" sz="quarter" idx="11"/>
          </p:nvPr>
        </p:nvSpPr>
        <p:spPr/>
        <p:txBody>
          <a:bodyPr rtlCol="0"/>
          <a:lstStyle/>
          <a:p>
            <a:fld id="{98FE807C-4B3E-452D-AE85-4FA5B5912F5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86975-51BE-4808-8888-84F67567AB0C}" type="datetimeFigureOut">
              <a:rPr lang="en-US" smtClean="0"/>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E807C-4B3E-452D-AE85-4FA5B5912F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1786975-51BE-4808-8888-84F67567AB0C}" type="datetimeFigureOut">
              <a:rPr lang="en-US" smtClean="0"/>
              <a:t>8/19/2021</a:t>
            </a:fld>
            <a:endParaRPr lang="en-US"/>
          </a:p>
        </p:txBody>
      </p:sp>
      <p:sp>
        <p:nvSpPr>
          <p:cNvPr id="22" name="Slide Number Placeholder 21"/>
          <p:cNvSpPr>
            <a:spLocks noGrp="1"/>
          </p:cNvSpPr>
          <p:nvPr>
            <p:ph type="sldNum" sz="quarter" idx="15"/>
          </p:nvPr>
        </p:nvSpPr>
        <p:spPr/>
        <p:txBody>
          <a:bodyPr rtlCol="0"/>
          <a:lstStyle/>
          <a:p>
            <a:fld id="{98FE807C-4B3E-452D-AE85-4FA5B5912F5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1786975-51BE-4808-8888-84F67567AB0C}" type="datetimeFigureOut">
              <a:rPr lang="en-US" smtClean="0"/>
              <a:t>8/19/2021</a:t>
            </a:fld>
            <a:endParaRPr lang="en-US"/>
          </a:p>
        </p:txBody>
      </p:sp>
      <p:sp>
        <p:nvSpPr>
          <p:cNvPr id="18" name="Slide Number Placeholder 17"/>
          <p:cNvSpPr>
            <a:spLocks noGrp="1"/>
          </p:cNvSpPr>
          <p:nvPr>
            <p:ph type="sldNum" sz="quarter" idx="11"/>
          </p:nvPr>
        </p:nvSpPr>
        <p:spPr/>
        <p:txBody>
          <a:bodyPr rtlCol="0"/>
          <a:lstStyle/>
          <a:p>
            <a:fld id="{98FE807C-4B3E-452D-AE85-4FA5B5912F5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1786975-51BE-4808-8888-84F67567AB0C}" type="datetimeFigureOut">
              <a:rPr lang="en-US" smtClean="0"/>
              <a:t>8/19/2021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8FE807C-4B3E-452D-AE85-4FA5B5912F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990599"/>
          </a:xfrm>
        </p:spPr>
        <p:txBody>
          <a:bodyPr/>
          <a:lstStyle/>
          <a:p>
            <a:endParaRPr lang="en-US" dirty="0"/>
          </a:p>
        </p:txBody>
      </p:sp>
      <p:sp>
        <p:nvSpPr>
          <p:cNvPr id="3" name="Subtitle 2"/>
          <p:cNvSpPr>
            <a:spLocks noGrp="1"/>
          </p:cNvSpPr>
          <p:nvPr>
            <p:ph type="subTitle" idx="1"/>
          </p:nvPr>
        </p:nvSpPr>
        <p:spPr>
          <a:xfrm>
            <a:off x="1371600" y="2667000"/>
            <a:ext cx="6400800" cy="2590800"/>
          </a:xfrm>
        </p:spPr>
        <p:txBody>
          <a:bodyPr>
            <a:normAutofit/>
          </a:bodyPr>
          <a:lstStyle/>
          <a:p>
            <a:pPr fontAlgn="base"/>
            <a:r>
              <a:rPr lang="en-US" b="0" dirty="0" smtClean="0"/>
              <a:t>Data Structure can be defined as the group of data elements which provides an efficient way of storing and </a:t>
            </a:r>
            <a:r>
              <a:rPr lang="en-US" b="0" dirty="0" smtClean="0"/>
              <a:t>organizing </a:t>
            </a:r>
            <a:r>
              <a:rPr lang="en-US" b="0" dirty="0" smtClean="0"/>
              <a:t>data in the computer so that it can be used efficiently. Some examples of Data Structures are arrays, Linked List, Stack, Queue, etc.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data structure</a:t>
            </a:r>
            <a:br>
              <a:rPr lang="en-US" dirty="0" smtClean="0"/>
            </a:br>
            <a:endParaRPr lang="en-US" dirty="0"/>
          </a:p>
        </p:txBody>
      </p:sp>
      <p:sp>
        <p:nvSpPr>
          <p:cNvPr id="3" name="Content Placeholder 2"/>
          <p:cNvSpPr>
            <a:spLocks noGrp="1"/>
          </p:cNvSpPr>
          <p:nvPr>
            <p:ph sz="quarter" idx="1"/>
          </p:nvPr>
        </p:nvSpPr>
        <p:spPr/>
        <p:txBody>
          <a:bodyPr/>
          <a:lstStyle/>
          <a:p>
            <a:r>
              <a:rPr lang="en-US" b="1" dirty="0" smtClean="0"/>
              <a:t>Traversing:</a:t>
            </a:r>
            <a:r>
              <a:rPr lang="en-US" dirty="0" smtClean="0"/>
              <a:t> Every data structure contains the set of data elements. Traversing the data structure means visiting each element of the data structure in order to perform some specific operation like searching or sorting.</a:t>
            </a:r>
          </a:p>
          <a:p>
            <a:r>
              <a:rPr lang="en-US" b="1" dirty="0" smtClean="0"/>
              <a:t>Example:</a:t>
            </a:r>
            <a:r>
              <a:rPr lang="en-US" dirty="0" smtClean="0"/>
              <a:t> If we need to calculate the average of the marks obtained by a student in 6 different subject, we need to traverse the complete array of marks and calculate the total sum, then we will </a:t>
            </a:r>
            <a:r>
              <a:rPr lang="en-US" dirty="0" err="1" smtClean="0"/>
              <a:t>devide</a:t>
            </a:r>
            <a:r>
              <a:rPr lang="en-US" dirty="0" smtClean="0"/>
              <a:t> that sum by the number of subjects i.e. 6, in order to find the average.</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2) </a:t>
            </a:r>
            <a:r>
              <a:rPr lang="en-US" b="1" dirty="0" smtClean="0"/>
              <a:t>Insertion:</a:t>
            </a:r>
            <a:r>
              <a:rPr lang="en-US" dirty="0" smtClean="0"/>
              <a:t> Insertion can be defined as the process of adding the elements to the data structure at any location.</a:t>
            </a:r>
          </a:p>
          <a:p>
            <a:r>
              <a:rPr lang="en-US" dirty="0" smtClean="0"/>
              <a:t>If the size of data structure is </a:t>
            </a:r>
            <a:r>
              <a:rPr lang="en-US" b="1" dirty="0" smtClean="0"/>
              <a:t>n</a:t>
            </a:r>
            <a:r>
              <a:rPr lang="en-US" dirty="0" smtClean="0"/>
              <a:t> then we can only insert </a:t>
            </a:r>
            <a:r>
              <a:rPr lang="en-US" b="1" dirty="0" smtClean="0"/>
              <a:t>n-1</a:t>
            </a:r>
            <a:r>
              <a:rPr lang="en-US" dirty="0" smtClean="0"/>
              <a:t> data elements into it.</a:t>
            </a:r>
          </a:p>
          <a:p>
            <a:r>
              <a:rPr lang="en-US" dirty="0" smtClean="0"/>
              <a:t>3) </a:t>
            </a:r>
            <a:r>
              <a:rPr lang="en-US" b="1" dirty="0" err="1" smtClean="0"/>
              <a:t>Deletion:</a:t>
            </a:r>
            <a:r>
              <a:rPr lang="en-US" dirty="0" err="1" smtClean="0"/>
              <a:t>The</a:t>
            </a:r>
            <a:r>
              <a:rPr lang="en-US" dirty="0" smtClean="0"/>
              <a:t> process of removing an element from the data structure is called Deletion. We can delete an element from the data structure at any random location.</a:t>
            </a:r>
          </a:p>
          <a:p>
            <a:r>
              <a:rPr lang="en-US" dirty="0" smtClean="0"/>
              <a:t>If we try to delete an element from an empty data structure then </a:t>
            </a:r>
            <a:r>
              <a:rPr lang="en-US" b="1" dirty="0" smtClean="0"/>
              <a:t>underflow</a:t>
            </a:r>
            <a:r>
              <a:rPr lang="en-US" dirty="0" smtClean="0"/>
              <a:t> occurs.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4) </a:t>
            </a:r>
            <a:r>
              <a:rPr lang="en-US" b="1" dirty="0" smtClean="0"/>
              <a:t>Searching:</a:t>
            </a:r>
            <a:r>
              <a:rPr lang="en-US" dirty="0" smtClean="0"/>
              <a:t> The process of finding the location of an element within the data structure is called Searching. There are two algorithms to perform searching, Linear Search and Binary Search. We will discuss each one of them later in this tutorial.</a:t>
            </a:r>
          </a:p>
          <a:p>
            <a:r>
              <a:rPr lang="en-US" dirty="0" smtClean="0"/>
              <a:t>5) </a:t>
            </a:r>
            <a:r>
              <a:rPr lang="en-US" b="1" dirty="0" smtClean="0"/>
              <a:t>Sorting:</a:t>
            </a:r>
            <a:r>
              <a:rPr lang="en-US" dirty="0" smtClean="0"/>
              <a:t> The process of arranging the data structure in a specific order is known as Sorting. There are many algorithms that can be used to perform sorting, for example, insertion sort, selection sort, bubble sort, etc.</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a:t>
            </a:r>
            <a:r>
              <a:rPr lang="en-US" b="1" dirty="0" smtClean="0"/>
              <a:t>Merging:</a:t>
            </a:r>
            <a:r>
              <a:rPr lang="en-US" dirty="0" smtClean="0"/>
              <a:t> When two lists List A and List B of size M and N respectively, of similar type of elements, clubbed or joined to produce the third list, List C of size (M+N), then this process is called merging</a:t>
            </a:r>
          </a:p>
          <a:p>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                    Major Operations</a:t>
            </a:r>
          </a:p>
          <a:p>
            <a:endParaRPr lang="en-US" dirty="0" smtClean="0"/>
          </a:p>
          <a:p>
            <a:endParaRPr lang="en-US" dirty="0" smtClean="0"/>
          </a:p>
          <a:p>
            <a:r>
              <a:rPr lang="en-US" dirty="0" smtClean="0"/>
              <a:t>The major or the common operations that can be performed on the data structures are:</a:t>
            </a:r>
          </a:p>
          <a:p>
            <a:r>
              <a:rPr lang="en-US" b="1" dirty="0" smtClean="0"/>
              <a:t>Searching:</a:t>
            </a:r>
            <a:r>
              <a:rPr lang="en-US" dirty="0" smtClean="0"/>
              <a:t> We can search for any element in a data structure.</a:t>
            </a:r>
          </a:p>
          <a:p>
            <a:r>
              <a:rPr lang="en-US" b="1" dirty="0" smtClean="0"/>
              <a:t>Sorting:</a:t>
            </a:r>
            <a:r>
              <a:rPr lang="en-US" dirty="0" smtClean="0"/>
              <a:t> We can sort the elements of a data structure either in an ascending or descending order.</a:t>
            </a:r>
          </a:p>
          <a:p>
            <a:r>
              <a:rPr lang="en-US" b="1" dirty="0" smtClean="0"/>
              <a:t>Insertion:</a:t>
            </a:r>
            <a:r>
              <a:rPr lang="en-US" dirty="0" smtClean="0"/>
              <a:t> We can also insert the new element in a data structure.</a:t>
            </a:r>
          </a:p>
          <a:p>
            <a:r>
              <a:rPr lang="en-US" b="1" dirty="0" err="1" smtClean="0"/>
              <a:t>Updation</a:t>
            </a:r>
            <a:r>
              <a:rPr lang="en-US" b="1" dirty="0" smtClean="0"/>
              <a:t>:</a:t>
            </a:r>
            <a:r>
              <a:rPr lang="en-US" dirty="0" smtClean="0"/>
              <a:t> We can also update the element, i.e., we can replace the element with another element.</a:t>
            </a:r>
          </a:p>
          <a:p>
            <a:r>
              <a:rPr lang="en-US" b="1" dirty="0" smtClean="0"/>
              <a:t>Deletion:</a:t>
            </a:r>
            <a:r>
              <a:rPr lang="en-US" dirty="0" smtClean="0"/>
              <a:t> We can also perform the delete operation to remove the element from the data structure.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Classification</a:t>
            </a:r>
            <a:br>
              <a:rPr lang="en-US" dirty="0" smtClean="0"/>
            </a:br>
            <a:endParaRPr lang="en-US" dirty="0"/>
          </a:p>
        </p:txBody>
      </p:sp>
      <p:sp>
        <p:nvSpPr>
          <p:cNvPr id="3" name="Content Placeholder 2"/>
          <p:cNvSpPr>
            <a:spLocks noGrp="1"/>
          </p:cNvSpPr>
          <p:nvPr>
            <p:ph sz="quarter" idx="1"/>
          </p:nvPr>
        </p:nvSpPr>
        <p:spPr/>
        <p:txBody>
          <a:bodyPr>
            <a:normAutofit fontScale="85000" lnSpcReduction="10000"/>
          </a:bodyPr>
          <a:lstStyle/>
          <a:p>
            <a:pPr>
              <a:buNone/>
            </a:pPr>
            <a:r>
              <a:rPr lang="en-US" b="1" dirty="0" smtClean="0"/>
              <a:t>Linear Data Structures:</a:t>
            </a:r>
            <a:r>
              <a:rPr lang="en-US" dirty="0" smtClean="0"/>
              <a:t> A data structure is called linear if all of its elements are arranged in the linear order. In linear data structures, the elements are stored in non-hierarchical way where each element has the successors and predecessors except the first and last element.</a:t>
            </a:r>
          </a:p>
          <a:p>
            <a:pPr>
              <a:buNone/>
            </a:pPr>
            <a:r>
              <a:rPr lang="en-US" dirty="0" smtClean="0"/>
              <a:t>Types of Linear Data Structures are given below:</a:t>
            </a:r>
          </a:p>
          <a:p>
            <a:pPr>
              <a:buNone/>
            </a:pPr>
            <a:r>
              <a:rPr lang="en-US" b="1" dirty="0" smtClean="0"/>
              <a:t>Arrays:</a:t>
            </a:r>
            <a:r>
              <a:rPr lang="en-US" dirty="0" smtClean="0"/>
              <a:t> An array is a collection of similar type of data items and each data item is called an element of the array. The data type of the element may be any valid data type like char, </a:t>
            </a:r>
            <a:r>
              <a:rPr lang="en-US" dirty="0" err="1" smtClean="0"/>
              <a:t>int</a:t>
            </a:r>
            <a:r>
              <a:rPr lang="en-US" dirty="0" smtClean="0"/>
              <a:t>, float or double.</a:t>
            </a:r>
          </a:p>
          <a:p>
            <a:pPr>
              <a:buNone/>
            </a:pPr>
            <a:r>
              <a:rPr lang="en-US" dirty="0" smtClean="0"/>
              <a:t>The elements of array share the same variable name but each one carries a different index number known as subscript. The array can be one dimensional, two dimensional or multidimensional.</a:t>
            </a:r>
          </a:p>
          <a:p>
            <a:pPr>
              <a:buNone/>
            </a:pPr>
            <a:r>
              <a:rPr lang="en-US" dirty="0" smtClean="0"/>
              <a:t>The individual elements of the array age are:</a:t>
            </a:r>
          </a:p>
          <a:p>
            <a:pPr>
              <a:buNone/>
            </a:pPr>
            <a:r>
              <a:rPr lang="en-US" dirty="0" smtClean="0"/>
              <a:t>age[0], age[1], age[2], age[3],......... age[98], age[99].</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Data:</a:t>
            </a:r>
            <a:r>
              <a:rPr lang="en-US" dirty="0" smtClean="0"/>
              <a:t> Data can be defined as an elementary value or the collection of values, for example, student's name and its id are the data about the student.</a:t>
            </a:r>
          </a:p>
          <a:p>
            <a:r>
              <a:rPr lang="en-US" b="1" dirty="0" smtClean="0"/>
              <a:t>Group Items:</a:t>
            </a:r>
            <a:r>
              <a:rPr lang="en-US" dirty="0" smtClean="0"/>
              <a:t> Data items which have subordinate data items are called Group item, for example, name of a student can have first name and the last name.</a:t>
            </a:r>
          </a:p>
          <a:p>
            <a:r>
              <a:rPr lang="en-US" b="1" dirty="0" smtClean="0"/>
              <a:t>Record:</a:t>
            </a:r>
            <a:r>
              <a:rPr lang="en-US" dirty="0" smtClean="0"/>
              <a:t> Record can be defined as the collection of various data items, for example, if we talk about the student entity, then its name, address, course and marks can be grouped together to form the record for the student.</a:t>
            </a:r>
          </a:p>
          <a:p>
            <a:r>
              <a:rPr lang="en-US" b="1" dirty="0" smtClean="0"/>
              <a:t>File:</a:t>
            </a:r>
            <a:r>
              <a:rPr lang="en-US" dirty="0" smtClean="0"/>
              <a:t> A File is a collection of various records of one type of entity, for example, if there are 60 employees in the class, then there will be 20 records in the related file where each record contains the data about each employee.</a:t>
            </a:r>
          </a:p>
          <a:p>
            <a:r>
              <a:rPr lang="en-US" b="1" dirty="0" smtClean="0"/>
              <a:t>Attribute and Entity:</a:t>
            </a:r>
            <a:r>
              <a:rPr lang="en-US" dirty="0" smtClean="0"/>
              <a:t> An entity represents the class of certain objects. it contains various attributes. Each attribute represents the particular property of that entity.</a:t>
            </a:r>
          </a:p>
          <a:p>
            <a:r>
              <a:rPr lang="en-US" b="1" dirty="0" smtClean="0"/>
              <a:t>Field:</a:t>
            </a:r>
            <a:r>
              <a:rPr lang="en-US" dirty="0" smtClean="0"/>
              <a:t> Field is a single elementary unit of information representing the attribute of an entity.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Classification</a:t>
            </a:r>
            <a:endParaRPr lang="en-US" dirty="0"/>
          </a:p>
        </p:txBody>
      </p:sp>
      <p:sp>
        <p:nvSpPr>
          <p:cNvPr id="3" name="Content Placeholder 2"/>
          <p:cNvSpPr>
            <a:spLocks noGrp="1"/>
          </p:cNvSpPr>
          <p:nvPr>
            <p:ph sz="quarter" idx="1"/>
          </p:nvPr>
        </p:nvSpPr>
        <p:spPr/>
        <p:txBody>
          <a:bodyPr>
            <a:normAutofit fontScale="85000" lnSpcReduction="10000"/>
          </a:bodyPr>
          <a:lstStyle/>
          <a:p>
            <a:r>
              <a:rPr lang="en-US" b="1" dirty="0" smtClean="0"/>
              <a:t>Linear Data Structures:</a:t>
            </a:r>
            <a:r>
              <a:rPr lang="en-US" dirty="0" smtClean="0"/>
              <a:t> A data structure is called linear if all of its elements are arranged in the linear order. In linear data structures, the elements are stored in non-hierarchical way where each element has the successors and predecessors except the first and last element.</a:t>
            </a:r>
          </a:p>
          <a:p>
            <a:r>
              <a:rPr lang="en-US" dirty="0" smtClean="0"/>
              <a:t>Types of Linear Data Structures are given below:</a:t>
            </a:r>
          </a:p>
          <a:p>
            <a:r>
              <a:rPr lang="en-US" b="1" dirty="0" smtClean="0"/>
              <a:t>Arrays:</a:t>
            </a:r>
            <a:r>
              <a:rPr lang="en-US" dirty="0" smtClean="0"/>
              <a:t> An array is a collection of similar type of data items and each data item is called an element of the array. The data type of the element may be any valid data type like char, </a:t>
            </a:r>
            <a:r>
              <a:rPr lang="en-US" dirty="0" err="1" smtClean="0"/>
              <a:t>int</a:t>
            </a:r>
            <a:r>
              <a:rPr lang="en-US" dirty="0" smtClean="0"/>
              <a:t>, float or double.</a:t>
            </a:r>
          </a:p>
          <a:p>
            <a:r>
              <a:rPr lang="en-US" dirty="0" smtClean="0"/>
              <a:t>The elements of array share the same variable name but each one carries a different index number known as subscript. The array can be one dimensional, two dimensional or multidimensional.</a:t>
            </a:r>
          </a:p>
          <a:p>
            <a:r>
              <a:rPr lang="en-US" dirty="0" smtClean="0"/>
              <a:t>The individual elements of the array age are:</a:t>
            </a:r>
          </a:p>
          <a:p>
            <a:r>
              <a:rPr lang="en-US" dirty="0" smtClean="0"/>
              <a:t>age[0], age[1], age[2], age[3],......... age[98], age[99].</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Linked List</a:t>
            </a:r>
            <a:endParaRPr lang="en-US" dirty="0"/>
          </a:p>
        </p:txBody>
      </p:sp>
      <p:sp>
        <p:nvSpPr>
          <p:cNvPr id="3" name="Content Placeholder 2"/>
          <p:cNvSpPr>
            <a:spLocks noGrp="1"/>
          </p:cNvSpPr>
          <p:nvPr>
            <p:ph sz="quarter" idx="1"/>
          </p:nvPr>
        </p:nvSpPr>
        <p:spPr/>
        <p:txBody>
          <a:bodyPr>
            <a:normAutofit/>
          </a:bodyPr>
          <a:lstStyle/>
          <a:p>
            <a:pPr>
              <a:buNone/>
            </a:pPr>
            <a:r>
              <a:rPr lang="en-US" smtClean="0"/>
              <a:t>Linked </a:t>
            </a:r>
            <a:r>
              <a:rPr lang="en-US" dirty="0" smtClean="0"/>
              <a:t>list is a linear data structure which is used to maintain a list in the memory. It can be seen as the collection of nodes stored at non-contiguous memory locations. Each node of the list contains a pointer to its adjacent node.</a:t>
            </a:r>
          </a:p>
          <a:p>
            <a:endParaRPr lang="en-US" dirty="0"/>
          </a:p>
        </p:txBody>
      </p:sp>
      <p:pic>
        <p:nvPicPr>
          <p:cNvPr id="4" name="Picture 3" descr="Linkedlist.png"/>
          <p:cNvPicPr>
            <a:picLocks noChangeAspect="1"/>
          </p:cNvPicPr>
          <p:nvPr/>
        </p:nvPicPr>
        <p:blipFill>
          <a:blip r:embed="rId2"/>
          <a:stretch>
            <a:fillRect/>
          </a:stretch>
        </p:blipFill>
        <p:spPr>
          <a:xfrm>
            <a:off x="685800" y="3886200"/>
            <a:ext cx="7230485" cy="1609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Stack:</a:t>
            </a:r>
            <a:r>
              <a:rPr lang="en-US" dirty="0" smtClean="0"/>
              <a:t> Stack is a linear list in which insertion and deletions are allowed only at one end, called </a:t>
            </a:r>
            <a:r>
              <a:rPr lang="en-US" b="1" dirty="0" smtClean="0"/>
              <a:t>top</a:t>
            </a:r>
            <a:r>
              <a:rPr lang="en-US" dirty="0" smtClean="0"/>
              <a:t>.</a:t>
            </a:r>
          </a:p>
          <a:p>
            <a:pPr>
              <a:buNone/>
            </a:pPr>
            <a:r>
              <a:rPr lang="en-US" dirty="0" smtClean="0"/>
              <a:t>A stack is an abstract data type (ADT), can be implemented in most of the programming languages. It is named as stack because it behaves like a real-world stack, for example: - piles of plates or deck of cards etc.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Queue:</a:t>
            </a:r>
            <a:r>
              <a:rPr lang="en-US" dirty="0" smtClean="0"/>
              <a:t> Queue is a linear list in which elements can be inserted only at one end called </a:t>
            </a:r>
            <a:r>
              <a:rPr lang="en-US" b="1" dirty="0" smtClean="0"/>
              <a:t>rear</a:t>
            </a:r>
            <a:r>
              <a:rPr lang="en-US" dirty="0" smtClean="0"/>
              <a:t> and deleted only at the other end called </a:t>
            </a:r>
            <a:r>
              <a:rPr lang="en-US" b="1" dirty="0" smtClean="0"/>
              <a:t>front</a:t>
            </a:r>
            <a:r>
              <a:rPr lang="en-US" dirty="0" smtClean="0"/>
              <a:t>.</a:t>
            </a:r>
          </a:p>
          <a:p>
            <a:r>
              <a:rPr lang="en-US" dirty="0" smtClean="0"/>
              <a:t>It is an abstract data structure, similar to stack. Queue is opened at both end therefore it follows First-In-First-Out (FIFO) methodology for storing the data items.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Non Linear Data Structures:</a:t>
            </a:r>
            <a:r>
              <a:rPr lang="en-US" dirty="0" smtClean="0"/>
              <a:t> This data structure does not form a sequence i.e. each item or element is connected with two or more other items in a non-linear arrangement. The data elements are not arranged in sequential structure.</a:t>
            </a:r>
          </a:p>
          <a:p>
            <a:r>
              <a:rPr lang="en-US" dirty="0" smtClean="0"/>
              <a:t>Types of Non Linear Data Structures are given below:</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Trees:</a:t>
            </a:r>
            <a:r>
              <a:rPr lang="en-US" dirty="0" smtClean="0"/>
              <a:t> Trees are multilevel data structures with a hierarchical relationship among its elements known as nodes. The bottommost nodes in the </a:t>
            </a:r>
            <a:r>
              <a:rPr lang="en-US" dirty="0" err="1" smtClean="0"/>
              <a:t>herierchy</a:t>
            </a:r>
            <a:r>
              <a:rPr lang="en-US" dirty="0" smtClean="0"/>
              <a:t> are called </a:t>
            </a:r>
            <a:r>
              <a:rPr lang="en-US" b="1" dirty="0" smtClean="0"/>
              <a:t>leaf node</a:t>
            </a:r>
            <a:r>
              <a:rPr lang="en-US" dirty="0" smtClean="0"/>
              <a:t> while the topmost node is called </a:t>
            </a:r>
            <a:r>
              <a:rPr lang="en-US" b="1" dirty="0" smtClean="0"/>
              <a:t>root node</a:t>
            </a:r>
            <a:r>
              <a:rPr lang="en-US" dirty="0" smtClean="0"/>
              <a:t>. Each node contains pointers to point adjacent nodes.</a:t>
            </a:r>
          </a:p>
          <a:p>
            <a:r>
              <a:rPr lang="en-US" dirty="0" smtClean="0"/>
              <a:t>Tree data structure is based on the parent-child relationship among the nodes. Each node in the tree can have more than one children except the leaf nodes whereas each node can have </a:t>
            </a:r>
            <a:r>
              <a:rPr lang="en-US" dirty="0" err="1" smtClean="0"/>
              <a:t>atmost</a:t>
            </a:r>
            <a:r>
              <a:rPr lang="en-US" dirty="0" smtClean="0"/>
              <a:t> one parent except the root node. Trees can be </a:t>
            </a:r>
            <a:r>
              <a:rPr lang="en-US" dirty="0" err="1" smtClean="0"/>
              <a:t>classfied</a:t>
            </a:r>
            <a:r>
              <a:rPr lang="en-US" dirty="0" smtClean="0"/>
              <a:t> into many categories which will be discussed later in this tutorial.</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Graphs:</a:t>
            </a:r>
            <a:r>
              <a:rPr lang="en-US" dirty="0" smtClean="0"/>
              <a:t> Graphs can be defined as the pictorial representation of the set of elements (represented by vertices) connected by the links known as edges. A graph is different from tree in the sense that a graph can have cycle while the tree can not have the one.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1632</TotalTime>
  <Words>159</Words>
  <Application>Microsoft Office PowerPoint</Application>
  <PresentationFormat>On-screen Show (4:3)</PresentationFormat>
  <Paragraphs>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Schoolbook</vt:lpstr>
      <vt:lpstr>Wingdings</vt:lpstr>
      <vt:lpstr>Wingdings 2</vt:lpstr>
      <vt:lpstr>Oriel</vt:lpstr>
      <vt:lpstr>PowerPoint Presentation</vt:lpstr>
      <vt:lpstr>Basic Terminology </vt:lpstr>
      <vt:lpstr>Data Structure Classification</vt:lpstr>
      <vt:lpstr>Linked List</vt:lpstr>
      <vt:lpstr>PowerPoint Presentation</vt:lpstr>
      <vt:lpstr>PowerPoint Presentation</vt:lpstr>
      <vt:lpstr>PowerPoint Presentation</vt:lpstr>
      <vt:lpstr>PowerPoint Presentation</vt:lpstr>
      <vt:lpstr>PowerPoint Presentation</vt:lpstr>
      <vt:lpstr>Operations on data structure </vt:lpstr>
      <vt:lpstr>PowerPoint Presentation</vt:lpstr>
      <vt:lpstr>PowerPoint Presentation</vt:lpstr>
      <vt:lpstr>PowerPoint Presentation</vt:lpstr>
      <vt:lpstr>PowerPoint Presentation</vt:lpstr>
      <vt:lpstr>PowerPoint Presentation</vt:lpstr>
      <vt:lpstr>Data Structure Classification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Israt Jahan</cp:lastModifiedBy>
  <cp:revision>5</cp:revision>
  <dcterms:created xsi:type="dcterms:W3CDTF">2020-11-12T02:33:46Z</dcterms:created>
  <dcterms:modified xsi:type="dcterms:W3CDTF">2021-08-20T13:30:32Z</dcterms:modified>
</cp:coreProperties>
</file>