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9" r:id="rId3"/>
    <p:sldId id="260" r:id="rId4"/>
    <p:sldId id="271" r:id="rId5"/>
    <p:sldId id="261" r:id="rId6"/>
    <p:sldId id="262" r:id="rId7"/>
    <p:sldId id="257" r:id="rId8"/>
    <p:sldId id="258" r:id="rId9"/>
    <p:sldId id="293" r:id="rId10"/>
    <p:sldId id="265" r:id="rId11"/>
    <p:sldId id="266" r:id="rId12"/>
    <p:sldId id="267" r:id="rId13"/>
    <p:sldId id="269" r:id="rId14"/>
    <p:sldId id="270" r:id="rId15"/>
    <p:sldId id="273" r:id="rId16"/>
    <p:sldId id="274" r:id="rId17"/>
    <p:sldId id="291" r:id="rId18"/>
    <p:sldId id="292" r:id="rId19"/>
    <p:sldId id="290" r:id="rId20"/>
    <p:sldId id="288" r:id="rId21"/>
    <p:sldId id="275" r:id="rId22"/>
    <p:sldId id="276" r:id="rId23"/>
    <p:sldId id="277" r:id="rId24"/>
    <p:sldId id="278" r:id="rId25"/>
    <p:sldId id="279" r:id="rId26"/>
    <p:sldId id="280" r:id="rId27"/>
    <p:sldId id="295" r:id="rId28"/>
    <p:sldId id="296" r:id="rId29"/>
    <p:sldId id="281" r:id="rId30"/>
    <p:sldId id="294" r:id="rId31"/>
    <p:sldId id="282" r:id="rId32"/>
    <p:sldId id="283" r:id="rId33"/>
    <p:sldId id="284" r:id="rId34"/>
    <p:sldId id="285" r:id="rId35"/>
    <p:sldId id="286" r:id="rId36"/>
    <p:sldId id="28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80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99E2891-5552-404E-B331-37FC87D18024}" type="datetimeFigureOut">
              <a:rPr lang="en-US" smtClean="0"/>
              <a:pPr/>
              <a:t>11/13/2020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DA123F-C940-4FF2-B8BC-E4EC5A4ADD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E2891-5552-404E-B331-37FC87D1802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123F-C940-4FF2-B8BC-E4EC5A4ADD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9E2891-5552-404E-B331-37FC87D18024}"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A123F-C940-4FF2-B8BC-E4EC5A4ADDE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71575" y="0"/>
            <a:ext cx="7772400" cy="8445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47750" y="1724025"/>
            <a:ext cx="343852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8675" y="1724025"/>
            <a:ext cx="343852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014413" y="6537325"/>
            <a:ext cx="2895600" cy="320675"/>
          </a:xfrm>
        </p:spPr>
        <p:txBody>
          <a:bodyPr/>
          <a:lstStyle>
            <a:lvl1pPr>
              <a:defRPr/>
            </a:lvl1pPr>
          </a:lstStyle>
          <a:p>
            <a:pPr>
              <a:defRPr/>
            </a:pPr>
            <a:r>
              <a:rPr lang="en-US"/>
              <a:t>Data Structure and Algorithm</a:t>
            </a:r>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99E2891-5552-404E-B331-37FC87D18024}" type="datetimeFigureOut">
              <a:rPr lang="en-US" smtClean="0"/>
              <a:pPr/>
              <a:t>11/13/2020</a:t>
            </a:fld>
            <a:endParaRPr lang="en-US"/>
          </a:p>
        </p:txBody>
      </p:sp>
      <p:sp>
        <p:nvSpPr>
          <p:cNvPr id="9" name="Slide Number Placeholder 8"/>
          <p:cNvSpPr>
            <a:spLocks noGrp="1"/>
          </p:cNvSpPr>
          <p:nvPr>
            <p:ph type="sldNum" sz="quarter" idx="15"/>
          </p:nvPr>
        </p:nvSpPr>
        <p:spPr/>
        <p:txBody>
          <a:bodyPr rtlCol="0"/>
          <a:lstStyle/>
          <a:p>
            <a:fld id="{79DA123F-C940-4FF2-B8BC-E4EC5A4ADDE3}"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99E2891-5552-404E-B331-37FC87D18024}" type="datetimeFigureOut">
              <a:rPr lang="en-US" smtClean="0"/>
              <a:pPr/>
              <a:t>11/13/2020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DA123F-C940-4FF2-B8BC-E4EC5A4ADD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99E2891-5552-404E-B331-37FC87D18024}"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A123F-C940-4FF2-B8BC-E4EC5A4ADDE3}"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99E2891-5552-404E-B331-37FC87D18024}"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A123F-C940-4FF2-B8BC-E4EC5A4ADDE3}"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99E2891-5552-404E-B331-37FC87D18024}" type="datetimeFigureOut">
              <a:rPr lang="en-US" smtClean="0"/>
              <a:pPr/>
              <a:t>11/13/2020</a:t>
            </a:fld>
            <a:endParaRPr lang="en-US"/>
          </a:p>
        </p:txBody>
      </p:sp>
      <p:sp>
        <p:nvSpPr>
          <p:cNvPr id="7" name="Slide Number Placeholder 6"/>
          <p:cNvSpPr>
            <a:spLocks noGrp="1"/>
          </p:cNvSpPr>
          <p:nvPr>
            <p:ph type="sldNum" sz="quarter" idx="11"/>
          </p:nvPr>
        </p:nvSpPr>
        <p:spPr/>
        <p:txBody>
          <a:bodyPr rtlCol="0"/>
          <a:lstStyle/>
          <a:p>
            <a:fld id="{79DA123F-C940-4FF2-B8BC-E4EC5A4ADDE3}"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E2891-5552-404E-B331-37FC87D18024}"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A123F-C940-4FF2-B8BC-E4EC5A4ADD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99E2891-5552-404E-B331-37FC87D18024}" type="datetimeFigureOut">
              <a:rPr lang="en-US" smtClean="0"/>
              <a:pPr/>
              <a:t>11/13/2020</a:t>
            </a:fld>
            <a:endParaRPr lang="en-US"/>
          </a:p>
        </p:txBody>
      </p:sp>
      <p:sp>
        <p:nvSpPr>
          <p:cNvPr id="22" name="Slide Number Placeholder 21"/>
          <p:cNvSpPr>
            <a:spLocks noGrp="1"/>
          </p:cNvSpPr>
          <p:nvPr>
            <p:ph type="sldNum" sz="quarter" idx="15"/>
          </p:nvPr>
        </p:nvSpPr>
        <p:spPr/>
        <p:txBody>
          <a:bodyPr rtlCol="0"/>
          <a:lstStyle/>
          <a:p>
            <a:fld id="{79DA123F-C940-4FF2-B8BC-E4EC5A4ADDE3}"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99E2891-5552-404E-B331-37FC87D18024}" type="datetimeFigureOut">
              <a:rPr lang="en-US" smtClean="0"/>
              <a:pPr/>
              <a:t>11/13/2020</a:t>
            </a:fld>
            <a:endParaRPr lang="en-US"/>
          </a:p>
        </p:txBody>
      </p:sp>
      <p:sp>
        <p:nvSpPr>
          <p:cNvPr id="18" name="Slide Number Placeholder 17"/>
          <p:cNvSpPr>
            <a:spLocks noGrp="1"/>
          </p:cNvSpPr>
          <p:nvPr>
            <p:ph type="sldNum" sz="quarter" idx="11"/>
          </p:nvPr>
        </p:nvSpPr>
        <p:spPr/>
        <p:txBody>
          <a:bodyPr rtlCol="0"/>
          <a:lstStyle/>
          <a:p>
            <a:fld id="{79DA123F-C940-4FF2-B8BC-E4EC5A4ADDE3}"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99E2891-5552-404E-B331-37FC87D18024}" type="datetimeFigureOut">
              <a:rPr lang="en-US" smtClean="0"/>
              <a:pPr/>
              <a:t>11/13/2020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DA123F-C940-4FF2-B8BC-E4EC5A4ADD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xor-linked-list-a-memory-efficient-doubly-linked-list-set-2/" TargetMode="External"/><Relationship Id="rId2" Type="http://schemas.openxmlformats.org/officeDocument/2006/relationships/hyperlink" Target="https://www.geeksforgeeks.org/xor-linked-list-a-memory-efficient-doubly-linked-list-set-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685799"/>
          </a:xfrm>
        </p:spPr>
        <p:txBody>
          <a:bodyPr>
            <a:normAutofit/>
          </a:bodyPr>
          <a:lstStyle/>
          <a:p>
            <a:r>
              <a:rPr lang="en-US" dirty="0" smtClean="0"/>
              <a:t>Linked List</a:t>
            </a:r>
            <a:endParaRPr lang="en-US" dirty="0"/>
          </a:p>
        </p:txBody>
      </p:sp>
      <p:sp>
        <p:nvSpPr>
          <p:cNvPr id="3" name="Subtitle 2"/>
          <p:cNvSpPr>
            <a:spLocks noGrp="1"/>
          </p:cNvSpPr>
          <p:nvPr>
            <p:ph type="subTitle" idx="1"/>
          </p:nvPr>
        </p:nvSpPr>
        <p:spPr>
          <a:xfrm>
            <a:off x="609600" y="1981200"/>
            <a:ext cx="7848600" cy="4393722"/>
          </a:xfrm>
        </p:spPr>
        <p:txBody>
          <a:bodyPr>
            <a:normAutofit/>
          </a:bodyPr>
          <a:lstStyle/>
          <a:p>
            <a:pPr marL="342906" indent="-342906" defTabSz="457207" fontAlgn="auto">
              <a:spcAft>
                <a:spcPts val="0"/>
              </a:spcAft>
              <a:buClr>
                <a:schemeClr val="bg2">
                  <a:lumMod val="40000"/>
                  <a:lumOff val="60000"/>
                </a:schemeClr>
              </a:buClr>
              <a:defRPr/>
            </a:pPr>
            <a:r>
              <a:rPr lang="en-US" sz="2400" dirty="0" smtClean="0">
                <a:latin typeface="Times New Roman" pitchFamily="18" charset="0"/>
                <a:cs typeface="Times New Roman" pitchFamily="18" charset="0"/>
              </a:rPr>
              <a:t>A linked list is a linear collection of data elements (called nodes), where the linear order is given by means of pointers.</a:t>
            </a:r>
          </a:p>
          <a:p>
            <a:pPr marL="342906" indent="-342906" defTabSz="457207" fontAlgn="auto">
              <a:spcAft>
                <a:spcPts val="0"/>
              </a:spcAft>
              <a:buClr>
                <a:schemeClr val="bg2">
                  <a:lumMod val="40000"/>
                  <a:lumOff val="60000"/>
                </a:schemeClr>
              </a:buClr>
              <a:defRPr/>
            </a:pPr>
            <a:endParaRPr lang="en-US" sz="2400" dirty="0" smtClean="0">
              <a:latin typeface="Times New Roman" pitchFamily="18" charset="0"/>
              <a:cs typeface="Times New Roman" pitchFamily="18" charset="0"/>
            </a:endParaRPr>
          </a:p>
          <a:p>
            <a:pPr marL="342906" indent="-342906" defTabSz="457207" fontAlgn="auto">
              <a:spcAft>
                <a:spcPts val="0"/>
              </a:spcAft>
              <a:buClr>
                <a:schemeClr val="bg2">
                  <a:lumMod val="40000"/>
                  <a:lumOff val="60000"/>
                </a:schemeClr>
              </a:buClr>
              <a:defRPr/>
            </a:pPr>
            <a:r>
              <a:rPr lang="en-US" sz="2400" dirty="0" smtClean="0">
                <a:latin typeface="Times New Roman" pitchFamily="18" charset="0"/>
                <a:cs typeface="Times New Roman" pitchFamily="18" charset="0"/>
              </a:rPr>
              <a:t>Each node is divided into 2 parts:</a:t>
            </a:r>
          </a:p>
          <a:p>
            <a:pPr marL="342906" indent="-342906" defTabSz="457207" fontAlgn="auto">
              <a:spcAft>
                <a:spcPts val="0"/>
              </a:spcAft>
              <a:buClr>
                <a:schemeClr val="bg2">
                  <a:lumMod val="40000"/>
                  <a:lumOff val="60000"/>
                </a:schemeClr>
              </a:buClr>
              <a:defRPr/>
            </a:pPr>
            <a:r>
              <a:rPr lang="en-US" sz="2400" dirty="0" smtClean="0">
                <a:latin typeface="Times New Roman" pitchFamily="18" charset="0"/>
                <a:cs typeface="Times New Roman" pitchFamily="18" charset="0"/>
              </a:rPr>
              <a:t>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part contains the information of the element.</a:t>
            </a:r>
          </a:p>
          <a:p>
            <a:pPr marL="742962" lvl="1" indent="-285755" defTabSz="457207" fontAlgn="auto">
              <a:spcAft>
                <a:spcPts val="0"/>
              </a:spcAft>
              <a:buClr>
                <a:schemeClr val="bg2">
                  <a:lumMod val="40000"/>
                  <a:lumOff val="60000"/>
                </a:schemeClr>
              </a:buClr>
              <a:defRPr/>
            </a:pP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part is called the </a:t>
            </a:r>
            <a:r>
              <a:rPr lang="en-US" sz="2400" dirty="0" smtClean="0">
                <a:solidFill>
                  <a:srgbClr val="990000"/>
                </a:solidFill>
                <a:latin typeface="Times New Roman" pitchFamily="18" charset="0"/>
                <a:cs typeface="Times New Roman" pitchFamily="18" charset="0"/>
              </a:rPr>
              <a:t>link field</a:t>
            </a:r>
            <a:r>
              <a:rPr lang="en-US" sz="2400" dirty="0" smtClean="0">
                <a:latin typeface="Times New Roman" pitchFamily="18" charset="0"/>
                <a:cs typeface="Times New Roman" pitchFamily="18" charset="0"/>
              </a:rPr>
              <a:t> or </a:t>
            </a:r>
            <a:r>
              <a:rPr lang="en-US" sz="2400" dirty="0" smtClean="0">
                <a:solidFill>
                  <a:srgbClr val="990000"/>
                </a:solidFill>
                <a:latin typeface="Times New Roman" pitchFamily="18" charset="0"/>
                <a:cs typeface="Times New Roman" pitchFamily="18" charset="0"/>
              </a:rPr>
              <a:t>next pointer field </a:t>
            </a:r>
            <a:r>
              <a:rPr lang="en-US" sz="2400" dirty="0" smtClean="0">
                <a:latin typeface="Times New Roman" pitchFamily="18" charset="0"/>
                <a:cs typeface="Times New Roman" pitchFamily="18" charset="0"/>
              </a:rPr>
              <a:t>which contains the address of the next node in the list.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Insert First</a:t>
            </a:r>
          </a:p>
        </p:txBody>
      </p:sp>
      <p:sp>
        <p:nvSpPr>
          <p:cNvPr id="14339" name="Rectangle 3"/>
          <p:cNvSpPr>
            <a:spLocks noGrp="1" noChangeArrowheads="1"/>
          </p:cNvSpPr>
          <p:nvPr>
            <p:ph type="body" sz="half" idx="1"/>
          </p:nvPr>
        </p:nvSpPr>
        <p:spPr>
          <a:xfrm>
            <a:off x="663575" y="1147763"/>
            <a:ext cx="8143875" cy="2190750"/>
          </a:xfrm>
        </p:spPr>
        <p:txBody>
          <a:bodyPr/>
          <a:lstStyle/>
          <a:p>
            <a:r>
              <a:rPr lang="en-US" sz="1800" dirty="0" smtClean="0"/>
              <a:t>To add a new node to the head of the linear linked list, we need to construct a new node that is pointed by pointer </a:t>
            </a:r>
            <a:r>
              <a:rPr lang="en-US" sz="1800" i="1" dirty="0" err="1" smtClean="0">
                <a:solidFill>
                  <a:srgbClr val="990000"/>
                </a:solidFill>
              </a:rPr>
              <a:t>newitem</a:t>
            </a:r>
            <a:r>
              <a:rPr lang="en-US" sz="1800" dirty="0" smtClean="0"/>
              <a:t>.</a:t>
            </a:r>
          </a:p>
          <a:p>
            <a:r>
              <a:rPr lang="en-US" sz="1800" dirty="0" smtClean="0"/>
              <a:t> Assume there is a global variable </a:t>
            </a:r>
            <a:r>
              <a:rPr lang="en-US" sz="1800" i="1" dirty="0" smtClean="0">
                <a:solidFill>
                  <a:srgbClr val="990000"/>
                </a:solidFill>
              </a:rPr>
              <a:t>head</a:t>
            </a:r>
            <a:r>
              <a:rPr lang="en-US" sz="1800" dirty="0" smtClean="0"/>
              <a:t>  which points to the first node in the list. </a:t>
            </a:r>
          </a:p>
          <a:p>
            <a:r>
              <a:rPr lang="en-US" sz="1800" dirty="0" smtClean="0"/>
              <a:t>The new node points to the first node in the list. The </a:t>
            </a:r>
            <a:r>
              <a:rPr lang="en-US" sz="1800" i="1" dirty="0" smtClean="0"/>
              <a:t>head</a:t>
            </a:r>
            <a:r>
              <a:rPr lang="en-US" sz="1800" dirty="0" smtClean="0"/>
              <a:t> is then set to point to the new node. </a:t>
            </a:r>
          </a:p>
        </p:txBody>
      </p:sp>
      <p:pic>
        <p:nvPicPr>
          <p:cNvPr id="14340" name="Picture 5" descr="insertfirst"/>
          <p:cNvPicPr>
            <a:picLocks noGrp="1" noChangeAspect="1" noChangeArrowheads="1" noCrop="1"/>
          </p:cNvPicPr>
          <p:nvPr>
            <p:ph sz="half" idx="2"/>
          </p:nvPr>
        </p:nvPicPr>
        <p:blipFill>
          <a:blip r:embed="rId2"/>
          <a:srcRect/>
          <a:stretch>
            <a:fillRect/>
          </a:stretch>
        </p:blipFill>
        <p:spPr>
          <a:xfrm>
            <a:off x="1150938" y="3454400"/>
            <a:ext cx="6853237" cy="2289175"/>
          </a:xfrm>
          <a:noFill/>
        </p:spPr>
      </p:pic>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28600"/>
            <a:ext cx="7696200" cy="615950"/>
          </a:xfrm>
        </p:spPr>
        <p:txBody>
          <a:bodyPr/>
          <a:lstStyle/>
          <a:p>
            <a:endParaRPr lang="en-US" dirty="0"/>
          </a:p>
        </p:txBody>
      </p:sp>
      <p:sp>
        <p:nvSpPr>
          <p:cNvPr id="3" name="Text Placeholder 2"/>
          <p:cNvSpPr>
            <a:spLocks noGrp="1"/>
          </p:cNvSpPr>
          <p:nvPr>
            <p:ph type="body" sz="half" idx="1"/>
          </p:nvPr>
        </p:nvSpPr>
        <p:spPr>
          <a:xfrm>
            <a:off x="304800" y="1066800"/>
            <a:ext cx="8458200" cy="4772025"/>
          </a:xfrm>
        </p:spPr>
        <p:txBody>
          <a:bodyPr/>
          <a:lstStyle/>
          <a:p>
            <a:pPr marL="342906" indent="-342906" defTabSz="457207">
              <a:buClr>
                <a:schemeClr val="bg2">
                  <a:lumMod val="40000"/>
                  <a:lumOff val="60000"/>
                </a:schemeClr>
              </a:buClr>
              <a:buNone/>
              <a:defRPr/>
            </a:pPr>
            <a:r>
              <a:rPr lang="en-US" dirty="0" smtClean="0"/>
              <a:t>Step 1. Allocate the space for the new node and store data into the data part of the node. </a:t>
            </a:r>
          </a:p>
          <a:p>
            <a:pPr marL="342906" indent="-342906" defTabSz="457207" fontAlgn="auto">
              <a:spcAft>
                <a:spcPts val="0"/>
              </a:spcAft>
              <a:buClr>
                <a:schemeClr val="bg2">
                  <a:lumMod val="40000"/>
                  <a:lumOff val="60000"/>
                </a:schemeClr>
              </a:buClr>
              <a:buNone/>
              <a:defRPr/>
            </a:pPr>
            <a:r>
              <a:rPr lang="en-US" dirty="0" smtClean="0"/>
              <a:t>Step2. Make the link part of the new node pointing to the existing first node of the list.</a:t>
            </a:r>
          </a:p>
          <a:p>
            <a:pPr marL="342906" indent="-342906" defTabSz="457207" fontAlgn="auto">
              <a:spcAft>
                <a:spcPts val="0"/>
              </a:spcAft>
              <a:buClr>
                <a:schemeClr val="bg2">
                  <a:lumMod val="40000"/>
                  <a:lumOff val="60000"/>
                </a:schemeClr>
              </a:buClr>
              <a:buNone/>
              <a:defRPr/>
            </a:pPr>
            <a:r>
              <a:rPr lang="en-US" dirty="0" smtClean="0"/>
              <a:t>Sep3. At the last, we need to make the new node as the first node of the </a:t>
            </a:r>
            <a:r>
              <a:rPr lang="en-US" dirty="0" smtClean="0"/>
              <a:t>list.</a:t>
            </a:r>
            <a:endParaRPr lang="en-US" dirty="0"/>
          </a:p>
        </p:txBody>
      </p:sp>
      <p:pic>
        <p:nvPicPr>
          <p:cNvPr id="6" name="Picture 5" descr="insertion-in-singly-linked-list-at-beginning.png"/>
          <p:cNvPicPr>
            <a:picLocks noChangeAspect="1"/>
          </p:cNvPicPr>
          <p:nvPr/>
        </p:nvPicPr>
        <p:blipFill>
          <a:blip r:embed="rId2"/>
          <a:stretch>
            <a:fillRect/>
          </a:stretch>
        </p:blipFill>
        <p:spPr>
          <a:xfrm>
            <a:off x="1981200" y="4038600"/>
            <a:ext cx="5059680" cy="227838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a:xfrm>
            <a:off x="1047750" y="1295400"/>
            <a:ext cx="7029450" cy="4543425"/>
          </a:xfrm>
        </p:spPr>
        <p:txBody>
          <a:bodyPr>
            <a:normAutofit lnSpcReduction="10000"/>
          </a:bodyPr>
          <a:lstStyle/>
          <a:p>
            <a:pPr>
              <a:buNone/>
            </a:pPr>
            <a:r>
              <a:rPr lang="en-US" dirty="0" smtClean="0">
                <a:latin typeface="Times New Roman" pitchFamily="18" charset="0"/>
                <a:cs typeface="Times New Roman" pitchFamily="18" charset="0"/>
              </a:rPr>
              <a:t>Algorithm</a:t>
            </a:r>
          </a:p>
          <a:p>
            <a:pPr>
              <a:buNone/>
            </a:pP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IF PTR = NULL</a:t>
            </a:r>
          </a:p>
          <a:p>
            <a:pPr>
              <a:buNone/>
            </a:pPr>
            <a:r>
              <a:rPr lang="en-US" dirty="0" smtClean="0">
                <a:latin typeface="Times New Roman" pitchFamily="18" charset="0"/>
                <a:cs typeface="Times New Roman" pitchFamily="18" charset="0"/>
              </a:rPr>
              <a:t>Write OVERFLOW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Go to Step 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[END OF IF]</a:t>
            </a:r>
          </a:p>
          <a:p>
            <a:pPr>
              <a:buNone/>
            </a:pPr>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SET NEW_NODE = PTR</a:t>
            </a:r>
          </a:p>
          <a:p>
            <a:pPr>
              <a:buNone/>
            </a:pPr>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SET PTR = PTR → NEXT</a:t>
            </a:r>
          </a:p>
          <a:p>
            <a:pPr>
              <a:buNone/>
            </a:pPr>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SET NEW_NODE → DATA = VAL</a:t>
            </a:r>
          </a:p>
          <a:p>
            <a:pPr>
              <a:buNone/>
            </a:pPr>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SET NEW_NODE → NEXT = HEAD</a:t>
            </a:r>
          </a:p>
          <a:p>
            <a:pPr>
              <a:buNone/>
            </a:pPr>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SET HEAD = NEW_NODE</a:t>
            </a:r>
          </a:p>
          <a:p>
            <a:pPr>
              <a:buNone/>
            </a:pPr>
            <a:r>
              <a:rPr lang="en-US" b="1" dirty="0" smtClean="0">
                <a:latin typeface="Times New Roman" pitchFamily="18" charset="0"/>
                <a:cs typeface="Times New Roman" pitchFamily="18" charset="0"/>
              </a:rPr>
              <a:t>Step 7:</a:t>
            </a:r>
            <a:r>
              <a:rPr lang="en-US" dirty="0" smtClean="0">
                <a:latin typeface="Times New Roman" pitchFamily="18" charset="0"/>
                <a:cs typeface="Times New Roman" pitchFamily="18" charset="0"/>
              </a:rPr>
              <a:t> EXIT</a:t>
            </a:r>
          </a:p>
          <a:p>
            <a:pPr>
              <a:buNone/>
            </a:pPr>
            <a:endParaRPr lang="en-US" dirty="0"/>
          </a:p>
        </p:txBody>
      </p:sp>
    </p:spTree>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a:xfrm>
            <a:off x="1047750" y="1295400"/>
            <a:ext cx="7029450" cy="4543425"/>
          </a:xfrm>
        </p:spPr>
        <p:txBody>
          <a:bodyPr>
            <a:normAutofit lnSpcReduction="10000"/>
          </a:bodyPr>
          <a:lstStyle/>
          <a:p>
            <a:pPr>
              <a:buNone/>
            </a:pPr>
            <a:r>
              <a:rPr lang="en-US" dirty="0" smtClean="0">
                <a:latin typeface="Times New Roman" pitchFamily="18" charset="0"/>
                <a:cs typeface="Times New Roman" pitchFamily="18" charset="0"/>
              </a:rPr>
              <a:t>Algorithm</a:t>
            </a:r>
          </a:p>
          <a:p>
            <a:pPr>
              <a:buNone/>
            </a:pP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IF PTR = NULL</a:t>
            </a:r>
          </a:p>
          <a:p>
            <a:pPr>
              <a:buNone/>
            </a:pPr>
            <a:r>
              <a:rPr lang="en-US" dirty="0" smtClean="0">
                <a:latin typeface="Times New Roman" pitchFamily="18" charset="0"/>
                <a:cs typeface="Times New Roman" pitchFamily="18" charset="0"/>
              </a:rPr>
              <a:t>Write OVERFLOW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Go to Step 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[END OF IF]</a:t>
            </a:r>
          </a:p>
          <a:p>
            <a:pPr>
              <a:buNone/>
            </a:pPr>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SET NEW_NODE = PTR</a:t>
            </a:r>
          </a:p>
          <a:p>
            <a:pPr>
              <a:buNone/>
            </a:pPr>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SET PTR = PTR → NEXT</a:t>
            </a:r>
          </a:p>
          <a:p>
            <a:pPr>
              <a:buNone/>
            </a:pPr>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SET NEW_NODE → DATA = VAL</a:t>
            </a:r>
          </a:p>
          <a:p>
            <a:pPr>
              <a:buNone/>
            </a:pPr>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SET NEW_NODE → NEXT = HEAD</a:t>
            </a:r>
          </a:p>
          <a:p>
            <a:pPr>
              <a:buNone/>
            </a:pPr>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SET HEAD = NEW_NODE</a:t>
            </a:r>
          </a:p>
          <a:p>
            <a:pPr>
              <a:buNone/>
            </a:pPr>
            <a:r>
              <a:rPr lang="en-US" b="1" dirty="0" smtClean="0">
                <a:latin typeface="Times New Roman" pitchFamily="18" charset="0"/>
                <a:cs typeface="Times New Roman" pitchFamily="18" charset="0"/>
              </a:rPr>
              <a:t>Step 7:</a:t>
            </a:r>
            <a:r>
              <a:rPr lang="en-US" dirty="0" smtClean="0">
                <a:latin typeface="Times New Roman" pitchFamily="18" charset="0"/>
                <a:cs typeface="Times New Roman" pitchFamily="18" charset="0"/>
              </a:rPr>
              <a:t> EXIT</a:t>
            </a:r>
          </a:p>
          <a:p>
            <a:pPr>
              <a:buNone/>
            </a:pPr>
            <a:endParaRPr lang="en-US" dirty="0"/>
          </a:p>
        </p:txBody>
      </p:sp>
    </p:spTree>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575" y="533400"/>
            <a:ext cx="7772400" cy="838200"/>
          </a:xfrm>
        </p:spPr>
        <p:txBody>
          <a:bodyPr>
            <a:normAutofit fontScale="90000"/>
          </a:bodyPr>
          <a:lstStyle/>
          <a:p>
            <a:r>
              <a:rPr lang="en-US" dirty="0" smtClean="0"/>
              <a:t>Insertion in singly linked list at the end</a:t>
            </a:r>
            <a:br>
              <a:rPr lang="en-US" dirty="0" smtClean="0"/>
            </a:br>
            <a:endParaRPr lang="en-US" dirty="0"/>
          </a:p>
        </p:txBody>
      </p:sp>
      <p:sp>
        <p:nvSpPr>
          <p:cNvPr id="3" name="Text Placeholder 2"/>
          <p:cNvSpPr>
            <a:spLocks noGrp="1"/>
          </p:cNvSpPr>
          <p:nvPr>
            <p:ph type="body" sz="half" idx="1"/>
          </p:nvPr>
        </p:nvSpPr>
        <p:spPr>
          <a:xfrm>
            <a:off x="1047750" y="1447800"/>
            <a:ext cx="7562850" cy="4724399"/>
          </a:xfrm>
        </p:spPr>
        <p:txBody>
          <a:bodyPr>
            <a:normAutofit/>
          </a:bodyPr>
          <a:lstStyle/>
          <a:p>
            <a:endParaRPr lang="en-US" dirty="0"/>
          </a:p>
        </p:txBody>
      </p:sp>
      <p:pic>
        <p:nvPicPr>
          <p:cNvPr id="5" name="Picture 4" descr="inserting-node-at-the-last-into-a-non-empty-list.png"/>
          <p:cNvPicPr>
            <a:picLocks noChangeAspect="1"/>
          </p:cNvPicPr>
          <p:nvPr/>
        </p:nvPicPr>
        <p:blipFill>
          <a:blip r:embed="rId2"/>
          <a:stretch>
            <a:fillRect/>
          </a:stretch>
        </p:blipFill>
        <p:spPr>
          <a:xfrm>
            <a:off x="2023110" y="2072640"/>
            <a:ext cx="5097780" cy="2712720"/>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need to declare a temporary pointer temp in order to traverse through the list. </a:t>
            </a:r>
            <a:r>
              <a:rPr lang="en-US" b="1" dirty="0" smtClean="0"/>
              <a:t>temp</a:t>
            </a:r>
            <a:r>
              <a:rPr lang="en-US" dirty="0" smtClean="0"/>
              <a:t> is made to point the first node of the list.</a:t>
            </a:r>
          </a:p>
          <a:p>
            <a:r>
              <a:rPr lang="en-US" dirty="0" smtClean="0"/>
              <a:t>Then, traverse through the entire linked list using the statements:</a:t>
            </a:r>
          </a:p>
          <a:p>
            <a:r>
              <a:rPr lang="en-US" dirty="0" smtClean="0"/>
              <a:t>At the end of the loop, the temp will be pointing to the last node of the list. Now, allocate the space for the new node, and assign the item to its data part. Since, the new node is going to be the last node of the list hence, the next part of this node needs to be pointing to the </a:t>
            </a:r>
            <a:r>
              <a:rPr lang="en-US" b="1" dirty="0" smtClean="0"/>
              <a:t>null</a:t>
            </a:r>
            <a:r>
              <a:rPr lang="en-US" dirty="0" smtClean="0"/>
              <a:t>. We need to make the next part of the temp node (which is currently the last node of the list) point to the new node (</a:t>
            </a:r>
            <a:r>
              <a:rPr lang="en-US" dirty="0" err="1" smtClean="0"/>
              <a:t>ptr</a:t>
            </a:r>
            <a:r>
              <a:rPr lang="en-US" dirty="0" smtClean="0"/>
              <a:t>)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Algorithm</a:t>
            </a:r>
          </a:p>
          <a:p>
            <a:pPr>
              <a:buNone/>
            </a:pPr>
            <a:r>
              <a:rPr lang="en-US" b="1" dirty="0" smtClean="0"/>
              <a:t>Step 1:</a:t>
            </a:r>
            <a:r>
              <a:rPr lang="en-US" dirty="0" smtClean="0"/>
              <a:t> IF PTR = NULL Write OVERFLOW</a:t>
            </a:r>
            <a:br>
              <a:rPr lang="en-US" dirty="0" smtClean="0"/>
            </a:br>
            <a:r>
              <a:rPr lang="en-US" dirty="0" smtClean="0"/>
              <a:t>    Go to Step 1</a:t>
            </a:r>
            <a:br>
              <a:rPr lang="en-US" dirty="0" smtClean="0"/>
            </a:br>
            <a:r>
              <a:rPr lang="en-US" dirty="0" smtClean="0"/>
              <a:t>   [END OF IF]</a:t>
            </a:r>
          </a:p>
          <a:p>
            <a:pPr>
              <a:buNone/>
            </a:pPr>
            <a:r>
              <a:rPr lang="en-US" b="1" dirty="0" smtClean="0"/>
              <a:t>Step 2:</a:t>
            </a:r>
            <a:r>
              <a:rPr lang="en-US" dirty="0" smtClean="0"/>
              <a:t> SET NEW_NODE = PTR</a:t>
            </a:r>
          </a:p>
          <a:p>
            <a:pPr>
              <a:buNone/>
            </a:pPr>
            <a:r>
              <a:rPr lang="en-US" b="1" dirty="0" smtClean="0"/>
              <a:t>Step 3:</a:t>
            </a:r>
            <a:r>
              <a:rPr lang="en-US" dirty="0" smtClean="0"/>
              <a:t> SET PTR = PTR - &gt; NEXT</a:t>
            </a:r>
          </a:p>
          <a:p>
            <a:pPr>
              <a:buNone/>
            </a:pPr>
            <a:r>
              <a:rPr lang="en-US" b="1" dirty="0" smtClean="0"/>
              <a:t>Step 4:</a:t>
            </a:r>
            <a:r>
              <a:rPr lang="en-US" dirty="0" smtClean="0"/>
              <a:t> SET NEW_NODE - &gt; DATA = VAL</a:t>
            </a:r>
          </a:p>
          <a:p>
            <a:pPr>
              <a:buNone/>
            </a:pPr>
            <a:r>
              <a:rPr lang="en-US" b="1" dirty="0" smtClean="0"/>
              <a:t>Step 5:</a:t>
            </a:r>
            <a:r>
              <a:rPr lang="en-US" dirty="0" smtClean="0"/>
              <a:t> SET NEW_NODE - &gt; NEXT = NULL</a:t>
            </a:r>
          </a:p>
          <a:p>
            <a:pPr>
              <a:buNone/>
            </a:pPr>
            <a:r>
              <a:rPr lang="en-US" b="1" dirty="0" smtClean="0"/>
              <a:t>Step 6:</a:t>
            </a:r>
            <a:r>
              <a:rPr lang="en-US" dirty="0" smtClean="0"/>
              <a:t> SET PTR = HEAD</a:t>
            </a:r>
          </a:p>
          <a:p>
            <a:pPr>
              <a:buNone/>
            </a:pPr>
            <a:r>
              <a:rPr lang="en-US" b="1" dirty="0" smtClean="0"/>
              <a:t>Step 7:</a:t>
            </a:r>
            <a:r>
              <a:rPr lang="en-US" dirty="0" smtClean="0"/>
              <a:t> Repeat Step 8 while PTR - &gt; NEXT != NULL</a:t>
            </a:r>
          </a:p>
          <a:p>
            <a:pPr>
              <a:buNone/>
            </a:pPr>
            <a:r>
              <a:rPr lang="en-US" b="1" dirty="0" smtClean="0"/>
              <a:t>Step 8:</a:t>
            </a:r>
            <a:r>
              <a:rPr lang="en-US" dirty="0" smtClean="0"/>
              <a:t> SET PTR = PTR - &gt; NEXT</a:t>
            </a:r>
            <a:br>
              <a:rPr lang="en-US" dirty="0" smtClean="0"/>
            </a:br>
            <a:r>
              <a:rPr lang="en-US" dirty="0" smtClean="0"/>
              <a:t>[END OF LOOP]</a:t>
            </a:r>
          </a:p>
          <a:p>
            <a:pPr>
              <a:buNone/>
            </a:pPr>
            <a:r>
              <a:rPr lang="en-US" b="1" dirty="0" smtClean="0"/>
              <a:t>Step 9:</a:t>
            </a:r>
            <a:r>
              <a:rPr lang="en-US" dirty="0" smtClean="0"/>
              <a:t> SET PTR - &gt; NEXT = NEW_NODE</a:t>
            </a:r>
          </a:p>
          <a:p>
            <a:pPr>
              <a:buNone/>
            </a:pPr>
            <a:r>
              <a:rPr lang="en-US" b="1" dirty="0" smtClean="0"/>
              <a:t>Step 10:</a:t>
            </a:r>
            <a:r>
              <a:rPr lang="en-US" dirty="0" smtClean="0"/>
              <a:t> EXIT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after specified Node</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a:r>
            <a:br>
              <a:rPr lang="en-US" dirty="0" smtClean="0"/>
            </a:br>
            <a:endParaRPr lang="en-US" dirty="0"/>
          </a:p>
        </p:txBody>
      </p:sp>
      <p:pic>
        <p:nvPicPr>
          <p:cNvPr id="4" name="Picture 3" descr="insertion-in-singly-linked-list-after-specified-node.png"/>
          <p:cNvPicPr>
            <a:picLocks noChangeAspect="1"/>
          </p:cNvPicPr>
          <p:nvPr/>
        </p:nvPicPr>
        <p:blipFill>
          <a:blip r:embed="rId2"/>
          <a:stretch>
            <a:fillRect/>
          </a:stretch>
        </p:blipFill>
        <p:spPr>
          <a:xfrm>
            <a:off x="1575969" y="2047682"/>
            <a:ext cx="5992062" cy="276263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Insertion </a:t>
            </a:r>
            <a:r>
              <a:rPr lang="en-US" dirty="0" smtClean="0"/>
              <a:t>after </a:t>
            </a:r>
            <a:r>
              <a:rPr lang="en-US" dirty="0" smtClean="0"/>
              <a:t>specified Node</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Allocate the space for the new node and add the item to the data part of it</a:t>
            </a:r>
            <a:r>
              <a:rPr lang="en-US" dirty="0" smtClean="0"/>
              <a:t>.</a:t>
            </a:r>
          </a:p>
          <a:p>
            <a:r>
              <a:rPr lang="en-US" dirty="0" smtClean="0"/>
              <a:t>Now, we just need to make a few more link adjustments and our node at will be inserted at the specified position. Since, at the end of the loop, the loop pointer temp would be pointing to the node after which the new node will be inserted. Therefore, the next part of the new node </a:t>
            </a:r>
            <a:r>
              <a:rPr lang="en-US" dirty="0" err="1" smtClean="0"/>
              <a:t>ptr</a:t>
            </a:r>
            <a:r>
              <a:rPr lang="en-US" dirty="0" smtClean="0"/>
              <a:t> must contain the address of the next part of the temp (since, </a:t>
            </a:r>
            <a:r>
              <a:rPr lang="en-US" dirty="0" err="1" smtClean="0"/>
              <a:t>ptr</a:t>
            </a:r>
            <a:r>
              <a:rPr lang="en-US" dirty="0" smtClean="0"/>
              <a:t> will be in between temp and the next of the temp). </a:t>
            </a:r>
            <a:endParaRPr lang="en-US" dirty="0" smtClean="0"/>
          </a:p>
          <a:p>
            <a:r>
              <a:rPr lang="en-US" dirty="0" smtClean="0"/>
              <a:t>now, we just need to make the next part of the temp, point to the new node </a:t>
            </a:r>
            <a:r>
              <a:rPr lang="en-US" dirty="0" err="1" smtClean="0"/>
              <a:t>ptr</a:t>
            </a:r>
            <a:r>
              <a:rPr lang="en-US" dirty="0" smtClean="0"/>
              <a:t>. This will insert the new node </a:t>
            </a:r>
            <a:r>
              <a:rPr lang="en-US" dirty="0" err="1" smtClean="0"/>
              <a:t>ptr</a:t>
            </a:r>
            <a:r>
              <a:rPr lang="en-US" dirty="0" smtClean="0"/>
              <a:t>, at the specified position.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55000" lnSpcReduction="20000"/>
          </a:bodyPr>
          <a:lstStyle/>
          <a:p>
            <a:pPr>
              <a:buNone/>
            </a:pPr>
            <a:r>
              <a:rPr lang="en-US" dirty="0" smtClean="0"/>
              <a:t/>
            </a:r>
            <a:br>
              <a:rPr lang="en-US" dirty="0" smtClean="0"/>
            </a:br>
            <a:r>
              <a:rPr lang="en-US" dirty="0" smtClean="0">
                <a:latin typeface="Times New Roman" pitchFamily="18" charset="0"/>
                <a:cs typeface="Times New Roman" pitchFamily="18" charset="0"/>
              </a:rPr>
              <a:t>Algorithm</a:t>
            </a:r>
          </a:p>
          <a:p>
            <a:pPr>
              <a:buNone/>
            </a:pP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IF PTR = NULL</a:t>
            </a:r>
          </a:p>
          <a:p>
            <a:pPr>
              <a:buNone/>
            </a:pPr>
            <a:r>
              <a:rPr lang="en-US" dirty="0" smtClean="0">
                <a:latin typeface="Times New Roman" pitchFamily="18" charset="0"/>
                <a:cs typeface="Times New Roman" pitchFamily="18" charset="0"/>
              </a:rPr>
              <a:t>WRITE OVERFLOW</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GOTO STEP 12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END OF IF</a:t>
            </a:r>
          </a:p>
          <a:p>
            <a:pPr>
              <a:buNone/>
            </a:pPr>
            <a:r>
              <a:rPr lang="en-US" b="1" dirty="0" smtClean="0">
                <a:latin typeface="Times New Roman" pitchFamily="18" charset="0"/>
                <a:cs typeface="Times New Roman" pitchFamily="18" charset="0"/>
              </a:rPr>
              <a:t>STEP 2:</a:t>
            </a:r>
            <a:r>
              <a:rPr lang="en-US" dirty="0" smtClean="0">
                <a:latin typeface="Times New Roman" pitchFamily="18" charset="0"/>
                <a:cs typeface="Times New Roman" pitchFamily="18" charset="0"/>
              </a:rPr>
              <a:t> SET NEW_NODE = PTR</a:t>
            </a:r>
          </a:p>
          <a:p>
            <a:pPr>
              <a:buNone/>
            </a:pPr>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NEW_NODE → DATA = VAL</a:t>
            </a:r>
          </a:p>
          <a:p>
            <a:pPr>
              <a:buNone/>
            </a:pPr>
            <a:r>
              <a:rPr lang="en-US" b="1" dirty="0" smtClean="0">
                <a:latin typeface="Times New Roman" pitchFamily="18" charset="0"/>
                <a:cs typeface="Times New Roman" pitchFamily="18" charset="0"/>
              </a:rPr>
              <a:t>STEP 4:</a:t>
            </a:r>
            <a:r>
              <a:rPr lang="en-US" dirty="0" smtClean="0">
                <a:latin typeface="Times New Roman" pitchFamily="18" charset="0"/>
                <a:cs typeface="Times New Roman" pitchFamily="18" charset="0"/>
              </a:rPr>
              <a:t> SET TEMP = HEAD</a:t>
            </a:r>
          </a:p>
          <a:p>
            <a:pPr>
              <a:buNone/>
            </a:pPr>
            <a:r>
              <a:rPr lang="en-US" b="1" dirty="0" smtClean="0">
                <a:latin typeface="Times New Roman" pitchFamily="18" charset="0"/>
                <a:cs typeface="Times New Roman" pitchFamily="18" charset="0"/>
              </a:rPr>
              <a:t>STEP 5:</a:t>
            </a:r>
            <a:r>
              <a:rPr lang="en-US" dirty="0" smtClean="0">
                <a:latin typeface="Times New Roman" pitchFamily="18" charset="0"/>
                <a:cs typeface="Times New Roman" pitchFamily="18" charset="0"/>
              </a:rPr>
              <a:t> SET I = 0</a:t>
            </a:r>
          </a:p>
          <a:p>
            <a:pPr>
              <a:buNone/>
            </a:pPr>
            <a:r>
              <a:rPr lang="en-US" b="1" dirty="0" smtClean="0">
                <a:latin typeface="Times New Roman" pitchFamily="18" charset="0"/>
                <a:cs typeface="Times New Roman" pitchFamily="18" charset="0"/>
              </a:rPr>
              <a:t>STEP 6:</a:t>
            </a:r>
            <a:r>
              <a:rPr lang="en-US" dirty="0" smtClean="0">
                <a:latin typeface="Times New Roman" pitchFamily="18" charset="0"/>
                <a:cs typeface="Times New Roman" pitchFamily="18" charset="0"/>
              </a:rPr>
              <a:t> REPEAT STEP 5 AND 6 UNTIL I&lt;loc&lt; </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=""&gt;&lt;/loc&lt;&gt;</a:t>
            </a:r>
          </a:p>
          <a:p>
            <a:pPr>
              <a:buNone/>
            </a:pPr>
            <a:r>
              <a:rPr lang="en-US" b="1" dirty="0" smtClean="0">
                <a:latin typeface="Times New Roman" pitchFamily="18" charset="0"/>
                <a:cs typeface="Times New Roman" pitchFamily="18" charset="0"/>
              </a:rPr>
              <a:t>STEP 7:</a:t>
            </a:r>
            <a:r>
              <a:rPr lang="en-US" dirty="0" smtClean="0">
                <a:latin typeface="Times New Roman" pitchFamily="18" charset="0"/>
                <a:cs typeface="Times New Roman" pitchFamily="18" charset="0"/>
              </a:rPr>
              <a:t> TEMP = TEMP → NEXT</a:t>
            </a:r>
          </a:p>
          <a:p>
            <a:pPr>
              <a:buNone/>
            </a:pPr>
            <a:r>
              <a:rPr lang="en-US" b="1" dirty="0" smtClean="0">
                <a:latin typeface="Times New Roman" pitchFamily="18" charset="0"/>
                <a:cs typeface="Times New Roman" pitchFamily="18" charset="0"/>
              </a:rPr>
              <a:t>STEP 8:</a:t>
            </a:r>
            <a:r>
              <a:rPr lang="en-US" dirty="0" smtClean="0">
                <a:latin typeface="Times New Roman" pitchFamily="18" charset="0"/>
                <a:cs typeface="Times New Roman" pitchFamily="18" charset="0"/>
              </a:rPr>
              <a:t> IF TEMP = NULL</a:t>
            </a:r>
          </a:p>
          <a:p>
            <a:pPr>
              <a:buNone/>
            </a:pPr>
            <a:r>
              <a:rPr lang="en-US" dirty="0" smtClean="0">
                <a:latin typeface="Times New Roman" pitchFamily="18" charset="0"/>
                <a:cs typeface="Times New Roman" pitchFamily="18" charset="0"/>
              </a:rPr>
              <a:t>WRITE "DESIRED NODE NOT PRESENT"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GOTO STEP 12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END OF IF</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END OF LOOP</a:t>
            </a:r>
          </a:p>
          <a:p>
            <a:pPr>
              <a:buNone/>
            </a:pPr>
            <a:r>
              <a:rPr lang="en-US" b="1" dirty="0" smtClean="0">
                <a:latin typeface="Times New Roman" pitchFamily="18" charset="0"/>
                <a:cs typeface="Times New Roman" pitchFamily="18" charset="0"/>
              </a:rPr>
              <a:t>STEP 9:</a:t>
            </a:r>
            <a:r>
              <a:rPr lang="en-US" dirty="0" smtClean="0">
                <a:latin typeface="Times New Roman" pitchFamily="18" charset="0"/>
                <a:cs typeface="Times New Roman" pitchFamily="18" charset="0"/>
              </a:rPr>
              <a:t> PTR → NEXT = TEMP → NEXT</a:t>
            </a:r>
          </a:p>
          <a:p>
            <a:pPr>
              <a:buNone/>
            </a:pPr>
            <a:r>
              <a:rPr lang="en-US" b="1" dirty="0" smtClean="0">
                <a:latin typeface="Times New Roman" pitchFamily="18" charset="0"/>
                <a:cs typeface="Times New Roman" pitchFamily="18" charset="0"/>
              </a:rPr>
              <a:t>STEP 10:</a:t>
            </a:r>
            <a:r>
              <a:rPr lang="en-US" dirty="0" smtClean="0">
                <a:latin typeface="Times New Roman" pitchFamily="18" charset="0"/>
                <a:cs typeface="Times New Roman" pitchFamily="18" charset="0"/>
              </a:rPr>
              <a:t> TEMP → NEXT = PTR</a:t>
            </a:r>
          </a:p>
          <a:p>
            <a:pPr>
              <a:buNone/>
            </a:pPr>
            <a:r>
              <a:rPr lang="en-US" b="1" dirty="0" smtClean="0">
                <a:latin typeface="Times New Roman" pitchFamily="18" charset="0"/>
                <a:cs typeface="Times New Roman" pitchFamily="18" charset="0"/>
              </a:rPr>
              <a:t>STEP 11:</a:t>
            </a:r>
            <a:r>
              <a:rPr lang="en-US" dirty="0" smtClean="0">
                <a:latin typeface="Times New Roman" pitchFamily="18" charset="0"/>
                <a:cs typeface="Times New Roman" pitchFamily="18" charset="0"/>
              </a:rPr>
              <a:t> SET PTR = NEW_NODE</a:t>
            </a:r>
          </a:p>
          <a:p>
            <a:pPr>
              <a:buNone/>
            </a:pPr>
            <a:r>
              <a:rPr lang="en-US" b="1" dirty="0" smtClean="0">
                <a:latin typeface="Times New Roman" pitchFamily="18" charset="0"/>
                <a:cs typeface="Times New Roman" pitchFamily="18" charset="0"/>
              </a:rPr>
              <a:t>STEP 12:</a:t>
            </a:r>
            <a:r>
              <a:rPr lang="en-US" dirty="0" smtClean="0">
                <a:latin typeface="Times New Roman" pitchFamily="18" charset="0"/>
                <a:cs typeface="Times New Roman" pitchFamily="18" charset="0"/>
              </a:rPr>
              <a:t> EXIT</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Linked List</a:t>
            </a:r>
            <a:endParaRPr lang="en-US" dirty="0"/>
          </a:p>
        </p:txBody>
      </p:sp>
      <p:sp>
        <p:nvSpPr>
          <p:cNvPr id="3" name="Content Placeholder 2"/>
          <p:cNvSpPr>
            <a:spLocks noGrp="1"/>
          </p:cNvSpPr>
          <p:nvPr>
            <p:ph sz="quarter" idx="1"/>
          </p:nvPr>
        </p:nvSpPr>
        <p:spPr/>
        <p:txBody>
          <a:bodyPr/>
          <a:lstStyle/>
          <a:p>
            <a:r>
              <a:rPr lang="en-US" dirty="0" smtClean="0"/>
              <a:t>The list is not required to be contiguously present in the memory. The node can reside any where in the memory and linked together to make a list. This achieves optimized utilization of space.</a:t>
            </a:r>
          </a:p>
          <a:p>
            <a:r>
              <a:rPr lang="en-US" dirty="0" smtClean="0"/>
              <a:t>list size is limited to the memory size and doesn't need to be declared in advance.</a:t>
            </a:r>
          </a:p>
          <a:p>
            <a:r>
              <a:rPr lang="en-US" dirty="0" smtClean="0"/>
              <a:t>Empty node can not be present in the linked list.</a:t>
            </a:r>
          </a:p>
          <a:p>
            <a:r>
              <a:rPr lang="en-US" dirty="0" smtClean="0"/>
              <a:t>We can store values of primitive types or objects in the singly linked list.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Deletion </a:t>
            </a:r>
            <a:r>
              <a:rPr lang="en-US" dirty="0" smtClean="0"/>
              <a:t>at </a:t>
            </a:r>
            <a:r>
              <a:rPr lang="en-US" dirty="0" smtClean="0"/>
              <a:t>beginning</a:t>
            </a:r>
            <a:br>
              <a:rPr lang="en-US" dirty="0" smtClean="0"/>
            </a:br>
            <a:endParaRPr lang="en-US" dirty="0"/>
          </a:p>
        </p:txBody>
      </p:sp>
      <p:pic>
        <p:nvPicPr>
          <p:cNvPr id="4" name="Content Placeholder 3" descr="deletion-in-singly-linked-list-at-beginning.png"/>
          <p:cNvPicPr>
            <a:picLocks noGrp="1" noChangeAspect="1"/>
          </p:cNvPicPr>
          <p:nvPr>
            <p:ph sz="quarter" idx="1"/>
          </p:nvPr>
        </p:nvPicPr>
        <p:blipFill>
          <a:blip r:embed="rId2"/>
          <a:stretch>
            <a:fillRect/>
          </a:stretch>
        </p:blipFill>
        <p:spPr>
          <a:xfrm>
            <a:off x="1489710" y="2741612"/>
            <a:ext cx="5402580" cy="25908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Deleting a node from the beginning of the list is the simplest operation of all. It just need a few adjustments in the node pointers. Since the first node of the list is to be deleted, therefore, we just need to make the head, point to the next of the head.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Algorithm</a:t>
            </a:r>
          </a:p>
          <a:p>
            <a:pPr>
              <a:buNone/>
            </a:pPr>
            <a:r>
              <a:rPr lang="en-US" b="1" dirty="0" smtClean="0"/>
              <a:t>Step 1:</a:t>
            </a:r>
            <a:r>
              <a:rPr lang="en-US" dirty="0" smtClean="0"/>
              <a:t> IF HEAD = NULL</a:t>
            </a:r>
          </a:p>
          <a:p>
            <a:pPr>
              <a:buNone/>
            </a:pPr>
            <a:r>
              <a:rPr lang="en-US" dirty="0" smtClean="0"/>
              <a:t>Write UNDERFLOW</a:t>
            </a:r>
            <a:br>
              <a:rPr lang="en-US" dirty="0" smtClean="0"/>
            </a:br>
            <a:r>
              <a:rPr lang="en-US" dirty="0" smtClean="0"/>
              <a:t>     Go to Step 5</a:t>
            </a:r>
            <a:br>
              <a:rPr lang="en-US" dirty="0" smtClean="0"/>
            </a:br>
            <a:r>
              <a:rPr lang="en-US" dirty="0" smtClean="0"/>
              <a:t>    [END OF IF]</a:t>
            </a:r>
          </a:p>
          <a:p>
            <a:pPr>
              <a:buNone/>
            </a:pPr>
            <a:r>
              <a:rPr lang="en-US" b="1" dirty="0" smtClean="0"/>
              <a:t>Step 2:</a:t>
            </a:r>
            <a:r>
              <a:rPr lang="en-US" dirty="0" smtClean="0"/>
              <a:t> SET PTR = HEAD</a:t>
            </a:r>
          </a:p>
          <a:p>
            <a:pPr>
              <a:buNone/>
            </a:pPr>
            <a:r>
              <a:rPr lang="en-US" b="1" dirty="0" smtClean="0"/>
              <a:t>Step 3:</a:t>
            </a:r>
            <a:r>
              <a:rPr lang="en-US" dirty="0" smtClean="0"/>
              <a:t> SET HEAD = HEAD -&gt; NEXT</a:t>
            </a:r>
          </a:p>
          <a:p>
            <a:pPr>
              <a:buNone/>
            </a:pPr>
            <a:r>
              <a:rPr lang="en-US" b="1" dirty="0" smtClean="0"/>
              <a:t>Step 4:</a:t>
            </a:r>
            <a:r>
              <a:rPr lang="en-US" dirty="0" smtClean="0"/>
              <a:t> FREE PTR</a:t>
            </a:r>
          </a:p>
          <a:p>
            <a:pPr>
              <a:buNone/>
            </a:pPr>
            <a:r>
              <a:rPr lang="en-US" b="1" dirty="0" smtClean="0"/>
              <a:t>Step 5:</a:t>
            </a:r>
            <a:r>
              <a:rPr lang="en-US" dirty="0" smtClean="0"/>
              <a:t> EXIT</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Deletion in singly linked list at the end</a:t>
            </a:r>
            <a:br>
              <a:rPr lang="en-US" dirty="0" smtClean="0"/>
            </a:br>
            <a:endParaRPr lang="en-US" dirty="0"/>
          </a:p>
        </p:txBody>
      </p:sp>
      <p:pic>
        <p:nvPicPr>
          <p:cNvPr id="4" name="Content Placeholder 3" descr="deleting-a-node-from-the-last.png"/>
          <p:cNvPicPr>
            <a:picLocks noGrp="1" noChangeAspect="1"/>
          </p:cNvPicPr>
          <p:nvPr>
            <p:ph sz="quarter" idx="1"/>
          </p:nvPr>
        </p:nvPicPr>
        <p:blipFill>
          <a:blip r:embed="rId2"/>
          <a:stretch>
            <a:fillRect/>
          </a:stretch>
        </p:blipFill>
        <p:spPr>
          <a:xfrm>
            <a:off x="1459230" y="2741612"/>
            <a:ext cx="5463540" cy="25908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Algorithm</a:t>
            </a:r>
          </a:p>
          <a:p>
            <a:pPr>
              <a:buNone/>
            </a:pPr>
            <a:r>
              <a:rPr lang="en-US" b="1" dirty="0" smtClean="0"/>
              <a:t>Step 1:</a:t>
            </a:r>
            <a:r>
              <a:rPr lang="en-US" dirty="0" smtClean="0"/>
              <a:t> IF HEAD = NULL</a:t>
            </a:r>
          </a:p>
          <a:p>
            <a:pPr>
              <a:buNone/>
            </a:pPr>
            <a:r>
              <a:rPr lang="en-US" dirty="0" smtClean="0"/>
              <a:t>Write UNDERFLOW</a:t>
            </a:r>
            <a:br>
              <a:rPr lang="en-US" dirty="0" smtClean="0"/>
            </a:br>
            <a:r>
              <a:rPr lang="en-US" dirty="0" smtClean="0"/>
              <a:t>   Go to Step 8</a:t>
            </a:r>
            <a:br>
              <a:rPr lang="en-US" dirty="0" smtClean="0"/>
            </a:br>
            <a:r>
              <a:rPr lang="en-US" dirty="0" smtClean="0"/>
              <a:t>  [END OF IF]</a:t>
            </a:r>
          </a:p>
          <a:p>
            <a:pPr>
              <a:buNone/>
            </a:pPr>
            <a:r>
              <a:rPr lang="en-US" b="1" dirty="0" smtClean="0"/>
              <a:t>Step 2:</a:t>
            </a:r>
            <a:r>
              <a:rPr lang="en-US" dirty="0" smtClean="0"/>
              <a:t> SET PTR = HEAD</a:t>
            </a:r>
          </a:p>
          <a:p>
            <a:pPr>
              <a:buNone/>
            </a:pPr>
            <a:r>
              <a:rPr lang="en-US" b="1" dirty="0" smtClean="0"/>
              <a:t>Step 3:</a:t>
            </a:r>
            <a:r>
              <a:rPr lang="en-US" dirty="0" smtClean="0"/>
              <a:t> Repeat Steps 4 and 5 while PTR -&gt; NEXT!= NULL</a:t>
            </a:r>
          </a:p>
          <a:p>
            <a:pPr>
              <a:buNone/>
            </a:pPr>
            <a:r>
              <a:rPr lang="en-US" b="1" dirty="0" smtClean="0"/>
              <a:t>Step 4:</a:t>
            </a:r>
            <a:r>
              <a:rPr lang="en-US" dirty="0" smtClean="0"/>
              <a:t> SET PREPTR = PTR</a:t>
            </a:r>
          </a:p>
          <a:p>
            <a:pPr>
              <a:buNone/>
            </a:pPr>
            <a:r>
              <a:rPr lang="en-US" b="1" dirty="0" smtClean="0"/>
              <a:t>Step 5:</a:t>
            </a:r>
            <a:r>
              <a:rPr lang="en-US" dirty="0" smtClean="0"/>
              <a:t> SET PTR = PTR -&gt; NEXT</a:t>
            </a:r>
          </a:p>
          <a:p>
            <a:pPr>
              <a:buNone/>
            </a:pPr>
            <a:r>
              <a:rPr lang="en-US" dirty="0" smtClean="0"/>
              <a:t>[END OF LOOP]</a:t>
            </a:r>
          </a:p>
          <a:p>
            <a:pPr>
              <a:buNone/>
            </a:pPr>
            <a:r>
              <a:rPr lang="en-US" b="1" dirty="0" smtClean="0"/>
              <a:t>Step 6:</a:t>
            </a:r>
            <a:r>
              <a:rPr lang="en-US" dirty="0" smtClean="0"/>
              <a:t> SET PREPTR -&gt; NEXT = NULL</a:t>
            </a:r>
          </a:p>
          <a:p>
            <a:pPr>
              <a:buNone/>
            </a:pPr>
            <a:r>
              <a:rPr lang="en-US" b="1" dirty="0" smtClean="0"/>
              <a:t>Step 7:</a:t>
            </a:r>
            <a:r>
              <a:rPr lang="en-US" dirty="0" smtClean="0"/>
              <a:t> FREE PTR</a:t>
            </a:r>
          </a:p>
          <a:p>
            <a:pPr>
              <a:buNone/>
            </a:pPr>
            <a:r>
              <a:rPr lang="en-US" b="1" dirty="0" smtClean="0"/>
              <a:t>Step 8:</a:t>
            </a:r>
            <a:r>
              <a:rPr lang="en-US" dirty="0" smtClean="0"/>
              <a:t> EXIT</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Deletion </a:t>
            </a:r>
            <a:r>
              <a:rPr lang="en-US" dirty="0" smtClean="0"/>
              <a:t>after </a:t>
            </a:r>
            <a:r>
              <a:rPr lang="en-US" dirty="0" smtClean="0"/>
              <a:t>the specified node :</a:t>
            </a:r>
            <a:br>
              <a:rPr lang="en-US" dirty="0" smtClean="0"/>
            </a:br>
            <a:endParaRPr lang="en-US" dirty="0"/>
          </a:p>
        </p:txBody>
      </p:sp>
      <p:pic>
        <p:nvPicPr>
          <p:cNvPr id="4" name="Content Placeholder 3" descr="deletion-in-singly-linked-list-after-specified-node.png"/>
          <p:cNvPicPr>
            <a:picLocks noGrp="1" noChangeAspect="1"/>
          </p:cNvPicPr>
          <p:nvPr>
            <p:ph sz="quarter" idx="1"/>
          </p:nvPr>
        </p:nvPicPr>
        <p:blipFill>
          <a:blip r:embed="rId2"/>
          <a:stretch>
            <a:fillRect/>
          </a:stretch>
        </p:blipFill>
        <p:spPr>
          <a:xfrm>
            <a:off x="1489710" y="2673032"/>
            <a:ext cx="5402580" cy="2727960"/>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pPr>
              <a:buNone/>
            </a:pPr>
            <a:r>
              <a:rPr lang="en-US" dirty="0" smtClean="0"/>
              <a:t>Algorithm</a:t>
            </a:r>
          </a:p>
          <a:p>
            <a:pPr>
              <a:buNone/>
            </a:pPr>
            <a:r>
              <a:rPr lang="en-US" b="1" dirty="0" smtClean="0"/>
              <a:t>STEP 1:</a:t>
            </a:r>
            <a:r>
              <a:rPr lang="en-US" dirty="0" smtClean="0"/>
              <a:t> IF HEAD = NULL</a:t>
            </a:r>
          </a:p>
          <a:p>
            <a:pPr>
              <a:buNone/>
            </a:pPr>
            <a:r>
              <a:rPr lang="en-US" dirty="0" smtClean="0"/>
              <a:t>WRITE UNDERFLOW</a:t>
            </a:r>
            <a:br>
              <a:rPr lang="en-US" dirty="0" smtClean="0"/>
            </a:br>
            <a:r>
              <a:rPr lang="en-US" dirty="0" smtClean="0"/>
              <a:t>    GOTO STEP 10</a:t>
            </a:r>
            <a:br>
              <a:rPr lang="en-US" dirty="0" smtClean="0"/>
            </a:br>
            <a:r>
              <a:rPr lang="en-US" dirty="0" smtClean="0"/>
              <a:t>   END OF IF</a:t>
            </a:r>
          </a:p>
          <a:p>
            <a:pPr>
              <a:buNone/>
            </a:pPr>
            <a:r>
              <a:rPr lang="en-US" b="1" dirty="0" smtClean="0"/>
              <a:t>STEP 2:</a:t>
            </a:r>
            <a:r>
              <a:rPr lang="en-US" dirty="0" smtClean="0"/>
              <a:t> SET TEMP = HEAD</a:t>
            </a:r>
          </a:p>
          <a:p>
            <a:pPr>
              <a:buNone/>
            </a:pPr>
            <a:r>
              <a:rPr lang="en-US" b="1" dirty="0" smtClean="0"/>
              <a:t>STEP 3:</a:t>
            </a:r>
            <a:r>
              <a:rPr lang="en-US" dirty="0" smtClean="0"/>
              <a:t> SET I = 0</a:t>
            </a:r>
          </a:p>
          <a:p>
            <a:pPr>
              <a:buNone/>
            </a:pPr>
            <a:r>
              <a:rPr lang="en-US" b="1" dirty="0" smtClean="0"/>
              <a:t>STEP 4:</a:t>
            </a:r>
            <a:r>
              <a:rPr lang="en-US" dirty="0" smtClean="0"/>
              <a:t> REPEAT STEP 5 TO 8 UNTIL I&lt;loc&lt; </a:t>
            </a:r>
            <a:r>
              <a:rPr lang="en-US" dirty="0" err="1" smtClean="0"/>
              <a:t>li</a:t>
            </a:r>
            <a:r>
              <a:rPr lang="en-US" dirty="0" smtClean="0"/>
              <a:t>=""&gt;&lt;/loc&lt;&gt;</a:t>
            </a:r>
          </a:p>
          <a:p>
            <a:pPr>
              <a:buNone/>
            </a:pPr>
            <a:r>
              <a:rPr lang="en-US" b="1" dirty="0" smtClean="0"/>
              <a:t>STEP 5:</a:t>
            </a:r>
            <a:r>
              <a:rPr lang="en-US" dirty="0" smtClean="0"/>
              <a:t> TEMP1 = TEMP</a:t>
            </a:r>
          </a:p>
          <a:p>
            <a:pPr>
              <a:buNone/>
            </a:pPr>
            <a:r>
              <a:rPr lang="en-US" b="1" dirty="0" smtClean="0"/>
              <a:t>STEP 6:</a:t>
            </a:r>
            <a:r>
              <a:rPr lang="en-US" dirty="0" smtClean="0"/>
              <a:t> TEMP = TEMP → NEXT</a:t>
            </a:r>
          </a:p>
          <a:p>
            <a:pPr>
              <a:buNone/>
            </a:pPr>
            <a:r>
              <a:rPr lang="en-US" b="1" dirty="0" smtClean="0"/>
              <a:t>STEP 7:</a:t>
            </a:r>
            <a:r>
              <a:rPr lang="en-US" dirty="0" smtClean="0"/>
              <a:t> IF TEMP = NULL</a:t>
            </a:r>
          </a:p>
          <a:p>
            <a:pPr>
              <a:buNone/>
            </a:pPr>
            <a:r>
              <a:rPr lang="en-US" dirty="0" smtClean="0"/>
              <a:t>WRITE "DESIRED NODE NOT PRESENT"</a:t>
            </a:r>
            <a:br>
              <a:rPr lang="en-US" dirty="0" smtClean="0"/>
            </a:br>
            <a:r>
              <a:rPr lang="en-US" dirty="0" smtClean="0"/>
              <a:t>    GOTO STEP 12</a:t>
            </a:r>
            <a:br>
              <a:rPr lang="en-US" dirty="0" smtClean="0"/>
            </a:br>
            <a:r>
              <a:rPr lang="en-US" dirty="0" smtClean="0"/>
              <a:t>    END OF IF</a:t>
            </a:r>
          </a:p>
          <a:p>
            <a:pPr>
              <a:buNone/>
            </a:pPr>
            <a:r>
              <a:rPr lang="en-US" b="1" dirty="0" smtClean="0"/>
              <a:t>STEP 8:</a:t>
            </a:r>
            <a:r>
              <a:rPr lang="en-US" dirty="0" smtClean="0"/>
              <a:t> I = I+1</a:t>
            </a:r>
          </a:p>
          <a:p>
            <a:pPr>
              <a:buNone/>
            </a:pPr>
            <a:r>
              <a:rPr lang="en-US" dirty="0" smtClean="0"/>
              <a:t>END OF LOOP</a:t>
            </a:r>
          </a:p>
          <a:p>
            <a:pPr>
              <a:buNone/>
            </a:pPr>
            <a:r>
              <a:rPr lang="en-US" b="1" dirty="0" smtClean="0"/>
              <a:t>STEP 9:</a:t>
            </a:r>
            <a:r>
              <a:rPr lang="en-US" dirty="0" smtClean="0"/>
              <a:t> TEMP1 → NEXT = TEMP → NEXT</a:t>
            </a:r>
          </a:p>
          <a:p>
            <a:pPr>
              <a:buNone/>
            </a:pPr>
            <a:r>
              <a:rPr lang="en-US" b="1" dirty="0" smtClean="0"/>
              <a:t>STEP 10:</a:t>
            </a:r>
            <a:r>
              <a:rPr lang="en-US" dirty="0" smtClean="0"/>
              <a:t> FREE TEMP</a:t>
            </a:r>
          </a:p>
          <a:p>
            <a:pPr>
              <a:buNone/>
            </a:pPr>
            <a:r>
              <a:rPr lang="en-US" b="1" dirty="0" smtClean="0"/>
              <a:t>STEP 11:</a:t>
            </a:r>
            <a:r>
              <a:rPr lang="en-US" dirty="0" smtClean="0"/>
              <a:t> EXIT</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in singly linked list</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Searching </a:t>
            </a:r>
            <a:r>
              <a:rPr lang="en-US" dirty="0" smtClean="0"/>
              <a:t>is performed in order to find the location of a particular element in the list. Searching any element in the list needs traversing through the list and make the comparison of every element of the list with the specified element. If the element is matched with any of the list element then the location of the element is returned from the function.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Algorithm</a:t>
            </a:r>
          </a:p>
          <a:p>
            <a:r>
              <a:rPr lang="en-US" b="1" dirty="0" smtClean="0"/>
              <a:t>Step 1:</a:t>
            </a:r>
            <a:r>
              <a:rPr lang="en-US" dirty="0" smtClean="0"/>
              <a:t> SET PTR = HEAD</a:t>
            </a:r>
          </a:p>
          <a:p>
            <a:r>
              <a:rPr lang="en-US" b="1" dirty="0" smtClean="0"/>
              <a:t>Step 2:</a:t>
            </a:r>
            <a:r>
              <a:rPr lang="en-US" dirty="0" smtClean="0"/>
              <a:t> Set I = 0</a:t>
            </a:r>
          </a:p>
          <a:p>
            <a:r>
              <a:rPr lang="en-US" b="1" dirty="0" smtClean="0"/>
              <a:t>STEP 3:</a:t>
            </a:r>
            <a:r>
              <a:rPr lang="en-US" dirty="0" smtClean="0"/>
              <a:t> IF PTR = NULL</a:t>
            </a:r>
          </a:p>
          <a:p>
            <a:r>
              <a:rPr lang="en-US" dirty="0" smtClean="0"/>
              <a:t>  WRITE "EMPTY LIST"</a:t>
            </a:r>
            <a:br>
              <a:rPr lang="en-US" dirty="0" smtClean="0"/>
            </a:br>
            <a:r>
              <a:rPr lang="en-US" dirty="0" smtClean="0"/>
              <a:t>  GOTO STEP 8</a:t>
            </a:r>
            <a:br>
              <a:rPr lang="en-US" dirty="0" smtClean="0"/>
            </a:br>
            <a:r>
              <a:rPr lang="en-US" dirty="0" smtClean="0"/>
              <a:t>  END OF IF</a:t>
            </a:r>
          </a:p>
          <a:p>
            <a:r>
              <a:rPr lang="en-US" b="1" dirty="0" smtClean="0"/>
              <a:t>STEP 4:</a:t>
            </a:r>
            <a:r>
              <a:rPr lang="en-US" dirty="0" smtClean="0"/>
              <a:t> REPEAT STEP 5 TO 7 UNTIL PTR != NULL</a:t>
            </a:r>
          </a:p>
          <a:p>
            <a:r>
              <a:rPr lang="en-US" b="1" dirty="0" smtClean="0"/>
              <a:t>STEP 5:</a:t>
            </a:r>
            <a:r>
              <a:rPr lang="en-US" dirty="0" smtClean="0"/>
              <a:t> if </a:t>
            </a:r>
            <a:r>
              <a:rPr lang="en-US" dirty="0" err="1" smtClean="0"/>
              <a:t>ptr</a:t>
            </a:r>
            <a:r>
              <a:rPr lang="en-US" dirty="0" smtClean="0"/>
              <a:t> → data = item</a:t>
            </a:r>
          </a:p>
          <a:p>
            <a:r>
              <a:rPr lang="en-US" dirty="0" smtClean="0"/>
              <a:t>  write i+1</a:t>
            </a:r>
            <a:br>
              <a:rPr lang="en-US" dirty="0" smtClean="0"/>
            </a:br>
            <a:r>
              <a:rPr lang="en-US" dirty="0" smtClean="0"/>
              <a:t> End of IF</a:t>
            </a:r>
          </a:p>
          <a:p>
            <a:r>
              <a:rPr lang="en-US" b="1" dirty="0" smtClean="0"/>
              <a:t>STEP 6:</a:t>
            </a:r>
            <a:r>
              <a:rPr lang="en-US" dirty="0" smtClean="0"/>
              <a:t> I = I + 1</a:t>
            </a:r>
          </a:p>
          <a:p>
            <a:r>
              <a:rPr lang="en-US" b="1" dirty="0" smtClean="0"/>
              <a:t>STEP 7:</a:t>
            </a:r>
            <a:r>
              <a:rPr lang="en-US" dirty="0" smtClean="0"/>
              <a:t> PTR = PTR → NEXT</a:t>
            </a:r>
          </a:p>
          <a:p>
            <a:r>
              <a:rPr lang="en-US" dirty="0" smtClean="0"/>
              <a:t>[END OF LOOP]</a:t>
            </a:r>
          </a:p>
          <a:p>
            <a:r>
              <a:rPr lang="en-US" b="1" smtClean="0"/>
              <a:t>STEP 8:</a:t>
            </a:r>
            <a:r>
              <a:rPr lang="en-US" smtClean="0"/>
              <a:t> EXIT</a:t>
            </a: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Doubly </a:t>
            </a:r>
            <a:r>
              <a:rPr lang="en-US" dirty="0" smtClean="0"/>
              <a:t>linked list is a complex type of linked list in which a node contains a pointer to the previous as well as the next node in the sequence. Therefore, in a doubly linked list, a node consists of three parts: node data, pointer to the next node in sequence (next pointer) , pointer to the previous node (previous pointer). A sample node in a doubly linked list is shown in the figure.</a:t>
            </a:r>
          </a:p>
          <a:p>
            <a:r>
              <a:rPr lang="en-US" dirty="0" smtClean="0"/>
              <a:t/>
            </a:r>
            <a:br>
              <a:rPr lang="en-US" dirty="0" smtClean="0"/>
            </a:br>
            <a:endParaRPr lang="en-US" dirty="0"/>
          </a:p>
        </p:txBody>
      </p:sp>
      <p:pic>
        <p:nvPicPr>
          <p:cNvPr id="4" name="Picture 3" descr="doubly-linked-list.png"/>
          <p:cNvPicPr>
            <a:picLocks noChangeAspect="1"/>
          </p:cNvPicPr>
          <p:nvPr/>
        </p:nvPicPr>
        <p:blipFill>
          <a:blip r:embed="rId2"/>
          <a:stretch>
            <a:fillRect/>
          </a:stretch>
        </p:blipFill>
        <p:spPr>
          <a:xfrm>
            <a:off x="2819400" y="5105400"/>
            <a:ext cx="2613660" cy="14401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linked list over array?</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Array contains following limitations:</a:t>
            </a:r>
          </a:p>
          <a:p>
            <a:r>
              <a:rPr lang="en-US" dirty="0" smtClean="0"/>
              <a:t>The size of array must be known in advance before using it in the program.</a:t>
            </a:r>
          </a:p>
          <a:p>
            <a:r>
              <a:rPr lang="en-US" dirty="0" smtClean="0"/>
              <a:t>Increasing size of the array is a time taking process. It is almost impossible to expand the size of the array at run time.</a:t>
            </a:r>
          </a:p>
          <a:p>
            <a:r>
              <a:rPr lang="en-US" dirty="0" smtClean="0"/>
              <a:t>All the elements in the array need to be contiguously stored in the memory. Inserting any element in the array needs shifting of all its predecessors.</a:t>
            </a:r>
          </a:p>
          <a:p>
            <a:pPr fontAlgn="base">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fontAlgn="base">
              <a:buNone/>
            </a:pPr>
            <a:r>
              <a:rPr lang="en-US" b="1" dirty="0" smtClean="0"/>
              <a:t>Advantages over singly linked list</a:t>
            </a:r>
            <a:r>
              <a:rPr lang="en-US" dirty="0" smtClean="0"/>
              <a:t/>
            </a:r>
            <a:br>
              <a:rPr lang="en-US" dirty="0" smtClean="0"/>
            </a:br>
            <a:r>
              <a:rPr lang="en-US" b="1" dirty="0" smtClean="0"/>
              <a:t>1)</a:t>
            </a:r>
            <a:r>
              <a:rPr lang="en-US" dirty="0" smtClean="0"/>
              <a:t> A DLL can be traversed in both forward and backward direction.</a:t>
            </a:r>
            <a:br>
              <a:rPr lang="en-US" dirty="0" smtClean="0"/>
            </a:br>
            <a:r>
              <a:rPr lang="en-US" b="1" dirty="0" smtClean="0"/>
              <a:t>2)</a:t>
            </a:r>
            <a:r>
              <a:rPr lang="en-US" dirty="0" smtClean="0"/>
              <a:t> The delete operation in DLL is more efficient if pointer to the node to be deleted is given.</a:t>
            </a:r>
            <a:br>
              <a:rPr lang="en-US" dirty="0" smtClean="0"/>
            </a:br>
            <a:r>
              <a:rPr lang="en-US" b="1" dirty="0" smtClean="0"/>
              <a:t>3) </a:t>
            </a:r>
            <a:r>
              <a:rPr lang="en-US" dirty="0" smtClean="0"/>
              <a:t>We can quickly insert a new node before a given node.</a:t>
            </a:r>
            <a:br>
              <a:rPr lang="en-US" dirty="0" smtClean="0"/>
            </a:br>
            <a:r>
              <a:rPr lang="en-US" dirty="0" smtClean="0"/>
              <a:t>In singly linked list, to delete a node, pointer to the previous node is needed. To get this previous node, sometimes the list is traversed. In DLL, we can get the previous node using previous pointer.</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Disadvantages over singly linked list</a:t>
            </a:r>
            <a:r>
              <a:rPr lang="en-US" dirty="0" smtClean="0"/>
              <a:t/>
            </a:r>
            <a:br>
              <a:rPr lang="en-US" dirty="0" smtClean="0"/>
            </a:br>
            <a:r>
              <a:rPr lang="en-US" b="1" dirty="0" smtClean="0"/>
              <a:t>1)</a:t>
            </a:r>
            <a:r>
              <a:rPr lang="en-US" dirty="0" smtClean="0"/>
              <a:t> Every node of DLL Require extra space for an previous pointer. It is possible to implement DLL with single pointer though (See </a:t>
            </a:r>
            <a:r>
              <a:rPr lang="en-US" dirty="0" smtClean="0">
                <a:hlinkClick r:id="rId2"/>
              </a:rPr>
              <a:t>this </a:t>
            </a:r>
            <a:r>
              <a:rPr lang="en-US" dirty="0" smtClean="0"/>
              <a:t>and </a:t>
            </a:r>
            <a:r>
              <a:rPr lang="en-US" dirty="0" smtClean="0">
                <a:hlinkClick r:id="rId3"/>
              </a:rPr>
              <a:t>this</a:t>
            </a:r>
            <a:r>
              <a:rPr lang="en-US" dirty="0" smtClean="0"/>
              <a:t>).</a:t>
            </a:r>
            <a:br>
              <a:rPr lang="en-US" dirty="0" smtClean="0"/>
            </a:br>
            <a:r>
              <a:rPr lang="en-US" b="1" dirty="0" smtClean="0"/>
              <a:t>2)</a:t>
            </a:r>
            <a:r>
              <a:rPr lang="en-US" dirty="0" smtClean="0"/>
              <a:t> All operations require an extra pointer previous to be maintained. For example, in insertion, we need to modify previous pointers together with next pointers. For example in following functions for insertions at different positions, we need 1 or 2 extra steps to set previous pointer.</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a:t>
            </a:r>
            <a:endParaRPr lang="en-US" dirty="0"/>
          </a:p>
        </p:txBody>
      </p:sp>
      <p:sp>
        <p:nvSpPr>
          <p:cNvPr id="3" name="Content Placeholder 2"/>
          <p:cNvSpPr>
            <a:spLocks noGrp="1"/>
          </p:cNvSpPr>
          <p:nvPr>
            <p:ph sz="quarter" idx="1"/>
          </p:nvPr>
        </p:nvSpPr>
        <p:spPr/>
        <p:txBody>
          <a:bodyPr/>
          <a:lstStyle/>
          <a:p>
            <a:pPr>
              <a:buNone/>
            </a:pPr>
            <a:r>
              <a:rPr lang="en-US" dirty="0" smtClean="0"/>
              <a:t>Linked list is the data structure which can overcome all the limitations of an array. Using linked list is useful because,</a:t>
            </a:r>
          </a:p>
          <a:p>
            <a:r>
              <a:rPr lang="en-US" dirty="0" smtClean="0"/>
              <a:t>It allocates the memory dynamically. All the nodes of linked list are non-contiguously stored in the memory and linked together with the help of pointers.</a:t>
            </a:r>
          </a:p>
          <a:p>
            <a:r>
              <a:rPr lang="en-US" dirty="0" smtClean="0"/>
              <a:t>Sizing is no longer a problem since we do not need to define its size at the time of declaration. List grows as per the program's demand and limited to the available memory space.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 over arrays</a:t>
            </a:r>
            <a:endParaRPr lang="en-US" dirty="0"/>
          </a:p>
        </p:txBody>
      </p:sp>
      <p:sp>
        <p:nvSpPr>
          <p:cNvPr id="3" name="Content Placeholder 2"/>
          <p:cNvSpPr>
            <a:spLocks noGrp="1"/>
          </p:cNvSpPr>
          <p:nvPr>
            <p:ph sz="quarter" idx="1"/>
          </p:nvPr>
        </p:nvSpPr>
        <p:spPr/>
        <p:txBody>
          <a:bodyPr/>
          <a:lstStyle/>
          <a:p>
            <a:r>
              <a:rPr lang="en-US" b="1" dirty="0" smtClean="0"/>
              <a:t>1)</a:t>
            </a:r>
            <a:r>
              <a:rPr lang="en-US" dirty="0" smtClean="0"/>
              <a:t> Dynamic size</a:t>
            </a:r>
            <a:br>
              <a:rPr lang="en-US" dirty="0" smtClean="0"/>
            </a:br>
            <a:r>
              <a:rPr lang="en-US" b="1" dirty="0" smtClean="0"/>
              <a:t>2)</a:t>
            </a:r>
            <a:r>
              <a:rPr lang="en-US" dirty="0" smtClean="0"/>
              <a:t> Ease of insertion/deletion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Drawbacks:</a:t>
            </a:r>
            <a:endParaRPr lang="en-US" dirty="0"/>
          </a:p>
        </p:txBody>
      </p:sp>
      <p:sp>
        <p:nvSpPr>
          <p:cNvPr id="3" name="Content Placeholder 2"/>
          <p:cNvSpPr>
            <a:spLocks noGrp="1"/>
          </p:cNvSpPr>
          <p:nvPr>
            <p:ph sz="quarter" idx="1"/>
          </p:nvPr>
        </p:nvSpPr>
        <p:spPr/>
        <p:txBody>
          <a:bodyPr/>
          <a:lstStyle/>
          <a:p>
            <a:pPr algn="just">
              <a:buNone/>
            </a:pPr>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Random access is not allowed. We have to access elements sequentially starting from the first node. So we cannot do binary search with linked lists efficiently with its default implementation. </a:t>
            </a:r>
          </a:p>
          <a:p>
            <a:pPr algn="just">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Extra memory space for a pointer is required with each element of the list.</a:t>
            </a:r>
          </a:p>
          <a:p>
            <a:pPr algn="just">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Not cache friendly. Since array elements are contiguous locations, there is locality of reference which is not there in case of linked lists.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a:t>
            </a:r>
            <a:endParaRPr lang="en-US" dirty="0"/>
          </a:p>
        </p:txBody>
      </p:sp>
      <p:sp>
        <p:nvSpPr>
          <p:cNvPr id="3" name="Content Placeholder 2"/>
          <p:cNvSpPr>
            <a:spLocks noGrp="1"/>
          </p:cNvSpPr>
          <p:nvPr>
            <p:ph sz="quarter" idx="1"/>
          </p:nvPr>
        </p:nvSpPr>
        <p:spPr/>
        <p:txBody>
          <a:bodyPr/>
          <a:lstStyle/>
          <a:p>
            <a:r>
              <a:rPr lang="en-US" dirty="0" smtClean="0"/>
              <a:t>Insert: Add a new node in the first, last or interior of the list.</a:t>
            </a:r>
          </a:p>
          <a:p>
            <a:r>
              <a:rPr lang="en-US" dirty="0" smtClean="0"/>
              <a:t>Delete: Delete a node from the first, last or interior of the list.</a:t>
            </a:r>
          </a:p>
          <a:p>
            <a:r>
              <a:rPr lang="en-US" dirty="0" smtClean="0"/>
              <a:t>Search: Search a node containing particular value in the linked list.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A node can be added in three ways </a:t>
            </a:r>
            <a:br>
              <a:rPr lang="en-US" dirty="0" smtClean="0"/>
            </a:br>
            <a:r>
              <a:rPr lang="en-US" b="1" dirty="0" smtClean="0"/>
              <a:t>1)</a:t>
            </a:r>
            <a:r>
              <a:rPr lang="en-US" dirty="0" smtClean="0"/>
              <a:t> At the front of the linked list </a:t>
            </a:r>
            <a:br>
              <a:rPr lang="en-US" dirty="0" smtClean="0"/>
            </a:br>
            <a:r>
              <a:rPr lang="en-US" b="1" dirty="0" smtClean="0"/>
              <a:t>2) </a:t>
            </a:r>
            <a:r>
              <a:rPr lang="en-US" dirty="0" smtClean="0"/>
              <a:t>After a given node. </a:t>
            </a:r>
            <a:br>
              <a:rPr lang="en-US" dirty="0" smtClean="0"/>
            </a:br>
            <a:r>
              <a:rPr lang="en-US" b="1" dirty="0" smtClean="0"/>
              <a:t>3)</a:t>
            </a:r>
            <a:r>
              <a:rPr lang="en-US" dirty="0" smtClean="0"/>
              <a:t> At the end of the linked list.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First</a:t>
            </a:r>
            <a:endParaRPr lang="en-US" dirty="0"/>
          </a:p>
        </p:txBody>
      </p:sp>
      <p:sp>
        <p:nvSpPr>
          <p:cNvPr id="3" name="Content Placeholder 2"/>
          <p:cNvSpPr>
            <a:spLocks noGrp="1"/>
          </p:cNvSpPr>
          <p:nvPr>
            <p:ph sz="quarter" idx="1"/>
          </p:nvPr>
        </p:nvSpPr>
        <p:spPr/>
        <p:txBody>
          <a:bodyPr/>
          <a:lstStyle/>
          <a:p>
            <a:r>
              <a:rPr lang="en-US" dirty="0" smtClean="0"/>
              <a:t>To add a new node to the head of the linear linked list, we need to construct a new node that is pointed by pointer </a:t>
            </a:r>
            <a:r>
              <a:rPr lang="en-US" i="1" dirty="0" err="1" smtClean="0">
                <a:solidFill>
                  <a:srgbClr val="990000"/>
                </a:solidFill>
              </a:rPr>
              <a:t>newitem</a:t>
            </a:r>
            <a:r>
              <a:rPr lang="en-US" dirty="0" smtClean="0"/>
              <a:t>.</a:t>
            </a:r>
          </a:p>
          <a:p>
            <a:r>
              <a:rPr lang="en-US" dirty="0" smtClean="0"/>
              <a:t> Assume there is a global variable </a:t>
            </a:r>
            <a:r>
              <a:rPr lang="en-US" i="1" dirty="0" smtClean="0">
                <a:solidFill>
                  <a:srgbClr val="990000"/>
                </a:solidFill>
              </a:rPr>
              <a:t>head</a:t>
            </a:r>
            <a:r>
              <a:rPr lang="en-US" dirty="0" smtClean="0"/>
              <a:t>  which points to the first node in the list. </a:t>
            </a:r>
          </a:p>
          <a:p>
            <a:r>
              <a:rPr lang="en-US" dirty="0" smtClean="0"/>
              <a:t>The new node points to the first node in the list. The </a:t>
            </a:r>
            <a:r>
              <a:rPr lang="en-US" i="1" dirty="0" smtClean="0"/>
              <a:t>head</a:t>
            </a:r>
            <a:r>
              <a:rPr lang="en-US" dirty="0" smtClean="0"/>
              <a:t> is then set to point to the new node. </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TotalTime>
  <Words>1000</Words>
  <Application>Microsoft Office PowerPoint</Application>
  <PresentationFormat>On-screen Show (4:3)</PresentationFormat>
  <Paragraphs>155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Linked List</vt:lpstr>
      <vt:lpstr>Uses of Linked List</vt:lpstr>
      <vt:lpstr>Why use linked list over array? </vt:lpstr>
      <vt:lpstr>useful</vt:lpstr>
      <vt:lpstr>Advantages over arrays</vt:lpstr>
      <vt:lpstr>Drawbacks:</vt:lpstr>
      <vt:lpstr>Basic operations</vt:lpstr>
      <vt:lpstr>Slide 8</vt:lpstr>
      <vt:lpstr>Insert First</vt:lpstr>
      <vt:lpstr>Insert First</vt:lpstr>
      <vt:lpstr>Slide 11</vt:lpstr>
      <vt:lpstr>Slide 12</vt:lpstr>
      <vt:lpstr>Slide 13</vt:lpstr>
      <vt:lpstr>Insertion in singly linked list at the end </vt:lpstr>
      <vt:lpstr>Slide 15</vt:lpstr>
      <vt:lpstr>Slide 16</vt:lpstr>
      <vt:lpstr>Insertion after specified Node </vt:lpstr>
      <vt:lpstr>Insertion after specified Node </vt:lpstr>
      <vt:lpstr>Slide 19</vt:lpstr>
      <vt:lpstr>Deletion at beginning </vt:lpstr>
      <vt:lpstr>Slide 21</vt:lpstr>
      <vt:lpstr>Slide 22</vt:lpstr>
      <vt:lpstr>Deletion in singly linked list at the end </vt:lpstr>
      <vt:lpstr>Slide 24</vt:lpstr>
      <vt:lpstr>Deletion after the specified node : </vt:lpstr>
      <vt:lpstr>Slide 26</vt:lpstr>
      <vt:lpstr>Searching in singly linked list </vt:lpstr>
      <vt:lpstr>Slide 28</vt:lpstr>
      <vt:lpstr>Doubly Linked List </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dc:title>
  <dc:creator>Windows User</dc:creator>
  <cp:lastModifiedBy>Windows User</cp:lastModifiedBy>
  <cp:revision>9</cp:revision>
  <dcterms:created xsi:type="dcterms:W3CDTF">2020-11-12T16:05:10Z</dcterms:created>
  <dcterms:modified xsi:type="dcterms:W3CDTF">2020-11-13T05:46:02Z</dcterms:modified>
</cp:coreProperties>
</file>