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4"/>
  </p:notesMasterIdLst>
  <p:handoutMasterIdLst>
    <p:handoutMasterId r:id="rId15"/>
  </p:handoutMasterIdLst>
  <p:sldIdLst>
    <p:sldId id="661" r:id="rId2"/>
    <p:sldId id="659" r:id="rId3"/>
    <p:sldId id="660" r:id="rId4"/>
    <p:sldId id="480" r:id="rId5"/>
    <p:sldId id="481" r:id="rId6"/>
    <p:sldId id="482" r:id="rId7"/>
    <p:sldId id="652" r:id="rId8"/>
    <p:sldId id="654" r:id="rId9"/>
    <p:sldId id="608" r:id="rId10"/>
    <p:sldId id="486" r:id="rId11"/>
    <p:sldId id="656" r:id="rId12"/>
    <p:sldId id="65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78"/>
    <a:srgbClr val="CC99FF"/>
    <a:srgbClr val="00FFFF"/>
    <a:srgbClr val="FFFF66"/>
    <a:srgbClr val="66FFFF"/>
    <a:srgbClr val="000000"/>
    <a:srgbClr val="CC00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46" autoAdjust="0"/>
    <p:restoredTop sz="94399" autoAdjust="0"/>
  </p:normalViewPr>
  <p:slideViewPr>
    <p:cSldViewPr>
      <p:cViewPr varScale="1">
        <p:scale>
          <a:sx n="74" d="100"/>
          <a:sy n="74" d="100"/>
        </p:scale>
        <p:origin x="13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INTEL 8051 - MICROCONTROLLER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50BEAD-1A61-4D60-9504-D27887E64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97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INTEL 8051 - MICROCONTROLLER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A0CFC6-55C8-4359-B302-122D71DDC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56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7996D-9438-4F54-B066-0A194EB5143F}" type="datetime2">
              <a:rPr lang="en-US" smtClean="0"/>
              <a:pPr>
                <a:defRPr/>
              </a:pPr>
              <a:t>Thursday, June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4FAFA-56BF-46BE-A7D4-9C82EBD0C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7996D-9438-4F54-B066-0A194EB5143F}" type="datetime2">
              <a:rPr lang="en-US" smtClean="0"/>
              <a:pPr>
                <a:defRPr/>
              </a:pPr>
              <a:t>Thursday, June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4FAFA-56BF-46BE-A7D4-9C82EBD0C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1476" y="277814"/>
            <a:ext cx="2085975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3551" y="277814"/>
            <a:ext cx="6105525" cy="5927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7996D-9438-4F54-B066-0A194EB5143F}" type="datetime2">
              <a:rPr lang="en-US" smtClean="0"/>
              <a:pPr>
                <a:defRPr/>
              </a:pPr>
              <a:t>Thursday, June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4FAFA-56BF-46BE-A7D4-9C82EBD0C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8051 Microcontroller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91EAE-D47C-478B-B310-2F45A24844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7996D-9438-4F54-B066-0A194EB5143F}" type="datetime2">
              <a:rPr lang="en-US" smtClean="0"/>
              <a:pPr>
                <a:defRPr/>
              </a:pPr>
              <a:t>Thursday, June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4FAFA-56BF-46BE-A7D4-9C82EBD0C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550" y="1620838"/>
            <a:ext cx="4095750" cy="4584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1620838"/>
            <a:ext cx="4095750" cy="4584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8051 Microcontroller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703D2-2CD9-4375-ADBC-8FD9485A28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6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2" indent="0">
              <a:buNone/>
              <a:defRPr sz="1600" b="1"/>
            </a:lvl5pPr>
            <a:lvl6pPr marL="2285589" indent="0">
              <a:buNone/>
              <a:defRPr sz="1600" b="1"/>
            </a:lvl6pPr>
            <a:lvl7pPr marL="2742708" indent="0">
              <a:buNone/>
              <a:defRPr sz="1600" b="1"/>
            </a:lvl7pPr>
            <a:lvl8pPr marL="3199825" indent="0">
              <a:buNone/>
              <a:defRPr sz="1600" b="1"/>
            </a:lvl8pPr>
            <a:lvl9pPr marL="36569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7" indent="0">
              <a:buNone/>
              <a:defRPr sz="2000" b="1"/>
            </a:lvl2pPr>
            <a:lvl3pPr marL="914236" indent="0">
              <a:buNone/>
              <a:defRPr sz="1800" b="1"/>
            </a:lvl3pPr>
            <a:lvl4pPr marL="1371353" indent="0">
              <a:buNone/>
              <a:defRPr sz="1600" b="1"/>
            </a:lvl4pPr>
            <a:lvl5pPr marL="1828472" indent="0">
              <a:buNone/>
              <a:defRPr sz="1600" b="1"/>
            </a:lvl5pPr>
            <a:lvl6pPr marL="2285589" indent="0">
              <a:buNone/>
              <a:defRPr sz="1600" b="1"/>
            </a:lvl6pPr>
            <a:lvl7pPr marL="2742708" indent="0">
              <a:buNone/>
              <a:defRPr sz="1600" b="1"/>
            </a:lvl7pPr>
            <a:lvl8pPr marL="3199825" indent="0">
              <a:buNone/>
              <a:defRPr sz="1600" b="1"/>
            </a:lvl8pPr>
            <a:lvl9pPr marL="365694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7996D-9438-4F54-B066-0A194EB5143F}" type="datetime2">
              <a:rPr lang="en-US" smtClean="0"/>
              <a:pPr>
                <a:defRPr/>
              </a:pPr>
              <a:t>Thursday, June 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4FAFA-56BF-46BE-A7D4-9C82EBD0C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8051 Microcontroller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0E92B-C567-477E-B3F9-9B11DA11F0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8051 Microcontroller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29FDA-7A42-463A-A50C-CE2B7301AC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6" indent="0">
              <a:buNone/>
              <a:defRPr sz="1000"/>
            </a:lvl3pPr>
            <a:lvl4pPr marL="1371353" indent="0">
              <a:buNone/>
              <a:defRPr sz="900"/>
            </a:lvl4pPr>
            <a:lvl5pPr marL="1828472" indent="0">
              <a:buNone/>
              <a:defRPr sz="900"/>
            </a:lvl5pPr>
            <a:lvl6pPr marL="2285589" indent="0">
              <a:buNone/>
              <a:defRPr sz="900"/>
            </a:lvl6pPr>
            <a:lvl7pPr marL="2742708" indent="0">
              <a:buNone/>
              <a:defRPr sz="900"/>
            </a:lvl7pPr>
            <a:lvl8pPr marL="3199825" indent="0">
              <a:buNone/>
              <a:defRPr sz="900"/>
            </a:lvl8pPr>
            <a:lvl9pPr marL="36569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7996D-9438-4F54-B066-0A194EB5143F}" type="datetime2">
              <a:rPr lang="en-US" smtClean="0"/>
              <a:pPr>
                <a:defRPr/>
              </a:pPr>
              <a:t>Thursday, June 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4FAFA-56BF-46BE-A7D4-9C82EBD0C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17" indent="0">
              <a:buNone/>
              <a:defRPr sz="2800"/>
            </a:lvl2pPr>
            <a:lvl3pPr marL="914236" indent="0">
              <a:buNone/>
              <a:defRPr sz="2400"/>
            </a:lvl3pPr>
            <a:lvl4pPr marL="1371353" indent="0">
              <a:buNone/>
              <a:defRPr sz="2000"/>
            </a:lvl4pPr>
            <a:lvl5pPr marL="1828472" indent="0">
              <a:buNone/>
              <a:defRPr sz="2000"/>
            </a:lvl5pPr>
            <a:lvl6pPr marL="2285589" indent="0">
              <a:buNone/>
              <a:defRPr sz="2000"/>
            </a:lvl6pPr>
            <a:lvl7pPr marL="2742708" indent="0">
              <a:buNone/>
              <a:defRPr sz="2000"/>
            </a:lvl7pPr>
            <a:lvl8pPr marL="3199825" indent="0">
              <a:buNone/>
              <a:defRPr sz="2000"/>
            </a:lvl8pPr>
            <a:lvl9pPr marL="365694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17" indent="0">
              <a:buNone/>
              <a:defRPr sz="1200"/>
            </a:lvl2pPr>
            <a:lvl3pPr marL="914236" indent="0">
              <a:buNone/>
              <a:defRPr sz="1000"/>
            </a:lvl3pPr>
            <a:lvl4pPr marL="1371353" indent="0">
              <a:buNone/>
              <a:defRPr sz="900"/>
            </a:lvl4pPr>
            <a:lvl5pPr marL="1828472" indent="0">
              <a:buNone/>
              <a:defRPr sz="900"/>
            </a:lvl5pPr>
            <a:lvl6pPr marL="2285589" indent="0">
              <a:buNone/>
              <a:defRPr sz="900"/>
            </a:lvl6pPr>
            <a:lvl7pPr marL="2742708" indent="0">
              <a:buNone/>
              <a:defRPr sz="900"/>
            </a:lvl7pPr>
            <a:lvl8pPr marL="3199825" indent="0">
              <a:buNone/>
              <a:defRPr sz="900"/>
            </a:lvl8pPr>
            <a:lvl9pPr marL="36569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7996D-9438-4F54-B066-0A194EB5143F}" type="datetime2">
              <a:rPr lang="en-US" smtClean="0"/>
              <a:pPr>
                <a:defRPr/>
              </a:pPr>
              <a:t>Thursday, June 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4FAFA-56BF-46BE-A7D4-9C82EBD0C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23" tIns="45712" rIns="91423" bIns="457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17996D-9438-4F54-B066-0A194EB5143F}" type="datetime2">
              <a:rPr lang="en-US" smtClean="0"/>
              <a:pPr>
                <a:defRPr/>
              </a:pPr>
              <a:t>Thursday, June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23" tIns="45712" rIns="91423" bIns="4571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04FAFA-56BF-46BE-A7D4-9C82EBD0C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hf hdr="0"/>
  <p:txStyles>
    <p:titleStyle>
      <a:lvl1pPr algn="ctr" defTabSz="91423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39" indent="-342839" algn="l" defTabSz="9142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17" indent="-285699" algn="l" defTabSz="91423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95" indent="-228559" algn="l" defTabSz="9142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13" indent="-228559" algn="l" defTabSz="91423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30" indent="-228559" algn="l" defTabSz="91423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49" indent="-228559" algn="l" defTabSz="9142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66" indent="-228559" algn="l" defTabSz="9142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85" indent="-228559" algn="l" defTabSz="9142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02" indent="-228559" algn="l" defTabSz="9142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6" algn="l" defTabSz="9142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3" algn="l" defTabSz="9142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2" algn="l" defTabSz="9142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9" algn="l" defTabSz="9142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08" algn="l" defTabSz="9142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25" algn="l" defTabSz="9142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43" algn="l" defTabSz="9142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/>
                </a:solidFill>
              </a:rPr>
              <a:t>Microcontroller</a:t>
            </a:r>
            <a:endParaRPr lang="en-US" sz="5400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8051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7996D-9438-4F54-B066-0A194EB5143F}" type="datetime2">
              <a:rPr lang="en-US" smtClean="0"/>
              <a:pPr>
                <a:defRPr/>
              </a:pPr>
              <a:t>Thursday, June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4FAFA-56BF-46BE-A7D4-9C82EBD0C29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b="1" dirty="0" smtClean="0">
                <a:solidFill>
                  <a:schemeClr val="accent6"/>
                </a:solidFill>
                <a:ea typeface="Calibri" pitchFamily="34" charset="0"/>
              </a:rPr>
              <a:t>8051 Microcontroller</a:t>
            </a:r>
          </a:p>
        </p:txBody>
      </p:sp>
      <p:sp>
        <p:nvSpPr>
          <p:cNvPr id="33795" name="Content Placeholder 8"/>
          <p:cNvSpPr>
            <a:spLocks noGrp="1"/>
          </p:cNvSpPr>
          <p:nvPr>
            <p:ph idx="1"/>
          </p:nvPr>
        </p:nvSpPr>
        <p:spPr>
          <a:xfrm>
            <a:off x="71438" y="1428750"/>
            <a:ext cx="8970962" cy="492918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z="3200" dirty="0" smtClean="0">
                <a:ea typeface="Calibri" pitchFamily="34" charset="0"/>
              </a:rPr>
              <a:t>Intel introduced 8051, referred as MCS- 51, in 1981.</a:t>
            </a:r>
          </a:p>
          <a:p>
            <a:pPr algn="just" eaLnBrk="1" hangingPunct="1"/>
            <a:r>
              <a:rPr lang="en-US" sz="3200" dirty="0" smtClean="0">
                <a:ea typeface="Calibri" pitchFamily="34" charset="0"/>
              </a:rPr>
              <a:t>The 8051 is an </a:t>
            </a:r>
            <a:r>
              <a:rPr lang="en-US" sz="3200" b="1" dirty="0" smtClean="0">
                <a:solidFill>
                  <a:srgbClr val="00B0F0"/>
                </a:solidFill>
                <a:ea typeface="Calibri" pitchFamily="34" charset="0"/>
              </a:rPr>
              <a:t>8-bit processor</a:t>
            </a:r>
          </a:p>
          <a:p>
            <a:pPr lvl="1" algn="just"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z="2800" dirty="0" smtClean="0">
                <a:ea typeface="Calibri" pitchFamily="34" charset="0"/>
              </a:rPr>
              <a:t>The CPU can work on only 8 bits of data at a time.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3379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767013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Suresh.P.Nair , HOD - ECE , RCET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F91D7-3138-4FB4-8895-EBE2F8414838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Block Diagram of 8051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8051 Microcontroller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0E92B-C567-477E-B3F9-9B11DA11F0E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75342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785818"/>
          </a:xfrm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Pin Diagram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8051 Microcontroller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703D2-2CD9-4375-ADBC-8FD9485A281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714356"/>
            <a:ext cx="5929354" cy="570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"/>
            <a:ext cx="7772400" cy="1052736"/>
          </a:xfrm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What is microcontroller?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568952" cy="4370041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Calibri (Body)"/>
              </a:rPr>
              <a:t>A Microcontroller is a small and low-cost </a:t>
            </a:r>
            <a:r>
              <a:rPr lang="en-US" sz="2400" dirty="0" smtClean="0">
                <a:solidFill>
                  <a:schemeClr val="tx1"/>
                </a:solidFill>
                <a:latin typeface="Calibri (Body)"/>
              </a:rPr>
              <a:t>microcomputer</a:t>
            </a:r>
          </a:p>
          <a:p>
            <a:pPr algn="l">
              <a:buFont typeface="Wingdings" pitchFamily="2" charset="2"/>
              <a:buChar char="ü"/>
            </a:pPr>
            <a:endParaRPr lang="en-US" sz="2400" dirty="0" smtClean="0">
              <a:solidFill>
                <a:schemeClr val="tx1"/>
              </a:solidFill>
              <a:latin typeface="Calibri (Body)"/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Calibri (Body)"/>
              </a:rPr>
              <a:t> It </a:t>
            </a:r>
            <a:r>
              <a:rPr lang="en-US" sz="2400" dirty="0">
                <a:solidFill>
                  <a:schemeClr val="tx1"/>
                </a:solidFill>
                <a:latin typeface="Calibri (Body)"/>
              </a:rPr>
              <a:t>is designed to perform the specific tasks of embedded systems like </a:t>
            </a:r>
            <a:r>
              <a:rPr lang="en-US" sz="2400" dirty="0" smtClean="0">
                <a:solidFill>
                  <a:schemeClr val="tx1"/>
                </a:solidFill>
                <a:latin typeface="Calibri (Body)"/>
              </a:rPr>
              <a:t>displaying information</a:t>
            </a:r>
            <a:r>
              <a:rPr lang="en-US" sz="2400" dirty="0">
                <a:solidFill>
                  <a:schemeClr val="tx1"/>
                </a:solidFill>
                <a:latin typeface="Calibri (Body)"/>
              </a:rPr>
              <a:t>, receiving remote signals </a:t>
            </a:r>
            <a:r>
              <a:rPr lang="en-US" sz="2400" dirty="0" smtClean="0">
                <a:solidFill>
                  <a:schemeClr val="tx1"/>
                </a:solidFill>
                <a:latin typeface="Calibri (Body)"/>
              </a:rPr>
              <a:t>etc.</a:t>
            </a:r>
          </a:p>
          <a:p>
            <a:pPr algn="l">
              <a:buFont typeface="Wingdings" pitchFamily="2" charset="2"/>
              <a:buChar char="ü"/>
            </a:pPr>
            <a:endParaRPr lang="en-US" sz="2400" dirty="0" smtClean="0">
              <a:solidFill>
                <a:schemeClr val="tx1"/>
              </a:solidFill>
              <a:latin typeface="Calibri (Body)"/>
            </a:endParaRPr>
          </a:p>
          <a:p>
            <a:pPr algn="l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Calibri (Body)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Calibri (Body)"/>
              </a:rPr>
              <a:t>general microcontroller consists of the processor, the memory (RAM, ROM, EPROM), Serial ports, peripherals (timers, counters) etc.</a:t>
            </a:r>
          </a:p>
          <a:p>
            <a:pPr algn="l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7996D-9438-4F54-B066-0A194EB5143F}" type="datetime2">
              <a:rPr lang="en-US" smtClean="0"/>
              <a:pPr>
                <a:defRPr/>
              </a:pPr>
              <a:t>Thursday, June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4FAFA-56BF-46BE-A7D4-9C82EBD0C2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"/>
            <a:ext cx="7772400" cy="1052736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Types of Microcontrollers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8568952" cy="446449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100" dirty="0" smtClean="0">
                <a:solidFill>
                  <a:schemeClr val="tx1"/>
                </a:solidFill>
                <a:latin typeface="Calibri (Body)"/>
              </a:rPr>
              <a:t>Based </a:t>
            </a:r>
            <a:r>
              <a:rPr lang="en-US" sz="3100" dirty="0">
                <a:solidFill>
                  <a:schemeClr val="tx1"/>
                </a:solidFill>
                <a:latin typeface="Calibri (Body)"/>
              </a:rPr>
              <a:t>on bit configuration, the microcontroller </a:t>
            </a:r>
            <a:r>
              <a:rPr lang="en-US" sz="3100" dirty="0" smtClean="0">
                <a:solidFill>
                  <a:schemeClr val="tx1"/>
                </a:solidFill>
                <a:latin typeface="Calibri (Body)"/>
              </a:rPr>
              <a:t>is </a:t>
            </a:r>
            <a:r>
              <a:rPr lang="en-US" sz="3100" dirty="0">
                <a:solidFill>
                  <a:schemeClr val="tx1"/>
                </a:solidFill>
                <a:latin typeface="Calibri (Body)"/>
              </a:rPr>
              <a:t>divided into three </a:t>
            </a:r>
            <a:r>
              <a:rPr lang="en-US" sz="3100" dirty="0" smtClean="0">
                <a:solidFill>
                  <a:schemeClr val="tx1"/>
                </a:solidFill>
                <a:latin typeface="Calibri (Body)"/>
              </a:rPr>
              <a:t>categories.</a:t>
            </a:r>
          </a:p>
          <a:p>
            <a:pPr algn="l"/>
            <a:endParaRPr lang="en-US" sz="3100" b="1" dirty="0">
              <a:solidFill>
                <a:schemeClr val="tx1"/>
              </a:solidFill>
              <a:latin typeface="Calibri (Body)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100" b="1" dirty="0" smtClean="0">
                <a:solidFill>
                  <a:schemeClr val="tx1"/>
                </a:solidFill>
                <a:latin typeface="Calibri (Body)"/>
              </a:rPr>
              <a:t>8-bit </a:t>
            </a:r>
            <a:r>
              <a:rPr lang="en-US" sz="3100" b="1" dirty="0">
                <a:solidFill>
                  <a:schemeClr val="tx1"/>
                </a:solidFill>
                <a:latin typeface="Calibri (Body)"/>
              </a:rPr>
              <a:t>microcontroller </a:t>
            </a:r>
            <a:r>
              <a:rPr lang="en-US" sz="3100" dirty="0">
                <a:solidFill>
                  <a:schemeClr val="tx1"/>
                </a:solidFill>
                <a:latin typeface="Calibri (Body)"/>
              </a:rPr>
              <a:t> 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sz="2700" dirty="0" smtClean="0">
                <a:solidFill>
                  <a:schemeClr val="tx1"/>
                </a:solidFill>
                <a:latin typeface="Calibri (Body)"/>
              </a:rPr>
              <a:t>This </a:t>
            </a:r>
            <a:r>
              <a:rPr lang="en-US" sz="2700" dirty="0">
                <a:solidFill>
                  <a:schemeClr val="tx1"/>
                </a:solidFill>
                <a:latin typeface="Calibri (Body)"/>
              </a:rPr>
              <a:t>type of microcontroller is used to execute arithmetic and </a:t>
            </a:r>
            <a:r>
              <a:rPr lang="en-US" sz="2700" dirty="0" smtClean="0">
                <a:solidFill>
                  <a:schemeClr val="tx1"/>
                </a:solidFill>
                <a:latin typeface="Calibri (Body)"/>
              </a:rPr>
              <a:t>logical     	operations </a:t>
            </a:r>
            <a:r>
              <a:rPr lang="en-US" sz="2700" dirty="0">
                <a:solidFill>
                  <a:schemeClr val="tx1"/>
                </a:solidFill>
                <a:latin typeface="Calibri (Body)"/>
              </a:rPr>
              <a:t>like addition, subtraction, multiplication </a:t>
            </a:r>
            <a:r>
              <a:rPr lang="en-US" sz="2700" dirty="0" smtClean="0">
                <a:solidFill>
                  <a:schemeClr val="tx1"/>
                </a:solidFill>
                <a:latin typeface="Calibri (Body)"/>
              </a:rPr>
              <a:t>division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sz="2700" dirty="0" smtClean="0">
                <a:solidFill>
                  <a:schemeClr val="tx1"/>
                </a:solidFill>
                <a:latin typeface="Calibri (Body)"/>
              </a:rPr>
              <a:t>For example, Intel 8031 and 8051 are 8-bit microcontroller.</a:t>
            </a:r>
          </a:p>
          <a:p>
            <a:pPr lvl="1" algn="l">
              <a:buFont typeface="Wingdings" pitchFamily="2" charset="2"/>
              <a:buChar char="ü"/>
            </a:pPr>
            <a:endParaRPr lang="en-US" sz="2700" dirty="0" smtClean="0">
              <a:solidFill>
                <a:schemeClr val="tx1"/>
              </a:solidFill>
              <a:latin typeface="Calibri (Body)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100" b="1" dirty="0" smtClean="0">
                <a:solidFill>
                  <a:schemeClr val="tx1"/>
                </a:solidFill>
                <a:latin typeface="Calibri (Body)"/>
              </a:rPr>
              <a:t>16-bit </a:t>
            </a:r>
            <a:r>
              <a:rPr lang="en-US" sz="3100" b="1" dirty="0">
                <a:solidFill>
                  <a:schemeClr val="tx1"/>
                </a:solidFill>
                <a:latin typeface="Calibri (Body)"/>
              </a:rPr>
              <a:t>microcontroller</a:t>
            </a:r>
            <a:r>
              <a:rPr lang="en-US" sz="3100" dirty="0">
                <a:solidFill>
                  <a:schemeClr val="tx1"/>
                </a:solidFill>
                <a:latin typeface="Calibri (Body)"/>
              </a:rPr>
              <a:t> 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sz="2700" dirty="0" smtClean="0">
                <a:solidFill>
                  <a:schemeClr val="tx1"/>
                </a:solidFill>
                <a:latin typeface="Calibri (Body)"/>
              </a:rPr>
              <a:t>This type of microcontroller is used to perform arithmetic and logical 	operations 	where higher accuracy and performance is required. 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sz="2700" dirty="0" smtClean="0">
                <a:solidFill>
                  <a:schemeClr val="tx1"/>
                </a:solidFill>
                <a:latin typeface="Calibri (Body)"/>
              </a:rPr>
              <a:t>For </a:t>
            </a:r>
            <a:r>
              <a:rPr lang="en-US" sz="2700" dirty="0">
                <a:solidFill>
                  <a:schemeClr val="tx1"/>
                </a:solidFill>
                <a:latin typeface="Calibri (Body)"/>
              </a:rPr>
              <a:t>example, Intel 8096 is a 16-bit </a:t>
            </a:r>
            <a:r>
              <a:rPr lang="en-US" sz="2700" dirty="0" smtClean="0">
                <a:solidFill>
                  <a:schemeClr val="tx1"/>
                </a:solidFill>
                <a:latin typeface="Calibri (Body)"/>
              </a:rPr>
              <a:t>microcontroller.</a:t>
            </a:r>
          </a:p>
          <a:p>
            <a:pPr lvl="1" algn="l">
              <a:buFont typeface="Wingdings" pitchFamily="2" charset="2"/>
              <a:buChar char="ü"/>
            </a:pPr>
            <a:endParaRPr lang="en-US" sz="2700" dirty="0">
              <a:solidFill>
                <a:schemeClr val="tx1"/>
              </a:solidFill>
              <a:latin typeface="Calibri (Body)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3500" b="1" dirty="0" smtClean="0">
                <a:solidFill>
                  <a:schemeClr val="tx1"/>
                </a:solidFill>
                <a:latin typeface="Calibri (Body)"/>
              </a:rPr>
              <a:t>32-bit microcontroller</a:t>
            </a:r>
          </a:p>
          <a:p>
            <a:pPr lvl="1" algn="l">
              <a:buFont typeface="Wingdings" pitchFamily="2" charset="2"/>
              <a:buChar char="ü"/>
            </a:pPr>
            <a:r>
              <a:rPr lang="en-US" sz="2700" dirty="0" smtClean="0">
                <a:solidFill>
                  <a:schemeClr val="tx1"/>
                </a:solidFill>
                <a:latin typeface="Calibri (Body)"/>
              </a:rPr>
              <a:t>This </a:t>
            </a:r>
            <a:r>
              <a:rPr lang="en-US" sz="2700" dirty="0">
                <a:solidFill>
                  <a:schemeClr val="tx1"/>
                </a:solidFill>
                <a:latin typeface="Calibri (Body)"/>
              </a:rPr>
              <a:t>type of microcontroller is generally used in automatically controlled </a:t>
            </a:r>
            <a:r>
              <a:rPr lang="en-US" sz="2700" dirty="0" smtClean="0">
                <a:solidFill>
                  <a:schemeClr val="tx1"/>
                </a:solidFill>
                <a:latin typeface="Calibri (Body)"/>
              </a:rPr>
              <a:t>	appliances </a:t>
            </a:r>
            <a:r>
              <a:rPr lang="en-US" sz="2700" dirty="0">
                <a:solidFill>
                  <a:schemeClr val="tx1"/>
                </a:solidFill>
                <a:latin typeface="Calibri (Body)"/>
              </a:rPr>
              <a:t>like automatic operational machines, medical appliances, </a:t>
            </a:r>
            <a:r>
              <a:rPr lang="en-US" sz="2700" dirty="0" smtClean="0">
                <a:solidFill>
                  <a:schemeClr val="tx1"/>
                </a:solidFill>
                <a:latin typeface="Calibri (Body)"/>
              </a:rPr>
              <a:t>	etc</a:t>
            </a:r>
            <a:r>
              <a:rPr lang="en-US" sz="3100" dirty="0">
                <a:solidFill>
                  <a:schemeClr val="tx1"/>
                </a:solidFill>
                <a:latin typeface="Calibri (Body)"/>
              </a:rPr>
              <a:t>.</a:t>
            </a:r>
          </a:p>
          <a:p>
            <a:pPr algn="l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7996D-9438-4F54-B066-0A194EB5143F}" type="datetime2">
              <a:rPr lang="en-US" smtClean="0"/>
              <a:pPr>
                <a:defRPr/>
              </a:pPr>
              <a:t>Thursday, June 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4FAFA-56BF-46BE-A7D4-9C82EBD0C2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6"/>
                </a:solidFill>
                <a:ea typeface="Calibri" pitchFamily="34" charset="0"/>
              </a:rPr>
              <a:t>Microprocessor Based System</a:t>
            </a:r>
          </a:p>
        </p:txBody>
      </p:sp>
      <p:sp>
        <p:nvSpPr>
          <p:cNvPr id="23555" name="Content Placeholder 8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1828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ea typeface="Calibri" pitchFamily="34" charset="0"/>
              </a:rPr>
              <a:t>CPU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ea typeface="Calibri" pitchFamily="34" charset="0"/>
              </a:rPr>
              <a:t>External RAM, ROM, I/O (No internal RAM, ROM, I/O ports in the CPU)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2355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767013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Suresh.P.Nair , HOD - ECE , RCET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714034-1DA4-4073-93C1-30136CBD513F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8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714620"/>
            <a:ext cx="7986742" cy="3454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chemeClr val="accent6"/>
                </a:solidFill>
                <a:ea typeface="PMingLiU" pitchFamily="18" charset="-120"/>
              </a:rPr>
              <a:t>Microcontroller</a:t>
            </a:r>
            <a:endParaRPr lang="en-US" b="1" dirty="0" smtClean="0">
              <a:solidFill>
                <a:schemeClr val="accent6"/>
              </a:solidFill>
              <a:ea typeface="PMingLiU" pitchFamily="18" charset="-120"/>
            </a:endParaRPr>
          </a:p>
        </p:txBody>
      </p:sp>
      <p:sp>
        <p:nvSpPr>
          <p:cNvPr id="24579" name="Content Placeholder 8"/>
          <p:cNvSpPr>
            <a:spLocks noGrp="1"/>
          </p:cNvSpPr>
          <p:nvPr>
            <p:ph idx="1"/>
          </p:nvPr>
        </p:nvSpPr>
        <p:spPr>
          <a:xfrm>
            <a:off x="285720" y="1285860"/>
            <a:ext cx="8643967" cy="204311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ea typeface="Calibri" pitchFamily="34" charset="0"/>
              </a:rPr>
              <a:t>A smaller computer on a CHIP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ea typeface="Calibri" pitchFamily="34" charset="0"/>
              </a:rPr>
              <a:t>On-chip RAM, ROM, I/O Ports, Timer, Serial Controller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dirty="0" smtClean="0">
                <a:ea typeface="Calibri" pitchFamily="34" charset="0"/>
              </a:rPr>
              <a:t>Example: Motorola’s 6811, Intel’s 8051, Atmel 32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24581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767013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Suresh.P.Nair , HOD - ECE , RCET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D9BC8-C5E2-45D3-AC4E-B9D1E5447029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68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3357563"/>
            <a:ext cx="6680200" cy="2857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9"/>
          <p:cNvSpPr>
            <a:spLocks noGrp="1"/>
          </p:cNvSpPr>
          <p:nvPr>
            <p:ph type="title"/>
          </p:nvPr>
        </p:nvSpPr>
        <p:spPr>
          <a:xfrm>
            <a:off x="142875" y="0"/>
            <a:ext cx="8858250" cy="11430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chemeClr val="accent6"/>
                </a:solidFill>
                <a:ea typeface="PMingLiU" pitchFamily="18" charset="-120"/>
              </a:rPr>
              <a:t>Microprocessor vs. Microcontroller</a:t>
            </a:r>
            <a:endParaRPr lang="en-US" b="1" dirty="0" smtClean="0">
              <a:solidFill>
                <a:schemeClr val="accent6"/>
              </a:solidFill>
              <a:ea typeface="PMingLiU" pitchFamily="18" charset="-120"/>
            </a:endParaRPr>
          </a:p>
        </p:txBody>
      </p:sp>
      <p:sp>
        <p:nvSpPr>
          <p:cNvPr id="25603" name="Content Placeholder 10"/>
          <p:cNvSpPr>
            <a:spLocks noGrp="1"/>
          </p:cNvSpPr>
          <p:nvPr>
            <p:ph sz="half" idx="1"/>
          </p:nvPr>
        </p:nvSpPr>
        <p:spPr>
          <a:xfrm>
            <a:off x="463550" y="1436588"/>
            <a:ext cx="4095750" cy="45847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sz="3200" b="1" dirty="0" smtClean="0">
                <a:solidFill>
                  <a:srgbClr val="00B0F0"/>
                </a:solidFill>
                <a:ea typeface="Calibri" pitchFamily="34" charset="0"/>
              </a:rPr>
              <a:t>Microprocessor 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z="2400" dirty="0" smtClean="0">
                <a:ea typeface="Calibri" pitchFamily="34" charset="0"/>
              </a:rPr>
              <a:t>CPU is stand-alone,  RAM, ROM, I/O, timer are separate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z="2400" dirty="0" smtClean="0">
                <a:ea typeface="Calibri" pitchFamily="34" charset="0"/>
              </a:rPr>
              <a:t>Designer can decide on the  amount of ROM, RAM and I/O ports.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z="2400" dirty="0" smtClean="0">
                <a:ea typeface="Calibri" pitchFamily="34" charset="0"/>
              </a:rPr>
              <a:t>Expensive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z="2400" dirty="0" smtClean="0">
                <a:ea typeface="Calibri" pitchFamily="34" charset="0"/>
              </a:rPr>
              <a:t>Versatility 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lang="en-US" sz="2400" dirty="0" smtClean="0">
                <a:ea typeface="Calibri" pitchFamily="34" charset="0"/>
              </a:rPr>
              <a:t>General-purpose</a:t>
            </a:r>
          </a:p>
          <a:p>
            <a:pPr eaLnBrk="1" hangingPunct="1"/>
            <a:endParaRPr lang="en-US" dirty="0" smtClean="0">
              <a:ea typeface="Calibri" pitchFamily="34" charset="0"/>
            </a:endParaRPr>
          </a:p>
        </p:txBody>
      </p:sp>
      <p:sp>
        <p:nvSpPr>
          <p:cNvPr id="25604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kumimoji="1" lang="en-US" altLang="zh-TW" sz="3200" b="1" dirty="0" smtClean="0">
                <a:solidFill>
                  <a:srgbClr val="00B0F0"/>
                </a:solidFill>
                <a:ea typeface="標楷體" pitchFamily="65" charset="-120"/>
              </a:rPr>
              <a:t>Microcontroller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kumimoji="1" lang="en-US" altLang="zh-TW" sz="2400" dirty="0" smtClean="0">
                <a:ea typeface="標楷體" pitchFamily="65" charset="-120"/>
              </a:rPr>
              <a:t>CPU, RAM, ROM, I/O and timer are all on a single chip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kumimoji="1" lang="en-US" altLang="zh-TW" sz="2400" dirty="0" smtClean="0">
                <a:ea typeface="標楷體" pitchFamily="65" charset="-120"/>
              </a:rPr>
              <a:t>Fixed amount of on-chip ROM, RAM, I/O ports.</a:t>
            </a:r>
            <a:endParaRPr kumimoji="1" lang="en-US" altLang="zh-TW" sz="2400" dirty="0" smtClean="0">
              <a:solidFill>
                <a:schemeClr val="tx1"/>
              </a:solidFill>
              <a:ea typeface="標楷體" pitchFamily="65" charset="-120"/>
            </a:endParaRP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kumimoji="1" lang="en-US" altLang="zh-TW" sz="2400" dirty="0" smtClean="0">
                <a:ea typeface="標楷體" pitchFamily="65" charset="-120"/>
              </a:rPr>
              <a:t>Not Expensive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kumimoji="1" lang="en-US" altLang="zh-TW" sz="2400" dirty="0" smtClean="0">
                <a:ea typeface="標楷體" pitchFamily="65" charset="-120"/>
              </a:rPr>
              <a:t>Single-purpose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r>
              <a:rPr kumimoji="1" lang="en-US" altLang="zh-TW" sz="2400" dirty="0" smtClean="0">
                <a:ea typeface="標楷體" pitchFamily="65" charset="-120"/>
              </a:rPr>
              <a:t>Special Purpose.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</a:pPr>
            <a:endParaRPr lang="en-US" sz="2400" dirty="0" smtClean="0">
              <a:ea typeface="標楷體" pitchFamily="65" charset="-120"/>
            </a:endParaRPr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2500313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err="1"/>
              <a:t>Suresh.P.Nair</a:t>
            </a:r>
            <a:r>
              <a:rPr lang="en-US" dirty="0"/>
              <a:t> , HOD - ECE , RCET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5C6E8-5A1D-468F-A93D-22CAF125560D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  <a:ea typeface="Calibri" pitchFamily="34" charset="0"/>
                <a:sym typeface="Symbol"/>
              </a:rPr>
              <a:t>C based </a:t>
            </a:r>
            <a:r>
              <a:rPr lang="en-US" b="1" dirty="0" smtClean="0">
                <a:solidFill>
                  <a:schemeClr val="accent6"/>
                </a:solidFill>
                <a:ea typeface="Calibri" pitchFamily="34" charset="0"/>
              </a:rPr>
              <a:t>Embedded Systems 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472" y="1428736"/>
            <a:ext cx="8143932" cy="3714776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Special purpose computer system usually completely inside the device it controls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Has specific requirements and performs pre-defined tasks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 smtClean="0"/>
              <a:t>Cost reduction compared to general purpose processor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8051 Microcontroller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703D2-2CD9-4375-ADBC-8FD9485A281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928694"/>
          </a:xfrm>
        </p:spPr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  <a:ea typeface="Calibri" pitchFamily="34" charset="0"/>
              </a:rPr>
              <a:t>Embedded Systems Examples</a:t>
            </a:r>
            <a:endParaRPr lang="en-IN" b="1" dirty="0">
              <a:solidFill>
                <a:schemeClr val="accent6"/>
              </a:solidFill>
            </a:endParaRPr>
          </a:p>
        </p:txBody>
      </p:sp>
      <p:pic>
        <p:nvPicPr>
          <p:cNvPr id="1576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857232"/>
            <a:ext cx="7215238" cy="560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8051 Microcontroller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703D2-2CD9-4375-ADBC-8FD9485A281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6000" b="1" dirty="0" smtClean="0">
                <a:solidFill>
                  <a:schemeClr val="accent6"/>
                </a:solidFill>
                <a:ea typeface="Calibri" pitchFamily="34" charset="0"/>
              </a:rPr>
              <a:t>8051 CPU Operation</a:t>
            </a:r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>
          <a:xfrm>
            <a:off x="611560" y="1628800"/>
            <a:ext cx="8064896" cy="3600400"/>
          </a:xfrm>
        </p:spPr>
        <p:txBody>
          <a:bodyPr>
            <a:normAutofit/>
          </a:bodyPr>
          <a:lstStyle/>
          <a:p>
            <a:pPr marL="514350" indent="-514350" eaLnBrk="1" hangingPunct="1">
              <a:buNone/>
            </a:pPr>
            <a:endParaRPr lang="en-US" dirty="0" smtClean="0">
              <a:latin typeface="+mj-lt"/>
              <a:ea typeface="Calibri" pitchFamily="34" charset="0"/>
            </a:endParaRPr>
          </a:p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dirty="0" smtClean="0">
                <a:latin typeface="+mj-lt"/>
                <a:ea typeface="Calibri" pitchFamily="34" charset="0"/>
              </a:rPr>
              <a:t>Pin Diagram</a:t>
            </a:r>
          </a:p>
          <a:p>
            <a:pPr marL="514350" indent="-514350" eaLnBrk="1" hangingPunct="1">
              <a:buFont typeface="Wingdings" pitchFamily="2" charset="2"/>
              <a:buChar char="Ø"/>
            </a:pPr>
            <a:r>
              <a:rPr lang="en-US" dirty="0" smtClean="0">
                <a:latin typeface="+mj-lt"/>
                <a:ea typeface="Calibri" pitchFamily="34" charset="0"/>
              </a:rPr>
              <a:t>Block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8051 Microcontroller</a:t>
            </a:r>
            <a:endParaRPr lang="en-US" dirty="0"/>
          </a:p>
        </p:txBody>
      </p:sp>
      <p:sp>
        <p:nvSpPr>
          <p:cNvPr id="3277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2767013" y="6572250"/>
            <a:ext cx="3519487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Suresh.P.Nair , HOD - ECE , RCET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B9B5A-8350-4700-9535-BC1043453E35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5591</TotalTime>
  <Words>291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標楷體</vt:lpstr>
      <vt:lpstr>PMingLiU</vt:lpstr>
      <vt:lpstr>Symbol</vt:lpstr>
      <vt:lpstr>Wingdings</vt:lpstr>
      <vt:lpstr>Office Theme</vt:lpstr>
      <vt:lpstr>Microcontroller</vt:lpstr>
      <vt:lpstr>What is microcontroller?</vt:lpstr>
      <vt:lpstr>Types of Microcontrollers</vt:lpstr>
      <vt:lpstr>Microprocessor Based System</vt:lpstr>
      <vt:lpstr>Microcontroller</vt:lpstr>
      <vt:lpstr>Microprocessor vs. Microcontroller</vt:lpstr>
      <vt:lpstr>C based Embedded Systems </vt:lpstr>
      <vt:lpstr>Embedded Systems Examples</vt:lpstr>
      <vt:lpstr>8051 CPU Operation</vt:lpstr>
      <vt:lpstr>8051 Microcontroller</vt:lpstr>
      <vt:lpstr>Block Diagram of 8051</vt:lpstr>
      <vt:lpstr>Pin Diagram</vt:lpstr>
    </vt:vector>
  </TitlesOfParts>
  <Company>Tehran Univercity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8051</dc:title>
  <dc:creator>hasanpur</dc:creator>
  <cp:lastModifiedBy>Windows User</cp:lastModifiedBy>
  <cp:revision>544</cp:revision>
  <cp:lastPrinted>1601-01-01T00:00:00Z</cp:lastPrinted>
  <dcterms:created xsi:type="dcterms:W3CDTF">2003-06-01T05:29:53Z</dcterms:created>
  <dcterms:modified xsi:type="dcterms:W3CDTF">2023-06-08T09:01:39Z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