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1" r:id="rId2"/>
  </p:sldMasterIdLst>
  <p:notesMasterIdLst>
    <p:notesMasterId r:id="rId133"/>
  </p:notesMasterIdLst>
  <p:sldIdLst>
    <p:sldId id="428" r:id="rId3"/>
    <p:sldId id="429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257" r:id="rId12"/>
    <p:sldId id="259" r:id="rId13"/>
    <p:sldId id="258" r:id="rId14"/>
    <p:sldId id="283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84" r:id="rId23"/>
    <p:sldId id="272" r:id="rId24"/>
    <p:sldId id="273" r:id="rId25"/>
    <p:sldId id="430" r:id="rId26"/>
    <p:sldId id="281" r:id="rId27"/>
    <p:sldId id="424" r:id="rId28"/>
    <p:sldId id="425" r:id="rId29"/>
    <p:sldId id="426" r:id="rId30"/>
    <p:sldId id="427" r:id="rId31"/>
    <p:sldId id="312" r:id="rId32"/>
    <p:sldId id="290" r:id="rId33"/>
    <p:sldId id="295" r:id="rId34"/>
    <p:sldId id="291" r:id="rId35"/>
    <p:sldId id="299" r:id="rId36"/>
    <p:sldId id="298" r:id="rId37"/>
    <p:sldId id="296" r:id="rId38"/>
    <p:sldId id="314" r:id="rId39"/>
    <p:sldId id="316" r:id="rId40"/>
    <p:sldId id="315" r:id="rId41"/>
    <p:sldId id="321" r:id="rId42"/>
    <p:sldId id="319" r:id="rId43"/>
    <p:sldId id="320" r:id="rId44"/>
    <p:sldId id="323" r:id="rId45"/>
    <p:sldId id="324" r:id="rId46"/>
    <p:sldId id="325" r:id="rId47"/>
    <p:sldId id="326" r:id="rId48"/>
    <p:sldId id="327" r:id="rId49"/>
    <p:sldId id="328" r:id="rId50"/>
    <p:sldId id="330" r:id="rId51"/>
    <p:sldId id="331" r:id="rId52"/>
    <p:sldId id="329" r:id="rId53"/>
    <p:sldId id="332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8" r:id="rId65"/>
    <p:sldId id="349" r:id="rId66"/>
    <p:sldId id="350" r:id="rId67"/>
    <p:sldId id="344" r:id="rId68"/>
    <p:sldId id="345" r:id="rId69"/>
    <p:sldId id="346" r:id="rId70"/>
    <p:sldId id="347" r:id="rId71"/>
    <p:sldId id="351" r:id="rId72"/>
    <p:sldId id="352" r:id="rId73"/>
    <p:sldId id="355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97" r:id="rId112"/>
    <p:sldId id="398" r:id="rId113"/>
    <p:sldId id="399" r:id="rId114"/>
    <p:sldId id="400" r:id="rId115"/>
    <p:sldId id="401" r:id="rId116"/>
    <p:sldId id="402" r:id="rId117"/>
    <p:sldId id="403" r:id="rId118"/>
    <p:sldId id="404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4" r:id="rId128"/>
    <p:sldId id="415" r:id="rId129"/>
    <p:sldId id="416" r:id="rId130"/>
    <p:sldId id="421" r:id="rId131"/>
    <p:sldId id="422" r:id="rId1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9.wmf"/><Relationship Id="rId1" Type="http://schemas.openxmlformats.org/officeDocument/2006/relationships/image" Target="../media/image78.wmf"/><Relationship Id="rId4" Type="http://schemas.openxmlformats.org/officeDocument/2006/relationships/image" Target="../media/image7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2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5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2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4" Type="http://schemas.openxmlformats.org/officeDocument/2006/relationships/image" Target="../media/image168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6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5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BF5692-A7E1-4460-99A2-5E7082F4843E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5413285-2F68-4839-AF39-A311524405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48C90-2E36-42B4-87A4-464744DAD528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7D73A-572A-4926-9E36-F5A2C63FFA5E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9C5A-2AEE-455C-AE84-0E328CD3A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8005-75D4-45E1-A43D-C7BFD78A3AA3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426F7-BB46-45B9-87AF-48DBAD502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F65B4-30C9-4FF1-8DF6-C9550280F358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6C5F8-18C1-4142-8239-473547533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99A87-019F-4718-A601-AAEB3987B7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F716-E88C-474B-8E02-9F7348B0C0F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4D1-2AAA-4D3A-91ED-1C35FF52C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F716-E88C-474B-8E02-9F7348B0C0F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84D1-2AAA-4D3A-91ED-1C35FF52C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0704-EFDE-46CA-AE1C-7A352C818CEA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0D900-FA03-4D75-8740-E5F01D8D3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14C7C-722F-4B57-AE4B-10F34F772CFF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40D5D-120B-450A-9FAC-AC0A1DF00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01CC0-E1BE-4BA2-AFDE-F7AE59F37873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8E5E2-8FE4-4A40-B03C-6E540247A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5D74-2C77-4CE9-A55B-CA768028B286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278A9-DC77-4FFD-BC48-37944948E2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32047-BC88-477E-A959-E4C6B9E802A5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E63-3B82-4733-9667-F8BDDDD9C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BD2E8-593C-48F0-9486-C3E30272A89D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50FE9-FAE2-46E6-A8C5-179F8ED1A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1ECC0-852F-4C5B-BA7D-F182B206D246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7DCDB-8D86-4AF7-B706-DC3E54573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FA79-3FB3-44EA-AA08-CD45730EA5B8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F3264-D4B2-4F46-8405-9178D5A1ED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9E39D7-A21C-4BBF-86DA-F4E76BAD3DCD}" type="datetimeFigureOut">
              <a:rPr lang="en-US"/>
              <a:pPr>
                <a:defRPr/>
              </a:pPr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A116825-EECD-4F6C-8049-1D8B91030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F716-E88C-474B-8E02-9F7348B0C0F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84D1-2AAA-4D3A-91ED-1C35FF52C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52.png"/><Relationship Id="rId4" Type="http://schemas.openxmlformats.org/officeDocument/2006/relationships/image" Target="../media/image151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7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54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54.wmf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57.wm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1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63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56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69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66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1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75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65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76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8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8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183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184.w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85.w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6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8.w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82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199.png"/><Relationship Id="rId4" Type="http://schemas.openxmlformats.org/officeDocument/2006/relationships/image" Target="../media/image19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5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8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5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7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10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2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3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15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6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22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emf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oleObject" Target="../embeddings/oleObject16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26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27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28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30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31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33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36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2.w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45.png"/><Relationship Id="rId4" Type="http://schemas.openxmlformats.org/officeDocument/2006/relationships/image" Target="../media/image144.w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7" Type="http://schemas.openxmlformats.org/officeDocument/2006/relationships/image" Target="../media/image14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7.w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NUMERICAL 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Dr. M. Mohamed </a:t>
            </a:r>
            <a:r>
              <a:rPr lang="en-US" dirty="0" err="1" smtClean="0">
                <a:solidFill>
                  <a:srgbClr val="0000FF"/>
                </a:solidFill>
              </a:rPr>
              <a:t>Surputheen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b="1">
                <a:solidFill>
                  <a:srgbClr val="FF0000"/>
                </a:solidFill>
                <a:latin typeface="Arial" charset="0"/>
              </a:rPr>
              <a:t>Solution of Algebraic and Transcendental Equations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0744200" cy="5105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b="1" dirty="0">
                <a:solidFill>
                  <a:srgbClr val="C00000"/>
                </a:solidFill>
              </a:rPr>
              <a:t>Algebraic Equation: </a:t>
            </a:r>
            <a:r>
              <a:rPr lang="en-US" sz="2400" b="1" dirty="0"/>
              <a:t>If f(x) is a polynomial in x, then f(x) = 0 is an algebraic equation.</a:t>
            </a:r>
          </a:p>
          <a:p>
            <a:pPr eaLnBrk="1" hangingPunct="1">
              <a:buFont typeface="Arial" charset="0"/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Examples:</a:t>
            </a:r>
            <a:r>
              <a:rPr lang="en-US" sz="2400" b="1" dirty="0"/>
              <a:t> </a:t>
            </a:r>
            <a:r>
              <a:rPr lang="en-US" sz="2400" b="1" i="1" dirty="0"/>
              <a:t>x</a:t>
            </a:r>
            <a:r>
              <a:rPr lang="en-US" sz="2400" b="1" baseline="30000" dirty="0"/>
              <a:t>3</a:t>
            </a:r>
            <a:r>
              <a:rPr lang="en-US" sz="2400" b="1" dirty="0"/>
              <a:t> + 4</a:t>
            </a:r>
            <a:r>
              <a:rPr lang="en-US" sz="2400" b="1" i="1" dirty="0"/>
              <a:t>x</a:t>
            </a:r>
            <a:r>
              <a:rPr lang="en-US" sz="2400" b="1" baseline="30000" dirty="0"/>
              <a:t>2</a:t>
            </a:r>
            <a:r>
              <a:rPr lang="en-US" sz="2400" b="1" dirty="0"/>
              <a:t> – 1 = 0 </a:t>
            </a:r>
            <a:r>
              <a:rPr lang="en-US" sz="2400" b="1" dirty="0">
                <a:solidFill>
                  <a:srgbClr val="333399"/>
                </a:solidFill>
              </a:rPr>
              <a:t>,</a:t>
            </a:r>
            <a:r>
              <a:rPr lang="en-US" sz="2400" b="1" dirty="0"/>
              <a:t> x</a:t>
            </a:r>
            <a:r>
              <a:rPr lang="en-US" sz="2400" b="1" baseline="30000" dirty="0"/>
              <a:t>4</a:t>
            </a:r>
            <a:r>
              <a:rPr lang="en-US" sz="2400" b="1" dirty="0"/>
              <a:t> + 5x</a:t>
            </a:r>
            <a:r>
              <a:rPr lang="en-US" sz="2400" b="1" baseline="30000" dirty="0"/>
              <a:t>3</a:t>
            </a:r>
            <a:r>
              <a:rPr lang="en-US" sz="2400" b="1" dirty="0"/>
              <a:t> – 6x</a:t>
            </a:r>
            <a:r>
              <a:rPr lang="en-US" sz="2400" b="1" baseline="30000" dirty="0"/>
              <a:t>2</a:t>
            </a:r>
            <a:r>
              <a:rPr lang="en-US" sz="2400" b="1" dirty="0"/>
              <a:t> + 3x + 5 = 0, </a:t>
            </a:r>
            <a:r>
              <a:rPr lang="en-US" sz="2400" b="1" i="1" dirty="0"/>
              <a:t>x</a:t>
            </a:r>
            <a:r>
              <a:rPr lang="en-US" sz="2400" b="1" i="1" baseline="40000" dirty="0"/>
              <a:t>2</a:t>
            </a:r>
            <a:r>
              <a:rPr lang="en-US" sz="2400" b="1" i="1" dirty="0"/>
              <a:t> – 3x + 1 = 0</a:t>
            </a:r>
            <a:endParaRPr lang="en-US" sz="2400" b="1" dirty="0"/>
          </a:p>
          <a:p>
            <a:pPr eaLnBrk="1" hangingPunct="1">
              <a:buFont typeface="Arial" charset="0"/>
              <a:buNone/>
            </a:pPr>
            <a:r>
              <a:rPr lang="en-US" sz="2400" b="1" dirty="0">
                <a:solidFill>
                  <a:srgbClr val="C00000"/>
                </a:solidFill>
              </a:rPr>
              <a:t>Transcendental Equation: </a:t>
            </a:r>
            <a:r>
              <a:rPr lang="en-US" sz="2400" b="1" dirty="0"/>
              <a:t>If f(x) contains algebraic and non algebraic functions namely exponential, logarithmic and   trigonometric functions then f(x) = 0 is called transcendental equation.</a:t>
            </a:r>
          </a:p>
          <a:p>
            <a:pPr eaLnBrk="1" hangingPunct="1"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Examples: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 x + log x + sin x=0,  </a:t>
            </a:r>
            <a:r>
              <a:rPr lang="en-US" sz="2400" b="1" dirty="0" err="1"/>
              <a:t>xsinx+cosx</a:t>
            </a:r>
            <a:r>
              <a:rPr lang="en-US" sz="2400" b="1" dirty="0"/>
              <a:t>=0, </a:t>
            </a:r>
            <a:r>
              <a:rPr lang="en-US" sz="2400" b="1" dirty="0" err="1"/>
              <a:t>Xe</a:t>
            </a:r>
            <a:r>
              <a:rPr lang="en-US" sz="2400" b="1" baseline="30000" dirty="0" err="1"/>
              <a:t>x</a:t>
            </a:r>
            <a:r>
              <a:rPr lang="en-US" sz="2400" b="1" dirty="0"/>
              <a:t> -1 = 0</a:t>
            </a:r>
          </a:p>
          <a:p>
            <a:pPr eaLnBrk="1" hangingPunct="1"/>
            <a:endParaRPr lang="en-US" sz="2800" dirty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86000" y="762001"/>
          <a:ext cx="777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4" name="Equation" r:id="rId3" imgW="3162240" imgH="393480" progId="">
                  <p:embed/>
                </p:oleObj>
              </mc:Choice>
              <mc:Fallback>
                <p:oleObj name="Equation" r:id="rId3" imgW="316224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2001"/>
                        <a:ext cx="777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609600"/>
            <a:ext cx="752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Here, 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590801"/>
            <a:ext cx="79248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828800" y="1447800"/>
          <a:ext cx="84280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5" name="Equation" r:id="rId6" imgW="4673520" imgH="393480" progId="">
                  <p:embed/>
                </p:oleObj>
              </mc:Choice>
              <mc:Fallback>
                <p:oleObj name="Equation" r:id="rId6" imgW="467352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84280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Lagrange’s Interpolation Formula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57201"/>
            <a:ext cx="8534400" cy="5668963"/>
          </a:xfrm>
        </p:spPr>
        <p:txBody>
          <a:bodyPr>
            <a:normAutofit/>
          </a:bodyPr>
          <a:lstStyle/>
          <a:p>
            <a:r>
              <a:rPr lang="en-US" sz="2000" b="1" dirty="0">
                <a:sym typeface="Symbol" pitchFamily="18" charset="2"/>
              </a:rPr>
              <a:t>This formula can be applied to both </a:t>
            </a:r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equal and  unequal intervals.</a:t>
            </a:r>
          </a:p>
          <a:p>
            <a:r>
              <a:rPr lang="en-US" sz="2000" b="1" dirty="0">
                <a:sym typeface="Symbol" pitchFamily="18" charset="2"/>
              </a:rPr>
              <a:t>Let </a:t>
            </a:r>
            <a:r>
              <a:rPr lang="en-US" sz="2000" b="1" i="1" dirty="0">
                <a:sym typeface="Symbol" pitchFamily="18" charset="2"/>
              </a:rPr>
              <a:t>f</a:t>
            </a:r>
            <a:r>
              <a:rPr lang="en-US" sz="2000" b="1" dirty="0">
                <a:sym typeface="Symbol" pitchFamily="18" charset="2"/>
              </a:rPr>
              <a:t>(</a:t>
            </a:r>
            <a:r>
              <a:rPr lang="en-US" sz="2000" b="1" i="1" dirty="0">
                <a:sym typeface="Symbol" pitchFamily="18" charset="2"/>
              </a:rPr>
              <a:t>x</a:t>
            </a:r>
            <a:r>
              <a:rPr lang="en-US" sz="2000" b="1" dirty="0">
                <a:sym typeface="Symbol" pitchFamily="18" charset="2"/>
              </a:rPr>
              <a:t>) denote a polynomial of the </a:t>
            </a:r>
            <a:r>
              <a:rPr lang="en-US" sz="2000" b="1" i="1" dirty="0">
                <a:sym typeface="Symbol" pitchFamily="18" charset="2"/>
              </a:rPr>
              <a:t>n</a:t>
            </a:r>
            <a:r>
              <a:rPr lang="en-US" sz="2000" b="1" i="1" baseline="30000" dirty="0">
                <a:sym typeface="Symbol" pitchFamily="18" charset="2"/>
              </a:rPr>
              <a:t>th</a:t>
            </a:r>
            <a:r>
              <a:rPr lang="en-US" sz="2000" b="1" dirty="0">
                <a:sym typeface="Symbol" pitchFamily="18" charset="2"/>
              </a:rPr>
              <a:t> degree which takes the values </a:t>
            </a:r>
            <a:r>
              <a:rPr lang="en-US" sz="2000" b="1" i="1" dirty="0">
                <a:sym typeface="Symbol" pitchFamily="18" charset="2"/>
              </a:rPr>
              <a:t>y</a:t>
            </a:r>
            <a:r>
              <a:rPr lang="en-US" sz="2000" b="1" baseline="-25000" dirty="0">
                <a:sym typeface="Symbol" pitchFamily="18" charset="2"/>
              </a:rPr>
              <a:t>0</a:t>
            </a:r>
            <a:r>
              <a:rPr lang="en-US" sz="2000" b="1" dirty="0">
                <a:sym typeface="Symbol" pitchFamily="18" charset="2"/>
              </a:rPr>
              <a:t>, </a:t>
            </a:r>
            <a:r>
              <a:rPr lang="en-US" sz="2000" b="1" i="1" dirty="0">
                <a:sym typeface="Symbol" pitchFamily="18" charset="2"/>
              </a:rPr>
              <a:t>y</a:t>
            </a:r>
            <a:r>
              <a:rPr lang="en-US" sz="2000" b="1" baseline="-25000" dirty="0">
                <a:sym typeface="Symbol" pitchFamily="18" charset="2"/>
              </a:rPr>
              <a:t>1</a:t>
            </a:r>
            <a:r>
              <a:rPr lang="en-US" sz="2000" b="1" dirty="0">
                <a:sym typeface="Symbol" pitchFamily="18" charset="2"/>
              </a:rPr>
              <a:t>, </a:t>
            </a:r>
            <a:r>
              <a:rPr lang="en-US" sz="2000" b="1" i="1" dirty="0">
                <a:sym typeface="Symbol" pitchFamily="18" charset="2"/>
              </a:rPr>
              <a:t>y</a:t>
            </a:r>
            <a:r>
              <a:rPr lang="en-US" sz="2000" b="1" baseline="-25000" dirty="0">
                <a:sym typeface="Symbol" pitchFamily="18" charset="2"/>
              </a:rPr>
              <a:t>2</a:t>
            </a:r>
            <a:r>
              <a:rPr lang="en-US" sz="2000" b="1" dirty="0">
                <a:sym typeface="Symbol" pitchFamily="18" charset="2"/>
              </a:rPr>
              <a:t>, ..., </a:t>
            </a:r>
            <a:r>
              <a:rPr lang="en-US" sz="2000" b="1" i="1" dirty="0" err="1">
                <a:sym typeface="Symbol" pitchFamily="18" charset="2"/>
              </a:rPr>
              <a:t>y</a:t>
            </a:r>
            <a:r>
              <a:rPr lang="en-US" sz="2000" b="1" i="1" baseline="-25000" dirty="0" err="1">
                <a:sym typeface="Symbol" pitchFamily="18" charset="2"/>
              </a:rPr>
              <a:t>n</a:t>
            </a:r>
            <a:r>
              <a:rPr lang="en-US" sz="2000" b="1" baseline="-25000" dirty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when </a:t>
            </a:r>
            <a:r>
              <a:rPr lang="en-US" sz="2000" b="1" i="1" dirty="0">
                <a:sym typeface="Symbol" pitchFamily="18" charset="2"/>
              </a:rPr>
              <a:t>x</a:t>
            </a:r>
            <a:r>
              <a:rPr lang="en-US" sz="2000" b="1" dirty="0">
                <a:sym typeface="Symbol" pitchFamily="18" charset="2"/>
              </a:rPr>
              <a:t> has the values </a:t>
            </a:r>
            <a:r>
              <a:rPr lang="en-US" sz="2000" b="1" i="1" dirty="0">
                <a:sym typeface="Symbol" pitchFamily="18" charset="2"/>
              </a:rPr>
              <a:t>x</a:t>
            </a:r>
            <a:r>
              <a:rPr lang="en-US" sz="2000" b="1" baseline="-25000" dirty="0">
                <a:sym typeface="Symbol" pitchFamily="18" charset="2"/>
              </a:rPr>
              <a:t>0</a:t>
            </a:r>
            <a:r>
              <a:rPr lang="en-US" sz="2000" b="1" dirty="0">
                <a:sym typeface="Symbol" pitchFamily="18" charset="2"/>
              </a:rPr>
              <a:t>, </a:t>
            </a:r>
            <a:r>
              <a:rPr lang="en-US" sz="2000" b="1" i="1" dirty="0">
                <a:sym typeface="Symbol" pitchFamily="18" charset="2"/>
              </a:rPr>
              <a:t>x</a:t>
            </a:r>
            <a:r>
              <a:rPr lang="en-US" sz="2000" b="1" baseline="-25000" dirty="0">
                <a:sym typeface="Symbol" pitchFamily="18" charset="2"/>
              </a:rPr>
              <a:t>1</a:t>
            </a:r>
            <a:r>
              <a:rPr lang="en-US" sz="2000" b="1" dirty="0">
                <a:sym typeface="Symbol" pitchFamily="18" charset="2"/>
              </a:rPr>
              <a:t>, </a:t>
            </a:r>
            <a:r>
              <a:rPr lang="en-US" sz="2000" b="1" i="1" dirty="0">
                <a:sym typeface="Symbol" pitchFamily="18" charset="2"/>
              </a:rPr>
              <a:t>x</a:t>
            </a:r>
            <a:r>
              <a:rPr lang="en-US" sz="2000" b="1" baseline="-25000" dirty="0">
                <a:sym typeface="Symbol" pitchFamily="18" charset="2"/>
              </a:rPr>
              <a:t>2</a:t>
            </a:r>
            <a:r>
              <a:rPr lang="en-US" sz="2000" b="1" dirty="0">
                <a:sym typeface="Symbol" pitchFamily="18" charset="2"/>
              </a:rPr>
              <a:t>, ..., </a:t>
            </a:r>
            <a:r>
              <a:rPr lang="en-US" sz="2000" b="1" i="1" dirty="0" err="1">
                <a:sym typeface="Symbol" pitchFamily="18" charset="2"/>
              </a:rPr>
              <a:t>x</a:t>
            </a:r>
            <a:r>
              <a:rPr lang="en-US" sz="2000" b="1" i="1" baseline="-25000" dirty="0" err="1">
                <a:sym typeface="Symbol" pitchFamily="18" charset="2"/>
              </a:rPr>
              <a:t>n</a:t>
            </a:r>
            <a:r>
              <a:rPr lang="en-US" sz="2000" b="1" dirty="0">
                <a:sym typeface="Symbol" pitchFamily="18" charset="2"/>
              </a:rPr>
              <a:t>, respectively. </a:t>
            </a:r>
          </a:p>
          <a:p>
            <a:endParaRPr lang="en-US" sz="2400" b="1" dirty="0">
              <a:sym typeface="Symbol" pitchFamily="18" charset="2"/>
            </a:endParaRPr>
          </a:p>
          <a:p>
            <a:endParaRPr lang="en-US" sz="2400" b="1" dirty="0">
              <a:sym typeface="Symbol" pitchFamily="18" charset="2"/>
            </a:endParaRPr>
          </a:p>
          <a:p>
            <a:endParaRPr lang="en-US" sz="2400" b="1" dirty="0">
              <a:sym typeface="Symbol" pitchFamily="18" charset="2"/>
            </a:endParaRPr>
          </a:p>
          <a:p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Here,  the values of x are not necessarily equally spaced.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  <a:sym typeface="Symbol" pitchFamily="18" charset="2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ym typeface="Symbol" pitchFamily="18" charset="2"/>
            </a:endParaRPr>
          </a:p>
          <a:p>
            <a:endParaRPr lang="en-US" sz="2400" b="1" dirty="0">
              <a:sym typeface="Symbol" pitchFamily="18" charset="2"/>
            </a:endParaRPr>
          </a:p>
          <a:p>
            <a:endParaRPr lang="en-US" sz="2400" b="1" dirty="0">
              <a:sym typeface="Symbol" pitchFamily="18" charset="2"/>
            </a:endParaRPr>
          </a:p>
          <a:p>
            <a:endParaRPr lang="en-US" sz="2400" b="1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886200" y="1600200"/>
          <a:ext cx="502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8" name="Equation" r:id="rId3" imgW="2031840" imgH="482400" progId="">
                  <p:embed/>
                </p:oleObj>
              </mc:Choice>
              <mc:Fallback>
                <p:oleObj name="Equation" r:id="rId3" imgW="2031840" imgH="482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502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828800" y="3352800"/>
          <a:ext cx="80772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9" name="Equation" r:id="rId5" imgW="4597200" imgH="1460160" progId="">
                  <p:embed/>
                </p:oleObj>
              </mc:Choice>
              <mc:Fallback>
                <p:oleObj name="Equation" r:id="rId5" imgW="4597200" imgH="146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80772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Example1:</a:t>
            </a:r>
          </a:p>
          <a:p>
            <a:pPr>
              <a:buNone/>
            </a:pPr>
            <a:r>
              <a:rPr lang="en-US" sz="2400" b="1" dirty="0"/>
              <a:t>Using Lagrange’s formula find the value of </a:t>
            </a:r>
            <a:r>
              <a:rPr lang="en-US" sz="2400" b="1" i="1" dirty="0"/>
              <a:t>y </a:t>
            </a:r>
            <a:r>
              <a:rPr lang="en-US" sz="2400" b="1" dirty="0"/>
              <a:t>when </a:t>
            </a:r>
            <a:r>
              <a:rPr lang="en-US" sz="2400" b="1" i="1" dirty="0"/>
              <a:t>x </a:t>
            </a:r>
            <a:r>
              <a:rPr lang="en-US" sz="2400" b="1" dirty="0"/>
              <a:t>= 42 from the following table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  x : </a:t>
            </a:r>
            <a:r>
              <a:rPr lang="en-US" sz="2400" dirty="0"/>
              <a:t>  </a:t>
            </a:r>
            <a:r>
              <a:rPr lang="en-US" sz="2400" b="1" dirty="0"/>
              <a:t>40</a:t>
            </a:r>
            <a:r>
              <a:rPr lang="en-US" sz="2400" dirty="0"/>
              <a:t>      </a:t>
            </a:r>
            <a:r>
              <a:rPr lang="en-US" sz="2400" b="1" dirty="0"/>
              <a:t>  50         60        70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  y :   31        73        124      159</a:t>
            </a:r>
          </a:p>
          <a:p>
            <a:pPr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Solution 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By data we have</a:t>
            </a:r>
          </a:p>
          <a:p>
            <a:pPr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0 = 40,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 = 50,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 = 60,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 = 70 and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42</a:t>
            </a:r>
          </a:p>
          <a:p>
            <a:pPr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0 = 31,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 = 73,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 = 124,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 = 159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Lagrange's formula is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2400" y="4419601"/>
          <a:ext cx="6083300" cy="150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7" name="Equation" r:id="rId3" imgW="4483080" imgH="965160" progId="">
                  <p:embed/>
                </p:oleObj>
              </mc:Choice>
              <mc:Fallback>
                <p:oleObj name="Equation" r:id="rId3" imgW="4483080" imgH="965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19601"/>
                        <a:ext cx="6083300" cy="1504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371601"/>
            <a:ext cx="7315200" cy="353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Apply Lagrange’s formula to find the cubic polynomial which includes the following values of x and y.</a:t>
            </a:r>
          </a:p>
          <a:p>
            <a:pPr>
              <a:buNone/>
            </a:pPr>
            <a:r>
              <a:rPr lang="en-US" sz="2400" b="1" dirty="0"/>
              <a:t>x : </a:t>
            </a:r>
            <a:r>
              <a:rPr lang="en-US" sz="2400" dirty="0"/>
              <a:t>   </a:t>
            </a:r>
            <a:r>
              <a:rPr lang="en-US" sz="2400" b="1" dirty="0"/>
              <a:t>0</a:t>
            </a:r>
            <a:r>
              <a:rPr lang="en-US" sz="2400" dirty="0"/>
              <a:t>    </a:t>
            </a:r>
            <a:r>
              <a:rPr lang="en-US" sz="2400" b="1" dirty="0"/>
              <a:t>  1      4     6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y :    1     -1      1     -1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Solution.</a:t>
            </a:r>
          </a:p>
          <a:p>
            <a:pPr>
              <a:buNone/>
            </a:pPr>
            <a:r>
              <a:rPr lang="en-US" sz="2400" b="1" dirty="0"/>
              <a:t>Here x</a:t>
            </a:r>
            <a:r>
              <a:rPr lang="en-US" sz="2400" b="1" baseline="-25000" dirty="0"/>
              <a:t>0</a:t>
            </a:r>
            <a:r>
              <a:rPr lang="en-US" sz="2400" b="1" dirty="0"/>
              <a:t> = 0, x</a:t>
            </a:r>
            <a:r>
              <a:rPr lang="en-US" sz="2400" b="1" baseline="-25000" dirty="0"/>
              <a:t>1</a:t>
            </a:r>
            <a:r>
              <a:rPr lang="en-US" sz="2400" b="1" dirty="0"/>
              <a:t> = 1, x</a:t>
            </a:r>
            <a:r>
              <a:rPr lang="en-US" sz="2400" b="1" baseline="-25000" dirty="0"/>
              <a:t>2</a:t>
            </a:r>
            <a:r>
              <a:rPr lang="en-US" sz="2400" b="1" dirty="0"/>
              <a:t> = 4, x</a:t>
            </a:r>
            <a:r>
              <a:rPr lang="en-US" sz="2400" b="1" baseline="-25000" dirty="0"/>
              <a:t>3</a:t>
            </a:r>
            <a:r>
              <a:rPr lang="en-US" sz="2400" b="1" dirty="0"/>
              <a:t> = 6</a:t>
            </a:r>
            <a:endParaRPr lang="en-US" sz="2400" dirty="0"/>
          </a:p>
          <a:p>
            <a:pPr>
              <a:buNone/>
            </a:pPr>
            <a:r>
              <a:rPr lang="es-ES" sz="2400" b="1" dirty="0"/>
              <a:t>and y</a:t>
            </a:r>
            <a:r>
              <a:rPr lang="es-ES" sz="2400" b="1" baseline="-25000" dirty="0"/>
              <a:t>0</a:t>
            </a:r>
            <a:r>
              <a:rPr lang="es-ES" sz="2400" b="1" dirty="0"/>
              <a:t> = 1, y</a:t>
            </a:r>
            <a:r>
              <a:rPr lang="es-ES" sz="2400" b="1" baseline="-25000" dirty="0"/>
              <a:t>1</a:t>
            </a:r>
            <a:r>
              <a:rPr lang="es-ES" sz="2400" b="1" dirty="0"/>
              <a:t> = – 1, y</a:t>
            </a:r>
            <a:r>
              <a:rPr lang="es-ES" sz="2400" b="1" baseline="-25000" dirty="0"/>
              <a:t>2</a:t>
            </a:r>
            <a:r>
              <a:rPr lang="es-ES" sz="2400" b="1" dirty="0"/>
              <a:t> = 1, y</a:t>
            </a:r>
            <a:r>
              <a:rPr lang="es-ES" sz="2400" b="1" baseline="-25000" dirty="0"/>
              <a:t>3</a:t>
            </a:r>
            <a:r>
              <a:rPr lang="es-ES" sz="2400" b="1" dirty="0"/>
              <a:t> = – 1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Lagrange's formula is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743200" y="4267201"/>
          <a:ext cx="6934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1" name="Equation" r:id="rId3" imgW="4483080" imgH="965160" progId="">
                  <p:embed/>
                </p:oleObj>
              </mc:Choice>
              <mc:Fallback>
                <p:oleObj name="Equation" r:id="rId3" imgW="4483080" imgH="9651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1"/>
                        <a:ext cx="69342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990600"/>
            <a:ext cx="76199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000" b="1" i="1" dirty="0"/>
              <a:t>Find the value of y at x = 5 given that: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x : 1      3	     4      8	      10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y:  8    15    19    32      40</a:t>
            </a:r>
            <a:endParaRPr lang="en-US" sz="2000" dirty="0"/>
          </a:p>
          <a:p>
            <a:pPr>
              <a:buNone/>
            </a:pPr>
            <a:r>
              <a:rPr lang="en-US" sz="2000" b="1" i="1" dirty="0"/>
              <a:t> 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Solution.</a:t>
            </a:r>
          </a:p>
          <a:p>
            <a:pPr>
              <a:buNone/>
            </a:pPr>
            <a:r>
              <a:rPr lang="en-US" sz="2000" b="1" dirty="0"/>
              <a:t>Here </a:t>
            </a:r>
            <a:r>
              <a:rPr lang="en-US" sz="2000" b="1" i="1" dirty="0"/>
              <a:t>x</a:t>
            </a:r>
            <a:r>
              <a:rPr lang="en-US" sz="2000" b="1" dirty="0"/>
              <a:t>0 = 1, </a:t>
            </a:r>
            <a:r>
              <a:rPr lang="en-US" sz="2000" b="1" i="1" dirty="0"/>
              <a:t>x</a:t>
            </a:r>
            <a:r>
              <a:rPr lang="en-US" sz="2000" b="1" dirty="0"/>
              <a:t>1 = 3, </a:t>
            </a:r>
            <a:r>
              <a:rPr lang="en-US" sz="2000" b="1" i="1" dirty="0"/>
              <a:t>x</a:t>
            </a:r>
            <a:r>
              <a:rPr lang="en-US" sz="2000" b="1" dirty="0"/>
              <a:t>2 = 4, </a:t>
            </a:r>
            <a:r>
              <a:rPr lang="en-US" sz="2000" b="1" i="1" dirty="0"/>
              <a:t>x</a:t>
            </a:r>
            <a:r>
              <a:rPr lang="en-US" sz="2000" b="1" dirty="0"/>
              <a:t>3 = 8, </a:t>
            </a:r>
            <a:r>
              <a:rPr lang="en-US" sz="2000" b="1" i="1" dirty="0"/>
              <a:t>x</a:t>
            </a:r>
            <a:r>
              <a:rPr lang="en-US" sz="2000" b="1" dirty="0"/>
              <a:t>4 = 10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and </a:t>
            </a:r>
            <a:r>
              <a:rPr lang="en-US" sz="2000" b="1" i="1" dirty="0"/>
              <a:t>y</a:t>
            </a:r>
            <a:r>
              <a:rPr lang="en-US" sz="2000" b="1" dirty="0"/>
              <a:t>0 = 8, </a:t>
            </a:r>
            <a:r>
              <a:rPr lang="en-US" sz="2000" b="1" i="1" dirty="0"/>
              <a:t>y</a:t>
            </a:r>
            <a:r>
              <a:rPr lang="en-US" sz="2000" b="1" dirty="0"/>
              <a:t>1 = 15, </a:t>
            </a:r>
            <a:r>
              <a:rPr lang="en-US" sz="2000" b="1" i="1" dirty="0"/>
              <a:t>y</a:t>
            </a:r>
            <a:r>
              <a:rPr lang="en-US" sz="2000" b="1" dirty="0"/>
              <a:t>2 = 19, </a:t>
            </a:r>
            <a:r>
              <a:rPr lang="en-US" sz="2000" b="1" i="1" dirty="0"/>
              <a:t>y</a:t>
            </a:r>
            <a:r>
              <a:rPr lang="en-US" sz="2000" b="1" dirty="0"/>
              <a:t>3 = 32, </a:t>
            </a:r>
            <a:r>
              <a:rPr lang="en-US" sz="2000" b="1" i="1" dirty="0"/>
              <a:t>y</a:t>
            </a:r>
            <a:r>
              <a:rPr lang="en-US" sz="2000" b="1" dirty="0"/>
              <a:t>4 = 40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The Lagrange’s interpolation formula is 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2209800" y="3505200"/>
          <a:ext cx="8153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5" name="Equation" r:id="rId3" imgW="5473440" imgH="1460160" progId="">
                  <p:embed/>
                </p:oleObj>
              </mc:Choice>
              <mc:Fallback>
                <p:oleObj name="Equation" r:id="rId3" imgW="5473440" imgH="14601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8153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371601"/>
            <a:ext cx="7543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Inverse interpolation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0"/>
            <a:ext cx="8305800" cy="5715000"/>
          </a:xfrm>
        </p:spPr>
        <p:txBody>
          <a:bodyPr>
            <a:normAutofit/>
          </a:bodyPr>
          <a:lstStyle/>
          <a:p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The process of estimating the value of </a:t>
            </a:r>
            <a:r>
              <a:rPr lang="en-US" sz="2300" b="1" i="1" dirty="0">
                <a:latin typeface="Times New Roman" pitchFamily="18" charset="0"/>
                <a:cs typeface="Times New Roman" pitchFamily="18" charset="0"/>
              </a:rPr>
              <a:t>x for the value of y not in the table is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3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inverse interpolation.</a:t>
            </a:r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Lagrange's method of interpolation can be used for inverse interpolation by writing the formula similar to interpolation replacing y by x and x by y.  In this way, the interpolated value x(y) for a given value y can be obtained by the formula.</a:t>
            </a:r>
            <a:r>
              <a:rPr lang="en-US" sz="2300" dirty="0"/>
              <a:t> 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00401"/>
            <a:ext cx="6781800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Example:</a:t>
            </a:r>
            <a:r>
              <a:rPr lang="en-US" sz="1800" dirty="0"/>
              <a:t> </a:t>
            </a:r>
            <a:r>
              <a:rPr lang="en-US" sz="1800" b="1" dirty="0"/>
              <a:t>From the given table:</a:t>
            </a:r>
            <a:endParaRPr lang="en-US" sz="1800" dirty="0"/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x:       20         25        30      35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y(x): 0.342   0.423     0.5    0.65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 Find the value of x for y(x) = 0.390</a:t>
            </a:r>
            <a:r>
              <a:rPr lang="en-US" sz="1800" b="1" dirty="0"/>
              <a:t>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Direct and Iterative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10896600" cy="5135563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Direct Methods: </a:t>
            </a:r>
            <a:r>
              <a:rPr lang="en-US" sz="2000" b="1" dirty="0"/>
              <a:t>These methods give the exact values of all the roots in a finite number of steps.</a:t>
            </a:r>
          </a:p>
          <a:p>
            <a:pPr eaLnBrk="1" hangingPunct="1"/>
            <a:r>
              <a:rPr lang="en-US" sz="2000" b="1" dirty="0"/>
              <a:t>Direct methods require no knowledge of the initial approximation of a root of the equation f(x) = 0</a:t>
            </a:r>
          </a:p>
          <a:p>
            <a:pPr eaLnBrk="1" hangingPunct="1"/>
            <a:r>
              <a:rPr lang="en-US" sz="2000" b="1" i="1" dirty="0">
                <a:solidFill>
                  <a:srgbClr val="0000FF"/>
                </a:solidFill>
              </a:rPr>
              <a:t>Examples: </a:t>
            </a:r>
            <a:r>
              <a:rPr lang="en-US" sz="2000" b="1" i="1" dirty="0"/>
              <a:t> solving quadratic equation, Synthetic  division </a:t>
            </a:r>
            <a:r>
              <a:rPr lang="en-US" sz="2000" b="1" i="1" dirty="0" err="1"/>
              <a:t>etc</a:t>
            </a:r>
            <a:endParaRPr lang="en-US" sz="2000" b="1" i="1" dirty="0"/>
          </a:p>
          <a:p>
            <a:pPr eaLnBrk="1" hangingPunct="1"/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0000FF"/>
                </a:solidFill>
              </a:rPr>
              <a:t>Note: </a:t>
            </a:r>
            <a:r>
              <a:rPr lang="en-US" sz="2000" b="1" i="1" dirty="0"/>
              <a:t>By using Directive Methods, it is possible to find exact solutions of the given equation.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Iterative Methods (Indirect Methods): </a:t>
            </a:r>
            <a:r>
              <a:rPr lang="en-US" sz="2000" b="1" dirty="0"/>
              <a:t>These methods are based on the idea of successive approximations. We start with one or two initial approximations to the root and obtain a sequence of approximations.</a:t>
            </a:r>
          </a:p>
          <a:p>
            <a:pPr eaLnBrk="1" hangingPunct="1"/>
            <a:r>
              <a:rPr lang="en-US" sz="2000" b="1" dirty="0"/>
              <a:t>Iterative methods require  knowledge of the initial approximation of a root of the equation f(x) = 0  </a:t>
            </a: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</a:rPr>
              <a:t>Examples: </a:t>
            </a:r>
            <a:r>
              <a:rPr lang="en-US" sz="2000" b="1" dirty="0"/>
              <a:t>Bisection, False position, Newton-Raphson methods</a:t>
            </a:r>
          </a:p>
          <a:p>
            <a:pPr marL="0" indent="0" eaLnBrk="1" hangingPunct="1">
              <a:buNone/>
            </a:pPr>
            <a:r>
              <a:rPr lang="en-US" sz="2000" b="1" i="1" dirty="0">
                <a:solidFill>
                  <a:srgbClr val="0000FF"/>
                </a:solidFill>
              </a:rPr>
              <a:t>Note: </a:t>
            </a:r>
            <a:r>
              <a:rPr lang="en-US" sz="2000" b="1" i="1" dirty="0"/>
              <a:t>By using Iterative methods, it is possible to find approximate solution of the given equation .</a:t>
            </a:r>
            <a:endParaRPr lang="en-US" sz="2000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Numerical Integration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8545286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process of evaluating a definite integral from the set of  tabulated values of the integrand f (x) is called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numerical integration.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Given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 of data points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), ..., (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of a function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 = 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is not known explicitly. </a:t>
            </a:r>
          </a:p>
          <a:p>
            <a:pPr>
              <a:buNone/>
            </a:pPr>
            <a:endParaRPr lang="en-US" sz="2400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It is required to compute the value of 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definite integral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this case we have to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by an interpolating polynomial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 obtain an approximate value of the definite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integral by integrating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Thus, different integration formulae can be obtained depending upon the type of the interpolation formula used. </a:t>
            </a:r>
          </a:p>
          <a:p>
            <a:pPr>
              <a:buNone/>
            </a:pPr>
            <a:endParaRPr lang="en-US" sz="2400" b="1" dirty="0">
              <a:solidFill>
                <a:srgbClr val="0000FF"/>
              </a:solidFill>
              <a:sym typeface="Symbol" pitchFamily="18" charset="2"/>
            </a:endParaRPr>
          </a:p>
          <a:p>
            <a:pPr>
              <a:buNone/>
            </a:pPr>
            <a:endParaRPr lang="en-US" sz="2400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4267200" y="3048000"/>
          <a:ext cx="444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4" name="Equation" r:id="rId3" imgW="2031840" imgH="482400" progId="">
                  <p:embed/>
                </p:oleObj>
              </mc:Choice>
              <mc:Fallback>
                <p:oleObj name="Equation" r:id="rId3" imgW="2031840" imgH="482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0"/>
                        <a:ext cx="444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9547226" y="3810000"/>
          <a:ext cx="11207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5" name="Equation" r:id="rId5" imgW="634680" imgH="482400" progId="">
                  <p:embed/>
                </p:oleObj>
              </mc:Choice>
              <mc:Fallback>
                <p:oleObj name="Equation" r:id="rId5" imgW="634680" imgH="482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226" y="3810000"/>
                        <a:ext cx="11207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116716-A6C3-498E-9EB1-6DDDCF65BC36}" type="slidenum">
              <a:rPr lang="en-US"/>
              <a:pPr/>
              <a:t>111</a:t>
            </a:fld>
            <a:endParaRPr lang="en-US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1524000" y="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rgbClr val="FF0000"/>
                </a:solidFill>
              </a:rPr>
              <a:t>Trapezoidal Rule</a:t>
            </a:r>
          </a:p>
        </p:txBody>
      </p:sp>
      <p:graphicFrame>
        <p:nvGraphicFramePr>
          <p:cNvPr id="230450" name="Object 50"/>
          <p:cNvGraphicFramePr>
            <a:graphicFrameLocks noChangeAspect="1"/>
          </p:cNvGraphicFramePr>
          <p:nvPr/>
        </p:nvGraphicFramePr>
        <p:xfrm>
          <a:off x="2514601" y="914400"/>
          <a:ext cx="6505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8" name="Equation" r:id="rId3" imgW="2958840" imgH="495000" progId="Equation.3">
                  <p:embed/>
                </p:oleObj>
              </mc:Choice>
              <mc:Fallback>
                <p:oleObj name="Equation" r:id="rId3" imgW="2958840" imgH="495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914400"/>
                        <a:ext cx="65055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905000" y="2209801"/>
            <a:ext cx="335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Simpson’s 1/3-Rule</a:t>
            </a:r>
          </a:p>
        </p:txBody>
      </p:sp>
      <p:graphicFrame>
        <p:nvGraphicFramePr>
          <p:cNvPr id="267281" name="Object 17"/>
          <p:cNvGraphicFramePr>
            <a:graphicFrameLocks noChangeAspect="1"/>
          </p:cNvGraphicFramePr>
          <p:nvPr/>
        </p:nvGraphicFramePr>
        <p:xfrm>
          <a:off x="2097088" y="2667000"/>
          <a:ext cx="79930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Equation" r:id="rId5" imgW="4483080" imgH="495000" progId="Equation.3">
                  <p:embed/>
                </p:oleObj>
              </mc:Choice>
              <mc:Fallback>
                <p:oleObj name="Equation" r:id="rId5" imgW="4483080" imgH="495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667000"/>
                        <a:ext cx="799306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752600" y="381000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It should be noted that this rule requires the division of the whole range into an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even number of subintervals of width </a:t>
            </a:r>
            <a:r>
              <a:rPr lang="en-US" b="1" i="1" dirty="0" smtClean="0">
                <a:solidFill>
                  <a:srgbClr val="C00000"/>
                </a:solidFill>
                <a:sym typeface="Symbol" pitchFamily="18" charset="2"/>
              </a:rPr>
              <a:t>h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. (or odd number points in the table)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AD72A-04D4-422E-B73B-1F975A10C2CE}" type="slidenum">
              <a:rPr lang="en-US"/>
              <a:pPr/>
              <a:t>112</a:t>
            </a:fld>
            <a:endParaRPr lang="en-US"/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1524000" y="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7177" name="Text Box 3"/>
          <p:cNvSpPr txBox="1">
            <a:spLocks noChangeArrowheads="1"/>
          </p:cNvSpPr>
          <p:nvPr/>
        </p:nvSpPr>
        <p:spPr bwMode="auto">
          <a:xfrm>
            <a:off x="1524000" y="609602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 dirty="0">
                <a:sym typeface="Symbol" pitchFamily="18" charset="2"/>
              </a:rPr>
              <a:t>Evaluate </a:t>
            </a:r>
          </a:p>
          <a:p>
            <a:pPr algn="just">
              <a:spcBef>
                <a:spcPct val="50000"/>
              </a:spcBef>
            </a:pPr>
            <a:endParaRPr lang="en-US" dirty="0" smtClean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 b="1" dirty="0" smtClean="0">
                <a:sym typeface="Symbol" pitchFamily="18" charset="2"/>
              </a:rPr>
              <a:t>for </a:t>
            </a:r>
            <a:r>
              <a:rPr lang="en-US" b="1" i="1" dirty="0" smtClean="0">
                <a:sym typeface="Symbol" pitchFamily="18" charset="2"/>
              </a:rPr>
              <a:t>h=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0.25 and 0.125 using Trapezoidal </a:t>
            </a:r>
            <a:r>
              <a:rPr lang="en-US" b="1" dirty="0" smtClean="0">
                <a:sym typeface="Symbol" pitchFamily="18" charset="2"/>
              </a:rPr>
              <a:t> and Simpson's rule </a:t>
            </a:r>
            <a:r>
              <a:rPr lang="en-US" b="1" dirty="0">
                <a:sym typeface="Symbol" pitchFamily="18" charset="2"/>
              </a:rPr>
              <a:t>(correct to three decimal places</a:t>
            </a:r>
            <a:r>
              <a:rPr lang="en-US" b="1" dirty="0" smtClean="0">
                <a:sym typeface="Symbol" pitchFamily="18" charset="2"/>
              </a:rPr>
              <a:t>). Verify </a:t>
            </a:r>
            <a:r>
              <a:rPr lang="en-US" b="1" dirty="0" smtClean="0">
                <a:sym typeface="Symbol" pitchFamily="18" charset="2"/>
              </a:rPr>
              <a:t>your answer with exact integration</a:t>
            </a:r>
            <a:endParaRPr lang="en-US" b="1" dirty="0">
              <a:sym typeface="Symbol" pitchFamily="18" charset="2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895600" y="685800"/>
          <a:ext cx="13716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2" name="Equation" r:id="rId3" imgW="876240" imgH="482400" progId="Equation.3">
                  <p:embed/>
                </p:oleObj>
              </mc:Choice>
              <mc:Fallback>
                <p:oleObj name="Equation" r:id="rId3" imgW="8762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85800"/>
                        <a:ext cx="13716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1524000" y="22098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1524000" y="25908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 dirty="0">
                <a:sym typeface="Symbol" pitchFamily="18" charset="2"/>
              </a:rPr>
              <a:t>The values of </a:t>
            </a:r>
            <a:r>
              <a:rPr lang="en-US" b="1" i="1" dirty="0">
                <a:sym typeface="Symbol" pitchFamily="18" charset="2"/>
              </a:rPr>
              <a:t>x</a:t>
            </a:r>
            <a:r>
              <a:rPr lang="en-US" b="1" dirty="0">
                <a:sym typeface="Symbol" pitchFamily="18" charset="2"/>
              </a:rPr>
              <a:t> and </a:t>
            </a:r>
            <a:r>
              <a:rPr lang="en-US" b="1" i="1" dirty="0">
                <a:sym typeface="Symbol" pitchFamily="18" charset="2"/>
              </a:rPr>
              <a:t>y</a:t>
            </a:r>
            <a:r>
              <a:rPr lang="en-US" b="1" dirty="0">
                <a:sym typeface="Symbol" pitchFamily="18" charset="2"/>
              </a:rPr>
              <a:t> are tabulated below </a:t>
            </a:r>
            <a:r>
              <a:rPr lang="en-US" b="1" i="1" dirty="0">
                <a:sym typeface="Symbol" pitchFamily="18" charset="2"/>
              </a:rPr>
              <a:t>h </a:t>
            </a:r>
            <a:r>
              <a:rPr lang="en-US" b="1" dirty="0">
                <a:sym typeface="Symbol" pitchFamily="18" charset="2"/>
              </a:rPr>
              <a:t>= </a:t>
            </a:r>
            <a:r>
              <a:rPr lang="en-US" b="1" dirty="0" smtClean="0">
                <a:sym typeface="Symbol" pitchFamily="18" charset="2"/>
              </a:rPr>
              <a:t>0.25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262168" name="Text Box 24"/>
          <p:cNvSpPr txBox="1">
            <a:spLocks noChangeArrowheads="1"/>
          </p:cNvSpPr>
          <p:nvPr/>
        </p:nvSpPr>
        <p:spPr bwMode="auto">
          <a:xfrm>
            <a:off x="1524000" y="44958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 dirty="0">
                <a:sym typeface="Symbol" pitchFamily="18" charset="2"/>
              </a:rPr>
              <a:t>Trapezoidal rule gives</a:t>
            </a:r>
          </a:p>
        </p:txBody>
      </p:sp>
      <p:graphicFrame>
        <p:nvGraphicFramePr>
          <p:cNvPr id="262171" name="Object 27"/>
          <p:cNvGraphicFramePr>
            <a:graphicFrameLocks noChangeAspect="1"/>
          </p:cNvGraphicFramePr>
          <p:nvPr/>
        </p:nvGraphicFramePr>
        <p:xfrm>
          <a:off x="2743201" y="4724400"/>
          <a:ext cx="67579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3" name="Equation" r:id="rId5" imgW="3073320" imgH="495000" progId="">
                  <p:embed/>
                </p:oleObj>
              </mc:Choice>
              <mc:Fallback>
                <p:oleObj name="Equation" r:id="rId5" imgW="3073320" imgH="4950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724400"/>
                        <a:ext cx="6757987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103"/>
          <p:cNvGraphicFramePr>
            <a:graphicFrameLocks noGrp="1"/>
          </p:cNvGraphicFramePr>
          <p:nvPr/>
        </p:nvGraphicFramePr>
        <p:xfrm>
          <a:off x="2667000" y="3048000"/>
          <a:ext cx="7010400" cy="792480"/>
        </p:xfrm>
        <a:graphic>
          <a:graphicData uri="http://schemas.openxmlformats.org/drawingml/2006/table">
            <a:tbl>
              <a:tblPr/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0.25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y=f(x)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0.6667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0.5714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217" name="Object 25"/>
          <p:cNvGraphicFramePr>
            <a:graphicFrameLocks noChangeAspect="1"/>
          </p:cNvGraphicFramePr>
          <p:nvPr/>
        </p:nvGraphicFramePr>
        <p:xfrm>
          <a:off x="5722939" y="5927726"/>
          <a:ext cx="225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4" name="Equation" r:id="rId7" imgW="114120" imgH="177480" progId="">
                  <p:embed/>
                </p:oleObj>
              </mc:Choice>
              <mc:Fallback>
                <p:oleObj name="Equation" r:id="rId7" imgW="114120" imgH="17748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9" y="5927726"/>
                        <a:ext cx="2254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2562226" y="5580064"/>
          <a:ext cx="64373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5" name="Equation" r:id="rId9" imgW="3251160" imgH="393480" progId="">
                  <p:embed/>
                </p:oleObj>
              </mc:Choice>
              <mc:Fallback>
                <p:oleObj name="Equation" r:id="rId9" imgW="325116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5580064"/>
                        <a:ext cx="6437313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  <p:bldP spid="262150" grpId="0"/>
      <p:bldP spid="26216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019800"/>
          </a:xfrm>
        </p:spPr>
        <p:txBody>
          <a:bodyPr/>
          <a:lstStyle/>
          <a:p>
            <a:r>
              <a:rPr lang="en-US" dirty="0" smtClean="0"/>
              <a:t>Simpson’s rule gives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67281" name="Object 17"/>
          <p:cNvGraphicFramePr>
            <a:graphicFrameLocks noChangeAspect="1"/>
          </p:cNvGraphicFramePr>
          <p:nvPr/>
        </p:nvGraphicFramePr>
        <p:xfrm>
          <a:off x="1828801" y="838200"/>
          <a:ext cx="8486775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1" name="Equation" r:id="rId3" imgW="4622760" imgH="1549080" progId="">
                  <p:embed/>
                </p:oleObj>
              </mc:Choice>
              <mc:Fallback>
                <p:oleObj name="Equation" r:id="rId3" imgW="4622760" imgH="154908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838200"/>
                        <a:ext cx="8486775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46231-6F89-46E2-A16E-5FD79997D40A}" type="slidenum">
              <a:rPr lang="en-US"/>
              <a:pPr/>
              <a:t>114</a:t>
            </a:fld>
            <a:endParaRPr lang="en-US"/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524000" y="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solidFill>
                  <a:srgbClr val="0000FF"/>
                </a:solidFill>
              </a:rPr>
              <a:t>Example (Cont.)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524000" y="7620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1524000" y="15240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 dirty="0">
                <a:sym typeface="Symbol" pitchFamily="18" charset="2"/>
              </a:rPr>
              <a:t>The values of </a:t>
            </a:r>
            <a:r>
              <a:rPr lang="en-US" b="1" i="1" dirty="0">
                <a:sym typeface="Symbol" pitchFamily="18" charset="2"/>
              </a:rPr>
              <a:t>x</a:t>
            </a:r>
            <a:r>
              <a:rPr lang="en-US" b="1" dirty="0">
                <a:sym typeface="Symbol" pitchFamily="18" charset="2"/>
              </a:rPr>
              <a:t> and </a:t>
            </a:r>
            <a:r>
              <a:rPr lang="en-US" b="1" i="1" dirty="0">
                <a:sym typeface="Symbol" pitchFamily="18" charset="2"/>
              </a:rPr>
              <a:t>y</a:t>
            </a:r>
            <a:r>
              <a:rPr lang="en-US" b="1" dirty="0">
                <a:sym typeface="Symbol" pitchFamily="18" charset="2"/>
              </a:rPr>
              <a:t> are tabulated below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h =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0.125</a:t>
            </a:r>
            <a:endParaRPr lang="en-US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64216" name="Text Box 24"/>
          <p:cNvSpPr txBox="1">
            <a:spLocks noChangeArrowheads="1"/>
          </p:cNvSpPr>
          <p:nvPr/>
        </p:nvSpPr>
        <p:spPr bwMode="auto">
          <a:xfrm>
            <a:off x="1524000" y="32004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Trapezoidal rule gives</a:t>
            </a:r>
          </a:p>
        </p:txBody>
      </p:sp>
      <p:graphicFrame>
        <p:nvGraphicFramePr>
          <p:cNvPr id="264218" name="Object 26"/>
          <p:cNvGraphicFramePr>
            <a:graphicFrameLocks noChangeAspect="1"/>
          </p:cNvGraphicFramePr>
          <p:nvPr/>
        </p:nvGraphicFramePr>
        <p:xfrm>
          <a:off x="2894014" y="3810001"/>
          <a:ext cx="675798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0" name="Equation" r:id="rId3" imgW="3073320" imgH="495000" progId="Equation.3">
                  <p:embed/>
                </p:oleObj>
              </mc:Choice>
              <mc:Fallback>
                <p:oleObj name="Equation" r:id="rId3" imgW="3073320" imgH="495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4" y="3810001"/>
                        <a:ext cx="6757987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57400" y="1981200"/>
          <a:ext cx="8305802" cy="914400"/>
        </p:xfrm>
        <a:graphic>
          <a:graphicData uri="http://schemas.openxmlformats.org/drawingml/2006/table">
            <a:tbl>
              <a:tblPr/>
              <a:tblGrid>
                <a:gridCol w="83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9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9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80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0.125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0.25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0.375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0.5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0.625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0.75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0.875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1.0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3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Y=f(x)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0.889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0.8000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0.7273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0.6667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0.6154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0.5714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0.5333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0.5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712913" y="5029200"/>
          <a:ext cx="87677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1" name="Equation" r:id="rId5" imgW="5537160" imgH="393480" progId="">
                  <p:embed/>
                </p:oleObj>
              </mc:Choice>
              <mc:Fallback>
                <p:oleObj name="Equation" r:id="rId5" imgW="553716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5029200"/>
                        <a:ext cx="87677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utoUpdateAnimBg="0"/>
      <p:bldP spid="264198" grpId="0" autoUpdateAnimBg="0"/>
      <p:bldP spid="264216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/>
          <a:lstStyle/>
          <a:p>
            <a:r>
              <a:rPr lang="en-US" dirty="0" smtClean="0"/>
              <a:t>Simpson’s rule gives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exact integration </a:t>
            </a:r>
          </a:p>
          <a:p>
            <a:endParaRPr lang="en-US" dirty="0"/>
          </a:p>
        </p:txBody>
      </p:sp>
      <p:graphicFrame>
        <p:nvGraphicFramePr>
          <p:cNvPr id="267281" name="Object 17"/>
          <p:cNvGraphicFramePr>
            <a:graphicFrameLocks noChangeAspect="1"/>
          </p:cNvGraphicFramePr>
          <p:nvPr/>
        </p:nvGraphicFramePr>
        <p:xfrm>
          <a:off x="1828800" y="1371600"/>
          <a:ext cx="8534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4" name="Equation" r:id="rId3" imgW="4800600" imgH="1523880" progId="">
                  <p:embed/>
                </p:oleObj>
              </mc:Choice>
              <mc:Fallback>
                <p:oleObj name="Equation" r:id="rId3" imgW="4800600" imgH="152388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85344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828800" y="4876800"/>
          <a:ext cx="7772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5" name="Equation" r:id="rId5" imgW="3593880" imgH="482400" progId="">
                  <p:embed/>
                </p:oleObj>
              </mc:Choice>
              <mc:Fallback>
                <p:oleObj name="Equation" r:id="rId5" imgW="359388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77724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2</a:t>
            </a:r>
          </a:p>
          <a:p>
            <a:r>
              <a:rPr lang="en-US" sz="2400" dirty="0"/>
              <a:t>Evaluate	                 using  Trapezoidal and Simpson’s rule, 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correct to 4 decimal places. Take h= 0.25.Hence obtain the approximate value of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Solution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Trapezoidal rule: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3657600" y="609600"/>
          <a:ext cx="12525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8" name="Equation" r:id="rId3" imgW="939600" imgH="482400" progId="">
                  <p:embed/>
                </p:oleObj>
              </mc:Choice>
              <mc:Fallback>
                <p:oleObj name="Equation" r:id="rId3" imgW="939600" imgH="482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"/>
                        <a:ext cx="12525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105400" y="1981200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9" name="Equation" r:id="rId5" imgW="139680" imgH="139680" progId="">
                  <p:embed/>
                </p:oleObj>
              </mc:Choice>
              <mc:Fallback>
                <p:oleObj name="Equation" r:id="rId5" imgW="139680" imgH="139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3048000"/>
          <a:ext cx="5791200" cy="6309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x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0.25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0.5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0.75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Calibri"/>
                          <a:cs typeface="Latha"/>
                        </a:rPr>
                        <a:t>y=1/1+x</a:t>
                      </a:r>
                      <a:r>
                        <a:rPr lang="en-US" sz="1800" b="1" baseline="30000">
                          <a:latin typeface="Calibri"/>
                          <a:ea typeface="Calibri"/>
                          <a:cs typeface="Latha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0.9412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0.8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0.64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Latha"/>
                        </a:rPr>
                        <a:t>0.5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2286000" y="4191001"/>
          <a:ext cx="67579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0" name="Equation" r:id="rId7" imgW="3073320" imgH="495000" progId="">
                  <p:embed/>
                </p:oleObj>
              </mc:Choice>
              <mc:Fallback>
                <p:oleObj name="Equation" r:id="rId7" imgW="3073320" imgH="4950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1"/>
                        <a:ext cx="6757988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7"/>
          <p:cNvGraphicFramePr>
            <a:graphicFrameLocks noChangeAspect="1"/>
          </p:cNvGraphicFramePr>
          <p:nvPr/>
        </p:nvGraphicFramePr>
        <p:xfrm>
          <a:off x="2514601" y="5257800"/>
          <a:ext cx="6135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1" name="Equation" r:id="rId9" imgW="3098520" imgH="393480" progId="">
                  <p:embed/>
                </p:oleObj>
              </mc:Choice>
              <mc:Fallback>
                <p:oleObj name="Equation" r:id="rId9" imgW="309852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257800"/>
                        <a:ext cx="613568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Simpsons rule: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By actual integration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2103438" y="1295400"/>
          <a:ext cx="81915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2" name="Equation" r:id="rId3" imgW="4851360" imgH="1320480" progId="">
                  <p:embed/>
                </p:oleObj>
              </mc:Choice>
              <mc:Fallback>
                <p:oleObj name="Equation" r:id="rId3" imgW="4851360" imgH="132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295400"/>
                        <a:ext cx="81915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4"/>
          <p:cNvGraphicFramePr>
            <a:graphicFrameLocks noChangeAspect="1"/>
          </p:cNvGraphicFramePr>
          <p:nvPr/>
        </p:nvGraphicFramePr>
        <p:xfrm>
          <a:off x="2574925" y="4330700"/>
          <a:ext cx="61277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3" name="Equation" r:id="rId5" imgW="2908080" imgH="888840" progId="">
                  <p:embed/>
                </p:oleObj>
              </mc:Choice>
              <mc:Fallback>
                <p:oleObj name="Equation" r:id="rId5" imgW="2908080" imgH="8888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330700"/>
                        <a:ext cx="6127750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382000" cy="6172200"/>
          </a:xfrm>
        </p:spPr>
        <p:txBody>
          <a:bodyPr/>
          <a:lstStyle/>
          <a:p>
            <a:r>
              <a:rPr lang="en-US" dirty="0" smtClean="0"/>
              <a:t>Example 3</a:t>
            </a:r>
          </a:p>
          <a:p>
            <a:pPr>
              <a:buNone/>
            </a:pPr>
            <a:r>
              <a:rPr lang="en-US" sz="2400" dirty="0"/>
              <a:t>Evaluate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taking n = 6 using Simpson’s 1/3 rule.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>
              <a:buNone/>
            </a:pPr>
            <a:r>
              <a:rPr lang="pt-BR" sz="2400" i="1" dirty="0"/>
              <a:t>x</a:t>
            </a:r>
            <a:r>
              <a:rPr lang="pt-BR" sz="2400" i="1" baseline="-25000" dirty="0"/>
              <a:t>0 </a:t>
            </a:r>
            <a:r>
              <a:rPr lang="pt-BR" sz="2400" i="1" dirty="0"/>
              <a:t>= 0, x</a:t>
            </a:r>
            <a:r>
              <a:rPr lang="pt-BR" sz="2400" i="1" baseline="-25000" dirty="0"/>
              <a:t>n</a:t>
            </a:r>
            <a:r>
              <a:rPr lang="pt-BR" sz="2400" i="1" dirty="0"/>
              <a:t> = 1.2, n = 6</a:t>
            </a:r>
          </a:p>
          <a:p>
            <a:pPr>
              <a:buNone/>
            </a:pPr>
            <a:endParaRPr lang="pt-BR" sz="2400" i="1" dirty="0"/>
          </a:p>
          <a:p>
            <a:pPr>
              <a:buNone/>
            </a:pPr>
            <a:endParaRPr lang="pt-BR" sz="2400" i="1" dirty="0"/>
          </a:p>
          <a:p>
            <a:pPr>
              <a:buNone/>
            </a:pPr>
            <a:endParaRPr lang="pt-BR" sz="2400" i="1" dirty="0"/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3810000" y="7620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1" name="Equation" r:id="rId3" imgW="711000" imgH="482400" progId="">
                  <p:embed/>
                </p:oleObj>
              </mc:Choice>
              <mc:Fallback>
                <p:oleObj name="Equation" r:id="rId3" imgW="711000" imgH="482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5029200" y="21336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2" name="Equation" r:id="rId5" imgW="1117440" imgH="393480" progId="">
                  <p:embed/>
                </p:oleObj>
              </mc:Choice>
              <mc:Fallback>
                <p:oleObj name="Equation" r:id="rId5" imgW="111744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336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2895600"/>
          <a:ext cx="6705600" cy="84124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x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0.2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0.4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0.6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0.8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1.0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1.2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1.0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1.22140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1.49182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1.82212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2.22554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2.71828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3.32012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Latha"/>
                        </a:rPr>
                        <a:t>y6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133600" y="4114800"/>
          <a:ext cx="8001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3" name="Equation" r:id="rId7" imgW="5841720" imgH="1320480" progId="">
                  <p:embed/>
                </p:oleObj>
              </mc:Choice>
              <mc:Fallback>
                <p:oleObj name="Equation" r:id="rId7" imgW="5841720" imgH="1320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8001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 4: </a:t>
            </a:r>
            <a:r>
              <a:rPr lang="en-US" sz="2000" b="1" dirty="0"/>
              <a:t>A river is 80 meters wide. The depth ‘d’ in meters at a distance ‘x’ meters from one bank is given by the following table. Find the area of cross section of the river.  </a:t>
            </a:r>
          </a:p>
          <a:p>
            <a:pPr>
              <a:buNone/>
            </a:pPr>
            <a:r>
              <a:rPr lang="en-US" sz="2000" b="1" dirty="0"/>
              <a:t>Solution:</a:t>
            </a:r>
          </a:p>
          <a:p>
            <a:pPr>
              <a:buNone/>
            </a:pPr>
            <a:r>
              <a:rPr lang="en-US" sz="2000" b="1" dirty="0"/>
              <a:t>Here h=10 and n=8</a:t>
            </a:r>
          </a:p>
          <a:p>
            <a:pPr>
              <a:buNone/>
            </a:pP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2438400"/>
          <a:ext cx="7086600" cy="946404"/>
        </p:xfrm>
        <a:graphic>
          <a:graphicData uri="http://schemas.openxmlformats.org/drawingml/2006/table">
            <a:tbl>
              <a:tblPr/>
              <a:tblGrid>
                <a:gridCol w="70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x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0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10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20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30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40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50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60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70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80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Latha"/>
                        </a:rPr>
                        <a:t>y</a:t>
                      </a:r>
                      <a:endParaRPr lang="en-US" sz="18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0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y0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4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y1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7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y2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9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y3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12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y4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15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y5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14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y6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8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y7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3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Latha"/>
                        </a:rPr>
                        <a:t>y8</a:t>
                      </a:r>
                      <a:endParaRPr lang="en-US" sz="18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1828800" y="4038600"/>
          <a:ext cx="8305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5" name="Equation" r:id="rId3" imgW="4851360" imgH="1320480" progId="">
                  <p:embed/>
                </p:oleObj>
              </mc:Choice>
              <mc:Fallback>
                <p:oleObj name="Equation" r:id="rId3" imgW="4851360" imgH="1320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8305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11353800" cy="594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Need for iterative Methods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The value of  x which satisfying the equation  f ( x) = 0 is called the root of the equation.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If f(x) is a quadratic, cubic or a </a:t>
            </a:r>
            <a:r>
              <a:rPr lang="en-US" sz="2800" dirty="0" err="1"/>
              <a:t>biquadratic</a:t>
            </a:r>
            <a:r>
              <a:rPr lang="en-US" sz="2800" dirty="0"/>
              <a:t> expression, then algebraic formulae are available to obtain the roots 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If f(x) is a </a:t>
            </a:r>
            <a:r>
              <a:rPr lang="en-US" sz="2800" dirty="0">
                <a:solidFill>
                  <a:srgbClr val="C00000"/>
                </a:solidFill>
              </a:rPr>
              <a:t>polynomial of higher degree </a:t>
            </a:r>
            <a:r>
              <a:rPr lang="en-US" sz="2800" dirty="0"/>
              <a:t>or an expression involving </a:t>
            </a:r>
            <a:r>
              <a:rPr lang="en-US" sz="2800" dirty="0">
                <a:solidFill>
                  <a:srgbClr val="C00000"/>
                </a:solidFill>
              </a:rPr>
              <a:t>transcendental functions </a:t>
            </a:r>
            <a:r>
              <a:rPr lang="en-US" sz="2800" dirty="0"/>
              <a:t>then algebraic methods are not available. 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 these types of equation can be solved by iterative methods such as 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Bisection Method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False position  Method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Newton-</a:t>
            </a:r>
            <a:r>
              <a:rPr lang="en-US" b="1" dirty="0" err="1" smtClean="0">
                <a:solidFill>
                  <a:srgbClr val="0000FF"/>
                </a:solidFill>
              </a:rPr>
              <a:t>Raphson</a:t>
            </a:r>
            <a:r>
              <a:rPr lang="en-US" b="1" dirty="0" smtClean="0">
                <a:solidFill>
                  <a:srgbClr val="0000FF"/>
                </a:solidFill>
              </a:rPr>
              <a:t> Method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Iteration Method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333399"/>
              </a:solidFill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333399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705" y="838201"/>
            <a:ext cx="785259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AF21-38EC-4E67-830D-6A5235CFFEB3}" type="slidenum">
              <a:rPr lang="en-US"/>
              <a:pPr/>
              <a:t>121</a:t>
            </a:fld>
            <a:endParaRPr lang="en-US"/>
          </a:p>
        </p:txBody>
      </p:sp>
      <p:sp>
        <p:nvSpPr>
          <p:cNvPr id="252932" name="Rectangle 1028"/>
          <p:cNvSpPr>
            <a:spLocks noChangeArrowheads="1"/>
          </p:cNvSpPr>
          <p:nvPr/>
        </p:nvSpPr>
        <p:spPr bwMode="auto">
          <a:xfrm>
            <a:off x="1524000" y="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Numerical Solution </a:t>
            </a:r>
            <a:br>
              <a:rPr lang="en-US" sz="3200" b="1" dirty="0">
                <a:solidFill>
                  <a:srgbClr val="FF0000"/>
                </a:solidFill>
                <a:latin typeface="+mn-lt"/>
              </a:rPr>
            </a:br>
            <a:r>
              <a:rPr lang="en-US" sz="3200" b="1" dirty="0">
                <a:solidFill>
                  <a:srgbClr val="FF0000"/>
                </a:solidFill>
                <a:latin typeface="+mn-lt"/>
              </a:rPr>
              <a:t>of Ordinary Differential Equations</a:t>
            </a:r>
            <a:endParaRPr lang="en-US" sz="3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52933" name="Text Box 1029"/>
          <p:cNvSpPr txBox="1">
            <a:spLocks noChangeArrowheads="1"/>
          </p:cNvSpPr>
          <p:nvPr/>
        </p:nvSpPr>
        <p:spPr bwMode="auto">
          <a:xfrm>
            <a:off x="1066800" y="1066801"/>
            <a:ext cx="1043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Low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Differential equations are very important to solve many science and engineering problems.</a:t>
            </a:r>
          </a:p>
          <a:p>
            <a:pPr algn="justLow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equation that consists of derivatives is called a differential equation</a:t>
            </a:r>
            <a:r>
              <a:rPr lang="en-US" sz="2400" dirty="0"/>
              <a:t>. </a:t>
            </a:r>
          </a:p>
          <a:p>
            <a:pPr algn="justLow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A differential equation which involves only one independent variable is called ordinary differential equation. For example,</a:t>
            </a:r>
          </a:p>
          <a:p>
            <a:pPr algn="justLow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Low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variable which is being differentiated is called the dependent variable,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in this 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the  variable with respect to which the dependent variable is differentiated is called the independent  variable,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in this case</a:t>
            </a:r>
          </a:p>
          <a:p>
            <a:pPr algn="justLow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407151"/>
              </p:ext>
            </p:extLst>
          </p:nvPr>
        </p:nvGraphicFramePr>
        <p:xfrm>
          <a:off x="5760720" y="3352800"/>
          <a:ext cx="12588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9" name="Equation" r:id="rId3" imgW="672840" imgH="634680" progId="">
                  <p:embed/>
                </p:oleObj>
              </mc:Choice>
              <mc:Fallback>
                <p:oleObj name="Equation" r:id="rId3" imgW="672840" imgH="634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720" y="3352800"/>
                        <a:ext cx="125888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Numerical Solution </a:t>
            </a:r>
            <a:br>
              <a:rPr lang="en-US" sz="3200" b="1" dirty="0">
                <a:solidFill>
                  <a:srgbClr val="FF0000"/>
                </a:solidFill>
                <a:latin typeface="+mn-lt"/>
              </a:rPr>
            </a:br>
            <a:r>
              <a:rPr lang="en-US" sz="3200" b="1" dirty="0">
                <a:solidFill>
                  <a:srgbClr val="FF0000"/>
                </a:solidFill>
                <a:latin typeface="+mn-lt"/>
              </a:rPr>
              <a:t>of Ordinary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86106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describe various numerical methods for the solution of ordinary differential equation, we consider the general first order differential equation 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CLASSIFICATION OF SOLUTION METHODS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1)Single step or one step methods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Single-step method requires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one preceding value of y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we need only one initial value to start the problem. 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Examples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Euler’s method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Runge-kutta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methods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2)Multi Step methods or Predictor corrector methods.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Multistep method requires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or more preceding values of y.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we need more than one initial values to start the problem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Milne’s  and Adam’s predictor corrector  methods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67200" y="1828800"/>
          <a:ext cx="43243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3" name="Equation" r:id="rId3" imgW="2311200" imgH="634680" progId="">
                  <p:embed/>
                </p:oleObj>
              </mc:Choice>
              <mc:Fallback>
                <p:oleObj name="Equation" r:id="rId3" imgW="2311200" imgH="634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8800"/>
                        <a:ext cx="432435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A57-9AE0-48AA-9C12-10C38FABD837}" type="slidenum">
              <a:rPr lang="en-US"/>
              <a:pPr/>
              <a:t>123</a:t>
            </a:fld>
            <a:endParaRPr lang="en-US"/>
          </a:p>
        </p:txBody>
      </p:sp>
      <p:graphicFrame>
        <p:nvGraphicFramePr>
          <p:cNvPr id="285696" name="Object 0"/>
          <p:cNvGraphicFramePr>
            <a:graphicFrameLocks noChangeAspect="1"/>
          </p:cNvGraphicFramePr>
          <p:nvPr/>
        </p:nvGraphicFramePr>
        <p:xfrm>
          <a:off x="3833814" y="1295400"/>
          <a:ext cx="4275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7" name="Equation" r:id="rId3" imgW="2158920" imgH="228600" progId="">
                  <p:embed/>
                </p:oleObj>
              </mc:Choice>
              <mc:Fallback>
                <p:oleObj name="Equation" r:id="rId3" imgW="2158920" imgH="228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4" y="1295400"/>
                        <a:ext cx="42751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1524000" y="2971800"/>
            <a:ext cx="9144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This process is very slow.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To obtain reasonable accuracy with Euler’s method, we need to take 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smaller value for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1600200" y="76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3200" b="1" dirty="0">
                <a:solidFill>
                  <a:srgbClr val="FF0000"/>
                </a:solidFill>
              </a:rPr>
              <a:t>Euler’s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7253-5264-4184-8D78-03B19AF9334C}" type="slidenum">
              <a:rPr lang="en-US"/>
              <a:pPr/>
              <a:t>124</a:t>
            </a:fld>
            <a:endParaRPr lang="en-US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600200" y="762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1524000" y="625476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 dirty="0" smtClean="0">
                <a:sym typeface="Symbol" pitchFamily="18" charset="2"/>
              </a:rPr>
              <a:t>Solve </a:t>
            </a:r>
            <a:r>
              <a:rPr lang="en-US" b="1" dirty="0">
                <a:sym typeface="Symbol" pitchFamily="18" charset="2"/>
              </a:rPr>
              <a:t>the differential equation </a:t>
            </a:r>
            <a:r>
              <a:rPr lang="en-US" b="1" i="1" dirty="0">
                <a:sym typeface="Symbol" pitchFamily="18" charset="2"/>
              </a:rPr>
              <a:t>y</a:t>
            </a:r>
            <a:r>
              <a:rPr lang="en-US" b="1" i="1" dirty="0">
                <a:cs typeface="Times New Roman" pitchFamily="18" charset="0"/>
                <a:sym typeface="Symbol" pitchFamily="18" charset="2"/>
              </a:rPr>
              <a:t>´</a:t>
            </a:r>
            <a:r>
              <a:rPr lang="en-US" b="1" dirty="0">
                <a:sym typeface="Symbol" pitchFamily="18" charset="2"/>
              </a:rPr>
              <a:t> = -</a:t>
            </a:r>
            <a:r>
              <a:rPr lang="en-US" b="1" i="1" dirty="0">
                <a:sym typeface="Symbol" pitchFamily="18" charset="2"/>
              </a:rPr>
              <a:t>y </a:t>
            </a:r>
            <a:r>
              <a:rPr lang="en-US" b="1" dirty="0">
                <a:sym typeface="Symbol" pitchFamily="18" charset="2"/>
              </a:rPr>
              <a:t>with the </a:t>
            </a:r>
            <a:r>
              <a:rPr lang="en-US" b="1" dirty="0" smtClean="0">
                <a:sym typeface="Symbol" pitchFamily="18" charset="2"/>
              </a:rPr>
              <a:t> initial condition </a:t>
            </a:r>
            <a:r>
              <a:rPr lang="en-US" b="1" i="1" dirty="0">
                <a:sym typeface="Symbol" pitchFamily="18" charset="2"/>
              </a:rPr>
              <a:t>y</a:t>
            </a:r>
            <a:r>
              <a:rPr lang="en-US" b="1" dirty="0">
                <a:sym typeface="Symbol" pitchFamily="18" charset="2"/>
              </a:rPr>
              <a:t>(0) = 1 and </a:t>
            </a:r>
            <a:r>
              <a:rPr lang="en-US" b="1" i="1" dirty="0">
                <a:sym typeface="Symbol" pitchFamily="18" charset="2"/>
              </a:rPr>
              <a:t>h</a:t>
            </a:r>
            <a:r>
              <a:rPr lang="en-US" b="1" dirty="0">
                <a:sym typeface="Symbol" pitchFamily="18" charset="2"/>
              </a:rPr>
              <a:t> = .01</a:t>
            </a:r>
            <a:r>
              <a:rPr lang="en-US" b="1" dirty="0" smtClean="0">
                <a:sym typeface="Symbol" pitchFamily="18" charset="2"/>
              </a:rPr>
              <a:t>. by Euler’s method. Compute y(0.04)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1600200" y="15240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Solution: Given </a:t>
            </a:r>
          </a:p>
        </p:txBody>
      </p:sp>
      <p:graphicFrame>
        <p:nvGraphicFramePr>
          <p:cNvPr id="257034" name="Object 10"/>
          <p:cNvGraphicFramePr>
            <a:graphicFrameLocks noChangeAspect="1"/>
          </p:cNvGraphicFramePr>
          <p:nvPr/>
        </p:nvGraphicFramePr>
        <p:xfrm>
          <a:off x="3405189" y="2543176"/>
          <a:ext cx="4676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6" name="Equation" r:id="rId3" imgW="2361960" imgH="431640" progId="">
                  <p:embed/>
                </p:oleObj>
              </mc:Choice>
              <mc:Fallback>
                <p:oleObj name="Equation" r:id="rId3" imgW="236196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9" y="2543176"/>
                        <a:ext cx="467677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1752600" y="3505200"/>
            <a:ext cx="7848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With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0.01 gives</a:t>
            </a:r>
          </a:p>
          <a:p>
            <a:pPr algn="just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1 + 0.01(-1) = 0.99</a:t>
            </a:r>
          </a:p>
          <a:p>
            <a:pPr algn="just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0.99 + 0.01(-0.99) = 0.9801</a:t>
            </a:r>
          </a:p>
          <a:p>
            <a:pPr algn="just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0.9801 + 0.01(-0.9801) = 0.9703</a:t>
            </a:r>
          </a:p>
          <a:p>
            <a:pPr algn="just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0.9703 + 0.01(-0.9703)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0.9606</a:t>
            </a: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538538" y="1676400"/>
          <a:ext cx="7129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7" name="Equation" r:id="rId5" imgW="4203360" imgH="634680" progId="">
                  <p:embed/>
                </p:oleObj>
              </mc:Choice>
              <mc:Fallback>
                <p:oleObj name="Equation" r:id="rId5" imgW="4203360" imgH="634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1676400"/>
                        <a:ext cx="71294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2" grpId="0"/>
      <p:bldP spid="257035" grpId="0" build="allAtOnce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458200" cy="6019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</a:t>
            </a:r>
            <a:r>
              <a:rPr lang="en-US" sz="2400" b="1" dirty="0">
                <a:solidFill>
                  <a:srgbClr val="FF0000"/>
                </a:solidFill>
              </a:rPr>
              <a:t>2:</a:t>
            </a:r>
            <a:r>
              <a:rPr lang="en-US" sz="2400" dirty="0"/>
              <a:t>Using Euler's method find the approximate solution of </a:t>
            </a:r>
            <a:r>
              <a:rPr lang="en-US" sz="2400" b="1" dirty="0" err="1"/>
              <a:t>dy</a:t>
            </a:r>
            <a:r>
              <a:rPr lang="en-US" sz="2400" b="1" dirty="0"/>
              <a:t>/</a:t>
            </a:r>
            <a:r>
              <a:rPr lang="en-US" sz="2400" b="1" dirty="0" err="1"/>
              <a:t>dx</a:t>
            </a:r>
            <a:r>
              <a:rPr lang="en-US" sz="2400" b="1" dirty="0"/>
              <a:t>= (y - x)/(y + x)</a:t>
            </a:r>
            <a:r>
              <a:rPr lang="en-US" sz="2400" dirty="0"/>
              <a:t>, </a:t>
            </a:r>
            <a:r>
              <a:rPr lang="en-US" sz="2400" b="1" dirty="0"/>
              <a:t>y(0) = 1.0</a:t>
            </a:r>
            <a:r>
              <a:rPr lang="en-US" sz="2400" dirty="0"/>
              <a:t> at </a:t>
            </a:r>
            <a:r>
              <a:rPr lang="en-US" sz="2400" b="1" dirty="0"/>
              <a:t>x = 0.1</a:t>
            </a:r>
            <a:r>
              <a:rPr lang="en-US" sz="2400" dirty="0"/>
              <a:t>by taking </a:t>
            </a:r>
            <a:r>
              <a:rPr lang="en-US" sz="2400" b="1" dirty="0"/>
              <a:t>h = 0.02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Solution: Given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4046538" y="1600200"/>
          <a:ext cx="63103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0" name="Equation" r:id="rId3" imgW="4635360" imgH="419040" progId="">
                  <p:embed/>
                </p:oleObj>
              </mc:Choice>
              <mc:Fallback>
                <p:oleObj name="Equation" r:id="rId3" imgW="4635360" imgH="419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1600200"/>
                        <a:ext cx="63103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905000" y="2438400"/>
          <a:ext cx="670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1" name="Equation" r:id="rId5" imgW="2222280" imgH="431640" progId="">
                  <p:embed/>
                </p:oleObj>
              </mc:Choice>
              <mc:Fallback>
                <p:oleObj name="Equation" r:id="rId5" imgW="22222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670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057400" y="3429000"/>
            <a:ext cx="8305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 </a:t>
            </a:r>
            <a:br>
              <a:rPr lang="es-ES" dirty="0" smtClean="0"/>
            </a:br>
            <a:r>
              <a:rPr lang="es-ES" sz="2000" b="1" dirty="0"/>
              <a:t>y</a:t>
            </a:r>
            <a:r>
              <a:rPr lang="es-ES" sz="2000" b="1" baseline="-25000" dirty="0"/>
              <a:t>1 </a:t>
            </a:r>
            <a:r>
              <a:rPr lang="es-ES" sz="2000" b="1" dirty="0"/>
              <a:t>= y</a:t>
            </a:r>
            <a:r>
              <a:rPr lang="es-ES" sz="2000" b="1" baseline="-25000" dirty="0"/>
              <a:t>0</a:t>
            </a:r>
            <a:r>
              <a:rPr lang="es-ES" sz="2000" b="1" dirty="0"/>
              <a:t> + h f(x</a:t>
            </a:r>
            <a:r>
              <a:rPr lang="es-ES" sz="2000" b="1" baseline="-25000" dirty="0"/>
              <a:t>0</a:t>
            </a:r>
            <a:r>
              <a:rPr lang="es-ES" sz="2000" b="1" dirty="0"/>
              <a:t>, y</a:t>
            </a:r>
            <a:r>
              <a:rPr lang="es-ES" sz="2000" b="1" baseline="-25000" dirty="0"/>
              <a:t>0</a:t>
            </a:r>
            <a:r>
              <a:rPr lang="es-ES" sz="2000" b="1" dirty="0"/>
              <a:t>) = 1.0 + 0.02* ( (1.0 - 0.0)/(1.0 + 0.0) ) = 1.02 </a:t>
            </a:r>
            <a:br>
              <a:rPr lang="es-ES" sz="2000" b="1" dirty="0"/>
            </a:br>
            <a:r>
              <a:rPr lang="es-ES" sz="2000" b="1" dirty="0"/>
              <a:t>y</a:t>
            </a:r>
            <a:r>
              <a:rPr lang="es-ES" sz="2000" b="1" baseline="-25000" dirty="0"/>
              <a:t>2</a:t>
            </a:r>
            <a:r>
              <a:rPr lang="es-ES" sz="2000" b="1" dirty="0"/>
              <a:t> = y</a:t>
            </a:r>
            <a:r>
              <a:rPr lang="es-ES" sz="2000" b="1" baseline="-25000" dirty="0"/>
              <a:t>1</a:t>
            </a:r>
            <a:r>
              <a:rPr lang="es-ES" sz="2000" b="1" dirty="0"/>
              <a:t> + h f(x</a:t>
            </a:r>
            <a:r>
              <a:rPr lang="es-ES" sz="2000" b="1" baseline="-25000" dirty="0"/>
              <a:t>1</a:t>
            </a:r>
            <a:r>
              <a:rPr lang="es-ES" sz="2000" b="1" dirty="0"/>
              <a:t>, y</a:t>
            </a:r>
            <a:r>
              <a:rPr lang="es-ES" sz="2000" b="1" baseline="-25000" dirty="0"/>
              <a:t>1</a:t>
            </a:r>
            <a:r>
              <a:rPr lang="es-ES" sz="2000" b="1" dirty="0"/>
              <a:t>) = 1.02 + 0.02* ( (1.02 - .02)/(1.02 + .02) ) = 1.0392 </a:t>
            </a:r>
            <a:br>
              <a:rPr lang="es-ES" sz="2000" b="1" dirty="0"/>
            </a:br>
            <a:r>
              <a:rPr lang="es-ES" sz="2000" b="1" dirty="0"/>
              <a:t>y</a:t>
            </a:r>
            <a:r>
              <a:rPr lang="es-ES" sz="2000" b="1" baseline="-25000" dirty="0"/>
              <a:t>3</a:t>
            </a:r>
            <a:r>
              <a:rPr lang="es-ES" sz="2000" b="1" dirty="0"/>
              <a:t> = y</a:t>
            </a:r>
            <a:r>
              <a:rPr lang="es-ES" sz="2000" b="1" baseline="-25000" dirty="0"/>
              <a:t>2</a:t>
            </a:r>
            <a:r>
              <a:rPr lang="es-ES" sz="2000" b="1" dirty="0"/>
              <a:t> + h f(x</a:t>
            </a:r>
            <a:r>
              <a:rPr lang="es-ES" sz="2000" b="1" baseline="-25000" dirty="0"/>
              <a:t>2</a:t>
            </a:r>
            <a:r>
              <a:rPr lang="es-ES" sz="2000" b="1" dirty="0"/>
              <a:t>, y</a:t>
            </a:r>
            <a:r>
              <a:rPr lang="es-ES" sz="2000" b="1" baseline="-25000" dirty="0"/>
              <a:t>2</a:t>
            </a:r>
            <a:r>
              <a:rPr lang="es-ES" sz="2000" b="1" dirty="0"/>
              <a:t>) = 1.0392 + 0.02* ( (1.0392 - .04)/(1.0392 + .04) ) = 1.0577 </a:t>
            </a:r>
            <a:br>
              <a:rPr lang="es-ES" sz="2000" b="1" dirty="0"/>
            </a:br>
            <a:r>
              <a:rPr lang="es-ES" sz="2000" b="1" dirty="0"/>
              <a:t>y</a:t>
            </a:r>
            <a:r>
              <a:rPr lang="es-ES" sz="2000" b="1" baseline="-25000" dirty="0"/>
              <a:t>4</a:t>
            </a:r>
            <a:r>
              <a:rPr lang="es-ES" sz="2000" b="1" dirty="0"/>
              <a:t> = y</a:t>
            </a:r>
            <a:r>
              <a:rPr lang="es-ES" sz="2000" b="1" baseline="-25000" dirty="0"/>
              <a:t>3</a:t>
            </a:r>
            <a:r>
              <a:rPr lang="es-ES" sz="2000" b="1" dirty="0"/>
              <a:t> + h f(x</a:t>
            </a:r>
            <a:r>
              <a:rPr lang="es-ES" sz="2000" b="1" baseline="-25000" dirty="0"/>
              <a:t>3</a:t>
            </a:r>
            <a:r>
              <a:rPr lang="es-ES" sz="2000" b="1" dirty="0"/>
              <a:t>, y</a:t>
            </a:r>
            <a:r>
              <a:rPr lang="es-ES" sz="2000" b="1" baseline="-25000" dirty="0"/>
              <a:t>3</a:t>
            </a:r>
            <a:r>
              <a:rPr lang="es-ES" sz="2000" b="1" dirty="0"/>
              <a:t>) = 1.0577 + 0.02* ( (1.0577 - .06)/(1.0577 + .06) ) = 1.0756 </a:t>
            </a:r>
            <a:br>
              <a:rPr lang="es-ES" sz="2000" b="1" dirty="0"/>
            </a:br>
            <a:r>
              <a:rPr lang="es-ES" sz="2000" b="1" dirty="0"/>
              <a:t>y</a:t>
            </a:r>
            <a:r>
              <a:rPr lang="es-ES" sz="2000" b="1" baseline="-25000" dirty="0"/>
              <a:t>5</a:t>
            </a:r>
            <a:r>
              <a:rPr lang="es-ES" sz="2000" b="1" dirty="0"/>
              <a:t> = y</a:t>
            </a:r>
            <a:r>
              <a:rPr lang="es-ES" sz="2000" b="1" baseline="-25000" dirty="0"/>
              <a:t>4</a:t>
            </a:r>
            <a:r>
              <a:rPr lang="es-ES" sz="2000" b="1" dirty="0"/>
              <a:t> + h f(x</a:t>
            </a:r>
            <a:r>
              <a:rPr lang="es-ES" sz="2000" b="1" baseline="-25000" dirty="0"/>
              <a:t>4</a:t>
            </a:r>
            <a:r>
              <a:rPr lang="es-ES" sz="2000" b="1" dirty="0"/>
              <a:t>, y</a:t>
            </a:r>
            <a:r>
              <a:rPr lang="es-ES" sz="2000" b="1" baseline="-25000" dirty="0"/>
              <a:t>4</a:t>
            </a:r>
            <a:r>
              <a:rPr lang="es-ES" sz="2000" b="1" dirty="0"/>
              <a:t>) = 1.0756 + 0.02* ( (1.0756 - .08)/(1.0756 + .08) ) = 1.0928</a:t>
            </a:r>
            <a:endParaRPr lang="en-US" sz="2000" b="1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4" y="533400"/>
            <a:ext cx="80295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0425" y="3733800"/>
            <a:ext cx="5391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914401"/>
            <a:ext cx="8477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Runge-Kutta</a:t>
            </a:r>
            <a:r>
              <a:rPr lang="en-US" b="1" dirty="0" smtClean="0">
                <a:solidFill>
                  <a:srgbClr val="FF0000"/>
                </a:solidFill>
              </a:rPr>
              <a:t>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r>
              <a:rPr lang="en-US" dirty="0" err="1" smtClean="0"/>
              <a:t>Runge-kutta</a:t>
            </a:r>
            <a:r>
              <a:rPr lang="en-US" dirty="0" smtClean="0"/>
              <a:t> fourth order formula is</a:t>
            </a:r>
            <a:endParaRPr lang="en-US" dirty="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9265" name="Object 1"/>
          <p:cNvGraphicFramePr>
            <a:graphicFrameLocks noChangeAspect="1"/>
          </p:cNvGraphicFramePr>
          <p:nvPr/>
        </p:nvGraphicFramePr>
        <p:xfrm>
          <a:off x="2895600" y="1752601"/>
          <a:ext cx="4800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3" name="Equation" r:id="rId3" imgW="2095200" imgH="393480" progId="Equation.3">
                  <p:embed/>
                </p:oleObj>
              </mc:Choice>
              <mc:Fallback>
                <p:oleObj name="Equation" r:id="rId3" imgW="20952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1"/>
                        <a:ext cx="4800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3810000" y="2667001"/>
          <a:ext cx="3200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4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1"/>
                        <a:ext cx="32004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3505200" y="33528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5" name="Equation" r:id="rId7" imgW="1511280" imgH="431640" progId="Equation.3">
                  <p:embed/>
                </p:oleObj>
              </mc:Choice>
              <mc:Fallback>
                <p:oleObj name="Equation" r:id="rId7" imgW="1511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2743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3733800" y="4419601"/>
          <a:ext cx="3581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6" name="Equation" r:id="rId9" imgW="1523880" imgH="431640" progId="Equation.3">
                  <p:embed/>
                </p:oleObj>
              </mc:Choice>
              <mc:Fallback>
                <p:oleObj name="Equation" r:id="rId9" imgW="1523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1"/>
                        <a:ext cx="35814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3657600" y="5410200"/>
          <a:ext cx="426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7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4267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057400" y="762000"/>
          <a:ext cx="784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7" r:id="rId3" imgW="3936960" imgH="634680" progId="">
                  <p:embed/>
                </p:oleObj>
              </mc:Choice>
              <mc:Fallback>
                <p:oleObj r:id="rId3" imgW="3936960" imgH="6346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784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1" y="2362201"/>
            <a:ext cx="75723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2900"/>
            <a:ext cx="8229600" cy="1104900"/>
          </a:xfrm>
        </p:spPr>
        <p:txBody>
          <a:bodyPr/>
          <a:lstStyle/>
          <a:p>
            <a:pPr eaLnBrk="1" hangingPunct="1"/>
            <a:r>
              <a:rPr lang="en-US" sz="4800" b="1">
                <a:solidFill>
                  <a:srgbClr val="FF0000"/>
                </a:solidFill>
              </a:rPr>
              <a:t>Two Fundamental Approaches</a:t>
            </a:r>
            <a:endParaRPr lang="en-US" b="1" smtClean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110490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BRACKETING  METHOD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   The bracketing methods require the limits between which the root lies.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Examples: Bisection and False Position Methods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OPEN METHOD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 The open methods require the initial estimate of the solution.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Examples: Newton – Raphson And Method of successive approximation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838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FF"/>
                </a:solidFill>
              </a:rPr>
              <a:t>Procedure for Bisection Method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11353800" cy="54102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sz="2800" dirty="0">
              <a:solidFill>
                <a:srgbClr val="333399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Find an interval [x</a:t>
            </a:r>
            <a:r>
              <a:rPr lang="en-US" sz="2800" b="1" baseline="-25000" dirty="0"/>
              <a:t>0</a:t>
            </a:r>
            <a:r>
              <a:rPr lang="en-US" sz="2800" b="1" dirty="0"/>
              <a:t> ,x</a:t>
            </a:r>
            <a:r>
              <a:rPr lang="en-US" sz="2800" b="1" baseline="-25000" dirty="0"/>
              <a:t>1</a:t>
            </a:r>
            <a:r>
              <a:rPr lang="en-US" sz="2800" b="1" dirty="0"/>
              <a:t>] so that f(x</a:t>
            </a:r>
            <a:r>
              <a:rPr lang="en-US" sz="2800" b="1" baseline="-25000" dirty="0"/>
              <a:t>0</a:t>
            </a:r>
            <a:r>
              <a:rPr lang="en-US" sz="2800" b="1" dirty="0"/>
              <a:t>)f(x</a:t>
            </a:r>
            <a:r>
              <a:rPr lang="en-US" sz="2800" b="1" baseline="-25000" dirty="0"/>
              <a:t>1</a:t>
            </a:r>
            <a:r>
              <a:rPr lang="en-US" sz="2800" b="1" dirty="0"/>
              <a:t>) &lt; 0 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Find 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2</a:t>
            </a:r>
            <a:r>
              <a:rPr lang="en-US" sz="2800" b="1" dirty="0"/>
              <a:t> = (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0</a:t>
            </a:r>
            <a:r>
              <a:rPr lang="en-US" sz="2800" b="1" dirty="0"/>
              <a:t>+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1</a:t>
            </a:r>
            <a:r>
              <a:rPr lang="en-US" sz="2800" b="1" dirty="0"/>
              <a:t>)/2.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If </a:t>
            </a:r>
            <a:r>
              <a:rPr lang="en-US" sz="2800" b="1" i="1" dirty="0"/>
              <a:t>f</a:t>
            </a:r>
            <a:r>
              <a:rPr lang="en-US" sz="2800" b="1" dirty="0"/>
              <a:t>(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2</a:t>
            </a:r>
            <a:r>
              <a:rPr lang="en-US" sz="2800" b="1" dirty="0"/>
              <a:t>)</a:t>
            </a:r>
            <a:r>
              <a:rPr lang="en-US" sz="2800" b="1" i="1" dirty="0"/>
              <a:t> = </a:t>
            </a:r>
            <a:r>
              <a:rPr lang="en-US" sz="2800" b="1" dirty="0"/>
              <a:t>0, then 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2</a:t>
            </a:r>
            <a:r>
              <a:rPr lang="en-US" sz="2800" b="1" dirty="0"/>
              <a:t> is the </a:t>
            </a:r>
            <a:r>
              <a:rPr lang="en-US" sz="2800" b="1" dirty="0">
                <a:solidFill>
                  <a:srgbClr val="FF0000"/>
                </a:solidFill>
              </a:rPr>
              <a:t>root</a:t>
            </a:r>
            <a:r>
              <a:rPr lang="en-US" sz="2800" b="1" dirty="0"/>
              <a:t> of the equation.</a:t>
            </a: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If f(x</a:t>
            </a:r>
            <a:r>
              <a:rPr lang="en-US" sz="2800" b="1" baseline="-25000" dirty="0"/>
              <a:t>2</a:t>
            </a:r>
            <a:r>
              <a:rPr lang="en-US" sz="2800" b="1" dirty="0"/>
              <a:t>) </a:t>
            </a:r>
            <a:r>
              <a:rPr lang="en-US" sz="2800" b="1" dirty="0">
                <a:sym typeface="Symbol" pitchFamily="18" charset="2"/>
              </a:rPr>
              <a:t> 0 and f(x</a:t>
            </a:r>
            <a:r>
              <a:rPr lang="en-US" sz="2800" b="1" baseline="-25000" dirty="0">
                <a:sym typeface="Symbol" pitchFamily="18" charset="2"/>
              </a:rPr>
              <a:t>0</a:t>
            </a:r>
            <a:r>
              <a:rPr lang="en-US" sz="2800" b="1" dirty="0">
                <a:sym typeface="Symbol" pitchFamily="18" charset="2"/>
              </a:rPr>
              <a:t>)f(x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) &lt; 0,  root lies in [x</a:t>
            </a:r>
            <a:r>
              <a:rPr lang="en-US" sz="2800" b="1" baseline="-25000" dirty="0">
                <a:sym typeface="Symbol" pitchFamily="18" charset="2"/>
              </a:rPr>
              <a:t>0</a:t>
            </a:r>
            <a:r>
              <a:rPr lang="en-US" sz="2800" b="1" dirty="0">
                <a:sym typeface="Symbol" pitchFamily="18" charset="2"/>
              </a:rPr>
              <a:t>,x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].</a:t>
            </a: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Otherwise root lies in [x</a:t>
            </a:r>
            <a:r>
              <a:rPr lang="en-US" sz="2800" b="1" baseline="-25000" dirty="0"/>
              <a:t>2</a:t>
            </a:r>
            <a:r>
              <a:rPr lang="en-US" sz="2800" b="1" dirty="0"/>
              <a:t>,x</a:t>
            </a:r>
            <a:r>
              <a:rPr lang="en-US" sz="2800" b="1" baseline="-25000" dirty="0"/>
              <a:t>1</a:t>
            </a:r>
            <a:r>
              <a:rPr lang="en-US" sz="2800" b="1" dirty="0"/>
              <a:t>].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ie</a:t>
            </a:r>
            <a:r>
              <a:rPr lang="en-US" b="1" i="1" dirty="0" smtClean="0">
                <a:solidFill>
                  <a:srgbClr val="FF0000"/>
                </a:solidFill>
              </a:rPr>
              <a:t>) If f(x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) 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</a:t>
            </a:r>
            <a:r>
              <a:rPr lang="en-US" b="1" i="1" dirty="0" smtClean="0">
                <a:solidFill>
                  <a:srgbClr val="FF0000"/>
                </a:solidFill>
              </a:rPr>
              <a:t> 0 and f(x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>
                <a:solidFill>
                  <a:srgbClr val="FF0000"/>
                </a:solidFill>
              </a:rPr>
              <a:t>)f(x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) &gt; 0 then x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i="1" dirty="0" smtClean="0">
                <a:solidFill>
                  <a:srgbClr val="FF0000"/>
                </a:solidFill>
              </a:rPr>
              <a:t>=x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 else x</a:t>
            </a:r>
            <a:r>
              <a:rPr lang="en-US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>
                <a:solidFill>
                  <a:srgbClr val="FF0000"/>
                </a:solidFill>
              </a:rPr>
              <a:t>=x</a:t>
            </a:r>
            <a:r>
              <a:rPr lang="en-US" b="1" i="1" baseline="-25000" dirty="0" smtClean="0">
                <a:solidFill>
                  <a:srgbClr val="FF0000"/>
                </a:solidFill>
              </a:rPr>
              <a:t>2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/>
              <a:t>We continue this process until we find the root (i.e., </a:t>
            </a:r>
            <a:r>
              <a:rPr lang="en-US" sz="2800" b="1" i="1" dirty="0"/>
              <a:t>x</a:t>
            </a:r>
            <a:r>
              <a:rPr lang="en-US" sz="2800" b="1" i="1" baseline="-25000" dirty="0"/>
              <a:t>2 </a:t>
            </a:r>
            <a:r>
              <a:rPr lang="en-US" sz="2800" b="1" dirty="0"/>
              <a:t>= 0), or the latest interval is smaller than some </a:t>
            </a:r>
            <a:r>
              <a:rPr lang="en-US" sz="2800" b="1" dirty="0">
                <a:solidFill>
                  <a:srgbClr val="FF0000"/>
                </a:solidFill>
              </a:rPr>
              <a:t>specified tolerance.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09600"/>
            <a:ext cx="8458200" cy="56388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>
                <a:solidFill>
                  <a:srgbClr val="C00000"/>
                </a:solidFill>
              </a:rPr>
              <a:t>Examples:</a:t>
            </a:r>
            <a:endParaRPr lang="en-US" b="1" dirty="0" smtClean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1) Find a real root of the equation x</a:t>
            </a:r>
            <a:r>
              <a:rPr lang="en-US" b="1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-2x-5=0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using Bisection method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Let f(x)= x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-2x-5=0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f(2)=-1 and f(3)=16 i.e. A root lies between 2 and 3.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Condition for the next iteration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If sign(f0) = sign(f2) then  x0=x2; else  x1=x2;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Iteration      x0                x1             x2                f0                 f1                   f2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                2.000           3.000        2.500        -1.000         16.000              5.625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2                2.000           2.500        2.250        -1.000          5.625               1.891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3                2.000           2.250        2.125        -1.000          1.891                0.346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4                2.000           2.125        2.062        -1.000          0.346              -0.351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5                2.062           2.125        2.094        -0.351          0.346              -0.009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App.root</a:t>
            </a:r>
            <a:r>
              <a:rPr lang="en-US" b="1" dirty="0" smtClean="0"/>
              <a:t> = 2.094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8305800" cy="60960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2) Find one root of </a:t>
            </a:r>
            <a:r>
              <a:rPr lang="en-US" b="1" i="1" dirty="0" smtClean="0"/>
              <a:t>e</a:t>
            </a:r>
            <a:r>
              <a:rPr lang="en-US" b="1" i="1" baseline="30000" dirty="0" smtClean="0"/>
              <a:t>x</a:t>
            </a:r>
            <a:r>
              <a:rPr lang="en-US" b="1" i="1" dirty="0" smtClean="0"/>
              <a:t> </a:t>
            </a:r>
            <a:r>
              <a:rPr lang="en-US" b="1" dirty="0" smtClean="0"/>
              <a:t>– 3</a:t>
            </a:r>
            <a:r>
              <a:rPr lang="en-US" b="1" i="1" dirty="0" smtClean="0"/>
              <a:t>x </a:t>
            </a:r>
            <a:r>
              <a:rPr lang="en-US" b="1" dirty="0" smtClean="0"/>
              <a:t>= 0 correct to two decimal places using the method of Bisection.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f </a:t>
            </a:r>
            <a:r>
              <a:rPr lang="en-US" b="1" dirty="0" smtClean="0"/>
              <a:t>(</a:t>
            </a:r>
            <a:r>
              <a:rPr lang="en-US" b="1" i="1" dirty="0" smtClean="0"/>
              <a:t>x</a:t>
            </a:r>
            <a:r>
              <a:rPr lang="en-US" b="1" dirty="0" smtClean="0"/>
              <a:t>) = </a:t>
            </a:r>
            <a:r>
              <a:rPr lang="en-US" b="1" i="1" dirty="0" smtClean="0"/>
              <a:t>e</a:t>
            </a:r>
            <a:r>
              <a:rPr lang="en-US" b="1" i="1" baseline="30000" dirty="0" smtClean="0"/>
              <a:t>x</a:t>
            </a:r>
            <a:r>
              <a:rPr lang="en-US" b="1" i="1" dirty="0" smtClean="0"/>
              <a:t> </a:t>
            </a:r>
            <a:r>
              <a:rPr lang="en-US" b="1" dirty="0" smtClean="0"/>
              <a:t>– 3</a:t>
            </a:r>
            <a:r>
              <a:rPr lang="en-US" b="1" i="1" dirty="0" smtClean="0"/>
              <a:t>x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f </a:t>
            </a:r>
            <a:r>
              <a:rPr lang="en-US" b="1" dirty="0" smtClean="0"/>
              <a:t>(1) = </a:t>
            </a:r>
            <a:r>
              <a:rPr lang="en-US" b="1" i="1" dirty="0" smtClean="0"/>
              <a:t>e</a:t>
            </a:r>
            <a:r>
              <a:rPr lang="en-US" b="1" baseline="30000" dirty="0" smtClean="0"/>
              <a:t>1</a:t>
            </a:r>
            <a:r>
              <a:rPr lang="en-US" b="1" dirty="0" smtClean="0"/>
              <a:t> – 3(1) = –0.283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f </a:t>
            </a:r>
            <a:r>
              <a:rPr lang="en-US" b="1" dirty="0" smtClean="0"/>
              <a:t>(2) = </a:t>
            </a:r>
            <a:r>
              <a:rPr lang="en-US" b="1" i="1" dirty="0" smtClean="0"/>
              <a:t>e</a:t>
            </a:r>
            <a:r>
              <a:rPr lang="en-US" b="1" baseline="30000" dirty="0" smtClean="0"/>
              <a:t>2</a:t>
            </a:r>
            <a:r>
              <a:rPr lang="en-US" b="1" dirty="0" smtClean="0"/>
              <a:t> – 3(2) = 1.389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a root lies between 1 and 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Condition for the next iteration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  If sign(f0) = sign(f2) then  x0=x2; else  x1=x2;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Iteration            x0                    x1               x2               f0               f1                  f2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__________________________________________________________________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1                     1.000              2.000          1.500         -0.282         1.389           -0.018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2                     1.500              2.000          1.750         -0.018         1.389            0.505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3                     1.500              1.750          1.625         -0.018         0.505            0.203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4                     1.500              1.625          1.562         -0.018         0.203            0.083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5                     1.500              1.562          1.531         -0.018         0.083            0.030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6                     1.500              1.531          1.516         -0.018          0.030            0.005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App.root</a:t>
            </a:r>
            <a:r>
              <a:rPr lang="en-US" b="1" dirty="0" smtClean="0"/>
              <a:t> = 1.516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58674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3. Find the two roots of the equation </a:t>
            </a:r>
            <a:r>
              <a:rPr lang="en-US" b="1" dirty="0" err="1" smtClean="0"/>
              <a:t>xsinx+cosx</a:t>
            </a:r>
            <a:r>
              <a:rPr lang="en-US" b="1" dirty="0" smtClean="0"/>
              <a:t>=0 using Bisection method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f(x)= </a:t>
            </a:r>
            <a:r>
              <a:rPr lang="en-US" b="1" dirty="0" err="1" smtClean="0"/>
              <a:t>xsinx+cosx</a:t>
            </a:r>
            <a:r>
              <a:rPr lang="en-US" b="1" dirty="0" smtClean="0"/>
              <a:t>=0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f(2)= 2sin2+cos2 = 1.402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f(3)= 3sin3+cos3 = -0.567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a root lies between 2 and 3.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Condition for the next iteration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If sign(f0) = sign(f2) then  x0=x2; else  x1=x2;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Iteration           x0               x1              x2                  f0                  f1                f2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1                  2.000         3.000            2.500             1.402           -0.567         0.695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2                  2.500         3.000            2.750             0.695           -0.567         0.125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3                  2.750        3.000             2.875             0.125           -0.567        -0.207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4                  2.750        2.875             2.812             0.125           -0.207        -0.037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5                  2.750        2.812             2.781             0.125           -0.037         0.045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6                  2.781       2.812              2.797             0.045            -0.037         0.004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App.root</a:t>
            </a:r>
            <a:r>
              <a:rPr lang="en-US" b="1" dirty="0" smtClean="0"/>
              <a:t> = 2.797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f(x)= </a:t>
            </a:r>
            <a:r>
              <a:rPr lang="en-US" b="1" dirty="0" err="1" smtClean="0"/>
              <a:t>xsinx+cosx</a:t>
            </a:r>
            <a:r>
              <a:rPr lang="en-US" b="1" dirty="0" smtClean="0"/>
              <a:t>=0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f(-2)= -2sin(-2)+</a:t>
            </a:r>
            <a:r>
              <a:rPr lang="en-US" b="1" dirty="0" err="1" smtClean="0"/>
              <a:t>cos</a:t>
            </a:r>
            <a:r>
              <a:rPr lang="en-US" b="1" dirty="0" smtClean="0"/>
              <a:t>(-2) = 1.402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f(-3)= -3sin(-3)+</a:t>
            </a:r>
            <a:r>
              <a:rPr lang="en-US" b="1" dirty="0" err="1" smtClean="0"/>
              <a:t>cos</a:t>
            </a:r>
            <a:r>
              <a:rPr lang="en-US" b="1" dirty="0" smtClean="0"/>
              <a:t>(-3) = -0.567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Another root lies between -2  and -3.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iteration        x0              x1                       x2                f0                    f1               f2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1               -2.000        -3.000             -2.500             1.402              -0.567           0.695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2               -2.500        -3.000              -2.750            0.695              -0.567           0.125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3              -2.750         -3.000             -2.875             0.125               -0.567         -0.207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4              -2.750         -2.875              -2.812            0.125               -0.207         -0.037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5              -2.750         -2.812              -2.781           0.125                -0.037          0.045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6              -2.781         -2.812              -2.797           0.045                -0.037          0.004</a:t>
            </a:r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b="1" dirty="0" smtClean="0"/>
              <a:t>____________________________________________________________________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App.root</a:t>
            </a:r>
            <a:r>
              <a:rPr lang="en-US" b="1" dirty="0" smtClean="0"/>
              <a:t> = -2.797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/>
          <p:cNvSpPr txBox="1">
            <a:spLocks noChangeArrowheads="1"/>
          </p:cNvSpPr>
          <p:nvPr/>
        </p:nvSpPr>
        <p:spPr bwMode="auto">
          <a:xfrm>
            <a:off x="2057400" y="990601"/>
            <a:ext cx="33528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Advantages: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>
                <a:latin typeface="Calibri" pitchFamily="34" charset="0"/>
                <a:cs typeface="Times New Roman" pitchFamily="18" charset="0"/>
              </a:rPr>
              <a:t>Simple and easy to implement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latin typeface="Calibri" pitchFamily="34" charset="0"/>
                <a:cs typeface="Times New Roman" pitchFamily="18" charset="0"/>
              </a:rPr>
              <a:t> One function evaluation per iteration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latin typeface="Calibri" pitchFamily="34" charset="0"/>
                <a:cs typeface="Times New Roman" pitchFamily="18" charset="0"/>
              </a:rPr>
              <a:t> No knowledge of the derivative is needed</a:t>
            </a: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5486400" y="998539"/>
            <a:ext cx="457200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Disadvantages: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>
                <a:latin typeface="Calibri" pitchFamily="34" charset="0"/>
              </a:rPr>
              <a:t>We need two initial guesses </a:t>
            </a:r>
            <a:r>
              <a:rPr lang="en-US" b="1" i="1" dirty="0">
                <a:solidFill>
                  <a:srgbClr val="000080"/>
                </a:solidFill>
                <a:latin typeface="Calibri" pitchFamily="34" charset="0"/>
              </a:rPr>
              <a:t>a</a:t>
            </a:r>
            <a:r>
              <a:rPr lang="en-US" b="1" dirty="0">
                <a:latin typeface="Calibri" pitchFamily="34" charset="0"/>
              </a:rPr>
              <a:t> and </a:t>
            </a:r>
            <a:r>
              <a:rPr lang="en-US" b="1" i="1" dirty="0">
                <a:solidFill>
                  <a:srgbClr val="000080"/>
                </a:solidFill>
                <a:latin typeface="Calibri" pitchFamily="34" charset="0"/>
              </a:rPr>
              <a:t>b</a:t>
            </a:r>
            <a:r>
              <a:rPr lang="en-US" b="1" dirty="0">
                <a:latin typeface="Calibri" pitchFamily="34" charset="0"/>
              </a:rPr>
              <a:t> which bracket the root.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alibri" pitchFamily="34" charset="0"/>
                <a:cs typeface="Times New Roman" pitchFamily="18" charset="0"/>
              </a:rPr>
              <a:t> Slowest method to converge to the solution.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alibri" pitchFamily="34" charset="0"/>
              </a:rPr>
              <a:t> When an interval contains more than one root, the bisection method can find </a:t>
            </a:r>
            <a:r>
              <a:rPr lang="en-US" b="1" i="1" dirty="0">
                <a:solidFill>
                  <a:srgbClr val="333399"/>
                </a:solidFill>
                <a:latin typeface="Calibri" pitchFamily="34" charset="0"/>
              </a:rPr>
              <a:t>only</a:t>
            </a:r>
            <a:r>
              <a:rPr lang="en-US" b="1" dirty="0">
                <a:latin typeface="Calibri" pitchFamily="34" charset="0"/>
              </a:rPr>
              <a:t> one of them.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24000" y="228600"/>
            <a:ext cx="789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200">
                <a:solidFill>
                  <a:srgbClr val="0000FF"/>
                </a:solidFill>
                <a:latin typeface="Calibri" pitchFamily="34" charset="0"/>
              </a:rPr>
              <a:t>Bisection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Overview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FF"/>
                </a:solidFill>
              </a:rPr>
              <a:t>Errors</a:t>
            </a:r>
          </a:p>
          <a:p>
            <a:r>
              <a:rPr lang="en-US" dirty="0">
                <a:solidFill>
                  <a:srgbClr val="0000FF"/>
                </a:solidFill>
              </a:rPr>
              <a:t>Solution of algebraic and transcendental </a:t>
            </a:r>
            <a:r>
              <a:rPr lang="en-US" dirty="0" smtClean="0">
                <a:solidFill>
                  <a:srgbClr val="0000FF"/>
                </a:solidFill>
              </a:rPr>
              <a:t>equations</a:t>
            </a:r>
          </a:p>
          <a:p>
            <a:r>
              <a:rPr lang="en-US" dirty="0">
                <a:solidFill>
                  <a:srgbClr val="0000FF"/>
                </a:solidFill>
              </a:rPr>
              <a:t>Solution of Simultaneous linear algebraic </a:t>
            </a:r>
            <a:r>
              <a:rPr lang="en-US" dirty="0" smtClean="0">
                <a:solidFill>
                  <a:srgbClr val="0000FF"/>
                </a:solidFill>
              </a:rPr>
              <a:t>equations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Interpolation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Numerical Integration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Numerical Solution of ordinary Differential Equations 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14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FF"/>
                </a:solidFill>
              </a:rPr>
              <a:t>Procedure for False Position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1"/>
            <a:ext cx="9753600" cy="51355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Locate the interval [x</a:t>
            </a:r>
            <a:r>
              <a:rPr lang="en-US" i="1" baseline="-25000" dirty="0" smtClean="0"/>
              <a:t>0</a:t>
            </a:r>
            <a:r>
              <a:rPr lang="en-US" i="1" dirty="0" smtClean="0"/>
              <a:t>, x1] in which root lies.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 First Approximation to the  root  using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                    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i="1" dirty="0" smtClean="0"/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 startAt="3"/>
              <a:defRPr/>
            </a:pPr>
            <a:r>
              <a:rPr lang="en-US" i="1" dirty="0" smtClean="0"/>
              <a:t>If f(x</a:t>
            </a:r>
            <a:r>
              <a:rPr lang="en-US" i="1" baseline="-25000" dirty="0" smtClean="0"/>
              <a:t>2</a:t>
            </a:r>
            <a:r>
              <a:rPr lang="en-US" i="1" dirty="0" smtClean="0"/>
              <a:t>) = 0, x</a:t>
            </a:r>
            <a:r>
              <a:rPr lang="en-US" i="1" baseline="-25000" dirty="0" smtClean="0"/>
              <a:t>2</a:t>
            </a:r>
            <a:r>
              <a:rPr lang="en-US" i="1" dirty="0" smtClean="0"/>
              <a:t> is the root.</a:t>
            </a:r>
            <a:r>
              <a:rPr lang="en-US" b="1" i="1" dirty="0" smtClean="0"/>
              <a:t>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 startAt="3"/>
              <a:defRPr/>
            </a:pPr>
            <a:r>
              <a:rPr lang="en-US" b="1" i="1" dirty="0" smtClean="0"/>
              <a:t>4. If f(x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) </a:t>
            </a:r>
            <a:r>
              <a:rPr lang="en-US" b="1" i="1" dirty="0" smtClean="0">
                <a:sym typeface="Symbol"/>
              </a:rPr>
              <a:t></a:t>
            </a:r>
            <a:r>
              <a:rPr lang="en-US" b="1" i="1" dirty="0" smtClean="0"/>
              <a:t> 0 and f(x</a:t>
            </a:r>
            <a:r>
              <a:rPr lang="en-US" b="1" i="1" baseline="-25000" dirty="0" smtClean="0"/>
              <a:t>0</a:t>
            </a:r>
            <a:r>
              <a:rPr lang="en-US" b="1" i="1" dirty="0" smtClean="0"/>
              <a:t>)f(x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) &gt; 0 then x</a:t>
            </a:r>
            <a:r>
              <a:rPr lang="en-US" b="1" i="1" baseline="-25000" dirty="0" smtClean="0"/>
              <a:t>0 </a:t>
            </a:r>
            <a:r>
              <a:rPr lang="en-US" b="1" i="1" dirty="0" smtClean="0"/>
              <a:t>=x</a:t>
            </a:r>
            <a:r>
              <a:rPr lang="en-US" b="1" i="1" baseline="-25000" dirty="0" smtClean="0"/>
              <a:t>2 </a:t>
            </a:r>
            <a:r>
              <a:rPr lang="en-US" b="1" i="1" dirty="0" smtClean="0"/>
              <a:t>else x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=x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  </a:t>
            </a: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i="1" dirty="0" smtClean="0"/>
              <a:t>5. Repeat the process until the root converges.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124200" y="205740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1447800" imgH="419100" progId="Equation.3">
                  <p:embed/>
                </p:oleObj>
              </mc:Choice>
              <mc:Fallback>
                <p:oleObj name="Equation" r:id="rId3" imgW="14478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3733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</a:rPr>
              <a:t>False Position Method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Advantages: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1. Simple</a:t>
            </a:r>
          </a:p>
          <a:p>
            <a:pPr marL="457200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	2. Brackets the Root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Disadvantages: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1. Can be slow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2. Like Bisection, need an initial interval around the root.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4008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Example1: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Compute the roots of the equation x</a:t>
            </a:r>
            <a:r>
              <a:rPr lang="en-US" sz="3300" b="1" i="1" baseline="30000" dirty="0"/>
              <a:t>3</a:t>
            </a:r>
            <a:r>
              <a:rPr lang="en-US" sz="3300" b="1" i="1" dirty="0"/>
              <a:t>-4x-9=0 by </a:t>
            </a:r>
            <a:r>
              <a:rPr lang="en-US" sz="3300" b="1" i="1" dirty="0" err="1"/>
              <a:t>Regula</a:t>
            </a:r>
            <a:r>
              <a:rPr lang="en-US" sz="3300" b="1" i="1" dirty="0"/>
              <a:t> </a:t>
            </a:r>
            <a:r>
              <a:rPr lang="en-US" sz="3300" b="1" i="1" dirty="0" err="1"/>
              <a:t>Falsi</a:t>
            </a:r>
            <a:r>
              <a:rPr lang="en-US" sz="3300" b="1" i="1" dirty="0"/>
              <a:t> method.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Given f(x)= x</a:t>
            </a:r>
            <a:r>
              <a:rPr lang="en-US" sz="3300" b="1" i="1" baseline="30000" dirty="0"/>
              <a:t>3</a:t>
            </a:r>
            <a:r>
              <a:rPr lang="en-US" sz="3300" b="1" i="1" dirty="0"/>
              <a:t>-4x-9=0 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f(2)= 2</a:t>
            </a:r>
            <a:r>
              <a:rPr lang="en-US" sz="3300" b="1" i="1" baseline="30000" dirty="0"/>
              <a:t>3</a:t>
            </a:r>
            <a:r>
              <a:rPr lang="en-US" sz="3300" b="1" i="1" dirty="0"/>
              <a:t>-4x2-9= -9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f(3)= 3</a:t>
            </a:r>
            <a:r>
              <a:rPr lang="en-US" sz="3300" b="1" i="1" baseline="30000" dirty="0"/>
              <a:t>3</a:t>
            </a:r>
            <a:r>
              <a:rPr lang="en-US" sz="3300" b="1" i="1" dirty="0"/>
              <a:t>-4x3-9= 6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 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_________________________________________________________________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 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    x0                           x1                      x2                  f0                     f1                    f2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_________________________________________________________________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 </a:t>
            </a:r>
            <a:endParaRPr lang="en-US" sz="3300" b="1" dirty="0"/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sz="3300" b="1" i="1" dirty="0"/>
              <a:t>2.000000           3.000000            2.600000      -9.000000     6.000000       -1.824002</a:t>
            </a:r>
            <a:endParaRPr lang="en-US" sz="3300" b="1" dirty="0"/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sz="3300" b="1" i="1" dirty="0"/>
              <a:t>2.600000           3.000000            2.693252      -1.824002     6.000000       -0.237225</a:t>
            </a:r>
            <a:endParaRPr lang="en-US" sz="3300" b="1" dirty="0"/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sz="3300" b="1" i="1" dirty="0"/>
              <a:t>2.693252           3.000000            2.704918      -0.237225     6.000000       -0.028912</a:t>
            </a:r>
            <a:endParaRPr lang="en-US" sz="3300" b="1" dirty="0"/>
          </a:p>
          <a:p>
            <a:pPr eaLnBrk="1" fontAlgn="auto" hangingPunct="1">
              <a:spcAft>
                <a:spcPts val="600"/>
              </a:spcAft>
              <a:buNone/>
              <a:defRPr/>
            </a:pPr>
            <a:r>
              <a:rPr lang="en-US" sz="3300" b="1" i="1" dirty="0"/>
              <a:t>2.704918           3.000000            2.706333      -0.028912     6.000000       -0.003497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_________________________________________________________________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 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 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 err="1"/>
              <a:t>App.root</a:t>
            </a:r>
            <a:r>
              <a:rPr lang="en-US" sz="3300" b="1" i="1" dirty="0"/>
              <a:t> = 2.706333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300" b="1" i="1" dirty="0"/>
              <a:t> </a:t>
            </a:r>
            <a:endParaRPr lang="en-US" sz="33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33400"/>
            <a:ext cx="8686800" cy="6019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Example2: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using </a:t>
            </a:r>
            <a:r>
              <a:rPr lang="en-US" b="1" dirty="0" err="1" smtClean="0"/>
              <a:t>regula</a:t>
            </a:r>
            <a:r>
              <a:rPr lang="en-US" b="1" dirty="0" smtClean="0"/>
              <a:t> </a:t>
            </a:r>
            <a:r>
              <a:rPr lang="en-US" b="1" dirty="0" err="1" smtClean="0"/>
              <a:t>falsi</a:t>
            </a:r>
            <a:r>
              <a:rPr lang="en-US" b="1" dirty="0" smtClean="0"/>
              <a:t> method find a real root of the equation </a:t>
            </a:r>
            <a:r>
              <a:rPr lang="en-US" b="1" i="1" dirty="0" smtClean="0"/>
              <a:t>xlog</a:t>
            </a:r>
            <a:r>
              <a:rPr lang="en-US" b="1" i="1" baseline="-25000" dirty="0" smtClean="0"/>
              <a:t>10</a:t>
            </a:r>
            <a:r>
              <a:rPr lang="en-US" b="1" i="1" dirty="0" smtClean="0"/>
              <a:t>x-1.2=0</a:t>
            </a:r>
            <a:r>
              <a:rPr lang="en-US" b="1" dirty="0" smtClean="0"/>
              <a:t> correct up to 3 places of decimals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f(x)= xlog</a:t>
            </a:r>
            <a:r>
              <a:rPr lang="en-US" b="1" i="1" baseline="-25000" dirty="0" smtClean="0"/>
              <a:t>10</a:t>
            </a:r>
            <a:r>
              <a:rPr lang="en-US" b="1" i="1" dirty="0" smtClean="0"/>
              <a:t>x-1.2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f(1)= 1log</a:t>
            </a:r>
            <a:r>
              <a:rPr lang="en-US" b="1" i="1" baseline="-25000" dirty="0" smtClean="0"/>
              <a:t>10</a:t>
            </a:r>
            <a:r>
              <a:rPr lang="en-US" b="1" i="1" dirty="0" smtClean="0"/>
              <a:t>1-1.2 =-1.2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f(2)= 2log</a:t>
            </a:r>
            <a:r>
              <a:rPr lang="en-US" b="1" i="1" baseline="-25000" dirty="0" smtClean="0"/>
              <a:t>10</a:t>
            </a:r>
            <a:r>
              <a:rPr lang="en-US" b="1" i="1" dirty="0" smtClean="0"/>
              <a:t>2-1.2= -0.597940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 smtClean="0"/>
              <a:t>f(3)= 3log</a:t>
            </a:r>
            <a:r>
              <a:rPr lang="en-US" b="1" i="1" baseline="-25000" dirty="0" smtClean="0"/>
              <a:t>10</a:t>
            </a:r>
            <a:r>
              <a:rPr lang="en-US" b="1" i="1" dirty="0" smtClean="0"/>
              <a:t>3-1.2=0.231364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i="1" dirty="0"/>
              <a:t>_______________________________________________________________ </a:t>
            </a:r>
            <a:endParaRPr lang="en-US" sz="29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i="1" dirty="0"/>
              <a:t>    x0      	        x1                      x2     	         f0   	    	    f1   		    f2</a:t>
            </a:r>
            <a:endParaRPr lang="en-US" sz="29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i="1" dirty="0"/>
              <a:t>_______________________________________________________________ </a:t>
            </a:r>
            <a:endParaRPr lang="en-US" sz="29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i="1" dirty="0"/>
              <a:t>2.000000     3.000000 	2.721014    -0.597940        0.231364     -0.017091</a:t>
            </a:r>
            <a:endParaRPr lang="en-US" sz="29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i="1" dirty="0"/>
              <a:t>2.721014     3.000000 	2.740206    -0.017091 	0.231364 -   0.000384</a:t>
            </a:r>
            <a:endParaRPr lang="en-US" sz="29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i="1" dirty="0"/>
              <a:t>________________________________________________________________ </a:t>
            </a:r>
            <a:endParaRPr lang="en-US" sz="29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dirty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b="1" i="1" dirty="0" err="1"/>
              <a:t>App.root</a:t>
            </a:r>
            <a:r>
              <a:rPr lang="en-US" sz="2900" b="1" i="1" dirty="0"/>
              <a:t> = 2.740206</a:t>
            </a:r>
            <a:endParaRPr lang="en-US" sz="2900" b="1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</a:rPr>
              <a:t>False Position Method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Advantages: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1. Simple</a:t>
            </a:r>
          </a:p>
          <a:p>
            <a:pPr marL="457200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	2. Brackets the Root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Disadvantages: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1. Can be slow</a:t>
            </a:r>
          </a:p>
          <a:p>
            <a:pPr marL="914400" lvl="1" indent="-457200" eaLnBrk="1" fontAlgn="auto" hangingPunct="1">
              <a:spcAft>
                <a:spcPts val="0"/>
              </a:spcAft>
              <a:buNone/>
              <a:tabLst>
                <a:tab pos="1143000" algn="ctr"/>
                <a:tab pos="3200400" algn="ctr"/>
                <a:tab pos="5029200" algn="ctr"/>
                <a:tab pos="6858000" algn="ctr"/>
              </a:tabLst>
              <a:defRPr/>
            </a:pPr>
            <a:r>
              <a:rPr lang="en-US" sz="2400" b="1" dirty="0">
                <a:cs typeface="Times New Roman" pitchFamily="18" charset="0"/>
              </a:rPr>
              <a:t>2. Like Bisection, need an initial interval around the root.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1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rgbClr val="0000FF"/>
                </a:solidFill>
              </a:rPr>
              <a:t>Procedure for Newton-Raphson Method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Locate the initial value x</a:t>
            </a:r>
            <a:r>
              <a:rPr lang="en-US" i="1" baseline="-25000" dirty="0" smtClean="0"/>
              <a:t>0</a:t>
            </a:r>
            <a:r>
              <a:rPr lang="en-US" i="1" dirty="0" smtClean="0"/>
              <a:t>.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Evaluate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Use an initial guess of the root, x</a:t>
            </a:r>
            <a:r>
              <a:rPr lang="en-US" baseline="-25000" dirty="0" smtClean="0"/>
              <a:t>0</a:t>
            </a:r>
            <a:r>
              <a:rPr lang="en-US" dirty="0" smtClean="0"/>
              <a:t>, to estimate the new value of the root, x</a:t>
            </a:r>
            <a:r>
              <a:rPr lang="en-US" baseline="-25000" dirty="0" smtClean="0"/>
              <a:t>1</a:t>
            </a:r>
            <a:r>
              <a:rPr lang="en-US" dirty="0" smtClean="0"/>
              <a:t>, as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i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 If f(x1) = 0, x</a:t>
            </a:r>
            <a:r>
              <a:rPr lang="en-US" i="1" baseline="-25000" dirty="0" smtClean="0"/>
              <a:t>1</a:t>
            </a:r>
            <a:r>
              <a:rPr lang="en-US" i="1" dirty="0" smtClean="0"/>
              <a:t> is the root.</a:t>
            </a:r>
            <a:r>
              <a:rPr lang="en-US" b="1" i="1" dirty="0" smtClean="0"/>
              <a:t>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If f(x</a:t>
            </a:r>
            <a:r>
              <a:rPr lang="en-US" i="1" baseline="-25000" dirty="0" smtClean="0"/>
              <a:t>1</a:t>
            </a:r>
            <a:r>
              <a:rPr lang="en-US" i="1" dirty="0" smtClean="0"/>
              <a:t>) </a:t>
            </a:r>
            <a:r>
              <a:rPr lang="en-US" i="1" dirty="0" smtClean="0">
                <a:sym typeface="Symbol"/>
              </a:rPr>
              <a:t></a:t>
            </a:r>
            <a:r>
              <a:rPr lang="en-US" i="1" dirty="0" smtClean="0"/>
              <a:t> 0   then x</a:t>
            </a:r>
            <a:r>
              <a:rPr lang="en-US" i="1" baseline="-25000" dirty="0" smtClean="0"/>
              <a:t>0 </a:t>
            </a:r>
            <a:r>
              <a:rPr lang="en-US" b="1" i="1" dirty="0" smtClean="0"/>
              <a:t>=x</a:t>
            </a:r>
            <a:r>
              <a:rPr lang="en-US" b="1" i="1" baseline="-25000" dirty="0" smtClean="0"/>
              <a:t>1  </a:t>
            </a:r>
            <a:r>
              <a:rPr lang="en-US" b="1" i="1" dirty="0" smtClean="0"/>
              <a:t>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Repeat the process until the root converges.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962400" y="2133601"/>
          <a:ext cx="609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355292" imgH="215713" progId="Equation.3">
                  <p:embed/>
                </p:oleObj>
              </mc:Choice>
              <mc:Fallback>
                <p:oleObj name="Equation" r:id="rId3" imgW="355292" imgH="215713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1"/>
                        <a:ext cx="6096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962400" y="3429000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1104900" imgH="419100" progId="Equation.3">
                  <p:embed/>
                </p:oleObj>
              </mc:Choice>
              <mc:Fallback>
                <p:oleObj name="Equation" r:id="rId5" imgW="11049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2362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 sz="3200" b="1">
                <a:solidFill>
                  <a:srgbClr val="FF0000"/>
                </a:solidFill>
                <a:latin typeface="Arial" charset="0"/>
              </a:rPr>
              <a:t>Newton-Raphson method - Examples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2578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Example1: Find a real root of the equation f(x)=x</a:t>
            </a:r>
            <a:r>
              <a:rPr lang="en-US" b="1" baseline="30000" dirty="0" smtClean="0"/>
              <a:t>3 </a:t>
            </a:r>
            <a:r>
              <a:rPr lang="en-US" b="1" dirty="0" smtClean="0"/>
              <a:t>-2x-5=0 using Newton –</a:t>
            </a:r>
            <a:r>
              <a:rPr lang="en-US" b="1" dirty="0" err="1" smtClean="0"/>
              <a:t>raphson</a:t>
            </a:r>
            <a:r>
              <a:rPr lang="en-US" b="1" dirty="0" smtClean="0"/>
              <a:t> method.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Given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f(2)=2</a:t>
            </a:r>
            <a:r>
              <a:rPr lang="en-US" b="1" baseline="30000" dirty="0" smtClean="0"/>
              <a:t>3 </a:t>
            </a:r>
            <a:r>
              <a:rPr lang="en-US" b="1" dirty="0" smtClean="0"/>
              <a:t>-2x2-5= -1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f(3)=3</a:t>
            </a:r>
            <a:r>
              <a:rPr lang="en-US" b="1" baseline="30000" dirty="0" smtClean="0"/>
              <a:t>3 </a:t>
            </a:r>
            <a:r>
              <a:rPr lang="en-US" b="1" dirty="0" smtClean="0"/>
              <a:t>-2x3-5= 16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  choose x</a:t>
            </a:r>
            <a:r>
              <a:rPr lang="en-US" b="1" baseline="-25000" dirty="0" smtClean="0"/>
              <a:t>0 = </a:t>
            </a:r>
            <a:r>
              <a:rPr lang="en-US" b="1" dirty="0" smtClean="0"/>
              <a:t>2 f’(x) = 3x</a:t>
            </a:r>
            <a:r>
              <a:rPr lang="en-US" b="1" baseline="30000" dirty="0" smtClean="0"/>
              <a:t>2</a:t>
            </a:r>
            <a:r>
              <a:rPr lang="en-US" b="1" dirty="0" smtClean="0"/>
              <a:t>-2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 ________________________________________________________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    x0                 f(x0)                  f'(x0)               x1               f(x1)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2.000000       -1.000              10.000000     2.100000       0.060999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2.100000        0.060999        11.229999     2.094568        0.000185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App.root</a:t>
            </a:r>
            <a:r>
              <a:rPr lang="en-US" b="1" dirty="0" smtClean="0"/>
              <a:t> = 2.094568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Find the root of the equation f(x)=3x-cosx-1=0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F’(x)= 3+sinx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The root lies between 0 and 1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    x0              f(x0) 	      f'(x0)              x1                f(x1)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0.000000   -2.000          3.000000   0.666667    0.214113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0.666667   0.214113     3.618370   0.607493     0.001397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err="1" smtClean="0"/>
              <a:t>App.root</a:t>
            </a:r>
            <a:r>
              <a:rPr lang="en-US" dirty="0" smtClean="0"/>
              <a:t> = 0.607493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Evaluate √l2 to three decimal places using Newton-</a:t>
            </a:r>
            <a:r>
              <a:rPr lang="en-US" sz="2000" b="1" dirty="0" err="1"/>
              <a:t>Raphson</a:t>
            </a:r>
            <a:r>
              <a:rPr lang="en-US" sz="2000" b="1" dirty="0"/>
              <a:t> method.</a:t>
            </a:r>
          </a:p>
          <a:p>
            <a:pPr>
              <a:buNone/>
            </a:pPr>
            <a:r>
              <a:rPr lang="en-US" sz="2000" b="1" dirty="0"/>
              <a:t>X= √l2 or x=  √12 or x</a:t>
            </a:r>
            <a:r>
              <a:rPr lang="en-US" sz="2000" b="1" baseline="30000" dirty="0"/>
              <a:t>2</a:t>
            </a:r>
            <a:r>
              <a:rPr lang="en-US" sz="2000" b="1" dirty="0"/>
              <a:t>-12</a:t>
            </a:r>
          </a:p>
          <a:p>
            <a:pPr>
              <a:buNone/>
            </a:pPr>
            <a:r>
              <a:rPr lang="en-US" sz="2000" b="1" dirty="0"/>
              <a:t>f(x)=x</a:t>
            </a:r>
            <a:r>
              <a:rPr lang="en-US" sz="2000" b="1" baseline="30000" dirty="0"/>
              <a:t>2</a:t>
            </a:r>
            <a:r>
              <a:rPr lang="en-US" sz="2000" b="1" dirty="0"/>
              <a:t>-12 =0</a:t>
            </a:r>
          </a:p>
          <a:p>
            <a:pPr>
              <a:buNone/>
            </a:pPr>
            <a:r>
              <a:rPr lang="en-US" sz="2000" b="1" dirty="0"/>
              <a:t>f(3) =-3 and f(4)=4</a:t>
            </a:r>
          </a:p>
          <a:p>
            <a:pPr>
              <a:buNone/>
            </a:pPr>
            <a:r>
              <a:rPr lang="en-US" sz="2000" b="1" dirty="0"/>
              <a:t>f’(x) =2x</a:t>
            </a:r>
          </a:p>
          <a:p>
            <a:pPr>
              <a:buNone/>
            </a:pPr>
            <a:r>
              <a:rPr lang="en-US" sz="2000" b="1" dirty="0"/>
              <a:t> a root lies between 3 and 4.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Choose x0=4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 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    x0      		  f(x0)              f'(x0)              x1                    f(x1)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______________________________________________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4.000000        	4.0000	    8.000000        3.500000          0.25000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3.500000      	0.25000	  7.000000         3.464286           0.001276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____________________________________________</a:t>
            </a:r>
          </a:p>
          <a:p>
            <a:r>
              <a:rPr lang="en-US" dirty="0" smtClean="0"/>
              <a:t>The approximate root is 3.464286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Find  a real root of the equation f(x)=</a:t>
            </a:r>
            <a:r>
              <a:rPr lang="en-US" b="1" dirty="0" err="1" smtClean="0"/>
              <a:t>xe</a:t>
            </a:r>
            <a:r>
              <a:rPr lang="en-US" b="1" baseline="30000" dirty="0" err="1" smtClean="0"/>
              <a:t>x</a:t>
            </a:r>
            <a:r>
              <a:rPr lang="en-US" b="1" baseline="30000" dirty="0" smtClean="0"/>
              <a:t> </a:t>
            </a:r>
            <a:r>
              <a:rPr lang="en-US" b="1" dirty="0" smtClean="0"/>
              <a:t>-1 =0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F’(x)= (1+x)e</a:t>
            </a:r>
            <a:r>
              <a:rPr lang="en-US" b="1" baseline="30000" dirty="0" smtClean="0"/>
              <a:t>x 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Root lies between 0 and 1. Choose x0 =1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    x0          	f(x0)	           f'(x0)       	      x1       	   f(x1)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_______________________________________________________________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1.000000            1</a:t>
            </a:r>
            <a:r>
              <a:rPr lang="en-US" dirty="0" smtClean="0"/>
              <a:t>.71828 2 </a:t>
            </a:r>
            <a:r>
              <a:rPr lang="en-US" b="1" dirty="0" smtClean="0"/>
              <a:t>	   5.436563  	 0.683940  	 0.355342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0.683940            0.355342	   3.337012   	0.577454   	  0.028734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0.577454            0.028734	   2.810231   	0.567230  	 0.000239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____________________________________________________________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 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App.root</a:t>
            </a:r>
            <a:r>
              <a:rPr lang="en-US" b="1" dirty="0" smtClean="0"/>
              <a:t> = 0.567230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ERRORS IN COMPUTATION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382000" cy="5410200"/>
          </a:xfrm>
        </p:spPr>
        <p:txBody>
          <a:bodyPr/>
          <a:lstStyle/>
          <a:p>
            <a:pPr>
              <a:buClr>
                <a:srgbClr val="0000FF"/>
              </a:buClr>
            </a:pPr>
            <a:r>
              <a:rPr lang="en-US" sz="2800" b="1" dirty="0"/>
              <a:t>Defined as the difference between the true value in a calculation and the approximate value found using a numerical method etc.</a:t>
            </a:r>
          </a:p>
          <a:p>
            <a:pPr>
              <a:buClr>
                <a:srgbClr val="0000FF"/>
              </a:buClr>
            </a:pPr>
            <a:r>
              <a:rPr lang="en-GB" sz="2800" b="1" dirty="0"/>
              <a:t>Error (e) = True value – Approximate value.</a:t>
            </a:r>
          </a:p>
          <a:p>
            <a:pPr marL="169863" indent="-169863">
              <a:buClr>
                <a:srgbClr val="0000FF"/>
              </a:buClr>
              <a:buFontTx/>
              <a:buChar char="•"/>
              <a:defRPr/>
            </a:pPr>
            <a:r>
              <a:rPr lang="en-US" sz="2800" b="1" kern="0" dirty="0">
                <a:cs typeface="Times New Roman" pitchFamily="18" charset="0"/>
              </a:rPr>
              <a:t>Numerical methods yield </a:t>
            </a:r>
            <a:r>
              <a:rPr lang="en-US" sz="2800" b="1" i="1" kern="0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approximate</a:t>
            </a:r>
            <a:r>
              <a:rPr lang="en-US" sz="2800" b="1" kern="0" dirty="0">
                <a:cs typeface="Times New Roman" pitchFamily="18" charset="0"/>
              </a:rPr>
              <a:t> results that are close to the exact analytical solution.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Newton-</a:t>
            </a:r>
            <a:r>
              <a:rPr lang="en-US" b="1" dirty="0" err="1" smtClean="0">
                <a:solidFill>
                  <a:srgbClr val="FF0000"/>
                </a:solidFill>
              </a:rPr>
              <a:t>Raphson</a:t>
            </a:r>
            <a:r>
              <a:rPr lang="en-US" b="1" dirty="0" smtClean="0">
                <a:solidFill>
                  <a:srgbClr val="FF0000"/>
                </a:solidFill>
              </a:rPr>
              <a:t> Method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rgbClr val="333399"/>
              </a:buClr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Advantages: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333399"/>
              </a:buClr>
              <a:buFont typeface="Arial" pitchFamily="34" charset="0"/>
              <a:buAutoNum type="arabicPeriod"/>
              <a:defRPr/>
            </a:pPr>
            <a:r>
              <a:rPr lang="en-US" dirty="0" smtClean="0"/>
              <a:t>Converges fast, if it converges and requires only one guess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333399"/>
              </a:buClr>
              <a:buFont typeface="Arial" pitchFamily="34" charset="0"/>
              <a:buAutoNum type="arabicPeriod"/>
              <a:defRPr/>
            </a:pPr>
            <a:r>
              <a:rPr lang="en-US" dirty="0" smtClean="0"/>
              <a:t>The method is </a:t>
            </a:r>
            <a:r>
              <a:rPr lang="en-US" dirty="0" err="1" smtClean="0"/>
              <a:t>quadratically</a:t>
            </a:r>
            <a:r>
              <a:rPr lang="en-US" dirty="0" smtClean="0"/>
              <a:t> convergent, that is the number of decimal places of accuracy nearly doubles at each iteration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333399"/>
              </a:buClr>
              <a:buFont typeface="Arial" pitchFamily="34" charset="0"/>
              <a:buAutoNum type="arabicPeriod"/>
              <a:defRPr/>
            </a:pPr>
            <a:r>
              <a:rPr lang="en-US" dirty="0" smtClean="0"/>
              <a:t>Starting point can be arbitrary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Disadvantages:</a:t>
            </a:r>
          </a:p>
          <a:p>
            <a:pPr eaLnBrk="1" fontAlgn="auto" hangingPunct="1">
              <a:spcAft>
                <a:spcPts val="0"/>
              </a:spcAft>
              <a:buClr>
                <a:srgbClr val="333399"/>
              </a:buClr>
              <a:buNone/>
              <a:defRPr/>
            </a:pPr>
            <a:r>
              <a:rPr lang="en-US" dirty="0" smtClean="0"/>
              <a:t>The Newton-</a:t>
            </a:r>
            <a:r>
              <a:rPr lang="en-US" dirty="0" err="1" smtClean="0"/>
              <a:t>Raphson</a:t>
            </a:r>
            <a:r>
              <a:rPr lang="en-US" dirty="0" smtClean="0"/>
              <a:t> method requires the calculation of the </a:t>
            </a:r>
            <a:r>
              <a:rPr lang="en-US" b="1" i="1" dirty="0" smtClean="0">
                <a:solidFill>
                  <a:srgbClr val="000099"/>
                </a:solidFill>
              </a:rPr>
              <a:t>derivative</a:t>
            </a:r>
            <a:r>
              <a:rPr lang="en-US" dirty="0" smtClean="0"/>
              <a:t> of a function, which is </a:t>
            </a:r>
            <a:r>
              <a:rPr lang="en-US" b="1" dirty="0" smtClean="0">
                <a:solidFill>
                  <a:srgbClr val="000099"/>
                </a:solidFill>
              </a:rPr>
              <a:t>not always easy</a:t>
            </a:r>
            <a:r>
              <a:rPr lang="en-US" dirty="0" smtClean="0"/>
              <a:t>. </a:t>
            </a:r>
          </a:p>
          <a:p>
            <a:pPr eaLnBrk="1" fontAlgn="auto" hangingPunct="1">
              <a:spcAft>
                <a:spcPts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Clr>
                <a:srgbClr val="333399"/>
              </a:buClr>
              <a:buNone/>
              <a:defRPr/>
            </a:pPr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0099"/>
                </a:solidFill>
              </a:rPr>
              <a:t>f'</a:t>
            </a:r>
            <a:r>
              <a:rPr lang="en-US" b="1" dirty="0" smtClean="0">
                <a:solidFill>
                  <a:srgbClr val="000099"/>
                </a:solidFill>
              </a:rPr>
              <a:t> vanishes </a:t>
            </a:r>
            <a:r>
              <a:rPr lang="en-US" dirty="0" smtClean="0"/>
              <a:t>at an iteration point, then the method will </a:t>
            </a:r>
            <a:r>
              <a:rPr lang="en-US" b="1" dirty="0" smtClean="0">
                <a:solidFill>
                  <a:srgbClr val="000099"/>
                </a:solidFill>
              </a:rPr>
              <a:t>fail to converge</a:t>
            </a:r>
            <a:r>
              <a:rPr lang="en-US" dirty="0" smtClean="0">
                <a:solidFill>
                  <a:srgbClr val="333399"/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Clr>
                <a:srgbClr val="333399"/>
              </a:buClr>
              <a:buNone/>
              <a:defRPr/>
            </a:pPr>
            <a:endParaRPr lang="en-US" dirty="0" smtClean="0">
              <a:solidFill>
                <a:srgbClr val="333399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Method of successive approximation or  </a:t>
            </a:r>
            <a:r>
              <a:rPr lang="en-US" altLang="zh-TW" b="1" dirty="0" smtClean="0">
                <a:solidFill>
                  <a:srgbClr val="FF0000"/>
                </a:solidFill>
              </a:rPr>
              <a:t>Fixed Point Iteration 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Consider the equation f(x) = 0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Rewrite the equation f(x) = 0 in the form x = g(x).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If the initial approximation is x</a:t>
            </a:r>
            <a:r>
              <a:rPr lang="en-US" b="1" baseline="-25000" dirty="0" smtClean="0"/>
              <a:t>0</a:t>
            </a:r>
            <a:r>
              <a:rPr lang="en-US" b="1" dirty="0" smtClean="0"/>
              <a:t> , then calculate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      x</a:t>
            </a:r>
            <a:r>
              <a:rPr lang="en-US" b="1" baseline="-25000" dirty="0" smtClean="0"/>
              <a:t>1 = </a:t>
            </a:r>
            <a:r>
              <a:rPr lang="en-US" b="1" dirty="0" smtClean="0"/>
              <a:t>g(x</a:t>
            </a:r>
            <a:r>
              <a:rPr lang="en-US" b="1" baseline="-25000" dirty="0" smtClean="0"/>
              <a:t>0</a:t>
            </a:r>
            <a:r>
              <a:rPr lang="en-US" b="1" dirty="0" smtClean="0"/>
              <a:t>)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	  x</a:t>
            </a:r>
            <a:r>
              <a:rPr lang="en-US" b="1" baseline="-25000" dirty="0" smtClean="0"/>
              <a:t>2</a:t>
            </a:r>
            <a:r>
              <a:rPr lang="en-US" b="1" dirty="0" smtClean="0"/>
              <a:t> = g(x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	 x</a:t>
            </a:r>
            <a:r>
              <a:rPr lang="en-US" b="1" baseline="-25000" dirty="0" smtClean="0"/>
              <a:t>3</a:t>
            </a:r>
            <a:r>
              <a:rPr lang="en-US" b="1" dirty="0" smtClean="0"/>
              <a:t> = g(x</a:t>
            </a:r>
            <a:r>
              <a:rPr lang="en-US" b="1" baseline="-25000" dirty="0" smtClean="0"/>
              <a:t>2</a:t>
            </a:r>
            <a:r>
              <a:rPr lang="en-US" b="1" dirty="0" smtClean="0"/>
              <a:t>)		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	x</a:t>
            </a:r>
            <a:r>
              <a:rPr lang="en-US" b="1" baseline="-25000" dirty="0" smtClean="0"/>
              <a:t>4</a:t>
            </a:r>
            <a:r>
              <a:rPr lang="en-US" b="1" dirty="0" smtClean="0"/>
              <a:t> = g(x</a:t>
            </a:r>
            <a:r>
              <a:rPr lang="en-US" b="1" baseline="-25000" dirty="0" smtClean="0"/>
              <a:t>3</a:t>
            </a:r>
            <a:r>
              <a:rPr lang="en-US" b="1" dirty="0" smtClean="0"/>
              <a:t>)  … and so on ..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    </a:t>
            </a:r>
            <a:r>
              <a:rPr lang="en-US" sz="2600" b="1" dirty="0"/>
              <a:t>X</a:t>
            </a:r>
            <a:r>
              <a:rPr lang="en-US" b="1" baseline="-25000" dirty="0" smtClean="0"/>
              <a:t>i+1  </a:t>
            </a:r>
            <a:r>
              <a:rPr lang="en-US" b="1" dirty="0" smtClean="0"/>
              <a:t> = g(x</a:t>
            </a:r>
            <a:r>
              <a:rPr lang="en-US" b="1" baseline="-25000" dirty="0" smtClean="0"/>
              <a:t>i</a:t>
            </a:r>
            <a:r>
              <a:rPr lang="en-US" b="1" dirty="0" smtClean="0"/>
              <a:t>)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b="1" dirty="0" err="1" smtClean="0"/>
              <a:t>Theorm</a:t>
            </a:r>
            <a:endParaRPr lang="en-US" b="1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GB" b="1" i="1" dirty="0" smtClean="0"/>
              <a:t>If g(x) and g'(x) are continuous on an interval containing a root of the equation g(x) = x, and if |g'(x)| &lt; 1 for all x in the interval then the series x</a:t>
            </a:r>
            <a:r>
              <a:rPr lang="en-GB" b="1" i="1" baseline="-22000" dirty="0" smtClean="0"/>
              <a:t>n+1</a:t>
            </a:r>
            <a:r>
              <a:rPr lang="en-GB" b="1" i="1" dirty="0" smtClean="0"/>
              <a:t> = g(</a:t>
            </a:r>
            <a:r>
              <a:rPr lang="en-GB" b="1" i="1" dirty="0" err="1" smtClean="0"/>
              <a:t>x</a:t>
            </a:r>
            <a:r>
              <a:rPr lang="en-GB" b="1" i="1" baseline="-22000" dirty="0" err="1" smtClean="0"/>
              <a:t>n</a:t>
            </a:r>
            <a:r>
              <a:rPr lang="en-GB" b="1" i="1" dirty="0" smtClean="0"/>
              <a:t>) will converge to the root.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b="1" baseline="-25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1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</a:rPr>
              <a:t>Iteration Method: Convergence Conditions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382000" cy="54403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Convergence of </a:t>
            </a:r>
            <a:r>
              <a:rPr lang="en-US" i="1" dirty="0" smtClean="0"/>
              <a:t>x</a:t>
            </a:r>
            <a:r>
              <a:rPr lang="en-US" i="1" baseline="-25000" dirty="0" smtClean="0"/>
              <a:t>n+1</a:t>
            </a:r>
            <a:r>
              <a:rPr lang="en-US" dirty="0" smtClean="0"/>
              <a:t> =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), when | </a:t>
            </a:r>
            <a:r>
              <a:rPr lang="en-US" i="1" dirty="0" smtClean="0"/>
              <a:t>g </a:t>
            </a:r>
            <a:r>
              <a:rPr lang="en-US" i="1" dirty="0" smtClean="0">
                <a:cs typeface="Times New Roman" pitchFamily="18" charset="0"/>
              </a:rPr>
              <a:t>′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smtClean="0">
                <a:cs typeface="Times New Roman" pitchFamily="18" charset="0"/>
              </a:rPr>
              <a:t>x</a:t>
            </a:r>
            <a:r>
              <a:rPr lang="en-US" dirty="0" smtClean="0">
                <a:cs typeface="Times New Roman" pitchFamily="18" charset="0"/>
              </a:rPr>
              <a:t>) | &lt; 1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x</a:t>
            </a:r>
            <a:r>
              <a:rPr lang="en-US" i="1" baseline="-25000" dirty="0" smtClean="0"/>
              <a:t>n+1</a:t>
            </a:r>
            <a:r>
              <a:rPr lang="en-US" dirty="0" smtClean="0"/>
              <a:t> =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oscillates but ultimately converges, when | </a:t>
            </a:r>
            <a:r>
              <a:rPr lang="en-US" i="1" dirty="0" smtClean="0"/>
              <a:t>g </a:t>
            </a:r>
            <a:r>
              <a:rPr lang="en-US" i="1" dirty="0" smtClean="0">
                <a:cs typeface="Times New Roman" pitchFamily="18" charset="0"/>
              </a:rPr>
              <a:t>′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smtClean="0">
                <a:cs typeface="Times New Roman" pitchFamily="18" charset="0"/>
              </a:rPr>
              <a:t>x</a:t>
            </a:r>
            <a:r>
              <a:rPr lang="en-US" dirty="0" smtClean="0">
                <a:cs typeface="Times New Roman" pitchFamily="18" charset="0"/>
              </a:rPr>
              <a:t>) | &lt; 1, but </a:t>
            </a:r>
            <a:r>
              <a:rPr lang="en-US" i="1" dirty="0" smtClean="0"/>
              <a:t>g ′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&lt; 0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/>
              <a:t>x</a:t>
            </a:r>
            <a:r>
              <a:rPr lang="en-US" i="1" baseline="-25000" dirty="0" smtClean="0"/>
              <a:t>n+1</a:t>
            </a:r>
            <a:r>
              <a:rPr lang="en-US" dirty="0" smtClean="0"/>
              <a:t> =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diverges, when </a:t>
            </a:r>
            <a:r>
              <a:rPr lang="en-US" i="1" dirty="0" smtClean="0"/>
              <a:t>g </a:t>
            </a:r>
            <a:r>
              <a:rPr lang="en-US" i="1" dirty="0" smtClean="0">
                <a:cs typeface="Times New Roman" pitchFamily="18" charset="0"/>
              </a:rPr>
              <a:t>′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smtClean="0">
                <a:cs typeface="Times New Roman" pitchFamily="18" charset="0"/>
              </a:rPr>
              <a:t>x</a:t>
            </a:r>
            <a:r>
              <a:rPr lang="en-US" dirty="0" smtClean="0">
                <a:cs typeface="Times New Roman" pitchFamily="18" charset="0"/>
              </a:rPr>
              <a:t>) &gt; 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Procedure for fixed point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10439400" cy="51816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Re-write f (x) = 0 as x = g(x)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Start with an initial guess x0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 find 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</a:t>
            </a:r>
            <a:r>
              <a:rPr lang="en-US" b="1" dirty="0" smtClean="0"/>
              <a:t>g</a:t>
            </a:r>
            <a:r>
              <a:rPr lang="en-US" dirty="0" smtClean="0">
                <a:sym typeface="Symbol"/>
              </a:rPr>
              <a:t></a:t>
            </a:r>
            <a:r>
              <a:rPr lang="en-US" b="1" dirty="0" smtClean="0"/>
              <a:t>(x1) </a:t>
            </a:r>
            <a:r>
              <a:rPr lang="en-US" dirty="0" smtClean="0">
                <a:sym typeface="Symbol"/>
              </a:rPr>
              <a:t></a:t>
            </a:r>
            <a:r>
              <a:rPr lang="en-US" b="1" dirty="0" smtClean="0"/>
              <a:t> ,  if </a:t>
            </a:r>
            <a:r>
              <a:rPr lang="en-US" dirty="0" smtClean="0">
                <a:sym typeface="Symbol"/>
              </a:rPr>
              <a:t></a:t>
            </a:r>
            <a:r>
              <a:rPr lang="en-US" b="1" dirty="0" smtClean="0"/>
              <a:t>g</a:t>
            </a:r>
            <a:r>
              <a:rPr lang="en-US" dirty="0" smtClean="0">
                <a:sym typeface="Symbol"/>
              </a:rPr>
              <a:t></a:t>
            </a:r>
            <a:r>
              <a:rPr lang="en-US" b="1" dirty="0" smtClean="0"/>
              <a:t>(x1) </a:t>
            </a:r>
            <a:r>
              <a:rPr lang="en-US" dirty="0" smtClean="0">
                <a:sym typeface="Symbol"/>
              </a:rPr>
              <a:t></a:t>
            </a:r>
            <a:r>
              <a:rPr lang="en-US" b="1" dirty="0" smtClean="0"/>
              <a:t> &lt; 1.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Compute x1, x2, x3, . . . Using  xi+1 = g(xi )   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Repeat step 4 several times until convergence is </a:t>
            </a:r>
            <a:r>
              <a:rPr lang="en-US" b="1" dirty="0" smtClean="0"/>
              <a:t>achieved.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7"/>
          <p:cNvSpPr>
            <a:spLocks noChangeArrowheads="1"/>
          </p:cNvSpPr>
          <p:nvPr/>
        </p:nvSpPr>
        <p:spPr bwMode="auto">
          <a:xfrm>
            <a:off x="1752600" y="685800"/>
            <a:ext cx="58674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sz="2000" b="1" dirty="0"/>
              <a:t>Find a real root of the equation f(x)= x</a:t>
            </a:r>
            <a:r>
              <a:rPr lang="en-US" sz="2000" b="1" baseline="30000" dirty="0"/>
              <a:t>3</a:t>
            </a:r>
            <a:r>
              <a:rPr lang="en-US" sz="2000" b="1" dirty="0"/>
              <a:t>+x</a:t>
            </a:r>
            <a:r>
              <a:rPr lang="en-US" sz="2000" b="1" baseline="30000" dirty="0"/>
              <a:t>2</a:t>
            </a:r>
            <a:r>
              <a:rPr lang="en-US" sz="2000" b="1" dirty="0"/>
              <a:t>-1 = 0</a:t>
            </a:r>
          </a:p>
          <a:p>
            <a:pPr eaLnBrk="1" hangingPunct="1">
              <a:buNone/>
            </a:pPr>
            <a:r>
              <a:rPr lang="en-US" sz="2000" b="1" dirty="0"/>
              <a:t> using iteration method.</a:t>
            </a:r>
          </a:p>
          <a:p>
            <a:pPr eaLnBrk="1" hangingPunct="1">
              <a:buNone/>
            </a:pPr>
            <a:r>
              <a:rPr lang="en-US" sz="2000" b="1" dirty="0"/>
              <a:t>f(0) = -1 and f(1) =1.</a:t>
            </a:r>
          </a:p>
          <a:p>
            <a:pPr eaLnBrk="1" hangingPunct="1">
              <a:buNone/>
            </a:pPr>
            <a:r>
              <a:rPr lang="en-US" sz="2000" b="1" dirty="0"/>
              <a:t>A root lies between 0 and 1, </a:t>
            </a:r>
          </a:p>
          <a:p>
            <a:pPr eaLnBrk="1" hangingPunct="1">
              <a:buNone/>
            </a:pPr>
            <a:r>
              <a:rPr lang="en-US" sz="2400" b="1" dirty="0">
                <a:latin typeface="Calibri" pitchFamily="34" charset="0"/>
              </a:rPr>
              <a:t>Rewrite </a:t>
            </a:r>
            <a:r>
              <a:rPr lang="en-US" sz="2400" b="1" i="1" dirty="0">
                <a:latin typeface="Calibri" pitchFamily="34" charset="0"/>
              </a:rPr>
              <a:t>g</a:t>
            </a:r>
            <a:r>
              <a:rPr lang="en-US" sz="2400" b="1" dirty="0">
                <a:latin typeface="Calibri" pitchFamily="34" charset="0"/>
              </a:rPr>
              <a:t>(</a:t>
            </a:r>
            <a:r>
              <a:rPr lang="en-US" sz="2400" b="1" i="1" dirty="0">
                <a:latin typeface="Calibri" pitchFamily="34" charset="0"/>
              </a:rPr>
              <a:t>x</a:t>
            </a:r>
            <a:r>
              <a:rPr lang="en-US" sz="2400" b="1" dirty="0">
                <a:latin typeface="Calibri" pitchFamily="34" charset="0"/>
              </a:rPr>
              <a:t>)</a:t>
            </a:r>
          </a:p>
          <a:p>
            <a:r>
              <a:rPr lang="en-US" sz="2400" b="1" i="1" dirty="0">
                <a:latin typeface="Calibri" pitchFamily="34" charset="0"/>
              </a:rPr>
              <a:t>x</a:t>
            </a:r>
            <a:r>
              <a:rPr lang="en-US" sz="2400" b="1" i="1" baseline="30000" dirty="0">
                <a:latin typeface="Calibri" pitchFamily="34" charset="0"/>
              </a:rPr>
              <a:t>3</a:t>
            </a:r>
            <a:r>
              <a:rPr lang="en-US" sz="2400" b="1" i="1" dirty="0">
                <a:latin typeface="Calibri" pitchFamily="34" charset="0"/>
              </a:rPr>
              <a:t> + x</a:t>
            </a:r>
            <a:r>
              <a:rPr lang="en-US" sz="2400" b="1" i="1" baseline="30000" dirty="0">
                <a:latin typeface="Calibri" pitchFamily="34" charset="0"/>
              </a:rPr>
              <a:t>2</a:t>
            </a:r>
            <a:r>
              <a:rPr lang="en-US" sz="2400" b="1" i="1" dirty="0">
                <a:latin typeface="Calibri" pitchFamily="34" charset="0"/>
              </a:rPr>
              <a:t> - 1=0</a:t>
            </a:r>
          </a:p>
          <a:p>
            <a:r>
              <a:rPr lang="en-US" sz="2400" b="1" i="1" dirty="0">
                <a:latin typeface="Calibri" pitchFamily="34" charset="0"/>
              </a:rPr>
              <a:t>or, x</a:t>
            </a:r>
            <a:r>
              <a:rPr lang="en-US" sz="2400" b="1" i="1" baseline="30000" dirty="0">
                <a:latin typeface="Calibri" pitchFamily="34" charset="0"/>
              </a:rPr>
              <a:t>3</a:t>
            </a:r>
            <a:r>
              <a:rPr lang="en-US" sz="2400" b="1" i="1" dirty="0">
                <a:latin typeface="Calibri" pitchFamily="34" charset="0"/>
              </a:rPr>
              <a:t> + x</a:t>
            </a:r>
            <a:r>
              <a:rPr lang="en-US" sz="2400" b="1" i="1" baseline="30000" dirty="0">
                <a:latin typeface="Calibri" pitchFamily="34" charset="0"/>
              </a:rPr>
              <a:t>2</a:t>
            </a:r>
            <a:r>
              <a:rPr lang="en-US" sz="2400" b="1" i="1" dirty="0">
                <a:latin typeface="Calibri" pitchFamily="34" charset="0"/>
              </a:rPr>
              <a:t> = 1</a:t>
            </a:r>
          </a:p>
          <a:p>
            <a:r>
              <a:rPr lang="en-US" sz="2400" b="1" i="1" dirty="0">
                <a:latin typeface="Calibri" pitchFamily="34" charset="0"/>
              </a:rPr>
              <a:t>or, x</a:t>
            </a:r>
            <a:r>
              <a:rPr lang="en-US" sz="2400" b="1" i="1" baseline="30000" dirty="0">
                <a:latin typeface="Calibri" pitchFamily="34" charset="0"/>
              </a:rPr>
              <a:t>2</a:t>
            </a:r>
            <a:r>
              <a:rPr lang="en-US" sz="2400" b="1" dirty="0">
                <a:latin typeface="Calibri" pitchFamily="34" charset="0"/>
              </a:rPr>
              <a:t>(</a:t>
            </a:r>
            <a:r>
              <a:rPr lang="en-US" sz="2400" b="1" i="1" dirty="0">
                <a:latin typeface="Calibri" pitchFamily="34" charset="0"/>
              </a:rPr>
              <a:t>x+1</a:t>
            </a:r>
            <a:r>
              <a:rPr lang="en-US" sz="2400" b="1" dirty="0">
                <a:latin typeface="Calibri" pitchFamily="34" charset="0"/>
              </a:rPr>
              <a:t>)</a:t>
            </a:r>
            <a:r>
              <a:rPr lang="en-US" sz="2400" b="1" i="1" dirty="0">
                <a:latin typeface="Calibri" pitchFamily="34" charset="0"/>
              </a:rPr>
              <a:t> = 1</a:t>
            </a:r>
          </a:p>
          <a:p>
            <a:r>
              <a:rPr lang="en-US" sz="2400" b="1" i="1" dirty="0">
                <a:latin typeface="Calibri" pitchFamily="34" charset="0"/>
              </a:rPr>
              <a:t>or, x</a:t>
            </a:r>
            <a:r>
              <a:rPr lang="en-US" sz="2400" b="1" i="1" baseline="30000" dirty="0">
                <a:latin typeface="Calibri" pitchFamily="34" charset="0"/>
              </a:rPr>
              <a:t>2</a:t>
            </a:r>
            <a:r>
              <a:rPr lang="en-US" sz="2400" b="1" i="1" dirty="0">
                <a:latin typeface="Calibri" pitchFamily="34" charset="0"/>
              </a:rPr>
              <a:t> = 1/</a:t>
            </a:r>
            <a:r>
              <a:rPr lang="en-US" sz="2400" b="1" dirty="0">
                <a:latin typeface="Calibri" pitchFamily="34" charset="0"/>
              </a:rPr>
              <a:t>(</a:t>
            </a:r>
            <a:r>
              <a:rPr lang="en-US" sz="2400" b="1" i="1" dirty="0">
                <a:latin typeface="Calibri" pitchFamily="34" charset="0"/>
              </a:rPr>
              <a:t>x+1</a:t>
            </a:r>
            <a:r>
              <a:rPr lang="en-US" sz="2400" b="1" dirty="0">
                <a:latin typeface="Calibri" pitchFamily="34" charset="0"/>
              </a:rPr>
              <a:t>)</a:t>
            </a:r>
          </a:p>
          <a:p>
            <a:r>
              <a:rPr lang="en-US" sz="2400" b="1" i="1" dirty="0">
                <a:latin typeface="Calibri" pitchFamily="34" charset="0"/>
              </a:rPr>
              <a:t>or, x = 1/</a:t>
            </a: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√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x+1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)</a:t>
            </a:r>
          </a:p>
          <a:p>
            <a:r>
              <a:rPr lang="en-US" sz="2400" b="1" i="1" dirty="0">
                <a:latin typeface="Calibri" pitchFamily="34" charset="0"/>
              </a:rPr>
              <a:t> x = g(x)=1/</a:t>
            </a: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√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x+1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)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Calibri" pitchFamily="34" charset="0"/>
              </a:rPr>
              <a:t>g(x)=1/</a:t>
            </a:r>
            <a:r>
              <a:rPr lang="en-US" sz="2400" b="1" i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√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x+1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) </a:t>
            </a:r>
          </a:p>
          <a:p>
            <a:r>
              <a:rPr lang="en-US" sz="2400" b="1" dirty="0">
                <a:latin typeface="Calibri" pitchFamily="34" charset="0"/>
                <a:cs typeface="Times New Roman" pitchFamily="18" charset="0"/>
              </a:rPr>
              <a:t>Let,</a:t>
            </a: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 x</a:t>
            </a:r>
            <a:r>
              <a:rPr lang="en-US" sz="2400" b="1" i="1" baseline="-25000" dirty="0">
                <a:latin typeface="Calibri" pitchFamily="34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=1</a:t>
            </a:r>
          </a:p>
          <a:p>
            <a:r>
              <a:rPr lang="en-US" sz="2400" b="1" dirty="0">
                <a:latin typeface="Calibri" pitchFamily="34" charset="0"/>
                <a:cs typeface="Times New Roman" pitchFamily="18" charset="0"/>
              </a:rPr>
              <a:t>The required root is 0.7548</a:t>
            </a:r>
          </a:p>
          <a:p>
            <a:endParaRPr lang="en-US" sz="3200" dirty="0">
              <a:latin typeface="Calibri" pitchFamily="34" charset="0"/>
            </a:endParaRPr>
          </a:p>
        </p:txBody>
      </p:sp>
      <p:graphicFrame>
        <p:nvGraphicFramePr>
          <p:cNvPr id="54352" name="Group 1104"/>
          <p:cNvGraphicFramePr>
            <a:graphicFrameLocks noGrp="1"/>
          </p:cNvGraphicFramePr>
          <p:nvPr/>
        </p:nvGraphicFramePr>
        <p:xfrm>
          <a:off x="7924800" y="1814320"/>
          <a:ext cx="2438400" cy="3762537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217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1.00000</a:t>
                      </a:r>
                      <a:endParaRPr kumimoji="0" lang="en-US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0.70711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=0.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76537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0.75263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0.75536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0.75477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31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0.75487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77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0.75487</a:t>
                      </a: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468" name="Rectangle 1105"/>
          <p:cNvSpPr>
            <a:spLocks noChangeArrowheads="1"/>
          </p:cNvSpPr>
          <p:nvPr/>
        </p:nvSpPr>
        <p:spPr bwMode="auto">
          <a:xfrm>
            <a:off x="1600200" y="152400"/>
            <a:ext cx="789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Iteration Method: Example2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962400" y="2743200"/>
          <a:ext cx="3429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3" imgW="2234880" imgH="990360" progId="">
                  <p:embed/>
                </p:oleObj>
              </mc:Choice>
              <mc:Fallback>
                <p:oleObj name="Equation" r:id="rId3" imgW="2234880" imgH="990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43200"/>
                        <a:ext cx="3429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2"/>
          <p:cNvSpPr>
            <a:spLocks noGrp="1"/>
          </p:cNvSpPr>
          <p:nvPr>
            <p:ph idx="1"/>
          </p:nvPr>
        </p:nvSpPr>
        <p:spPr>
          <a:xfrm>
            <a:off x="1524000" y="228600"/>
            <a:ext cx="8686800" cy="64008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>
                <a:latin typeface="+mj-lt"/>
              </a:rPr>
              <a:t> Example 3:Find the root of the equation 2x = </a:t>
            </a:r>
            <a:r>
              <a:rPr lang="en-US" sz="2400" b="1" dirty="0" err="1">
                <a:latin typeface="+mj-lt"/>
              </a:rPr>
              <a:t>cosx</a:t>
            </a:r>
            <a:r>
              <a:rPr lang="en-US" sz="2400" b="1" dirty="0">
                <a:latin typeface="+mj-lt"/>
              </a:rPr>
              <a:t> + 3 correct to three decimal places.</a:t>
            </a:r>
          </a:p>
          <a:p>
            <a:pPr eaLnBrk="1" hangingPunct="1">
              <a:buNone/>
            </a:pPr>
            <a:r>
              <a:rPr lang="en-US" sz="2400" b="1" dirty="0">
                <a:latin typeface="+mj-lt"/>
              </a:rPr>
              <a:t> The given can be written as</a:t>
            </a:r>
          </a:p>
          <a:p>
            <a:pPr eaLnBrk="1" hangingPunct="1">
              <a:buNone/>
            </a:pPr>
            <a:r>
              <a:rPr lang="en-US" sz="2000" b="1" i="1" dirty="0">
                <a:solidFill>
                  <a:srgbClr val="333399"/>
                </a:solidFill>
                <a:latin typeface="+mj-lt"/>
              </a:rPr>
              <a:t>f(x)=cosx+3-2x          </a:t>
            </a:r>
          </a:p>
          <a:p>
            <a:pPr eaLnBrk="1" hangingPunct="1">
              <a:buNone/>
            </a:pPr>
            <a:r>
              <a:rPr lang="en-US" sz="2000" b="1" i="1" dirty="0">
                <a:solidFill>
                  <a:srgbClr val="333399"/>
                </a:solidFill>
                <a:latin typeface="+mj-lt"/>
              </a:rPr>
              <a:t>f(0)=4,f(1)= 1.5403,f(2)=-1.4161,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Let x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b="1" dirty="0">
                <a:solidFill>
                  <a:srgbClr val="C00000"/>
                </a:solidFill>
              </a:rPr>
              <a:t>=1</a:t>
            </a:r>
          </a:p>
          <a:p>
            <a:pPr eaLnBrk="1" hangingPunct="1">
              <a:buNone/>
            </a:pPr>
            <a:endParaRPr lang="en-US" sz="2000" b="1" dirty="0">
              <a:latin typeface="+mj-lt"/>
            </a:endParaRPr>
          </a:p>
        </p:txBody>
      </p:sp>
      <p:graphicFrame>
        <p:nvGraphicFramePr>
          <p:cNvPr id="8" name="Group 1104"/>
          <p:cNvGraphicFramePr>
            <a:graphicFrameLocks noGrp="1"/>
          </p:cNvGraphicFramePr>
          <p:nvPr/>
        </p:nvGraphicFramePr>
        <p:xfrm>
          <a:off x="7620000" y="1524000"/>
          <a:ext cx="2743200" cy="4693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1.0000</a:t>
                      </a:r>
                      <a:endParaRPr kumimoji="0" lang="en-US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1.7702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1.4010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1.5845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1.4931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1.5388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1.5160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1.5274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1.5217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1.5245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1.5231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286000" y="2286000"/>
          <a:ext cx="198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3" imgW="1206360" imgH="812520" progId="">
                  <p:embed/>
                </p:oleObj>
              </mc:Choice>
              <mc:Fallback>
                <p:oleObj name="Equation" r:id="rId3" imgW="1206360" imgH="81252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1981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286000" y="3581400"/>
          <a:ext cx="205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5" imgW="1091880" imgH="533160" progId="">
                  <p:embed/>
                </p:oleObj>
              </mc:Choice>
              <mc:Fallback>
                <p:oleObj name="Equation" r:id="rId5" imgW="1091880" imgH="5331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2057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362200" y="449580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Hence the iteration method can be applied to the</a:t>
            </a:r>
            <a:r>
              <a:rPr lang="en-US" dirty="0" smtClean="0"/>
              <a:t> </a:t>
            </a:r>
            <a:r>
              <a:rPr lang="en-US" b="1" dirty="0" smtClean="0"/>
              <a:t>given equation</a:t>
            </a:r>
            <a:r>
              <a:rPr lang="en-US" dirty="0" smtClean="0"/>
              <a:t>..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The Root is 1.5231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Iterative Method: Drawbacks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solidFill>
                <a:schemeClr val="accent2"/>
              </a:solidFill>
            </a:endParaRPr>
          </a:p>
          <a:p>
            <a:pPr algn="just" eaLnBrk="1" hangingPunct="1">
              <a:buClr>
                <a:srgbClr val="333399"/>
              </a:buClr>
              <a:buFont typeface="Wingdings" pitchFamily="2" charset="2"/>
              <a:buChar char="§"/>
            </a:pPr>
            <a:r>
              <a:rPr lang="en-US" smtClean="0"/>
              <a:t>We need an </a:t>
            </a:r>
            <a:r>
              <a:rPr lang="en-US" smtClean="0">
                <a:solidFill>
                  <a:srgbClr val="333399"/>
                </a:solidFill>
              </a:rPr>
              <a:t>approximate initial guesses</a:t>
            </a:r>
            <a:r>
              <a:rPr lang="en-US" smtClean="0"/>
              <a:t> </a:t>
            </a:r>
            <a:r>
              <a:rPr lang="en-US" i="1" smtClean="0">
                <a:solidFill>
                  <a:srgbClr val="000080"/>
                </a:solidFill>
              </a:rPr>
              <a:t>x</a:t>
            </a:r>
            <a:r>
              <a:rPr lang="en-US" i="1" baseline="-25000" smtClean="0">
                <a:solidFill>
                  <a:srgbClr val="000080"/>
                </a:solidFill>
              </a:rPr>
              <a:t>0</a:t>
            </a:r>
            <a:r>
              <a:rPr lang="en-US" i="1" smtClean="0">
                <a:solidFill>
                  <a:srgbClr val="000080"/>
                </a:solidFill>
              </a:rPr>
              <a:t>.</a:t>
            </a:r>
          </a:p>
          <a:p>
            <a:pPr algn="just" eaLnBrk="1" hangingPunct="1">
              <a:buClr>
                <a:srgbClr val="333399"/>
              </a:buClr>
              <a:buFont typeface="Wingdings" pitchFamily="2" charset="2"/>
              <a:buChar char="§"/>
            </a:pPr>
            <a:r>
              <a:rPr lang="en-US" smtClean="0"/>
              <a:t>It is also a </a:t>
            </a:r>
            <a:r>
              <a:rPr lang="en-US" i="1" smtClean="0">
                <a:solidFill>
                  <a:srgbClr val="333399"/>
                </a:solidFill>
              </a:rPr>
              <a:t>slower</a:t>
            </a:r>
            <a:r>
              <a:rPr lang="en-US" i="1" smtClean="0"/>
              <a:t> </a:t>
            </a:r>
            <a:r>
              <a:rPr lang="en-US" smtClean="0"/>
              <a:t>method to find the root.</a:t>
            </a:r>
          </a:p>
          <a:p>
            <a:pPr algn="just" eaLnBrk="1" hangingPunct="1">
              <a:buClr>
                <a:srgbClr val="333399"/>
              </a:buClr>
              <a:buFont typeface="Wingdings" pitchFamily="2" charset="2"/>
              <a:buChar char="§"/>
            </a:pPr>
            <a:r>
              <a:rPr lang="en-US" smtClean="0"/>
              <a:t>If the equation has more than one roots, then this method can find </a:t>
            </a:r>
            <a:r>
              <a:rPr lang="en-US" i="1" smtClean="0">
                <a:solidFill>
                  <a:srgbClr val="333399"/>
                </a:solidFill>
              </a:rPr>
              <a:t>only</a:t>
            </a:r>
            <a:r>
              <a:rPr lang="en-US" smtClean="0"/>
              <a:t> one of them.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Solution of linear algebraic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1"/>
            <a:ext cx="10363200" cy="5791199"/>
          </a:xfrm>
        </p:spPr>
        <p:txBody>
          <a:bodyPr/>
          <a:lstStyle/>
          <a:p>
            <a:r>
              <a:rPr lang="en-US" sz="2400" b="1" dirty="0"/>
              <a:t>A system of m linear equations (or a set of n simultaneous linear equations) in ‘n’ unknowns  x</a:t>
            </a:r>
            <a:r>
              <a:rPr lang="en-US" sz="2400" b="1" baseline="-25000" dirty="0"/>
              <a:t>1</a:t>
            </a:r>
            <a:r>
              <a:rPr lang="en-US" sz="2400" b="1" dirty="0"/>
              <a:t>,x</a:t>
            </a:r>
            <a:r>
              <a:rPr lang="en-US" sz="2400" b="1" baseline="-25000" dirty="0"/>
              <a:t>2</a:t>
            </a:r>
            <a:r>
              <a:rPr lang="en-US" sz="2400" b="1" dirty="0"/>
              <a:t>,x</a:t>
            </a:r>
            <a:r>
              <a:rPr lang="en-US" sz="2400" b="1" baseline="-25000" dirty="0"/>
              <a:t>3</a:t>
            </a:r>
            <a:r>
              <a:rPr lang="en-US" sz="2400" b="1" dirty="0"/>
              <a:t>…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n</a:t>
            </a:r>
            <a:r>
              <a:rPr lang="en-US" sz="2400" b="1" baseline="-25000" dirty="0"/>
              <a:t>  </a:t>
            </a:r>
            <a:r>
              <a:rPr lang="en-US" sz="2400" b="1" dirty="0"/>
              <a:t>is a set of equations of the form, </a:t>
            </a:r>
          </a:p>
          <a:p>
            <a:endParaRPr lang="en-US" sz="2400" b="1" baseline="-25000" dirty="0"/>
          </a:p>
          <a:p>
            <a:endParaRPr lang="en-US" sz="2400" b="1" baseline="-25000" dirty="0"/>
          </a:p>
          <a:p>
            <a:endParaRPr lang="en-US" sz="2400" b="1" baseline="-25000" dirty="0"/>
          </a:p>
          <a:p>
            <a:endParaRPr lang="en-US" sz="2400" b="1" baseline="-25000" dirty="0"/>
          </a:p>
          <a:p>
            <a:pPr marL="0" indent="0">
              <a:buNone/>
            </a:pPr>
            <a:endParaRPr lang="en-US" sz="2400" b="1" baseline="-25000" dirty="0"/>
          </a:p>
          <a:p>
            <a:endParaRPr lang="en-US" sz="2400" b="1" baseline="-25000" dirty="0"/>
          </a:p>
          <a:p>
            <a:endParaRPr lang="en-US" sz="2400" b="1" baseline="-25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FF"/>
                </a:solidFill>
              </a:rPr>
              <a:t>The system can be written in a matrix format as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Ax = b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en-US" sz="2400" b="1" dirty="0">
                <a:solidFill>
                  <a:srgbClr val="0000FF"/>
                </a:solidFill>
              </a:rPr>
              <a:t> when</a:t>
            </a:r>
          </a:p>
          <a:p>
            <a:endParaRPr lang="en-US" sz="2400" b="1" baseline="-25000" dirty="0"/>
          </a:p>
        </p:txBody>
      </p:sp>
      <p:graphicFrame>
        <p:nvGraphicFramePr>
          <p:cNvPr id="1495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115223"/>
              </p:ext>
            </p:extLst>
          </p:nvPr>
        </p:nvGraphicFramePr>
        <p:xfrm>
          <a:off x="2971800" y="1899038"/>
          <a:ext cx="4953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5" name="Equation" r:id="rId3" imgW="2031840" imgH="914400" progId="">
                  <p:embed/>
                </p:oleObj>
              </mc:Choice>
              <mc:Fallback>
                <p:oleObj name="Equation" r:id="rId3" imgW="2031840" imgH="9144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99038"/>
                        <a:ext cx="4953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2895600" y="4724401"/>
          <a:ext cx="55626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6" name="Equation" r:id="rId5" imgW="3009600" imgH="939600" progId="">
                  <p:embed/>
                </p:oleObj>
              </mc:Choice>
              <mc:Fallback>
                <p:oleObj name="Equation" r:id="rId5" imgW="3009600" imgH="939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1"/>
                        <a:ext cx="55626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34E17-58DC-4F11-8FED-69CC33010976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Two approaches for solving systems of linear equations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914401"/>
            <a:ext cx="10210800" cy="5943599"/>
          </a:xfrm>
        </p:spPr>
        <p:txBody>
          <a:bodyPr/>
          <a:lstStyle/>
          <a:p>
            <a:pPr marL="465138" indent="-465138">
              <a:buNone/>
            </a:pPr>
            <a:r>
              <a:rPr lang="en-US" sz="2800" dirty="0"/>
              <a:t>1.Direct Methods</a:t>
            </a:r>
          </a:p>
          <a:p>
            <a:pPr marL="839788" lvl="1" indent="-217488">
              <a:buFontTx/>
              <a:buChar char="•"/>
            </a:pPr>
            <a:r>
              <a:rPr lang="en-US" sz="2000" b="1" dirty="0"/>
              <a:t> direct methods solve a system of linear equations in a finite number of steps.</a:t>
            </a:r>
          </a:p>
          <a:p>
            <a:pPr marL="839788" lvl="1" indent="-217488">
              <a:buFontTx/>
              <a:buChar char="•"/>
            </a:pPr>
            <a:r>
              <a:rPr lang="en-US" sz="2000" b="1" dirty="0"/>
              <a:t>The solution do not contain any truncation errors.</a:t>
            </a:r>
          </a:p>
          <a:p>
            <a:pPr marL="839788" lvl="1" indent="-217488">
              <a:buFontTx/>
              <a:buChar char="•"/>
            </a:pPr>
            <a:r>
              <a:rPr lang="en-US" sz="2000" b="1" dirty="0"/>
              <a:t>These direct techniques are useful when the number of equations involved is not too large .</a:t>
            </a:r>
          </a:p>
          <a:p>
            <a:pPr marL="839788" lvl="1" indent="-217488">
              <a:buFontTx/>
              <a:buChar char="•"/>
            </a:pPr>
            <a:r>
              <a:rPr lang="en-US" sz="2000" b="1" dirty="0"/>
              <a:t>Examples of direct methods: </a:t>
            </a:r>
            <a:r>
              <a:rPr lang="en-US" sz="2000" b="1" u="sng" dirty="0">
                <a:solidFill>
                  <a:srgbClr val="FA1A02"/>
                </a:solidFill>
              </a:rPr>
              <a:t>Gauss Elimination</a:t>
            </a:r>
            <a:r>
              <a:rPr lang="en-US" sz="2000" b="1" dirty="0"/>
              <a:t> and </a:t>
            </a:r>
            <a:r>
              <a:rPr lang="en-US" sz="2000" b="1" u="sng" dirty="0">
                <a:solidFill>
                  <a:srgbClr val="FA1A02"/>
                </a:solidFill>
              </a:rPr>
              <a:t>Gauss-Jordan Elimination</a:t>
            </a:r>
            <a:r>
              <a:rPr lang="en-US" sz="2000" b="1" dirty="0"/>
              <a:t>.</a:t>
            </a:r>
          </a:p>
          <a:p>
            <a:pPr marL="533400" indent="-533400">
              <a:buNone/>
            </a:pPr>
            <a:r>
              <a:rPr lang="en-US" sz="2800" dirty="0"/>
              <a:t>2.Iterative Methods</a:t>
            </a:r>
          </a:p>
          <a:p>
            <a:pPr marL="533400" indent="-533400">
              <a:buFont typeface="Arial" pitchFamily="34" charset="0"/>
              <a:buChar char="•"/>
            </a:pPr>
            <a:r>
              <a:rPr lang="en-US" sz="2000" b="1" dirty="0"/>
              <a:t> These methods  require an initial approximation of the   solution. Then the successive approximations are obtained till they reach some accepted level of accuracy. The solution contains truncation error.</a:t>
            </a:r>
          </a:p>
          <a:p>
            <a:pPr marL="1079500" lvl="1" indent="-457200">
              <a:buFont typeface="Arial" pitchFamily="34" charset="0"/>
              <a:buChar char="•"/>
            </a:pPr>
            <a:r>
              <a:rPr lang="en-US" sz="2000" b="1" dirty="0"/>
              <a:t>These iterative methods are more appropriate when the number of equations involved is large or when the matrix is sparse.</a:t>
            </a:r>
          </a:p>
          <a:p>
            <a:pPr marL="1079500" lvl="1" indent="-457200">
              <a:buFont typeface="Arial" pitchFamily="34" charset="0"/>
              <a:buChar char="•"/>
            </a:pPr>
            <a:r>
              <a:rPr lang="en-US" sz="2000" b="1" dirty="0"/>
              <a:t>Examples of iterative methods: </a:t>
            </a:r>
            <a:r>
              <a:rPr lang="en-US" sz="2000" b="1" u="sng" dirty="0">
                <a:solidFill>
                  <a:srgbClr val="FA1A02"/>
                </a:solidFill>
              </a:rPr>
              <a:t>Jacobi method</a:t>
            </a:r>
            <a:r>
              <a:rPr lang="en-US" sz="2000" b="1" dirty="0"/>
              <a:t> and </a:t>
            </a:r>
            <a:r>
              <a:rPr lang="en-US" sz="2000" b="1" u="sng" dirty="0">
                <a:solidFill>
                  <a:srgbClr val="FA1A02"/>
                </a:solidFill>
              </a:rPr>
              <a:t>Gauss Seidel iterative methods</a:t>
            </a:r>
          </a:p>
          <a:p>
            <a:pPr marL="839788" lvl="1" indent="-217488"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Gauss Elimination 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10287000" cy="5715000"/>
          </a:xfrm>
        </p:spPr>
        <p:txBody>
          <a:bodyPr/>
          <a:lstStyle/>
          <a:p>
            <a:r>
              <a:rPr lang="en-US" sz="2400" b="1" dirty="0"/>
              <a:t>Gauss elimination is the most important algorithm to solve systems of linear equations.</a:t>
            </a:r>
          </a:p>
          <a:p>
            <a:r>
              <a:rPr lang="en-US" sz="2400" b="1" dirty="0"/>
              <a:t>In gauss elimination method, the given system of linear equations is converted to upper triangular system by elimination of variables. The upper triangular system is then solved by backward substitution.</a:t>
            </a:r>
          </a:p>
          <a:p>
            <a:r>
              <a:rPr lang="en-US" sz="2400" b="1" dirty="0"/>
              <a:t>Consider the following three simultaneous equations in 3 unknowns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b="1" dirty="0"/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3962400" y="3581400"/>
          <a:ext cx="3545236" cy="130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9" name="Equation" r:id="rId3" imgW="1968480" imgH="749160" progId="">
                  <p:embed/>
                </p:oleObj>
              </mc:Choice>
              <mc:Fallback>
                <p:oleObj name="Equation" r:id="rId3" imgW="1968480" imgH="7491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3545236" cy="1303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4114800" y="4953000"/>
          <a:ext cx="3797710" cy="145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" name="Equation" r:id="rId5" imgW="2057400" imgH="787320" progId="">
                  <p:embed/>
                </p:oleObj>
              </mc:Choice>
              <mc:Fallback>
                <p:oleObj name="Equation" r:id="rId5" imgW="2057400" imgH="7873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53000"/>
                        <a:ext cx="3797710" cy="1453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287000" cy="5638800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</a:rPr>
              <a:t>Round off error: </a:t>
            </a:r>
            <a:r>
              <a:rPr lang="en-US" sz="2400" b="1" dirty="0">
                <a:solidFill>
                  <a:srgbClr val="FF0000"/>
                </a:solidFill>
              </a:rPr>
              <a:t>Errors due to finite representation of numbers are called Round off Errors.</a:t>
            </a:r>
          </a:p>
          <a:p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</a:rPr>
              <a:t>Numbers such as   </a:t>
            </a:r>
            <a:r>
              <a:rPr lang="en-US" sz="2400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,   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,   or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√7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cannot be expressed by a fixed number of significant figures. Therefore, they can not be represented exactly by a computer which has a </a:t>
            </a:r>
            <a:r>
              <a:rPr lang="en-US" sz="2400" b="1" dirty="0">
                <a:latin typeface="Times New Roman" pitchFamily="18" charset="0"/>
              </a:rPr>
              <a:t>fixed word-length.</a:t>
            </a:r>
          </a:p>
          <a:p>
            <a:pPr marL="228600" lvl="2" eaLnBrk="1" hangingPunct="1">
              <a:lnSpc>
                <a:spcPct val="80000"/>
              </a:lnSpc>
              <a:buNone/>
              <a:defRPr/>
            </a:pP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Times New Roman" pitchFamily="18" charset="0"/>
              </a:rPr>
              <a:t> = 3.1415926535….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pitchFamily="18" charset="0"/>
              </a:rPr>
              <a:t>Difference introduced by this omission of significant figures is called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</a:rPr>
              <a:t>round-off </a:t>
            </a:r>
            <a:r>
              <a:rPr lang="en-US" sz="2400" b="1" dirty="0">
                <a:latin typeface="Times New Roman" pitchFamily="18" charset="0"/>
              </a:rPr>
              <a:t>errors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400" dirty="0">
                <a:latin typeface="Bookman Old Style" pitchFamily="18" charset="0"/>
              </a:rPr>
              <a:t>Rounding a number can be done in two ways. One is known as </a:t>
            </a:r>
            <a:r>
              <a:rPr lang="en-US" sz="2400" b="1" i="1" u="sng" dirty="0">
                <a:solidFill>
                  <a:srgbClr val="000099"/>
                </a:solidFill>
                <a:latin typeface="Bookman Old Style" pitchFamily="18" charset="0"/>
              </a:rPr>
              <a:t>chopping</a:t>
            </a:r>
            <a:r>
              <a:rPr lang="en-US" sz="2400" b="1" dirty="0">
                <a:solidFill>
                  <a:srgbClr val="000099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</a:rPr>
              <a:t>and other is  known as </a:t>
            </a:r>
            <a:r>
              <a:rPr lang="en-US" sz="2400" b="1" i="1" u="sng" dirty="0">
                <a:solidFill>
                  <a:srgbClr val="000099"/>
                </a:solidFill>
                <a:latin typeface="Bookman Old Style" pitchFamily="18" charset="0"/>
              </a:rPr>
              <a:t>rounding</a:t>
            </a:r>
            <a:r>
              <a:rPr lang="en-US" sz="2400" u="sng" dirty="0">
                <a:latin typeface="Bookman Old Style" pitchFamily="18" charset="0"/>
              </a:rPr>
              <a:t>.</a:t>
            </a:r>
            <a:r>
              <a:rPr lang="en-US" sz="2400" dirty="0">
                <a:latin typeface="Bookman Old Style" pitchFamily="18" charset="0"/>
              </a:rPr>
              <a:t> 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pitchFamily="18" charset="0"/>
              </a:rPr>
              <a:t>If </a:t>
            </a: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</a:rPr>
              <a:t> is to be stored on a base-10 system carrying 7 significant digits,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Symbol" pitchFamily="18" charset="2"/>
              </a:rPr>
              <a:t>	</a:t>
            </a:r>
            <a:r>
              <a:rPr lang="en-US" sz="2400" b="1" dirty="0">
                <a:latin typeface="Times New Roman" pitchFamily="18" charset="0"/>
              </a:rPr>
              <a:t>chopping</a:t>
            </a:r>
            <a:r>
              <a:rPr lang="en-US" sz="2400" dirty="0">
                <a:latin typeface="Times New Roman" pitchFamily="18" charset="0"/>
              </a:rPr>
              <a:t> :      </a:t>
            </a: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</a:rPr>
              <a:t>=3.141592	error:    </a:t>
            </a:r>
            <a:r>
              <a:rPr lang="en-US" sz="2400" dirty="0">
                <a:solidFill>
                  <a:srgbClr val="3333FF"/>
                </a:solidFill>
                <a:latin typeface="Symbol" pitchFamily="18" charset="2"/>
              </a:rPr>
              <a:t>e</a:t>
            </a:r>
            <a:r>
              <a:rPr lang="en-US" sz="2400" baseline="-25000" dirty="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3333FF"/>
                </a:solidFill>
                <a:latin typeface="Times New Roman" pitchFamily="18" charset="0"/>
              </a:rPr>
              <a:t>=0.00000065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b="1" dirty="0">
                <a:latin typeface="Times New Roman" pitchFamily="18" charset="0"/>
              </a:rPr>
              <a:t>round-off</a:t>
            </a:r>
            <a:r>
              <a:rPr lang="en-US" sz="2400" dirty="0">
                <a:latin typeface="Times New Roman" pitchFamily="18" charset="0"/>
              </a:rPr>
              <a:t>:      </a:t>
            </a:r>
            <a:r>
              <a:rPr lang="en-US" sz="2400" dirty="0">
                <a:latin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</a:rPr>
              <a:t>=3.141593	error:    </a:t>
            </a:r>
            <a:r>
              <a:rPr lang="en-US" sz="2400" dirty="0">
                <a:solidFill>
                  <a:srgbClr val="3333FF"/>
                </a:solidFill>
                <a:latin typeface="Symbol" pitchFamily="18" charset="2"/>
              </a:rPr>
              <a:t>e</a:t>
            </a:r>
            <a:r>
              <a:rPr lang="en-US" sz="2400" baseline="-25000" dirty="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3333FF"/>
                </a:solidFill>
                <a:latin typeface="Times New Roman" pitchFamily="18" charset="0"/>
              </a:rPr>
              <a:t>=0.00000035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400" dirty="0">
                <a:latin typeface="Times New Roman" pitchFamily="18" charset="0"/>
              </a:rPr>
              <a:t>Some machines use </a:t>
            </a:r>
            <a:r>
              <a:rPr lang="en-US" sz="2400" b="1" i="1" dirty="0">
                <a:latin typeface="Times New Roman" pitchFamily="18" charset="0"/>
              </a:rPr>
              <a:t>chopping</a:t>
            </a:r>
            <a:r>
              <a:rPr lang="en-US" sz="2400" dirty="0">
                <a:latin typeface="Times New Roman" pitchFamily="18" charset="0"/>
              </a:rPr>
              <a:t>, because</a:t>
            </a:r>
            <a:r>
              <a:rPr lang="en-US" sz="2400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rounding</a:t>
            </a:r>
            <a:r>
              <a:rPr lang="en-US" sz="2400" dirty="0">
                <a:latin typeface="Times New Roman" pitchFamily="18" charset="0"/>
              </a:rPr>
              <a:t> has additional computational overhead.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</a:rPr>
              <a:t> </a:t>
            </a:r>
          </a:p>
          <a:p>
            <a:pPr lvl="0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1"/>
            <a:ext cx="10896600" cy="5287963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Write the augmented matrix </a:t>
            </a:r>
            <a:r>
              <a:rPr lang="en-US" b="1" dirty="0" smtClean="0"/>
              <a:t>for the system of linear equations.</a:t>
            </a:r>
          </a:p>
          <a:p>
            <a:pPr marL="457200" indent="-457200">
              <a:buNone/>
            </a:pPr>
            <a:r>
              <a:rPr lang="en-US" b="1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Forward elimination of unknowns</a:t>
            </a:r>
            <a:r>
              <a:rPr lang="en-US" dirty="0" smtClean="0"/>
              <a:t>. </a:t>
            </a:r>
            <a:r>
              <a:rPr lang="en-US" b="1" dirty="0" smtClean="0"/>
              <a:t>Use elementary row operations on the augmented matrix to transform the matrix into </a:t>
            </a:r>
            <a:r>
              <a:rPr lang="en-US" b="1" dirty="0" smtClean="0">
                <a:solidFill>
                  <a:srgbClr val="FF0000"/>
                </a:solidFill>
              </a:rPr>
              <a:t>upper triangular form</a:t>
            </a:r>
            <a:r>
              <a:rPr lang="en-US" b="1" dirty="0" smtClean="0"/>
              <a:t>. If a zero is located on the diagonal, switch the rows until a nonzero is in that place. </a:t>
            </a:r>
          </a:p>
          <a:p>
            <a:pPr marL="457200" indent="-457200">
              <a:buNone/>
            </a:pPr>
            <a:r>
              <a:rPr lang="en-US" b="1" dirty="0" smtClean="0"/>
              <a:t>3.</a:t>
            </a:r>
            <a:r>
              <a:rPr lang="en-US" b="1" dirty="0" smtClean="0">
                <a:solidFill>
                  <a:srgbClr val="FF0000"/>
                </a:solidFill>
              </a:rPr>
              <a:t>Use back substitution </a:t>
            </a:r>
            <a:r>
              <a:rPr lang="en-US" b="1" dirty="0" smtClean="0"/>
              <a:t>to find the solution of the problem.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04800"/>
            <a:ext cx="9906000" cy="6096000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1. </a:t>
            </a:r>
            <a:r>
              <a:rPr lang="en-US" sz="2800" b="1" dirty="0">
                <a:solidFill>
                  <a:srgbClr val="FF0000"/>
                </a:solidFill>
              </a:rPr>
              <a:t>Write the augmented matrix </a:t>
            </a:r>
            <a:r>
              <a:rPr lang="en-US" sz="2800" b="1" dirty="0"/>
              <a:t>for the system of linear equations</a:t>
            </a:r>
            <a:endParaRPr lang="en-US" sz="2800" dirty="0"/>
          </a:p>
          <a:p>
            <a:r>
              <a:rPr lang="en-US" sz="2800" dirty="0"/>
              <a:t>An </a:t>
            </a:r>
            <a:r>
              <a:rPr lang="en-US" sz="2800" b="1" dirty="0"/>
              <a:t>augmented matrix is a matrix</a:t>
            </a:r>
            <a:r>
              <a:rPr lang="en-US" sz="2800" dirty="0"/>
              <a:t> containing the coefficients and constants from a system of equations.</a:t>
            </a:r>
          </a:p>
          <a:p>
            <a:r>
              <a:rPr lang="en-US" sz="2800" dirty="0"/>
              <a:t>The augmented Matrix of the above system is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2.Triangularization or Forward elimination of unknowns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152586" name="Object 10"/>
          <p:cNvGraphicFramePr>
            <a:graphicFrameLocks noChangeAspect="1"/>
          </p:cNvGraphicFramePr>
          <p:nvPr/>
        </p:nvGraphicFramePr>
        <p:xfrm>
          <a:off x="2733676" y="4711701"/>
          <a:ext cx="2532063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6" name="Equation" r:id="rId3" imgW="1892160" imgH="1600200" progId="">
                  <p:embed/>
                </p:oleObj>
              </mc:Choice>
              <mc:Fallback>
                <p:oleObj name="Equation" r:id="rId3" imgW="1892160" imgH="1600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6" y="4711701"/>
                        <a:ext cx="2532063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8752"/>
              </p:ext>
            </p:extLst>
          </p:nvPr>
        </p:nvGraphicFramePr>
        <p:xfrm>
          <a:off x="4267200" y="251460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7" name="Equation" r:id="rId5" imgW="1384200" imgH="838080" progId="">
                  <p:embed/>
                </p:oleObj>
              </mc:Choice>
              <mc:Fallback>
                <p:oleObj name="Equation" r:id="rId5" imgW="1384200" imgH="83808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9982200" cy="5943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3.Back substitution.</a:t>
            </a:r>
          </a:p>
          <a:p>
            <a:pPr>
              <a:buNone/>
            </a:pPr>
            <a:r>
              <a:rPr lang="en-US" b="1" dirty="0" smtClean="0"/>
              <a:t>Back-substitution is the process</a:t>
            </a:r>
            <a:r>
              <a:rPr lang="en-US" dirty="0" smtClean="0"/>
              <a:t> of solving a system by beginning with the last equation, sequentially moving up through all the equations, and using each equation to solve for one variable at a time.</a:t>
            </a:r>
          </a:p>
          <a:p>
            <a:pPr lvl="1">
              <a:buFontTx/>
              <a:buChar char="–"/>
            </a:pPr>
            <a:r>
              <a:rPr lang="en-US" altLang="ko-KR" sz="1600" b="1" dirty="0">
                <a:latin typeface="Verdana" pitchFamily="34" charset="0"/>
              </a:rPr>
              <a:t>Starting with the </a:t>
            </a:r>
            <a:r>
              <a:rPr lang="en-US" altLang="ko-KR" sz="1600" b="1" i="1" dirty="0">
                <a:latin typeface="Verdana" pitchFamily="34" charset="0"/>
              </a:rPr>
              <a:t>last</a:t>
            </a:r>
            <a:r>
              <a:rPr lang="en-US" altLang="ko-KR" sz="1600" b="1" dirty="0">
                <a:latin typeface="Verdana" pitchFamily="34" charset="0"/>
              </a:rPr>
              <a:t> row, solve for the unknown, then substitute that value into the next highest row.</a:t>
            </a:r>
          </a:p>
          <a:p>
            <a:pPr lvl="1">
              <a:buFontTx/>
              <a:buChar char="–"/>
            </a:pPr>
            <a:r>
              <a:rPr lang="en-US" altLang="ko-KR" sz="1600" b="1" dirty="0">
                <a:latin typeface="Verdana" pitchFamily="34" charset="0"/>
              </a:rPr>
              <a:t>Because of the upper-triangular nature of the matrix, each row will contain only one more unknown.</a:t>
            </a:r>
            <a:endParaRPr lang="en-US" altLang="ko-KR" sz="2400" b="1" dirty="0">
              <a:latin typeface="Verdana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186513"/>
              </p:ext>
            </p:extLst>
          </p:nvPr>
        </p:nvGraphicFramePr>
        <p:xfrm>
          <a:off x="2667000" y="4572000"/>
          <a:ext cx="392659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Equation" r:id="rId3" imgW="2082600" imgH="774360" progId="">
                  <p:embed/>
                </p:oleObj>
              </mc:Choice>
              <mc:Fallback>
                <p:oleObj name="Equation" r:id="rId3" imgW="2082600" imgH="774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392659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82000" cy="5486400"/>
          </a:xfrm>
        </p:spPr>
        <p:txBody>
          <a:bodyPr/>
          <a:lstStyle/>
          <a:p>
            <a:r>
              <a:rPr lang="en-US" sz="2800" dirty="0"/>
              <a:t>Apply Gauss elimination method to solve the equations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Solution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The augmented Matrix of the above system is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6675" name="Object 3"/>
          <p:cNvGraphicFramePr>
            <a:graphicFrameLocks/>
          </p:cNvGraphicFramePr>
          <p:nvPr/>
        </p:nvGraphicFramePr>
        <p:xfrm>
          <a:off x="4343400" y="1524000"/>
          <a:ext cx="586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6" name="Equation" r:id="rId3" imgW="6175080" imgH="1822320" progId="">
                  <p:embed/>
                </p:oleObj>
              </mc:Choice>
              <mc:Fallback>
                <p:oleObj name="Equation" r:id="rId3" imgW="6175080" imgH="1822320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5867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2286000" y="3657600"/>
          <a:ext cx="654050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7" name="Equation" r:id="rId5" imgW="2958840" imgH="1790640" progId="">
                  <p:embed/>
                </p:oleObj>
              </mc:Choice>
              <mc:Fallback>
                <p:oleObj name="Equation" r:id="rId5" imgW="2958840" imgH="17906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654050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1"/>
            <a:ext cx="8382000" cy="5821363"/>
          </a:xfrm>
        </p:spPr>
        <p:txBody>
          <a:bodyPr/>
          <a:lstStyle/>
          <a:p>
            <a:r>
              <a:rPr lang="en-US" dirty="0" smtClean="0"/>
              <a:t>The above matrix becomes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Eliminating X</a:t>
            </a:r>
            <a:r>
              <a:rPr lang="en-US" baseline="-25000" dirty="0" smtClean="0"/>
              <a:t>2</a:t>
            </a:r>
            <a:r>
              <a:rPr lang="en-US" dirty="0" smtClean="0"/>
              <a:t> from Equation 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1752600" y="762000"/>
          <a:ext cx="228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7" name="Equation" r:id="rId3" imgW="799920" imgH="711000" progId="">
                  <p:embed/>
                </p:oleObj>
              </mc:Choice>
              <mc:Fallback>
                <p:oleObj name="Equation" r:id="rId3" imgW="799920" imgH="711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228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3962400" y="1219200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8" name="Equation" r:id="rId5" imgW="1143000" imgH="228600" progId="">
                  <p:embed/>
                </p:oleObj>
              </mc:Choice>
              <mc:Fallback>
                <p:oleObj name="Equation" r:id="rId5" imgW="114300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243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3962400" y="16764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9" name="Equation" r:id="rId7" imgW="1015920" imgH="228600" progId="">
                  <p:embed/>
                </p:oleObj>
              </mc:Choice>
              <mc:Fallback>
                <p:oleObj name="Equation" r:id="rId7" imgW="1015920" imgH="228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1981201" y="3200400"/>
          <a:ext cx="2498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0" name="Equation" r:id="rId9" imgW="876240" imgH="711000" progId="">
                  <p:embed/>
                </p:oleObj>
              </mc:Choice>
              <mc:Fallback>
                <p:oleObj name="Equation" r:id="rId9" imgW="876240" imgH="7110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200400"/>
                        <a:ext cx="24987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4419600" y="3886201"/>
          <a:ext cx="21526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1" name="Equation" r:id="rId11" imgW="1257120" imgH="609480" progId="">
                  <p:embed/>
                </p:oleObj>
              </mc:Choice>
              <mc:Fallback>
                <p:oleObj name="Equation" r:id="rId11" imgW="1257120" imgH="60948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1"/>
                        <a:ext cx="21526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/>
          <a:lstStyle/>
          <a:p>
            <a:r>
              <a:rPr lang="en-US" dirty="0" smtClean="0"/>
              <a:t>Back substitution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3048000" y="1295400"/>
          <a:ext cx="64008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Equation" r:id="rId3" imgW="2260440" imgH="2031840" progId="">
                  <p:embed/>
                </p:oleObj>
              </mc:Choice>
              <mc:Fallback>
                <p:oleObj name="Equation" r:id="rId3" imgW="2260440" imgH="20318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64008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4114800" y="4876800"/>
          <a:ext cx="1752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Equation" r:id="rId5" imgW="672840" imgH="927000" progId="">
                  <p:embed/>
                </p:oleObj>
              </mc:Choice>
              <mc:Fallback>
                <p:oleObj name="Equation" r:id="rId5" imgW="672840" imgH="9270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17526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248400"/>
          </a:xfrm>
        </p:spPr>
        <p:txBody>
          <a:bodyPr/>
          <a:lstStyle/>
          <a:p>
            <a:r>
              <a:rPr lang="en-US" b="1" dirty="0" smtClean="0"/>
              <a:t>Solve the following system of equations by Gauss elimination  method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sz="2800" b="1" dirty="0"/>
              <a:t>Eliminate x from the second and third equations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3733800" y="1676400"/>
          <a:ext cx="259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6" name="Equation" r:id="rId3" imgW="1091880" imgH="660240" progId="">
                  <p:embed/>
                </p:oleObj>
              </mc:Choice>
              <mc:Fallback>
                <p:oleObj name="Equation" r:id="rId3" imgW="1091880" imgH="660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2590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2743200" y="2895600"/>
          <a:ext cx="4724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7" name="Equation" r:id="rId5" imgW="1663560" imgH="914400" progId="">
                  <p:embed/>
                </p:oleObj>
              </mc:Choice>
              <mc:Fallback>
                <p:oleObj name="Equation" r:id="rId5" imgW="1663560" imgH="914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4724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5173664" y="5354639"/>
          <a:ext cx="2444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name="Equation" r:id="rId7" imgW="114120" imgH="177480" progId="">
                  <p:embed/>
                </p:oleObj>
              </mc:Choice>
              <mc:Fallback>
                <p:oleObj name="Equation" r:id="rId7" imgW="114120" imgH="177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4" y="5354639"/>
                        <a:ext cx="24447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5562600" y="5410200"/>
          <a:ext cx="220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9" imgW="1168200" imgH="393480" progId="">
                  <p:embed/>
                </p:oleObj>
              </mc:Choice>
              <mc:Fallback>
                <p:oleObj name="Equation" r:id="rId9" imgW="1168200" imgH="3934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10200"/>
                        <a:ext cx="2209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5562600" y="5867400"/>
          <a:ext cx="244339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11" imgW="1041120" imgH="393480" progId="">
                  <p:embed/>
                </p:oleObj>
              </mc:Choice>
              <mc:Fallback>
                <p:oleObj name="Equation" r:id="rId11" imgW="1041120" imgH="393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2443396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2133600" y="4876800"/>
          <a:ext cx="3048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13" imgW="952200" imgH="1218960" progId="">
                  <p:embed/>
                </p:oleObj>
              </mc:Choice>
              <mc:Fallback>
                <p:oleObj name="Equation" r:id="rId13" imgW="952200" imgH="12189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3048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1000"/>
            <a:ext cx="8382000" cy="5943600"/>
          </a:xfrm>
        </p:spPr>
        <p:txBody>
          <a:bodyPr/>
          <a:lstStyle/>
          <a:p>
            <a:r>
              <a:rPr lang="en-US" dirty="0" smtClean="0"/>
              <a:t>Eliminate y from the third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back substitution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2286000" y="1143000"/>
          <a:ext cx="2438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6" name="Equation" r:id="rId3" imgW="1041120" imgH="1218960" progId="">
                  <p:embed/>
                </p:oleObj>
              </mc:Choice>
              <mc:Fallback>
                <p:oleObj name="Equation" r:id="rId3" imgW="1041120" imgH="1218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2438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4800600" y="2438400"/>
          <a:ext cx="243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7" name="Equation" r:id="rId5" imgW="1066680" imgH="393480" progId="">
                  <p:embed/>
                </p:oleObj>
              </mc:Choice>
              <mc:Fallback>
                <p:oleObj name="Equation" r:id="rId5" imgW="106668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0"/>
                        <a:ext cx="243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4038600" y="3962400"/>
          <a:ext cx="1892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8" name="Equation" r:id="rId7" imgW="520560" imgH="736560" progId="">
                  <p:embed/>
                </p:oleObj>
              </mc:Choice>
              <mc:Fallback>
                <p:oleObj name="Equation" r:id="rId7" imgW="520560" imgH="736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892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Pitfalls in Gauss elimination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38200"/>
            <a:ext cx="8534400" cy="5486400"/>
          </a:xfrm>
        </p:spPr>
        <p:txBody>
          <a:bodyPr/>
          <a:lstStyle/>
          <a:p>
            <a:pPr>
              <a:buNone/>
            </a:pPr>
            <a:r>
              <a:rPr lang="en-US" sz="2600" b="1" dirty="0">
                <a:solidFill>
                  <a:srgbClr val="0000FF"/>
                </a:solidFill>
              </a:rPr>
              <a:t>1.Pivoting</a:t>
            </a:r>
          </a:p>
          <a:p>
            <a:pPr>
              <a:buNone/>
            </a:pPr>
            <a:r>
              <a:rPr lang="en-US" sz="2600" b="1" dirty="0">
                <a:solidFill>
                  <a:srgbClr val="0000FF"/>
                </a:solidFill>
              </a:rPr>
              <a:t>2. Ill-</a:t>
            </a:r>
            <a:r>
              <a:rPr lang="en-US" sz="2600" b="1" dirty="0" err="1">
                <a:solidFill>
                  <a:srgbClr val="0000FF"/>
                </a:solidFill>
              </a:rPr>
              <a:t>cnditioned</a:t>
            </a:r>
            <a:r>
              <a:rPr lang="en-US" sz="2600" b="1" dirty="0">
                <a:solidFill>
                  <a:srgbClr val="0000FF"/>
                </a:solidFill>
              </a:rPr>
              <a:t> equations.</a:t>
            </a:r>
          </a:p>
          <a:p>
            <a:pPr>
              <a:buNone/>
            </a:pPr>
            <a:r>
              <a:rPr lang="en-US" sz="2600" b="1" dirty="0">
                <a:solidFill>
                  <a:srgbClr val="C00000"/>
                </a:solidFill>
                <a:latin typeface="+mj-lt"/>
              </a:rPr>
              <a:t>1.Pivoting:</a:t>
            </a:r>
            <a:r>
              <a:rPr lang="en-US" sz="2600" b="1" dirty="0">
                <a:latin typeface="+mj-lt"/>
              </a:rPr>
              <a:t> In each step of the elimination procedure, the diagonal element a</a:t>
            </a:r>
            <a:r>
              <a:rPr lang="en-US" sz="2600" b="1" baseline="-25000" dirty="0">
                <a:latin typeface="+mj-lt"/>
              </a:rPr>
              <a:t>ii </a:t>
            </a:r>
            <a:r>
              <a:rPr lang="en-US" sz="2600" b="1" dirty="0">
                <a:latin typeface="+mj-lt"/>
              </a:rPr>
              <a:t>is called pivot element.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ahoma" pitchFamily="34" charset="0"/>
              </a:rPr>
              <a:t>    </a:t>
            </a:r>
            <a:r>
              <a:rPr lang="en-US" sz="2600" b="1" dirty="0">
                <a:cs typeface="Tahoma" pitchFamily="34" charset="0"/>
              </a:rPr>
              <a:t>If a pivot element is zero or close to zero, elimination step leads to division by zero. </a:t>
            </a:r>
            <a:r>
              <a:rPr lang="en-US" sz="2600" b="1" dirty="0">
                <a:latin typeface="+mj-lt"/>
              </a:rPr>
              <a:t>In such situation, we rewrite the equations in different order to avoid zero pivot.</a:t>
            </a:r>
          </a:p>
          <a:p>
            <a:r>
              <a:rPr lang="en-US" sz="2600" b="1" dirty="0">
                <a:latin typeface="+mj-lt"/>
              </a:rPr>
              <a:t>Changing the order  of equations to avoid zero element on the diagonal is called </a:t>
            </a:r>
            <a:r>
              <a:rPr lang="en-US" sz="2600" b="1" dirty="0">
                <a:solidFill>
                  <a:srgbClr val="C00000"/>
                </a:solidFill>
                <a:latin typeface="+mj-lt"/>
              </a:rPr>
              <a:t>pivoting.</a:t>
            </a:r>
          </a:p>
          <a:p>
            <a:r>
              <a:rPr lang="en-US" sz="2600" b="1" dirty="0">
                <a:latin typeface="+mj-lt"/>
              </a:rPr>
              <a:t>If  a</a:t>
            </a:r>
            <a:r>
              <a:rPr lang="en-US" sz="2600" b="1" baseline="-25000" dirty="0">
                <a:latin typeface="+mj-lt"/>
              </a:rPr>
              <a:t>ii</a:t>
            </a:r>
            <a:r>
              <a:rPr lang="en-US" sz="2600" b="1" dirty="0">
                <a:latin typeface="+mj-lt"/>
              </a:rPr>
              <a:t> = 0, we interchange the </a:t>
            </a:r>
            <a:r>
              <a:rPr lang="en-US" sz="2600" b="1" dirty="0" err="1">
                <a:latin typeface="+mj-lt"/>
              </a:rPr>
              <a:t>ith</a:t>
            </a:r>
            <a:r>
              <a:rPr lang="en-US" sz="2600" b="1" dirty="0">
                <a:latin typeface="+mj-lt"/>
              </a:rPr>
              <a:t> row (called the pivot row) with any other row below it, </a:t>
            </a:r>
            <a:r>
              <a:rPr lang="en-US" sz="2600" b="1" i="1" dirty="0">
                <a:latin typeface="+mj-lt"/>
              </a:rPr>
              <a:t>preferably with the row having</a:t>
            </a:r>
            <a:r>
              <a:rPr lang="en-US" sz="2600" b="1" dirty="0">
                <a:latin typeface="+mj-lt"/>
              </a:rPr>
              <a:t> numerically greatest element in the </a:t>
            </a:r>
            <a:r>
              <a:rPr lang="en-US" sz="2600" b="1" dirty="0" err="1">
                <a:latin typeface="+mj-lt"/>
              </a:rPr>
              <a:t>ith</a:t>
            </a:r>
            <a:r>
              <a:rPr lang="en-US" sz="2600" b="1" dirty="0">
                <a:latin typeface="+mj-lt"/>
              </a:rPr>
              <a:t> column. This process of interchange of rows of the coefficient matrix </a:t>
            </a:r>
            <a:r>
              <a:rPr lang="en-US" sz="2600" b="1" i="1" dirty="0">
                <a:latin typeface="+mj-lt"/>
              </a:rPr>
              <a:t>is called </a:t>
            </a:r>
            <a:r>
              <a:rPr lang="en-US" sz="2600" b="1" i="1" dirty="0">
                <a:solidFill>
                  <a:srgbClr val="C00000"/>
                </a:solidFill>
                <a:latin typeface="+mj-lt"/>
              </a:rPr>
              <a:t>pivoting</a:t>
            </a:r>
            <a:r>
              <a:rPr lang="en-US" sz="2600" b="1" dirty="0">
                <a:solidFill>
                  <a:srgbClr val="C00000"/>
                </a:solidFill>
                <a:latin typeface="+mj-lt"/>
              </a:rPr>
              <a:t>. </a:t>
            </a:r>
          </a:p>
          <a:p>
            <a:endParaRPr lang="en-US" sz="2600" b="1" baseline="-25000" dirty="0">
              <a:solidFill>
                <a:srgbClr val="FF0000"/>
              </a:solidFill>
              <a:latin typeface="+mj-lt"/>
            </a:endParaRPr>
          </a:p>
          <a:p>
            <a:endParaRPr lang="en-US" sz="26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 using pivoting</a:t>
            </a:r>
          </a:p>
          <a:p>
            <a:r>
              <a:rPr lang="en-US" dirty="0" smtClean="0"/>
              <a:t>Solve by gauss elimination method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The augmented matrix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4191000" y="1676400"/>
          <a:ext cx="24844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7" name="Equation" r:id="rId3" imgW="1282680" imgH="685800" progId="">
                  <p:embed/>
                </p:oleObj>
              </mc:Choice>
              <mc:Fallback>
                <p:oleObj name="Equation" r:id="rId3" imgW="1282680" imgH="685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24844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7086600" y="2819400"/>
          <a:ext cx="2362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8" name="Equation" r:id="rId5" imgW="850680" imgH="711000" progId="">
                  <p:embed/>
                </p:oleObj>
              </mc:Choice>
              <mc:Fallback>
                <p:oleObj name="Equation" r:id="rId5" imgW="850680" imgH="711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819400"/>
                        <a:ext cx="2362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514600" y="4191000"/>
          <a:ext cx="624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7" imgW="2958840" imgH="228600" progId="">
                  <p:embed/>
                </p:oleObj>
              </mc:Choice>
              <mc:Fallback>
                <p:oleObj name="Equation" r:id="rId7" imgW="295884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624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4648200" y="4876800"/>
          <a:ext cx="251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0" name="Equation" r:id="rId9" imgW="838080" imgH="711000" progId="">
                  <p:embed/>
                </p:oleObj>
              </mc:Choice>
              <mc:Fallback>
                <p:oleObj name="Equation" r:id="rId9" imgW="838080" imgH="7110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76800"/>
                        <a:ext cx="251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7391400" y="5181600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1" name="Equation" r:id="rId11" imgW="1143000" imgH="228600" progId="">
                  <p:embed/>
                </p:oleObj>
              </mc:Choice>
              <mc:Fallback>
                <p:oleObj name="Equation" r:id="rId11" imgW="1143000" imgH="228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181600"/>
                        <a:ext cx="144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7391400" y="5562600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2" name="Equation" r:id="rId13" imgW="1028520" imgH="228600" progId="">
                  <p:embed/>
                </p:oleObj>
              </mc:Choice>
              <mc:Fallback>
                <p:oleObj name="Equation" r:id="rId13" imgW="1028520" imgH="2286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562600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10820400" cy="6096000"/>
          </a:xfrm>
        </p:spPr>
        <p:txBody>
          <a:bodyPr/>
          <a:lstStyle/>
          <a:p>
            <a:r>
              <a:rPr lang="en-US" sz="2800" b="1" dirty="0">
                <a:solidFill>
                  <a:srgbClr val="000099"/>
                </a:solidFill>
              </a:rPr>
              <a:t>Truncation Error: </a:t>
            </a:r>
            <a:r>
              <a:rPr lang="en-US" sz="2800" b="1" dirty="0"/>
              <a:t>Errors due to finite representation of an inherently infinite process is called truncation errors. For example, the use of finite number of terms in the infinite series expansion of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Bookman Old Style" pitchFamily="18" charset="0"/>
              </a:rPr>
              <a:t>Sinx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 = x - x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/3! + x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5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/5! – x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7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/7! +...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Bookman Old Style" pitchFamily="18" charset="0"/>
              </a:rPr>
              <a:t>Cosx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 = 1-x+x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/2!-x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/4!+….</a:t>
            </a:r>
          </a:p>
          <a:p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 = 1 + x + x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/2! + x</a:t>
            </a:r>
            <a:r>
              <a:rPr lang="en-US" sz="2800" b="1" baseline="30000" dirty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r>
              <a:rPr lang="en-US" sz="2800" b="1" dirty="0">
                <a:solidFill>
                  <a:srgbClr val="FF0000"/>
                </a:solidFill>
                <a:latin typeface="Bookman Old Style" pitchFamily="18" charset="0"/>
              </a:rPr>
              <a:t>/3! + …</a:t>
            </a:r>
          </a:p>
          <a:p>
            <a:r>
              <a:rPr lang="en-US" sz="2800" b="1" dirty="0">
                <a:latin typeface="Bookman Old Style" pitchFamily="18" charset="0"/>
              </a:rPr>
              <a:t>When we calculate these series, we cannot use all the term in series for computation. We usually terminate the process after a certain term is calculated. The terms “truncated” introduce an error which is called </a:t>
            </a:r>
            <a:r>
              <a:rPr lang="en-US" sz="2800" b="1" i="1" dirty="0">
                <a:latin typeface="Bookman Old Style" pitchFamily="18" charset="0"/>
              </a:rPr>
              <a:t>truncation</a:t>
            </a:r>
            <a:r>
              <a:rPr lang="en-US" sz="2800" b="1" dirty="0">
                <a:latin typeface="Bookman Old Style" pitchFamily="18" charset="0"/>
              </a:rPr>
              <a:t> error. 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r>
              <a:rPr lang="en-US" dirty="0" smtClean="0"/>
              <a:t>Now the row can not be used as a pivot row, ass  a</a:t>
            </a:r>
            <a:r>
              <a:rPr lang="en-US" baseline="-25000" dirty="0" smtClean="0"/>
              <a:t>22</a:t>
            </a:r>
            <a:r>
              <a:rPr lang="en-US" dirty="0" smtClean="0"/>
              <a:t>=0, interchange second and third rows, we obtain</a:t>
            </a:r>
            <a:endParaRPr lang="en-US" dirty="0"/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4495800" y="1752600"/>
          <a:ext cx="1981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Equation" r:id="rId3" imgW="838080" imgH="711000" progId="">
                  <p:embed/>
                </p:oleObj>
              </mc:Choice>
              <mc:Fallback>
                <p:oleObj name="Equation" r:id="rId3" imgW="838080" imgH="711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2600"/>
                        <a:ext cx="1981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4572000" y="3276600"/>
          <a:ext cx="1524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9" name="Equation" r:id="rId5" imgW="545760" imgH="838080" progId="">
                  <p:embed/>
                </p:oleObj>
              </mc:Choice>
              <mc:Fallback>
                <p:oleObj name="Equation" r:id="rId5" imgW="545760" imgH="8380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6600"/>
                        <a:ext cx="1524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ar-SA" b="1" dirty="0" smtClean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Ill-conditioned systems</a:t>
            </a:r>
            <a:br>
              <a:rPr lang="en-US" altLang="ar-SA" b="1" dirty="0" smtClean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486400"/>
          </a:xfrm>
        </p:spPr>
        <p:txBody>
          <a:bodyPr/>
          <a:lstStyle/>
          <a:p>
            <a:r>
              <a:rPr lang="en-US" altLang="ar-SA" b="1" dirty="0" smtClean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Ill-conditioned systems:</a:t>
            </a:r>
          </a:p>
          <a:p>
            <a:r>
              <a:rPr lang="en-US" b="1" dirty="0" smtClean="0"/>
              <a:t>A system of linear equations is said to be ill-conditioned when   small variation in the system can produce large changes in the exact solution. Otherwise, the system is said to be well conditioned.  </a:t>
            </a:r>
            <a:endParaRPr lang="en-US" dirty="0" smtClean="0"/>
          </a:p>
          <a:p>
            <a:r>
              <a:rPr lang="en-US" b="1" dirty="0" smtClean="0">
                <a:latin typeface="Calibri" pitchFamily="34" charset="0"/>
                <a:cs typeface="Tahoma" pitchFamily="34" charset="0"/>
              </a:rPr>
              <a:t>Since round off errors can induce small changes in the coefficients, these changes can lead to large solution errors.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"/>
            <a:ext cx="8686800" cy="6629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  </a:t>
            </a:r>
            <a:r>
              <a:rPr lang="en-US" sz="2000" b="1" dirty="0"/>
              <a:t>Verify the following two systems are well conditioned or not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000" b="1" dirty="0">
                <a:solidFill>
                  <a:srgbClr val="FF0000"/>
                </a:solidFill>
              </a:rPr>
              <a:t>Here a change of .00002 in a</a:t>
            </a:r>
            <a:r>
              <a:rPr lang="en-US" sz="2000" b="1" baseline="-25000" dirty="0">
                <a:solidFill>
                  <a:srgbClr val="FF0000"/>
                </a:solidFill>
              </a:rPr>
              <a:t>22</a:t>
            </a:r>
            <a:r>
              <a:rPr lang="en-US" sz="2000" b="1" dirty="0">
                <a:solidFill>
                  <a:srgbClr val="FF0000"/>
                </a:solidFill>
              </a:rPr>
              <a:t> and .00001 in a</a:t>
            </a:r>
            <a:r>
              <a:rPr lang="en-US" sz="2000" b="1" baseline="-25000" dirty="0">
                <a:solidFill>
                  <a:srgbClr val="FF0000"/>
                </a:solidFill>
              </a:rPr>
              <a:t>23</a:t>
            </a:r>
            <a:r>
              <a:rPr lang="en-US" sz="2000" b="1" dirty="0">
                <a:solidFill>
                  <a:srgbClr val="FF0000"/>
                </a:solidFill>
              </a:rPr>
              <a:t>  has caused a gross change in the solution.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Therefore, the given  two systems are ill conditioned systems.</a:t>
            </a:r>
          </a:p>
        </p:txBody>
      </p:sp>
      <p:graphicFrame>
        <p:nvGraphicFramePr>
          <p:cNvPr id="164920" name="Object 56"/>
          <p:cNvGraphicFramePr>
            <a:graphicFrameLocks noChangeAspect="1"/>
          </p:cNvGraphicFramePr>
          <p:nvPr/>
        </p:nvGraphicFramePr>
        <p:xfrm>
          <a:off x="1981200" y="914400"/>
          <a:ext cx="317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3" name="Equation" r:id="rId3" imgW="1650960" imgH="660240" progId="">
                  <p:embed/>
                </p:oleObj>
              </mc:Choice>
              <mc:Fallback>
                <p:oleObj name="Equation" r:id="rId3" imgW="1650960" imgH="66024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3175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1" name="Object 57"/>
          <p:cNvGraphicFramePr>
            <a:graphicFrameLocks noChangeAspect="1"/>
          </p:cNvGraphicFramePr>
          <p:nvPr/>
        </p:nvGraphicFramePr>
        <p:xfrm>
          <a:off x="5410200" y="914400"/>
          <a:ext cx="316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4" name="Equation" r:id="rId5" imgW="1562040" imgH="660240" progId="">
                  <p:embed/>
                </p:oleObj>
              </mc:Choice>
              <mc:Fallback>
                <p:oleObj name="Equation" r:id="rId5" imgW="1562040" imgH="66024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14400"/>
                        <a:ext cx="3162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4" name="Object 60"/>
          <p:cNvGraphicFramePr>
            <a:graphicFrameLocks noChangeAspect="1"/>
          </p:cNvGraphicFramePr>
          <p:nvPr/>
        </p:nvGraphicFramePr>
        <p:xfrm>
          <a:off x="1752600" y="2133601"/>
          <a:ext cx="3733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5" name="Equation" r:id="rId7" imgW="2552400" imgH="2311200" progId="">
                  <p:embed/>
                </p:oleObj>
              </mc:Choice>
              <mc:Fallback>
                <p:oleObj name="Equation" r:id="rId7" imgW="2552400" imgH="23112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1"/>
                        <a:ext cx="37338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6" name="Object 62"/>
          <p:cNvGraphicFramePr>
            <a:graphicFrameLocks noChangeAspect="1"/>
          </p:cNvGraphicFramePr>
          <p:nvPr/>
        </p:nvGraphicFramePr>
        <p:xfrm>
          <a:off x="5715000" y="1981200"/>
          <a:ext cx="4267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6" name="Equation" r:id="rId9" imgW="2641320" imgH="2311200" progId="">
                  <p:embed/>
                </p:oleObj>
              </mc:Choice>
              <mc:Fallback>
                <p:oleObj name="Equation" r:id="rId9" imgW="2641320" imgH="231120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4267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US" dirty="0" smtClean="0"/>
              <a:t>Four variables Gauss elimination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To eliminate elements from </a:t>
            </a:r>
            <a:r>
              <a:rPr lang="en-US" b="1" dirty="0" smtClean="0">
                <a:solidFill>
                  <a:srgbClr val="0000FF"/>
                </a:solidFill>
              </a:rPr>
              <a:t>first column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</a:rPr>
              <a:t>11</a:t>
            </a:r>
            <a:r>
              <a:rPr lang="en-US" b="1" dirty="0" smtClean="0">
                <a:solidFill>
                  <a:srgbClr val="0000FF"/>
                </a:solidFill>
              </a:rPr>
              <a:t> is the pivot, </a:t>
            </a:r>
            <a:r>
              <a:rPr lang="en-US" b="1" dirty="0" smtClean="0">
                <a:solidFill>
                  <a:srgbClr val="FF0000"/>
                </a:solidFill>
              </a:rPr>
              <a:t>to eliminate elements from </a:t>
            </a:r>
            <a:r>
              <a:rPr lang="en-US" b="1" dirty="0" smtClean="0">
                <a:solidFill>
                  <a:srgbClr val="0000FF"/>
                </a:solidFill>
              </a:rPr>
              <a:t>second column a</a:t>
            </a:r>
            <a:r>
              <a:rPr lang="en-US" b="1" baseline="-25000" dirty="0" smtClean="0">
                <a:solidFill>
                  <a:srgbClr val="0000FF"/>
                </a:solidFill>
              </a:rPr>
              <a:t>22</a:t>
            </a:r>
            <a:r>
              <a:rPr lang="en-US" b="1" dirty="0" smtClean="0">
                <a:solidFill>
                  <a:srgbClr val="0000FF"/>
                </a:solidFill>
              </a:rPr>
              <a:t> is the pivot </a:t>
            </a:r>
            <a:r>
              <a:rPr lang="en-US" b="1" dirty="0" smtClean="0">
                <a:solidFill>
                  <a:srgbClr val="FF0000"/>
                </a:solidFill>
              </a:rPr>
              <a:t>etc.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3657600" y="1143000"/>
          <a:ext cx="3886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9" name="Equation" r:id="rId3" imgW="1892160" imgH="2997000" progId="">
                  <p:embed/>
                </p:oleObj>
              </mc:Choice>
              <mc:Fallback>
                <p:oleObj name="Equation" r:id="rId3" imgW="1892160" imgH="2997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38862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400800"/>
          </a:xfrm>
        </p:spPr>
        <p:txBody>
          <a:bodyPr/>
          <a:lstStyle/>
          <a:p>
            <a:r>
              <a:rPr lang="en-US" sz="2400" b="1" dirty="0"/>
              <a:t>Solve by Gauss Elimination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The augmented matrix is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dirty="0"/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3505200" y="762000"/>
          <a:ext cx="4800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9" name="Equation" r:id="rId3" imgW="2044440" imgH="939600" progId="">
                  <p:embed/>
                </p:oleObj>
              </mc:Choice>
              <mc:Fallback>
                <p:oleObj name="Equation" r:id="rId3" imgW="2044440" imgH="939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762000"/>
                        <a:ext cx="4800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4038600" y="3276600"/>
          <a:ext cx="312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0" name="Equation" r:id="rId5" imgW="1511280" imgH="914400" progId="">
                  <p:embed/>
                </p:oleObj>
              </mc:Choice>
              <mc:Fallback>
                <p:oleObj name="Equation" r:id="rId5" imgW="1511280" imgH="9144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76600"/>
                        <a:ext cx="3124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"/>
            <a:ext cx="8991600" cy="6324600"/>
          </a:xfrm>
        </p:spPr>
        <p:txBody>
          <a:bodyPr/>
          <a:lstStyle/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000" b="1" dirty="0"/>
              <a:t>Eliminate x</a:t>
            </a:r>
            <a:r>
              <a:rPr lang="en-US" sz="2000" b="1" baseline="-25000" dirty="0"/>
              <a:t>2</a:t>
            </a:r>
            <a:r>
              <a:rPr lang="en-US" sz="2000" b="1" dirty="0"/>
              <a:t> from equations 3 and 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/>
              <a:t>Eliminate x</a:t>
            </a:r>
            <a:r>
              <a:rPr lang="en-US" sz="2400" b="1" baseline="-25000" dirty="0"/>
              <a:t>3</a:t>
            </a:r>
            <a:r>
              <a:rPr lang="en-US" sz="2400" b="1" dirty="0"/>
              <a:t> from equation  4</a:t>
            </a:r>
          </a:p>
          <a:p>
            <a:endParaRPr lang="en-US" dirty="0"/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514600" y="2667000"/>
          <a:ext cx="3886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2" name="Equation" r:id="rId3" imgW="1447560" imgH="914400" progId="">
                  <p:embed/>
                </p:oleObj>
              </mc:Choice>
              <mc:Fallback>
                <p:oleObj name="Equation" r:id="rId3" imgW="1447560" imgH="914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3886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048000" y="4800600"/>
          <a:ext cx="4267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3" name="Equation" r:id="rId5" imgW="1282680" imgH="914400" progId="">
                  <p:embed/>
                </p:oleObj>
              </mc:Choice>
              <mc:Fallback>
                <p:oleObj name="Equation" r:id="rId5" imgW="1282680" imgH="914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4267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6477000" y="3276600"/>
          <a:ext cx="2730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4" name="Equation" r:id="rId7" imgW="1815840" imgH="888840" progId="">
                  <p:embed/>
                </p:oleObj>
              </mc:Choice>
              <mc:Fallback>
                <p:oleObj name="Equation" r:id="rId7" imgW="1815840" imgH="8888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76600"/>
                        <a:ext cx="2730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7239000" y="5715000"/>
          <a:ext cx="236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5" name="Equation" r:id="rId9" imgW="1650960" imgH="431640" progId="">
                  <p:embed/>
                </p:oleObj>
              </mc:Choice>
              <mc:Fallback>
                <p:oleObj name="Equation" r:id="rId9" imgW="1650960" imgH="43164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15000"/>
                        <a:ext cx="236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6" name="Object 12"/>
          <p:cNvGraphicFramePr>
            <a:graphicFrameLocks noChangeAspect="1"/>
          </p:cNvGraphicFramePr>
          <p:nvPr/>
        </p:nvGraphicFramePr>
        <p:xfrm>
          <a:off x="2514600" y="381000"/>
          <a:ext cx="3276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6" name="Equation" r:id="rId11" imgW="1447560" imgH="914400" progId="">
                  <p:embed/>
                </p:oleObj>
              </mc:Choice>
              <mc:Fallback>
                <p:oleObj name="Equation" r:id="rId11" imgW="1447560" imgH="914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"/>
                        <a:ext cx="3276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7" name="Object 13"/>
          <p:cNvGraphicFramePr>
            <a:graphicFrameLocks noChangeAspect="1"/>
          </p:cNvGraphicFramePr>
          <p:nvPr/>
        </p:nvGraphicFramePr>
        <p:xfrm>
          <a:off x="6019800" y="838200"/>
          <a:ext cx="2895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7" name="Equation" r:id="rId13" imgW="1917360" imgH="1358640" progId="">
                  <p:embed/>
                </p:oleObj>
              </mc:Choice>
              <mc:Fallback>
                <p:oleObj name="Equation" r:id="rId13" imgW="1917360" imgH="135864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838200"/>
                        <a:ext cx="2895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133601" y="0"/>
            <a:ext cx="5685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Eliminate x1 from equations 2,3 and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304800"/>
            <a:ext cx="8458200" cy="6019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Backward Substitution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905000" y="1219200"/>
          <a:ext cx="73152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7" name="Equation" r:id="rId3" imgW="3479760" imgH="2222280" progId="">
                  <p:embed/>
                </p:oleObj>
              </mc:Choice>
              <mc:Fallback>
                <p:oleObj name="Equation" r:id="rId3" imgW="3479760" imgH="22222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73152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 2 :Solve by Gauss elimination 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augmented Matrix is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3962400" y="1143000"/>
          <a:ext cx="3733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5" name="Equation" r:id="rId3" imgW="1790640" imgH="939600" progId="">
                  <p:embed/>
                </p:oleObj>
              </mc:Choice>
              <mc:Fallback>
                <p:oleObj name="Equation" r:id="rId3" imgW="1790640" imgH="939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733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6324600" y="2895600"/>
          <a:ext cx="2743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6" name="Equation" r:id="rId5" imgW="1282680" imgH="914400" progId="">
                  <p:embed/>
                </p:oleObj>
              </mc:Choice>
              <mc:Fallback>
                <p:oleObj name="Equation" r:id="rId5" imgW="1282680" imgH="914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2743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3048000" y="4495800"/>
          <a:ext cx="2971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7" name="Equation" r:id="rId7" imgW="1257120" imgH="914400" progId="">
                  <p:embed/>
                </p:oleObj>
              </mc:Choice>
              <mc:Fallback>
                <p:oleObj name="Equation" r:id="rId7" imgW="1257120" imgH="914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2971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172200" y="4876800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8" name="Equation" r:id="rId9" imgW="1091880" imgH="698400" progId="">
                  <p:embed/>
                </p:oleObj>
              </mc:Choice>
              <mc:Fallback>
                <p:oleObj name="Equation" r:id="rId9" imgW="1091880" imgH="6984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76800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/>
          <a:lstStyle/>
          <a:p>
            <a:r>
              <a:rPr lang="en-US" b="1" dirty="0" smtClean="0"/>
              <a:t>Eliminating x</a:t>
            </a:r>
            <a:r>
              <a:rPr lang="en-US" b="1" baseline="-25000" dirty="0" smtClean="0"/>
              <a:t>2</a:t>
            </a:r>
            <a:r>
              <a:rPr lang="en-US" b="1" dirty="0" smtClean="0"/>
              <a:t> from equations 3 and 4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For using next step a</a:t>
            </a:r>
            <a:r>
              <a:rPr lang="en-US" b="1" baseline="-25000" dirty="0" smtClean="0"/>
              <a:t>33</a:t>
            </a:r>
            <a:r>
              <a:rPr lang="en-US" b="1" dirty="0" smtClean="0"/>
              <a:t>=0, interchange row 3 and row 4, we get</a:t>
            </a:r>
          </a:p>
          <a:p>
            <a:endParaRPr lang="en-US" b="1" baseline="-25000" dirty="0" smtClean="0"/>
          </a:p>
          <a:p>
            <a:endParaRPr lang="en-US" b="1" baseline="-25000" dirty="0" smtClean="0"/>
          </a:p>
          <a:p>
            <a:endParaRPr lang="en-US" b="1" baseline="-25000" dirty="0" smtClean="0"/>
          </a:p>
          <a:p>
            <a:pPr>
              <a:buNone/>
            </a:pPr>
            <a:r>
              <a:rPr lang="en-US" b="1" dirty="0" smtClean="0"/>
              <a:t>By back substitution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=0,x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=1,x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=-1 and x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=2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3810000" y="1066800"/>
          <a:ext cx="2895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4" name="Equation" r:id="rId3" imgW="1282680" imgH="914400" progId="">
                  <p:embed/>
                </p:oleObj>
              </mc:Choice>
              <mc:Fallback>
                <p:oleObj name="Equation" r:id="rId3" imgW="1282680" imgH="914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895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7010400" y="16002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5" name="Equation" r:id="rId5" imgW="1066680" imgH="634680" progId="">
                  <p:embed/>
                </p:oleObj>
              </mc:Choice>
              <mc:Fallback>
                <p:oleObj name="Equation" r:id="rId5" imgW="1066680" imgH="634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5867400" y="3352800"/>
          <a:ext cx="2743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6" name="Equation" r:id="rId7" imgW="1282680" imgH="914400" progId="">
                  <p:embed/>
                </p:oleObj>
              </mc:Choice>
              <mc:Fallback>
                <p:oleObj name="Equation" r:id="rId7" imgW="1282680" imgH="914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52800"/>
                        <a:ext cx="2743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Gauss-Jordan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10591800" cy="4906963"/>
          </a:xfrm>
        </p:spPr>
        <p:txBody>
          <a:bodyPr/>
          <a:lstStyle/>
          <a:p>
            <a:r>
              <a:rPr lang="en-US" b="1" dirty="0" smtClean="0"/>
              <a:t>This method is a modified from Gaussian elimination method. </a:t>
            </a:r>
          </a:p>
          <a:p>
            <a:r>
              <a:rPr lang="en-US" b="1" dirty="0" smtClean="0"/>
              <a:t>In this method, the coefficient matrix is reduced to a diagonal matrix rather than a triangular matrix as in the Gaussian method. </a:t>
            </a:r>
          </a:p>
          <a:p>
            <a:r>
              <a:rPr lang="en-US" b="1" dirty="0" smtClean="0"/>
              <a:t>Here the elimination of the unknowns is done not only in the equations below, but also in the equations above the leading diagonal. </a:t>
            </a:r>
          </a:p>
          <a:p>
            <a:r>
              <a:rPr lang="en-US" b="1" dirty="0" smtClean="0"/>
              <a:t>Here we get the solution without using the back substitution method 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tr-TR" dirty="0" smtClean="0"/>
              <a:t>MEASURE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10591800" cy="5486400"/>
          </a:xfrm>
        </p:spPr>
        <p:txBody>
          <a:bodyPr/>
          <a:lstStyle/>
          <a:p>
            <a:r>
              <a:rPr lang="en-GB" dirty="0" smtClean="0"/>
              <a:t>Three   ways of measuring the error are: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Absolute error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Relative error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Percentage error 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If X is the true value of a quantity and X' is its approximate value, then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Absolute error: </a:t>
            </a:r>
            <a:r>
              <a:rPr lang="en-GB" dirty="0" smtClean="0"/>
              <a:t>Absolute error is defined as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e</a:t>
            </a:r>
            <a:r>
              <a:rPr lang="en-GB" baseline="-24000" dirty="0" smtClean="0"/>
              <a:t>a</a:t>
            </a:r>
            <a:r>
              <a:rPr lang="en-GB" dirty="0" smtClean="0"/>
              <a:t> = |True value – Approximate value|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3048000" y="5562600"/>
          <a:ext cx="282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3" imgW="1447560" imgH="291960" progId="Equation.3">
                  <p:embed/>
                </p:oleObj>
              </mc:Choice>
              <mc:Fallback>
                <p:oleObj name="Equation" r:id="rId3" imgW="144756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62600"/>
                        <a:ext cx="28273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Gauss-Jordan Elimination Steps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Write the augmented matrix </a:t>
            </a:r>
            <a:r>
              <a:rPr lang="en-US" b="1" dirty="0" smtClean="0"/>
              <a:t>for the system of linear equations.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Use elementary row operations on the augmented matrix  A to transform </a:t>
            </a:r>
            <a:r>
              <a:rPr lang="en-US" b="1" i="1" dirty="0" smtClean="0"/>
              <a:t>A</a:t>
            </a:r>
            <a:r>
              <a:rPr lang="en-US" b="1" dirty="0" smtClean="0"/>
              <a:t> into diagonal form. If a zero is located on the diagonal, switch the rows until a nonzero is in that place.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By dividing the diagonal element and the right-hand-side element in each row by the diagonal element in that row, make each diagonal element equal to one.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458200" cy="5943600"/>
          </a:xfrm>
        </p:spPr>
        <p:txBody>
          <a:bodyPr/>
          <a:lstStyle/>
          <a:p>
            <a:r>
              <a:rPr lang="en-US" sz="2800" b="1" dirty="0"/>
              <a:t>Given a system of equations</a:t>
            </a:r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Write the augmented matrix for the system of linear equations.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Convert the augmented matrix into a diagonal matrix</a:t>
            </a:r>
          </a:p>
          <a:p>
            <a:pPr>
              <a:buNone/>
            </a:pPr>
            <a:r>
              <a:rPr lang="en-US" sz="2800" b="1" dirty="0"/>
              <a:t> </a:t>
            </a:r>
          </a:p>
          <a:p>
            <a:endParaRPr lang="en-US" dirty="0"/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3733800" y="914400"/>
          <a:ext cx="365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2" name="Equation" r:id="rId3" imgW="1968480" imgH="749160" progId="">
                  <p:embed/>
                </p:oleObj>
              </mc:Choice>
              <mc:Fallback>
                <p:oleObj name="Equation" r:id="rId3" imgW="1968480" imgH="749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14400"/>
                        <a:ext cx="365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4572000" y="2514600"/>
          <a:ext cx="3200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3" name="Equation" r:id="rId5" imgW="1384200" imgH="838080" progId="">
                  <p:embed/>
                </p:oleObj>
              </mc:Choice>
              <mc:Fallback>
                <p:oleObj name="Equation" r:id="rId5" imgW="1384200" imgH="8380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4600"/>
                        <a:ext cx="3200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2438400" y="4343400"/>
          <a:ext cx="3200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4" name="Equation" r:id="rId7" imgW="1892160" imgH="1600200" progId="">
                  <p:embed/>
                </p:oleObj>
              </mc:Choice>
              <mc:Fallback>
                <p:oleObj name="Equation" r:id="rId7" imgW="1892160" imgH="1600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3400"/>
                        <a:ext cx="3200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6324600" y="4343400"/>
          <a:ext cx="2971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5" name="Equation" r:id="rId9" imgW="1892160" imgH="1396800" progId="">
                  <p:embed/>
                </p:oleObj>
              </mc:Choice>
              <mc:Fallback>
                <p:oleObj name="Equation" r:id="rId9" imgW="1892160" imgH="1396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2971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6248400"/>
          </a:xfrm>
        </p:spPr>
        <p:txBody>
          <a:bodyPr/>
          <a:lstStyle/>
          <a:p>
            <a:r>
              <a:rPr lang="en-US" dirty="0" smtClean="0"/>
              <a:t>The new matrix is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3.By dividing each row by the diagonal element in that row, make each diagonal element equal to one.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5791200" y="304800"/>
          <a:ext cx="3124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3" name="Equation" r:id="rId3" imgW="1143000" imgH="711000" progId="">
                  <p:embed/>
                </p:oleObj>
              </mc:Choice>
              <mc:Fallback>
                <p:oleObj name="Equation" r:id="rId3" imgW="1143000" imgH="711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"/>
                        <a:ext cx="3124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4953000" y="2971800"/>
          <a:ext cx="2743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4" name="Equation" r:id="rId5" imgW="1054080" imgH="1371600" progId="">
                  <p:embed/>
                </p:oleObj>
              </mc:Choice>
              <mc:Fallback>
                <p:oleObj name="Equation" r:id="rId5" imgW="1054080" imgH="1371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2743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3810000" y="5638800"/>
          <a:ext cx="449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5" name="Equation" r:id="rId7" imgW="1765080" imgH="431640" progId="">
                  <p:embed/>
                </p:oleObj>
              </mc:Choice>
              <mc:Fallback>
                <p:oleObj name="Equation" r:id="rId7" imgW="1765080" imgH="4316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38800"/>
                        <a:ext cx="449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8458200" cy="6248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Example1: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Solve the following system of equations by gauss Jordan method. 	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+ 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+4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= 12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8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-3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+ 2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= 20</a:t>
            </a:r>
            <a:endParaRPr lang="en-US" b="1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4x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+11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- </a:t>
            </a:r>
            <a:r>
              <a:rPr lang="en-US" b="1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b="1" baseline="-3000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= 33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The Augmented Matrix is</a:t>
            </a:r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3886200" y="4191000"/>
          <a:ext cx="3352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9" name="Equation" r:id="rId3" imgW="1930320" imgH="1117440" progId="">
                  <p:embed/>
                </p:oleObj>
              </mc:Choice>
              <mc:Fallback>
                <p:oleObj name="Equation" r:id="rId3" imgW="1930320" imgH="111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91000"/>
                        <a:ext cx="3352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2286000" y="914400"/>
          <a:ext cx="337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8" name="Equation" r:id="rId3" imgW="2082600" imgH="1117440" progId="">
                  <p:embed/>
                </p:oleObj>
              </mc:Choice>
              <mc:Fallback>
                <p:oleObj name="Equation" r:id="rId3" imgW="2082600" imgH="111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14400"/>
                        <a:ext cx="3378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5867400" y="1524000"/>
          <a:ext cx="2743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9" name="Equation" r:id="rId5" imgW="1587240" imgH="914400" progId="">
                  <p:embed/>
                </p:oleObj>
              </mc:Choice>
              <mc:Fallback>
                <p:oleObj name="Equation" r:id="rId5" imgW="1587240" imgH="914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0"/>
                        <a:ext cx="2743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2286000" y="3048000"/>
          <a:ext cx="3276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0" name="Equation" r:id="rId7" imgW="2082600" imgH="1117440" progId="">
                  <p:embed/>
                </p:oleObj>
              </mc:Choice>
              <mc:Fallback>
                <p:oleObj name="Equation" r:id="rId7" imgW="2082600" imgH="11174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3276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5791200" y="3962400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1" name="Equation" r:id="rId9" imgW="1663560" imgH="457200" progId="">
                  <p:embed/>
                </p:oleObj>
              </mc:Choice>
              <mc:Fallback>
                <p:oleObj name="Equation" r:id="rId9" imgW="166356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62400"/>
                        <a:ext cx="2590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209800" y="5029200"/>
          <a:ext cx="3429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2" name="Equation" r:id="rId11" imgW="2082600" imgH="1117440" progId="">
                  <p:embed/>
                </p:oleObj>
              </mc:Choice>
              <mc:Fallback>
                <p:oleObj name="Equation" r:id="rId11" imgW="2082600" imgH="11174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3429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5867400" y="48768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3" name="Equation" r:id="rId13" imgW="1536480" imgH="482400" progId="">
                  <p:embed/>
                </p:oleObj>
              </mc:Choice>
              <mc:Fallback>
                <p:oleObj name="Equation" r:id="rId13" imgW="1536480" imgH="482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76800"/>
                        <a:ext cx="297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2590800" y="533400"/>
          <a:ext cx="3962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7" name="Equation" r:id="rId3" imgW="2070000" imgH="1117440" progId="">
                  <p:embed/>
                </p:oleObj>
              </mc:Choice>
              <mc:Fallback>
                <p:oleObj name="Equation" r:id="rId3" imgW="2070000" imgH="111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"/>
                        <a:ext cx="3962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6705600" y="457200"/>
          <a:ext cx="2895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8" name="Equation" r:id="rId5" imgW="1625400" imgH="914400" progId="">
                  <p:embed/>
                </p:oleObj>
              </mc:Choice>
              <mc:Fallback>
                <p:oleObj name="Equation" r:id="rId5" imgW="1625400" imgH="914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"/>
                        <a:ext cx="2895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819400" y="2743200"/>
          <a:ext cx="3962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9" name="Equation" r:id="rId7" imgW="1523880" imgH="1117440" progId="">
                  <p:embed/>
                </p:oleObj>
              </mc:Choice>
              <mc:Fallback>
                <p:oleObj name="Equation" r:id="rId7" imgW="1523880" imgH="11174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3962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7010400" y="2590800"/>
          <a:ext cx="2743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0" name="Equation" r:id="rId9" imgW="1206360" imgH="1447560" progId="">
                  <p:embed/>
                </p:oleObj>
              </mc:Choice>
              <mc:Fallback>
                <p:oleObj name="Equation" r:id="rId9" imgW="1206360" imgH="1447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90800"/>
                        <a:ext cx="2743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69524"/>
              </p:ext>
            </p:extLst>
          </p:nvPr>
        </p:nvGraphicFramePr>
        <p:xfrm>
          <a:off x="3581400" y="5410200"/>
          <a:ext cx="3124200" cy="57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1" name="Equation" r:id="rId11" imgW="1574640" imgH="228600" progId="">
                  <p:embed/>
                </p:oleObj>
              </mc:Choice>
              <mc:Fallback>
                <p:oleObj name="Equation" r:id="rId11" imgW="1574640" imgH="228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3124200" cy="57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Example2:</a:t>
            </a:r>
          </a:p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Solve the following system of equations by gauss Jordan method. 	</a:t>
            </a:r>
          </a:p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– 2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– 3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= –16</a:t>
            </a:r>
          </a:p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+ 4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+  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= 15</a:t>
            </a:r>
            <a:endParaRPr lang="en-US" sz="2800" b="1" i="1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– 7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+  </a:t>
            </a:r>
            <a:r>
              <a:rPr lang="en-US" sz="2800" b="1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n-US" sz="2800" b="1" baseline="-3000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= –8</a:t>
            </a:r>
          </a:p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The augmented Matrix is</a:t>
            </a:r>
            <a:endParaRPr lang="en-US" sz="2800" b="1" dirty="0"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3657600" y="4191000"/>
          <a:ext cx="3581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4" name="Equation" r:id="rId3" imgW="1942920" imgH="1117440" progId="">
                  <p:embed/>
                </p:oleObj>
              </mc:Choice>
              <mc:Fallback>
                <p:oleObj name="Equation" r:id="rId3" imgW="1942920" imgH="1117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3581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6019800"/>
          </a:xfrm>
        </p:spPr>
        <p:txBody>
          <a:bodyPr/>
          <a:lstStyle/>
          <a:p>
            <a:r>
              <a:rPr lang="en-US" dirty="0" smtClean="0"/>
              <a:t>Eliminating x</a:t>
            </a:r>
            <a:r>
              <a:rPr lang="en-US" baseline="-25000" dirty="0" smtClean="0"/>
              <a:t>1</a:t>
            </a:r>
            <a:r>
              <a:rPr lang="en-US" dirty="0" smtClean="0"/>
              <a:t> from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equations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Eliminating x</a:t>
            </a:r>
            <a:r>
              <a:rPr lang="en-US" baseline="-25000" dirty="0" smtClean="0"/>
              <a:t>2</a:t>
            </a:r>
            <a:r>
              <a:rPr lang="en-US" dirty="0" smtClean="0"/>
              <a:t> from 3</a:t>
            </a:r>
            <a:r>
              <a:rPr lang="en-US" baseline="30000" dirty="0" smtClean="0"/>
              <a:t>rd</a:t>
            </a:r>
            <a:r>
              <a:rPr lang="en-US" dirty="0" smtClean="0"/>
              <a:t> equation</a:t>
            </a:r>
          </a:p>
          <a:p>
            <a:endParaRPr lang="en-US" dirty="0"/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3505200" y="1371600"/>
          <a:ext cx="345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4" name="Equation" r:id="rId3" imgW="2158920" imgH="2006280" progId="">
                  <p:embed/>
                </p:oleObj>
              </mc:Choice>
              <mc:Fallback>
                <p:oleObj name="Equation" r:id="rId3" imgW="2158920" imgH="2006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1600"/>
                        <a:ext cx="3454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3276600" y="4191000"/>
          <a:ext cx="36576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5" name="Equation" r:id="rId5" imgW="2145960" imgH="2006280" progId="">
                  <p:embed/>
                </p:oleObj>
              </mc:Choice>
              <mc:Fallback>
                <p:oleObj name="Equation" r:id="rId5" imgW="2145960" imgH="20062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0"/>
                        <a:ext cx="36576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7086600" y="2133600"/>
          <a:ext cx="2895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6" name="Equation" r:id="rId7" imgW="1676160" imgH="939600" progId="">
                  <p:embed/>
                </p:oleObj>
              </mc:Choice>
              <mc:Fallback>
                <p:oleObj name="Equation" r:id="rId7" imgW="1676160" imgH="939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133600"/>
                        <a:ext cx="2895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7315200" y="556260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7" name="Equation" r:id="rId9" imgW="1714320" imgH="457200" progId="">
                  <p:embed/>
                </p:oleObj>
              </mc:Choice>
              <mc:Fallback>
                <p:oleObj name="Equation" r:id="rId9" imgW="1714320" imgH="4572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562600"/>
                        <a:ext cx="266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3352800" y="1600200"/>
          <a:ext cx="3048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7" name="Equation" r:id="rId3" imgW="2234880" imgH="2057400" progId="">
                  <p:embed/>
                </p:oleObj>
              </mc:Choice>
              <mc:Fallback>
                <p:oleObj name="Equation" r:id="rId3" imgW="2234880" imgH="2057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00200"/>
                        <a:ext cx="3048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3505200" y="3962400"/>
          <a:ext cx="3200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8" name="Equation" r:id="rId5" imgW="2145960" imgH="2006280" progId="">
                  <p:embed/>
                </p:oleObj>
              </mc:Choice>
              <mc:Fallback>
                <p:oleObj name="Equation" r:id="rId5" imgW="2145960" imgH="20062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32004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6934200" y="152400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9" name="Equation" r:id="rId7" imgW="1650960" imgH="457200" progId="">
                  <p:embed/>
                </p:oleObj>
              </mc:Choice>
              <mc:Fallback>
                <p:oleObj name="Equation" r:id="rId7" imgW="165096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2400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7239000" y="3962400"/>
          <a:ext cx="2971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0" name="Equation" r:id="rId9" imgW="1777680" imgH="939600" progId="">
                  <p:embed/>
                </p:oleObj>
              </mc:Choice>
              <mc:Fallback>
                <p:oleObj name="Equation" r:id="rId9" imgW="1777680" imgH="939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962400"/>
                        <a:ext cx="2971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3352800" y="1447800"/>
          <a:ext cx="3429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1" name="Equation" r:id="rId3" imgW="1523880" imgH="1117440" progId="">
                  <p:embed/>
                </p:oleObj>
              </mc:Choice>
              <mc:Fallback>
                <p:oleObj name="Equation" r:id="rId3" imgW="1523880" imgH="11174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3429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7086600" y="1447800"/>
          <a:ext cx="2362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2" name="Equation" r:id="rId5" imgW="1143000" imgH="1447560" progId="">
                  <p:embed/>
                </p:oleObj>
              </mc:Choice>
              <mc:Fallback>
                <p:oleObj name="Equation" r:id="rId5" imgW="1143000" imgH="14475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447800"/>
                        <a:ext cx="2362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4419600" y="3886200"/>
          <a:ext cx="365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3" name="Equation" r:id="rId7" imgW="1854000" imgH="241200" progId="">
                  <p:embed/>
                </p:oleObj>
              </mc:Choice>
              <mc:Fallback>
                <p:oleObj name="Equation" r:id="rId7" imgW="1854000" imgH="241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365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MEASURE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Relative error: </a:t>
            </a:r>
            <a:r>
              <a:rPr lang="en-GB" dirty="0" smtClean="0"/>
              <a:t>Relative error is defined as: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Percentage error: </a:t>
            </a:r>
            <a:r>
              <a:rPr lang="en-GB" dirty="0" smtClean="0"/>
              <a:t>Percentage error is defined as:</a:t>
            </a:r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3048000" y="2438400"/>
          <a:ext cx="381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Equation" r:id="rId3" imgW="2095200" imgH="660240" progId="Equation.3">
                  <p:embed/>
                </p:oleObj>
              </mc:Choice>
              <mc:Fallback>
                <p:oleObj name="Equation" r:id="rId3" imgW="209520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38400"/>
                        <a:ext cx="3810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743201" y="4953001"/>
          <a:ext cx="406558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Equation" r:id="rId5" imgW="2082600" imgH="660240" progId="">
                  <p:embed/>
                </p:oleObj>
              </mc:Choice>
              <mc:Fallback>
                <p:oleObj name="Equation" r:id="rId5" imgW="2082600" imgH="6602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953001"/>
                        <a:ext cx="4065587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Gauss-Seidel Iterative 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Iterative methods provide an alternative to the elimination methods. The Gauss-Seidel method is the most commonly used iterative method.</a:t>
            </a:r>
          </a:p>
          <a:p>
            <a:pPr algn="just" eaLnBrk="1" hangingPunct="1"/>
            <a:r>
              <a:rPr lang="en-US" dirty="0" smtClean="0"/>
              <a:t>The system </a:t>
            </a:r>
            <a:r>
              <a:rPr lang="en-US" i="1" dirty="0" smtClean="0"/>
              <a:t>[A]{X}={B}</a:t>
            </a:r>
            <a:r>
              <a:rPr lang="en-US" dirty="0" smtClean="0"/>
              <a:t> is reshaped by solving the first equation for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the second equation for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and the third for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…and n</a:t>
            </a:r>
            <a:r>
              <a:rPr lang="en-US" baseline="30000" dirty="0" smtClean="0"/>
              <a:t>th</a:t>
            </a:r>
            <a:r>
              <a:rPr lang="en-US" dirty="0" smtClean="0"/>
              <a:t> equation for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1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543800" cy="808038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200" b="1" dirty="0" err="1">
                <a:solidFill>
                  <a:srgbClr val="0000CC"/>
                </a:solidFill>
                <a:latin typeface="+mn-lt"/>
                <a:ea typeface="+mn-ea"/>
                <a:cs typeface="Arial" charset="0"/>
              </a:rPr>
              <a:t>Gauss-Siedel</a:t>
            </a:r>
          </a:p>
        </p:txBody>
      </p:sp>
      <p:graphicFrame>
        <p:nvGraphicFramePr>
          <p:cNvPr id="4098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6704014" y="1254125"/>
          <a:ext cx="2668587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1" name="Equation" r:id="rId3" imgW="1396800" imgH="1333440" progId="">
                  <p:embed/>
                </p:oleObj>
              </mc:Choice>
              <mc:Fallback>
                <p:oleObj name="Equation" r:id="rId3" imgW="1396800" imgH="13334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4" y="1254125"/>
                        <a:ext cx="2668587" cy="2547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1" y="1250951"/>
          <a:ext cx="35036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2" name="Equation" r:id="rId5" imgW="1536480" imgH="1143000" progId="">
                  <p:embed/>
                </p:oleObj>
              </mc:Choice>
              <mc:Fallback>
                <p:oleObj name="Equation" r:id="rId5" imgW="1536480" imgH="11430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250951"/>
                        <a:ext cx="3503613" cy="2606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24525" y="2133600"/>
          <a:ext cx="666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3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133600"/>
                        <a:ext cx="666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1905000" y="4038600"/>
            <a:ext cx="8458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Now we can start the solution process by choosing guesses for the </a:t>
            </a:r>
            <a:r>
              <a:rPr lang="en-US" sz="2400" dirty="0" err="1"/>
              <a:t>x’s</a:t>
            </a:r>
            <a:r>
              <a:rPr lang="en-US" sz="2400" dirty="0"/>
              <a:t>. A simple way to obtain initial guesses is to assume that they are zero. These zeros can be substituted into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equation to calculate a new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=b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/a</a:t>
            </a:r>
            <a:r>
              <a:rPr lang="en-US" sz="2400" b="1" i="1" baseline="-25000" dirty="0"/>
              <a:t>11</a:t>
            </a:r>
            <a:r>
              <a:rPr lang="en-US" sz="2400" b="1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New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  <a:r>
              <a:rPr lang="en-US" sz="2400" dirty="0"/>
              <a:t> is substituted to calculate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  <a:r>
              <a:rPr lang="en-US" sz="2400" b="1" dirty="0"/>
              <a:t> and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3</a:t>
            </a:r>
            <a:r>
              <a:rPr lang="en-US" sz="2400" b="1" dirty="0"/>
              <a:t>. </a:t>
            </a:r>
            <a:r>
              <a:rPr lang="en-US" sz="2400" dirty="0"/>
              <a:t>The procedure is repeated until the convergence criterion is satisfied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/>
          <a:lstStyle/>
          <a:p>
            <a:r>
              <a:rPr lang="tr-TR" sz="3600" b="1" dirty="0">
                <a:solidFill>
                  <a:srgbClr val="FF0000"/>
                </a:solidFill>
              </a:rPr>
              <a:t>Convergence of Gauss-Seidel iteration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10210800" cy="5486400"/>
          </a:xfrm>
        </p:spPr>
        <p:txBody>
          <a:bodyPr/>
          <a:lstStyle/>
          <a:p>
            <a:r>
              <a:rPr lang="tr-TR" sz="2800" dirty="0"/>
              <a:t>GS iteration </a:t>
            </a:r>
            <a:r>
              <a:rPr lang="en-US" sz="2800" dirty="0"/>
              <a:t> method </a:t>
            </a:r>
            <a:r>
              <a:rPr lang="tr-TR" sz="2800" dirty="0"/>
              <a:t>converges for any initial vector if </a:t>
            </a:r>
            <a:r>
              <a:rPr lang="en-US" sz="2800" dirty="0"/>
              <a:t> the coefficient matrix </a:t>
            </a:r>
            <a:r>
              <a:rPr lang="tr-TR" sz="2800" dirty="0"/>
              <a:t>A is a </a:t>
            </a:r>
            <a:r>
              <a:rPr lang="en-US" sz="2800" b="1" dirty="0">
                <a:solidFill>
                  <a:srgbClr val="000000"/>
                </a:solidFill>
                <a:cs typeface="Times New Roman" pitchFamily="18" charset="0"/>
              </a:rPr>
              <a:t>Diagonally Dominant </a:t>
            </a:r>
            <a:r>
              <a:rPr lang="tr-TR" sz="2800" i="1" dirty="0"/>
              <a:t>matrix</a:t>
            </a:r>
            <a:endParaRPr lang="en-US" sz="2800" i="1" dirty="0"/>
          </a:p>
          <a:p>
            <a:r>
              <a:rPr lang="en-US" sz="2800" b="1" dirty="0">
                <a:solidFill>
                  <a:srgbClr val="FF0000"/>
                </a:solidFill>
              </a:rPr>
              <a:t>Diagonally dominant: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00CC"/>
                </a:solidFill>
              </a:rPr>
              <a:t>the magnitude of the diagonal element is larger than the sum of absolute value of the other elements in the row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(or)</a:t>
            </a:r>
            <a:endParaRPr lang="tr-TR" i="1" dirty="0" smtClean="0"/>
          </a:p>
          <a:p>
            <a:r>
              <a:rPr lang="en-US" sz="2400" b="1" dirty="0"/>
              <a:t>Diagonally dominant: </a:t>
            </a:r>
            <a:r>
              <a:rPr lang="en-US" sz="2400" b="1" dirty="0">
                <a:solidFill>
                  <a:srgbClr val="FF0000"/>
                </a:solidFill>
              </a:rPr>
              <a:t>The coefficient on the diagonal must be at least equal to the sum of the other coefficients in that row and at least one row with a diagonal coefficient greater than the sum of the other coefficients in that row.</a:t>
            </a:r>
          </a:p>
          <a:p>
            <a:endParaRPr lang="en-US" sz="2400" dirty="0"/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61340"/>
              </p:ext>
            </p:extLst>
          </p:nvPr>
        </p:nvGraphicFramePr>
        <p:xfrm>
          <a:off x="4953000" y="3148012"/>
          <a:ext cx="192246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8" name="Equation" r:id="rId3" imgW="774360" imgH="533160" progId="Equation.3">
                  <p:embed/>
                </p:oleObj>
              </mc:Choice>
              <mc:Fallback>
                <p:oleObj name="Equation" r:id="rId3" imgW="77436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48012"/>
                        <a:ext cx="1922462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04800"/>
            <a:ext cx="8610600" cy="6324600"/>
          </a:xfrm>
        </p:spPr>
        <p:txBody>
          <a:bodyPr/>
          <a:lstStyle/>
          <a:p>
            <a:r>
              <a:rPr lang="en-US" sz="2800" dirty="0"/>
              <a:t>The given system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/>
              <a:t>The Coefficient Matrix is</a:t>
            </a:r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2800" dirty="0"/>
              <a:t>Diagonally dominance means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>
                <a:solidFill>
                  <a:srgbClr val="0000FF"/>
                </a:solidFill>
              </a:rPr>
              <a:t>If the coefficient matrix is not diagonally dominant , we have to </a:t>
            </a:r>
            <a:r>
              <a:rPr lang="en-US" sz="2000" b="1" dirty="0">
                <a:solidFill>
                  <a:srgbClr val="FF0000"/>
                </a:solidFill>
              </a:rPr>
              <a:t>rearrange the equations to satisfy the condition</a:t>
            </a:r>
            <a:r>
              <a:rPr lang="en-US" sz="2000" b="1" dirty="0">
                <a:solidFill>
                  <a:srgbClr val="0000FF"/>
                </a:solidFill>
              </a:rPr>
              <a:t>. </a:t>
            </a:r>
            <a:r>
              <a:rPr lang="en-US" sz="2000" b="1" dirty="0"/>
              <a:t>Otherwise the  convergence of this method is not assured. </a:t>
            </a:r>
          </a:p>
          <a:p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Note that this </a:t>
            </a:r>
            <a:r>
              <a:rPr lang="en-US" sz="20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is </a:t>
            </a:r>
            <a:r>
              <a:rPr lang="en-US" sz="2000" b="1" dirty="0">
                <a:solidFill>
                  <a:srgbClr val="FF0000"/>
                </a:solidFill>
                <a:ea typeface="WenQuanYi Micro Hei" charset="0"/>
                <a:cs typeface="WenQuanYi Micro Hei" charset="0"/>
              </a:rPr>
              <a:t>not a necessary condition</a:t>
            </a:r>
            <a:r>
              <a:rPr lang="en-US" sz="20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, i.e. the system </a:t>
            </a:r>
            <a:r>
              <a:rPr lang="en-US" sz="2000" b="1" i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may</a:t>
            </a:r>
            <a:r>
              <a:rPr lang="en-US" sz="2000" b="1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still have a chance to converge even if A is not diagonally dominant.</a:t>
            </a:r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5791200" y="533400"/>
          <a:ext cx="354488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4" name="Equation" r:id="rId3" imgW="1968480" imgH="749160" progId="">
                  <p:embed/>
                </p:oleObj>
              </mc:Choice>
              <mc:Fallback>
                <p:oleObj name="Equation" r:id="rId3" imgW="1968480" imgH="7491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"/>
                        <a:ext cx="354488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6934200" y="1905000"/>
          <a:ext cx="2438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5" name="Equation" r:id="rId5" imgW="965160" imgH="711000" progId="">
                  <p:embed/>
                </p:oleObj>
              </mc:Choice>
              <mc:Fallback>
                <p:oleObj name="Equation" r:id="rId5" imgW="965160" imgH="7110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905000"/>
                        <a:ext cx="2438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7543800" y="3581400"/>
          <a:ext cx="2476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6" name="Equation" r:id="rId7" imgW="1028520" imgH="761760" progId="">
                  <p:embed/>
                </p:oleObj>
              </mc:Choice>
              <mc:Fallback>
                <p:oleObj name="Equation" r:id="rId7" imgW="1028520" imgH="761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581400"/>
                        <a:ext cx="2476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r>
              <a:rPr lang="en-US" dirty="0" smtClean="0"/>
              <a:t>Solve by Gauss Seidel method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given system, the coefficient matrix is diagonally dominant. There fore no need to interchange the equations.</a:t>
            </a:r>
          </a:p>
          <a:p>
            <a:r>
              <a:rPr lang="en-US" dirty="0" smtClean="0"/>
              <a:t>The given equations may be rewritten as</a:t>
            </a:r>
          </a:p>
          <a:p>
            <a:endParaRPr lang="en-US" dirty="0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7543800" y="304800"/>
          <a:ext cx="2438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7" name="Equation" r:id="rId3" imgW="1307880" imgH="685800" progId="">
                  <p:embed/>
                </p:oleObj>
              </mc:Choice>
              <mc:Fallback>
                <p:oleObj name="Equation" r:id="rId3" imgW="1307880" imgH="685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04800"/>
                        <a:ext cx="2438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4008438" y="4267200"/>
          <a:ext cx="36433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8" name="Equation" r:id="rId5" imgW="1485720" imgH="1218960" progId="">
                  <p:embed/>
                </p:oleObj>
              </mc:Choice>
              <mc:Fallback>
                <p:oleObj name="Equation" r:id="rId5" imgW="1485720" imgH="12189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267200"/>
                        <a:ext cx="36433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248400"/>
          </a:xfrm>
        </p:spPr>
        <p:txBody>
          <a:bodyPr/>
          <a:lstStyle/>
          <a:p>
            <a:r>
              <a:rPr lang="en-US" dirty="0" smtClean="0"/>
              <a:t>For the First Iteration, Put x</a:t>
            </a:r>
            <a:r>
              <a:rPr lang="en-US" baseline="-25000" dirty="0" smtClean="0"/>
              <a:t>1</a:t>
            </a:r>
            <a:r>
              <a:rPr lang="en-US" dirty="0" smtClean="0"/>
              <a:t>=x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3</a:t>
            </a:r>
            <a:r>
              <a:rPr lang="en-US" dirty="0" smtClean="0"/>
              <a:t>=0 in the given system,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The solution is x1=1, x2=-1 and x3=1</a:t>
            </a:r>
          </a:p>
          <a:p>
            <a:endParaRPr lang="en-US" dirty="0"/>
          </a:p>
        </p:txBody>
      </p:sp>
      <p:graphicFrame>
        <p:nvGraphicFramePr>
          <p:cNvPr id="193538" name="Object 2"/>
          <p:cNvGraphicFramePr>
            <a:graphicFrameLocks noChangeAspect="1"/>
          </p:cNvGraphicFramePr>
          <p:nvPr/>
        </p:nvGraphicFramePr>
        <p:xfrm>
          <a:off x="3962400" y="1295400"/>
          <a:ext cx="457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3" name="Equation" r:id="rId3" imgW="2869920" imgH="1218960" progId="">
                  <p:embed/>
                </p:oleObj>
              </mc:Choice>
              <mc:Fallback>
                <p:oleObj name="Equation" r:id="rId3" imgW="2869920" imgH="1218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4572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3200400"/>
          <a:ext cx="4800600" cy="2794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Latha"/>
                        </a:rPr>
                        <a:t>Iteration 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i="1" dirty="0">
                          <a:latin typeface="Calibri"/>
                          <a:ea typeface="Calibri"/>
                          <a:cs typeface="Latha"/>
                        </a:rPr>
                        <a:t>X</a:t>
                      </a:r>
                      <a:r>
                        <a:rPr lang="en-US" sz="2000" b="1" i="1" baseline="-25000" dirty="0">
                          <a:latin typeface="Calibri"/>
                          <a:ea typeface="Calibri"/>
                          <a:cs typeface="Latha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i="1">
                          <a:latin typeface="Calibri"/>
                          <a:ea typeface="Calibri"/>
                          <a:cs typeface="Latha"/>
                        </a:rPr>
                        <a:t>X</a:t>
                      </a:r>
                      <a:r>
                        <a:rPr lang="en-US" sz="2000" b="1" i="1" baseline="-25000">
                          <a:latin typeface="Calibri"/>
                          <a:ea typeface="Calibri"/>
                          <a:cs typeface="Latha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i="1">
                          <a:latin typeface="Calibri"/>
                          <a:ea typeface="Calibri"/>
                          <a:cs typeface="Latha"/>
                        </a:rPr>
                        <a:t>X</a:t>
                      </a:r>
                      <a:r>
                        <a:rPr lang="en-US" sz="2000" b="1" i="1" baseline="-25000">
                          <a:latin typeface="Calibri"/>
                          <a:ea typeface="Calibri"/>
                          <a:cs typeface="Latha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Latha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Latha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Latha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0.85000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1.0025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1.0000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-1.0275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-0.9998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-1.0000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1.09109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+mn-lt"/>
                          <a:ea typeface="Calibri"/>
                          <a:cs typeface="Latha"/>
                        </a:rPr>
                        <a:t>-0.9998</a:t>
                      </a:r>
                      <a:endParaRPr lang="en-US" sz="2000" dirty="0" smtClean="0">
                        <a:latin typeface="+mn-lt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1.0000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Latha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382000" cy="5897563"/>
          </a:xfrm>
        </p:spPr>
        <p:txBody>
          <a:bodyPr/>
          <a:lstStyle/>
          <a:p>
            <a:r>
              <a:rPr lang="en-US" sz="2400" b="1" dirty="0"/>
              <a:t>Solve By gauss elimination method with initial guess x</a:t>
            </a:r>
            <a:r>
              <a:rPr lang="en-US" sz="2400" b="1" baseline="-25000" dirty="0"/>
              <a:t>1</a:t>
            </a:r>
            <a:r>
              <a:rPr lang="en-US" sz="2400" b="1" dirty="0"/>
              <a:t>=1 , x</a:t>
            </a:r>
            <a:r>
              <a:rPr lang="en-US" sz="2400" b="1" baseline="-25000" dirty="0"/>
              <a:t>2</a:t>
            </a:r>
            <a:r>
              <a:rPr lang="en-US" sz="2400" b="1" dirty="0"/>
              <a:t> =0 and x</a:t>
            </a:r>
            <a:r>
              <a:rPr lang="en-US" sz="2400" b="1" baseline="-25000" dirty="0"/>
              <a:t>3</a:t>
            </a:r>
            <a:r>
              <a:rPr lang="en-US" sz="2400" b="1" dirty="0"/>
              <a:t> =1</a:t>
            </a:r>
          </a:p>
          <a:p>
            <a:endParaRPr lang="en-US" sz="2400" b="1" dirty="0"/>
          </a:p>
          <a:p>
            <a:endParaRPr lang="en-US" sz="2800" b="1" dirty="0"/>
          </a:p>
          <a:p>
            <a:r>
              <a:rPr lang="en-US" sz="2400" b="1" dirty="0"/>
              <a:t>Here the coefficient matrix is</a:t>
            </a:r>
          </a:p>
          <a:p>
            <a:pPr>
              <a:buNone/>
            </a:pPr>
            <a:r>
              <a:rPr lang="en-US" sz="2400" b="1" dirty="0"/>
              <a:t>     not diagonally dominant, if</a:t>
            </a:r>
          </a:p>
          <a:p>
            <a:pPr>
              <a:buNone/>
            </a:pPr>
            <a:r>
              <a:rPr lang="en-US" sz="2400" b="1" dirty="0"/>
              <a:t>    We proceed as it is it will diverge.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400" b="1" dirty="0"/>
              <a:t>Rearrange the equations to convert the above Matrix</a:t>
            </a:r>
          </a:p>
          <a:p>
            <a:pPr>
              <a:buNone/>
            </a:pPr>
            <a:r>
              <a:rPr lang="en-US" sz="2400" b="1" dirty="0"/>
              <a:t>to diagonally dominant (swap 1</a:t>
            </a:r>
            <a:r>
              <a:rPr lang="en-US" sz="2400" b="1" baseline="30000" dirty="0"/>
              <a:t>st</a:t>
            </a:r>
            <a:r>
              <a:rPr lang="en-US" sz="2400" b="1" dirty="0"/>
              <a:t>  and 3</a:t>
            </a:r>
            <a:r>
              <a:rPr lang="en-US" sz="2400" b="1" baseline="30000" dirty="0"/>
              <a:t>rd</a:t>
            </a:r>
            <a:r>
              <a:rPr lang="en-US" sz="2400" b="1" dirty="0"/>
              <a:t> equations).</a:t>
            </a:r>
          </a:p>
          <a:p>
            <a:pPr>
              <a:buNone/>
            </a:pPr>
            <a:r>
              <a:rPr lang="en-US" sz="2400" b="1" dirty="0"/>
              <a:t>The new Matrix is</a:t>
            </a:r>
          </a:p>
          <a:p>
            <a:endParaRPr lang="en-US" dirty="0"/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6172200" y="533400"/>
          <a:ext cx="2349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0" name="Equation" r:id="rId3" imgW="1358640" imgH="685800" progId="">
                  <p:embed/>
                </p:oleObj>
              </mc:Choice>
              <mc:Fallback>
                <p:oleObj name="Equation" r:id="rId3" imgW="1358640" imgH="685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33400"/>
                        <a:ext cx="2349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7913689" y="1981201"/>
          <a:ext cx="21558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1" name="Equation" r:id="rId5" imgW="1206360" imgH="711000" progId="">
                  <p:embed/>
                </p:oleObj>
              </mc:Choice>
              <mc:Fallback>
                <p:oleObj name="Equation" r:id="rId5" imgW="1206360" imgH="7110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9" y="1981201"/>
                        <a:ext cx="215582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6705600" y="4724401"/>
          <a:ext cx="196373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2" name="Equation" r:id="rId7" imgW="1206360" imgH="711000" progId="">
                  <p:embed/>
                </p:oleObj>
              </mc:Choice>
              <mc:Fallback>
                <p:oleObj name="Equation" r:id="rId7" imgW="1206360" imgH="7110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1"/>
                        <a:ext cx="1963738" cy="132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1"/>
            <a:ext cx="8382000" cy="6354763"/>
          </a:xfrm>
        </p:spPr>
        <p:txBody>
          <a:bodyPr/>
          <a:lstStyle/>
          <a:p>
            <a:r>
              <a:rPr lang="en-US" dirty="0" smtClean="0"/>
              <a:t>The arranged equations are</a:t>
            </a:r>
          </a:p>
          <a:p>
            <a:endParaRPr lang="en-US" dirty="0" smtClean="0"/>
          </a:p>
          <a:p>
            <a:r>
              <a:rPr lang="en-US" sz="2800" b="1" dirty="0"/>
              <a:t>Start with an initial guess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=1 , x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=0 and x</a:t>
            </a:r>
            <a:r>
              <a:rPr lang="en-US" sz="2800" b="1" baseline="-25000" dirty="0">
                <a:solidFill>
                  <a:srgbClr val="FF0000"/>
                </a:solidFill>
              </a:rPr>
              <a:t>3</a:t>
            </a:r>
            <a:r>
              <a:rPr lang="en-US" sz="2800" b="1" dirty="0">
                <a:solidFill>
                  <a:srgbClr val="FF0000"/>
                </a:solidFill>
              </a:rPr>
              <a:t> =1</a:t>
            </a:r>
          </a:p>
          <a:p>
            <a:r>
              <a:rPr lang="en-US" sz="2400" b="1" dirty="0"/>
              <a:t>The above equations can be rewritten as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7162800" y="457200"/>
          <a:ext cx="2209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1" name="Equation" r:id="rId3" imgW="1358640" imgH="685800" progId="">
                  <p:embed/>
                </p:oleObj>
              </mc:Choice>
              <mc:Fallback>
                <p:oleObj name="Equation" r:id="rId3" imgW="1358640" imgH="685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"/>
                        <a:ext cx="2209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6400800" y="2339975"/>
          <a:ext cx="28956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2" name="Equation" r:id="rId5" imgW="1180800" imgH="1244520" progId="">
                  <p:embed/>
                </p:oleObj>
              </mc:Choice>
              <mc:Fallback>
                <p:oleObj name="Equation" r:id="rId5" imgW="1180800" imgH="1244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339975"/>
                        <a:ext cx="28956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2057400" y="4483100"/>
          <a:ext cx="5257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3" name="Equation" r:id="rId7" imgW="2628720" imgH="1307880" progId="">
                  <p:embed/>
                </p:oleObj>
              </mc:Choice>
              <mc:Fallback>
                <p:oleObj name="Equation" r:id="rId7" imgW="2628720" imgH="1307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83100"/>
                        <a:ext cx="52578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Repeating more iterations, the following values are obtained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The solution is</a:t>
            </a:r>
          </a:p>
          <a:p>
            <a:endParaRPr lang="en-US" dirty="0"/>
          </a:p>
        </p:txBody>
      </p:sp>
      <p:graphicFrame>
        <p:nvGraphicFramePr>
          <p:cNvPr id="4" name="Group 10"/>
          <p:cNvGraphicFramePr>
            <a:graphicFrameLocks noGrp="1"/>
          </p:cNvGraphicFramePr>
          <p:nvPr/>
        </p:nvGraphicFramePr>
        <p:xfrm>
          <a:off x="3048001" y="1676401"/>
          <a:ext cx="6019799" cy="3002305"/>
        </p:xfrm>
        <a:graphic>
          <a:graphicData uri="http://schemas.openxmlformats.org/drawingml/2006/table">
            <a:tbl>
              <a:tblPr/>
              <a:tblGrid>
                <a:gridCol w="149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Iteration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0.14679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0.74275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0.94675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0.99177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0.99919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3.7153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3.1644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3.0281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3.0001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3.0923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3.8118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3.9708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3.9971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4.0001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5486401" y="4876800"/>
          <a:ext cx="19399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5" name="Equation" r:id="rId3" imgW="698400" imgH="711000" progId="">
                  <p:embed/>
                </p:oleObj>
              </mc:Choice>
              <mc:Fallback>
                <p:oleObj name="Equation" r:id="rId3" imgW="698400" imgH="711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4876800"/>
                        <a:ext cx="19399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324600"/>
          </a:xfrm>
        </p:spPr>
        <p:txBody>
          <a:bodyPr/>
          <a:lstStyle/>
          <a:p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Example 3 :</a:t>
            </a:r>
            <a:r>
              <a:rPr lang="en-US" sz="2800" b="1" dirty="0"/>
              <a:t>Solve by Gauss Seidel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/>
              <a:t>The coefficient Matrix is </a:t>
            </a:r>
            <a:r>
              <a:rPr lang="en-US" sz="2800" b="1" dirty="0">
                <a:solidFill>
                  <a:srgbClr val="FF0000"/>
                </a:solidFill>
              </a:rPr>
              <a:t>not diagonally dominant, Interchange equation 2</a:t>
            </a:r>
            <a:r>
              <a:rPr lang="en-US" sz="2800" b="1" baseline="30000" dirty="0">
                <a:solidFill>
                  <a:srgbClr val="FF0000"/>
                </a:solidFill>
              </a:rPr>
              <a:t>nd</a:t>
            </a:r>
            <a:r>
              <a:rPr lang="en-US" sz="2800" b="1" dirty="0">
                <a:solidFill>
                  <a:srgbClr val="FF0000"/>
                </a:solidFill>
              </a:rPr>
              <a:t> and 4</a:t>
            </a:r>
            <a:r>
              <a:rPr lang="en-US" sz="2800" b="1" baseline="30000" dirty="0">
                <a:solidFill>
                  <a:srgbClr val="FF0000"/>
                </a:solidFill>
              </a:rPr>
              <a:t>th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equation and rewrite the new system in required form</a:t>
            </a:r>
          </a:p>
          <a:p>
            <a:endParaRPr lang="en-US" dirty="0"/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066800"/>
            <a:ext cx="297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4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038600"/>
            <a:ext cx="312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Examples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305800" cy="4983163"/>
          </a:xfrm>
        </p:spPr>
        <p:txBody>
          <a:bodyPr/>
          <a:lstStyle/>
          <a:p>
            <a:r>
              <a:rPr lang="en-GB" dirty="0" smtClean="0"/>
              <a:t>Suppose 1.414 is used as an approximation to</a:t>
            </a:r>
          </a:p>
          <a:p>
            <a:pPr>
              <a:buNone/>
            </a:pPr>
            <a:r>
              <a:rPr lang="en-GB" dirty="0" smtClean="0"/>
              <a:t>      . Find the absolute, relative and percentage errors. </a:t>
            </a:r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2057400" y="1828801"/>
          <a:ext cx="533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Equation" r:id="rId3" imgW="241200" imgH="215640" progId="Equation.3">
                  <p:embed/>
                </p:oleObj>
              </mc:Choice>
              <mc:Fallback>
                <p:oleObj name="Equation" r:id="rId3" imgW="2412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1"/>
                        <a:ext cx="5334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667000" y="2667000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9" name="Equation" r:id="rId5" imgW="1574640" imgH="304560" progId="Equation.3">
                  <p:embed/>
                </p:oleObj>
              </mc:Choice>
              <mc:Fallback>
                <p:oleObj name="Equation" r:id="rId5" imgW="157464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281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2667001" y="3276600"/>
          <a:ext cx="4710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name="Equation" r:id="rId7" imgW="2412720" imgH="291960" progId="Equation.3">
                  <p:embed/>
                </p:oleObj>
              </mc:Choice>
              <mc:Fallback>
                <p:oleObj name="Equation" r:id="rId7" imgW="241272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276600"/>
                        <a:ext cx="4710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743201" y="3886200"/>
          <a:ext cx="3421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1" name="Equation" r:id="rId9" imgW="1752480" imgH="291960" progId="Equation.3">
                  <p:embed/>
                </p:oleObj>
              </mc:Choice>
              <mc:Fallback>
                <p:oleObj name="Equation" r:id="rId9" imgW="175248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886200"/>
                        <a:ext cx="34210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6324601" y="3962400"/>
          <a:ext cx="17510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2" name="Equation" r:id="rId11" imgW="1282680" imgH="228600" progId="Equation.3">
                  <p:embed/>
                </p:oleObj>
              </mc:Choice>
              <mc:Fallback>
                <p:oleObj name="Equation" r:id="rId11" imgW="12826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962400"/>
                        <a:ext cx="175101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2895600" y="4495801"/>
          <a:ext cx="2743200" cy="8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3" name="Equation" r:id="rId13" imgW="1447560" imgH="660240" progId="Equation.3">
                  <p:embed/>
                </p:oleObj>
              </mc:Choice>
              <mc:Fallback>
                <p:oleObj name="Equation" r:id="rId13" imgW="1447560" imgH="660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1"/>
                        <a:ext cx="2743200" cy="8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2895600" y="5334000"/>
          <a:ext cx="2743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4" name="Equation" r:id="rId15" imgW="1714320" imgH="507960" progId="Equation.3">
                  <p:embed/>
                </p:oleObj>
              </mc:Choice>
              <mc:Fallback>
                <p:oleObj name="Equation" r:id="rId15" imgW="1714320" imgH="507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27432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5715001" y="5486401"/>
          <a:ext cx="16478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5" name="Equation" r:id="rId17" imgW="1206360" imgH="253800" progId="Equation.3">
                  <p:embed/>
                </p:oleObj>
              </mc:Choice>
              <mc:Fallback>
                <p:oleObj name="Equation" r:id="rId17" imgW="120636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5486401"/>
                        <a:ext cx="1647825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4724400" y="6248401"/>
          <a:ext cx="19256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6" name="Equation" r:id="rId19" imgW="1409400" imgH="304560" progId="Equation.3">
                  <p:embed/>
                </p:oleObj>
              </mc:Choice>
              <mc:Fallback>
                <p:oleObj name="Equation" r:id="rId19" imgW="1409400" imgH="3045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248401"/>
                        <a:ext cx="192563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2286000" y="6248400"/>
          <a:ext cx="2190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7" name="Equation" r:id="rId21" imgW="1231560" imgH="342720" progId="Equation.3">
                  <p:embed/>
                </p:oleObj>
              </mc:Choice>
              <mc:Fallback>
                <p:oleObj name="Equation" r:id="rId21" imgW="1231560" imgH="3427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248400"/>
                        <a:ext cx="21907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7772401" y="3276600"/>
          <a:ext cx="20288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8" name="Equation" r:id="rId23" imgW="1485720" imgH="279360" progId="Equation.3">
                  <p:embed/>
                </p:oleObj>
              </mc:Choice>
              <mc:Fallback>
                <p:oleObj name="Equation" r:id="rId23" imgW="1485720" imgH="2793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3276600"/>
                        <a:ext cx="202882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6934201" y="4724400"/>
          <a:ext cx="19764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9" name="Equation" r:id="rId25" imgW="1447560" imgH="279360" progId="Equation.3">
                  <p:embed/>
                </p:oleObj>
              </mc:Choice>
              <mc:Fallback>
                <p:oleObj name="Equation" r:id="rId25" imgW="1447560" imgH="2793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4724400"/>
                        <a:ext cx="197643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7467600" y="6019800"/>
          <a:ext cx="24447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0" name="Equation" r:id="rId27" imgW="1790640" imgH="279360" progId="Equation.3">
                  <p:embed/>
                </p:oleObj>
              </mc:Choice>
              <mc:Fallback>
                <p:oleObj name="Equation" r:id="rId27" imgW="1790640" imgH="279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6019800"/>
                        <a:ext cx="24447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/>
          <a:lstStyle/>
          <a:p>
            <a:r>
              <a:rPr lang="en-US" dirty="0" smtClean="0"/>
              <a:t>Substitute 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3</a:t>
            </a:r>
            <a:r>
              <a:rPr lang="en-US" dirty="0" smtClean="0"/>
              <a:t>=x</a:t>
            </a:r>
            <a:r>
              <a:rPr lang="en-US" baseline="-25000" dirty="0" smtClean="0"/>
              <a:t>4</a:t>
            </a:r>
            <a:r>
              <a:rPr lang="en-US" dirty="0" smtClean="0"/>
              <a:t>=0 initially and  the values of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 and x</a:t>
            </a:r>
            <a:r>
              <a:rPr lang="en-US" baseline="-25000" dirty="0" smtClean="0"/>
              <a:t>4  </a:t>
            </a:r>
            <a:r>
              <a:rPr lang="en-US" dirty="0" smtClean="0"/>
              <a:t>got after successive iterations are given in the following table.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 the required solution of the system is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=4, x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=1,x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=2 and x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=-1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905000"/>
            <a:ext cx="480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2108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sz="2800" b="1" dirty="0"/>
              <a:t>Interpolation is a process of </a:t>
            </a:r>
            <a:r>
              <a:rPr lang="en-US" sz="2800" b="1" dirty="0">
                <a:solidFill>
                  <a:srgbClr val="0000FF"/>
                </a:solidFill>
              </a:rPr>
              <a:t>computing intermediate values</a:t>
            </a:r>
            <a:r>
              <a:rPr lang="en-US" sz="2800" dirty="0"/>
              <a:t> of an </a:t>
            </a:r>
            <a:r>
              <a:rPr lang="en-US" sz="2800" b="1" dirty="0">
                <a:solidFill>
                  <a:srgbClr val="FF0000"/>
                </a:solidFill>
              </a:rPr>
              <a:t>unknown</a:t>
            </a:r>
            <a:r>
              <a:rPr lang="en-US" sz="2800" dirty="0"/>
              <a:t>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0000FF"/>
                </a:solidFill>
              </a:rPr>
              <a:t>f</a:t>
            </a:r>
            <a:r>
              <a:rPr lang="en-US" sz="2800" b="1" dirty="0">
                <a:solidFill>
                  <a:srgbClr val="0000FF"/>
                </a:solidFill>
              </a:rPr>
              <a:t>(</a:t>
            </a:r>
            <a:r>
              <a:rPr lang="en-US" sz="2800" b="1" i="1" dirty="0">
                <a:solidFill>
                  <a:srgbClr val="0000FF"/>
                </a:solidFill>
              </a:rPr>
              <a:t>x</a:t>
            </a:r>
            <a:r>
              <a:rPr lang="en-US" sz="2800" b="1" dirty="0">
                <a:solidFill>
                  <a:srgbClr val="0000FF"/>
                </a:solidFill>
              </a:rPr>
              <a:t>) from a set of given values </a:t>
            </a:r>
            <a:r>
              <a:rPr lang="en-US" sz="2800" b="1" dirty="0"/>
              <a:t>of that function.</a:t>
            </a:r>
            <a:r>
              <a:rPr lang="en-US" sz="2800" b="1" dirty="0">
                <a:solidFill>
                  <a:srgbClr val="0000FF"/>
                </a:solidFill>
              </a:rPr>
              <a:t>(or)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 Interpolation is </a:t>
            </a:r>
            <a:r>
              <a:rPr lang="en-US" sz="2800" b="1" dirty="0">
                <a:solidFill>
                  <a:srgbClr val="FF0000"/>
                </a:solidFill>
              </a:rPr>
              <a:t>the process of using known data values to estimate unknown data values.</a:t>
            </a:r>
          </a:p>
          <a:p>
            <a:r>
              <a:rPr lang="en-US" sz="2800" b="1" dirty="0"/>
              <a:t>Suppose we are given the following values of </a:t>
            </a:r>
            <a:r>
              <a:rPr lang="en-US" sz="2800" b="1" i="1" dirty="0"/>
              <a:t>y</a:t>
            </a:r>
            <a:r>
              <a:rPr lang="en-US" sz="2800" b="1" dirty="0"/>
              <a:t> = </a:t>
            </a:r>
            <a:r>
              <a:rPr lang="en-US" sz="2800" b="1" i="1" dirty="0"/>
              <a:t>f</a:t>
            </a:r>
            <a:r>
              <a:rPr lang="en-US" sz="2800" b="1" dirty="0"/>
              <a:t>( </a:t>
            </a:r>
            <a:r>
              <a:rPr lang="en-US" sz="2800" b="1" i="1" dirty="0"/>
              <a:t>x</a:t>
            </a:r>
            <a:r>
              <a:rPr lang="en-US" sz="2800" b="1" dirty="0"/>
              <a:t>) for a set of values of </a:t>
            </a:r>
            <a:r>
              <a:rPr lang="en-US" sz="2800" b="1" i="1" dirty="0"/>
              <a:t>x</a:t>
            </a:r>
            <a:r>
              <a:rPr lang="en-US" sz="2800" b="1" dirty="0"/>
              <a:t>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The process of finding the value of </a:t>
            </a:r>
            <a:r>
              <a:rPr lang="en-US" sz="2800" b="1" i="1" dirty="0"/>
              <a:t>y</a:t>
            </a:r>
            <a:r>
              <a:rPr lang="en-US" sz="2800" b="1" dirty="0"/>
              <a:t> corresponding to any value of </a:t>
            </a:r>
            <a:r>
              <a:rPr lang="en-US" sz="2800" b="1" i="1" dirty="0"/>
              <a:t>x</a:t>
            </a:r>
            <a:r>
              <a:rPr lang="en-US" sz="2800" b="1" dirty="0"/>
              <a:t> = </a:t>
            </a:r>
            <a:r>
              <a:rPr lang="en-US" sz="2800" b="1" i="1" dirty="0"/>
              <a:t>x</a:t>
            </a:r>
            <a:r>
              <a:rPr lang="en-US" sz="2800" b="1" dirty="0"/>
              <a:t> </a:t>
            </a:r>
            <a:r>
              <a:rPr lang="en-US" sz="2800" b="1" i="1" baseline="-25000" dirty="0" err="1"/>
              <a:t>i</a:t>
            </a:r>
            <a:r>
              <a:rPr lang="en-US" sz="2800" b="1" dirty="0"/>
              <a:t> between </a:t>
            </a:r>
            <a:r>
              <a:rPr lang="en-US" sz="2800" b="1" i="1" dirty="0"/>
              <a:t>x</a:t>
            </a:r>
            <a:r>
              <a:rPr lang="en-US" sz="2800" b="1" dirty="0"/>
              <a:t> </a:t>
            </a:r>
            <a:r>
              <a:rPr lang="en-US" sz="2800" b="1" baseline="-25000" dirty="0"/>
              <a:t>0</a:t>
            </a:r>
            <a:r>
              <a:rPr lang="en-US" sz="2800" b="1" dirty="0"/>
              <a:t> and </a:t>
            </a:r>
            <a:r>
              <a:rPr lang="en-US" sz="2800" b="1" i="1" dirty="0"/>
              <a:t>x</a:t>
            </a:r>
            <a:r>
              <a:rPr lang="en-US" sz="2800" b="1" dirty="0"/>
              <a:t> </a:t>
            </a:r>
            <a:r>
              <a:rPr lang="en-US" sz="2800" b="1" i="1" baseline="-25000" dirty="0"/>
              <a:t>n</a:t>
            </a:r>
            <a:r>
              <a:rPr lang="en-US" sz="2800" b="1" dirty="0"/>
              <a:t> is called </a:t>
            </a:r>
            <a:r>
              <a:rPr lang="en-US" sz="2800" b="1" dirty="0">
                <a:solidFill>
                  <a:srgbClr val="0000FF"/>
                </a:solidFill>
              </a:rPr>
              <a:t>interpolation.</a:t>
            </a:r>
          </a:p>
          <a:p>
            <a:r>
              <a:rPr lang="en-US" sz="2800" b="1" dirty="0"/>
              <a:t>The process of computing the value of the function outside the given range is called </a:t>
            </a:r>
            <a:r>
              <a:rPr lang="en-US" sz="2800" b="1" dirty="0">
                <a:solidFill>
                  <a:srgbClr val="0000FF"/>
                </a:solidFill>
              </a:rPr>
              <a:t>extrapolation.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Inverse interpolation </a:t>
            </a:r>
            <a:r>
              <a:rPr lang="en-US" sz="2800" b="1" dirty="0"/>
              <a:t>is the process of finding the value of x corresponding to a value of y, which not given in the table. </a:t>
            </a:r>
          </a:p>
          <a:p>
            <a:endParaRPr lang="en-US" b="1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48528"/>
              </p:ext>
            </p:extLst>
          </p:nvPr>
        </p:nvGraphicFramePr>
        <p:xfrm>
          <a:off x="4038600" y="3429000"/>
          <a:ext cx="5246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9" name="Equation" r:id="rId3" imgW="2057400" imgH="482400" progId="">
                  <p:embed/>
                </p:oleObj>
              </mc:Choice>
              <mc:Fallback>
                <p:oleObj name="Equation" r:id="rId3" imgW="2057400" imgH="482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5246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Finite differences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96012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/>
              <a:t>Suppose that the function y = f(x) is tabulated for the equally spaced </a:t>
            </a:r>
            <a:r>
              <a:rPr lang="es-ES" sz="2800" b="1" dirty="0"/>
              <a:t>values  x = x</a:t>
            </a:r>
            <a:r>
              <a:rPr lang="es-ES" sz="2800" b="1" baseline="-25000" dirty="0"/>
              <a:t>0</a:t>
            </a:r>
            <a:r>
              <a:rPr lang="es-ES" sz="2800" b="1" dirty="0"/>
              <a:t>, x</a:t>
            </a:r>
            <a:r>
              <a:rPr lang="es-ES" sz="2800" b="1" baseline="-25000" dirty="0"/>
              <a:t>0</a:t>
            </a:r>
            <a:r>
              <a:rPr lang="es-ES" sz="2800" b="1" dirty="0"/>
              <a:t> + h, x</a:t>
            </a:r>
            <a:r>
              <a:rPr lang="es-ES" sz="2800" b="1" baseline="-25000" dirty="0"/>
              <a:t>0</a:t>
            </a:r>
            <a:r>
              <a:rPr lang="es-ES" sz="2800" b="1" dirty="0"/>
              <a:t> + 2h, ....., x</a:t>
            </a:r>
            <a:r>
              <a:rPr lang="es-ES" sz="2800" b="1" baseline="-25000" dirty="0"/>
              <a:t>0</a:t>
            </a:r>
            <a:r>
              <a:rPr lang="es-ES" sz="2800" b="1" dirty="0"/>
              <a:t> + </a:t>
            </a:r>
            <a:r>
              <a:rPr lang="es-ES" sz="2800" b="1" dirty="0" err="1"/>
              <a:t>nh</a:t>
            </a:r>
            <a:r>
              <a:rPr lang="es-ES" sz="2800" b="1" dirty="0"/>
              <a:t>,  giving  y = y0, y1, y2, ......, </a:t>
            </a:r>
            <a:r>
              <a:rPr lang="es-ES" sz="2800" b="1" dirty="0" err="1"/>
              <a:t>yn</a:t>
            </a:r>
            <a:r>
              <a:rPr lang="es-ES" sz="2800" b="1" dirty="0"/>
              <a:t>. </a:t>
            </a:r>
          </a:p>
          <a:p>
            <a:pPr>
              <a:buNone/>
            </a:pPr>
            <a:r>
              <a:rPr lang="es-ES" sz="2800" b="1" dirty="0"/>
              <a:t>(</a:t>
            </a:r>
            <a:r>
              <a:rPr lang="es-ES" sz="2800" b="1" dirty="0" err="1"/>
              <a:t>ie</a:t>
            </a:r>
            <a:r>
              <a:rPr lang="es-ES" sz="2800" b="1" dirty="0"/>
              <a:t>) Given the following table with the condition </a:t>
            </a:r>
          </a:p>
          <a:p>
            <a:pPr>
              <a:buNone/>
            </a:pPr>
            <a:r>
              <a:rPr lang="es-ES" i="1" dirty="0" smtClean="0"/>
              <a:t> </a:t>
            </a:r>
            <a:r>
              <a:rPr lang="es-ES" b="1" i="1" dirty="0" smtClean="0">
                <a:solidFill>
                  <a:srgbClr val="FF0000"/>
                </a:solidFill>
              </a:rPr>
              <a:t>x </a:t>
            </a:r>
            <a:r>
              <a:rPr lang="es-ES" b="1" i="1" baseline="-25000" dirty="0" smtClean="0">
                <a:solidFill>
                  <a:srgbClr val="FF0000"/>
                </a:solidFill>
              </a:rPr>
              <a:t>n</a:t>
            </a:r>
            <a:r>
              <a:rPr lang="es-ES" b="1" i="1" dirty="0" smtClean="0">
                <a:solidFill>
                  <a:srgbClr val="FF0000"/>
                </a:solidFill>
              </a:rPr>
              <a:t>=x</a:t>
            </a:r>
            <a:r>
              <a:rPr lang="es-ES" b="1" i="1" baseline="-25000" dirty="0" smtClean="0">
                <a:solidFill>
                  <a:srgbClr val="FF0000"/>
                </a:solidFill>
              </a:rPr>
              <a:t>0</a:t>
            </a:r>
            <a:r>
              <a:rPr lang="es-ES" b="1" i="1" dirty="0" smtClean="0">
                <a:solidFill>
                  <a:srgbClr val="FF0000"/>
                </a:solidFill>
              </a:rPr>
              <a:t>+nh </a:t>
            </a:r>
          </a:p>
          <a:p>
            <a:endParaRPr lang="es-ES" i="1" dirty="0" smtClean="0"/>
          </a:p>
          <a:p>
            <a:endParaRPr lang="es-ES" i="1" dirty="0" smtClean="0"/>
          </a:p>
          <a:p>
            <a:pPr marL="0" indent="0">
              <a:buNone/>
            </a:pPr>
            <a:endParaRPr lang="es-ES" i="1" dirty="0" smtClean="0"/>
          </a:p>
          <a:p>
            <a:r>
              <a:rPr lang="es-ES" dirty="0" smtClean="0"/>
              <a:t>To </a:t>
            </a:r>
            <a:r>
              <a:rPr lang="en-US" dirty="0" smtClean="0"/>
              <a:t>determine the values of f(x) for some intermediate values of x, the following two types of differences are useful: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 Forward differences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2.Backward differences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50809"/>
              </p:ext>
            </p:extLst>
          </p:nvPr>
        </p:nvGraphicFramePr>
        <p:xfrm>
          <a:off x="2971800" y="2590800"/>
          <a:ext cx="4495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3" name="Equation" r:id="rId3" imgW="2031840" imgH="482400" progId="">
                  <p:embed/>
                </p:oleObj>
              </mc:Choice>
              <mc:Fallback>
                <p:oleObj name="Equation" r:id="rId3" imgW="2031840" imgH="482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4495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Forward Differences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058400" cy="6019800"/>
          </a:xfrm>
        </p:spPr>
        <p:txBody>
          <a:bodyPr>
            <a:noAutofit/>
          </a:bodyPr>
          <a:lstStyle/>
          <a:p>
            <a:pPr algn="just">
              <a:buClr>
                <a:schemeClr val="accent2"/>
              </a:buClr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denote a set of values of any function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= f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sz="28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are called the 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differences of the function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Clr>
                <a:schemeClr val="accent2"/>
              </a:buClr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 denote these differences by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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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etc.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where</a:t>
            </a:r>
          </a:p>
          <a:p>
            <a:pPr algn="just">
              <a:buClr>
                <a:schemeClr val="accent2"/>
              </a:buClr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>
              <a:buClr>
                <a:schemeClr val="accent2"/>
              </a:buClr>
              <a:buNone/>
            </a:pPr>
            <a:r>
              <a:rPr lang="en-US" sz="28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..., </a:t>
            </a:r>
          </a:p>
          <a:p>
            <a:pPr algn="just">
              <a:buClr>
                <a:schemeClr val="accent2"/>
              </a:buClr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n-1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8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n-1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</a:p>
          <a:p>
            <a:pPr algn="just">
              <a:buClr>
                <a:schemeClr val="accent2"/>
              </a:buClr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</a:t>
            </a:r>
            <a:r>
              <a:rPr lang="en-US" sz="28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n+1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</a:t>
            </a:r>
            <a:r>
              <a:rPr lang="en-US" sz="28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algn="just">
              <a:buClr>
                <a:schemeClr val="accent2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Here,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called the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forward difference operator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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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..., </a:t>
            </a:r>
            <a:r>
              <a:rPr lang="en-US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b="1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called first forward differences.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Forward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The differences of these first forward differences are called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second forward differences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and are  denoted by</a:t>
            </a:r>
          </a:p>
          <a:p>
            <a:pPr algn="just">
              <a:buClr>
                <a:schemeClr val="accent2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b="1" baseline="300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b="1" i="1" baseline="-25000" dirty="0" smtClean="0">
                <a:solidFill>
                  <a:srgbClr val="0000FF"/>
                </a:solidFill>
                <a:sym typeface="Symbol" pitchFamily="18" charset="2"/>
              </a:rPr>
              <a:t>0 = 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b="1" i="1" baseline="-25000" dirty="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 - 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b="1" i="1" baseline="-25000" dirty="0" smtClean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 , </a:t>
            </a:r>
          </a:p>
          <a:p>
            <a:pPr algn="just">
              <a:buClr>
                <a:schemeClr val="accent2"/>
              </a:buClr>
              <a:buNone/>
            </a:pP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b="1" baseline="300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b="1" i="1" baseline="-25000" dirty="0" smtClean="0">
                <a:solidFill>
                  <a:srgbClr val="0000FF"/>
                </a:solidFill>
                <a:sym typeface="Symbol" pitchFamily="18" charset="2"/>
              </a:rPr>
              <a:t>1 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b="1" i="1" baseline="-25000" dirty="0" smtClean="0">
                <a:solidFill>
                  <a:srgbClr val="0000FF"/>
                </a:solidFill>
                <a:sym typeface="Symbol" pitchFamily="18" charset="2"/>
              </a:rPr>
              <a:t>2 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- 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b="1" i="1" baseline="-25000" dirty="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,etc. </a:t>
            </a:r>
          </a:p>
          <a:p>
            <a:pPr algn="just">
              <a:buClr>
                <a:schemeClr val="accent2"/>
              </a:buClr>
              <a:buNone/>
            </a:pPr>
            <a:endParaRPr lang="en-US" dirty="0" smtClean="0">
              <a:sym typeface="Symbol" pitchFamily="18" charset="2"/>
            </a:endParaRPr>
          </a:p>
          <a:p>
            <a:pPr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sym typeface="Symbol" pitchFamily="18" charset="2"/>
              </a:rPr>
              <a:t>Similarly, one can define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third forward differences, fourth forward differences, etc.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Forward Differences</a:t>
            </a:r>
            <a:endParaRPr lang="en-US" dirty="0"/>
          </a:p>
        </p:txBody>
      </p:sp>
      <p:graphicFrame>
        <p:nvGraphicFramePr>
          <p:cNvPr id="1741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362200" y="1981200"/>
          <a:ext cx="75438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7" name="Equation" r:id="rId3" imgW="3670200" imgH="1447560" progId="">
                  <p:embed/>
                </p:oleObj>
              </mc:Choice>
              <mc:Fallback>
                <p:oleObj name="Equation" r:id="rId3" imgW="3670200" imgH="1447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7543800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Forward difference table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451" y="1600201"/>
            <a:ext cx="81430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FF0000"/>
                </a:solidFill>
              </a:rPr>
              <a:t>Backward   Differences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8534400" cy="5638800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800" dirty="0"/>
              <a:t>The differences </a:t>
            </a:r>
            <a:r>
              <a:rPr lang="en-US" sz="2800" b="1" i="1" dirty="0">
                <a:solidFill>
                  <a:srgbClr val="FF0000"/>
                </a:solidFill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</a:rPr>
              <a:t>1 </a:t>
            </a:r>
            <a:r>
              <a:rPr lang="en-US" sz="2800" b="1" i="1" dirty="0">
                <a:solidFill>
                  <a:srgbClr val="FF0000"/>
                </a:solidFill>
              </a:rPr>
              <a:t>- y</a:t>
            </a:r>
            <a:r>
              <a:rPr lang="en-US" sz="2800" b="1" i="1" baseline="-25000" dirty="0">
                <a:solidFill>
                  <a:srgbClr val="FF0000"/>
                </a:solidFill>
              </a:rPr>
              <a:t>0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</a:rPr>
              <a:t>2 </a:t>
            </a:r>
            <a:r>
              <a:rPr lang="en-US" sz="2800" b="1" i="1" dirty="0">
                <a:solidFill>
                  <a:srgbClr val="FF0000"/>
                </a:solidFill>
              </a:rPr>
              <a:t>- y</a:t>
            </a:r>
            <a:r>
              <a:rPr lang="en-US" sz="2800" b="1" i="1" baseline="-25000" dirty="0">
                <a:solidFill>
                  <a:srgbClr val="FF0000"/>
                </a:solidFill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, ..., </a:t>
            </a:r>
            <a:r>
              <a:rPr lang="en-US" sz="2800" b="1" i="1" dirty="0" err="1">
                <a:solidFill>
                  <a:srgbClr val="FF0000"/>
                </a:solidFill>
              </a:rPr>
              <a:t>y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2800" b="1" i="1" baseline="-25000" dirty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- y</a:t>
            </a:r>
            <a:r>
              <a:rPr lang="en-US" sz="2800" b="1" i="1" baseline="-25000" dirty="0">
                <a:solidFill>
                  <a:srgbClr val="FF0000"/>
                </a:solidFill>
              </a:rPr>
              <a:t>n-1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are called </a:t>
            </a:r>
            <a:r>
              <a:rPr lang="en-US" sz="2800" b="1" dirty="0">
                <a:solidFill>
                  <a:srgbClr val="FF0000"/>
                </a:solidFill>
              </a:rPr>
              <a:t>Backward or Horizontal Differences, </a:t>
            </a:r>
            <a:r>
              <a:rPr lang="en-US" sz="2800" dirty="0"/>
              <a:t>if they are denoted by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</a:t>
            </a:r>
            <a:r>
              <a:rPr lang="en-US" sz="2800" b="1" i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, </a:t>
            </a:r>
            <a:r>
              <a:rPr lang="en-US" sz="2800" b="1" i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, ..., </a:t>
            </a:r>
            <a:r>
              <a:rPr lang="en-US" sz="2800" b="1" i="1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sz="2800" b="1" i="1" baseline="-25000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Here, </a:t>
            </a:r>
            <a:r>
              <a:rPr lang="en-US" sz="2800" b="1" i="1" dirty="0">
                <a:sym typeface="Symbol" pitchFamily="18" charset="2"/>
              </a:rPr>
              <a:t>y</a:t>
            </a:r>
            <a:r>
              <a:rPr lang="en-US" sz="2800" b="1" i="1" baseline="-25000" dirty="0">
                <a:sym typeface="Symbol" pitchFamily="18" charset="2"/>
              </a:rPr>
              <a:t>1</a:t>
            </a:r>
            <a:r>
              <a:rPr lang="en-US" sz="2800" b="1" baseline="-25000" dirty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= </a:t>
            </a:r>
            <a:r>
              <a:rPr lang="en-US" sz="2800" b="1" i="1" dirty="0">
                <a:sym typeface="Symbol" pitchFamily="18" charset="2"/>
              </a:rPr>
              <a:t>y</a:t>
            </a:r>
            <a:r>
              <a:rPr lang="en-US" sz="2800" b="1" i="1" baseline="-25000" dirty="0">
                <a:sym typeface="Symbol" pitchFamily="18" charset="2"/>
              </a:rPr>
              <a:t>1 </a:t>
            </a:r>
            <a:r>
              <a:rPr lang="en-US" sz="2800" b="1" i="1" dirty="0">
                <a:sym typeface="Symbol" pitchFamily="18" charset="2"/>
              </a:rPr>
              <a:t>- y</a:t>
            </a:r>
            <a:r>
              <a:rPr lang="en-US" sz="2800" b="1" i="1" baseline="-25000" dirty="0">
                <a:sym typeface="Symbol" pitchFamily="18" charset="2"/>
              </a:rPr>
              <a:t>0</a:t>
            </a:r>
            <a:r>
              <a:rPr lang="en-US" sz="2800" b="1" dirty="0">
                <a:sym typeface="Symbol" pitchFamily="18" charset="2"/>
              </a:rPr>
              <a:t>, </a:t>
            </a:r>
            <a:r>
              <a:rPr lang="en-US" sz="2800" b="1" i="1" dirty="0">
                <a:sym typeface="Symbol" pitchFamily="18" charset="2"/>
              </a:rPr>
              <a:t>y</a:t>
            </a:r>
            <a:r>
              <a:rPr lang="en-US" sz="2800" b="1" i="1" baseline="-25000" dirty="0">
                <a:sym typeface="Symbol" pitchFamily="18" charset="2"/>
              </a:rPr>
              <a:t>2 </a:t>
            </a:r>
            <a:r>
              <a:rPr lang="en-US" sz="2800" b="1" i="1" dirty="0">
                <a:sym typeface="Symbol" pitchFamily="18" charset="2"/>
              </a:rPr>
              <a:t>= y</a:t>
            </a:r>
            <a:r>
              <a:rPr lang="en-US" sz="2800" b="1" i="1" baseline="-25000" dirty="0">
                <a:sym typeface="Symbol" pitchFamily="18" charset="2"/>
              </a:rPr>
              <a:t>2 </a:t>
            </a:r>
            <a:r>
              <a:rPr lang="en-US" sz="2800" b="1" i="1" dirty="0">
                <a:sym typeface="Symbol" pitchFamily="18" charset="2"/>
              </a:rPr>
              <a:t>- y</a:t>
            </a:r>
            <a:r>
              <a:rPr lang="en-US" sz="2800" b="1" i="1" baseline="-25000" dirty="0">
                <a:sym typeface="Symbol" pitchFamily="18" charset="2"/>
              </a:rPr>
              <a:t>1</a:t>
            </a:r>
            <a:r>
              <a:rPr lang="en-US" sz="2800" b="1" dirty="0">
                <a:sym typeface="Symbol" pitchFamily="18" charset="2"/>
              </a:rPr>
              <a:t>, ...</a:t>
            </a:r>
            <a:r>
              <a:rPr lang="en-US" sz="2800" b="1" i="1" dirty="0" err="1">
                <a:sym typeface="Symbol" pitchFamily="18" charset="2"/>
              </a:rPr>
              <a:t>y</a:t>
            </a:r>
            <a:r>
              <a:rPr lang="en-US" sz="2800" b="1" i="1" baseline="-25000" dirty="0" err="1">
                <a:sym typeface="Symbol" pitchFamily="18" charset="2"/>
              </a:rPr>
              <a:t>n</a:t>
            </a:r>
            <a:r>
              <a:rPr lang="en-US" sz="2800" b="1" i="1" baseline="-25000" dirty="0">
                <a:sym typeface="Symbol" pitchFamily="18" charset="2"/>
              </a:rPr>
              <a:t> </a:t>
            </a:r>
            <a:r>
              <a:rPr lang="en-US" sz="2800" b="1" i="1" dirty="0">
                <a:sym typeface="Symbol" pitchFamily="18" charset="2"/>
              </a:rPr>
              <a:t>= </a:t>
            </a:r>
            <a:r>
              <a:rPr lang="en-US" sz="2800" b="1" i="1" dirty="0" err="1">
                <a:sym typeface="Symbol" pitchFamily="18" charset="2"/>
              </a:rPr>
              <a:t>y</a:t>
            </a:r>
            <a:r>
              <a:rPr lang="en-US" sz="2800" b="1" i="1" baseline="-25000" dirty="0" err="1">
                <a:sym typeface="Symbol" pitchFamily="18" charset="2"/>
              </a:rPr>
              <a:t>n</a:t>
            </a:r>
            <a:r>
              <a:rPr lang="en-US" sz="2800" b="1" i="1" baseline="-25000" dirty="0">
                <a:sym typeface="Symbol" pitchFamily="18" charset="2"/>
              </a:rPr>
              <a:t> </a:t>
            </a:r>
            <a:r>
              <a:rPr lang="en-US" sz="2800" b="1" i="1" dirty="0">
                <a:sym typeface="Symbol" pitchFamily="18" charset="2"/>
              </a:rPr>
              <a:t>- y</a:t>
            </a:r>
            <a:r>
              <a:rPr lang="en-US" sz="2800" b="1" i="1" baseline="-25000" dirty="0">
                <a:sym typeface="Symbol" pitchFamily="18" charset="2"/>
              </a:rPr>
              <a:t>n-1</a:t>
            </a:r>
            <a:r>
              <a:rPr lang="en-US" sz="2800" b="1" dirty="0">
                <a:sym typeface="Symbol" pitchFamily="18" charset="2"/>
              </a:rPr>
              <a:t>,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 is called the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backward difference operator.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In a similar way, one can define backward differences of higher orders. 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Thus we obtain,</a:t>
            </a:r>
            <a:endParaRPr lang="en-US" sz="2800" b="1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828800" y="5029201"/>
          <a:ext cx="84582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1" name="Equation" r:id="rId3" imgW="3466800" imgH="482400" progId="Equation.3">
                  <p:embed/>
                </p:oleObj>
              </mc:Choice>
              <mc:Fallback>
                <p:oleObj name="Equation" r:id="rId3" imgW="34668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1"/>
                        <a:ext cx="8458200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1600200" y="228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Newton’s formula for Forward Interpolation</a:t>
            </a:r>
          </a:p>
        </p:txBody>
      </p:sp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2595563" y="1219201"/>
          <a:ext cx="6621462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5" name="Equation" r:id="rId3" imgW="3682800" imgH="1041120" progId="">
                  <p:embed/>
                </p:oleObj>
              </mc:Choice>
              <mc:Fallback>
                <p:oleObj name="Equation" r:id="rId3" imgW="3682800" imgH="1041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219201"/>
                        <a:ext cx="6621462" cy="233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1600200" y="3505201"/>
            <a:ext cx="883920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>
                <a:sym typeface="Symbol" pitchFamily="18" charset="2"/>
              </a:rPr>
              <a:t>The reason for the name 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“forward”</a:t>
            </a:r>
            <a:r>
              <a:rPr lang="en-US" sz="2200" dirty="0">
                <a:sym typeface="Symbol" pitchFamily="18" charset="2"/>
              </a:rPr>
              <a:t> interpolation formula since the formula contains values of the tabulated function 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from </a:t>
            </a:r>
            <a:r>
              <a:rPr lang="en-US" sz="2200" i="1" dirty="0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US" sz="2200" i="1" baseline="-25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 onward</a:t>
            </a:r>
            <a:r>
              <a:rPr lang="en-US" sz="2200" dirty="0">
                <a:sym typeface="Symbol" pitchFamily="18" charset="2"/>
              </a:rPr>
              <a:t> to the 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right</a:t>
            </a:r>
            <a:r>
              <a:rPr lang="en-US" sz="2200" dirty="0">
                <a:sym typeface="Symbol" pitchFamily="18" charset="2"/>
              </a:rPr>
              <a:t> (forward from </a:t>
            </a:r>
            <a:r>
              <a:rPr lang="en-US" sz="2200" i="1" dirty="0">
                <a:sym typeface="Symbol" pitchFamily="18" charset="2"/>
              </a:rPr>
              <a:t>y</a:t>
            </a:r>
            <a:r>
              <a:rPr lang="en-US" sz="2200" i="1" baseline="-25000" dirty="0">
                <a:sym typeface="Symbol" pitchFamily="18" charset="2"/>
              </a:rPr>
              <a:t>0</a:t>
            </a:r>
            <a:r>
              <a:rPr lang="en-US" sz="2200" dirty="0">
                <a:sym typeface="Symbol" pitchFamily="18" charset="2"/>
              </a:rPr>
              <a:t>) and 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none to the left of this value.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sym typeface="Symbol" pitchFamily="18" charset="2"/>
              </a:rPr>
              <a:t>Because of this fact this formula is used mainly for interpolating the values of </a:t>
            </a:r>
            <a:r>
              <a:rPr lang="en-US" sz="2200" b="1" i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sz="2200" b="1" dirty="0">
                <a:solidFill>
                  <a:srgbClr val="FF0000"/>
                </a:solidFill>
                <a:sym typeface="Symbol" pitchFamily="18" charset="2"/>
              </a:rPr>
              <a:t> near the </a:t>
            </a:r>
            <a:r>
              <a:rPr lang="en-US" sz="2200" b="1" dirty="0">
                <a:solidFill>
                  <a:srgbClr val="0000FF"/>
                </a:solidFill>
                <a:sym typeface="Symbol" pitchFamily="18" charset="2"/>
              </a:rPr>
              <a:t>beginning of a set of tabular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Backward difference table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36457"/>
            <a:ext cx="8229600" cy="445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b="1" dirty="0" smtClean="0"/>
              <a:t>Example 2: If </a:t>
            </a:r>
            <a:r>
              <a:rPr lang="en-US" b="1" dirty="0" smtClean="0">
                <a:latin typeface="Symbol" pitchFamily="18" charset="2"/>
              </a:rPr>
              <a:t>p</a:t>
            </a:r>
            <a:r>
              <a:rPr lang="en-US" b="1" dirty="0" smtClean="0"/>
              <a:t> = 22/7 is approximated as 3.14, then  find the absolute, relative and percentage errors.</a:t>
            </a:r>
            <a:endParaRPr lang="en-US" b="1" dirty="0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3048000" y="2743200"/>
          <a:ext cx="6477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3" imgW="3924000" imgH="1117440" progId="">
                  <p:embed/>
                </p:oleObj>
              </mc:Choice>
              <mc:Fallback>
                <p:oleObj name="Equation" r:id="rId3" imgW="3924000" imgH="1117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6477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1E457-8B5A-4A71-9549-9A345F49B82D}" type="slidenum">
              <a:rPr lang="en-US"/>
              <a:pPr/>
              <a:t>90</a:t>
            </a:fld>
            <a:endParaRPr lang="en-US"/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1600200" y="228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Newton’s formula for Backward Interpolation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600200" y="3352800"/>
            <a:ext cx="8839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sym typeface="Symbol" pitchFamily="18" charset="2"/>
              </a:rPr>
              <a:t>The reason for the name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“backward” </a:t>
            </a:r>
            <a:r>
              <a:rPr lang="en-US" sz="2400" dirty="0">
                <a:sym typeface="Symbol" pitchFamily="18" charset="2"/>
              </a:rPr>
              <a:t>interpolation formula since the formula contains values of the tabulated function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from </a:t>
            </a:r>
            <a:r>
              <a:rPr lang="en-US" sz="2400" i="1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sz="2400" i="1" baseline="-25000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 onward </a:t>
            </a:r>
            <a:r>
              <a:rPr lang="en-US" sz="2400" dirty="0">
                <a:sym typeface="Symbol" pitchFamily="18" charset="2"/>
              </a:rPr>
              <a:t>to the left (backward from </a:t>
            </a:r>
            <a:r>
              <a:rPr lang="en-US" sz="2400" i="1" dirty="0" err="1">
                <a:sym typeface="Symbol" pitchFamily="18" charset="2"/>
              </a:rPr>
              <a:t>y</a:t>
            </a:r>
            <a:r>
              <a:rPr lang="en-US" sz="2400" i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 and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none to the right of this value.</a:t>
            </a: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Because of this fact this formula is used mainly for interpolating the values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of 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near the end </a:t>
            </a:r>
            <a:r>
              <a:rPr lang="en-US" sz="2400" dirty="0">
                <a:sym typeface="Symbol" pitchFamily="18" charset="2"/>
              </a:rPr>
              <a:t>of a set of tabular values.</a:t>
            </a:r>
          </a:p>
        </p:txBody>
      </p:sp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2644775" y="1219201"/>
          <a:ext cx="65230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9" name="Equation" r:id="rId3" imgW="3632040" imgH="1041120" progId="">
                  <p:embed/>
                </p:oleObj>
              </mc:Choice>
              <mc:Fallback>
                <p:oleObj name="Equation" r:id="rId3" imgW="3632040" imgH="10411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1219201"/>
                        <a:ext cx="6523038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0BA30B-985A-4968-AD92-D661959A5A05}" type="slidenum">
              <a:rPr lang="en-US"/>
              <a:pPr/>
              <a:t>91</a:t>
            </a:fld>
            <a:endParaRPr lang="en-US"/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1524000" y="60960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sym typeface="Symbol" pitchFamily="18" charset="2"/>
              </a:rPr>
              <a:t>The population of a town is given below for a range of years. Estimate the population for the year 1895.</a:t>
            </a: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1600200" y="76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Newton’s Forward difference interpolation formula :Example 1</a:t>
            </a:r>
          </a:p>
        </p:txBody>
      </p:sp>
      <p:graphicFrame>
        <p:nvGraphicFramePr>
          <p:cNvPr id="330756" name="Group 4"/>
          <p:cNvGraphicFramePr>
            <a:graphicFrameLocks noGrp="1"/>
          </p:cNvGraphicFramePr>
          <p:nvPr/>
        </p:nvGraphicFramePr>
        <p:xfrm>
          <a:off x="1905000" y="1524000"/>
          <a:ext cx="7848600" cy="1457702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Year :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1891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1931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Population: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(in thousands)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4201"/>
            <a:ext cx="792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1600200" y="762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524000" y="533401"/>
            <a:ext cx="91440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>
                <a:sym typeface="Symbol" pitchFamily="18" charset="2"/>
              </a:rPr>
              <a:t>Find the cubic polynomial which takes the following values </a:t>
            </a:r>
          </a:p>
          <a:p>
            <a:pPr algn="just">
              <a:spcBef>
                <a:spcPts val="600"/>
              </a:spcBef>
            </a:pP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(0) = 1,	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(1) = 0,	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(2) = 1	and		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(3) = 10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sym typeface="Symbol" pitchFamily="18" charset="2"/>
              </a:rPr>
              <a:t>Hence, or otherwise  obtain 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(4).</a:t>
            </a:r>
          </a:p>
          <a:p>
            <a:pPr algn="just"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Solution. Here x0=0,h=1 p=x-x0/h</a:t>
            </a:r>
          </a:p>
        </p:txBody>
      </p:sp>
      <p:graphicFrame>
        <p:nvGraphicFramePr>
          <p:cNvPr id="326660" name="Group 4"/>
          <p:cNvGraphicFramePr>
            <a:graphicFrameLocks noGrp="1"/>
          </p:cNvGraphicFramePr>
          <p:nvPr/>
        </p:nvGraphicFramePr>
        <p:xfrm>
          <a:off x="2514600" y="2895600"/>
          <a:ext cx="6172200" cy="3657600"/>
        </p:xfrm>
        <a:graphic>
          <a:graphicData uri="http://schemas.openxmlformats.org/drawingml/2006/table">
            <a:tbl>
              <a:tblPr/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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492" name="Object 52"/>
          <p:cNvGraphicFramePr>
            <a:graphicFrameLocks noChangeAspect="1"/>
          </p:cNvGraphicFramePr>
          <p:nvPr/>
        </p:nvGraphicFramePr>
        <p:xfrm>
          <a:off x="5867400" y="19050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3" name="Equation" r:id="rId3" imgW="482400" imgH="177480" progId="">
                  <p:embed/>
                </p:oleObj>
              </mc:Choice>
              <mc:Fallback>
                <p:oleObj name="Equation" r:id="rId3" imgW="482400" imgH="17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05000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allAtOnce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B53D5-2A44-4A35-B0B1-86709DCFF94E}" type="slidenum">
              <a:rPr lang="en-US"/>
              <a:pPr/>
              <a:t>94</a:t>
            </a:fld>
            <a:endParaRPr lang="en-US"/>
          </a:p>
        </p:txBody>
      </p:sp>
      <p:sp>
        <p:nvSpPr>
          <p:cNvPr id="28683" name="Rectangle 3"/>
          <p:cNvSpPr>
            <a:spLocks noChangeArrowheads="1"/>
          </p:cNvSpPr>
          <p:nvPr/>
        </p:nvSpPr>
        <p:spPr bwMode="auto">
          <a:xfrm>
            <a:off x="1600200" y="76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Example </a:t>
            </a:r>
            <a:r>
              <a:rPr lang="en-US" sz="2000" b="1" dirty="0">
                <a:solidFill>
                  <a:srgbClr val="FF0000"/>
                </a:solidFill>
              </a:rPr>
              <a:t>2 Cont.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Newton’s </a:t>
            </a:r>
            <a:r>
              <a:rPr lang="en-US" sz="2000" b="1" dirty="0">
                <a:solidFill>
                  <a:srgbClr val="FF0000"/>
                </a:solidFill>
              </a:rPr>
              <a:t>forward difference interpolation formula is</a:t>
            </a:r>
          </a:p>
        </p:txBody>
      </p:sp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1752600" y="1828801"/>
          <a:ext cx="4826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2" name="Equation" r:id="rId3" imgW="3022560" imgH="419040" progId="">
                  <p:embed/>
                </p:oleObj>
              </mc:Choice>
              <mc:Fallback>
                <p:oleObj name="Equation" r:id="rId3" imgW="302256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1"/>
                        <a:ext cx="48260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2057400" y="2895601"/>
          <a:ext cx="3429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3" name="Equation" r:id="rId5" imgW="1981080" imgH="203040" progId="Equation.3">
                  <p:embed/>
                </p:oleObj>
              </mc:Choice>
              <mc:Fallback>
                <p:oleObj name="Equation" r:id="rId5" imgW="19810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1"/>
                        <a:ext cx="3429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7" name="Object 7"/>
          <p:cNvGraphicFramePr>
            <a:graphicFrameLocks noChangeAspect="1"/>
          </p:cNvGraphicFramePr>
          <p:nvPr/>
        </p:nvGraphicFramePr>
        <p:xfrm>
          <a:off x="1981200" y="3429001"/>
          <a:ext cx="3429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4" name="Equation" r:id="rId7" imgW="1841400" imgH="203040" progId="Equation.3">
                  <p:embed/>
                </p:oleObj>
              </mc:Choice>
              <mc:Fallback>
                <p:oleObj name="Equation" r:id="rId7" imgW="18414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1"/>
                        <a:ext cx="34290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8" name="Object 8"/>
          <p:cNvGraphicFramePr>
            <a:graphicFrameLocks noChangeAspect="1"/>
          </p:cNvGraphicFramePr>
          <p:nvPr/>
        </p:nvGraphicFramePr>
        <p:xfrm>
          <a:off x="2438401" y="4114801"/>
          <a:ext cx="15827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5" name="Equation" r:id="rId9" imgW="850680" imgH="203040" progId="Equation.3">
                  <p:embed/>
                </p:oleObj>
              </mc:Choice>
              <mc:Fallback>
                <p:oleObj name="Equation" r:id="rId9" imgW="8506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114801"/>
                        <a:ext cx="158273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9" name="Group 9"/>
          <p:cNvGraphicFramePr>
            <a:graphicFrameLocks noGrp="1"/>
          </p:cNvGraphicFramePr>
          <p:nvPr/>
        </p:nvGraphicFramePr>
        <p:xfrm>
          <a:off x="8077200" y="1828800"/>
          <a:ext cx="2590800" cy="3276602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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</a:t>
                      </a:r>
                      <a:r>
                        <a:rPr kumimoji="0" lang="en-U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1828800" y="685800"/>
          <a:ext cx="861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6" name="Equation" r:id="rId11" imgW="3860640" imgH="393480" progId="">
                  <p:embed/>
                </p:oleObj>
              </mc:Choice>
              <mc:Fallback>
                <p:oleObj name="Equation" r:id="rId11" imgW="3860640" imgH="393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8610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828800" y="4800602"/>
            <a:ext cx="5715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b="1" dirty="0">
                <a:sym typeface="Symbol" pitchFamily="18" charset="2"/>
              </a:rPr>
              <a:t>Therefore, the polynomial we obtained for the given tabular values is. </a:t>
            </a:r>
          </a:p>
          <a:p>
            <a:pPr algn="just">
              <a:spcBef>
                <a:spcPct val="50000"/>
              </a:spcBef>
            </a:pPr>
            <a:r>
              <a:rPr lang="en-US" sz="2000" b="1" dirty="0">
                <a:sym typeface="Symbol" pitchFamily="18" charset="2"/>
              </a:rPr>
              <a:t>Now,</a:t>
            </a:r>
          </a:p>
          <a:p>
            <a:pPr algn="just">
              <a:spcBef>
                <a:spcPct val="50000"/>
              </a:spcBef>
            </a:pPr>
            <a:r>
              <a:rPr lang="en-US" sz="2000" i="1" dirty="0">
                <a:sym typeface="Symbol" pitchFamily="18" charset="2"/>
              </a:rPr>
              <a:t>	</a:t>
            </a:r>
            <a:r>
              <a:rPr lang="en-US" sz="2000" b="1" i="1" dirty="0">
                <a:sym typeface="Symbol" pitchFamily="18" charset="2"/>
              </a:rPr>
              <a:t>y</a:t>
            </a:r>
            <a:r>
              <a:rPr lang="en-US" sz="2000" b="1" dirty="0">
                <a:sym typeface="Symbol" pitchFamily="18" charset="2"/>
              </a:rPr>
              <a:t>(4) = (4)</a:t>
            </a:r>
            <a:r>
              <a:rPr lang="en-US" sz="2000" b="1" baseline="30000" dirty="0">
                <a:sym typeface="Symbol" pitchFamily="18" charset="2"/>
              </a:rPr>
              <a:t>3</a:t>
            </a:r>
            <a:r>
              <a:rPr lang="en-US" sz="2000" b="1" dirty="0">
                <a:sym typeface="Symbol" pitchFamily="18" charset="2"/>
              </a:rPr>
              <a:t> – 2*(4)</a:t>
            </a:r>
            <a:r>
              <a:rPr lang="en-US" sz="2000" b="1" baseline="30000" dirty="0">
                <a:sym typeface="Symbol" pitchFamily="18" charset="2"/>
              </a:rPr>
              <a:t>2</a:t>
            </a:r>
            <a:r>
              <a:rPr lang="en-US" sz="2000" b="1" dirty="0">
                <a:sym typeface="Symbol" pitchFamily="18" charset="2"/>
              </a:rPr>
              <a:t> +1 =  33</a:t>
            </a:r>
          </a:p>
          <a:p>
            <a:pPr algn="just">
              <a:spcBef>
                <a:spcPct val="50000"/>
              </a:spcBef>
            </a:pPr>
            <a:r>
              <a:rPr lang="en-US" sz="2000" b="1" dirty="0">
                <a:sym typeface="Symbol" pitchFamily="18" charset="2"/>
              </a:rPr>
              <a:t>This is an extrapolation</a:t>
            </a: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</p:txBody>
      </p:sp>
      <p:graphicFrame>
        <p:nvGraphicFramePr>
          <p:cNvPr id="48135" name="Object 4"/>
          <p:cNvGraphicFramePr>
            <a:graphicFrameLocks noChangeAspect="1"/>
          </p:cNvGraphicFramePr>
          <p:nvPr/>
        </p:nvGraphicFramePr>
        <p:xfrm>
          <a:off x="4724400" y="5105401"/>
          <a:ext cx="2057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7" name="Equation" r:id="rId13" imgW="965160" imgH="228600" progId="Equation.3">
                  <p:embed/>
                </p:oleObj>
              </mc:Choice>
              <mc:Fallback>
                <p:oleObj name="Equation" r:id="rId13" imgW="965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1"/>
                        <a:ext cx="20574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DB6AF-015A-4D88-BBB7-7D195FD4BFB6}" type="slidenum">
              <a:rPr lang="en-US"/>
              <a:pPr/>
              <a:t>95</a:t>
            </a:fld>
            <a:endParaRPr lang="en-US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1600200" y="304800"/>
            <a:ext cx="9067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228601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 3:</a:t>
            </a:r>
            <a:r>
              <a:rPr lang="en-US" sz="2400" b="1" dirty="0"/>
              <a:t>From the following table, find the number of students who obtain less than 45 marks.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066800"/>
            <a:ext cx="83057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27" name="Object 2"/>
          <p:cNvGraphicFramePr>
            <a:graphicFrameLocks noChangeAspect="1"/>
          </p:cNvGraphicFramePr>
          <p:nvPr/>
        </p:nvGraphicFramePr>
        <p:xfrm>
          <a:off x="1752600" y="685800"/>
          <a:ext cx="8686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1" name="Equation" r:id="rId3" imgW="3835080" imgH="393480" progId="">
                  <p:embed/>
                </p:oleObj>
              </mc:Choice>
              <mc:Fallback>
                <p:oleObj name="Equation" r:id="rId3" imgW="383508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8686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828800" y="304800"/>
            <a:ext cx="8305800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Newton’s forward difference interpolation formula is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Where P=x-x0/h = 45-40/10=0.5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= 48 students.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209802"/>
            <a:ext cx="81534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49CFCB-B85B-44CB-AFC6-C5105C6AD70B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15240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Newton’s backward difference formula :Example 1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524000" y="381001"/>
            <a:ext cx="9144000" cy="632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b="1" dirty="0">
                <a:sym typeface="Symbol" pitchFamily="18" charset="2"/>
              </a:rPr>
              <a:t>The population of a town is given below for a range of years. Estimate the population for the year 1925.</a:t>
            </a: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lang="en-US" sz="2000" b="1" dirty="0">
                <a:sym typeface="Symbol" pitchFamily="18" charset="2"/>
              </a:rPr>
              <a:t>The value 1925 is near the end of the table, Therefore we use Newton’s backward  difference interpolation formula.</a:t>
            </a: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endParaRPr lang="en-US" sz="2000" b="1" dirty="0">
              <a:sym typeface="Symbol" pitchFamily="18" charset="2"/>
            </a:endParaRPr>
          </a:p>
        </p:txBody>
      </p:sp>
      <p:graphicFrame>
        <p:nvGraphicFramePr>
          <p:cNvPr id="291844" name="Group 4"/>
          <p:cNvGraphicFramePr>
            <a:graphicFrameLocks noGrp="1"/>
          </p:cNvGraphicFramePr>
          <p:nvPr/>
        </p:nvGraphicFramePr>
        <p:xfrm>
          <a:off x="2057400" y="990601"/>
          <a:ext cx="7848600" cy="1453855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Year :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1891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1901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1911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1921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1931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Population: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(in thousands)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81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00400"/>
            <a:ext cx="80010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8" name="Object 2"/>
          <p:cNvGraphicFramePr>
            <a:graphicFrameLocks noChangeAspect="1"/>
          </p:cNvGraphicFramePr>
          <p:nvPr/>
        </p:nvGraphicFramePr>
        <p:xfrm>
          <a:off x="2209800" y="381000"/>
          <a:ext cx="792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0" name="Equation" r:id="rId3" imgW="3492360" imgH="393480" progId="">
                  <p:embed/>
                </p:oleObj>
              </mc:Choice>
              <mc:Fallback>
                <p:oleObj name="Equation" r:id="rId3" imgW="349236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"/>
                        <a:ext cx="7924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828800" y="1447800"/>
          <a:ext cx="84280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1" name="Equation" r:id="rId5" imgW="4673520" imgH="393480" progId="">
                  <p:embed/>
                </p:oleObj>
              </mc:Choice>
              <mc:Fallback>
                <p:oleObj name="Equation" r:id="rId5" imgW="467352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84280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2895600"/>
            <a:ext cx="701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154076" y="5181600"/>
            <a:ext cx="368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96.837 Thousands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1"/>
            <a:ext cx="86868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 2:</a:t>
            </a:r>
          </a:p>
          <a:p>
            <a:pPr>
              <a:buNone/>
            </a:pPr>
            <a:r>
              <a:rPr lang="en-US" b="1" dirty="0" smtClean="0"/>
              <a:t>From the following table, estimate the premium for a policy maturing at the age of 58</a:t>
            </a:r>
            <a:endParaRPr lang="en-US" dirty="0" smtClean="0"/>
          </a:p>
          <a:p>
            <a:pPr>
              <a:buNone/>
            </a:pPr>
            <a:r>
              <a:rPr lang="en-US" sz="2800" b="1" dirty="0"/>
              <a:t>Age x         :       40             45           50         55         60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Premium y : 114.84       96.16     83.32   74.48     68.48</a:t>
            </a:r>
          </a:p>
          <a:p>
            <a:pPr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352800"/>
            <a:ext cx="7772400" cy="276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5010</Words>
  <Application>Microsoft Office PowerPoint</Application>
  <PresentationFormat>Widescreen</PresentationFormat>
  <Paragraphs>1117</Paragraphs>
  <Slides>130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46" baseType="lpstr">
      <vt:lpstr>맑은 고딕</vt:lpstr>
      <vt:lpstr>Arial</vt:lpstr>
      <vt:lpstr>Bookman Old Style</vt:lpstr>
      <vt:lpstr>Calibri</vt:lpstr>
      <vt:lpstr>Garamond</vt:lpstr>
      <vt:lpstr>Latha</vt:lpstr>
      <vt:lpstr>新細明體</vt:lpstr>
      <vt:lpstr>Symbol</vt:lpstr>
      <vt:lpstr>Tahoma</vt:lpstr>
      <vt:lpstr>Times New Roman</vt:lpstr>
      <vt:lpstr>Verdana</vt:lpstr>
      <vt:lpstr>WenQuanYi Micro Hei</vt:lpstr>
      <vt:lpstr>Wingdings</vt:lpstr>
      <vt:lpstr>Office Theme</vt:lpstr>
      <vt:lpstr>1_Office Theme</vt:lpstr>
      <vt:lpstr>Equation</vt:lpstr>
      <vt:lpstr>NUMERICAL  METHODS</vt:lpstr>
      <vt:lpstr>Overview</vt:lpstr>
      <vt:lpstr>ERRORS IN COMPUTATION</vt:lpstr>
      <vt:lpstr>Types of Errors</vt:lpstr>
      <vt:lpstr>PowerPoint Presentation</vt:lpstr>
      <vt:lpstr>MEASURE OF ERRORS</vt:lpstr>
      <vt:lpstr>MEASURE OF ERRORS</vt:lpstr>
      <vt:lpstr>Examples</vt:lpstr>
      <vt:lpstr>Examples</vt:lpstr>
      <vt:lpstr>Solution of Algebraic and Transcendental Equations</vt:lpstr>
      <vt:lpstr>Direct and Iterative Methods</vt:lpstr>
      <vt:lpstr>PowerPoint Presentation</vt:lpstr>
      <vt:lpstr>Two Fundamental Approaches</vt:lpstr>
      <vt:lpstr>Procedure for Bisection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Procedure for False Position Method </vt:lpstr>
      <vt:lpstr>False Position Method</vt:lpstr>
      <vt:lpstr>PowerPoint Presentation</vt:lpstr>
      <vt:lpstr>PowerPoint Presentation</vt:lpstr>
      <vt:lpstr>False Position Method</vt:lpstr>
      <vt:lpstr>Procedure for Newton-Raphson Method </vt:lpstr>
      <vt:lpstr>Newton-Raphson method - Examples</vt:lpstr>
      <vt:lpstr>PowerPoint Presentation</vt:lpstr>
      <vt:lpstr>PowerPoint Presentation</vt:lpstr>
      <vt:lpstr>PowerPoint Presentation</vt:lpstr>
      <vt:lpstr>Newton-Raphson Method </vt:lpstr>
      <vt:lpstr>Method of successive approximation or  Fixed Point Iteration method</vt:lpstr>
      <vt:lpstr>Iteration Method: Convergence Conditions </vt:lpstr>
      <vt:lpstr>Procedure for fixed point Iteration</vt:lpstr>
      <vt:lpstr>PowerPoint Presentation</vt:lpstr>
      <vt:lpstr>PowerPoint Presentation</vt:lpstr>
      <vt:lpstr>Iterative Method: Drawbacks </vt:lpstr>
      <vt:lpstr>Solution of linear algebraic equations</vt:lpstr>
      <vt:lpstr>Two approaches for solving systems of linear equations</vt:lpstr>
      <vt:lpstr>Gauss Elimination method</vt:lpstr>
      <vt:lpstr> 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Pitfalls in Gauss elimination </vt:lpstr>
      <vt:lpstr>PowerPoint Presentation</vt:lpstr>
      <vt:lpstr>PowerPoint Presentation</vt:lpstr>
      <vt:lpstr>Ill-conditioned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Gauss-Jordan method</vt:lpstr>
      <vt:lpstr>Gauss-Jordan Elimination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Gauss-Seidel Iterative Method</vt:lpstr>
      <vt:lpstr>Gauss-Siedel</vt:lpstr>
      <vt:lpstr>Convergence of Gauss-Seidel iteration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Interpolation</vt:lpstr>
      <vt:lpstr>Finite differences</vt:lpstr>
      <vt:lpstr>Forward Differences</vt:lpstr>
      <vt:lpstr>Forward Differences</vt:lpstr>
      <vt:lpstr>Forward Differences</vt:lpstr>
      <vt:lpstr>Forward difference table</vt:lpstr>
      <vt:lpstr>Backward   Differences  </vt:lpstr>
      <vt:lpstr>PowerPoint Presentation</vt:lpstr>
      <vt:lpstr>Backward difference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Lagrange’s Interpolation Formula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interpolation</vt:lpstr>
      <vt:lpstr>PowerPoint Presentation</vt:lpstr>
      <vt:lpstr>Numerical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Solution  of Ordinary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Runge-Kutta Method</vt:lpstr>
      <vt:lpstr>PowerPoint Presentation</vt:lpstr>
      <vt:lpstr>PowerPoint Presentation</vt:lpstr>
    </vt:vector>
  </TitlesOfParts>
  <Company>rcs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 METHODS</dc:title>
  <dc:creator>sys</dc:creator>
  <cp:lastModifiedBy>MMS</cp:lastModifiedBy>
  <cp:revision>358</cp:revision>
  <dcterms:created xsi:type="dcterms:W3CDTF">2011-12-10T15:46:30Z</dcterms:created>
  <dcterms:modified xsi:type="dcterms:W3CDTF">2023-04-07T12:18:58Z</dcterms:modified>
</cp:coreProperties>
</file>