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9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80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358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988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198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4213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5031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8860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16268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4733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955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7794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109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263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035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8399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580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78924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0445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403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29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723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079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401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756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26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i="1" baseline="30000" smtClean="0"/>
              <a:t>k</a:t>
            </a:r>
            <a:r>
              <a:rPr lang="en-US" sz="2400" smtClean="0"/>
              <a:t> = the set of all strings of length </a:t>
            </a:r>
            <a:r>
              <a:rPr lang="en-US" sz="2400" i="1" smtClean="0"/>
              <a:t>k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∑* = ∑</a:t>
            </a:r>
            <a:r>
              <a:rPr lang="en-US" sz="2400" i="1" baseline="30000" smtClean="0"/>
              <a:t>0</a:t>
            </a:r>
            <a:r>
              <a:rPr lang="en-US" sz="2400" smtClean="0"/>
              <a:t> U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∑</a:t>
            </a:r>
            <a:r>
              <a:rPr lang="en-US" sz="2400" baseline="30000" smtClean="0"/>
              <a:t>+</a:t>
            </a:r>
            <a:r>
              <a:rPr lang="en-US" sz="2400" smtClean="0"/>
              <a:t> = ∑</a:t>
            </a:r>
            <a:r>
              <a:rPr lang="en-US" sz="2400" i="1" baseline="30000" smtClean="0"/>
              <a:t>1</a:t>
            </a:r>
            <a:r>
              <a:rPr lang="en-US" sz="2400" smtClean="0"/>
              <a:t> U ∑</a:t>
            </a:r>
            <a:r>
              <a:rPr lang="en-US" sz="2400" i="1" baseline="30000" smtClean="0"/>
              <a:t>2</a:t>
            </a:r>
            <a:r>
              <a:rPr lang="en-US" sz="2400" smtClean="0"/>
              <a:t> U ∑</a:t>
            </a:r>
            <a:r>
              <a:rPr lang="en-US" sz="2400" i="1" baseline="30000" smtClean="0"/>
              <a:t>3</a:t>
            </a:r>
            <a:r>
              <a:rPr lang="en-US" sz="2400" smtClean="0"/>
              <a:t> U …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 smtClean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 smtClean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 smtClean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 smtClean="0"/>
              <a:t>Examples: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</a:t>
            </a:r>
            <a:r>
              <a:rPr lang="en-US" sz="2000" dirty="0" smtClean="0"/>
              <a:t> language of </a:t>
            </a:r>
            <a:r>
              <a:rPr lang="en-US" sz="2000" u="sng" dirty="0" smtClean="0"/>
              <a:t>all strings consisting of </a:t>
            </a:r>
            <a:r>
              <a:rPr lang="en-US" sz="2000" i="1" u="sng" dirty="0" smtClean="0"/>
              <a:t>n </a:t>
            </a:r>
            <a:r>
              <a:rPr lang="en-US" sz="2000" u="sng" dirty="0" smtClean="0"/>
              <a:t>0’s followed by </a:t>
            </a:r>
            <a:r>
              <a:rPr lang="en-US" sz="2000" i="1" u="sng" dirty="0" smtClean="0"/>
              <a:t>n</a:t>
            </a:r>
            <a:r>
              <a:rPr lang="en-US" sz="2000" u="sng" dirty="0" smtClean="0"/>
              <a:t> 1’s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0011, 000111,…}</a:t>
            </a:r>
            <a:endParaRPr lang="en-US" sz="2000" dirty="0" smtClean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Let L be </a:t>
            </a:r>
            <a:r>
              <a:rPr lang="en-US" sz="2000" i="1" dirty="0" smtClean="0"/>
              <a:t>the </a:t>
            </a:r>
            <a:r>
              <a:rPr lang="en-US" sz="2000" dirty="0" smtClean="0"/>
              <a:t>language of </a:t>
            </a:r>
            <a:r>
              <a:rPr lang="en-US" sz="2000" u="sng" dirty="0" smtClean="0"/>
              <a:t>all strings of with equal number of 0’s and 1’s</a:t>
            </a:r>
            <a:r>
              <a:rPr lang="en-US" sz="2000" dirty="0" smtClean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		L = </a:t>
            </a:r>
            <a:r>
              <a:rPr lang="en-US" sz="2000" dirty="0" smtClean="0">
                <a:solidFill>
                  <a:schemeClr val="folHlink"/>
                </a:solidFill>
              </a:rPr>
              <a:t>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 smtClean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/>
              <a:t>Let L = {</a:t>
            </a:r>
            <a:r>
              <a:rPr lang="en-US" sz="2000" dirty="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 smtClean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Canonical ordering of strings in the language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Given a string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smtClean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Font typeface="Wingdings" pitchFamily="28" charset="2"/>
              <a:buNone/>
            </a:pPr>
            <a:endParaRPr lang="en-US" i="1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u="sng" smtClean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mtClean="0">
                <a:solidFill>
                  <a:schemeClr val="bg2"/>
                </a:solidFill>
              </a:rPr>
              <a:t>	Q) Is w </a:t>
            </a:r>
            <a:r>
              <a:rPr lang="en-US" smtClean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  <a:endParaRPr lang="en-US" smtClean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On/Off switch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Modeling recognition of the word “</a:t>
            </a:r>
            <a:r>
              <a:rPr lang="en-US" i="1" smtClean="0"/>
              <a:t>then</a:t>
            </a:r>
            <a:r>
              <a:rPr lang="en-US" smtClean="0"/>
              <a:t>”</a:t>
            </a:r>
          </a:p>
          <a:p>
            <a:pPr eaLnBrk="1" hangingPunct="1"/>
            <a:endParaRPr lang="en-US" smtClean="0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Grammars</a:t>
            </a:r>
          </a:p>
          <a:p>
            <a:pPr eaLnBrk="1" hangingPunct="1"/>
            <a:r>
              <a:rPr lang="en-US" smtClean="0"/>
              <a:t>Regular expressions</a:t>
            </a:r>
          </a:p>
          <a:p>
            <a:pPr lvl="1" eaLnBrk="1" hangingPunct="1"/>
            <a:r>
              <a:rPr lang="en-US" smtClean="0"/>
              <a:t>E.g., unix style to capture city names such as “Palo Alto CA”:</a:t>
            </a:r>
          </a:p>
          <a:p>
            <a:pPr lvl="2" eaLnBrk="1" hangingPunct="1"/>
            <a:r>
              <a:rPr lang="en-US" smtClean="0"/>
              <a:t>[A-Z][a-z]*([ ][A-Z][a-z]*)*[ ][A-Z][A-Z]</a:t>
            </a:r>
          </a:p>
          <a:p>
            <a:pPr lvl="2" eaLnBrk="1" hangingPunct="1"/>
            <a:endParaRPr lang="en-US" smtClean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 smtClean="0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 smtClean="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Example for parsing a statement:</a:t>
            </a:r>
          </a:p>
          <a:p>
            <a:pPr eaLnBrk="1" hangingPunct="1"/>
            <a:r>
              <a:rPr lang="en-US" sz="2800" smtClean="0"/>
              <a:t>“If y≥4,    then 2</a:t>
            </a:r>
            <a:r>
              <a:rPr lang="en-US" sz="2800" baseline="30000" smtClean="0"/>
              <a:t>y</a:t>
            </a:r>
            <a:r>
              <a:rPr lang="en-US" sz="2800" smtClean="0"/>
              <a:t>≥y</a:t>
            </a:r>
            <a:r>
              <a:rPr lang="en-US" sz="2800" baseline="30000" smtClean="0"/>
              <a:t>2</a:t>
            </a:r>
            <a:r>
              <a:rPr lang="en-US" sz="2800" smtClean="0"/>
              <a:t>.”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endParaRPr lang="en-US" sz="2800" smtClean="0"/>
          </a:p>
          <a:p>
            <a:pPr eaLnBrk="1" hangingPunct="1">
              <a:buFont typeface="Wingdings" pitchFamily="28" charset="2"/>
              <a:buNone/>
            </a:pPr>
            <a:r>
              <a:rPr lang="en-US" sz="2200" smtClean="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</a:t>
            </a:r>
            <a:r>
              <a:rPr lang="en-US" sz="2000" b="1" i="1" u="sng" dirty="0" smtClean="0">
                <a:solidFill>
                  <a:srgbClr val="7030A0"/>
                </a:solidFill>
              </a:rPr>
              <a:t>Claim 1:</a:t>
            </a:r>
            <a:r>
              <a:rPr lang="en-US" sz="2000" b="1" i="1" dirty="0" smtClean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y</a:t>
            </a:r>
            <a:r>
              <a:rPr lang="en-US" sz="2000" b="1" i="1" dirty="0" smtClean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sz="2000" b="1" i="1" dirty="0" smtClean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 smtClean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 smtClean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 smtClean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x</a:t>
            </a:r>
            <a:r>
              <a:rPr lang="en-US" sz="2000" b="1" i="1" dirty="0" smtClean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 smtClean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x = a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b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c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 d</a:t>
            </a:r>
            <a:r>
              <a:rPr lang="en-US" sz="2000" baseline="30000" dirty="0" smtClean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/>
              <a:t>Given: a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dirty="0" smtClean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</a:t>
            </a:r>
            <a:r>
              <a:rPr lang="en-US" sz="2000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b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c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≥1, </a:t>
            </a:r>
            <a:r>
              <a:rPr lang="en-US" sz="2000" dirty="0" smtClean="0"/>
              <a:t>d</a:t>
            </a:r>
            <a:r>
              <a:rPr lang="en-US" sz="2000" baseline="30000" dirty="0" smtClean="0"/>
              <a:t>2</a:t>
            </a:r>
            <a:r>
              <a:rPr lang="en-US" sz="2000" dirty="0" smtClean="0">
                <a:cs typeface="Arial" charset="0"/>
              </a:rPr>
              <a:t>≥1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x </a:t>
            </a:r>
            <a:r>
              <a:rPr lang="en-US" sz="2000" dirty="0" smtClean="0">
                <a:cs typeface="Arial" charset="0"/>
              </a:rPr>
              <a:t>≥ 4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 smtClean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 smtClean="0">
                <a:cs typeface="Arial" charset="0"/>
                <a:sym typeface="Wingdings" pitchFamily="28" charset="2"/>
              </a:rPr>
              <a:t>x</a:t>
            </a:r>
            <a:r>
              <a:rPr lang="en-US" sz="2000" dirty="0" smtClean="0">
                <a:cs typeface="Arial" charset="0"/>
                <a:sym typeface="Wingdings" pitchFamily="28" charset="2"/>
              </a:rPr>
              <a:t> </a:t>
            </a:r>
            <a:r>
              <a:rPr lang="en-US" sz="2000" dirty="0" smtClean="0">
                <a:cs typeface="Arial" charset="0"/>
              </a:rPr>
              <a:t>≥ x</a:t>
            </a:r>
            <a:r>
              <a:rPr lang="en-US" sz="2000" baseline="30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			</a:t>
            </a:r>
            <a:r>
              <a:rPr lang="en-US" sz="2000" dirty="0" smtClean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 smtClean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On Theorems, Lemmas and Corollaries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We typically refer to: </a:t>
            </a:r>
          </a:p>
          <a:p>
            <a:r>
              <a:rPr lang="en-US" sz="2000" dirty="0" smtClean="0"/>
              <a:t>A major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theorem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An intermediate result that we show to prove a larger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lemma</a:t>
            </a:r>
            <a:r>
              <a:rPr lang="en-US" sz="2000" dirty="0" smtClean="0"/>
              <a:t>”</a:t>
            </a:r>
          </a:p>
          <a:p>
            <a:r>
              <a:rPr lang="en-US" sz="2000" dirty="0" smtClean="0"/>
              <a:t>A result that follows from an already proven result as a “</a:t>
            </a:r>
            <a:r>
              <a:rPr lang="en-US" sz="2000" b="1" dirty="0" smtClean="0">
                <a:solidFill>
                  <a:srgbClr val="FF0000"/>
                </a:solidFill>
              </a:rPr>
              <a:t>corollary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 example:</a:t>
            </a:r>
          </a:p>
          <a:p>
            <a:r>
              <a:rPr lang="en-US" sz="2000" b="1" u="sng" dirty="0" smtClean="0"/>
              <a:t>Theorem:</a:t>
            </a:r>
            <a:r>
              <a:rPr lang="en-US" sz="2000" dirty="0" smtClean="0"/>
              <a:t> </a:t>
            </a:r>
            <a:r>
              <a:rPr lang="en-US" sz="2000" i="1" dirty="0" smtClean="0"/>
              <a:t>The height of an n-node binary tree is at least floor(</a:t>
            </a:r>
            <a:r>
              <a:rPr lang="en-US" sz="2000" i="1" dirty="0" err="1" smtClean="0"/>
              <a:t>lg</a:t>
            </a:r>
            <a:r>
              <a:rPr lang="en-US" sz="2000" i="1" dirty="0" smtClean="0"/>
              <a:t> n)</a:t>
            </a:r>
          </a:p>
          <a:p>
            <a:r>
              <a:rPr lang="en-US" sz="2000" b="1" u="sng" dirty="0" smtClean="0"/>
              <a:t>Lemma:</a:t>
            </a:r>
            <a:r>
              <a:rPr lang="en-US" sz="2000" dirty="0" smtClean="0"/>
              <a:t> </a:t>
            </a:r>
            <a:r>
              <a:rPr lang="en-US" sz="2000" i="1" dirty="0" smtClean="0"/>
              <a:t>Level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of a perfect binary tree has 2</a:t>
            </a:r>
            <a:r>
              <a:rPr lang="en-US" sz="2000" i="1" baseline="30000" dirty="0" smtClean="0"/>
              <a:t>i</a:t>
            </a:r>
            <a:r>
              <a:rPr lang="en-US" sz="2000" i="1" dirty="0" smtClean="0"/>
              <a:t> nodes.</a:t>
            </a:r>
            <a:r>
              <a:rPr lang="en-US" sz="2000" dirty="0" smtClean="0"/>
              <a:t> </a:t>
            </a:r>
          </a:p>
          <a:p>
            <a:r>
              <a:rPr lang="en-US" sz="2000" b="1" u="sng" dirty="0" smtClean="0"/>
              <a:t>Corollary:</a:t>
            </a:r>
            <a:r>
              <a:rPr lang="en-US" sz="2000" dirty="0" smtClean="0"/>
              <a:t> </a:t>
            </a:r>
            <a:r>
              <a:rPr lang="en-US" sz="2000" i="1" dirty="0" smtClean="0"/>
              <a:t>A perfect binary tree of height h has 2</a:t>
            </a:r>
            <a:r>
              <a:rPr lang="en-US" sz="2000" i="1" baseline="30000" dirty="0" smtClean="0"/>
              <a:t>h+1</a:t>
            </a:r>
            <a:r>
              <a:rPr lang="en-US" sz="2000" i="1" dirty="0" smtClean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>
                <a:solidFill>
                  <a:schemeClr val="bg2"/>
                </a:solidFill>
              </a:rPr>
              <a:t>Note:</a:t>
            </a:r>
            <a:r>
              <a:rPr lang="en-US" sz="2400" smtClean="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i="1" smtClean="0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Computability vs. Complexity</a:t>
            </a:r>
            <a:endParaRPr lang="en-US" sz="2800" i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“For all” </a:t>
            </a:r>
            <a:r>
              <a:rPr lang="en-US" sz="2800" dirty="0" smtClean="0"/>
              <a:t>or “</a:t>
            </a:r>
            <a:r>
              <a:rPr lang="en-US" sz="2800" i="1" dirty="0" smtClean="0"/>
              <a:t>For every”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 smtClean="0"/>
              <a:t>“There exists”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… and then show that could never happen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(3 steps) Basis, inductive hypothesis, inductive step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If </a:t>
            </a:r>
            <a:r>
              <a:rPr lang="en-US" sz="2200" i="1" dirty="0" smtClean="0"/>
              <a:t>A</a:t>
            </a:r>
            <a:r>
              <a:rPr lang="en-US" sz="2200" dirty="0" smtClean="0"/>
              <a:t> then </a:t>
            </a:r>
            <a:r>
              <a:rPr lang="en-US" sz="2200" i="1" dirty="0" smtClean="0"/>
              <a:t>B	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≡	</a:t>
            </a:r>
            <a:r>
              <a:rPr lang="en-US" sz="2200" dirty="0" smtClean="0"/>
              <a:t>If </a:t>
            </a:r>
            <a:r>
              <a:rPr lang="en-US" sz="2200" i="1" dirty="0" smtClean="0"/>
              <a:t>~B</a:t>
            </a:r>
            <a:r>
              <a:rPr lang="en-US" sz="2200" dirty="0" smtClean="0"/>
              <a:t> then </a:t>
            </a:r>
            <a:r>
              <a:rPr lang="en-US" sz="2200" i="1" dirty="0" smtClean="0"/>
              <a:t>~A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C00000"/>
                </a:solidFill>
              </a:rPr>
              <a:t>Note: There is no such thing called a </a:t>
            </a:r>
            <a:br>
              <a:rPr lang="en-US" sz="2400" smtClean="0">
                <a:solidFill>
                  <a:srgbClr val="C00000"/>
                </a:solidFill>
              </a:rPr>
            </a:br>
            <a:r>
              <a:rPr lang="en-US" sz="2400" smtClean="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 smtClean="0">
                <a:solidFill>
                  <a:schemeClr val="bg2"/>
                </a:solidFill>
              </a:rPr>
              <a:t>not</a:t>
            </a:r>
            <a:r>
              <a:rPr lang="en-US" sz="2400" smtClean="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 smtClean="0"/>
              <a:t>“</a:t>
            </a:r>
            <a:r>
              <a:rPr lang="en-US" i="1" smtClean="0"/>
              <a:t>If</a:t>
            </a:r>
            <a:r>
              <a:rPr lang="en-US" smtClean="0"/>
              <a:t> H </a:t>
            </a:r>
            <a:r>
              <a:rPr lang="en-US" i="1" smtClean="0"/>
              <a:t>then </a:t>
            </a:r>
            <a:r>
              <a:rPr lang="en-US" smtClean="0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implies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H =&gt; C</a:t>
            </a:r>
            <a:r>
              <a:rPr lang="en-US" smtClean="0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C </a:t>
            </a:r>
            <a:r>
              <a:rPr lang="en-US" i="1" smtClean="0"/>
              <a:t>if </a:t>
            </a:r>
            <a:r>
              <a:rPr lang="en-US" smtClean="0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mtClean="0"/>
              <a:t>H </a:t>
            </a:r>
            <a:r>
              <a:rPr lang="en-US" i="1" smtClean="0"/>
              <a:t>only if</a:t>
            </a:r>
            <a:r>
              <a:rPr lang="en-US" smtClean="0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 smtClean="0"/>
              <a:t>Whenever </a:t>
            </a:r>
            <a:r>
              <a:rPr lang="en-US" smtClean="0"/>
              <a:t>H </a:t>
            </a:r>
            <a:r>
              <a:rPr lang="en-US" i="1" smtClean="0"/>
              <a:t>holds</a:t>
            </a:r>
            <a:r>
              <a:rPr lang="en-US" smtClean="0"/>
              <a:t>, C </a:t>
            </a:r>
            <a:r>
              <a:rPr lang="en-US" i="1" smtClean="0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 smtClean="0"/>
          </a:p>
          <a:p>
            <a:pPr marL="660400" indent="-660400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 smtClean="0"/>
              <a:t>“If-and-Only-If”</a:t>
            </a:r>
            <a:r>
              <a:rPr lang="en-US" smtClean="0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(if part)</a:t>
            </a:r>
            <a:r>
              <a:rPr lang="en-US" sz="2400" smtClean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(only if part)</a:t>
            </a:r>
            <a:r>
              <a:rPr lang="en-US" sz="2400" smtClean="0"/>
              <a:t> A only if B 	( =&gt; )</a:t>
            </a:r>
            <a:br>
              <a:rPr lang="en-US" sz="2400" smtClean="0"/>
            </a:br>
            <a:r>
              <a:rPr lang="en-US" sz="2400" smtClean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“If and only if” is abbreviated as “iff”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i.e., “A iff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 </a:t>
            </a:r>
            <a:r>
              <a:rPr lang="en-US" sz="2800" u="sng" smtClean="0"/>
              <a:t>Example: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Theorem:</a:t>
            </a:r>
            <a:r>
              <a:rPr lang="en-US" sz="2400" smtClean="0">
                <a:solidFill>
                  <a:schemeClr val="hlink"/>
                </a:solidFill>
              </a:rPr>
              <a:t> </a:t>
            </a:r>
            <a:r>
              <a:rPr lang="en-US" sz="2400" i="1" smtClean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smtClean="0">
                <a:solidFill>
                  <a:schemeClr val="hlink"/>
                </a:solidFill>
              </a:rPr>
              <a:t>if and only if</a:t>
            </a:r>
            <a:r>
              <a:rPr lang="en-US" sz="2400" i="1" smtClean="0">
                <a:solidFill>
                  <a:schemeClr val="hlink"/>
                </a:solidFill>
              </a:rPr>
              <a:t> x is an integer.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Proofs for iff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Studied abstract machines called </a:t>
            </a:r>
            <a:r>
              <a:rPr lang="en-US" sz="2400" b="1" i="1" smtClean="0">
                <a:solidFill>
                  <a:srgbClr val="FF0000"/>
                </a:solidFill>
              </a:rPr>
              <a:t>Turing machines</a:t>
            </a:r>
            <a:r>
              <a:rPr lang="en-US" sz="2400" i="1" smtClean="0"/>
              <a:t> </a:t>
            </a:r>
            <a:r>
              <a:rPr lang="en-US" sz="2400" smtClean="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029200"/>
            <a:ext cx="15240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Finite automata</a:t>
            </a:r>
            <a:r>
              <a:rPr lang="en-US" dirty="0"/>
              <a:t>” machines studied</a:t>
            </a:r>
          </a:p>
          <a:p>
            <a:pPr>
              <a:buFontTx/>
              <a:buChar char="•"/>
            </a:pPr>
            <a:r>
              <a:rPr lang="en-US" dirty="0"/>
              <a:t>  Noam Chomsky proposes the </a:t>
            </a:r>
            <a:br>
              <a:rPr lang="en-US" dirty="0"/>
            </a:br>
            <a:r>
              <a:rPr lang="en-US" dirty="0"/>
              <a:t>   “</a:t>
            </a:r>
            <a:r>
              <a:rPr lang="en-US" dirty="0">
                <a:solidFill>
                  <a:srgbClr val="FF0000"/>
                </a:solidFill>
              </a:rPr>
              <a:t>Chomsky Hierarchy</a:t>
            </a:r>
            <a:r>
              <a:rPr lang="en-US" dirty="0"/>
              <a:t>” for formal </a:t>
            </a:r>
            <a:br>
              <a:rPr lang="en-US" dirty="0"/>
            </a:br>
            <a:r>
              <a:rPr lang="en-US" dirty="0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Languages</a:t>
            </a:r>
            <a:r>
              <a:rPr lang="en-US" sz="2000" smtClean="0"/>
              <a:t>: “</a:t>
            </a:r>
            <a:r>
              <a:rPr lang="en-US" sz="2000" i="1" smtClean="0"/>
              <a:t>A language is a collection of sentences of finite length all constructed from a finite alphabet of symbols</a:t>
            </a:r>
            <a:r>
              <a:rPr lang="en-US" sz="20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Grammars</a:t>
            </a:r>
            <a:r>
              <a:rPr lang="en-US" sz="2000" smtClean="0"/>
              <a:t>: “</a:t>
            </a:r>
            <a:r>
              <a:rPr lang="en-US" sz="2000" i="1" smtClean="0"/>
              <a:t>A grammar can be regarded as a device that enumerates the sentences of a language</a:t>
            </a:r>
            <a:r>
              <a:rPr lang="en-US" sz="2000" smtClean="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i="1" smtClean="0"/>
              <a:t>N. Chomsky, Information and Control, Vol 2, 1959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smtClean="0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 smtClean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Empty string is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Length of a string </a:t>
            </a:r>
            <a:r>
              <a:rPr lang="en-US" sz="2800" i="1" dirty="0" smtClean="0"/>
              <a:t>w,</a:t>
            </a:r>
            <a:r>
              <a:rPr lang="en-US" sz="2800" dirty="0" smtClean="0"/>
              <a:t> denoted by “|</a:t>
            </a:r>
            <a:r>
              <a:rPr lang="en-US" sz="2800" i="1" dirty="0" smtClean="0"/>
              <a:t>w</a:t>
            </a:r>
            <a:r>
              <a:rPr lang="en-US" sz="2800" dirty="0" smtClean="0"/>
              <a:t>|”, is equal to the </a:t>
            </a:r>
            <a:r>
              <a:rPr lang="en-US" sz="2400" i="1" dirty="0" smtClean="0"/>
              <a:t>number of (non-</a:t>
            </a:r>
            <a:r>
              <a:rPr lang="en-US" sz="2400" dirty="0" smtClean="0">
                <a:sym typeface="Symbol" pitchFamily="28" charset="2"/>
              </a:rPr>
              <a:t> </a:t>
            </a:r>
            <a:r>
              <a:rPr lang="en-US" sz="2400" i="1" dirty="0" smtClean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 smtClean="0"/>
              <a:t>x = 01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1</a:t>
            </a:r>
            <a:r>
              <a:rPr lang="en-US" sz="2000" dirty="0" smtClean="0">
                <a:sym typeface="Symbol" pitchFamily="28" charset="2"/>
              </a:rPr>
              <a:t>  </a:t>
            </a:r>
            <a:r>
              <a:rPr lang="en-US" sz="2000" i="1" dirty="0" smtClean="0"/>
              <a:t>00</a:t>
            </a:r>
            <a:r>
              <a:rPr lang="en-US" sz="2000" dirty="0" smtClean="0">
                <a:sym typeface="Symbol" pitchFamily="28" charset="2"/>
              </a:rPr>
              <a:t> 		</a:t>
            </a:r>
            <a:r>
              <a:rPr lang="en-US" sz="2000" i="1" dirty="0" smtClean="0"/>
              <a:t>|x| = ?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sz="2400" i="1" dirty="0" smtClean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 smtClean="0"/>
              <a:t>xy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oncatentation</a:t>
            </a:r>
            <a:r>
              <a:rPr lang="en-US" sz="2400" dirty="0" smtClean="0"/>
              <a:t> of two strings </a:t>
            </a:r>
            <a:r>
              <a:rPr lang="en-US" sz="2400" i="1" dirty="0" smtClean="0"/>
              <a:t>x </a:t>
            </a:r>
            <a:r>
              <a:rPr lang="en-US" sz="2400" dirty="0" smtClean="0"/>
              <a:t>and </a:t>
            </a:r>
            <a:r>
              <a:rPr lang="en-US" sz="2400" i="1" dirty="0" smtClean="0"/>
              <a:t>y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2267</TotalTime>
  <Words>1378</Words>
  <Application>Microsoft Office PowerPoint</Application>
  <PresentationFormat>On-screen Show (4:3)</PresentationFormat>
  <Paragraphs>300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Symbol</vt:lpstr>
      <vt:lpstr>Wingdings</vt:lpstr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Israt Jahan</cp:lastModifiedBy>
  <cp:revision>187</cp:revision>
  <cp:lastPrinted>2007-08-15T03:01:31Z</cp:lastPrinted>
  <dcterms:created xsi:type="dcterms:W3CDTF">2007-08-14T22:08:29Z</dcterms:created>
  <dcterms:modified xsi:type="dcterms:W3CDTF">2021-08-26T13:57:36Z</dcterms:modified>
</cp:coreProperties>
</file>