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4" r:id="rId2"/>
    <p:sldId id="259" r:id="rId3"/>
    <p:sldId id="260" r:id="rId4"/>
    <p:sldId id="261" r:id="rId5"/>
    <p:sldId id="264" r:id="rId6"/>
    <p:sldId id="266" r:id="rId7"/>
    <p:sldId id="268" r:id="rId8"/>
    <p:sldId id="270" r:id="rId9"/>
    <p:sldId id="271" r:id="rId10"/>
    <p:sldId id="285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31" autoAdjust="0"/>
  </p:normalViewPr>
  <p:slideViewPr>
    <p:cSldViewPr>
      <p:cViewPr varScale="1">
        <p:scale>
          <a:sx n="75" d="100"/>
          <a:sy n="75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FACA989-2A8F-4798-8C15-21E417E8F751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DFCE81-ED3B-4626-8C28-1345F07C10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81A1B-4F46-462D-BB00-E8191ACF99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AC56B-1B98-4271-9BE5-73DC1153C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97D9E-8BBE-43D6-BBD9-F4F1665311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A02B8-B0E4-480C-8CC3-3347D7E64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F434C-4659-4A5A-9131-503F99D4F2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1A9C7-671A-4F40-AF9B-C280594A3D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1658A-D467-45F8-A73E-A0E345C702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E0233-3B7B-4FF7-B6DF-C6A632AC22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FB602-2A1C-41C3-BE23-AAEB9D5187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36EDC-D21E-48D7-8EEA-712A1B862E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45AB4-26BC-4996-8C63-FA71D80912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371C713-5938-4FB7-A46D-804A77D4EF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“First order”?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 permits quantification over variables</a:t>
            </a:r>
          </a:p>
          <a:p>
            <a:r>
              <a:rPr lang="en-US" dirty="0" smtClean="0"/>
              <a:t>Higher order logics permit quantification over functions and predicates:</a:t>
            </a:r>
          </a:p>
          <a:p>
            <a:pPr>
              <a:buNone/>
            </a:pPr>
            <a:r>
              <a:rPr lang="en-US" b="1" dirty="0" smtClean="0">
                <a:solidFill>
                  <a:srgbClr val="CC0099"/>
                </a:solidFill>
                <a:sym typeface="Symbol" pitchFamily="18" charset="2"/>
              </a:rPr>
              <a:t>			</a:t>
            </a:r>
            <a:r>
              <a:rPr lang="en-US" b="1" dirty="0" err="1" smtClean="0">
                <a:solidFill>
                  <a:srgbClr val="CC0099"/>
                </a:solidFill>
                <a:sym typeface="Symbol" pitchFamily="18" charset="2"/>
              </a:rPr>
              <a:t>P,</a:t>
            </a:r>
            <a:r>
              <a:rPr lang="en-US" b="1" dirty="0" err="1" smtClean="0">
                <a:solidFill>
                  <a:srgbClr val="CC0099"/>
                </a:solidFill>
              </a:rPr>
              <a:t>x</a:t>
            </a:r>
            <a:r>
              <a:rPr lang="en-US" b="1" dirty="0" smtClean="0">
                <a:solidFill>
                  <a:srgbClr val="CC0099"/>
                </a:solidFill>
              </a:rPr>
              <a:t> [P(x)</a:t>
            </a:r>
            <a:r>
              <a:rPr lang="en-US" b="1" dirty="0" smtClean="0">
                <a:solidFill>
                  <a:srgbClr val="CC0099"/>
                </a:solidFill>
                <a:sym typeface="Symbol" pitchFamily="18" charset="2"/>
              </a:rPr>
              <a:t>  P(x)]</a:t>
            </a:r>
          </a:p>
          <a:p>
            <a:pPr>
              <a:buNone/>
            </a:pPr>
            <a:r>
              <a:rPr lang="en-US" b="1" dirty="0" smtClean="0">
                <a:solidFill>
                  <a:srgbClr val="CC0099"/>
                </a:solidFill>
                <a:sym typeface="Symbol" pitchFamily="18" charset="2"/>
              </a:rPr>
              <a:t>		</a:t>
            </a:r>
            <a:r>
              <a:rPr lang="en-US" b="1" dirty="0" err="1" smtClean="0">
                <a:solidFill>
                  <a:srgbClr val="CC0099"/>
                </a:solidFill>
              </a:rPr>
              <a:t>x,y</a:t>
            </a:r>
            <a:r>
              <a:rPr lang="en-US" b="1" dirty="0" smtClean="0">
                <a:solidFill>
                  <a:srgbClr val="CC0099"/>
                </a:solidFill>
              </a:rPr>
              <a:t> (x=y) </a:t>
            </a:r>
            <a:r>
              <a:rPr lang="en-US" b="1" dirty="0" smtClean="0">
                <a:solidFill>
                  <a:srgbClr val="CC0099"/>
                </a:solidFill>
                <a:sym typeface="Symbol" pitchFamily="18" charset="2"/>
              </a:rPr>
              <a:t></a:t>
            </a:r>
            <a:r>
              <a:rPr lang="en-US" b="1" dirty="0" smtClean="0">
                <a:solidFill>
                  <a:srgbClr val="CC0099"/>
                </a:solidFill>
              </a:rPr>
              <a:t> [</a:t>
            </a:r>
            <a:r>
              <a:rPr lang="en-US" b="1" dirty="0" smtClean="0">
                <a:solidFill>
                  <a:srgbClr val="CC0099"/>
                </a:solidFill>
                <a:sym typeface="Symbol" pitchFamily="18" charset="2"/>
              </a:rPr>
              <a:t>P (P(x)P(y))]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</a:t>
            </a:r>
            <a:r>
              <a:rPr lang="en-US" dirty="0"/>
              <a:t>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722437"/>
            <a:ext cx="8534400" cy="4525963"/>
          </a:xfrm>
        </p:spPr>
        <p:txBody>
          <a:bodyPr/>
          <a:lstStyle/>
          <a:p>
            <a:r>
              <a:rPr lang="en-US" sz="2800" dirty="0" smtClean="0"/>
              <a:t>Suppose you want to say </a:t>
            </a:r>
            <a:r>
              <a:rPr lang="en-US" sz="2800" dirty="0" smtClean="0">
                <a:solidFill>
                  <a:srgbClr val="CC0099"/>
                </a:solidFill>
              </a:rPr>
              <a:t>“All humans are mortal”</a:t>
            </a:r>
          </a:p>
          <a:p>
            <a:pPr lvl="1"/>
            <a:r>
              <a:rPr lang="en-US" dirty="0" smtClean="0"/>
              <a:t>In propositional logic, you would need </a:t>
            </a:r>
            <a:br>
              <a:rPr lang="en-US" dirty="0" smtClean="0"/>
            </a:br>
            <a:r>
              <a:rPr lang="en-US" dirty="0" smtClean="0"/>
              <a:t>~7 billion statements</a:t>
            </a:r>
          </a:p>
          <a:p>
            <a:r>
              <a:rPr lang="en-US" sz="2800" dirty="0" smtClean="0"/>
              <a:t>Suppose you want to say </a:t>
            </a:r>
            <a:r>
              <a:rPr lang="en-US" sz="2800" dirty="0" smtClean="0">
                <a:solidFill>
                  <a:srgbClr val="CC0099"/>
                </a:solidFill>
              </a:rPr>
              <a:t>“Some people can run a marathon”</a:t>
            </a:r>
          </a:p>
          <a:p>
            <a:pPr lvl="1"/>
            <a:r>
              <a:rPr lang="en-US" dirty="0" smtClean="0"/>
              <a:t>You would need a disjunction of ~7 billion statements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</a:t>
            </a:r>
            <a:r>
              <a:rPr lang="en-US" sz="2800" dirty="0" smtClean="0"/>
              <a:t>ropositional </a:t>
            </a:r>
            <a:r>
              <a:rPr lang="en-US" sz="2800" dirty="0"/>
              <a:t>logic assumes the world </a:t>
            </a:r>
            <a:r>
              <a:rPr lang="en-US" sz="2800" dirty="0" smtClean="0"/>
              <a:t>consists of atomic </a:t>
            </a:r>
            <a:r>
              <a:rPr lang="en-US" sz="2800" dirty="0" smtClean="0">
                <a:solidFill>
                  <a:srgbClr val="CC0099"/>
                </a:solidFill>
              </a:rPr>
              <a:t>facts</a:t>
            </a:r>
            <a:endParaRPr lang="en-US" sz="2800" dirty="0">
              <a:solidFill>
                <a:srgbClr val="CC0099"/>
              </a:solidFill>
            </a:endParaRPr>
          </a:p>
          <a:p>
            <a:r>
              <a:rPr lang="en-US" sz="2800" dirty="0"/>
              <a:t>F</a:t>
            </a:r>
            <a:r>
              <a:rPr lang="en-US" sz="2800" dirty="0" smtClean="0"/>
              <a:t>irst-order </a:t>
            </a:r>
            <a:r>
              <a:rPr lang="en-US" sz="2800" dirty="0"/>
              <a:t>logic </a:t>
            </a:r>
            <a:r>
              <a:rPr lang="en-US" sz="2800" dirty="0" smtClean="0"/>
              <a:t>assumes </a:t>
            </a:r>
            <a:r>
              <a:rPr lang="en-US" sz="2800" dirty="0"/>
              <a:t>the world </a:t>
            </a:r>
            <a:r>
              <a:rPr lang="en-US" sz="2800" dirty="0" smtClean="0"/>
              <a:t>contains </a:t>
            </a:r>
            <a:r>
              <a:rPr lang="en-US" sz="2800" dirty="0" smtClean="0">
                <a:solidFill>
                  <a:srgbClr val="CC0099"/>
                </a:solidFill>
              </a:rPr>
              <a:t>objects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C0099"/>
                </a:solidFill>
              </a:rPr>
              <a:t>relations</a:t>
            </a:r>
            <a:r>
              <a:rPr lang="en-US" sz="2800" dirty="0" smtClean="0"/>
              <a:t>, and </a:t>
            </a:r>
            <a:r>
              <a:rPr lang="en-US" sz="2800" dirty="0" smtClean="0">
                <a:solidFill>
                  <a:srgbClr val="CC0099"/>
                </a:solidFill>
              </a:rPr>
              <a:t>functions</a:t>
            </a:r>
            <a:endParaRPr lang="en-US" sz="2800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dirty="0" smtClean="0"/>
              <a:t>FOL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Constants: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CC0099"/>
                </a:solidFill>
              </a:rPr>
              <a:t>John, Sally, 2, ... </a:t>
            </a:r>
            <a:endParaRPr lang="en-US" sz="2000" b="1" dirty="0">
              <a:solidFill>
                <a:srgbClr val="CC0099"/>
              </a:solidFill>
            </a:endParaRPr>
          </a:p>
          <a:p>
            <a:r>
              <a:rPr lang="en-US" sz="2000" b="1" dirty="0" smtClean="0">
                <a:solidFill>
                  <a:srgbClr val="0000FF"/>
                </a:solidFill>
              </a:rPr>
              <a:t>Variables:</a:t>
            </a: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CC0099"/>
                </a:solidFill>
              </a:rPr>
              <a:t>x, y, a, b,...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Predicates: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CC0099"/>
                </a:solidFill>
              </a:rPr>
              <a:t>Person(John), Siblings(John, Sally), </a:t>
            </a:r>
            <a:r>
              <a:rPr lang="en-US" sz="2000" b="1" dirty="0" err="1" smtClean="0">
                <a:solidFill>
                  <a:srgbClr val="CC0099"/>
                </a:solidFill>
              </a:rPr>
              <a:t>IsOdd</a:t>
            </a:r>
            <a:r>
              <a:rPr lang="en-US" sz="2000" b="1" dirty="0" smtClean="0">
                <a:solidFill>
                  <a:srgbClr val="CC0099"/>
                </a:solidFill>
              </a:rPr>
              <a:t>(2), ...</a:t>
            </a:r>
            <a:endParaRPr lang="en-US" sz="2000" b="1" dirty="0">
              <a:solidFill>
                <a:srgbClr val="CC0099"/>
              </a:solidFill>
            </a:endParaRPr>
          </a:p>
          <a:p>
            <a:r>
              <a:rPr lang="en-US" sz="2000" b="1" dirty="0" smtClean="0">
                <a:solidFill>
                  <a:srgbClr val="0000FF"/>
                </a:solidFill>
              </a:rPr>
              <a:t>Functions: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CC0099"/>
                </a:solidFill>
              </a:rPr>
              <a:t>MotherOf</a:t>
            </a:r>
            <a:r>
              <a:rPr lang="en-US" sz="2000" b="1" dirty="0" smtClean="0">
                <a:solidFill>
                  <a:srgbClr val="CC0099"/>
                </a:solidFill>
              </a:rPr>
              <a:t>(John), </a:t>
            </a:r>
            <a:r>
              <a:rPr lang="en-US" sz="2000" b="1" dirty="0" err="1" smtClean="0">
                <a:solidFill>
                  <a:srgbClr val="CC0099"/>
                </a:solidFill>
              </a:rPr>
              <a:t>Sqrt</a:t>
            </a:r>
            <a:r>
              <a:rPr lang="en-US" sz="2000" b="1" dirty="0" smtClean="0">
                <a:solidFill>
                  <a:srgbClr val="CC0099"/>
                </a:solidFill>
              </a:rPr>
              <a:t>(x), ...</a:t>
            </a:r>
            <a:endParaRPr lang="en-US" sz="2000" b="1" dirty="0">
              <a:solidFill>
                <a:srgbClr val="CC0099"/>
              </a:solidFill>
            </a:endParaRPr>
          </a:p>
          <a:p>
            <a:r>
              <a:rPr lang="en-US" sz="2000" b="1" dirty="0" smtClean="0">
                <a:solidFill>
                  <a:srgbClr val="0000FF"/>
                </a:solidFill>
              </a:rPr>
              <a:t>Connectives:</a:t>
            </a:r>
            <a:r>
              <a:rPr lang="en-US" sz="2000" dirty="0"/>
              <a:t>	</a:t>
            </a:r>
            <a:r>
              <a:rPr lang="en-US" sz="2000" b="1" dirty="0">
                <a:solidFill>
                  <a:srgbClr val="CC0099"/>
                </a:solidFill>
                <a:sym typeface="Symbol" pitchFamily="18" charset="2"/>
              </a:rPr>
              <a:t>, </a:t>
            </a:r>
            <a:r>
              <a:rPr lang="en-US" sz="2000" b="1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000" b="1" dirty="0">
                <a:solidFill>
                  <a:srgbClr val="CC0099"/>
                </a:solidFill>
                <a:sym typeface="Symbol" pitchFamily="18" charset="2"/>
              </a:rPr>
              <a:t>, </a:t>
            </a:r>
            <a:r>
              <a:rPr lang="en-US" sz="2000" b="1" dirty="0" smtClean="0">
                <a:solidFill>
                  <a:srgbClr val="CC0099"/>
                </a:solidFill>
                <a:sym typeface="Symbol" pitchFamily="18" charset="2"/>
              </a:rPr>
              <a:t>, , </a:t>
            </a:r>
            <a:endParaRPr lang="en-US" sz="2000" b="1" dirty="0">
              <a:solidFill>
                <a:srgbClr val="CC0099"/>
              </a:solidFill>
              <a:sym typeface="Symbol" pitchFamily="18" charset="2"/>
            </a:endParaRPr>
          </a:p>
          <a:p>
            <a:r>
              <a:rPr lang="en-US" sz="2000" b="1" dirty="0" smtClean="0">
                <a:solidFill>
                  <a:srgbClr val="0000FF"/>
                </a:solidFill>
              </a:rPr>
              <a:t>Equality:</a:t>
            </a:r>
            <a:r>
              <a:rPr lang="en-US" sz="2000" b="1" dirty="0">
                <a:solidFill>
                  <a:srgbClr val="0000FF"/>
                </a:solidFill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	</a:t>
            </a:r>
            <a:r>
              <a:rPr lang="en-US" sz="2000" b="1" dirty="0" smtClean="0">
                <a:solidFill>
                  <a:srgbClr val="CC0099"/>
                </a:solidFill>
              </a:rPr>
              <a:t>=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b="1" dirty="0" smtClean="0">
                <a:solidFill>
                  <a:srgbClr val="0000FF"/>
                </a:solidFill>
              </a:rPr>
              <a:t>Quantifiers:</a:t>
            </a:r>
            <a:r>
              <a:rPr lang="en-US" sz="2000" dirty="0" smtClean="0"/>
              <a:t>  </a:t>
            </a:r>
            <a:r>
              <a:rPr lang="en-US" sz="2000" dirty="0"/>
              <a:t>	</a:t>
            </a:r>
            <a:r>
              <a:rPr lang="en-US" sz="2000" b="1" dirty="0">
                <a:solidFill>
                  <a:srgbClr val="CC0099"/>
                </a:solidFill>
                <a:sym typeface="Symbol" pitchFamily="18" charset="2"/>
              </a:rPr>
              <a:t>,  </a:t>
            </a:r>
            <a:r>
              <a:rPr lang="en-US" sz="2000" b="1" dirty="0">
                <a:solidFill>
                  <a:srgbClr val="CC0099"/>
                </a:solidFill>
              </a:rPr>
              <a:t> </a:t>
            </a:r>
            <a:endParaRPr lang="en-US" sz="2000" b="1" dirty="0" smtClean="0">
              <a:solidFill>
                <a:srgbClr val="CC0099"/>
              </a:solidFill>
            </a:endParaRP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0000FF"/>
                </a:solidFill>
              </a:rPr>
              <a:t>Term:	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CC0099"/>
                </a:solidFill>
              </a:rPr>
              <a:t>Constant</a:t>
            </a:r>
            <a:r>
              <a:rPr lang="en-US" sz="2000" dirty="0" smtClean="0"/>
              <a:t> or </a:t>
            </a:r>
            <a:r>
              <a:rPr lang="en-US" sz="2000" b="1" dirty="0" smtClean="0">
                <a:solidFill>
                  <a:srgbClr val="CC0099"/>
                </a:solidFill>
              </a:rPr>
              <a:t>Variable</a:t>
            </a:r>
            <a:r>
              <a:rPr lang="en-US" sz="2000" dirty="0" smtClean="0">
                <a:solidFill>
                  <a:srgbClr val="CC0099"/>
                </a:solidFill>
              </a:rPr>
              <a:t> </a:t>
            </a:r>
            <a:r>
              <a:rPr lang="en-US" sz="2000" dirty="0" smtClean="0"/>
              <a:t>or </a:t>
            </a:r>
            <a:r>
              <a:rPr lang="en-US" sz="2000" b="1" dirty="0" smtClean="0">
                <a:solidFill>
                  <a:srgbClr val="CC0099"/>
                </a:solidFill>
              </a:rPr>
              <a:t>Function(Term</a:t>
            </a:r>
            <a:r>
              <a:rPr lang="en-US" sz="2000" b="1" baseline="-25000" dirty="0" smtClean="0">
                <a:solidFill>
                  <a:srgbClr val="CC0099"/>
                </a:solidFill>
              </a:rPr>
              <a:t>1</a:t>
            </a:r>
            <a:r>
              <a:rPr lang="en-US" sz="2000" b="1" dirty="0" smtClean="0">
                <a:solidFill>
                  <a:srgbClr val="CC0099"/>
                </a:solidFill>
              </a:rPr>
              <a:t>, ... , </a:t>
            </a:r>
            <a:r>
              <a:rPr lang="en-US" sz="2000" b="1" dirty="0" err="1" smtClean="0">
                <a:solidFill>
                  <a:srgbClr val="CC0099"/>
                </a:solidFill>
              </a:rPr>
              <a:t>Term</a:t>
            </a:r>
            <a:r>
              <a:rPr lang="en-US" sz="2000" b="1" baseline="-25000" dirty="0" err="1" smtClean="0">
                <a:solidFill>
                  <a:srgbClr val="CC0099"/>
                </a:solidFill>
              </a:rPr>
              <a:t>n</a:t>
            </a:r>
            <a:r>
              <a:rPr lang="en-US" sz="2000" b="1" dirty="0" smtClean="0">
                <a:solidFill>
                  <a:srgbClr val="CC0099"/>
                </a:solidFill>
              </a:rPr>
              <a:t>)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Atomic sentence:</a:t>
            </a:r>
            <a:r>
              <a:rPr lang="en-US" sz="2000" dirty="0" smtClean="0"/>
              <a:t> 	</a:t>
            </a:r>
            <a:r>
              <a:rPr lang="en-US" sz="2000" b="1" dirty="0" smtClean="0">
                <a:solidFill>
                  <a:srgbClr val="CC0099"/>
                </a:solidFill>
              </a:rPr>
              <a:t>Predicate(Term</a:t>
            </a:r>
            <a:r>
              <a:rPr lang="en-US" sz="2000" b="1" baseline="-25000" dirty="0" smtClean="0">
                <a:solidFill>
                  <a:srgbClr val="CC0099"/>
                </a:solidFill>
              </a:rPr>
              <a:t>1</a:t>
            </a:r>
            <a:r>
              <a:rPr lang="en-US" sz="2000" b="1" dirty="0" smtClean="0">
                <a:solidFill>
                  <a:srgbClr val="CC0099"/>
                </a:solidFill>
              </a:rPr>
              <a:t>, ... , </a:t>
            </a:r>
            <a:r>
              <a:rPr lang="en-US" sz="2000" b="1" dirty="0" err="1" smtClean="0">
                <a:solidFill>
                  <a:srgbClr val="CC0099"/>
                </a:solidFill>
              </a:rPr>
              <a:t>Term</a:t>
            </a:r>
            <a:r>
              <a:rPr lang="en-US" sz="2000" b="1" baseline="-25000" dirty="0" err="1" smtClean="0">
                <a:solidFill>
                  <a:srgbClr val="CC0099"/>
                </a:solidFill>
              </a:rPr>
              <a:t>n</a:t>
            </a:r>
            <a:r>
              <a:rPr lang="en-US" sz="2000" b="1" dirty="0" smtClean="0">
                <a:solidFill>
                  <a:srgbClr val="CC0099"/>
                </a:solidFill>
              </a:rPr>
              <a:t>)</a:t>
            </a:r>
            <a:r>
              <a:rPr lang="en-US" sz="2000" dirty="0" smtClean="0">
                <a:solidFill>
                  <a:srgbClr val="CC0099"/>
                </a:solidFill>
              </a:rPr>
              <a:t> </a:t>
            </a:r>
            <a:r>
              <a:rPr lang="en-US" sz="2000" dirty="0" smtClean="0"/>
              <a:t>or </a:t>
            </a:r>
            <a:r>
              <a:rPr lang="en-US" sz="2000" b="1" dirty="0" smtClean="0">
                <a:solidFill>
                  <a:srgbClr val="CC0099"/>
                </a:solidFill>
              </a:rPr>
              <a:t>Term</a:t>
            </a:r>
            <a:r>
              <a:rPr lang="en-US" sz="2000" b="1" baseline="-25000" dirty="0" smtClean="0">
                <a:solidFill>
                  <a:srgbClr val="CC0099"/>
                </a:solidFill>
              </a:rPr>
              <a:t>1</a:t>
            </a:r>
            <a:r>
              <a:rPr lang="en-US" sz="2000" b="1" dirty="0" smtClean="0">
                <a:solidFill>
                  <a:srgbClr val="CC0099"/>
                </a:solidFill>
              </a:rPr>
              <a:t> = Term</a:t>
            </a:r>
            <a:r>
              <a:rPr lang="en-US" sz="2000" b="1" baseline="-25000" dirty="0" smtClean="0">
                <a:solidFill>
                  <a:srgbClr val="CC0099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Complex sentence:</a:t>
            </a:r>
            <a:r>
              <a:rPr lang="en-US" sz="2000" dirty="0" smtClean="0"/>
              <a:t> 	made from atomic sentences using connectives</a:t>
            </a:r>
            <a:br>
              <a:rPr lang="en-US" sz="2000" dirty="0" smtClean="0"/>
            </a:br>
            <a:r>
              <a:rPr lang="en-US" sz="2000" dirty="0" smtClean="0"/>
              <a:t>			and quantifiers</a:t>
            </a:r>
            <a:endParaRPr lang="en-US" sz="2000" baseline="-25000" dirty="0" smtClean="0"/>
          </a:p>
          <a:p>
            <a:endParaRPr lang="en-US" sz="2000" dirty="0" smtClean="0">
              <a:solidFill>
                <a:srgbClr val="CC0099"/>
              </a:solidFill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FOL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Sentences are true with respect to a </a:t>
            </a:r>
            <a:r>
              <a:rPr lang="en-US" sz="2400" dirty="0">
                <a:solidFill>
                  <a:schemeClr val="accent2"/>
                </a:solidFill>
              </a:rPr>
              <a:t>model</a:t>
            </a:r>
            <a:r>
              <a:rPr lang="en-US" sz="2400" dirty="0"/>
              <a:t> and an </a:t>
            </a:r>
            <a:r>
              <a:rPr lang="en-US" sz="2400" dirty="0" smtClean="0">
                <a:solidFill>
                  <a:schemeClr val="accent2"/>
                </a:solidFill>
              </a:rPr>
              <a:t>interpretation</a:t>
            </a:r>
            <a:endParaRPr lang="en-US" sz="2400" dirty="0"/>
          </a:p>
          <a:p>
            <a:r>
              <a:rPr lang="en-US" sz="2400" dirty="0"/>
              <a:t>Model contains objects (</a:t>
            </a:r>
            <a:r>
              <a:rPr lang="en-US" sz="2400" dirty="0">
                <a:solidFill>
                  <a:schemeClr val="accent2"/>
                </a:solidFill>
              </a:rPr>
              <a:t>domain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elements</a:t>
            </a:r>
            <a:r>
              <a:rPr lang="en-US" sz="2400" dirty="0"/>
              <a:t>) and relations among </a:t>
            </a:r>
            <a:r>
              <a:rPr lang="en-US" sz="2400" dirty="0" smtClean="0"/>
              <a:t>them</a:t>
            </a:r>
            <a:endParaRPr lang="en-US" sz="2400" dirty="0"/>
          </a:p>
          <a:p>
            <a:r>
              <a:rPr lang="en-US" sz="2400" dirty="0"/>
              <a:t>Interpretation specifies referents for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constant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symbols</a:t>
            </a:r>
            <a:r>
              <a:rPr lang="en-US" sz="2400" dirty="0"/>
              <a:t> 	</a:t>
            </a:r>
            <a:r>
              <a:rPr lang="en-US" sz="2400" dirty="0">
                <a:cs typeface="Arial" charset="0"/>
              </a:rPr>
              <a:t>→</a:t>
            </a:r>
            <a:r>
              <a:rPr lang="en-US" sz="2400" dirty="0"/>
              <a:t> 	</a:t>
            </a:r>
            <a:r>
              <a:rPr lang="en-US" sz="2400" dirty="0" smtClean="0">
                <a:solidFill>
                  <a:schemeClr val="accent2"/>
                </a:solidFill>
              </a:rPr>
              <a:t>objects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predicate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symbols</a:t>
            </a:r>
            <a:r>
              <a:rPr lang="en-US" sz="2400" dirty="0"/>
              <a:t> 	</a:t>
            </a:r>
            <a:r>
              <a:rPr lang="en-US" sz="2400" dirty="0">
                <a:cs typeface="Arial" charset="0"/>
              </a:rPr>
              <a:t>→</a:t>
            </a:r>
            <a:r>
              <a:rPr lang="en-US" sz="2400" dirty="0"/>
              <a:t> 	</a:t>
            </a:r>
            <a:r>
              <a:rPr lang="en-US" sz="2400" dirty="0" smtClean="0">
                <a:solidFill>
                  <a:schemeClr val="accent2"/>
                </a:solidFill>
              </a:rPr>
              <a:t>relations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function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symbols</a:t>
            </a:r>
            <a:r>
              <a:rPr lang="en-US" sz="2400" dirty="0"/>
              <a:t> 	</a:t>
            </a:r>
            <a:r>
              <a:rPr lang="en-US" sz="2400" dirty="0">
                <a:cs typeface="Arial" charset="0"/>
              </a:rPr>
              <a:t>→	</a:t>
            </a:r>
            <a:r>
              <a:rPr lang="en-US" sz="2400" dirty="0">
                <a:solidFill>
                  <a:schemeClr val="accent2"/>
                </a:solidFill>
              </a:rPr>
              <a:t>functional relations</a:t>
            </a:r>
            <a:r>
              <a:rPr lang="en-US" sz="2400" dirty="0"/>
              <a:t>
</a:t>
            </a:r>
          </a:p>
          <a:p>
            <a:r>
              <a:rPr lang="en-US" sz="2400" dirty="0"/>
              <a:t>An atomic sentence </a:t>
            </a:r>
            <a:r>
              <a:rPr lang="en-US" sz="2400" b="1" dirty="0" smtClean="0">
                <a:solidFill>
                  <a:srgbClr val="CC0099"/>
                </a:solidFill>
              </a:rPr>
              <a:t>Predicate(Term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1</a:t>
            </a:r>
            <a:r>
              <a:rPr lang="en-US" sz="2400" b="1" dirty="0" smtClean="0">
                <a:solidFill>
                  <a:srgbClr val="CC0099"/>
                </a:solidFill>
              </a:rPr>
              <a:t>, ... , </a:t>
            </a:r>
            <a:r>
              <a:rPr lang="en-US" sz="2400" b="1" dirty="0" err="1" smtClean="0">
                <a:solidFill>
                  <a:srgbClr val="CC0099"/>
                </a:solidFill>
              </a:rPr>
              <a:t>Term</a:t>
            </a:r>
            <a:r>
              <a:rPr lang="en-US" sz="2400" b="1" baseline="-25000" dirty="0" err="1" smtClean="0">
                <a:solidFill>
                  <a:srgbClr val="CC0099"/>
                </a:solidFill>
              </a:rPr>
              <a:t>n</a:t>
            </a:r>
            <a:r>
              <a:rPr lang="en-US" sz="2400" b="1" dirty="0">
                <a:solidFill>
                  <a:srgbClr val="CC0099"/>
                </a:solidFill>
              </a:rPr>
              <a:t>)</a:t>
            </a:r>
            <a:r>
              <a:rPr lang="en-US" sz="2400" dirty="0"/>
              <a:t> is </a:t>
            </a:r>
            <a:r>
              <a:rPr lang="en-US" sz="2400" dirty="0" smtClean="0"/>
              <a:t>true </a:t>
            </a:r>
            <a:r>
              <a:rPr lang="en-US" sz="2400" dirty="0" err="1" smtClean="0"/>
              <a:t>iff</a:t>
            </a:r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dirty="0">
                <a:solidFill>
                  <a:schemeClr val="accent2"/>
                </a:solidFill>
              </a:rPr>
              <a:t>objects </a:t>
            </a:r>
            <a:r>
              <a:rPr lang="en-US" sz="2400" dirty="0"/>
              <a:t>referred to by </a:t>
            </a:r>
            <a:r>
              <a:rPr lang="en-US" sz="2400" b="1" dirty="0">
                <a:solidFill>
                  <a:srgbClr val="CC0099"/>
                </a:solidFill>
              </a:rPr>
              <a:t>T</a:t>
            </a:r>
            <a:r>
              <a:rPr lang="en-US" sz="2400" b="1" dirty="0" smtClean="0">
                <a:solidFill>
                  <a:srgbClr val="CC0099"/>
                </a:solidFill>
              </a:rPr>
              <a:t>erm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1</a:t>
            </a:r>
            <a:r>
              <a:rPr lang="en-US" sz="2400" b="1" dirty="0" smtClean="0">
                <a:solidFill>
                  <a:srgbClr val="CC0099"/>
                </a:solidFill>
              </a:rPr>
              <a:t>, ... , </a:t>
            </a:r>
            <a:r>
              <a:rPr lang="en-US" sz="2400" b="1" dirty="0" err="1" smtClean="0">
                <a:solidFill>
                  <a:srgbClr val="CC0099"/>
                </a:solidFill>
              </a:rPr>
              <a:t>Term</a:t>
            </a:r>
            <a:r>
              <a:rPr lang="en-US" sz="2400" b="1" baseline="-25000" dirty="0" err="1" smtClean="0">
                <a:solidFill>
                  <a:srgbClr val="CC0099"/>
                </a:solidFill>
              </a:rPr>
              <a:t>n</a:t>
            </a:r>
            <a:r>
              <a:rPr lang="en-US" sz="2400" b="1" dirty="0" smtClean="0">
                <a:solidFill>
                  <a:srgbClr val="CC0099"/>
                </a:solidFill>
              </a:rPr>
              <a:t> </a:t>
            </a:r>
            <a:r>
              <a:rPr lang="en-US" sz="2400" dirty="0" smtClean="0"/>
              <a:t>are </a:t>
            </a:r>
            <a:r>
              <a:rPr lang="en-US" sz="2400" dirty="0"/>
              <a:t>in the </a:t>
            </a:r>
            <a:r>
              <a:rPr lang="en-US" sz="2400" dirty="0">
                <a:solidFill>
                  <a:schemeClr val="accent2"/>
                </a:solidFill>
              </a:rPr>
              <a:t>relation</a:t>
            </a:r>
            <a:r>
              <a:rPr lang="en-US" sz="2400" dirty="0"/>
              <a:t> referred to by </a:t>
            </a:r>
            <a:r>
              <a:rPr lang="en-US" sz="2400" dirty="0" smtClean="0"/>
              <a:t>predicate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</a:t>
            </a:r>
            <a:r>
              <a:rPr lang="en-US" sz="2400" b="1" dirty="0" smtClean="0">
                <a:solidFill>
                  <a:srgbClr val="CC0099"/>
                </a:solidFill>
              </a:rPr>
              <a:t>x P(x)</a:t>
            </a:r>
            <a:br>
              <a:rPr lang="en-US" sz="2400" b="1" dirty="0" smtClean="0">
                <a:solidFill>
                  <a:srgbClr val="CC0099"/>
                </a:solidFill>
              </a:rPr>
            </a:br>
            <a:endParaRPr lang="en-US" sz="1600" dirty="0"/>
          </a:p>
          <a:p>
            <a:r>
              <a:rPr lang="en-US" sz="2400" dirty="0" smtClean="0"/>
              <a:t>Example: “Everyone </a:t>
            </a:r>
            <a:r>
              <a:rPr lang="en-US" sz="2400" dirty="0"/>
              <a:t>at </a:t>
            </a:r>
            <a:r>
              <a:rPr lang="en-US" sz="2400" dirty="0" smtClean="0"/>
              <a:t>UIUC </a:t>
            </a:r>
            <a:r>
              <a:rPr lang="en-US" sz="2400" dirty="0"/>
              <a:t>is </a:t>
            </a:r>
            <a:r>
              <a:rPr lang="en-US" sz="2400" dirty="0" smtClean="0"/>
              <a:t>smart”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C0099"/>
                </a:solidFill>
                <a:sym typeface="Symbol" pitchFamily="18" charset="2"/>
              </a:rPr>
              <a:t></a:t>
            </a:r>
            <a:r>
              <a:rPr lang="en-US" sz="2000" b="1" dirty="0">
                <a:solidFill>
                  <a:srgbClr val="CC0099"/>
                </a:solidFill>
              </a:rPr>
              <a:t>x </a:t>
            </a:r>
            <a:r>
              <a:rPr lang="en-US" sz="2000" b="1" dirty="0" smtClean="0">
                <a:solidFill>
                  <a:srgbClr val="CC0099"/>
                </a:solidFill>
              </a:rPr>
              <a:t>At(</a:t>
            </a:r>
            <a:r>
              <a:rPr lang="en-US" sz="2000" b="1" dirty="0" err="1" smtClean="0">
                <a:solidFill>
                  <a:srgbClr val="CC0099"/>
                </a:solidFill>
              </a:rPr>
              <a:t>x,UIUC</a:t>
            </a:r>
            <a:r>
              <a:rPr lang="en-US" sz="2000" b="1" dirty="0" smtClean="0">
                <a:solidFill>
                  <a:srgbClr val="CC0099"/>
                </a:solidFill>
              </a:rPr>
              <a:t>) </a:t>
            </a:r>
            <a:r>
              <a:rPr lang="en-US" sz="2000" b="1" dirty="0">
                <a:solidFill>
                  <a:srgbClr val="CC0099"/>
                </a:solidFill>
                <a:sym typeface="Symbol" pitchFamily="18" charset="2"/>
              </a:rPr>
              <a:t> </a:t>
            </a:r>
            <a:r>
              <a:rPr lang="en-US" sz="2000" b="1" dirty="0">
                <a:solidFill>
                  <a:srgbClr val="CC0099"/>
                </a:solidFill>
              </a:rPr>
              <a:t>Smart(x</a:t>
            </a:r>
            <a:r>
              <a:rPr lang="en-US" sz="2000" b="1" dirty="0" smtClean="0">
                <a:solidFill>
                  <a:srgbClr val="CC0099"/>
                </a:solidFill>
              </a:rPr>
              <a:t>)</a:t>
            </a:r>
            <a:endParaRPr lang="en-US" sz="2000" dirty="0">
              <a:sym typeface="Symbol" pitchFamily="18" charset="2"/>
            </a:endParaRPr>
          </a:p>
          <a:p>
            <a:r>
              <a:rPr lang="en-US" sz="2400" dirty="0" smtClean="0"/>
              <a:t>Roughly speaking, equivalent to the </a:t>
            </a:r>
            <a:r>
              <a:rPr lang="en-US" sz="2400" dirty="0" smtClean="0">
                <a:solidFill>
                  <a:schemeClr val="accent2"/>
                </a:solidFill>
              </a:rPr>
              <a:t>conjunction</a:t>
            </a:r>
            <a:r>
              <a:rPr lang="en-US" sz="2400" dirty="0" smtClean="0"/>
              <a:t> of all possible </a:t>
            </a:r>
            <a:r>
              <a:rPr lang="en-US" sz="2400" dirty="0" smtClean="0">
                <a:solidFill>
                  <a:schemeClr val="accent2"/>
                </a:solidFill>
              </a:rPr>
              <a:t>instantiations</a:t>
            </a:r>
            <a:r>
              <a:rPr lang="en-US" sz="2400" dirty="0" smtClean="0"/>
              <a:t> of the variable: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C0099"/>
                </a:solidFill>
              </a:rPr>
              <a:t>[At(John, UIUC) </a:t>
            </a:r>
            <a:r>
              <a:rPr lang="en-US" sz="2000" b="1" dirty="0" smtClean="0">
                <a:solidFill>
                  <a:srgbClr val="CC0099"/>
                </a:solidFill>
                <a:sym typeface="Symbol" pitchFamily="18" charset="2"/>
              </a:rPr>
              <a:t> </a:t>
            </a:r>
            <a:r>
              <a:rPr lang="en-US" sz="2000" b="1" dirty="0" smtClean="0">
                <a:solidFill>
                  <a:srgbClr val="CC0099"/>
                </a:solidFill>
              </a:rPr>
              <a:t>Smart(John)] </a:t>
            </a:r>
            <a:r>
              <a:rPr lang="en-US" sz="2000" b="1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000" b="1" dirty="0" smtClean="0">
                <a:solidFill>
                  <a:srgbClr val="CC0099"/>
                </a:solidFill>
              </a:rPr>
              <a:t> ...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C0099"/>
                </a:solidFill>
              </a:rPr>
              <a:t>[At(Mary, UIUC) </a:t>
            </a:r>
            <a:r>
              <a:rPr lang="en-US" sz="2000" b="1" dirty="0" smtClean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2000" b="1" dirty="0" smtClean="0">
                <a:solidFill>
                  <a:srgbClr val="CC0099"/>
                </a:solidFill>
              </a:rPr>
              <a:t>  Smart(Mary)] </a:t>
            </a:r>
            <a:r>
              <a:rPr lang="en-US" sz="2000" b="1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000" b="1" dirty="0" smtClean="0">
                <a:solidFill>
                  <a:srgbClr val="CC0099"/>
                </a:solidFill>
              </a:rPr>
              <a:t> ...</a:t>
            </a:r>
          </a:p>
          <a:p>
            <a:pPr lvl="1">
              <a:buNone/>
            </a:pPr>
            <a:endParaRPr lang="en-US" sz="2000" b="1" dirty="0" smtClean="0">
              <a:solidFill>
                <a:srgbClr val="CC0099"/>
              </a:solidFill>
            </a:endParaRPr>
          </a:p>
          <a:p>
            <a:r>
              <a:rPr lang="en-US" sz="2400" dirty="0" smtClean="0">
                <a:sym typeface="Symbol" pitchFamily="18" charset="2"/>
              </a:rPr>
              <a:t>Why </a:t>
            </a:r>
            <a:r>
              <a:rPr lang="en-US" sz="2400" dirty="0">
                <a:sym typeface="Symbol" pitchFamily="18" charset="2"/>
              </a:rPr>
              <a:t>not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</a:t>
            </a:r>
            <a:r>
              <a:rPr lang="en-US" sz="2400" b="1" dirty="0">
                <a:solidFill>
                  <a:srgbClr val="CC0099"/>
                </a:solidFill>
              </a:rPr>
              <a:t>x At(</a:t>
            </a:r>
            <a:r>
              <a:rPr lang="en-US" sz="2400" b="1" dirty="0" err="1">
                <a:solidFill>
                  <a:srgbClr val="CC0099"/>
                </a:solidFill>
              </a:rPr>
              <a:t>x,UIUC</a:t>
            </a:r>
            <a:r>
              <a:rPr lang="en-US" sz="2400" b="1" dirty="0">
                <a:solidFill>
                  <a:srgbClr val="CC0099"/>
                </a:solidFill>
              </a:rPr>
              <a:t>)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 </a:t>
            </a:r>
            <a:r>
              <a:rPr lang="en-US" sz="2400" b="1" dirty="0">
                <a:solidFill>
                  <a:srgbClr val="CC0099"/>
                </a:solidFill>
              </a:rPr>
              <a:t>Smart(x)</a:t>
            </a:r>
            <a:r>
              <a:rPr lang="en-US" sz="2400" dirty="0"/>
              <a:t>?</a:t>
            </a:r>
            <a:endParaRPr lang="en-US" sz="2400" b="1" dirty="0" smtClean="0">
              <a:solidFill>
                <a:srgbClr val="CC0099"/>
              </a:solidFill>
            </a:endParaRPr>
          </a:p>
          <a:p>
            <a:endParaRPr lang="en-US" sz="2000" b="1" dirty="0" smtClean="0">
              <a:solidFill>
                <a:srgbClr val="CC0099"/>
              </a:solidFill>
              <a:sym typeface="Symbol" pitchFamily="18" charset="2"/>
            </a:endParaRPr>
          </a:p>
          <a:p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</a:t>
            </a:r>
            <a:r>
              <a:rPr lang="en-US" sz="2400" b="1" dirty="0">
                <a:solidFill>
                  <a:srgbClr val="CC0099"/>
                </a:solidFill>
              </a:rPr>
              <a:t>x </a:t>
            </a:r>
            <a:r>
              <a:rPr lang="en-US" sz="2400" b="1" dirty="0" smtClean="0">
                <a:solidFill>
                  <a:srgbClr val="CC0099"/>
                </a:solidFill>
              </a:rPr>
              <a:t>P(x)</a:t>
            </a:r>
            <a:r>
              <a:rPr lang="en-US" sz="2400" b="1" dirty="0" smtClean="0"/>
              <a:t> </a:t>
            </a:r>
            <a:r>
              <a:rPr lang="en-US" sz="2400" dirty="0"/>
              <a:t>is true in a </a:t>
            </a:r>
            <a:r>
              <a:rPr lang="en-US" sz="2400" dirty="0" smtClean="0"/>
              <a:t>model </a:t>
            </a:r>
            <a:r>
              <a:rPr lang="en-US" sz="2400" dirty="0" err="1" smtClean="0"/>
              <a:t>iff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C0099"/>
                </a:solidFill>
              </a:rPr>
              <a:t>P(x)</a:t>
            </a:r>
            <a:r>
              <a:rPr lang="en-US" sz="2400" dirty="0" smtClean="0"/>
              <a:t> </a:t>
            </a:r>
            <a:r>
              <a:rPr lang="en-US" sz="2400" dirty="0"/>
              <a:t>is true with </a:t>
            </a:r>
            <a:r>
              <a:rPr lang="en-US" sz="2400" b="1" dirty="0">
                <a:solidFill>
                  <a:srgbClr val="CC0099"/>
                </a:solidFill>
              </a:rPr>
              <a:t>x</a:t>
            </a:r>
            <a:r>
              <a:rPr lang="en-US" sz="2400" dirty="0"/>
              <a:t> being each possible object in the </a:t>
            </a:r>
            <a:r>
              <a:rPr lang="en-US" sz="2400" dirty="0" smtClean="0"/>
              <a:t>model</a:t>
            </a:r>
            <a:endParaRPr lang="en-US" sz="2400" dirty="0"/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</a:t>
            </a:r>
            <a:r>
              <a:rPr lang="en-US" sz="2400" b="1" dirty="0" smtClean="0">
                <a:solidFill>
                  <a:srgbClr val="CC0099"/>
                </a:solidFill>
              </a:rPr>
              <a:t>x P(x)</a:t>
            </a:r>
            <a:endParaRPr lang="en-US" sz="2400" b="1" dirty="0">
              <a:solidFill>
                <a:srgbClr val="CC0099"/>
              </a:solidFill>
            </a:endParaRPr>
          </a:p>
          <a:p>
            <a:pPr lvl="4"/>
            <a:endParaRPr lang="en-US" sz="1600" dirty="0"/>
          </a:p>
          <a:p>
            <a:r>
              <a:rPr lang="en-US" sz="2400" dirty="0" smtClean="0"/>
              <a:t>Example: “Someone </a:t>
            </a:r>
            <a:r>
              <a:rPr lang="en-US" sz="2400" dirty="0"/>
              <a:t>at </a:t>
            </a:r>
            <a:r>
              <a:rPr lang="en-US" sz="2400" dirty="0" smtClean="0"/>
              <a:t>UIUC </a:t>
            </a:r>
            <a:r>
              <a:rPr lang="en-US" sz="2400" dirty="0"/>
              <a:t>is </a:t>
            </a:r>
            <a:r>
              <a:rPr lang="en-US" sz="2400" dirty="0" smtClean="0"/>
              <a:t>smart”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C0099"/>
                </a:solidFill>
                <a:sym typeface="Symbol" pitchFamily="18" charset="2"/>
              </a:rPr>
              <a:t></a:t>
            </a:r>
            <a:r>
              <a:rPr lang="en-US" sz="2000" b="1" dirty="0">
                <a:solidFill>
                  <a:srgbClr val="CC0099"/>
                </a:solidFill>
              </a:rPr>
              <a:t>x </a:t>
            </a:r>
            <a:r>
              <a:rPr lang="en-US" sz="2000" b="1" dirty="0" smtClean="0">
                <a:solidFill>
                  <a:srgbClr val="CC0099"/>
                </a:solidFill>
              </a:rPr>
              <a:t>At(</a:t>
            </a:r>
            <a:r>
              <a:rPr lang="en-US" sz="2000" b="1" dirty="0" err="1" smtClean="0">
                <a:solidFill>
                  <a:srgbClr val="CC0099"/>
                </a:solidFill>
              </a:rPr>
              <a:t>x,UIUC</a:t>
            </a:r>
            <a:r>
              <a:rPr lang="en-US" sz="2000" b="1" dirty="0" smtClean="0">
                <a:solidFill>
                  <a:srgbClr val="CC0099"/>
                </a:solidFill>
              </a:rPr>
              <a:t>) </a:t>
            </a:r>
            <a:r>
              <a:rPr lang="en-US" sz="20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000" b="1" dirty="0">
                <a:solidFill>
                  <a:srgbClr val="CC0099"/>
                </a:solidFill>
              </a:rPr>
              <a:t> Smart(x</a:t>
            </a:r>
            <a:r>
              <a:rPr lang="en-US" sz="2000" b="1" dirty="0" smtClean="0">
                <a:solidFill>
                  <a:srgbClr val="CC0099"/>
                </a:solidFill>
              </a:rPr>
              <a:t>)</a:t>
            </a:r>
          </a:p>
          <a:p>
            <a:r>
              <a:rPr lang="en-US" sz="2400" dirty="0" smtClean="0"/>
              <a:t>Roughly speaking, equivalent to the </a:t>
            </a:r>
            <a:r>
              <a:rPr lang="en-US" sz="2400" dirty="0" smtClean="0">
                <a:solidFill>
                  <a:schemeClr val="accent2"/>
                </a:solidFill>
              </a:rPr>
              <a:t>disjunction</a:t>
            </a:r>
            <a:r>
              <a:rPr lang="en-US" sz="2400" dirty="0" smtClean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 smtClean="0">
                <a:solidFill>
                  <a:srgbClr val="CC0099"/>
                </a:solidFill>
              </a:rPr>
              <a:t>[At(</a:t>
            </a:r>
            <a:r>
              <a:rPr lang="en-US" sz="2000" b="1" dirty="0" err="1" smtClean="0">
                <a:solidFill>
                  <a:srgbClr val="CC0099"/>
                </a:solidFill>
              </a:rPr>
              <a:t>John,UIUC</a:t>
            </a:r>
            <a:r>
              <a:rPr lang="en-US" sz="2000" b="1" dirty="0" smtClean="0">
                <a:solidFill>
                  <a:srgbClr val="CC0099"/>
                </a:solidFill>
              </a:rPr>
              <a:t>) </a:t>
            </a:r>
            <a:r>
              <a:rPr lang="en-US" sz="2000" b="1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000" b="1" dirty="0" smtClean="0">
                <a:solidFill>
                  <a:srgbClr val="CC0099"/>
                </a:solidFill>
              </a:rPr>
              <a:t> Smart(John)] </a:t>
            </a:r>
            <a:r>
              <a:rPr lang="en-US" sz="2000" b="1" dirty="0" smtClean="0">
                <a:solidFill>
                  <a:srgbClr val="CC0099"/>
                </a:solidFill>
                <a:sym typeface="Symbol" pitchFamily="18" charset="2"/>
              </a:rPr>
              <a:t></a:t>
            </a:r>
            <a:endParaRPr lang="en-US" sz="2000" b="1" dirty="0" smtClean="0">
              <a:solidFill>
                <a:srgbClr val="CC0099"/>
              </a:solidFill>
            </a:endParaRPr>
          </a:p>
          <a:p>
            <a:pPr lvl="1">
              <a:buFontTx/>
              <a:buNone/>
            </a:pPr>
            <a:r>
              <a:rPr lang="en-US" sz="2000" b="1" dirty="0" smtClean="0">
                <a:solidFill>
                  <a:srgbClr val="CC0099"/>
                </a:solidFill>
                <a:sym typeface="Symbol" pitchFamily="18" charset="2"/>
              </a:rPr>
              <a:t>[</a:t>
            </a:r>
            <a:r>
              <a:rPr lang="en-US" sz="2000" b="1" dirty="0" smtClean="0">
                <a:solidFill>
                  <a:srgbClr val="CC0099"/>
                </a:solidFill>
              </a:rPr>
              <a:t>At(</a:t>
            </a:r>
            <a:r>
              <a:rPr lang="en-US" sz="2000" b="1" dirty="0" err="1" smtClean="0">
                <a:solidFill>
                  <a:srgbClr val="CC0099"/>
                </a:solidFill>
              </a:rPr>
              <a:t>Mary,UIUC</a:t>
            </a:r>
            <a:r>
              <a:rPr lang="en-US" sz="2000" b="1" dirty="0" smtClean="0">
                <a:solidFill>
                  <a:srgbClr val="CC0099"/>
                </a:solidFill>
              </a:rPr>
              <a:t>) </a:t>
            </a:r>
            <a:r>
              <a:rPr lang="en-US" sz="2000" b="1" dirty="0" smtClean="0">
                <a:solidFill>
                  <a:srgbClr val="CC0099"/>
                </a:solidFill>
                <a:sym typeface="Symbol" pitchFamily="18" charset="2"/>
              </a:rPr>
              <a:t> </a:t>
            </a:r>
            <a:r>
              <a:rPr lang="en-US" sz="2000" b="1" dirty="0" smtClean="0">
                <a:solidFill>
                  <a:srgbClr val="CC0099"/>
                </a:solidFill>
              </a:rPr>
              <a:t>Smart(Mary)] </a:t>
            </a:r>
            <a:r>
              <a:rPr lang="en-US" sz="2000" b="1" dirty="0" smtClean="0">
                <a:solidFill>
                  <a:srgbClr val="CC0099"/>
                </a:solidFill>
                <a:sym typeface="Symbol" pitchFamily="18" charset="2"/>
              </a:rPr>
              <a:t> …</a:t>
            </a:r>
            <a:r>
              <a:rPr lang="en-US" sz="2000" b="1" dirty="0" smtClean="0">
                <a:solidFill>
                  <a:srgbClr val="CC0099"/>
                </a:solidFill>
              </a:rPr>
              <a:t> </a:t>
            </a:r>
            <a:r>
              <a:rPr lang="en-US" sz="2000" dirty="0" smtClean="0"/>
              <a:t>
</a:t>
            </a:r>
          </a:p>
          <a:p>
            <a:r>
              <a:rPr lang="en-US" sz="2400" dirty="0" smtClean="0"/>
              <a:t>Why not </a:t>
            </a:r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</a:t>
            </a:r>
            <a:r>
              <a:rPr lang="en-US" sz="2400" b="1" dirty="0" smtClean="0">
                <a:solidFill>
                  <a:srgbClr val="CC0099"/>
                </a:solidFill>
              </a:rPr>
              <a:t>x At(</a:t>
            </a:r>
            <a:r>
              <a:rPr lang="en-US" sz="2400" b="1" dirty="0" err="1" smtClean="0">
                <a:solidFill>
                  <a:srgbClr val="CC0099"/>
                </a:solidFill>
              </a:rPr>
              <a:t>x,UNC</a:t>
            </a:r>
            <a:r>
              <a:rPr lang="en-US" sz="2400" b="1" dirty="0" smtClean="0">
                <a:solidFill>
                  <a:srgbClr val="CC0099"/>
                </a:solidFill>
              </a:rPr>
              <a:t>) </a:t>
            </a:r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2400" b="1" dirty="0" smtClean="0">
                <a:solidFill>
                  <a:srgbClr val="CC0099"/>
                </a:solidFill>
              </a:rPr>
              <a:t> Smart(x)</a:t>
            </a:r>
            <a:r>
              <a:rPr lang="en-US" sz="2400" dirty="0" smtClean="0"/>
              <a:t>?</a:t>
            </a:r>
          </a:p>
          <a:p>
            <a:pPr lvl="4"/>
            <a:endParaRPr lang="en-US" sz="1600" dirty="0" smtClean="0">
              <a:sym typeface="Symbol" pitchFamily="18" charset="2"/>
            </a:endParaRPr>
          </a:p>
          <a:p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</a:t>
            </a:r>
            <a:r>
              <a:rPr lang="en-US" sz="2400" b="1" dirty="0">
                <a:solidFill>
                  <a:srgbClr val="CC0099"/>
                </a:solidFill>
              </a:rPr>
              <a:t>x </a:t>
            </a:r>
            <a:r>
              <a:rPr lang="en-US" sz="2400" b="1" dirty="0" smtClean="0">
                <a:solidFill>
                  <a:srgbClr val="CC0099"/>
                </a:solidFill>
              </a:rPr>
              <a:t>P(x) </a:t>
            </a:r>
            <a:r>
              <a:rPr lang="en-US" sz="2400" dirty="0"/>
              <a:t>is true in a </a:t>
            </a:r>
            <a:r>
              <a:rPr lang="en-US" sz="2400" dirty="0" smtClean="0"/>
              <a:t>model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CC0099"/>
                </a:solidFill>
              </a:rPr>
              <a:t>P(x)</a:t>
            </a:r>
            <a:r>
              <a:rPr lang="en-US" sz="2400" dirty="0" smtClean="0"/>
              <a:t> </a:t>
            </a:r>
            <a:r>
              <a:rPr lang="en-US" sz="2400" dirty="0"/>
              <a:t>is true with </a:t>
            </a:r>
            <a:r>
              <a:rPr lang="en-US" sz="2400" b="1" dirty="0">
                <a:solidFill>
                  <a:srgbClr val="CC0099"/>
                </a:solidFill>
              </a:rPr>
              <a:t>x</a:t>
            </a:r>
            <a:r>
              <a:rPr lang="en-US" sz="2400" dirty="0"/>
              <a:t> being some possible object in the </a:t>
            </a:r>
            <a:r>
              <a:rPr lang="en-US" sz="2400" dirty="0" smtClean="0"/>
              <a:t>model</a:t>
            </a:r>
            <a:endParaRPr lang="en-US" sz="2400" dirty="0"/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y</a:t>
            </a:r>
            <a:r>
              <a:rPr lang="en-US" sz="2400" b="1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</a:t>
            </a:r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x</a:t>
            </a:r>
            <a:endParaRPr lang="en-US" sz="2400" b="1" dirty="0">
              <a:solidFill>
                <a:srgbClr val="CC0099"/>
              </a:solidFill>
            </a:endParaRPr>
          </a:p>
          <a:p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x y</a:t>
            </a:r>
            <a:r>
              <a:rPr lang="en-US" sz="2400" b="1" dirty="0">
                <a:solidFill>
                  <a:srgbClr val="CC0099"/>
                </a:solidFill>
              </a:rPr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y</a:t>
            </a:r>
            <a:r>
              <a:rPr lang="en-US" sz="2400" b="1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x</a:t>
            </a:r>
            <a:r>
              <a:rPr lang="en-US" sz="2400" b="1" dirty="0">
                <a:solidFill>
                  <a:srgbClr val="CC0099"/>
                </a:solidFill>
              </a:rPr>
              <a:t> </a:t>
            </a:r>
            <a:endParaRPr lang="en-US" sz="2400" dirty="0"/>
          </a:p>
          <a:p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</a:t>
            </a:r>
            <a:r>
              <a:rPr lang="en-US" sz="2400" b="1" dirty="0">
                <a:solidFill>
                  <a:srgbClr val="CC0099"/>
                </a:solidFill>
              </a:rPr>
              <a:t>x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y</a:t>
            </a:r>
            <a:r>
              <a:rPr lang="en-US" sz="2400" b="1" dirty="0">
                <a:solidFill>
                  <a:srgbClr val="CC0099"/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the same as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y</a:t>
            </a:r>
            <a:r>
              <a:rPr lang="en-US" sz="2400" b="1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</a:t>
            </a:r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x</a:t>
            </a:r>
            <a:endParaRPr lang="en-US" sz="2400" b="1" dirty="0">
              <a:solidFill>
                <a:srgbClr val="CC0099"/>
              </a:solidFill>
            </a:endParaRPr>
          </a:p>
          <a:p>
            <a:pPr lvl="1">
              <a:buNone/>
            </a:pPr>
            <a:r>
              <a:rPr lang="en-US" sz="2000" b="1" dirty="0">
                <a:solidFill>
                  <a:srgbClr val="CC0099"/>
                </a:solidFill>
                <a:sym typeface="Symbol" pitchFamily="18" charset="2"/>
              </a:rPr>
              <a:t></a:t>
            </a:r>
            <a:r>
              <a:rPr lang="en-US" sz="2000" b="1" dirty="0">
                <a:solidFill>
                  <a:srgbClr val="CC0099"/>
                </a:solidFill>
              </a:rPr>
              <a:t>x </a:t>
            </a:r>
            <a:r>
              <a:rPr lang="en-US" sz="2000" b="1" dirty="0">
                <a:solidFill>
                  <a:srgbClr val="CC0099"/>
                </a:solidFill>
                <a:sym typeface="Symbol" pitchFamily="18" charset="2"/>
              </a:rPr>
              <a:t>y</a:t>
            </a:r>
            <a:r>
              <a:rPr lang="en-US" sz="2000" b="1" dirty="0">
                <a:solidFill>
                  <a:srgbClr val="CC0099"/>
                </a:solidFill>
              </a:rPr>
              <a:t> Loves(</a:t>
            </a:r>
            <a:r>
              <a:rPr lang="en-US" sz="2000" b="1" dirty="0" err="1">
                <a:solidFill>
                  <a:srgbClr val="CC0099"/>
                </a:solidFill>
              </a:rPr>
              <a:t>x,y</a:t>
            </a:r>
            <a:r>
              <a:rPr lang="en-US" sz="2000" b="1" dirty="0" smtClean="0">
                <a:solidFill>
                  <a:srgbClr val="CC0099"/>
                </a:solidFill>
              </a:rPr>
              <a:t>)</a:t>
            </a:r>
            <a:r>
              <a:rPr lang="en-US" sz="2000" dirty="0" smtClean="0"/>
              <a:t> </a:t>
            </a:r>
          </a:p>
          <a:p>
            <a:pPr lvl="1">
              <a:buNone/>
            </a:pPr>
            <a:r>
              <a:rPr lang="en-US" sz="2000" dirty="0" smtClean="0"/>
              <a:t>	“</a:t>
            </a:r>
            <a:r>
              <a:rPr lang="en-US" sz="2000" dirty="0"/>
              <a:t>There is a person who loves </a:t>
            </a:r>
            <a:r>
              <a:rPr lang="en-US" sz="2000" dirty="0" smtClean="0"/>
              <a:t>everyone”</a:t>
            </a:r>
            <a:endParaRPr lang="en-US" sz="2000" dirty="0"/>
          </a:p>
          <a:p>
            <a:pPr lvl="1">
              <a:buNone/>
            </a:pPr>
            <a:r>
              <a:rPr lang="en-US" sz="2000" b="1" dirty="0">
                <a:solidFill>
                  <a:srgbClr val="CC0099"/>
                </a:solidFill>
                <a:sym typeface="Symbol" pitchFamily="18" charset="2"/>
              </a:rPr>
              <a:t>y</a:t>
            </a:r>
            <a:r>
              <a:rPr lang="en-US" sz="2000" b="1" dirty="0">
                <a:solidFill>
                  <a:srgbClr val="CC0099"/>
                </a:solidFill>
              </a:rPr>
              <a:t> </a:t>
            </a:r>
            <a:r>
              <a:rPr lang="en-US" sz="2000" b="1" dirty="0">
                <a:solidFill>
                  <a:srgbClr val="CC0099"/>
                </a:solidFill>
                <a:sym typeface="Symbol" pitchFamily="18" charset="2"/>
              </a:rPr>
              <a:t></a:t>
            </a:r>
            <a:r>
              <a:rPr lang="en-US" sz="2000" b="1" dirty="0">
                <a:solidFill>
                  <a:srgbClr val="CC0099"/>
                </a:solidFill>
              </a:rPr>
              <a:t>x Loves(</a:t>
            </a:r>
            <a:r>
              <a:rPr lang="en-US" sz="2000" b="1" dirty="0" err="1">
                <a:solidFill>
                  <a:srgbClr val="CC0099"/>
                </a:solidFill>
              </a:rPr>
              <a:t>x,y</a:t>
            </a:r>
            <a:r>
              <a:rPr lang="en-US" sz="2000" b="1" dirty="0" smtClean="0">
                <a:solidFill>
                  <a:srgbClr val="CC0099"/>
                </a:solidFill>
              </a:rPr>
              <a:t>)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“</a:t>
            </a:r>
            <a:r>
              <a:rPr lang="en-US" sz="2000" dirty="0"/>
              <a:t>Everyone </a:t>
            </a:r>
            <a:r>
              <a:rPr lang="en-US" sz="2000" dirty="0" smtClean="0"/>
              <a:t>is </a:t>
            </a:r>
            <a:r>
              <a:rPr lang="en-US" sz="2000" dirty="0"/>
              <a:t>loved by at least one person</a:t>
            </a:r>
            <a:r>
              <a:rPr lang="en-US" sz="2000" dirty="0" smtClean="0"/>
              <a:t>”</a:t>
            </a:r>
            <a:endParaRPr lang="en-US" sz="2000" dirty="0"/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 smtClean="0"/>
              <a:t>each quantifier </a:t>
            </a:r>
            <a:r>
              <a:rPr lang="en-US" sz="2400" dirty="0"/>
              <a:t>can be expressed using the </a:t>
            </a:r>
            <a:r>
              <a:rPr lang="en-US" sz="2400" dirty="0" smtClean="0"/>
              <a:t>other with the help of negation</a:t>
            </a:r>
            <a:endParaRPr lang="en-US" sz="2400" dirty="0"/>
          </a:p>
          <a:p>
            <a:pPr lvl="1">
              <a:buNone/>
            </a:pPr>
            <a:r>
              <a:rPr lang="en-US" sz="2000" b="1" dirty="0">
                <a:solidFill>
                  <a:srgbClr val="CC0099"/>
                </a:solidFill>
                <a:sym typeface="Symbol" pitchFamily="18" charset="2"/>
              </a:rPr>
              <a:t>x</a:t>
            </a:r>
            <a:r>
              <a:rPr lang="en-US" sz="2000" b="1" dirty="0">
                <a:solidFill>
                  <a:srgbClr val="CC0099"/>
                </a:solidFill>
              </a:rPr>
              <a:t> Likes(</a:t>
            </a:r>
            <a:r>
              <a:rPr lang="en-US" sz="2000" b="1" dirty="0" err="1">
                <a:solidFill>
                  <a:srgbClr val="CC0099"/>
                </a:solidFill>
              </a:rPr>
              <a:t>x,IceCream</a:t>
            </a:r>
            <a:r>
              <a:rPr lang="en-US" sz="2000" b="1" dirty="0" smtClean="0">
                <a:solidFill>
                  <a:srgbClr val="CC0099"/>
                </a:solidFill>
              </a:rPr>
              <a:t>)	</a:t>
            </a:r>
            <a:r>
              <a:rPr lang="en-US" sz="2000" b="1" dirty="0" smtClean="0">
                <a:solidFill>
                  <a:srgbClr val="CC0099"/>
                </a:solidFill>
                <a:sym typeface="Symbol" pitchFamily="18" charset="2"/>
              </a:rPr>
              <a:t></a:t>
            </a:r>
            <a:r>
              <a:rPr lang="en-US" sz="2000" b="1" dirty="0">
                <a:solidFill>
                  <a:srgbClr val="CC0099"/>
                </a:solidFill>
              </a:rPr>
              <a:t>x </a:t>
            </a:r>
            <a:r>
              <a:rPr lang="en-US" sz="20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000" b="1" dirty="0">
                <a:solidFill>
                  <a:srgbClr val="CC0099"/>
                </a:solidFill>
              </a:rPr>
              <a:t>Likes(</a:t>
            </a:r>
            <a:r>
              <a:rPr lang="en-US" sz="2000" b="1" dirty="0" err="1">
                <a:solidFill>
                  <a:srgbClr val="CC0099"/>
                </a:solidFill>
              </a:rPr>
              <a:t>x,IceCream</a:t>
            </a:r>
            <a:r>
              <a:rPr lang="en-US" sz="2000" b="1" dirty="0" smtClean="0">
                <a:solidFill>
                  <a:srgbClr val="CC0099"/>
                </a:solidFill>
              </a:rPr>
              <a:t>)</a:t>
            </a:r>
            <a:endParaRPr lang="en-US" sz="2000" b="1" dirty="0">
              <a:solidFill>
                <a:srgbClr val="CC0099"/>
              </a:solidFill>
            </a:endParaRPr>
          </a:p>
          <a:p>
            <a:pPr lvl="1">
              <a:buNone/>
            </a:pPr>
            <a:r>
              <a:rPr lang="en-US" sz="2000" b="1" dirty="0">
                <a:solidFill>
                  <a:srgbClr val="CC0099"/>
                </a:solidFill>
                <a:sym typeface="Symbol" pitchFamily="18" charset="2"/>
              </a:rPr>
              <a:t></a:t>
            </a:r>
            <a:r>
              <a:rPr lang="en-US" sz="2000" b="1" dirty="0">
                <a:solidFill>
                  <a:srgbClr val="CC0099"/>
                </a:solidFill>
              </a:rPr>
              <a:t>x Likes(</a:t>
            </a:r>
            <a:r>
              <a:rPr lang="en-US" sz="2000" b="1" dirty="0" err="1">
                <a:solidFill>
                  <a:srgbClr val="CC0099"/>
                </a:solidFill>
              </a:rPr>
              <a:t>x,Broccoli</a:t>
            </a:r>
            <a:r>
              <a:rPr lang="en-US" sz="2000" b="1" dirty="0" smtClean="0">
                <a:solidFill>
                  <a:srgbClr val="CC0099"/>
                </a:solidFill>
              </a:rPr>
              <a:t>)</a:t>
            </a:r>
            <a:r>
              <a:rPr lang="en-US" sz="2000" b="1" dirty="0" smtClean="0">
                <a:solidFill>
                  <a:srgbClr val="CC0099"/>
                </a:solidFill>
                <a:sym typeface="Symbol" pitchFamily="18" charset="2"/>
              </a:rPr>
              <a:t>	</a:t>
            </a:r>
            <a:r>
              <a:rPr lang="en-US" sz="2000" b="1" dirty="0">
                <a:solidFill>
                  <a:srgbClr val="CC0099"/>
                </a:solidFill>
                <a:sym typeface="Symbol" pitchFamily="18" charset="2"/>
              </a:rPr>
              <a:t>x</a:t>
            </a:r>
            <a:r>
              <a:rPr lang="en-US" sz="2000" b="1" dirty="0">
                <a:solidFill>
                  <a:srgbClr val="CC0099"/>
                </a:solidFill>
              </a:rPr>
              <a:t> </a:t>
            </a:r>
            <a:r>
              <a:rPr lang="en-US" sz="20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000" b="1" dirty="0">
                <a:solidFill>
                  <a:srgbClr val="CC0099"/>
                </a:solidFill>
              </a:rPr>
              <a:t>Likes(</a:t>
            </a:r>
            <a:r>
              <a:rPr lang="en-US" sz="2000" b="1" dirty="0" err="1">
                <a:solidFill>
                  <a:srgbClr val="CC0099"/>
                </a:solidFill>
              </a:rPr>
              <a:t>x,Broccoli</a:t>
            </a:r>
            <a:r>
              <a:rPr lang="en-US" sz="2000" b="1" dirty="0" smtClean="0">
                <a:solidFill>
                  <a:srgbClr val="CC0099"/>
                </a:solidFill>
              </a:rPr>
              <a:t>)</a:t>
            </a:r>
            <a:endParaRPr lang="en-US" sz="2000" b="1" dirty="0">
              <a:solidFill>
                <a:srgbClr val="CC00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C0099"/>
                </a:solidFill>
              </a:rPr>
              <a:t>Term</a:t>
            </a:r>
            <a:r>
              <a:rPr lang="en-US" sz="2800" b="1" baseline="-25000" dirty="0" smtClean="0">
                <a:solidFill>
                  <a:srgbClr val="CC0099"/>
                </a:solidFill>
              </a:rPr>
              <a:t>1</a:t>
            </a:r>
            <a:r>
              <a:rPr lang="en-US" sz="2800" b="1" dirty="0" smtClean="0">
                <a:solidFill>
                  <a:srgbClr val="CC0099"/>
                </a:solidFill>
              </a:rPr>
              <a:t> </a:t>
            </a:r>
            <a:r>
              <a:rPr lang="en-US" sz="2800" b="1" dirty="0">
                <a:solidFill>
                  <a:srgbClr val="CC0099"/>
                </a:solidFill>
              </a:rPr>
              <a:t>= </a:t>
            </a:r>
            <a:r>
              <a:rPr lang="en-US" sz="2800" b="1" dirty="0" smtClean="0">
                <a:solidFill>
                  <a:srgbClr val="CC0099"/>
                </a:solidFill>
              </a:rPr>
              <a:t>Term</a:t>
            </a:r>
            <a:r>
              <a:rPr lang="en-US" sz="2800" b="1" baseline="-25000" dirty="0" smtClean="0">
                <a:solidFill>
                  <a:srgbClr val="CC0099"/>
                </a:solidFill>
              </a:rPr>
              <a:t>2</a:t>
            </a:r>
            <a:r>
              <a:rPr lang="en-US" sz="2800" dirty="0" smtClean="0"/>
              <a:t> </a:t>
            </a:r>
            <a:r>
              <a:rPr lang="en-US" sz="2800" dirty="0"/>
              <a:t>is true under a given </a:t>
            </a:r>
            <a:r>
              <a:rPr lang="en-US" sz="2800" dirty="0" smtClean="0"/>
              <a:t>model </a:t>
            </a:r>
            <a:r>
              <a:rPr lang="en-US" sz="2800" dirty="0"/>
              <a:t>if and only if </a:t>
            </a:r>
            <a:r>
              <a:rPr lang="en-US" sz="2800" b="1" dirty="0">
                <a:solidFill>
                  <a:srgbClr val="CC0099"/>
                </a:solidFill>
              </a:rPr>
              <a:t>T</a:t>
            </a:r>
            <a:r>
              <a:rPr lang="en-US" sz="2800" b="1" dirty="0" smtClean="0">
                <a:solidFill>
                  <a:srgbClr val="CC0099"/>
                </a:solidFill>
              </a:rPr>
              <a:t>erm</a:t>
            </a:r>
            <a:r>
              <a:rPr lang="en-US" sz="2800" b="1" baseline="-25000" dirty="0" smtClean="0">
                <a:solidFill>
                  <a:srgbClr val="CC0099"/>
                </a:solidFill>
              </a:rPr>
              <a:t>1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CC0099"/>
                </a:solidFill>
              </a:rPr>
              <a:t>T</a:t>
            </a:r>
            <a:r>
              <a:rPr lang="en-US" sz="2800" b="1" dirty="0" smtClean="0">
                <a:solidFill>
                  <a:srgbClr val="CC0099"/>
                </a:solidFill>
              </a:rPr>
              <a:t>erm</a:t>
            </a:r>
            <a:r>
              <a:rPr lang="en-US" sz="2800" b="1" baseline="-25000" dirty="0" smtClean="0">
                <a:solidFill>
                  <a:srgbClr val="CC0099"/>
                </a:solidFill>
              </a:rPr>
              <a:t>2</a:t>
            </a:r>
            <a:r>
              <a:rPr lang="en-US" sz="2800" dirty="0" smtClean="0"/>
              <a:t> </a:t>
            </a:r>
            <a:r>
              <a:rPr lang="en-US" sz="2800" dirty="0"/>
              <a:t>refer to the same </a:t>
            </a:r>
            <a:r>
              <a:rPr lang="en-US" sz="2800" dirty="0" smtClean="0"/>
              <a:t>object</a:t>
            </a:r>
            <a:endParaRPr lang="en-US" sz="2800" dirty="0"/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>
                <a:solidFill>
                  <a:srgbClr val="CC0099"/>
                </a:solidFill>
              </a:rPr>
              <a:t>Sibling</a:t>
            </a:r>
            <a:r>
              <a:rPr lang="en-US" sz="2800" dirty="0"/>
              <a:t> in terms of </a:t>
            </a:r>
            <a:r>
              <a:rPr lang="en-US" sz="2800" b="1" dirty="0">
                <a:solidFill>
                  <a:srgbClr val="CC0099"/>
                </a:solidFill>
              </a:rPr>
              <a:t>Parent</a:t>
            </a:r>
            <a:r>
              <a:rPr lang="en-US" sz="2800" dirty="0" smtClean="0"/>
              <a:t>:</a:t>
            </a:r>
            <a:endParaRPr lang="en-US" sz="2800" dirty="0"/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</a:t>
            </a:r>
            <a:r>
              <a:rPr lang="en-US" sz="2400" b="1" dirty="0" err="1">
                <a:solidFill>
                  <a:srgbClr val="CC0099"/>
                </a:solidFill>
              </a:rPr>
              <a:t>x,y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CC0099"/>
                </a:solidFill>
              </a:rPr>
              <a:t>Sibling(</a:t>
            </a:r>
            <a:r>
              <a:rPr lang="en-US" sz="2400" b="1" dirty="0" err="1">
                <a:solidFill>
                  <a:srgbClr val="CC0099"/>
                </a:solidFill>
              </a:rPr>
              <a:t>x,y</a:t>
            </a:r>
            <a:r>
              <a:rPr lang="en-US" sz="2400" b="1" dirty="0">
                <a:solidFill>
                  <a:srgbClr val="CC0099"/>
                </a:solidFill>
              </a:rPr>
              <a:t>)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 </a:t>
            </a:r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/>
            </a:r>
            <a:b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</a:br>
            <a:r>
              <a:rPr lang="en-US" sz="2400" b="1" dirty="0" smtClean="0">
                <a:solidFill>
                  <a:srgbClr val="CC0099"/>
                </a:solidFill>
              </a:rPr>
              <a:t>[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b="1" dirty="0">
                <a:solidFill>
                  <a:srgbClr val="CC0099"/>
                </a:solidFill>
              </a:rPr>
              <a:t>(x = y)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 </a:t>
            </a:r>
            <a:r>
              <a:rPr lang="en-US" sz="2400" b="1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</a:t>
            </a:r>
            <a:r>
              <a:rPr lang="en-US" sz="2400" b="1" dirty="0" err="1">
                <a:solidFill>
                  <a:srgbClr val="CC0099"/>
                </a:solidFill>
              </a:rPr>
              <a:t>m,f</a:t>
            </a:r>
            <a:r>
              <a:rPr lang="en-US" sz="2400" b="1" dirty="0">
                <a:solidFill>
                  <a:srgbClr val="CC0099"/>
                </a:solidFill>
              </a:rPr>
              <a:t> </a:t>
            </a:r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b="1" dirty="0" smtClean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</a:rPr>
              <a:t>(m = f)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 </a:t>
            </a:r>
            <a:r>
              <a:rPr lang="en-US" sz="2400" b="1" dirty="0">
                <a:solidFill>
                  <a:srgbClr val="CC0099"/>
                </a:solidFill>
              </a:rPr>
              <a:t>Parent(</a:t>
            </a:r>
            <a:r>
              <a:rPr lang="en-US" sz="2400" b="1" dirty="0" err="1">
                <a:solidFill>
                  <a:srgbClr val="CC0099"/>
                </a:solidFill>
              </a:rPr>
              <a:t>m,x</a:t>
            </a:r>
            <a:r>
              <a:rPr lang="en-US" sz="2400" b="1" dirty="0">
                <a:solidFill>
                  <a:srgbClr val="CC0099"/>
                </a:solidFill>
              </a:rPr>
              <a:t>)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 </a:t>
            </a:r>
            <a:r>
              <a:rPr lang="en-US" sz="2400" b="1" dirty="0">
                <a:solidFill>
                  <a:srgbClr val="CC0099"/>
                </a:solidFill>
              </a:rPr>
              <a:t>Parent(</a:t>
            </a:r>
            <a:r>
              <a:rPr lang="en-US" sz="2400" b="1" dirty="0" err="1">
                <a:solidFill>
                  <a:srgbClr val="CC0099"/>
                </a:solidFill>
              </a:rPr>
              <a:t>f,x</a:t>
            </a:r>
            <a:r>
              <a:rPr lang="en-US" sz="2400" b="1" dirty="0">
                <a:solidFill>
                  <a:srgbClr val="CC0099"/>
                </a:solidFill>
              </a:rPr>
              <a:t>)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b="1" dirty="0">
                <a:solidFill>
                  <a:srgbClr val="CC0099"/>
                </a:solidFill>
              </a:rPr>
              <a:t> Parent(</a:t>
            </a:r>
            <a:r>
              <a:rPr lang="en-US" sz="2400" b="1" dirty="0" err="1">
                <a:solidFill>
                  <a:srgbClr val="CC0099"/>
                </a:solidFill>
              </a:rPr>
              <a:t>m,y</a:t>
            </a:r>
            <a:r>
              <a:rPr lang="en-US" sz="2400" b="1" dirty="0">
                <a:solidFill>
                  <a:srgbClr val="CC0099"/>
                </a:solidFill>
              </a:rPr>
              <a:t>)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b="1" dirty="0">
                <a:solidFill>
                  <a:srgbClr val="CC0099"/>
                </a:solidFill>
              </a:rPr>
              <a:t>  Parent(</a:t>
            </a:r>
            <a:r>
              <a:rPr lang="en-US" sz="2400" b="1" dirty="0" err="1">
                <a:solidFill>
                  <a:srgbClr val="CC0099"/>
                </a:solidFill>
              </a:rPr>
              <a:t>f,y</a:t>
            </a:r>
            <a:r>
              <a:rPr lang="en-US" sz="2400" b="1" dirty="0">
                <a:solidFill>
                  <a:srgbClr val="CC0099"/>
                </a:solidFill>
              </a:rPr>
              <a:t>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11930</TotalTime>
  <Words>251</Words>
  <Application>Microsoft Office PowerPoint</Application>
  <PresentationFormat>On-screen Show (4:3)</PresentationFormat>
  <Paragraphs>83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First-Order Logic</vt:lpstr>
      <vt:lpstr>Limitations of propositional logic</vt:lpstr>
      <vt:lpstr>First-order logic</vt:lpstr>
      <vt:lpstr>Syntax of FOL</vt:lpstr>
      <vt:lpstr>Semantics of FOL</vt:lpstr>
      <vt:lpstr>Universal quantification</vt:lpstr>
      <vt:lpstr>Existential quantification</vt:lpstr>
      <vt:lpstr>Properties of quantifiers</vt:lpstr>
      <vt:lpstr>Equality</vt:lpstr>
      <vt:lpstr>Why “First order”?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Logic</dc:title>
  <dc:creator>Min-Yen Kan</dc:creator>
  <cp:lastModifiedBy>Svetlana Lazebnik</cp:lastModifiedBy>
  <cp:revision>168</cp:revision>
  <dcterms:created xsi:type="dcterms:W3CDTF">2004-01-02T06:35:44Z</dcterms:created>
  <dcterms:modified xsi:type="dcterms:W3CDTF">2012-10-19T20:25:10Z</dcterms:modified>
</cp:coreProperties>
</file>