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87" r:id="rId3"/>
    <p:sldId id="288" r:id="rId4"/>
    <p:sldId id="292" r:id="rId5"/>
    <p:sldId id="293" r:id="rId6"/>
    <p:sldId id="294" r:id="rId7"/>
    <p:sldId id="289" r:id="rId8"/>
    <p:sldId id="290" r:id="rId9"/>
    <p:sldId id="291" r:id="rId10"/>
    <p:sldId id="326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9" r:id="rId23"/>
    <p:sldId id="310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31" autoAdjust="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FACA989-2A8F-4798-8C15-21E417E8F751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DFCE81-ED3B-4626-8C28-1345F07C10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BE1FE-1C3B-4656-AFE6-D190AFBF18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A1B-4F46-462D-BB00-E8191ACF9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C56B-1B98-4271-9BE5-73DC1153C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97D9E-8BBE-43D6-BBD9-F4F166531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A02B8-B0E4-480C-8CC3-3347D7E64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F434C-4659-4A5A-9131-503F99D4F2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1A9C7-671A-4F40-AF9B-C280594A3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658A-D467-45F8-A73E-A0E345C70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E0233-3B7B-4FF7-B6DF-C6A632AC22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FB602-2A1C-41C3-BE23-AAEB9D518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36EDC-D21E-48D7-8EEA-712A1B862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45AB4-26BC-4996-8C63-FA71D8091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71C713-5938-4FB7-A46D-804A77D4EF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rules of inference for propositional logic apply to first-order logic </a:t>
            </a:r>
          </a:p>
          <a:p>
            <a:r>
              <a:rPr lang="en-US" sz="2800" dirty="0" smtClean="0"/>
              <a:t>We just need to reduce FOL sentences to PL sentences by </a:t>
            </a:r>
            <a:r>
              <a:rPr lang="en-US" sz="2800" dirty="0" smtClean="0">
                <a:solidFill>
                  <a:srgbClr val="CC0099"/>
                </a:solidFill>
              </a:rPr>
              <a:t>instantiating variables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CC0099"/>
                </a:solidFill>
              </a:rPr>
              <a:t>removing quantifiers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dirty="0"/>
              <a:t>Generalized Modus Ponens (GMP)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(p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…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err="1" smtClean="0">
                <a:solidFill>
                  <a:srgbClr val="CC0099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b="1" dirty="0" smtClean="0">
                <a:solidFill>
                  <a:srgbClr val="CC0099"/>
                </a:solidFill>
              </a:rPr>
              <a:t>q), r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, r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dirty="0" smtClean="0">
                <a:solidFill>
                  <a:srgbClr val="CC0099"/>
                </a:solidFill>
              </a:rPr>
              <a:t>, </a:t>
            </a:r>
            <a:r>
              <a:rPr lang="en-US" sz="2400" b="1" dirty="0">
                <a:solidFill>
                  <a:srgbClr val="CC0099"/>
                </a:solidFill>
              </a:rPr>
              <a:t>… , </a:t>
            </a:r>
            <a:r>
              <a:rPr lang="en-US" sz="2400" b="1" dirty="0" err="1" smtClean="0">
                <a:solidFill>
                  <a:srgbClr val="CC0099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2400" dirty="0" smtClean="0"/>
              <a:t>such that</a:t>
            </a:r>
            <a:r>
              <a:rPr lang="en-US" sz="2400" b="1" dirty="0" smtClean="0">
                <a:solidFill>
                  <a:srgbClr val="CC0099"/>
                </a:solidFill>
              </a:rPr>
              <a:t> SUBST(</a:t>
            </a:r>
            <a:r>
              <a:rPr lang="el-GR" sz="2400" b="1" dirty="0" smtClean="0">
                <a:solidFill>
                  <a:srgbClr val="CC0099"/>
                </a:solidFill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</a:rPr>
              <a:t>, 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i</a:t>
            </a:r>
            <a:r>
              <a:rPr lang="en-US" sz="2400" b="1" dirty="0" smtClean="0">
                <a:solidFill>
                  <a:srgbClr val="CC0099"/>
                </a:solidFill>
              </a:rPr>
              <a:t>)= SUBST(</a:t>
            </a:r>
            <a:r>
              <a:rPr lang="el-GR" sz="2400" b="1" dirty="0" smtClean="0">
                <a:solidFill>
                  <a:srgbClr val="CC0099"/>
                </a:solidFill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</a:rPr>
              <a:t>, </a:t>
            </a:r>
            <a:r>
              <a:rPr lang="en-US" sz="2400" b="1" dirty="0" err="1" smtClean="0">
                <a:solidFill>
                  <a:srgbClr val="CC0099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i</a:t>
            </a:r>
            <a:r>
              <a:rPr lang="en-US" sz="2400" b="1" dirty="0" smtClean="0">
                <a:solidFill>
                  <a:srgbClr val="CC0099"/>
                </a:solidFill>
              </a:rPr>
              <a:t>) </a:t>
            </a:r>
            <a:r>
              <a:rPr lang="en-US" sz="2400" dirty="0" smtClean="0"/>
              <a:t>for all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SUBST(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, q)</a:t>
            </a:r>
            <a:endParaRPr lang="en-US" sz="2400" b="1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Example </a:t>
            </a:r>
            <a:r>
              <a:rPr lang="en-US" sz="2400" dirty="0" smtClean="0"/>
              <a:t>(all variables assumed universally quantified)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King(x) </a:t>
            </a:r>
            <a:r>
              <a:rPr lang="en-US" sz="2000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CC0099"/>
                </a:solidFill>
              </a:rPr>
              <a:t> Greedy(x) </a:t>
            </a:r>
            <a:r>
              <a:rPr lang="en-US" sz="2000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000" dirty="0" smtClean="0">
                <a:solidFill>
                  <a:srgbClr val="CC0099"/>
                </a:solidFill>
              </a:rPr>
              <a:t> Evil(x)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King(John)		Greedy(y)		Brother(</a:t>
            </a:r>
            <a:r>
              <a:rPr lang="en-US" sz="2000" dirty="0" err="1" smtClean="0">
                <a:solidFill>
                  <a:srgbClr val="CC0099"/>
                </a:solidFill>
              </a:rPr>
              <a:t>Richard,John</a:t>
            </a:r>
            <a:r>
              <a:rPr lang="en-US" sz="2000" dirty="0" smtClean="0">
                <a:solidFill>
                  <a:srgbClr val="CC0099"/>
                </a:solidFill>
              </a:rPr>
              <a:t>)</a:t>
            </a:r>
          </a:p>
          <a:p>
            <a:pPr lvl="1">
              <a:buNone/>
            </a:pPr>
            <a:endParaRPr lang="en-US" sz="2000" dirty="0" smtClean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p</a:t>
            </a:r>
            <a:r>
              <a:rPr lang="en-US" sz="2000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CC0099"/>
                </a:solidFill>
              </a:rPr>
              <a:t>King(x),        p</a:t>
            </a:r>
            <a:r>
              <a:rPr lang="en-US" sz="2000" baseline="-25000" dirty="0" smtClean="0">
                <a:solidFill>
                  <a:srgbClr val="CC0099"/>
                </a:solidFill>
              </a:rPr>
              <a:t>2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CC0099"/>
                </a:solidFill>
              </a:rPr>
              <a:t>Greedy(x), 	q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CC0099"/>
                </a:solidFill>
              </a:rPr>
              <a:t>Evil(x)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r</a:t>
            </a:r>
            <a:r>
              <a:rPr lang="en-US" sz="2000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dirty="0" smtClean="0"/>
              <a:t>  is </a:t>
            </a:r>
            <a:r>
              <a:rPr lang="en-US" sz="2000" dirty="0" smtClean="0">
                <a:solidFill>
                  <a:srgbClr val="CC0099"/>
                </a:solidFill>
              </a:rPr>
              <a:t>King(John),  r</a:t>
            </a:r>
            <a:r>
              <a:rPr lang="en-US" sz="2000" baseline="-25000" dirty="0" smtClean="0">
                <a:solidFill>
                  <a:srgbClr val="CC0099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>
                <a:solidFill>
                  <a:srgbClr val="CC0099"/>
                </a:solidFill>
              </a:rPr>
              <a:t>Greedy(y), 	</a:t>
            </a:r>
            <a:r>
              <a:rPr lang="el-GR" sz="2000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C0099"/>
                </a:solidFill>
              </a:rPr>
              <a:t>{</a:t>
            </a:r>
            <a:r>
              <a:rPr lang="en-US" sz="2000" dirty="0" smtClean="0">
                <a:solidFill>
                  <a:srgbClr val="CC0099"/>
                </a:solidFill>
              </a:rPr>
              <a:t>x/</a:t>
            </a:r>
            <a:r>
              <a:rPr lang="en-US" sz="2000" dirty="0" err="1" smtClean="0">
                <a:solidFill>
                  <a:srgbClr val="CC0099"/>
                </a:solidFill>
              </a:rPr>
              <a:t>John,y</a:t>
            </a:r>
            <a:r>
              <a:rPr lang="en-US" sz="2000" dirty="0" smtClean="0">
                <a:solidFill>
                  <a:srgbClr val="CC0099"/>
                </a:solidFill>
              </a:rPr>
              <a:t>/John}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SUBST(</a:t>
            </a:r>
            <a:r>
              <a:rPr lang="el-GR" sz="2000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000" dirty="0" smtClean="0">
                <a:solidFill>
                  <a:srgbClr val="CC0099"/>
                </a:solidFill>
                <a:cs typeface="Arial" charset="0"/>
              </a:rPr>
              <a:t>, q)</a:t>
            </a:r>
            <a:r>
              <a:rPr lang="en-US" sz="2000" dirty="0" smtClean="0">
                <a:solidFill>
                  <a:srgbClr val="CC0099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C0099"/>
                </a:solidFill>
              </a:rPr>
              <a:t>Evil(John)</a:t>
            </a:r>
            <a:r>
              <a:rPr lang="en-US" sz="2000" dirty="0"/>
              <a:t>
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447800" y="2286000"/>
            <a:ext cx="6400800" cy="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UNIFY(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α</a:t>
            </a:r>
            <a:r>
              <a:rPr lang="en-US" sz="2400" b="1" dirty="0" smtClean="0">
                <a:solidFill>
                  <a:srgbClr val="CC0099"/>
                </a:solidFill>
              </a:rPr>
              <a:t>,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β</a:t>
            </a:r>
            <a:r>
              <a:rPr lang="en-US" sz="2400" b="1" dirty="0" smtClean="0">
                <a:solidFill>
                  <a:srgbClr val="CC0099"/>
                </a:solidFill>
              </a:rPr>
              <a:t>) = 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θ </a:t>
            </a:r>
            <a:r>
              <a:rPr lang="en-US" sz="2400" dirty="0" smtClean="0"/>
              <a:t>means that </a:t>
            </a:r>
            <a:r>
              <a:rPr lang="en-US" sz="2400" b="1" dirty="0" smtClean="0">
                <a:solidFill>
                  <a:srgbClr val="CC0099"/>
                </a:solidFill>
              </a:rPr>
              <a:t>SUBST(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, 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α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CC0099"/>
                </a:solidFill>
              </a:rPr>
              <a:t> = SUBST(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, 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β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)</a:t>
            </a:r>
            <a:endParaRPr lang="en-US" sz="2400" b="1" dirty="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CC0099"/>
                </a:solidFill>
              </a:rPr>
              <a:t>p </a:t>
            </a:r>
            <a:r>
              <a:rPr lang="en-US" sz="2000" b="1" dirty="0">
                <a:solidFill>
                  <a:srgbClr val="CC0099"/>
                </a:solidFill>
              </a:rPr>
              <a:t>			</a:t>
            </a:r>
            <a:r>
              <a:rPr lang="en-US" sz="2000" b="1" dirty="0" smtClean="0">
                <a:solidFill>
                  <a:srgbClr val="CC0099"/>
                </a:solidFill>
              </a:rPr>
              <a:t>	q</a:t>
            </a:r>
            <a:r>
              <a:rPr lang="en-US" sz="2000" b="1" dirty="0">
                <a:solidFill>
                  <a:srgbClr val="CC0099"/>
                </a:solidFill>
              </a:rPr>
              <a:t>	 		</a:t>
            </a:r>
            <a:r>
              <a:rPr lang="el-GR" sz="2000" b="1" dirty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000" b="1" dirty="0">
                <a:solidFill>
                  <a:srgbClr val="CC0099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CC0099"/>
                </a:solidFill>
              </a:rPr>
              <a:t>Knows(</a:t>
            </a:r>
            <a:r>
              <a:rPr lang="en-US" sz="2000" dirty="0" err="1">
                <a:solidFill>
                  <a:srgbClr val="CC0099"/>
                </a:solidFill>
              </a:rPr>
              <a:t>John,x</a:t>
            </a:r>
            <a:r>
              <a:rPr lang="en-US" sz="2000" dirty="0">
                <a:solidFill>
                  <a:srgbClr val="CC0099"/>
                </a:solidFill>
              </a:rPr>
              <a:t>) 	</a:t>
            </a:r>
            <a:r>
              <a:rPr lang="en-US" sz="2000" dirty="0" smtClean="0">
                <a:solidFill>
                  <a:srgbClr val="CC0099"/>
                </a:solidFill>
              </a:rPr>
              <a:t>	Knows(</a:t>
            </a:r>
            <a:r>
              <a:rPr lang="en-US" sz="2000" dirty="0" err="1" smtClean="0">
                <a:solidFill>
                  <a:srgbClr val="CC0099"/>
                </a:solidFill>
              </a:rPr>
              <a:t>John,Jane</a:t>
            </a:r>
            <a:r>
              <a:rPr lang="en-US" sz="2000" dirty="0">
                <a:solidFill>
                  <a:srgbClr val="CC0099"/>
                </a:solidFill>
              </a:rPr>
              <a:t>) 	{x/Jane</a:t>
            </a:r>
            <a:r>
              <a:rPr lang="en-US" sz="2000" dirty="0" smtClean="0">
                <a:solidFill>
                  <a:srgbClr val="CC0099"/>
                </a:solidFill>
              </a:rPr>
              <a:t>}</a:t>
            </a:r>
            <a:endParaRPr 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CC0099"/>
                </a:solidFill>
              </a:rPr>
              <a:t>Knows(</a:t>
            </a:r>
            <a:r>
              <a:rPr lang="en-US" sz="2000" dirty="0" err="1">
                <a:solidFill>
                  <a:srgbClr val="CC0099"/>
                </a:solidFill>
              </a:rPr>
              <a:t>John,x</a:t>
            </a:r>
            <a:r>
              <a:rPr lang="en-US" sz="2000" dirty="0">
                <a:solidFill>
                  <a:srgbClr val="CC0099"/>
                </a:solidFill>
              </a:rPr>
              <a:t>)	</a:t>
            </a:r>
            <a:r>
              <a:rPr lang="en-US" sz="2000" dirty="0" smtClean="0">
                <a:solidFill>
                  <a:srgbClr val="CC0099"/>
                </a:solidFill>
              </a:rPr>
              <a:t>	Knows(</a:t>
            </a:r>
            <a:r>
              <a:rPr lang="en-US" sz="2000" dirty="0" err="1" smtClean="0">
                <a:solidFill>
                  <a:srgbClr val="CC0099"/>
                </a:solidFill>
              </a:rPr>
              <a:t>y,Mary</a:t>
            </a:r>
            <a:r>
              <a:rPr lang="en-US" sz="2000" dirty="0" smtClean="0">
                <a:solidFill>
                  <a:srgbClr val="CC0099"/>
                </a:solidFill>
              </a:rPr>
              <a:t>) </a:t>
            </a:r>
            <a:r>
              <a:rPr lang="en-US" sz="2000" dirty="0">
                <a:solidFill>
                  <a:srgbClr val="CC0099"/>
                </a:solidFill>
              </a:rPr>
              <a:t>		{</a:t>
            </a:r>
            <a:r>
              <a:rPr lang="en-US" sz="2000" dirty="0" smtClean="0">
                <a:solidFill>
                  <a:srgbClr val="CC0099"/>
                </a:solidFill>
              </a:rPr>
              <a:t>x/Mary, y/John}</a:t>
            </a:r>
            <a:endParaRPr 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CC0099"/>
                </a:solidFill>
              </a:rPr>
              <a:t>Knows(</a:t>
            </a:r>
            <a:r>
              <a:rPr lang="en-US" sz="2000" dirty="0" err="1">
                <a:solidFill>
                  <a:srgbClr val="CC0099"/>
                </a:solidFill>
              </a:rPr>
              <a:t>John,x</a:t>
            </a:r>
            <a:r>
              <a:rPr lang="en-US" sz="2000" dirty="0">
                <a:solidFill>
                  <a:srgbClr val="CC0099"/>
                </a:solidFill>
              </a:rPr>
              <a:t>) 	</a:t>
            </a:r>
            <a:r>
              <a:rPr lang="en-US" sz="2000" dirty="0" smtClean="0">
                <a:solidFill>
                  <a:srgbClr val="CC0099"/>
                </a:solidFill>
              </a:rPr>
              <a:t>	Knows(</a:t>
            </a:r>
            <a:r>
              <a:rPr lang="en-US" sz="2000" dirty="0" err="1" smtClean="0">
                <a:solidFill>
                  <a:srgbClr val="CC0099"/>
                </a:solidFill>
              </a:rPr>
              <a:t>y,Mother</a:t>
            </a:r>
            <a:r>
              <a:rPr lang="en-US" sz="2000" dirty="0" smtClean="0">
                <a:solidFill>
                  <a:srgbClr val="CC0099"/>
                </a:solidFill>
              </a:rPr>
              <a:t>(y</a:t>
            </a:r>
            <a:r>
              <a:rPr lang="en-US" sz="2000" dirty="0">
                <a:solidFill>
                  <a:srgbClr val="CC0099"/>
                </a:solidFill>
              </a:rPr>
              <a:t>))	{y/John</a:t>
            </a:r>
            <a:r>
              <a:rPr lang="en-US" sz="2000" dirty="0" smtClean="0">
                <a:solidFill>
                  <a:srgbClr val="CC0099"/>
                </a:solidFill>
              </a:rPr>
              <a:t>, x/Mother(John)}</a:t>
            </a:r>
            <a:endParaRPr lang="en-US" sz="2000" dirty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CC0099"/>
                </a:solidFill>
              </a:rPr>
              <a:t>Knows(</a:t>
            </a:r>
            <a:r>
              <a:rPr lang="en-US" sz="2000" dirty="0" err="1">
                <a:solidFill>
                  <a:srgbClr val="CC0099"/>
                </a:solidFill>
              </a:rPr>
              <a:t>John,x</a:t>
            </a:r>
            <a:r>
              <a:rPr lang="en-US" sz="2000" dirty="0">
                <a:solidFill>
                  <a:srgbClr val="CC0099"/>
                </a:solidFill>
              </a:rPr>
              <a:t>)	</a:t>
            </a:r>
            <a:r>
              <a:rPr lang="en-US" sz="2000" dirty="0" smtClean="0">
                <a:solidFill>
                  <a:srgbClr val="CC0099"/>
                </a:solidFill>
              </a:rPr>
              <a:t>	Knows(</a:t>
            </a:r>
            <a:r>
              <a:rPr lang="en-US" sz="2000" dirty="0" err="1" smtClean="0">
                <a:solidFill>
                  <a:srgbClr val="CC0099"/>
                </a:solidFill>
              </a:rPr>
              <a:t>x,Mary</a:t>
            </a:r>
            <a:r>
              <a:rPr lang="en-US" sz="2000" dirty="0" smtClean="0">
                <a:solidFill>
                  <a:srgbClr val="CC0099"/>
                </a:solidFill>
              </a:rPr>
              <a:t>) </a:t>
            </a:r>
            <a:r>
              <a:rPr lang="en-US" sz="2000" dirty="0">
                <a:solidFill>
                  <a:srgbClr val="CC0099"/>
                </a:solidFill>
              </a:rPr>
              <a:t>		</a:t>
            </a:r>
            <a:r>
              <a:rPr lang="en-US" sz="2000" dirty="0" smtClean="0">
                <a:solidFill>
                  <a:srgbClr val="CC0099"/>
                </a:solidFill>
              </a:rPr>
              <a:t>{x</a:t>
            </a:r>
            <a:r>
              <a:rPr lang="en-US" sz="2000" baseline="-25000" dirty="0" smtClean="0">
                <a:solidFill>
                  <a:srgbClr val="CC0099"/>
                </a:solidFill>
              </a:rPr>
              <a:t>1</a:t>
            </a:r>
            <a:r>
              <a:rPr lang="en-US" sz="2000" dirty="0" smtClean="0">
                <a:solidFill>
                  <a:srgbClr val="CC0099"/>
                </a:solidFill>
              </a:rPr>
              <a:t>/John, x</a:t>
            </a:r>
            <a:r>
              <a:rPr lang="en-US" sz="2000" baseline="-25000" dirty="0" smtClean="0">
                <a:solidFill>
                  <a:srgbClr val="CC0099"/>
                </a:solidFill>
              </a:rPr>
              <a:t>2</a:t>
            </a:r>
            <a:r>
              <a:rPr lang="en-US" sz="2000" dirty="0" smtClean="0">
                <a:solidFill>
                  <a:srgbClr val="CC0099"/>
                </a:solidFill>
              </a:rPr>
              <a:t>/Mary}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Knows(</a:t>
            </a:r>
            <a:r>
              <a:rPr lang="en-US" sz="2000" dirty="0" err="1" smtClean="0">
                <a:solidFill>
                  <a:srgbClr val="CC0099"/>
                </a:solidFill>
              </a:rPr>
              <a:t>John,x</a:t>
            </a:r>
            <a:r>
              <a:rPr lang="en-US" sz="2000" dirty="0" smtClean="0">
                <a:solidFill>
                  <a:srgbClr val="CC0099"/>
                </a:solidFill>
              </a:rPr>
              <a:t>)		Knows(</a:t>
            </a:r>
            <a:r>
              <a:rPr lang="en-US" sz="2000" dirty="0" err="1" smtClean="0">
                <a:solidFill>
                  <a:srgbClr val="CC0099"/>
                </a:solidFill>
              </a:rPr>
              <a:t>y,z</a:t>
            </a:r>
            <a:r>
              <a:rPr lang="en-US" sz="2000" dirty="0" smtClean="0">
                <a:solidFill>
                  <a:srgbClr val="CC0099"/>
                </a:solidFill>
              </a:rPr>
              <a:t>)		{y/John, x/z}</a:t>
            </a:r>
            <a:endParaRPr lang="en-US" sz="2000" dirty="0">
              <a:solidFill>
                <a:srgbClr val="CC0099"/>
              </a:solidFill>
            </a:endParaRPr>
          </a:p>
          <a:p>
            <a:pPr lvl="4"/>
            <a:endParaRPr lang="en-US" sz="1400" dirty="0">
              <a:solidFill>
                <a:srgbClr val="CC0099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Standardizing apart </a:t>
            </a:r>
            <a:r>
              <a:rPr lang="en-US" sz="2000" dirty="0"/>
              <a:t>eliminates overlap of </a:t>
            </a:r>
            <a:r>
              <a:rPr lang="en-US" sz="2000" dirty="0" smtClean="0"/>
              <a:t>variables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Most general unifier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33400" y="2819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819400" y="2514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5791200" y="2514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1242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5052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38862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41910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  <p:bldP spid="7" grpId="0" uiExpand="1" animBg="1"/>
      <p:bldP spid="8" grpId="0" uiExpand="1" animBg="1"/>
      <p:bldP spid="9" grpId="0" uiExpand="1" animBg="1"/>
      <p:bldP spid="10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Inference with GMP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pPr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(p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…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err="1" smtClean="0">
                <a:solidFill>
                  <a:srgbClr val="CC0099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b="1" dirty="0" smtClean="0">
                <a:solidFill>
                  <a:srgbClr val="CC0099"/>
                </a:solidFill>
              </a:rPr>
              <a:t>q), r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, r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dirty="0" smtClean="0">
                <a:solidFill>
                  <a:srgbClr val="CC0099"/>
                </a:solidFill>
              </a:rPr>
              <a:t>, </a:t>
            </a:r>
            <a:r>
              <a:rPr lang="en-US" sz="2400" b="1" dirty="0">
                <a:solidFill>
                  <a:srgbClr val="CC0099"/>
                </a:solidFill>
              </a:rPr>
              <a:t>… , </a:t>
            </a:r>
            <a:r>
              <a:rPr lang="en-US" sz="2400" b="1" dirty="0" err="1" smtClean="0">
                <a:solidFill>
                  <a:srgbClr val="CC0099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2400" dirty="0" smtClean="0"/>
              <a:t>such that</a:t>
            </a:r>
            <a:r>
              <a:rPr lang="en-US" sz="2400" b="1" dirty="0" smtClean="0">
                <a:solidFill>
                  <a:srgbClr val="CC0099"/>
                </a:solidFill>
              </a:rPr>
              <a:t> SUBST(</a:t>
            </a:r>
            <a:r>
              <a:rPr lang="el-GR" sz="2400" b="1" dirty="0" smtClean="0">
                <a:solidFill>
                  <a:srgbClr val="CC0099"/>
                </a:solidFill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</a:rPr>
              <a:t>, p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i</a:t>
            </a:r>
            <a:r>
              <a:rPr lang="en-US" sz="2400" b="1" dirty="0" smtClean="0">
                <a:solidFill>
                  <a:srgbClr val="CC0099"/>
                </a:solidFill>
              </a:rPr>
              <a:t>)= SUBST(</a:t>
            </a:r>
            <a:r>
              <a:rPr lang="el-GR" sz="2400" b="1" dirty="0" smtClean="0">
                <a:solidFill>
                  <a:srgbClr val="CC0099"/>
                </a:solidFill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</a:rPr>
              <a:t>, </a:t>
            </a:r>
            <a:r>
              <a:rPr lang="en-US" sz="2400" b="1" dirty="0" err="1" smtClean="0">
                <a:solidFill>
                  <a:srgbClr val="CC0099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CC0099"/>
                </a:solidFill>
              </a:rPr>
              <a:t>i</a:t>
            </a:r>
            <a:r>
              <a:rPr lang="en-US" sz="2400" b="1" dirty="0" smtClean="0">
                <a:solidFill>
                  <a:srgbClr val="CC0099"/>
                </a:solidFill>
              </a:rPr>
              <a:t>) </a:t>
            </a:r>
            <a:r>
              <a:rPr lang="en-US" sz="2400" dirty="0" smtClean="0"/>
              <a:t>for all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SUBST(</a:t>
            </a:r>
            <a:r>
              <a:rPr lang="el-GR" sz="2400" b="1" dirty="0" smtClean="0">
                <a:solidFill>
                  <a:srgbClr val="CC0099"/>
                </a:solidFill>
                <a:cs typeface="Arial" charset="0"/>
              </a:rPr>
              <a:t>θ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</a:rPr>
              <a:t>, q)</a:t>
            </a:r>
            <a:endParaRPr lang="en-US" sz="2400" b="1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r>
              <a:rPr lang="en-US" sz="2400" b="1" dirty="0" smtClean="0"/>
              <a:t>Forward chaining</a:t>
            </a:r>
          </a:p>
          <a:p>
            <a:pPr lvl="1"/>
            <a:r>
              <a:rPr lang="en-US" sz="2400" dirty="0" smtClean="0"/>
              <a:t>Like search: keep proving new things and adding them to the KB until we can prove q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Backward chaining</a:t>
            </a:r>
          </a:p>
          <a:p>
            <a:pPr lvl="1"/>
            <a:r>
              <a:rPr lang="en-US" sz="2400" dirty="0" smtClean="0"/>
              <a:t>Find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such that knowing them would prove q</a:t>
            </a:r>
          </a:p>
          <a:p>
            <a:pPr lvl="1"/>
            <a:r>
              <a:rPr lang="en-US" sz="2400" dirty="0" smtClean="0"/>
              <a:t>Recursively try to prove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447800" y="2590800"/>
            <a:ext cx="6400800" cy="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knowledge 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law says that it is a crime for an American to sell weapons to hostile nations.  The country </a:t>
            </a:r>
            <a:r>
              <a:rPr lang="en-US" sz="2400" dirty="0" err="1"/>
              <a:t>Nono</a:t>
            </a:r>
            <a:r>
              <a:rPr lang="en-US" sz="2400" dirty="0"/>
              <a:t>, an enemy of America, has some missiles, and all of its missiles were sold to it by Colonel West, who is American</a:t>
            </a:r>
            <a:r>
              <a:rPr lang="en-US" sz="2400" dirty="0" smtClean="0"/>
              <a:t>.</a:t>
            </a:r>
            <a:endParaRPr lang="en-US" sz="2400" dirty="0"/>
          </a:p>
          <a:p>
            <a:pPr lvl="4"/>
            <a:endParaRPr lang="en-US" sz="1600" dirty="0"/>
          </a:p>
          <a:p>
            <a:r>
              <a:rPr lang="en-US" sz="2400" dirty="0"/>
              <a:t>Prove that Col. West is a </a:t>
            </a:r>
            <a:r>
              <a:rPr lang="en-US" sz="2400" dirty="0" smtClean="0"/>
              <a:t>criminal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a crime for an American to sell weapons to hostile nations:</a:t>
            </a:r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American(x)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>
                <a:solidFill>
                  <a:srgbClr val="CC0099"/>
                </a:solidFill>
              </a:rPr>
              <a:t> Weapon(y)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>
                <a:solidFill>
                  <a:srgbClr val="CC0099"/>
                </a:solidFill>
              </a:rPr>
              <a:t> Sells(</a:t>
            </a:r>
            <a:r>
              <a:rPr lang="en-US" sz="1800" dirty="0" err="1">
                <a:solidFill>
                  <a:srgbClr val="CC0099"/>
                </a:solidFill>
              </a:rPr>
              <a:t>x,y,z</a:t>
            </a:r>
            <a:r>
              <a:rPr lang="en-US" sz="1800" dirty="0">
                <a:solidFill>
                  <a:srgbClr val="CC0099"/>
                </a:solidFill>
              </a:rPr>
              <a:t>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>
                <a:solidFill>
                  <a:srgbClr val="CC0099"/>
                </a:solidFill>
              </a:rPr>
              <a:t> Hostile(z)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1800" dirty="0">
                <a:solidFill>
                  <a:srgbClr val="CC0099"/>
                </a:solidFill>
              </a:rPr>
              <a:t> Criminal(x)</a:t>
            </a:r>
          </a:p>
          <a:p>
            <a:pPr>
              <a:buFontTx/>
              <a:buNone/>
            </a:pPr>
            <a:r>
              <a:rPr lang="en-US" sz="2000" dirty="0" err="1" smtClean="0"/>
              <a:t>Nono</a:t>
            </a:r>
            <a:r>
              <a:rPr lang="en-US" sz="2000" dirty="0" smtClean="0"/>
              <a:t> </a:t>
            </a:r>
            <a:r>
              <a:rPr lang="en-US" sz="2000" dirty="0"/>
              <a:t>has some </a:t>
            </a:r>
            <a:r>
              <a:rPr lang="en-US" sz="2000" dirty="0" smtClean="0"/>
              <a:t>missiles</a:t>
            </a:r>
          </a:p>
          <a:p>
            <a:pPr>
              <a:buFontTx/>
              <a:buNone/>
            </a:pPr>
            <a:r>
              <a:rPr lang="en-US" sz="2000" dirty="0" smtClean="0">
                <a:cs typeface="Arial" charset="0"/>
                <a:sym typeface="Symbol" pitchFamily="18" charset="2"/>
              </a:rPr>
              <a:t>	  </a:t>
            </a:r>
            <a:r>
              <a:rPr lang="el-GR" sz="1800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sz="1800" dirty="0">
                <a:solidFill>
                  <a:srgbClr val="CC0099"/>
                </a:solidFill>
              </a:rPr>
              <a:t>x Owns(</a:t>
            </a:r>
            <a:r>
              <a:rPr lang="en-US" sz="1800" dirty="0" err="1">
                <a:solidFill>
                  <a:srgbClr val="CC0099"/>
                </a:solidFill>
              </a:rPr>
              <a:t>Nono,x</a:t>
            </a:r>
            <a:r>
              <a:rPr lang="en-US" sz="1800" dirty="0">
                <a:solidFill>
                  <a:srgbClr val="CC0099"/>
                </a:solidFill>
              </a:rPr>
              <a:t>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>
                <a:solidFill>
                  <a:srgbClr val="CC0099"/>
                </a:solidFill>
              </a:rPr>
              <a:t> Missile(x</a:t>
            </a:r>
            <a:r>
              <a:rPr lang="en-US" sz="1800" dirty="0" smtClean="0">
                <a:solidFill>
                  <a:srgbClr val="CC0099"/>
                </a:solidFill>
              </a:rPr>
              <a:t>)</a:t>
            </a:r>
            <a:endParaRPr lang="en-US" sz="1800" dirty="0">
              <a:solidFill>
                <a:srgbClr val="CC0099"/>
              </a:solidFill>
            </a:endParaRPr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Owns(Nono,M</a:t>
            </a:r>
            <a:r>
              <a:rPr lang="en-US" sz="1800" baseline="-25000" dirty="0">
                <a:solidFill>
                  <a:srgbClr val="CC0099"/>
                </a:solidFill>
              </a:rPr>
              <a:t>1</a:t>
            </a:r>
            <a:r>
              <a:rPr lang="en-US" sz="1800" dirty="0">
                <a:solidFill>
                  <a:srgbClr val="CC0099"/>
                </a:solidFill>
              </a:rPr>
              <a:t>) </a:t>
            </a:r>
            <a:r>
              <a:rPr lang="en-US" sz="1800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r>
              <a:rPr lang="en-US" sz="1800" dirty="0">
                <a:solidFill>
                  <a:srgbClr val="CC0099"/>
                </a:solidFill>
              </a:rPr>
              <a:t>Missile(M</a:t>
            </a:r>
            <a:r>
              <a:rPr lang="en-US" sz="1800" baseline="-25000" dirty="0">
                <a:solidFill>
                  <a:srgbClr val="CC0099"/>
                </a:solidFill>
              </a:rPr>
              <a:t>1</a:t>
            </a:r>
            <a:r>
              <a:rPr lang="en-US" sz="1800" dirty="0">
                <a:solidFill>
                  <a:srgbClr val="CC0099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2000" dirty="0"/>
              <a:t>A</a:t>
            </a:r>
            <a:r>
              <a:rPr lang="en-US" sz="2000" dirty="0" smtClean="0"/>
              <a:t>ll </a:t>
            </a:r>
            <a:r>
              <a:rPr lang="en-US" sz="2000" dirty="0"/>
              <a:t>of its missiles were sold to it by Colonel West</a:t>
            </a:r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Missile(x)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1800" dirty="0">
                <a:solidFill>
                  <a:srgbClr val="CC0099"/>
                </a:solidFill>
              </a:rPr>
              <a:t> Owns(</a:t>
            </a:r>
            <a:r>
              <a:rPr lang="en-US" sz="1800" dirty="0" err="1">
                <a:solidFill>
                  <a:srgbClr val="CC0099"/>
                </a:solidFill>
              </a:rPr>
              <a:t>Nono,x</a:t>
            </a:r>
            <a:r>
              <a:rPr lang="en-US" sz="1800" dirty="0">
                <a:solidFill>
                  <a:srgbClr val="CC0099"/>
                </a:solidFill>
              </a:rPr>
              <a:t>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1800" dirty="0">
                <a:solidFill>
                  <a:srgbClr val="CC0099"/>
                </a:solidFill>
              </a:rPr>
              <a:t> Sells(</a:t>
            </a:r>
            <a:r>
              <a:rPr lang="en-US" sz="1800" dirty="0" err="1">
                <a:solidFill>
                  <a:srgbClr val="CC0099"/>
                </a:solidFill>
              </a:rPr>
              <a:t>West,x,Nono</a:t>
            </a:r>
            <a:r>
              <a:rPr lang="en-US" sz="1800" dirty="0">
                <a:solidFill>
                  <a:srgbClr val="CC0099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2000" dirty="0"/>
              <a:t>Missiles are weapons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Missile(x)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1800" dirty="0">
                <a:solidFill>
                  <a:srgbClr val="CC0099"/>
                </a:solidFill>
              </a:rPr>
              <a:t> Weapon(x)</a:t>
            </a:r>
          </a:p>
          <a:p>
            <a:pPr>
              <a:buFontTx/>
              <a:buNone/>
            </a:pPr>
            <a:r>
              <a:rPr lang="en-US" sz="2000" dirty="0"/>
              <a:t>An enemy of America counts as </a:t>
            </a:r>
            <a:r>
              <a:rPr lang="en-US" sz="2000" dirty="0" smtClean="0"/>
              <a:t>“hostile”:</a:t>
            </a:r>
            <a:endParaRPr lang="en-US" sz="2000" dirty="0"/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Enemy(</a:t>
            </a:r>
            <a:r>
              <a:rPr lang="en-US" sz="1800" dirty="0" err="1">
                <a:solidFill>
                  <a:srgbClr val="CC0099"/>
                </a:solidFill>
              </a:rPr>
              <a:t>x,America</a:t>
            </a:r>
            <a:r>
              <a:rPr lang="en-US" sz="1800" dirty="0">
                <a:solidFill>
                  <a:srgbClr val="CC0099"/>
                </a:solidFill>
              </a:rPr>
              <a:t>) </a:t>
            </a:r>
            <a:r>
              <a:rPr lang="en-US" sz="18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1800" dirty="0">
                <a:solidFill>
                  <a:srgbClr val="CC0099"/>
                </a:solidFill>
              </a:rPr>
              <a:t> Hostile(x)</a:t>
            </a:r>
          </a:p>
          <a:p>
            <a:pPr>
              <a:buFontTx/>
              <a:buNone/>
            </a:pPr>
            <a:r>
              <a:rPr lang="en-US" sz="2000" dirty="0" smtClean="0"/>
              <a:t>West is American</a:t>
            </a:r>
            <a:endParaRPr lang="en-US" sz="2000" dirty="0"/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American(West)</a:t>
            </a:r>
          </a:p>
          <a:p>
            <a:pPr>
              <a:buFontTx/>
              <a:buNone/>
            </a:pPr>
            <a:r>
              <a:rPr lang="en-US" sz="2000" dirty="0"/>
              <a:t>The country </a:t>
            </a:r>
            <a:r>
              <a:rPr lang="en-US" sz="2000" dirty="0" err="1" smtClean="0"/>
              <a:t>Nono</a:t>
            </a:r>
            <a:r>
              <a:rPr lang="en-US" sz="2000" dirty="0" smtClean="0"/>
              <a:t> is </a:t>
            </a:r>
            <a:r>
              <a:rPr lang="en-US" sz="2000" dirty="0"/>
              <a:t>an enemy of America </a:t>
            </a:r>
          </a:p>
          <a:p>
            <a:pPr lvl="1">
              <a:buFontTx/>
              <a:buNone/>
            </a:pPr>
            <a:r>
              <a:rPr lang="en-US" sz="1800" dirty="0">
                <a:solidFill>
                  <a:srgbClr val="CC0099"/>
                </a:solidFill>
              </a:rPr>
              <a:t>Enemy(</a:t>
            </a:r>
            <a:r>
              <a:rPr lang="en-US" sz="1800" dirty="0" err="1">
                <a:solidFill>
                  <a:srgbClr val="CC0099"/>
                </a:solidFill>
              </a:rPr>
              <a:t>Nono,America</a:t>
            </a:r>
            <a:r>
              <a:rPr lang="en-US" sz="1800" dirty="0">
                <a:solidFill>
                  <a:srgbClr val="CC0099"/>
                </a:solidFill>
              </a:rPr>
              <a:t>)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proof</a:t>
            </a:r>
          </a:p>
        </p:txBody>
      </p:sp>
      <p:pic>
        <p:nvPicPr>
          <p:cNvPr id="24581" name="Picture 5" descr="crime-fc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proof</a:t>
            </a:r>
          </a:p>
        </p:txBody>
      </p:sp>
      <p:pic>
        <p:nvPicPr>
          <p:cNvPr id="25605" name="Picture 5" descr="crime-fc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proof</a:t>
            </a:r>
          </a:p>
        </p:txBody>
      </p:sp>
      <p:pic>
        <p:nvPicPr>
          <p:cNvPr id="26629" name="Picture 5" descr="crime-fc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37892" name="Picture 4" descr="crime-bc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52229" name="Picture 5" descr="crime-bc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</a:t>
            </a:r>
            <a:r>
              <a:rPr lang="en-US" dirty="0" smtClean="0"/>
              <a:t>of FOL to PL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sz="2400" dirty="0"/>
              <a:t>Suppose the KB contains </a:t>
            </a:r>
            <a:r>
              <a:rPr lang="en-US" sz="2400" dirty="0" smtClean="0"/>
              <a:t>the </a:t>
            </a:r>
            <a:r>
              <a:rPr lang="en-US" sz="2400" dirty="0"/>
              <a:t>following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C0099"/>
                </a:solidFill>
              </a:rPr>
              <a:t>x King(x)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Evil(x)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C0099"/>
                </a:solidFill>
              </a:rPr>
              <a:t>King(John)	Greedy(John)	Brother(</a:t>
            </a:r>
            <a:r>
              <a:rPr lang="en-US" sz="2400" dirty="0" err="1" smtClean="0">
                <a:solidFill>
                  <a:srgbClr val="CC0099"/>
                </a:solidFill>
              </a:rPr>
              <a:t>Richard,John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  <a:endParaRPr lang="en-US" sz="2400" dirty="0">
              <a:solidFill>
                <a:srgbClr val="CC0099"/>
              </a:solidFill>
            </a:endParaRPr>
          </a:p>
          <a:p>
            <a:r>
              <a:rPr lang="en-US" sz="2400" dirty="0" smtClean="0"/>
              <a:t>How can we reduce this to PL?</a:t>
            </a:r>
          </a:p>
          <a:p>
            <a:r>
              <a:rPr lang="en-US" sz="2400" dirty="0" smtClean="0"/>
              <a:t>Let’s instantiate </a:t>
            </a:r>
            <a:r>
              <a:rPr lang="en-US" sz="2400" dirty="0"/>
              <a:t>the universal sentence in all possible </a:t>
            </a:r>
            <a:r>
              <a:rPr lang="en-US" sz="2400" dirty="0" smtClean="0"/>
              <a:t>ways: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CC0099"/>
                </a:solidFill>
              </a:rPr>
              <a:t>King(John)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Greedy(John)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Evil(John)</a:t>
            </a:r>
          </a:p>
          <a:p>
            <a:pPr lvl="1">
              <a:buNone/>
            </a:pPr>
            <a:r>
              <a:rPr lang="en-US" sz="2400" dirty="0">
                <a:solidFill>
                  <a:srgbClr val="CC0099"/>
                </a:solidFill>
              </a:rPr>
              <a:t>King(Richard)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Greedy(Richard)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Evil(Richard)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C0099"/>
                </a:solidFill>
              </a:rPr>
              <a:t>King(John)	Greedy(John)	Brother(</a:t>
            </a:r>
            <a:r>
              <a:rPr lang="en-US" sz="2400" dirty="0" err="1" smtClean="0">
                <a:solidFill>
                  <a:srgbClr val="CC0099"/>
                </a:solidFill>
              </a:rPr>
              <a:t>Richard,John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  <a:endParaRPr lang="en-US" sz="2400" dirty="0">
              <a:solidFill>
                <a:srgbClr val="CC0099"/>
              </a:solidFill>
            </a:endParaRPr>
          </a:p>
          <a:p>
            <a:r>
              <a:rPr lang="en-US" sz="2400" dirty="0"/>
              <a:t>The </a:t>
            </a:r>
            <a:r>
              <a:rPr lang="en-US" sz="2400" dirty="0" smtClean="0"/>
              <a:t>KB </a:t>
            </a:r>
            <a:r>
              <a:rPr lang="en-US" sz="2400" dirty="0"/>
              <a:t>is </a:t>
            </a:r>
            <a:r>
              <a:rPr lang="en-US" sz="2400" i="1" dirty="0" err="1" smtClean="0">
                <a:solidFill>
                  <a:schemeClr val="accent2"/>
                </a:solidFill>
              </a:rPr>
              <a:t>propositionalized</a:t>
            </a:r>
            <a:endParaRPr lang="en-US" sz="2400" dirty="0" smtClean="0"/>
          </a:p>
          <a:p>
            <a:pPr lvl="1"/>
            <a:r>
              <a:rPr lang="en-US" sz="2000" dirty="0" smtClean="0"/>
              <a:t>Proposition </a:t>
            </a:r>
            <a:r>
              <a:rPr lang="en-US" sz="2000" dirty="0"/>
              <a:t>symbols </a:t>
            </a:r>
            <a:r>
              <a:rPr lang="en-US" sz="2000" dirty="0" smtClean="0"/>
              <a:t>are </a:t>
            </a:r>
            <a:r>
              <a:rPr lang="en-US" sz="2000" dirty="0">
                <a:solidFill>
                  <a:srgbClr val="CC0099"/>
                </a:solidFill>
              </a:rPr>
              <a:t>King(John), Greedy(John), Evil(John), King(Richard)</a:t>
            </a:r>
            <a:r>
              <a:rPr lang="en-US" sz="2000" dirty="0"/>
              <a:t>, etc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53253" name="Picture 5" descr="crime-bc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pic>
        <p:nvPicPr>
          <p:cNvPr id="55299" name="Picture 3" descr="crime-bc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</p:spPr>
      </p:pic>
      <p:pic>
        <p:nvPicPr>
          <p:cNvPr id="55301" name="Picture 5" descr="crime-bc05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 descr="crime-bc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 descr="crime-bc0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5257800"/>
            <a:ext cx="739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Weapon(y)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x,y,z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Hostile(z)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Criminal(x)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Owns(Nono,M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Missile(M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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Owns(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Sells(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West,x,Nono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Missile(x)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Weapon(x)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x,America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 Hostile(x)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American(West)		Enemy(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Nono,America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n-lt"/>
              </a:rPr>
              <a:t>)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</a:t>
            </a:r>
            <a:r>
              <a:rPr lang="en-US" dirty="0" smtClean="0"/>
              <a:t>of FOL to PL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about existential quantification, e.g.,</a:t>
            </a:r>
          </a:p>
          <a:p>
            <a:pPr lvl="1">
              <a:buNone/>
            </a:pPr>
            <a:r>
              <a:rPr lang="el-GR" sz="2400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sz="2400" dirty="0" smtClean="0">
                <a:solidFill>
                  <a:srgbClr val="CC0099"/>
                </a:solidFill>
              </a:rPr>
              <a:t>x Crown(x)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rgbClr val="CC0099"/>
                </a:solidFill>
              </a:rPr>
              <a:t> </a:t>
            </a:r>
            <a:r>
              <a:rPr lang="en-US" sz="2400" dirty="0" err="1" smtClean="0">
                <a:solidFill>
                  <a:srgbClr val="CC0099"/>
                </a:solidFill>
              </a:rPr>
              <a:t>OnHead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dirty="0" err="1" smtClean="0">
                <a:solidFill>
                  <a:srgbClr val="CC0099"/>
                </a:solidFill>
              </a:rPr>
              <a:t>x,John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Let’s instantiate the sentence with a new constant that doesn’t appear anywhere in the KB: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C0099"/>
                </a:solidFill>
              </a:rPr>
              <a:t>Crown(C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rgbClr val="CC0099"/>
                </a:solidFill>
              </a:rPr>
              <a:t> </a:t>
            </a:r>
            <a:r>
              <a:rPr lang="en-US" sz="2400" dirty="0" err="1" smtClean="0">
                <a:solidFill>
                  <a:srgbClr val="CC0099"/>
                </a:solidFill>
              </a:rPr>
              <a:t>OnHead</a:t>
            </a:r>
            <a:r>
              <a:rPr lang="en-US" sz="2400" dirty="0" smtClean="0">
                <a:solidFill>
                  <a:srgbClr val="CC0099"/>
                </a:solidFill>
              </a:rPr>
              <a:t>(C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dirty="0" smtClean="0">
                <a:solidFill>
                  <a:srgbClr val="CC0099"/>
                </a:solidFill>
              </a:rPr>
              <a:t>,John)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Propositionalization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25963"/>
          </a:xfrm>
        </p:spPr>
        <p:txBody>
          <a:bodyPr/>
          <a:lstStyle/>
          <a:p>
            <a:r>
              <a:rPr lang="en-US" sz="2400" dirty="0"/>
              <a:t>Every FOL KB can be </a:t>
            </a:r>
            <a:r>
              <a:rPr lang="en-US" sz="2400" i="1" dirty="0" err="1"/>
              <a:t>propositionalized</a:t>
            </a:r>
            <a:r>
              <a:rPr lang="en-US" sz="2400" dirty="0"/>
              <a:t> so as to preserve </a:t>
            </a:r>
            <a:r>
              <a:rPr lang="en-US" sz="2400" dirty="0" smtClean="0"/>
              <a:t>entailment</a:t>
            </a:r>
            <a:endParaRPr lang="en-US" sz="24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ground sentence is entailed by </a:t>
            </a:r>
            <a:r>
              <a:rPr lang="en-US" sz="2400" dirty="0" smtClean="0"/>
              <a:t>the new </a:t>
            </a:r>
            <a:r>
              <a:rPr lang="en-US" sz="2400" dirty="0"/>
              <a:t>KB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dirty="0" smtClean="0"/>
              <a:t>it is entailed </a:t>
            </a:r>
            <a:r>
              <a:rPr lang="en-US" sz="2400" dirty="0"/>
              <a:t>by </a:t>
            </a:r>
            <a:r>
              <a:rPr lang="en-US" sz="2400" dirty="0" smtClean="0"/>
              <a:t>the original KB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b="1" dirty="0"/>
              <a:t>Idea: </a:t>
            </a:r>
            <a:r>
              <a:rPr lang="en-US" sz="2400" dirty="0" err="1"/>
              <a:t>propositionalize</a:t>
            </a:r>
            <a:r>
              <a:rPr lang="en-US" sz="2400" dirty="0"/>
              <a:t> KB and query, apply resolution, return </a:t>
            </a:r>
            <a:r>
              <a:rPr lang="en-US" sz="2400" dirty="0" smtClean="0"/>
              <a:t>result</a:t>
            </a:r>
          </a:p>
          <a:p>
            <a:endParaRPr lang="en-US" sz="2400" dirty="0"/>
          </a:p>
          <a:p>
            <a:r>
              <a:rPr lang="en-US" sz="2400" b="1" dirty="0"/>
              <a:t>Problem: </a:t>
            </a:r>
            <a:r>
              <a:rPr lang="en-US" sz="2400" dirty="0"/>
              <a:t>with function symbols, there are infinitely many ground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400" dirty="0" smtClean="0"/>
              <a:t>For example, </a:t>
            </a:r>
            <a:r>
              <a:rPr lang="en-US" sz="2400" dirty="0" smtClean="0">
                <a:solidFill>
                  <a:srgbClr val="CC0099"/>
                </a:solidFill>
              </a:rPr>
              <a:t>Father(X)</a:t>
            </a:r>
            <a:r>
              <a:rPr lang="en-US" sz="2400" dirty="0" smtClean="0"/>
              <a:t> yields </a:t>
            </a:r>
            <a:r>
              <a:rPr lang="en-US" sz="2400" dirty="0" smtClean="0">
                <a:solidFill>
                  <a:srgbClr val="CC0099"/>
                </a:solidFill>
              </a:rPr>
              <a:t>Father(John)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C0099"/>
                </a:solidFill>
              </a:rPr>
              <a:t>Father(Father(John))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C0099"/>
                </a:solidFill>
              </a:rPr>
              <a:t>Father(Father(Father(John))),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Propositionalization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 (</a:t>
            </a:r>
            <a:r>
              <a:rPr lang="en-US" sz="2400" dirty="0" err="1" smtClean="0"/>
              <a:t>Herbrand</a:t>
            </a:r>
            <a:r>
              <a:rPr lang="en-US" sz="2400" dirty="0" smtClean="0"/>
              <a:t> 1930):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a sentence </a:t>
            </a:r>
            <a:r>
              <a:rPr lang="el-GR" sz="2000" dirty="0">
                <a:cs typeface="Arial" charset="0"/>
              </a:rPr>
              <a:t>α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is entailed by an FOL KB, it is entailed by a </a:t>
            </a:r>
            <a:r>
              <a:rPr lang="en-US" sz="2000" i="1" dirty="0"/>
              <a:t>finite </a:t>
            </a:r>
            <a:r>
              <a:rPr lang="en-US" sz="2000" dirty="0"/>
              <a:t>subset of the </a:t>
            </a:r>
            <a:r>
              <a:rPr lang="en-US" sz="2000" dirty="0" err="1"/>
              <a:t>propositionalized</a:t>
            </a:r>
            <a:r>
              <a:rPr lang="en-US" sz="2000" dirty="0"/>
              <a:t> </a:t>
            </a:r>
            <a:r>
              <a:rPr lang="en-US" sz="2000" dirty="0" smtClean="0"/>
              <a:t>KB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Idea: </a:t>
            </a:r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= 0 to </a:t>
            </a:r>
            <a:r>
              <a:rPr lang="en-US" sz="2400" dirty="0" smtClean="0">
                <a:cs typeface="Arial" charset="0"/>
              </a:rPr>
              <a:t>Infinity</a:t>
            </a:r>
            <a:r>
              <a:rPr lang="en-US" sz="2400" dirty="0" smtClean="0"/>
              <a:t> </a:t>
            </a:r>
            <a:r>
              <a:rPr lang="en-US" sz="2400" dirty="0"/>
              <a:t>do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a propositional KB by instantiating with </a:t>
            </a:r>
            <a:r>
              <a:rPr lang="en-US" sz="2000" dirty="0" smtClean="0"/>
              <a:t>depth-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/>
              <a:t>terms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/>
              <a:t>if </a:t>
            </a:r>
            <a:r>
              <a:rPr lang="el-GR" sz="2000" dirty="0">
                <a:cs typeface="Arial" charset="0"/>
              </a:rPr>
              <a:t>α</a:t>
            </a:r>
            <a:r>
              <a:rPr lang="en-US" sz="2000" dirty="0"/>
              <a:t> is entailed by this </a:t>
            </a:r>
            <a:r>
              <a:rPr lang="en-US" sz="2000" dirty="0" smtClean="0"/>
              <a:t>KB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Problem: </a:t>
            </a:r>
            <a:r>
              <a:rPr lang="en-US" sz="2400" dirty="0"/>
              <a:t>works if </a:t>
            </a:r>
            <a:r>
              <a:rPr lang="el-GR" sz="2400" dirty="0">
                <a:cs typeface="Arial" charset="0"/>
              </a:rPr>
              <a:t>α</a:t>
            </a:r>
            <a:r>
              <a:rPr lang="en-US" sz="2400" dirty="0"/>
              <a:t> is entailed, loops if </a:t>
            </a:r>
            <a:r>
              <a:rPr lang="el-GR" sz="2400" dirty="0">
                <a:cs typeface="Arial" charset="0"/>
              </a:rPr>
              <a:t>α</a:t>
            </a:r>
            <a:r>
              <a:rPr lang="en-US" sz="2400" dirty="0"/>
              <a:t> is not </a:t>
            </a:r>
            <a:r>
              <a:rPr lang="en-US" sz="2400" dirty="0" smtClean="0"/>
              <a:t>entailed</a:t>
            </a:r>
          </a:p>
          <a:p>
            <a:endParaRPr lang="en-US" sz="2400" dirty="0"/>
          </a:p>
          <a:p>
            <a:r>
              <a:rPr lang="en-US" sz="2400" b="1" dirty="0" smtClean="0"/>
              <a:t>Theorem </a:t>
            </a:r>
            <a:r>
              <a:rPr lang="en-US" sz="2400" dirty="0" smtClean="0"/>
              <a:t>(Turing 1936, </a:t>
            </a:r>
            <a:r>
              <a:rPr lang="en-US" sz="2400" dirty="0"/>
              <a:t>Church </a:t>
            </a:r>
            <a:r>
              <a:rPr lang="en-US" sz="2400" dirty="0" smtClean="0"/>
              <a:t>1936): </a:t>
            </a:r>
          </a:p>
          <a:p>
            <a:pPr lvl="1"/>
            <a:r>
              <a:rPr lang="en-US" sz="2000" dirty="0" smtClean="0"/>
              <a:t>Entailment </a:t>
            </a:r>
            <a:r>
              <a:rPr lang="en-US" sz="2000" dirty="0"/>
              <a:t>for FOL </a:t>
            </a:r>
            <a:r>
              <a:rPr lang="en-US" sz="2000" dirty="0" smtClean="0"/>
              <a:t>is</a:t>
            </a:r>
            <a:r>
              <a:rPr lang="en-US" sz="2000" dirty="0"/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semidecidable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algorithms </a:t>
            </a:r>
            <a:r>
              <a:rPr lang="en-US" sz="2000" dirty="0"/>
              <a:t>exist that say </a:t>
            </a:r>
            <a:r>
              <a:rPr lang="en-US" sz="2000" dirty="0" smtClean="0"/>
              <a:t>“yes” </a:t>
            </a:r>
            <a:r>
              <a:rPr lang="en-US" sz="2000" dirty="0"/>
              <a:t>to every entailed sentence, but no algorithm exists that also says </a:t>
            </a:r>
            <a:r>
              <a:rPr lang="en-US" sz="2000" dirty="0" smtClean="0"/>
              <a:t>“no” </a:t>
            </a:r>
            <a:r>
              <a:rPr lang="en-US" sz="2000" dirty="0"/>
              <a:t>to every </a:t>
            </a:r>
            <a:r>
              <a:rPr lang="en-US" sz="2000" dirty="0" err="1"/>
              <a:t>nonentailed</a:t>
            </a:r>
            <a:r>
              <a:rPr lang="en-US" sz="2000" dirty="0"/>
              <a:t> </a:t>
            </a:r>
            <a:r>
              <a:rPr lang="en-US" sz="2000" dirty="0" smtClean="0"/>
              <a:t>sentence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Inference in FOL</a:t>
            </a:r>
            <a:endParaRPr 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“All men are mortal. Socrates is a man; therefore, Socrates is mortal.”</a:t>
            </a:r>
          </a:p>
          <a:p>
            <a:r>
              <a:rPr lang="en-US" sz="2400" dirty="0" smtClean="0"/>
              <a:t>Can we prove this without full </a:t>
            </a:r>
            <a:r>
              <a:rPr lang="en-US" sz="2400" dirty="0" err="1" smtClean="0"/>
              <a:t>propositionalization</a:t>
            </a:r>
            <a:r>
              <a:rPr lang="en-US" sz="2400" dirty="0" smtClean="0"/>
              <a:t> as an intermediate step?</a:t>
            </a:r>
          </a:p>
          <a:p>
            <a:endParaRPr lang="en-US" sz="2400" dirty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We have a rule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C0099"/>
                </a:solidFill>
              </a:rPr>
              <a:t>x </a:t>
            </a:r>
            <a:r>
              <a:rPr lang="en-US" sz="2400" dirty="0" smtClean="0">
                <a:solidFill>
                  <a:srgbClr val="CC0099"/>
                </a:solidFill>
              </a:rPr>
              <a:t>Man(x)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Mortal(x) </a:t>
            </a:r>
            <a:r>
              <a:rPr lang="en-US" sz="2400" dirty="0" smtClean="0"/>
              <a:t>and a fact </a:t>
            </a:r>
            <a:r>
              <a:rPr lang="en-US" sz="2400" dirty="0" smtClean="0">
                <a:solidFill>
                  <a:srgbClr val="CC0099"/>
                </a:solidFill>
              </a:rPr>
              <a:t>Man(Socrates). </a:t>
            </a:r>
            <a:r>
              <a:rPr lang="en-US" sz="2400" dirty="0" smtClean="0"/>
              <a:t>We can just “plug in” </a:t>
            </a:r>
            <a:r>
              <a:rPr lang="en-US" sz="2400" dirty="0" smtClean="0">
                <a:solidFill>
                  <a:srgbClr val="CC0099"/>
                </a:solidFill>
              </a:rPr>
              <a:t>Socrates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CC0099"/>
                </a:solidFill>
              </a:rPr>
              <a:t>x </a:t>
            </a:r>
            <a:r>
              <a:rPr lang="en-US" sz="2400" dirty="0" smtClean="0"/>
              <a:t>into the rule to conclude </a:t>
            </a:r>
            <a:r>
              <a:rPr lang="en-US" sz="2400" dirty="0" smtClean="0">
                <a:solidFill>
                  <a:srgbClr val="CC0099"/>
                </a:solidFill>
              </a:rPr>
              <a:t>Mortal(Socrates)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800" b="1" dirty="0" smtClean="0"/>
              <a:t>Substitution</a:t>
            </a:r>
            <a:r>
              <a:rPr lang="en-US" sz="2800" dirty="0" smtClean="0"/>
              <a:t> of variables by </a:t>
            </a:r>
            <a:r>
              <a:rPr lang="en-US" sz="2800" i="1" dirty="0" smtClean="0"/>
              <a:t>ground terms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sz="1200" dirty="0" smtClean="0"/>
          </a:p>
          <a:p>
            <a:pPr algn="ctr">
              <a:buNone/>
            </a:pPr>
            <a:r>
              <a:rPr lang="en-US" sz="2800" b="1" dirty="0" smtClean="0">
                <a:solidFill>
                  <a:srgbClr val="CC0099"/>
                </a:solidFill>
              </a:rPr>
              <a:t>SUBST(</a:t>
            </a:r>
            <a:r>
              <a:rPr lang="en-US" sz="2800" b="1" dirty="0" smtClean="0">
                <a:solidFill>
                  <a:srgbClr val="0000FF"/>
                </a:solidFill>
              </a:rPr>
              <a:t>{v/g}</a:t>
            </a:r>
            <a:r>
              <a:rPr lang="en-US" sz="2800" b="1" dirty="0" smtClean="0">
                <a:solidFill>
                  <a:srgbClr val="CC0099"/>
                </a:solidFill>
              </a:rPr>
              <a:t>,P)</a:t>
            </a:r>
            <a:br>
              <a:rPr lang="en-US" sz="2800" b="1" dirty="0" smtClean="0">
                <a:solidFill>
                  <a:srgbClr val="CC0099"/>
                </a:solidFill>
              </a:rPr>
            </a:br>
            <a:endParaRPr lang="en-US" sz="2800" b="1" dirty="0">
              <a:solidFill>
                <a:srgbClr val="CC0099"/>
              </a:solidFill>
            </a:endParaRPr>
          </a:p>
          <a:p>
            <a:pPr lvl="1"/>
            <a:r>
              <a:rPr lang="en-US" sz="2400" dirty="0" smtClean="0"/>
              <a:t>Result of</a:t>
            </a:r>
            <a:r>
              <a:rPr lang="en-US" sz="2400" dirty="0" smtClean="0">
                <a:solidFill>
                  <a:srgbClr val="CC0099"/>
                </a:solidFill>
              </a:rPr>
              <a:t> SUBST(</a:t>
            </a:r>
            <a:r>
              <a:rPr lang="en-US" sz="2400" dirty="0" smtClean="0">
                <a:solidFill>
                  <a:srgbClr val="0000FF"/>
                </a:solidFill>
              </a:rPr>
              <a:t>{x/Harry, y/Sally}</a:t>
            </a:r>
            <a:r>
              <a:rPr lang="en-US" sz="2400" dirty="0" smtClean="0">
                <a:solidFill>
                  <a:srgbClr val="CC0099"/>
                </a:solidFill>
              </a:rPr>
              <a:t>, Loves(</a:t>
            </a:r>
            <a:r>
              <a:rPr lang="en-US" sz="2400" dirty="0" err="1" smtClean="0">
                <a:solidFill>
                  <a:srgbClr val="CC0099"/>
                </a:solidFill>
              </a:rPr>
              <a:t>x,y</a:t>
            </a:r>
            <a:r>
              <a:rPr lang="en-US" sz="2400" dirty="0" smtClean="0">
                <a:solidFill>
                  <a:srgbClr val="CC0099"/>
                </a:solidFill>
              </a:rPr>
              <a:t>))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C0099"/>
                </a:solidFill>
              </a:rPr>
              <a:t>      Loves(</a:t>
            </a:r>
            <a:r>
              <a:rPr lang="en-US" sz="2400" dirty="0" err="1" smtClean="0">
                <a:solidFill>
                  <a:srgbClr val="CC0099"/>
                </a:solidFill>
              </a:rPr>
              <a:t>Harry,Sally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  <a:br>
              <a:rPr lang="en-US" sz="2400" dirty="0" smtClean="0">
                <a:solidFill>
                  <a:srgbClr val="CC0099"/>
                </a:solidFill>
              </a:rPr>
            </a:br>
            <a:endParaRPr lang="en-US" sz="2400" dirty="0" smtClean="0">
              <a:solidFill>
                <a:srgbClr val="CC0099"/>
              </a:solidFill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Result of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SUBST(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{x/John}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, </a:t>
            </a:r>
            <a:r>
              <a:rPr lang="en-US" sz="2400" dirty="0" smtClean="0">
                <a:solidFill>
                  <a:srgbClr val="CC0099"/>
                </a:solidFill>
              </a:rPr>
              <a:t>King(x)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rgbClr val="CC0099"/>
                </a:solidFill>
              </a:rPr>
              <a:t> Greedy(x)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 smtClean="0">
                <a:solidFill>
                  <a:srgbClr val="CC0099"/>
                </a:solidFill>
              </a:rPr>
              <a:t> Evil(x))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C0099"/>
                </a:solidFill>
              </a:rPr>
              <a:t>      King(John)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 </a:t>
            </a:r>
            <a:r>
              <a:rPr lang="en-US" sz="2400" dirty="0" smtClean="0">
                <a:solidFill>
                  <a:srgbClr val="CC0099"/>
                </a:solidFill>
              </a:rPr>
              <a:t> Greedy(John)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 smtClean="0">
                <a:solidFill>
                  <a:srgbClr val="CC0099"/>
                </a:solidFill>
              </a:rPr>
              <a:t> Evil(John)</a:t>
            </a:r>
          </a:p>
          <a:p>
            <a:pPr lvl="1"/>
            <a:endParaRPr lang="en-US" sz="2400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instantiation (UI)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A universally quantified sentence entails every instantiation of it:</a:t>
            </a:r>
            <a:endParaRPr lang="en-US" sz="2400" dirty="0"/>
          </a:p>
          <a:p>
            <a:pPr algn="ctr"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b="1" dirty="0">
                <a:solidFill>
                  <a:srgbClr val="CC0099"/>
                </a:solidFill>
              </a:rPr>
              <a:t>v 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P(v)</a:t>
            </a:r>
            <a:r>
              <a:rPr lang="en-US" sz="2400" b="1" dirty="0">
                <a:solidFill>
                  <a:srgbClr val="CC0099"/>
                </a:solidFill>
                <a:cs typeface="Arial" charset="0"/>
                <a:sym typeface="Symbol" pitchFamily="18" charset="2"/>
              </a:rPr>
              <a:t/>
            </a:r>
            <a:br>
              <a:rPr lang="en-US" sz="2400" b="1" dirty="0">
                <a:solidFill>
                  <a:srgbClr val="CC0099"/>
                </a:solidFill>
                <a:cs typeface="Arial" charset="0"/>
                <a:sym typeface="Symbol" pitchFamily="18" charset="2"/>
              </a:rPr>
            </a:br>
            <a:r>
              <a:rPr lang="en-US" sz="2400" b="1" dirty="0" smtClean="0">
                <a:solidFill>
                  <a:srgbClr val="CC0099"/>
                </a:solidFill>
              </a:rPr>
              <a:t>SUBST({</a:t>
            </a:r>
            <a:r>
              <a:rPr lang="en-US" sz="2400" b="1" dirty="0">
                <a:solidFill>
                  <a:srgbClr val="CC0099"/>
                </a:solidFill>
              </a:rPr>
              <a:t>v/g}, 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P(v)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r>
              <a:rPr lang="en-US" sz="2400" dirty="0">
                <a:solidFill>
                  <a:srgbClr val="CC0099"/>
                </a:solidFill>
              </a:rPr>
              <a:t>
</a:t>
            </a:r>
          </a:p>
          <a:p>
            <a:pPr>
              <a:buFontTx/>
              <a:buNone/>
            </a:pPr>
            <a:r>
              <a:rPr lang="en-US" sz="2400" dirty="0"/>
              <a:t>	for any variable </a:t>
            </a:r>
            <a:r>
              <a:rPr lang="en-US" sz="2400" dirty="0">
                <a:solidFill>
                  <a:srgbClr val="CC0099"/>
                </a:solidFill>
              </a:rPr>
              <a:t>v</a:t>
            </a:r>
            <a:r>
              <a:rPr lang="en-US" sz="2400" dirty="0"/>
              <a:t> and ground term </a:t>
            </a:r>
            <a:r>
              <a:rPr lang="en-US" sz="2400" dirty="0">
                <a:solidFill>
                  <a:srgbClr val="CC0099"/>
                </a:solidFill>
              </a:rPr>
              <a:t>g</a:t>
            </a:r>
            <a:r>
              <a:rPr lang="en-US" sz="2400" dirty="0"/>
              <a:t>
</a:t>
            </a:r>
          </a:p>
          <a:p>
            <a:r>
              <a:rPr lang="en-US" sz="2400" dirty="0"/>
              <a:t>E.g.,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C0099"/>
                </a:solidFill>
              </a:rPr>
              <a:t>x King(x)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 </a:t>
            </a:r>
            <a:r>
              <a:rPr lang="en-US" sz="2400" dirty="0">
                <a:solidFill>
                  <a:srgbClr val="CC0099"/>
                </a:solidFill>
              </a:rPr>
              <a:t>Evil(x)</a:t>
            </a:r>
            <a:r>
              <a:rPr lang="en-US" sz="2400" dirty="0"/>
              <a:t> yields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>
                <a:solidFill>
                  <a:srgbClr val="CC0099"/>
                </a:solidFill>
              </a:rPr>
              <a:t>King(John)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Greedy(John)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 Evil(John)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CC0099"/>
                </a:solidFill>
              </a:rPr>
              <a:t>King(Richard)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Greedy(Richard)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</a:rPr>
              <a:t> Evil(Richard)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CC0099"/>
                </a:solidFill>
              </a:rPr>
              <a:t>King(Father(John))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Greedy(Father(John)) </a:t>
            </a:r>
            <a:r>
              <a:rPr lang="en-US" sz="2400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Evil(Father(John)), …</a:t>
            </a:r>
            <a:endParaRPr lang="en-US" sz="2400" dirty="0">
              <a:solidFill>
                <a:srgbClr val="CC0099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0" y="2819400"/>
            <a:ext cx="2590800" cy="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An existentially quantified sentence entails the instantiation of that sentence with a new constant: </a:t>
            </a:r>
            <a:br>
              <a:rPr lang="en-US" sz="2400" dirty="0" smtClean="0"/>
            </a:br>
            <a:endParaRPr lang="en-US" sz="800" dirty="0"/>
          </a:p>
          <a:p>
            <a:pPr algn="ctr">
              <a:buFontTx/>
              <a:buNone/>
            </a:pPr>
            <a:r>
              <a:rPr lang="el-GR" sz="2400" b="1" dirty="0">
                <a:solidFill>
                  <a:srgbClr val="CC00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sz="2400" b="1" dirty="0">
                <a:solidFill>
                  <a:srgbClr val="CC0099"/>
                </a:solidFill>
              </a:rPr>
              <a:t>v 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P(v)</a:t>
            </a:r>
            <a:endParaRPr lang="en-US" sz="2400" b="1" dirty="0">
              <a:solidFill>
                <a:srgbClr val="CC0099"/>
              </a:solidFill>
              <a:cs typeface="Arial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sz="2400" b="1" dirty="0" smtClean="0">
                <a:solidFill>
                  <a:srgbClr val="CC0099"/>
                </a:solidFill>
              </a:rPr>
              <a:t>SUBST({v/C}, </a:t>
            </a:r>
            <a:r>
              <a:rPr lang="en-US" sz="2400" b="1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P(v)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br>
              <a:rPr lang="en-US" sz="2400" b="1" dirty="0" smtClean="0">
                <a:solidFill>
                  <a:srgbClr val="CC0099"/>
                </a:solidFill>
              </a:rPr>
            </a:br>
            <a:endParaRPr lang="en-US" sz="800" dirty="0" smtClean="0"/>
          </a:p>
          <a:p>
            <a:pPr>
              <a:buFontTx/>
              <a:buNone/>
            </a:pPr>
            <a:r>
              <a:rPr lang="en-US" sz="2400" dirty="0" smtClean="0"/>
              <a:t>	for any sentence </a:t>
            </a:r>
            <a:r>
              <a:rPr lang="en-US" sz="2400" dirty="0" smtClean="0">
                <a:solidFill>
                  <a:srgbClr val="CC0099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sz="2400" dirty="0" smtClean="0"/>
              <a:t>, variable </a:t>
            </a:r>
            <a:r>
              <a:rPr lang="en-US" sz="2400" dirty="0" smtClean="0">
                <a:solidFill>
                  <a:srgbClr val="CC0099"/>
                </a:solidFill>
              </a:rPr>
              <a:t>v</a:t>
            </a:r>
            <a:r>
              <a:rPr lang="en-US" sz="2400" dirty="0" smtClean="0"/>
              <a:t>, and constant </a:t>
            </a:r>
            <a:r>
              <a:rPr lang="en-US" sz="2400" dirty="0" smtClean="0">
                <a:solidFill>
                  <a:srgbClr val="CC0099"/>
                </a:solidFill>
              </a:rPr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that does not appear elsewhere in the knowledge base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E.g., </a:t>
            </a:r>
            <a:r>
              <a:rPr lang="el-GR" sz="2400" dirty="0">
                <a:solidFill>
                  <a:srgbClr val="CC00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sz="2400" dirty="0">
                <a:solidFill>
                  <a:srgbClr val="CC0099"/>
                </a:solidFill>
              </a:rPr>
              <a:t>x Crown(x)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OnHead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dirty="0" err="1">
                <a:solidFill>
                  <a:srgbClr val="CC0099"/>
                </a:solidFill>
              </a:rPr>
              <a:t>x,John</a:t>
            </a:r>
            <a:r>
              <a:rPr lang="en-US" sz="2400" dirty="0">
                <a:solidFill>
                  <a:srgbClr val="CC0099"/>
                </a:solidFill>
              </a:rPr>
              <a:t>) </a:t>
            </a:r>
            <a:r>
              <a:rPr lang="en-US" sz="2400" dirty="0"/>
              <a:t>yields</a:t>
            </a:r>
            <a:r>
              <a:rPr lang="en-US" sz="2400" dirty="0" smtClean="0"/>
              <a:t>:</a:t>
            </a:r>
            <a:endParaRPr lang="en-US" sz="2400" dirty="0"/>
          </a:p>
          <a:p>
            <a:pPr algn="ctr">
              <a:buFontTx/>
              <a:buNone/>
            </a:pPr>
            <a:r>
              <a:rPr lang="en-US" sz="2400" dirty="0">
                <a:solidFill>
                  <a:srgbClr val="CC0099"/>
                </a:solidFill>
              </a:rPr>
              <a:t>Crown(C</a:t>
            </a:r>
            <a:r>
              <a:rPr lang="en-US" sz="2400" baseline="-25000" dirty="0">
                <a:solidFill>
                  <a:srgbClr val="CC0099"/>
                </a:solidFill>
              </a:rPr>
              <a:t>1</a:t>
            </a:r>
            <a:r>
              <a:rPr lang="en-US" sz="2400" dirty="0">
                <a:solidFill>
                  <a:srgbClr val="CC0099"/>
                </a:solidFill>
              </a:rPr>
              <a:t>) </a:t>
            </a:r>
            <a:r>
              <a:rPr lang="en-US" sz="2400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OnHead</a:t>
            </a:r>
            <a:r>
              <a:rPr lang="en-US" sz="2400" dirty="0">
                <a:solidFill>
                  <a:srgbClr val="CC0099"/>
                </a:solidFill>
              </a:rPr>
              <a:t>(C</a:t>
            </a:r>
            <a:r>
              <a:rPr lang="en-US" sz="2400" baseline="-25000" dirty="0">
                <a:solidFill>
                  <a:srgbClr val="CC0099"/>
                </a:solidFill>
              </a:rPr>
              <a:t>1</a:t>
            </a:r>
            <a:r>
              <a:rPr lang="en-US" sz="2400" dirty="0">
                <a:solidFill>
                  <a:srgbClr val="CC0099"/>
                </a:solidFill>
              </a:rPr>
              <a:t>,John)</a:t>
            </a:r>
            <a:r>
              <a:rPr lang="en-US" sz="2400" dirty="0"/>
              <a:t>
</a:t>
            </a:r>
          </a:p>
          <a:p>
            <a:pPr>
              <a:buFontTx/>
              <a:buNone/>
            </a:pPr>
            <a:r>
              <a:rPr lang="en-US" sz="2400" dirty="0"/>
              <a:t>	provided </a:t>
            </a:r>
            <a:r>
              <a:rPr lang="en-US" sz="2400" dirty="0">
                <a:solidFill>
                  <a:srgbClr val="CC0099"/>
                </a:solidFill>
              </a:rPr>
              <a:t>C</a:t>
            </a:r>
            <a:r>
              <a:rPr lang="en-US" sz="2400" baseline="-25000" dirty="0">
                <a:solidFill>
                  <a:srgbClr val="CC0099"/>
                </a:solidFill>
              </a:rPr>
              <a:t>1</a:t>
            </a:r>
            <a:r>
              <a:rPr lang="en-US" sz="2400" dirty="0"/>
              <a:t> is a new constant symbol, called a </a:t>
            </a:r>
            <a:r>
              <a:rPr lang="en-US" sz="2400" i="1" dirty="0" err="1">
                <a:solidFill>
                  <a:schemeClr val="accent2"/>
                </a:solidFill>
              </a:rPr>
              <a:t>Skolem</a:t>
            </a:r>
            <a:r>
              <a:rPr lang="en-US" sz="2400" i="1" dirty="0">
                <a:solidFill>
                  <a:schemeClr val="accent2"/>
                </a:solidFill>
              </a:rPr>
              <a:t> constant</a:t>
            </a:r>
            <a:r>
              <a:rPr lang="en-US" sz="2400" dirty="0"/>
              <a:t>
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76600" y="2743200"/>
            <a:ext cx="2590800" cy="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982</Words>
  <Application>Microsoft Office PowerPoint</Application>
  <PresentationFormat>On-screen Show (4:3)</PresentationFormat>
  <Paragraphs>199</Paragraphs>
  <Slides>23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Inference in FOL</vt:lpstr>
      <vt:lpstr>Reduction of FOL to PL</vt:lpstr>
      <vt:lpstr>Reduction of FOL to PL</vt:lpstr>
      <vt:lpstr>Propositionalization</vt:lpstr>
      <vt:lpstr>Propositionalization</vt:lpstr>
      <vt:lpstr>Inference in FOL</vt:lpstr>
      <vt:lpstr>Substitution</vt:lpstr>
      <vt:lpstr>Universal instantiation (UI)</vt:lpstr>
      <vt:lpstr>Existential instantiation (EI)</vt:lpstr>
      <vt:lpstr>Generalized Modus Ponens (GMP)</vt:lpstr>
      <vt:lpstr>Unification</vt:lpstr>
      <vt:lpstr>Inference with GMP</vt:lpstr>
      <vt:lpstr>Example knowledge base</vt:lpstr>
      <vt:lpstr>Example knowledge base</vt:lpstr>
      <vt:lpstr>Forward chaining proof</vt:lpstr>
      <vt:lpstr>Forward chaining proof</vt:lpstr>
      <vt:lpstr>Forward chaining proof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dc:creator>Min-Yen Kan</dc:creator>
  <cp:lastModifiedBy>Svetlana Lazebnik</cp:lastModifiedBy>
  <cp:revision>179</cp:revision>
  <dcterms:created xsi:type="dcterms:W3CDTF">2004-01-02T06:35:44Z</dcterms:created>
  <dcterms:modified xsi:type="dcterms:W3CDTF">2012-10-24T20:36:17Z</dcterms:modified>
</cp:coreProperties>
</file>