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72" r:id="rId4"/>
    <p:sldId id="273" r:id="rId5"/>
    <p:sldId id="274" r:id="rId6"/>
    <p:sldId id="275" r:id="rId7"/>
    <p:sldId id="276" r:id="rId8"/>
    <p:sldId id="278" r:id="rId9"/>
    <p:sldId id="277" r:id="rId10"/>
    <p:sldId id="279" r:id="rId11"/>
    <p:sldId id="280" r:id="rId12"/>
    <p:sldId id="282" r:id="rId13"/>
    <p:sldId id="281" r:id="rId14"/>
    <p:sldId id="283" r:id="rId15"/>
    <p:sldId id="284" r:id="rId16"/>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varScale="1">
        <p:scale>
          <a:sx n="69" d="100"/>
          <a:sy n="69" d="100"/>
        </p:scale>
        <p:origin x="-882" y="-90"/>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8A7D-06E3-41E4-A615-F382E0193246}" type="datetimeFigureOut">
              <a:rPr lang="en-US" smtClean="0"/>
              <a:t>8/9/2023</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A41EAC-3F80-42C0-A236-ADCCA6AAEE3D}" type="slidenum">
              <a:rPr lang="en-US" smtClean="0"/>
              <a:t>‹#›</a:t>
            </a:fld>
            <a:endParaRPr lang="en-US"/>
          </a:p>
        </p:txBody>
      </p:sp>
    </p:spTree>
    <p:extLst>
      <p:ext uri="{BB962C8B-B14F-4D97-AF65-F5344CB8AC3E}">
        <p14:creationId xmlns:p14="http://schemas.microsoft.com/office/powerpoint/2010/main" val="1231665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41EAC-3F80-42C0-A236-ADCCA6AAEE3D}" type="slidenum">
              <a:rPr lang="en-US" smtClean="0"/>
              <a:t>2</a:t>
            </a:fld>
            <a:endParaRPr lang="en-US"/>
          </a:p>
        </p:txBody>
      </p:sp>
    </p:spTree>
    <p:extLst>
      <p:ext uri="{BB962C8B-B14F-4D97-AF65-F5344CB8AC3E}">
        <p14:creationId xmlns:p14="http://schemas.microsoft.com/office/powerpoint/2010/main" val="2325932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033240" y="459011"/>
            <a:ext cx="485396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033263" y="520701"/>
            <a:ext cx="4853941" cy="15869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429500" y="685801"/>
            <a:ext cx="4457703" cy="4515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441883" y="766112"/>
            <a:ext cx="2555748"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503795" y="810481"/>
            <a:ext cx="2555748"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033260" y="611409"/>
            <a:ext cx="3982212"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589459" y="633792"/>
            <a:ext cx="208026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07160"/>
            <a:ext cx="11887200" cy="20179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 y="324045"/>
            <a:ext cx="11887201" cy="11626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338266" y="292100"/>
            <a:ext cx="3548935"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2" y="2"/>
            <a:ext cx="11887199" cy="304798"/>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74059" y="1295402"/>
            <a:ext cx="10995660" cy="1470025"/>
          </a:xfrm>
        </p:spPr>
        <p:txBody>
          <a:bodyPr anchor="ctr">
            <a:normAutofit/>
          </a:bodyPr>
          <a:lstStyle>
            <a:lvl1pPr algn="ctr">
              <a:defRPr sz="4400" b="1">
                <a:solidFill>
                  <a:srgbClr val="D25500"/>
                </a:solidFill>
                <a:latin typeface="+mn-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3021331" y="3124200"/>
            <a:ext cx="6438900" cy="1752600"/>
          </a:xfrm>
        </p:spPr>
        <p:txBody>
          <a:bodyPr anchor="ctr">
            <a:normAutofit/>
          </a:bodyPr>
          <a:lstStyle>
            <a:lvl1pPr marL="64008" indent="0" algn="ctr">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1" y="6388100"/>
            <a:ext cx="1248156" cy="457200"/>
          </a:xfrm>
        </p:spPr>
        <p:txBody>
          <a:bodyPr anchor="ctr"/>
          <a:lstStyle>
            <a:lvl1pPr algn="ctr">
              <a:defRPr sz="1050"/>
            </a:lvl1pPr>
          </a:lstStyle>
          <a:p>
            <a:fld id="{1D8BD707-D9CF-40AE-B4C6-C98DA3205C09}" type="datetimeFigureOut">
              <a:rPr lang="en-US" smtClean="0"/>
              <a:pPr/>
              <a:t>8/9/2023</a:t>
            </a:fld>
            <a:endParaRPr lang="en-US"/>
          </a:p>
        </p:txBody>
      </p:sp>
      <p:sp>
        <p:nvSpPr>
          <p:cNvPr id="29" name="Slide Number Placeholder 28"/>
          <p:cNvSpPr>
            <a:spLocks noGrp="1"/>
          </p:cNvSpPr>
          <p:nvPr>
            <p:ph type="sldNum" sz="quarter" idx="12"/>
          </p:nvPr>
        </p:nvSpPr>
        <p:spPr>
          <a:xfrm>
            <a:off x="10896600" y="1136"/>
            <a:ext cx="891540" cy="303664"/>
          </a:xfrm>
        </p:spPr>
        <p:txBody>
          <a:bodyPr/>
          <a:lstStyle>
            <a:lvl1pPr algn="r">
              <a:defRPr sz="2000">
                <a:solidFill>
                  <a:schemeClr val="bg1"/>
                </a:solidFill>
              </a:defRPr>
            </a:lvl1pPr>
          </a:lstStyle>
          <a:p>
            <a:fld id="{B6F15528-21DE-4FAA-801E-634DDDAF4B2B}" type="slidenum">
              <a:rPr lang="en-US" smtClean="0"/>
              <a:pPr/>
              <a:t>‹#›</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654" y="6094018"/>
            <a:ext cx="939081" cy="7223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6340" y="1143000"/>
            <a:ext cx="24765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1143000"/>
            <a:ext cx="812292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685800"/>
            <a:ext cx="1069848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594360" y="1765300"/>
            <a:ext cx="10698480" cy="43251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0" y="6400800"/>
            <a:ext cx="1244443" cy="457200"/>
          </a:xfrm>
        </p:spPr>
        <p:txBody>
          <a:bodyPr anchor="ctr"/>
          <a:lstStyle>
            <a:lvl1pPr algn="ctr">
              <a:defRPr sz="1050"/>
            </a:lvl1pPr>
          </a:lstStyle>
          <a:p>
            <a:fld id="{1D8BD707-D9CF-40AE-B4C6-C98DA3205C09}" type="datetimeFigureOut">
              <a:rPr lang="en-US" smtClean="0"/>
              <a:pPr/>
              <a:t>8/9/2023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1981202"/>
            <a:ext cx="1010412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39007" y="3367088"/>
            <a:ext cx="1010412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685800"/>
            <a:ext cx="1069848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594360" y="1765301"/>
            <a:ext cx="525018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042660" y="1765301"/>
            <a:ext cx="525018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6510" y="6413500"/>
            <a:ext cx="1244443" cy="457200"/>
          </a:xfrm>
        </p:spPr>
        <p:txBody>
          <a:bodyPr anchor="ctr"/>
          <a:lstStyle>
            <a:lvl1pPr algn="ctr">
              <a:defRPr sz="1050"/>
            </a:lvl1pPr>
          </a:lstStyle>
          <a:p>
            <a:fld id="{1D8BD707-D9CF-40AE-B4C6-C98DA3205C09}" type="datetimeFigureOut">
              <a:rPr lang="en-US" smtClean="0"/>
              <a:pPr/>
              <a:t>8/9/2023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1143000"/>
            <a:ext cx="108966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2244971"/>
            <a:ext cx="5254142"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37596" y="2244971"/>
            <a:ext cx="525430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708519"/>
            <a:ext cx="5254142"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33798" y="2708519"/>
            <a:ext cx="525430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8/9/2023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4360" y="1143000"/>
            <a:ext cx="1069848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558784" y="612648"/>
            <a:ext cx="1244443" cy="457200"/>
          </a:xfrm>
        </p:spPr>
        <p:txBody>
          <a:bodyPr/>
          <a:lstStyle/>
          <a:p>
            <a:fld id="{1D8BD707-D9CF-40AE-B4C6-C98DA3205C09}" type="datetimeFigureOut">
              <a:rPr lang="en-US" smtClean="0"/>
              <a:pPr/>
              <a:t>8/9/2023</a:t>
            </a:fld>
            <a:endParaRPr lang="en-US"/>
          </a:p>
        </p:txBody>
      </p:sp>
      <p:sp>
        <p:nvSpPr>
          <p:cNvPr id="4" name="Footer Placeholder 3"/>
          <p:cNvSpPr>
            <a:spLocks noGrp="1"/>
          </p:cNvSpPr>
          <p:nvPr>
            <p:ph type="ftr" sz="quarter" idx="11"/>
          </p:nvPr>
        </p:nvSpPr>
        <p:spPr>
          <a:xfrm>
            <a:off x="6835140" y="612648"/>
            <a:ext cx="1723644" cy="457200"/>
          </a:xfrm>
        </p:spPr>
        <p:txBody>
          <a:bodyPr/>
          <a:lstStyle/>
          <a:p>
            <a:endParaRPr lang="en-US"/>
          </a:p>
        </p:txBody>
      </p:sp>
      <p:sp>
        <p:nvSpPr>
          <p:cNvPr id="5" name="Slide Number Placeholder 4"/>
          <p:cNvSpPr>
            <a:spLocks noGrp="1"/>
          </p:cNvSpPr>
          <p:nvPr>
            <p:ph type="sldNum" sz="quarter" idx="12"/>
          </p:nvPr>
        </p:nvSpPr>
        <p:spPr>
          <a:xfrm>
            <a:off x="10627157" y="2272"/>
            <a:ext cx="9906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9545" y="1101971"/>
            <a:ext cx="4398264"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959545" y="2010727"/>
            <a:ext cx="4398264"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98120" y="776287"/>
            <a:ext cx="6633058"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72567" y="1109161"/>
            <a:ext cx="76284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24772" y="1143000"/>
            <a:ext cx="59436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914976" y="3274310"/>
            <a:ext cx="336804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884654" y="6094018"/>
            <a:ext cx="939081" cy="722370"/>
          </a:xfrm>
          <a:prstGeom prst="rect">
            <a:avLst/>
          </a:prstGeom>
        </p:spPr>
      </p:pic>
      <p:sp>
        <p:nvSpPr>
          <p:cNvPr id="28" name="Rectangle 27"/>
          <p:cNvSpPr/>
          <p:nvPr/>
        </p:nvSpPr>
        <p:spPr>
          <a:xfrm>
            <a:off x="1" y="366820"/>
            <a:ext cx="118872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2"/>
            <a:ext cx="118872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3" y="308278"/>
            <a:ext cx="118872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033240" y="360248"/>
            <a:ext cx="485396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033263" y="440114"/>
            <a:ext cx="485394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029541" y="497504"/>
            <a:ext cx="3982212"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585740" y="588943"/>
            <a:ext cx="208026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1810456" y="-2001"/>
            <a:ext cx="74914"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1757825" y="-2001"/>
            <a:ext cx="3566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1733057" y="-2001"/>
            <a:ext cx="11887"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668050" y="-2001"/>
            <a:ext cx="3566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590380" y="380"/>
            <a:ext cx="71323"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535518" y="380"/>
            <a:ext cx="11887"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594360" y="1143000"/>
            <a:ext cx="1069848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94360" y="2249424"/>
            <a:ext cx="1069848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62497" y="612648"/>
            <a:ext cx="1244443"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8/9/2023</a:t>
            </a:fld>
            <a:endParaRPr lang="en-US"/>
          </a:p>
        </p:txBody>
      </p:sp>
      <p:sp>
        <p:nvSpPr>
          <p:cNvPr id="3" name="Footer Placeholder 2"/>
          <p:cNvSpPr>
            <a:spLocks noGrp="1"/>
          </p:cNvSpPr>
          <p:nvPr>
            <p:ph type="ftr" sz="quarter" idx="3"/>
          </p:nvPr>
        </p:nvSpPr>
        <p:spPr>
          <a:xfrm>
            <a:off x="6835140" y="612648"/>
            <a:ext cx="1723644"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627157" y="2272"/>
            <a:ext cx="9906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6797" y="1295402"/>
            <a:ext cx="7510185" cy="1470025"/>
          </a:xfrm>
        </p:spPr>
        <p:txBody>
          <a:bodyPr/>
          <a:lstStyle/>
          <a:p>
            <a:r>
              <a:rPr lang="en-US" dirty="0" smtClean="0">
                <a:latin typeface="Times New Roman" pitchFamily="18" charset="0"/>
                <a:cs typeface="Times New Roman" pitchFamily="18" charset="0"/>
              </a:rPr>
              <a:t>Computer Simulation and Modeling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200" dirty="0" smtClean="0">
                <a:latin typeface="Times New Roman" pitchFamily="18" charset="0"/>
                <a:cs typeface="Times New Roman" pitchFamily="18" charset="0"/>
              </a:rPr>
              <a:t>Validation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23337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214B2B"/>
                </a:solidFill>
                <a:latin typeface="Times New Roman" pitchFamily="18" charset="0"/>
                <a:cs typeface="Times New Roman" pitchFamily="18" charset="0"/>
              </a:rPr>
              <a:t>Face Validity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latin typeface="Times New Roman" pitchFamily="18" charset="0"/>
                <a:cs typeface="Times New Roman" pitchFamily="18" charset="0"/>
              </a:rPr>
              <a:t>Face validity is normally achieved with the assistance of domain experts. </a:t>
            </a:r>
            <a:endParaRPr lang="en-US" sz="2400" dirty="0" smtClean="0">
              <a:solidFill>
                <a:schemeClr val="bg2">
                  <a:lumMod val="10000"/>
                </a:schemeClr>
              </a:solidFill>
              <a:latin typeface="Times New Roman" pitchFamily="18" charset="0"/>
              <a:cs typeface="Times New Roman" pitchFamily="18" charset="0"/>
            </a:endParaRPr>
          </a:p>
          <a:p>
            <a:r>
              <a:rPr lang="en-US" sz="2400" dirty="0" smtClean="0">
                <a:solidFill>
                  <a:schemeClr val="bg2">
                    <a:lumMod val="10000"/>
                  </a:schemeClr>
                </a:solidFill>
                <a:latin typeface="Times New Roman" pitchFamily="18" charset="0"/>
                <a:cs typeface="Times New Roman" pitchFamily="18" charset="0"/>
              </a:rPr>
              <a:t>A </a:t>
            </a:r>
            <a:r>
              <a:rPr lang="en-US" sz="2400" dirty="0">
                <a:solidFill>
                  <a:schemeClr val="bg2">
                    <a:lumMod val="10000"/>
                  </a:schemeClr>
                </a:solidFill>
                <a:latin typeface="Times New Roman" pitchFamily="18" charset="0"/>
                <a:cs typeface="Times New Roman" pitchFamily="18" charset="0"/>
              </a:rPr>
              <a:t>domain expert is simply </a:t>
            </a:r>
            <a:r>
              <a:rPr lang="en-US" sz="2400" dirty="0" smtClean="0">
                <a:solidFill>
                  <a:schemeClr val="bg2">
                    <a:lumMod val="10000"/>
                  </a:schemeClr>
                </a:solidFill>
                <a:latin typeface="Times New Roman" pitchFamily="18" charset="0"/>
                <a:cs typeface="Times New Roman" pitchFamily="18" charset="0"/>
              </a:rPr>
              <a:t>an individual </a:t>
            </a:r>
            <a:r>
              <a:rPr lang="en-US" sz="2400" dirty="0">
                <a:solidFill>
                  <a:schemeClr val="bg2">
                    <a:lumMod val="10000"/>
                  </a:schemeClr>
                </a:solidFill>
                <a:latin typeface="Times New Roman" pitchFamily="18" charset="0"/>
                <a:cs typeface="Times New Roman" pitchFamily="18" charset="0"/>
              </a:rPr>
              <a:t>or group of individuals who are considered knowledgeable on the system under </a:t>
            </a:r>
            <a:r>
              <a:rPr lang="en-US" sz="2400" dirty="0" smtClean="0">
                <a:solidFill>
                  <a:schemeClr val="bg2">
                    <a:lumMod val="10000"/>
                  </a:schemeClr>
                </a:solidFill>
                <a:latin typeface="Times New Roman" pitchFamily="18" charset="0"/>
                <a:cs typeface="Times New Roman" pitchFamily="18" charset="0"/>
              </a:rPr>
              <a:t>study.</a:t>
            </a:r>
          </a:p>
          <a:p>
            <a:r>
              <a:rPr lang="en-US" sz="2400" dirty="0">
                <a:solidFill>
                  <a:schemeClr val="bg2">
                    <a:lumMod val="10000"/>
                  </a:schemeClr>
                </a:solidFill>
                <a:latin typeface="Times New Roman" pitchFamily="18" charset="0"/>
                <a:cs typeface="Times New Roman" pitchFamily="18" charset="0"/>
              </a:rPr>
              <a:t>This approach helps:</a:t>
            </a:r>
          </a:p>
          <a:p>
            <a:pPr lvl="1"/>
            <a:r>
              <a:rPr lang="en-US" sz="2400" dirty="0" smtClean="0">
                <a:solidFill>
                  <a:schemeClr val="bg2">
                    <a:lumMod val="10000"/>
                  </a:schemeClr>
                </a:solidFill>
                <a:latin typeface="Times New Roman" pitchFamily="18" charset="0"/>
                <a:cs typeface="Times New Roman" pitchFamily="18" charset="0"/>
              </a:rPr>
              <a:t>Instill </a:t>
            </a:r>
            <a:r>
              <a:rPr lang="en-US" sz="2400" dirty="0">
                <a:solidFill>
                  <a:schemeClr val="bg2">
                    <a:lumMod val="10000"/>
                  </a:schemeClr>
                </a:solidFill>
                <a:latin typeface="Times New Roman" pitchFamily="18" charset="0"/>
                <a:cs typeface="Times New Roman" pitchFamily="18" charset="0"/>
              </a:rPr>
              <a:t>a sense of ownership in the model</a:t>
            </a:r>
          </a:p>
          <a:p>
            <a:pPr lvl="1"/>
            <a:r>
              <a:rPr lang="en-US" sz="2400" dirty="0" smtClean="0">
                <a:solidFill>
                  <a:schemeClr val="bg2">
                    <a:lumMod val="10000"/>
                  </a:schemeClr>
                </a:solidFill>
                <a:latin typeface="Times New Roman" pitchFamily="18" charset="0"/>
                <a:cs typeface="Times New Roman" pitchFamily="18" charset="0"/>
              </a:rPr>
              <a:t>Prevent </a:t>
            </a:r>
            <a:r>
              <a:rPr lang="en-US" sz="2400" dirty="0">
                <a:solidFill>
                  <a:schemeClr val="bg2">
                    <a:lumMod val="10000"/>
                  </a:schemeClr>
                </a:solidFill>
                <a:latin typeface="Times New Roman" pitchFamily="18" charset="0"/>
                <a:cs typeface="Times New Roman" pitchFamily="18" charset="0"/>
              </a:rPr>
              <a:t>last-minute “why didn’t you…” questions</a:t>
            </a:r>
          </a:p>
          <a:p>
            <a:pPr lvl="1"/>
            <a:r>
              <a:rPr lang="en-US" sz="2400" dirty="0" smtClean="0">
                <a:solidFill>
                  <a:schemeClr val="bg2">
                    <a:lumMod val="10000"/>
                  </a:schemeClr>
                </a:solidFill>
                <a:latin typeface="Times New Roman" pitchFamily="18" charset="0"/>
                <a:cs typeface="Times New Roman" pitchFamily="18" charset="0"/>
              </a:rPr>
              <a:t>Reduce </a:t>
            </a:r>
            <a:r>
              <a:rPr lang="en-US" sz="2400" dirty="0">
                <a:solidFill>
                  <a:schemeClr val="bg2">
                    <a:lumMod val="10000"/>
                  </a:schemeClr>
                </a:solidFill>
                <a:latin typeface="Times New Roman" pitchFamily="18" charset="0"/>
                <a:cs typeface="Times New Roman" pitchFamily="18" charset="0"/>
              </a:rPr>
              <a:t>the number of project progress </a:t>
            </a:r>
            <a:r>
              <a:rPr lang="en-US" sz="2400" dirty="0" smtClean="0">
                <a:solidFill>
                  <a:schemeClr val="bg2">
                    <a:lumMod val="10000"/>
                  </a:schemeClr>
                </a:solidFill>
                <a:latin typeface="Times New Roman" pitchFamily="18" charset="0"/>
                <a:cs typeface="Times New Roman" pitchFamily="18" charset="0"/>
              </a:rPr>
              <a:t>inquiries</a:t>
            </a:r>
            <a:endParaRPr lang="en-US" sz="6600" dirty="0" smtClean="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4564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214B2B"/>
                </a:solidFill>
                <a:latin typeface="Times New Roman" pitchFamily="18" charset="0"/>
                <a:cs typeface="Times New Roman" pitchFamily="18" charset="0"/>
              </a:rPr>
              <a:t>Face Validity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latin typeface="Times New Roman" pitchFamily="18" charset="0"/>
                <a:cs typeface="Times New Roman" pitchFamily="18" charset="0"/>
              </a:rPr>
              <a:t>Most practitioners attempt to achieve face validity toward the end of the allocated model </a:t>
            </a:r>
            <a:r>
              <a:rPr lang="en-US" sz="2400" dirty="0" smtClean="0">
                <a:solidFill>
                  <a:schemeClr val="bg2">
                    <a:lumMod val="10000"/>
                  </a:schemeClr>
                </a:solidFill>
                <a:latin typeface="Times New Roman" pitchFamily="18" charset="0"/>
                <a:cs typeface="Times New Roman" pitchFamily="18" charset="0"/>
              </a:rPr>
              <a:t>development period</a:t>
            </a:r>
            <a:r>
              <a:rPr lang="en-US" sz="2400" dirty="0">
                <a:solidFill>
                  <a:schemeClr val="bg2">
                    <a:lumMod val="10000"/>
                  </a:schemeClr>
                </a:solidFill>
                <a:latin typeface="Times New Roman" pitchFamily="18" charset="0"/>
                <a:cs typeface="Times New Roman" pitchFamily="18" charset="0"/>
              </a:rPr>
              <a:t>. </a:t>
            </a:r>
            <a:endParaRPr lang="en-US" sz="2400" dirty="0" smtClean="0">
              <a:solidFill>
                <a:schemeClr val="bg2">
                  <a:lumMod val="10000"/>
                </a:schemeClr>
              </a:solidFill>
              <a:latin typeface="Times New Roman" pitchFamily="18" charset="0"/>
              <a:cs typeface="Times New Roman" pitchFamily="18" charset="0"/>
            </a:endParaRPr>
          </a:p>
          <a:p>
            <a:r>
              <a:rPr lang="en-US" sz="2400" dirty="0" smtClean="0">
                <a:solidFill>
                  <a:schemeClr val="bg2">
                    <a:lumMod val="10000"/>
                  </a:schemeClr>
                </a:solidFill>
                <a:latin typeface="Times New Roman" pitchFamily="18" charset="0"/>
                <a:cs typeface="Times New Roman" pitchFamily="18" charset="0"/>
              </a:rPr>
              <a:t>This </a:t>
            </a:r>
            <a:r>
              <a:rPr lang="en-US" sz="2400" dirty="0">
                <a:solidFill>
                  <a:schemeClr val="bg2">
                    <a:lumMod val="10000"/>
                  </a:schemeClr>
                </a:solidFill>
                <a:latin typeface="Times New Roman" pitchFamily="18" charset="0"/>
                <a:cs typeface="Times New Roman" pitchFamily="18" charset="0"/>
              </a:rPr>
              <a:t>allows the practitioner to make minor adjustments to the model before beginning </a:t>
            </a:r>
            <a:r>
              <a:rPr lang="en-US" sz="2400" dirty="0" smtClean="0">
                <a:solidFill>
                  <a:schemeClr val="bg2">
                    <a:lumMod val="10000"/>
                  </a:schemeClr>
                </a:solidFill>
                <a:latin typeface="Times New Roman" pitchFamily="18" charset="0"/>
                <a:cs typeface="Times New Roman" pitchFamily="18" charset="0"/>
              </a:rPr>
              <a:t>the statistical </a:t>
            </a:r>
            <a:r>
              <a:rPr lang="en-US" sz="2400" dirty="0">
                <a:solidFill>
                  <a:schemeClr val="bg2">
                    <a:lumMod val="10000"/>
                  </a:schemeClr>
                </a:solidFill>
                <a:latin typeface="Times New Roman" pitchFamily="18" charset="0"/>
                <a:cs typeface="Times New Roman" pitchFamily="18" charset="0"/>
              </a:rPr>
              <a:t>validity </a:t>
            </a:r>
            <a:r>
              <a:rPr lang="en-US" sz="2400" dirty="0" smtClean="0">
                <a:solidFill>
                  <a:schemeClr val="bg2">
                    <a:lumMod val="10000"/>
                  </a:schemeClr>
                </a:solidFill>
                <a:latin typeface="Times New Roman" pitchFamily="18" charset="0"/>
                <a:cs typeface="Times New Roman" pitchFamily="18" charset="0"/>
              </a:rPr>
              <a:t>process.</a:t>
            </a:r>
          </a:p>
          <a:p>
            <a:r>
              <a:rPr lang="en-US" sz="2400" dirty="0">
                <a:solidFill>
                  <a:schemeClr val="bg2">
                    <a:lumMod val="10000"/>
                  </a:schemeClr>
                </a:solidFill>
                <a:latin typeface="Times New Roman" pitchFamily="18" charset="0"/>
                <a:cs typeface="Times New Roman" pitchFamily="18" charset="0"/>
              </a:rPr>
              <a:t>The practitioners can conduct several face validity meetings for insuring any secondary interests or </a:t>
            </a:r>
            <a:r>
              <a:rPr lang="en-US" sz="2400" dirty="0" smtClean="0">
                <a:solidFill>
                  <a:schemeClr val="bg2">
                    <a:lumMod val="10000"/>
                  </a:schemeClr>
                </a:solidFill>
                <a:latin typeface="Times New Roman" pitchFamily="18" charset="0"/>
                <a:cs typeface="Times New Roman" pitchFamily="18" charset="0"/>
              </a:rPr>
              <a:t>objectives for </a:t>
            </a:r>
            <a:r>
              <a:rPr lang="en-US" sz="2400" dirty="0">
                <a:solidFill>
                  <a:schemeClr val="bg2">
                    <a:lumMod val="10000"/>
                  </a:schemeClr>
                </a:solidFill>
                <a:latin typeface="Times New Roman" pitchFamily="18" charset="0"/>
                <a:cs typeface="Times New Roman" pitchFamily="18" charset="0"/>
              </a:rPr>
              <a:t>the </a:t>
            </a:r>
            <a:r>
              <a:rPr lang="en-US" sz="2400" dirty="0" smtClean="0">
                <a:solidFill>
                  <a:schemeClr val="bg2">
                    <a:lumMod val="10000"/>
                  </a:schemeClr>
                </a:solidFill>
                <a:latin typeface="Times New Roman" pitchFamily="18" charset="0"/>
                <a:cs typeface="Times New Roman" pitchFamily="18" charset="0"/>
              </a:rPr>
              <a:t>model.</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2416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214B2B"/>
                </a:solidFill>
                <a:latin typeface="Times New Roman" pitchFamily="18" charset="0"/>
                <a:cs typeface="Times New Roman" pitchFamily="18" charset="0"/>
              </a:rPr>
              <a:t>Statistical Validity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latin typeface="Times New Roman" pitchFamily="18" charset="0"/>
                <a:cs typeface="Times New Roman" pitchFamily="18" charset="0"/>
              </a:rPr>
              <a:t>Statistical validity involves an objective and quantitative </a:t>
            </a:r>
            <a:r>
              <a:rPr lang="en-US" sz="2400" dirty="0">
                <a:solidFill>
                  <a:srgbClr val="FF0000"/>
                </a:solidFill>
                <a:latin typeface="Times New Roman" pitchFamily="18" charset="0"/>
                <a:cs typeface="Times New Roman" pitchFamily="18" charset="0"/>
              </a:rPr>
              <a:t>comparison</a:t>
            </a:r>
            <a:r>
              <a:rPr lang="en-US" sz="2400" dirty="0">
                <a:solidFill>
                  <a:schemeClr val="bg2">
                    <a:lumMod val="10000"/>
                  </a:schemeClr>
                </a:solidFill>
                <a:latin typeface="Times New Roman" pitchFamily="18" charset="0"/>
                <a:cs typeface="Times New Roman" pitchFamily="18" charset="0"/>
              </a:rPr>
              <a:t> between the actual system and </a:t>
            </a:r>
            <a:r>
              <a:rPr lang="en-US" sz="2400" dirty="0" smtClean="0">
                <a:solidFill>
                  <a:schemeClr val="bg2">
                    <a:lumMod val="10000"/>
                  </a:schemeClr>
                </a:solidFill>
                <a:latin typeface="Times New Roman" pitchFamily="18" charset="0"/>
                <a:cs typeface="Times New Roman" pitchFamily="18" charset="0"/>
              </a:rPr>
              <a:t>the simulation model.</a:t>
            </a:r>
            <a:endParaRPr lang="en-US" sz="6600" dirty="0">
              <a:solidFill>
                <a:schemeClr val="bg2">
                  <a:lumMod val="10000"/>
                </a:schemeClr>
              </a:solidFill>
              <a:latin typeface="Times New Roman" pitchFamily="18" charset="0"/>
              <a:cs typeface="Times New Roman" pitchFamily="18" charset="0"/>
            </a:endParaRPr>
          </a:p>
          <a:p>
            <a:r>
              <a:rPr lang="en-US" sz="2400" dirty="0">
                <a:solidFill>
                  <a:schemeClr val="bg2">
                    <a:lumMod val="10000"/>
                  </a:schemeClr>
                </a:solidFill>
                <a:latin typeface="Times New Roman" pitchFamily="18" charset="0"/>
                <a:cs typeface="Times New Roman" pitchFamily="18" charset="0"/>
              </a:rPr>
              <a:t>If there is no statistically significant difference between the data sets, then the </a:t>
            </a:r>
            <a:r>
              <a:rPr lang="en-US" sz="2400" dirty="0" smtClean="0">
                <a:solidFill>
                  <a:schemeClr val="bg2">
                    <a:lumMod val="10000"/>
                  </a:schemeClr>
                </a:solidFill>
                <a:latin typeface="Times New Roman" pitchFamily="18" charset="0"/>
                <a:cs typeface="Times New Roman" pitchFamily="18" charset="0"/>
              </a:rPr>
              <a:t>model is </a:t>
            </a:r>
            <a:r>
              <a:rPr lang="en-US" sz="2400" dirty="0">
                <a:solidFill>
                  <a:schemeClr val="bg2">
                    <a:lumMod val="10000"/>
                  </a:schemeClr>
                </a:solidFill>
                <a:latin typeface="Times New Roman" pitchFamily="18" charset="0"/>
                <a:cs typeface="Times New Roman" pitchFamily="18" charset="0"/>
              </a:rPr>
              <a:t>considered valid. </a:t>
            </a:r>
            <a:endParaRPr lang="en-US" sz="2400" dirty="0" smtClean="0">
              <a:solidFill>
                <a:schemeClr val="bg2">
                  <a:lumMod val="10000"/>
                </a:schemeClr>
              </a:solidFill>
              <a:latin typeface="Times New Roman" pitchFamily="18" charset="0"/>
              <a:cs typeface="Times New Roman" pitchFamily="18" charset="0"/>
            </a:endParaRPr>
          </a:p>
          <a:p>
            <a:r>
              <a:rPr lang="en-US" sz="2400" dirty="0" smtClean="0">
                <a:solidFill>
                  <a:schemeClr val="bg2">
                    <a:lumMod val="10000"/>
                  </a:schemeClr>
                </a:solidFill>
                <a:latin typeface="Times New Roman" pitchFamily="18" charset="0"/>
                <a:cs typeface="Times New Roman" pitchFamily="18" charset="0"/>
              </a:rPr>
              <a:t>Conversely</a:t>
            </a:r>
            <a:r>
              <a:rPr lang="en-US" sz="2400" dirty="0">
                <a:solidFill>
                  <a:schemeClr val="bg2">
                    <a:lumMod val="10000"/>
                  </a:schemeClr>
                </a:solidFill>
                <a:latin typeface="Times New Roman" pitchFamily="18" charset="0"/>
                <a:cs typeface="Times New Roman" pitchFamily="18" charset="0"/>
              </a:rPr>
              <a:t>, if there is a statistically significant difference, then the model is not </a:t>
            </a:r>
            <a:r>
              <a:rPr lang="en-US" sz="2400" dirty="0" smtClean="0">
                <a:solidFill>
                  <a:schemeClr val="bg2">
                    <a:lumMod val="10000"/>
                  </a:schemeClr>
                </a:solidFill>
                <a:latin typeface="Times New Roman" pitchFamily="18" charset="0"/>
                <a:cs typeface="Times New Roman" pitchFamily="18" charset="0"/>
              </a:rPr>
              <a:t>valid and </a:t>
            </a:r>
            <a:r>
              <a:rPr lang="en-US" sz="2400" dirty="0">
                <a:solidFill>
                  <a:schemeClr val="bg2">
                    <a:lumMod val="10000"/>
                  </a:schemeClr>
                </a:solidFill>
                <a:latin typeface="Times New Roman" pitchFamily="18" charset="0"/>
                <a:cs typeface="Times New Roman" pitchFamily="18" charset="0"/>
              </a:rPr>
              <a:t>needs additional work before further analysis may be conducted.</a:t>
            </a:r>
          </a:p>
        </p:txBody>
      </p:sp>
    </p:spTree>
    <p:extLst>
      <p:ext uri="{BB962C8B-B14F-4D97-AF65-F5344CB8AC3E}">
        <p14:creationId xmlns:p14="http://schemas.microsoft.com/office/powerpoint/2010/main" val="327768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214B2B"/>
                </a:solidFill>
                <a:latin typeface="Times New Roman" pitchFamily="18" charset="0"/>
                <a:cs typeface="Times New Roman" pitchFamily="18" charset="0"/>
              </a:rPr>
              <a:t>Statistical </a:t>
            </a:r>
            <a:r>
              <a:rPr lang="en-US" dirty="0" smtClean="0">
                <a:solidFill>
                  <a:srgbClr val="214B2B"/>
                </a:solidFill>
                <a:latin typeface="Times New Roman" pitchFamily="18" charset="0"/>
                <a:cs typeface="Times New Roman" pitchFamily="18" charset="0"/>
              </a:rPr>
              <a:t>Validity</a:t>
            </a:r>
            <a:r>
              <a:rPr lang="en-US" dirty="0">
                <a:solidFill>
                  <a:srgbClr val="214B2B"/>
                </a:solidFill>
                <a:latin typeface="Times New Roman" pitchFamily="18" charset="0"/>
                <a:cs typeface="Times New Roman" pitchFamily="18" charset="0"/>
              </a:rPr>
              <a:t/>
            </a:r>
            <a:br>
              <a:rPr lang="en-US" dirty="0">
                <a:solidFill>
                  <a:srgbClr val="214B2B"/>
                </a:solidFill>
                <a:latin typeface="Times New Roman" pitchFamily="18" charset="0"/>
                <a:cs typeface="Times New Roman" pitchFamily="18" charset="0"/>
              </a:rPr>
            </a:br>
            <a:r>
              <a:rPr lang="en-US" sz="3600" dirty="0">
                <a:solidFill>
                  <a:srgbClr val="214B2B"/>
                </a:solidFill>
                <a:latin typeface="Times New Roman" pitchFamily="18" charset="0"/>
                <a:cs typeface="Times New Roman" pitchFamily="18" charset="0"/>
              </a:rPr>
              <a:t>Validation Data Collection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latin typeface="Times New Roman" pitchFamily="18" charset="0"/>
                <a:cs typeface="Times New Roman" pitchFamily="18" charset="0"/>
              </a:rPr>
              <a:t>C</a:t>
            </a:r>
            <a:r>
              <a:rPr lang="en-US" sz="2400" dirty="0" smtClean="0">
                <a:solidFill>
                  <a:schemeClr val="bg2">
                    <a:lumMod val="10000"/>
                  </a:schemeClr>
                </a:solidFill>
                <a:latin typeface="Times New Roman" pitchFamily="18" charset="0"/>
                <a:cs typeface="Times New Roman" pitchFamily="18" charset="0"/>
              </a:rPr>
              <a:t>ollecting </a:t>
            </a:r>
            <a:r>
              <a:rPr lang="en-US" sz="2400" dirty="0">
                <a:solidFill>
                  <a:schemeClr val="bg2">
                    <a:lumMod val="10000"/>
                  </a:schemeClr>
                </a:solidFill>
                <a:latin typeface="Times New Roman" pitchFamily="18" charset="0"/>
                <a:cs typeface="Times New Roman" pitchFamily="18" charset="0"/>
              </a:rPr>
              <a:t>data from both the actual system and the base </a:t>
            </a:r>
            <a:r>
              <a:rPr lang="en-US" sz="2400" dirty="0" smtClean="0">
                <a:solidFill>
                  <a:schemeClr val="bg2">
                    <a:lumMod val="10000"/>
                  </a:schemeClr>
                </a:solidFill>
                <a:latin typeface="Times New Roman" pitchFamily="18" charset="0"/>
                <a:cs typeface="Times New Roman" pitchFamily="18" charset="0"/>
              </a:rPr>
              <a:t>simulation model </a:t>
            </a:r>
            <a:r>
              <a:rPr lang="en-US" sz="2400" dirty="0">
                <a:solidFill>
                  <a:schemeClr val="bg2">
                    <a:lumMod val="10000"/>
                  </a:schemeClr>
                </a:solidFill>
                <a:latin typeface="Times New Roman" pitchFamily="18" charset="0"/>
                <a:cs typeface="Times New Roman" pitchFamily="18" charset="0"/>
              </a:rPr>
              <a:t>that is designed to represent the actual </a:t>
            </a:r>
            <a:r>
              <a:rPr lang="en-US" sz="2400" dirty="0" smtClean="0">
                <a:solidFill>
                  <a:schemeClr val="bg2">
                    <a:lumMod val="10000"/>
                  </a:schemeClr>
                </a:solidFill>
                <a:latin typeface="Times New Roman" pitchFamily="18" charset="0"/>
                <a:cs typeface="Times New Roman" pitchFamily="18" charset="0"/>
              </a:rPr>
              <a:t>system.</a:t>
            </a:r>
          </a:p>
          <a:p>
            <a:r>
              <a:rPr lang="en-US" sz="2400" dirty="0">
                <a:solidFill>
                  <a:schemeClr val="bg2">
                    <a:lumMod val="10000"/>
                  </a:schemeClr>
                </a:solidFill>
                <a:latin typeface="Times New Roman" pitchFamily="18" charset="0"/>
                <a:cs typeface="Times New Roman" pitchFamily="18" charset="0"/>
              </a:rPr>
              <a:t>Validation data may be based on either </a:t>
            </a:r>
            <a:r>
              <a:rPr lang="en-US" sz="2400" dirty="0" smtClean="0">
                <a:solidFill>
                  <a:schemeClr val="bg2">
                    <a:lumMod val="10000"/>
                  </a:schemeClr>
                </a:solidFill>
                <a:latin typeface="Times New Roman" pitchFamily="18" charset="0"/>
                <a:cs typeface="Times New Roman" pitchFamily="18" charset="0"/>
              </a:rPr>
              <a:t>individual observations </a:t>
            </a:r>
            <a:r>
              <a:rPr lang="en-US" sz="2400" dirty="0">
                <a:solidFill>
                  <a:schemeClr val="bg2">
                    <a:lumMod val="10000"/>
                  </a:schemeClr>
                </a:solidFill>
                <a:latin typeface="Times New Roman" pitchFamily="18" charset="0"/>
                <a:cs typeface="Times New Roman" pitchFamily="18" charset="0"/>
              </a:rPr>
              <a:t>or summary statistics</a:t>
            </a:r>
            <a:r>
              <a:rPr lang="en-US" sz="2400" dirty="0" smtClean="0">
                <a:solidFill>
                  <a:schemeClr val="bg2">
                    <a:lumMod val="10000"/>
                  </a:schemeClr>
                </a:solidFill>
                <a:latin typeface="Times New Roman" pitchFamily="18" charset="0"/>
                <a:cs typeface="Times New Roman" pitchFamily="18" charset="0"/>
              </a:rPr>
              <a:t>.</a:t>
            </a:r>
          </a:p>
          <a:p>
            <a:r>
              <a:rPr lang="en-US" sz="2400" dirty="0">
                <a:solidFill>
                  <a:schemeClr val="bg2">
                    <a:lumMod val="10000"/>
                  </a:schemeClr>
                </a:solidFill>
                <a:latin typeface="Times New Roman" pitchFamily="18" charset="0"/>
                <a:cs typeface="Times New Roman" pitchFamily="18" charset="0"/>
              </a:rPr>
              <a:t>In the case of individual observations, the practitioner will </a:t>
            </a:r>
            <a:r>
              <a:rPr lang="en-US" sz="2400" dirty="0" smtClean="0">
                <a:solidFill>
                  <a:schemeClr val="bg2">
                    <a:lumMod val="10000"/>
                  </a:schemeClr>
                </a:solidFill>
                <a:latin typeface="Times New Roman" pitchFamily="18" charset="0"/>
                <a:cs typeface="Times New Roman" pitchFamily="18" charset="0"/>
              </a:rPr>
              <a:t>perform the </a:t>
            </a:r>
            <a:r>
              <a:rPr lang="en-US" sz="2400" dirty="0">
                <a:solidFill>
                  <a:schemeClr val="bg2">
                    <a:lumMod val="10000"/>
                  </a:schemeClr>
                </a:solidFill>
                <a:latin typeface="Times New Roman" pitchFamily="18" charset="0"/>
                <a:cs typeface="Times New Roman" pitchFamily="18" charset="0"/>
              </a:rPr>
              <a:t>analysis using data from individual entity measures of performance. </a:t>
            </a:r>
            <a:endParaRPr lang="en-US" sz="2400" dirty="0" smtClean="0">
              <a:solidFill>
                <a:schemeClr val="bg2">
                  <a:lumMod val="10000"/>
                </a:schemeClr>
              </a:solidFill>
              <a:latin typeface="Times New Roman" pitchFamily="18" charset="0"/>
              <a:cs typeface="Times New Roman" pitchFamily="18" charset="0"/>
            </a:endParaRPr>
          </a:p>
          <a:p>
            <a:r>
              <a:rPr lang="en-US" sz="2400" dirty="0" smtClean="0">
                <a:solidFill>
                  <a:schemeClr val="bg2">
                    <a:lumMod val="10000"/>
                  </a:schemeClr>
                </a:solidFill>
                <a:latin typeface="Times New Roman" pitchFamily="18" charset="0"/>
                <a:cs typeface="Times New Roman" pitchFamily="18" charset="0"/>
              </a:rPr>
              <a:t>The summary statistic approach </a:t>
            </a:r>
            <a:r>
              <a:rPr lang="en-US" sz="2400" dirty="0">
                <a:solidFill>
                  <a:schemeClr val="bg2">
                    <a:lumMod val="10000"/>
                  </a:schemeClr>
                </a:solidFill>
                <a:latin typeface="Times New Roman" pitchFamily="18" charset="0"/>
                <a:cs typeface="Times New Roman" pitchFamily="18" charset="0"/>
              </a:rPr>
              <a:t>involves analysis using </a:t>
            </a:r>
            <a:r>
              <a:rPr lang="en-US" sz="2400" dirty="0">
                <a:solidFill>
                  <a:srgbClr val="FF0000"/>
                </a:solidFill>
                <a:latin typeface="Times New Roman" pitchFamily="18" charset="0"/>
                <a:cs typeface="Times New Roman" pitchFamily="18" charset="0"/>
              </a:rPr>
              <a:t>mean data </a:t>
            </a:r>
            <a:r>
              <a:rPr lang="en-US" sz="2400" dirty="0">
                <a:solidFill>
                  <a:schemeClr val="bg2">
                    <a:lumMod val="10000"/>
                  </a:schemeClr>
                </a:solidFill>
                <a:latin typeface="Times New Roman" pitchFamily="18" charset="0"/>
                <a:cs typeface="Times New Roman" pitchFamily="18" charset="0"/>
              </a:rPr>
              <a:t>from multiple sets of observations of individual </a:t>
            </a:r>
            <a:r>
              <a:rPr lang="en-US" sz="2400" dirty="0" smtClean="0">
                <a:solidFill>
                  <a:schemeClr val="bg2">
                    <a:lumMod val="10000"/>
                  </a:schemeClr>
                </a:solidFill>
                <a:latin typeface="Times New Roman" pitchFamily="18" charset="0"/>
                <a:cs typeface="Times New Roman" pitchFamily="18" charset="0"/>
              </a:rPr>
              <a:t>entity measures </a:t>
            </a:r>
            <a:r>
              <a:rPr lang="en-US" sz="2400" dirty="0">
                <a:solidFill>
                  <a:schemeClr val="bg2">
                    <a:lumMod val="10000"/>
                  </a:schemeClr>
                </a:solidFill>
                <a:latin typeface="Times New Roman" pitchFamily="18" charset="0"/>
                <a:cs typeface="Times New Roman" pitchFamily="18" charset="0"/>
              </a:rPr>
              <a:t>of performance.</a:t>
            </a:r>
          </a:p>
          <a:p>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6662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214B2B"/>
                </a:solidFill>
                <a:latin typeface="Times New Roman" pitchFamily="18" charset="0"/>
                <a:cs typeface="Times New Roman" pitchFamily="18" charset="0"/>
              </a:rPr>
              <a:t>Statistical </a:t>
            </a:r>
            <a:r>
              <a:rPr lang="en-US" dirty="0" smtClean="0">
                <a:solidFill>
                  <a:srgbClr val="214B2B"/>
                </a:solidFill>
                <a:latin typeface="Times New Roman" pitchFamily="18" charset="0"/>
                <a:cs typeface="Times New Roman" pitchFamily="18" charset="0"/>
              </a:rPr>
              <a:t>Validity</a:t>
            </a:r>
            <a:r>
              <a:rPr lang="en-US" dirty="0">
                <a:solidFill>
                  <a:srgbClr val="214B2B"/>
                </a:solidFill>
                <a:latin typeface="Times New Roman" pitchFamily="18" charset="0"/>
                <a:cs typeface="Times New Roman" pitchFamily="18" charset="0"/>
              </a:rPr>
              <a:t/>
            </a:r>
            <a:br>
              <a:rPr lang="en-US" dirty="0">
                <a:solidFill>
                  <a:srgbClr val="214B2B"/>
                </a:solidFill>
                <a:latin typeface="Times New Roman" pitchFamily="18" charset="0"/>
                <a:cs typeface="Times New Roman" pitchFamily="18" charset="0"/>
              </a:rPr>
            </a:br>
            <a:r>
              <a:rPr lang="en-US" sz="3600" dirty="0">
                <a:solidFill>
                  <a:srgbClr val="214B2B"/>
                </a:solidFill>
                <a:latin typeface="Times New Roman" pitchFamily="18" charset="0"/>
                <a:cs typeface="Times New Roman" pitchFamily="18" charset="0"/>
              </a:rPr>
              <a:t>Validation Data Analysis Process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Appropriate </a:t>
            </a:r>
            <a:r>
              <a:rPr lang="en-US" sz="2400" dirty="0">
                <a:solidFill>
                  <a:schemeClr val="bg2">
                    <a:lumMod val="10000"/>
                  </a:schemeClr>
                </a:solidFill>
                <a:latin typeface="Times New Roman" pitchFamily="18" charset="0"/>
                <a:cs typeface="Times New Roman" pitchFamily="18" charset="0"/>
              </a:rPr>
              <a:t>statistical </a:t>
            </a:r>
            <a:r>
              <a:rPr lang="en-US" sz="2400" dirty="0" smtClean="0">
                <a:solidFill>
                  <a:schemeClr val="bg2">
                    <a:lumMod val="10000"/>
                  </a:schemeClr>
                </a:solidFill>
                <a:latin typeface="Times New Roman" pitchFamily="18" charset="0"/>
                <a:cs typeface="Times New Roman" pitchFamily="18" charset="0"/>
              </a:rPr>
              <a:t>comparison of </a:t>
            </a:r>
            <a:r>
              <a:rPr lang="en-US" sz="2400" dirty="0">
                <a:solidFill>
                  <a:schemeClr val="bg2">
                    <a:lumMod val="10000"/>
                  </a:schemeClr>
                </a:solidFill>
                <a:latin typeface="Times New Roman" pitchFamily="18" charset="0"/>
                <a:cs typeface="Times New Roman" pitchFamily="18" charset="0"/>
              </a:rPr>
              <a:t>means test to execute. This is performed by determining whether or not one or both of the </a:t>
            </a:r>
            <a:r>
              <a:rPr lang="en-US" sz="2400" dirty="0" smtClean="0">
                <a:solidFill>
                  <a:schemeClr val="bg2">
                    <a:lumMod val="10000"/>
                  </a:schemeClr>
                </a:solidFill>
                <a:latin typeface="Times New Roman" pitchFamily="18" charset="0"/>
                <a:cs typeface="Times New Roman" pitchFamily="18" charset="0"/>
              </a:rPr>
              <a:t>validation data </a:t>
            </a:r>
            <a:r>
              <a:rPr lang="en-US" sz="2400" dirty="0">
                <a:solidFill>
                  <a:schemeClr val="bg2">
                    <a:lumMod val="10000"/>
                  </a:schemeClr>
                </a:solidFill>
                <a:latin typeface="Times New Roman" pitchFamily="18" charset="0"/>
                <a:cs typeface="Times New Roman" pitchFamily="18" charset="0"/>
              </a:rPr>
              <a:t>sets are </a:t>
            </a:r>
            <a:r>
              <a:rPr lang="en-US" sz="2400" dirty="0" smtClean="0">
                <a:solidFill>
                  <a:schemeClr val="bg2">
                    <a:lumMod val="10000"/>
                  </a:schemeClr>
                </a:solidFill>
                <a:latin typeface="Times New Roman" pitchFamily="18" charset="0"/>
                <a:cs typeface="Times New Roman" pitchFamily="18" charset="0"/>
              </a:rPr>
              <a:t>normal.</a:t>
            </a:r>
          </a:p>
          <a:p>
            <a:r>
              <a:rPr lang="en-US" sz="2400" dirty="0">
                <a:solidFill>
                  <a:srgbClr val="FF0000"/>
                </a:solidFill>
                <a:latin typeface="Times New Roman" pitchFamily="18" charset="0"/>
                <a:cs typeface="Times New Roman" pitchFamily="18" charset="0"/>
              </a:rPr>
              <a:t>If both of the data sets </a:t>
            </a:r>
            <a:r>
              <a:rPr lang="en-US" sz="2400" dirty="0">
                <a:solidFill>
                  <a:schemeClr val="bg2">
                    <a:lumMod val="10000"/>
                  </a:schemeClr>
                </a:solidFill>
                <a:latin typeface="Times New Roman" pitchFamily="18" charset="0"/>
                <a:cs typeface="Times New Roman" pitchFamily="18" charset="0"/>
              </a:rPr>
              <a:t>are normal, then a version of a </a:t>
            </a:r>
            <a:r>
              <a:rPr lang="en-US" sz="2400" i="1" dirty="0">
                <a:solidFill>
                  <a:srgbClr val="FF0000"/>
                </a:solidFill>
                <a:latin typeface="Times New Roman" pitchFamily="18" charset="0"/>
                <a:cs typeface="Times New Roman" pitchFamily="18" charset="0"/>
              </a:rPr>
              <a:t>t</a:t>
            </a:r>
            <a:r>
              <a:rPr lang="en-US" sz="2400" dirty="0">
                <a:solidFill>
                  <a:srgbClr val="FF0000"/>
                </a:solidFill>
                <a:latin typeface="Times New Roman" pitchFamily="18" charset="0"/>
                <a:cs typeface="Times New Roman" pitchFamily="18" charset="0"/>
              </a:rPr>
              <a:t>-test</a:t>
            </a:r>
            <a:r>
              <a:rPr lang="en-US" sz="2400" dirty="0">
                <a:solidFill>
                  <a:schemeClr val="bg2">
                    <a:lumMod val="10000"/>
                  </a:schemeClr>
                </a:solidFill>
                <a:latin typeface="Times New Roman" pitchFamily="18" charset="0"/>
                <a:cs typeface="Times New Roman" pitchFamily="18" charset="0"/>
              </a:rPr>
              <a:t> is performed. If </a:t>
            </a:r>
            <a:r>
              <a:rPr lang="en-US" sz="2400" dirty="0" smtClean="0">
                <a:solidFill>
                  <a:schemeClr val="bg2">
                    <a:lumMod val="10000"/>
                  </a:schemeClr>
                </a:solidFill>
                <a:latin typeface="Times New Roman" pitchFamily="18" charset="0"/>
                <a:cs typeface="Times New Roman" pitchFamily="18" charset="0"/>
              </a:rPr>
              <a:t>only </a:t>
            </a:r>
            <a:r>
              <a:rPr lang="en-US" sz="2400" dirty="0" smtClean="0">
                <a:solidFill>
                  <a:srgbClr val="FF0000"/>
                </a:solidFill>
                <a:latin typeface="Times New Roman" pitchFamily="18" charset="0"/>
                <a:cs typeface="Times New Roman" pitchFamily="18" charset="0"/>
              </a:rPr>
              <a:t>one </a:t>
            </a:r>
            <a:r>
              <a:rPr lang="en-US" sz="2400" dirty="0">
                <a:solidFill>
                  <a:srgbClr val="FF0000"/>
                </a:solidFill>
                <a:latin typeface="Times New Roman" pitchFamily="18" charset="0"/>
                <a:cs typeface="Times New Roman" pitchFamily="18" charset="0"/>
              </a:rPr>
              <a:t>or neither of the data sets </a:t>
            </a:r>
            <a:r>
              <a:rPr lang="en-US" sz="2400" dirty="0">
                <a:solidFill>
                  <a:schemeClr val="bg2">
                    <a:lumMod val="10000"/>
                  </a:schemeClr>
                </a:solidFill>
                <a:latin typeface="Times New Roman" pitchFamily="18" charset="0"/>
                <a:cs typeface="Times New Roman" pitchFamily="18" charset="0"/>
              </a:rPr>
              <a:t>is normal, then a </a:t>
            </a:r>
            <a:r>
              <a:rPr lang="en-US" sz="2400" dirty="0">
                <a:solidFill>
                  <a:srgbClr val="FF0000"/>
                </a:solidFill>
                <a:latin typeface="Times New Roman" pitchFamily="18" charset="0"/>
                <a:cs typeface="Times New Roman" pitchFamily="18" charset="0"/>
              </a:rPr>
              <a:t>nonparametric</a:t>
            </a:r>
            <a:r>
              <a:rPr lang="en-US" sz="2400" dirty="0">
                <a:solidFill>
                  <a:schemeClr val="bg2">
                    <a:lumMod val="10000"/>
                  </a:schemeClr>
                </a:solidFill>
                <a:latin typeface="Times New Roman" pitchFamily="18" charset="0"/>
                <a:cs typeface="Times New Roman" pitchFamily="18" charset="0"/>
              </a:rPr>
              <a:t> test is performed.</a:t>
            </a:r>
          </a:p>
          <a:p>
            <a:r>
              <a:rPr lang="en-US" sz="2400" dirty="0" smtClean="0">
                <a:solidFill>
                  <a:schemeClr val="bg2">
                    <a:lumMod val="10000"/>
                  </a:schemeClr>
                </a:solidFill>
                <a:latin typeface="Times New Roman" pitchFamily="18" charset="0"/>
                <a:cs typeface="Times New Roman" pitchFamily="18" charset="0"/>
              </a:rPr>
              <a:t>Both </a:t>
            </a:r>
            <a:r>
              <a:rPr lang="en-US" sz="2400" dirty="0">
                <a:solidFill>
                  <a:schemeClr val="bg2">
                    <a:lumMod val="10000"/>
                  </a:schemeClr>
                </a:solidFill>
                <a:latin typeface="Times New Roman" pitchFamily="18" charset="0"/>
                <a:cs typeface="Times New Roman" pitchFamily="18" charset="0"/>
              </a:rPr>
              <a:t>the system validation data and the model validation data must be checked for normality</a:t>
            </a:r>
            <a:r>
              <a:rPr lang="en-US" sz="2400" dirty="0" smtClean="0">
                <a:solidFill>
                  <a:schemeClr val="bg2">
                    <a:lumMod val="10000"/>
                  </a:schemeClr>
                </a:solidFill>
                <a:latin typeface="Times New Roman" pitchFamily="18" charset="0"/>
                <a:cs typeface="Times New Roman" pitchFamily="18" charset="0"/>
              </a:rPr>
              <a:t>.</a:t>
            </a:r>
          </a:p>
          <a:p>
            <a:r>
              <a:rPr lang="en-US" sz="2400" dirty="0">
                <a:solidFill>
                  <a:schemeClr val="bg2">
                    <a:lumMod val="10000"/>
                  </a:schemeClr>
                </a:solidFill>
                <a:latin typeface="Times New Roman" pitchFamily="18" charset="0"/>
                <a:cs typeface="Times New Roman" pitchFamily="18" charset="0"/>
              </a:rPr>
              <a:t>This </a:t>
            </a:r>
            <a:r>
              <a:rPr lang="en-US" sz="2400" dirty="0" smtClean="0">
                <a:solidFill>
                  <a:schemeClr val="bg2">
                    <a:lumMod val="10000"/>
                  </a:schemeClr>
                </a:solidFill>
                <a:latin typeface="Times New Roman" pitchFamily="18" charset="0"/>
                <a:cs typeface="Times New Roman" pitchFamily="18" charset="0"/>
              </a:rPr>
              <a:t>is usually </a:t>
            </a:r>
            <a:r>
              <a:rPr lang="en-US" sz="2400" dirty="0">
                <a:solidFill>
                  <a:schemeClr val="bg2">
                    <a:lumMod val="10000"/>
                  </a:schemeClr>
                </a:solidFill>
                <a:latin typeface="Times New Roman" pitchFamily="18" charset="0"/>
                <a:cs typeface="Times New Roman" pitchFamily="18" charset="0"/>
              </a:rPr>
              <a:t>performed by running a </a:t>
            </a:r>
            <a:r>
              <a:rPr lang="en-US" sz="2400" dirty="0">
                <a:solidFill>
                  <a:srgbClr val="FF0000"/>
                </a:solidFill>
                <a:latin typeface="Times New Roman" pitchFamily="18" charset="0"/>
                <a:cs typeface="Times New Roman" pitchFamily="18" charset="0"/>
              </a:rPr>
              <a:t>chi-square test </a:t>
            </a:r>
            <a:r>
              <a:rPr lang="en-US" sz="2400" dirty="0">
                <a:solidFill>
                  <a:schemeClr val="bg2">
                    <a:lumMod val="10000"/>
                  </a:schemeClr>
                </a:solidFill>
                <a:latin typeface="Times New Roman" pitchFamily="18" charset="0"/>
                <a:cs typeface="Times New Roman" pitchFamily="18" charset="0"/>
              </a:rPr>
              <a:t>on each of the two data sets individually at a </a:t>
            </a:r>
            <a:r>
              <a:rPr lang="en-US" sz="2400" dirty="0" smtClean="0">
                <a:solidFill>
                  <a:schemeClr val="bg2">
                    <a:lumMod val="10000"/>
                  </a:schemeClr>
                </a:solidFill>
                <a:latin typeface="Times New Roman" pitchFamily="18" charset="0"/>
                <a:cs typeface="Times New Roman" pitchFamily="18" charset="0"/>
              </a:rPr>
              <a:t>particular level </a:t>
            </a:r>
            <a:r>
              <a:rPr lang="en-US" sz="2400" dirty="0">
                <a:solidFill>
                  <a:schemeClr val="bg2">
                    <a:lumMod val="10000"/>
                  </a:schemeClr>
                </a:solidFill>
                <a:latin typeface="Times New Roman" pitchFamily="18" charset="0"/>
                <a:cs typeface="Times New Roman" pitchFamily="18" charset="0"/>
              </a:rPr>
              <a:t>of statistical </a:t>
            </a:r>
            <a:r>
              <a:rPr lang="en-US" sz="2400" dirty="0" smtClean="0">
                <a:solidFill>
                  <a:schemeClr val="bg2">
                    <a:lumMod val="10000"/>
                  </a:schemeClr>
                </a:solidFill>
                <a:latin typeface="Times New Roman" pitchFamily="18" charset="0"/>
                <a:cs typeface="Times New Roman" pitchFamily="18" charset="0"/>
              </a:rPr>
              <a:t>significance e.g. </a:t>
            </a:r>
            <a:r>
              <a:rPr lang="en-US" sz="2400" dirty="0">
                <a:solidFill>
                  <a:schemeClr val="bg2">
                    <a:lumMod val="10000"/>
                  </a:schemeClr>
                </a:solidFill>
                <a:latin typeface="Times New Roman" pitchFamily="18" charset="0"/>
                <a:cs typeface="Times New Roman" pitchFamily="18" charset="0"/>
              </a:rPr>
              <a:t>a</a:t>
            </a:r>
            <a:r>
              <a:rPr lang="en-US" sz="2400" dirty="0" smtClean="0">
                <a:solidFill>
                  <a:schemeClr val="bg2">
                    <a:lumMod val="10000"/>
                  </a:schemeClr>
                </a:solidFill>
                <a:latin typeface="Times New Roman" pitchFamily="18" charset="0"/>
                <a:cs typeface="Times New Roman" pitchFamily="18" charset="0"/>
              </a:rPr>
              <a:t>n </a:t>
            </a:r>
            <a:r>
              <a:rPr lang="el-GR" sz="2400" dirty="0" smtClean="0">
                <a:solidFill>
                  <a:schemeClr val="bg2">
                    <a:lumMod val="10000"/>
                  </a:schemeClr>
                </a:solidFill>
                <a:latin typeface="Times New Roman" pitchFamily="18" charset="0"/>
                <a:cs typeface="Times New Roman" pitchFamily="18" charset="0"/>
              </a:rPr>
              <a:t>α</a:t>
            </a:r>
            <a:r>
              <a:rPr lang="en-US" sz="2400" dirty="0" smtClean="0">
                <a:solidFill>
                  <a:schemeClr val="bg2">
                    <a:lumMod val="10000"/>
                  </a:schemeClr>
                </a:solidFill>
                <a:latin typeface="Times New Roman" pitchFamily="18" charset="0"/>
                <a:cs typeface="Times New Roman" pitchFamily="18" charset="0"/>
              </a:rPr>
              <a:t> value of 0.05 is normally used.</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1919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214B2B"/>
                </a:solidFill>
                <a:latin typeface="Times New Roman" pitchFamily="18" charset="0"/>
                <a:cs typeface="Times New Roman" pitchFamily="18" charset="0"/>
              </a:rPr>
              <a:t>Statistical </a:t>
            </a:r>
            <a:r>
              <a:rPr lang="en-US" dirty="0" smtClean="0">
                <a:solidFill>
                  <a:srgbClr val="214B2B"/>
                </a:solidFill>
                <a:latin typeface="Times New Roman" pitchFamily="18" charset="0"/>
                <a:cs typeface="Times New Roman" pitchFamily="18" charset="0"/>
              </a:rPr>
              <a:t>Validity</a:t>
            </a:r>
            <a:r>
              <a:rPr lang="en-US" dirty="0">
                <a:solidFill>
                  <a:srgbClr val="214B2B"/>
                </a:solidFill>
                <a:latin typeface="Times New Roman" pitchFamily="18" charset="0"/>
                <a:cs typeface="Times New Roman" pitchFamily="18" charset="0"/>
              </a:rPr>
              <a:t/>
            </a:r>
            <a:br>
              <a:rPr lang="en-US" dirty="0">
                <a:solidFill>
                  <a:srgbClr val="214B2B"/>
                </a:solidFill>
                <a:latin typeface="Times New Roman" pitchFamily="18" charset="0"/>
                <a:cs typeface="Times New Roman" pitchFamily="18" charset="0"/>
              </a:rPr>
            </a:br>
            <a:r>
              <a:rPr lang="en-US" sz="3600" dirty="0">
                <a:solidFill>
                  <a:srgbClr val="214B2B"/>
                </a:solidFill>
                <a:latin typeface="Times New Roman" pitchFamily="18" charset="0"/>
                <a:cs typeface="Times New Roman" pitchFamily="18" charset="0"/>
              </a:rPr>
              <a:t>Validation Data Analysis Process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200" dirty="0">
                <a:solidFill>
                  <a:schemeClr val="bg2">
                    <a:lumMod val="10000"/>
                  </a:schemeClr>
                </a:solidFill>
                <a:latin typeface="Times New Roman" pitchFamily="18" charset="0"/>
                <a:cs typeface="Times New Roman" pitchFamily="18" charset="0"/>
              </a:rPr>
              <a:t>To successfully perform the chi-square test, the practitioner must insure that a minimum of </a:t>
            </a:r>
            <a:r>
              <a:rPr lang="en-US" sz="2200" dirty="0">
                <a:solidFill>
                  <a:srgbClr val="FF0000"/>
                </a:solidFill>
                <a:latin typeface="Times New Roman" pitchFamily="18" charset="0"/>
                <a:cs typeface="Times New Roman" pitchFamily="18" charset="0"/>
              </a:rPr>
              <a:t>20 </a:t>
            </a:r>
            <a:r>
              <a:rPr lang="en-US" sz="2200" dirty="0" smtClean="0">
                <a:solidFill>
                  <a:srgbClr val="FF0000"/>
                </a:solidFill>
                <a:latin typeface="Times New Roman" pitchFamily="18" charset="0"/>
                <a:cs typeface="Times New Roman" pitchFamily="18" charset="0"/>
              </a:rPr>
              <a:t>data points </a:t>
            </a:r>
            <a:r>
              <a:rPr lang="en-US" sz="2200" dirty="0">
                <a:solidFill>
                  <a:schemeClr val="bg2">
                    <a:lumMod val="10000"/>
                  </a:schemeClr>
                </a:solidFill>
                <a:latin typeface="Times New Roman" pitchFamily="18" charset="0"/>
                <a:cs typeface="Times New Roman" pitchFamily="18" charset="0"/>
              </a:rPr>
              <a:t>are in each data </a:t>
            </a:r>
            <a:r>
              <a:rPr lang="en-US" sz="2200" dirty="0" smtClean="0">
                <a:solidFill>
                  <a:schemeClr val="bg2">
                    <a:lumMod val="10000"/>
                  </a:schemeClr>
                </a:solidFill>
                <a:latin typeface="Times New Roman" pitchFamily="18" charset="0"/>
                <a:cs typeface="Times New Roman" pitchFamily="18" charset="0"/>
              </a:rPr>
              <a:t>set. Otherwise a nonparametric rank sum test should be used.</a:t>
            </a:r>
          </a:p>
          <a:p>
            <a:r>
              <a:rPr lang="en-US" sz="2200" dirty="0">
                <a:solidFill>
                  <a:schemeClr val="bg2">
                    <a:lumMod val="10000"/>
                  </a:schemeClr>
                </a:solidFill>
                <a:latin typeface="Times New Roman" pitchFamily="18" charset="0"/>
                <a:cs typeface="Times New Roman" pitchFamily="18" charset="0"/>
              </a:rPr>
              <a:t>The chi-square test statistic previously calculated must be compared against a </a:t>
            </a:r>
            <a:r>
              <a:rPr lang="en-US" sz="2200" dirty="0">
                <a:solidFill>
                  <a:srgbClr val="FF0000"/>
                </a:solidFill>
                <a:latin typeface="Times New Roman" pitchFamily="18" charset="0"/>
                <a:cs typeface="Times New Roman" pitchFamily="18" charset="0"/>
              </a:rPr>
              <a:t>critical value</a:t>
            </a:r>
            <a:r>
              <a:rPr lang="en-US" sz="2200" dirty="0">
                <a:solidFill>
                  <a:schemeClr val="bg2">
                    <a:lumMod val="10000"/>
                  </a:schemeClr>
                </a:solidFill>
                <a:latin typeface="Times New Roman" pitchFamily="18" charset="0"/>
                <a:cs typeface="Times New Roman" pitchFamily="18" charset="0"/>
              </a:rPr>
              <a:t>. </a:t>
            </a:r>
            <a:endParaRPr lang="en-US" sz="2200" dirty="0" smtClean="0">
              <a:solidFill>
                <a:schemeClr val="bg2">
                  <a:lumMod val="10000"/>
                </a:schemeClr>
              </a:solidFill>
              <a:latin typeface="Times New Roman" pitchFamily="18" charset="0"/>
              <a:cs typeface="Times New Roman" pitchFamily="18" charset="0"/>
            </a:endParaRPr>
          </a:p>
          <a:p>
            <a:r>
              <a:rPr lang="en-US" sz="2200" dirty="0" smtClean="0">
                <a:solidFill>
                  <a:schemeClr val="bg2">
                    <a:lumMod val="10000"/>
                  </a:schemeClr>
                </a:solidFill>
                <a:latin typeface="Times New Roman" pitchFamily="18" charset="0"/>
                <a:cs typeface="Times New Roman" pitchFamily="18" charset="0"/>
              </a:rPr>
              <a:t>The critical value </a:t>
            </a:r>
            <a:r>
              <a:rPr lang="en-US" sz="2200" dirty="0">
                <a:solidFill>
                  <a:schemeClr val="bg2">
                    <a:lumMod val="10000"/>
                  </a:schemeClr>
                </a:solidFill>
                <a:latin typeface="Times New Roman" pitchFamily="18" charset="0"/>
                <a:cs typeface="Times New Roman" pitchFamily="18" charset="0"/>
              </a:rPr>
              <a:t>is determined by consulting a </a:t>
            </a:r>
            <a:r>
              <a:rPr lang="en-US" sz="2200" dirty="0">
                <a:solidFill>
                  <a:srgbClr val="FF0000"/>
                </a:solidFill>
                <a:latin typeface="Times New Roman" pitchFamily="18" charset="0"/>
                <a:cs typeface="Times New Roman" pitchFamily="18" charset="0"/>
              </a:rPr>
              <a:t>chi-square distribution </a:t>
            </a:r>
            <a:r>
              <a:rPr lang="en-US" sz="2200" dirty="0" smtClean="0">
                <a:solidFill>
                  <a:srgbClr val="FF0000"/>
                </a:solidFill>
                <a:latin typeface="Times New Roman" pitchFamily="18" charset="0"/>
                <a:cs typeface="Times New Roman" pitchFamily="18" charset="0"/>
              </a:rPr>
              <a:t>table</a:t>
            </a:r>
            <a:r>
              <a:rPr lang="en-US" sz="2200" dirty="0" smtClean="0">
                <a:solidFill>
                  <a:schemeClr val="bg2">
                    <a:lumMod val="10000"/>
                  </a:schemeClr>
                </a:solidFill>
                <a:latin typeface="Times New Roman" pitchFamily="18" charset="0"/>
                <a:cs typeface="Times New Roman" pitchFamily="18" charset="0"/>
              </a:rPr>
              <a:t>.</a:t>
            </a:r>
          </a:p>
          <a:p>
            <a:r>
              <a:rPr lang="en-US" sz="2200" dirty="0">
                <a:solidFill>
                  <a:schemeClr val="bg2">
                    <a:lumMod val="10000"/>
                  </a:schemeClr>
                </a:solidFill>
                <a:latin typeface="Times New Roman" pitchFamily="18" charset="0"/>
                <a:cs typeface="Times New Roman" pitchFamily="18" charset="0"/>
              </a:rPr>
              <a:t>I</a:t>
            </a:r>
            <a:r>
              <a:rPr lang="en-US" sz="2200" dirty="0" smtClean="0">
                <a:solidFill>
                  <a:schemeClr val="bg2">
                    <a:lumMod val="10000"/>
                  </a:schemeClr>
                </a:solidFill>
                <a:latin typeface="Times New Roman" pitchFamily="18" charset="0"/>
                <a:cs typeface="Times New Roman" pitchFamily="18" charset="0"/>
              </a:rPr>
              <a:t>f both data sets are found to be normal, a hypothesis test would be established.</a:t>
            </a:r>
          </a:p>
          <a:p>
            <a:r>
              <a:rPr lang="en-US" sz="2200" dirty="0" smtClean="0">
                <a:solidFill>
                  <a:schemeClr val="bg2">
                    <a:lumMod val="10000"/>
                  </a:schemeClr>
                </a:solidFill>
                <a:latin typeface="Times New Roman" pitchFamily="18" charset="0"/>
                <a:cs typeface="Times New Roman" pitchFamily="18" charset="0"/>
              </a:rPr>
              <a:t>Using the null hypothesis, it can be determined whether data sets are similar or not.</a:t>
            </a:r>
          </a:p>
          <a:p>
            <a:r>
              <a:rPr lang="en-US" sz="2200" dirty="0">
                <a:solidFill>
                  <a:schemeClr val="bg2">
                    <a:lumMod val="10000"/>
                  </a:schemeClr>
                </a:solidFill>
                <a:latin typeface="Times New Roman" pitchFamily="18" charset="0"/>
                <a:cs typeface="Times New Roman" pitchFamily="18" charset="0"/>
              </a:rPr>
              <a:t>The </a:t>
            </a:r>
            <a:r>
              <a:rPr lang="en-US" sz="2200" i="1" dirty="0">
                <a:solidFill>
                  <a:schemeClr val="bg2">
                    <a:lumMod val="10000"/>
                  </a:schemeClr>
                </a:solidFill>
                <a:latin typeface="Times New Roman" pitchFamily="18" charset="0"/>
                <a:cs typeface="Times New Roman" pitchFamily="18" charset="0"/>
              </a:rPr>
              <a:t>F</a:t>
            </a:r>
            <a:r>
              <a:rPr lang="en-US" sz="2200" dirty="0">
                <a:solidFill>
                  <a:schemeClr val="bg2">
                    <a:lumMod val="10000"/>
                  </a:schemeClr>
                </a:solidFill>
                <a:latin typeface="Times New Roman" pitchFamily="18" charset="0"/>
                <a:cs typeface="Times New Roman" pitchFamily="18" charset="0"/>
              </a:rPr>
              <a:t>-test compares the variance of the system validation data set and that of the model validation </a:t>
            </a:r>
            <a:r>
              <a:rPr lang="en-US" sz="2200" dirty="0" smtClean="0">
                <a:solidFill>
                  <a:schemeClr val="bg2">
                    <a:lumMod val="10000"/>
                  </a:schemeClr>
                </a:solidFill>
                <a:latin typeface="Times New Roman" pitchFamily="18" charset="0"/>
                <a:cs typeface="Times New Roman" pitchFamily="18" charset="0"/>
              </a:rPr>
              <a:t>data set.</a:t>
            </a:r>
          </a:p>
          <a:p>
            <a:r>
              <a:rPr lang="en-US" sz="2200" dirty="0">
                <a:solidFill>
                  <a:schemeClr val="bg2">
                    <a:lumMod val="10000"/>
                  </a:schemeClr>
                </a:solidFill>
                <a:latin typeface="Times New Roman" pitchFamily="18" charset="0"/>
                <a:cs typeface="Times New Roman" pitchFamily="18" charset="0"/>
              </a:rPr>
              <a:t>The independent </a:t>
            </a:r>
            <a:r>
              <a:rPr lang="en-US" sz="2200" i="1" dirty="0">
                <a:solidFill>
                  <a:schemeClr val="bg2">
                    <a:lumMod val="10000"/>
                  </a:schemeClr>
                </a:solidFill>
                <a:latin typeface="Times New Roman" pitchFamily="18" charset="0"/>
                <a:cs typeface="Times New Roman" pitchFamily="18" charset="0"/>
              </a:rPr>
              <a:t>t</a:t>
            </a:r>
            <a:r>
              <a:rPr lang="en-US" sz="2200" dirty="0">
                <a:solidFill>
                  <a:schemeClr val="bg2">
                    <a:lumMod val="10000"/>
                  </a:schemeClr>
                </a:solidFill>
                <a:latin typeface="Times New Roman" pitchFamily="18" charset="0"/>
                <a:cs typeface="Times New Roman" pitchFamily="18" charset="0"/>
              </a:rPr>
              <a:t>-test is utilized when the data are normal and the data sets have similar </a:t>
            </a:r>
            <a:r>
              <a:rPr lang="en-US" sz="2200" dirty="0" smtClean="0">
                <a:solidFill>
                  <a:schemeClr val="bg2">
                    <a:lumMod val="10000"/>
                  </a:schemeClr>
                </a:solidFill>
                <a:latin typeface="Times New Roman" pitchFamily="18" charset="0"/>
                <a:cs typeface="Times New Roman" pitchFamily="18" charset="0"/>
              </a:rPr>
              <a:t>variance.</a:t>
            </a:r>
            <a:endParaRPr lang="en-US" sz="22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9180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94360" y="1765300"/>
            <a:ext cx="10698480" cy="4559300"/>
          </a:xfrm>
        </p:spPr>
        <p:txBody>
          <a:bodyPr>
            <a:normAutofit fontScale="92500" lnSpcReduction="20000"/>
          </a:bodyPr>
          <a:lstStyle/>
          <a:p>
            <a:r>
              <a:rPr lang="en-US" sz="2400" dirty="0" smtClean="0">
                <a:solidFill>
                  <a:schemeClr val="bg2">
                    <a:lumMod val="10000"/>
                  </a:schemeClr>
                </a:solidFill>
                <a:latin typeface="Times New Roman" pitchFamily="18" charset="0"/>
                <a:cs typeface="Times New Roman" pitchFamily="18" charset="0"/>
              </a:rPr>
              <a:t>No </a:t>
            </a:r>
            <a:r>
              <a:rPr lang="en-US" sz="2400" dirty="0">
                <a:solidFill>
                  <a:schemeClr val="bg2">
                    <a:lumMod val="10000"/>
                  </a:schemeClr>
                </a:solidFill>
                <a:latin typeface="Times New Roman" pitchFamily="18" charset="0"/>
                <a:cs typeface="Times New Roman" pitchFamily="18" charset="0"/>
              </a:rPr>
              <a:t>matter how </a:t>
            </a:r>
            <a:r>
              <a:rPr lang="en-US" sz="2400" dirty="0" smtClean="0">
                <a:solidFill>
                  <a:schemeClr val="bg2">
                    <a:lumMod val="10000"/>
                  </a:schemeClr>
                </a:solidFill>
                <a:latin typeface="Times New Roman" pitchFamily="18" charset="0"/>
                <a:cs typeface="Times New Roman" pitchFamily="18" charset="0"/>
              </a:rPr>
              <a:t>well the </a:t>
            </a:r>
            <a:r>
              <a:rPr lang="en-US" sz="2400" dirty="0">
                <a:solidFill>
                  <a:schemeClr val="bg2">
                    <a:lumMod val="10000"/>
                  </a:schemeClr>
                </a:solidFill>
                <a:latin typeface="Times New Roman" pitchFamily="18" charset="0"/>
                <a:cs typeface="Times New Roman" pitchFamily="18" charset="0"/>
              </a:rPr>
              <a:t>practitioner thinks that he or she has debugged and enhanced the model, the model may still not be suitable for conducting any type of </a:t>
            </a:r>
            <a:r>
              <a:rPr lang="en-US" sz="2400" dirty="0" smtClean="0">
                <a:solidFill>
                  <a:schemeClr val="bg2">
                    <a:lumMod val="10000"/>
                  </a:schemeClr>
                </a:solidFill>
                <a:latin typeface="Times New Roman" pitchFamily="18" charset="0"/>
                <a:cs typeface="Times New Roman" pitchFamily="18" charset="0"/>
              </a:rPr>
              <a:t>analysis.</a:t>
            </a:r>
          </a:p>
          <a:p>
            <a:r>
              <a:rPr lang="en-US" sz="2400" b="1" dirty="0">
                <a:solidFill>
                  <a:schemeClr val="bg2">
                    <a:lumMod val="10000"/>
                  </a:schemeClr>
                </a:solidFill>
                <a:latin typeface="Times New Roman" pitchFamily="18" charset="0"/>
                <a:cs typeface="Times New Roman" pitchFamily="18" charset="0"/>
              </a:rPr>
              <a:t>Validation</a:t>
            </a:r>
            <a:r>
              <a:rPr lang="en-US" sz="2400" dirty="0">
                <a:solidFill>
                  <a:schemeClr val="bg2">
                    <a:lumMod val="10000"/>
                  </a:schemeClr>
                </a:solidFill>
                <a:latin typeface="Times New Roman" pitchFamily="18" charset="0"/>
                <a:cs typeface="Times New Roman" pitchFamily="18" charset="0"/>
              </a:rPr>
              <a:t> is the process of comparing two results. In this process, we need to compare the representation of a conceptual model to the real system. If the comparison is true, then it is valid, else invalid.</a:t>
            </a:r>
          </a:p>
          <a:p>
            <a:r>
              <a:rPr lang="en-US" sz="2400" b="1" dirty="0">
                <a:solidFill>
                  <a:schemeClr val="bg2">
                    <a:lumMod val="10000"/>
                  </a:schemeClr>
                </a:solidFill>
                <a:latin typeface="Times New Roman" pitchFamily="18" charset="0"/>
                <a:cs typeface="Times New Roman" pitchFamily="18" charset="0"/>
              </a:rPr>
              <a:t>Verification</a:t>
            </a:r>
            <a:r>
              <a:rPr lang="en-US" sz="2400" dirty="0">
                <a:solidFill>
                  <a:schemeClr val="bg2">
                    <a:lumMod val="10000"/>
                  </a:schemeClr>
                </a:solidFill>
                <a:latin typeface="Times New Roman" pitchFamily="18" charset="0"/>
                <a:cs typeface="Times New Roman" pitchFamily="18" charset="0"/>
              </a:rPr>
              <a:t> is the process of comparing two or more results to ensure its accuracy. In this process, we have to compare the model’s implementation and its associated data with the developer's conceptual description and specifications</a:t>
            </a:r>
            <a:r>
              <a:rPr lang="en-US" sz="2400" dirty="0" smtClean="0">
                <a:solidFill>
                  <a:schemeClr val="bg2">
                    <a:lumMod val="10000"/>
                  </a:schemeClr>
                </a:solidFill>
                <a:latin typeface="Times New Roman" pitchFamily="18" charset="0"/>
                <a:cs typeface="Times New Roman" pitchFamily="18" charset="0"/>
              </a:rPr>
              <a:t>.</a:t>
            </a:r>
            <a:endParaRPr lang="en-US" sz="2400" dirty="0" smtClean="0">
              <a:solidFill>
                <a:schemeClr val="bg2">
                  <a:lumMod val="10000"/>
                </a:schemeClr>
              </a:solidFill>
              <a:latin typeface="Times New Roman" pitchFamily="18" charset="0"/>
              <a:cs typeface="Times New Roman" pitchFamily="18" charset="0"/>
            </a:endParaRPr>
          </a:p>
          <a:p>
            <a:r>
              <a:rPr lang="en-US" sz="2400" dirty="0">
                <a:solidFill>
                  <a:schemeClr val="bg2">
                    <a:lumMod val="10000"/>
                  </a:schemeClr>
                </a:solidFill>
                <a:latin typeface="Times New Roman" pitchFamily="18" charset="0"/>
                <a:cs typeface="Times New Roman" pitchFamily="18" charset="0"/>
              </a:rPr>
              <a:t>The inability of the model to represent reality may result </a:t>
            </a:r>
            <a:r>
              <a:rPr lang="en-US" sz="2400" dirty="0" smtClean="0">
                <a:solidFill>
                  <a:schemeClr val="bg2">
                    <a:lumMod val="10000"/>
                  </a:schemeClr>
                </a:solidFill>
                <a:latin typeface="Times New Roman" pitchFamily="18" charset="0"/>
                <a:cs typeface="Times New Roman" pitchFamily="18" charset="0"/>
              </a:rPr>
              <a:t>due to any or all of the following issues-</a:t>
            </a:r>
          </a:p>
          <a:p>
            <a:pPr lvl="1"/>
            <a:r>
              <a:rPr lang="en-US" sz="2400" dirty="0" smtClean="0">
                <a:solidFill>
                  <a:schemeClr val="bg2">
                    <a:lumMod val="10000"/>
                  </a:schemeClr>
                </a:solidFill>
                <a:latin typeface="Times New Roman" pitchFamily="18" charset="0"/>
                <a:cs typeface="Times New Roman" pitchFamily="18" charset="0"/>
              </a:rPr>
              <a:t>Assumptions</a:t>
            </a:r>
            <a:endParaRPr lang="en-US" sz="2400" dirty="0">
              <a:solidFill>
                <a:schemeClr val="bg2">
                  <a:lumMod val="10000"/>
                </a:schemeClr>
              </a:solidFill>
              <a:latin typeface="Times New Roman" pitchFamily="18" charset="0"/>
              <a:cs typeface="Times New Roman" pitchFamily="18" charset="0"/>
            </a:endParaRPr>
          </a:p>
          <a:p>
            <a:pPr lvl="1"/>
            <a:r>
              <a:rPr lang="en-US" sz="2400" dirty="0" smtClean="0">
                <a:solidFill>
                  <a:schemeClr val="bg2">
                    <a:lumMod val="10000"/>
                  </a:schemeClr>
                </a:solidFill>
                <a:latin typeface="Times New Roman" pitchFamily="18" charset="0"/>
                <a:cs typeface="Times New Roman" pitchFamily="18" charset="0"/>
              </a:rPr>
              <a:t>Simplifications</a:t>
            </a:r>
            <a:endParaRPr lang="en-US" sz="2400" dirty="0">
              <a:solidFill>
                <a:schemeClr val="bg2">
                  <a:lumMod val="10000"/>
                </a:schemeClr>
              </a:solidFill>
              <a:latin typeface="Times New Roman" pitchFamily="18" charset="0"/>
              <a:cs typeface="Times New Roman" pitchFamily="18" charset="0"/>
            </a:endParaRPr>
          </a:p>
          <a:p>
            <a:pPr lvl="1"/>
            <a:r>
              <a:rPr lang="en-US" sz="2400" dirty="0" smtClean="0">
                <a:solidFill>
                  <a:schemeClr val="bg2">
                    <a:lumMod val="10000"/>
                  </a:schemeClr>
                </a:solidFill>
                <a:latin typeface="Times New Roman" pitchFamily="18" charset="0"/>
                <a:cs typeface="Times New Roman" pitchFamily="18" charset="0"/>
              </a:rPr>
              <a:t>Oversights</a:t>
            </a:r>
            <a:endParaRPr lang="en-US" sz="2400" dirty="0">
              <a:solidFill>
                <a:schemeClr val="bg2">
                  <a:lumMod val="10000"/>
                </a:schemeClr>
              </a:solidFill>
              <a:latin typeface="Times New Roman" pitchFamily="18" charset="0"/>
              <a:cs typeface="Times New Roman" pitchFamily="18" charset="0"/>
            </a:endParaRPr>
          </a:p>
          <a:p>
            <a:pPr lvl="1"/>
            <a:r>
              <a:rPr lang="en-US" sz="2400" dirty="0" smtClean="0">
                <a:solidFill>
                  <a:schemeClr val="bg2">
                    <a:lumMod val="10000"/>
                  </a:schemeClr>
                </a:solidFill>
                <a:latin typeface="Times New Roman" pitchFamily="18" charset="0"/>
                <a:cs typeface="Times New Roman" pitchFamily="18" charset="0"/>
              </a:rPr>
              <a:t>Limitations</a:t>
            </a:r>
          </a:p>
        </p:txBody>
      </p:sp>
    </p:spTree>
    <p:extLst>
      <p:ext uri="{BB962C8B-B14F-4D97-AF65-F5344CB8AC3E}">
        <p14:creationId xmlns:p14="http://schemas.microsoft.com/office/powerpoint/2010/main" val="209852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Assumptions</a:t>
            </a:r>
          </a:p>
        </p:txBody>
      </p:sp>
      <p:sp>
        <p:nvSpPr>
          <p:cNvPr id="3" name="Content Placeholder 2"/>
          <p:cNvSpPr>
            <a:spLocks noGrp="1"/>
          </p:cNvSpPr>
          <p:nvPr>
            <p:ph idx="1"/>
          </p:nvPr>
        </p:nvSpPr>
        <p:spPr/>
        <p:txBody>
          <a:bodyPr>
            <a:normAutofit/>
          </a:bodyPr>
          <a:lstStyle/>
          <a:p>
            <a:pPr>
              <a:spcAft>
                <a:spcPts val="600"/>
              </a:spcAft>
            </a:pPr>
            <a:r>
              <a:rPr lang="en-US" sz="2400" dirty="0" smtClean="0">
                <a:solidFill>
                  <a:schemeClr val="bg2">
                    <a:lumMod val="10000"/>
                  </a:schemeClr>
                </a:solidFill>
                <a:latin typeface="Times New Roman" pitchFamily="18" charset="0"/>
                <a:cs typeface="Times New Roman" pitchFamily="18" charset="0"/>
              </a:rPr>
              <a:t>Assumptions </a:t>
            </a:r>
            <a:r>
              <a:rPr lang="en-US" sz="2400" dirty="0">
                <a:solidFill>
                  <a:schemeClr val="bg2">
                    <a:lumMod val="10000"/>
                  </a:schemeClr>
                </a:solidFill>
                <a:latin typeface="Times New Roman" pitchFamily="18" charset="0"/>
                <a:cs typeface="Times New Roman" pitchFamily="18" charset="0"/>
              </a:rPr>
              <a:t>may be </a:t>
            </a:r>
            <a:r>
              <a:rPr lang="en-US" sz="2400" dirty="0" smtClean="0">
                <a:solidFill>
                  <a:schemeClr val="bg2">
                    <a:lumMod val="10000"/>
                  </a:schemeClr>
                </a:solidFill>
                <a:latin typeface="Times New Roman" pitchFamily="18" charset="0"/>
                <a:cs typeface="Times New Roman" pitchFamily="18" charset="0"/>
              </a:rPr>
              <a:t>made because </a:t>
            </a:r>
            <a:r>
              <a:rPr lang="en-US" sz="2400" dirty="0">
                <a:solidFill>
                  <a:schemeClr val="bg2">
                    <a:lumMod val="10000"/>
                  </a:schemeClr>
                </a:solidFill>
                <a:latin typeface="Times New Roman" pitchFamily="18" charset="0"/>
                <a:cs typeface="Times New Roman" pitchFamily="18" charset="0"/>
              </a:rPr>
              <a:t>of lack of knowledge</a:t>
            </a:r>
            <a:r>
              <a:rPr lang="en-US" sz="2400" dirty="0" smtClean="0">
                <a:solidFill>
                  <a:schemeClr val="bg2">
                    <a:lumMod val="10000"/>
                  </a:schemeClr>
                </a:solidFill>
                <a:latin typeface="Times New Roman" pitchFamily="18" charset="0"/>
                <a:cs typeface="Times New Roman" pitchFamily="18" charset="0"/>
              </a:rPr>
              <a:t>.</a:t>
            </a:r>
          </a:p>
          <a:p>
            <a:pPr lvl="1">
              <a:spcAft>
                <a:spcPts val="600"/>
              </a:spcAft>
            </a:pPr>
            <a:r>
              <a:rPr lang="en-US" sz="2200" dirty="0">
                <a:solidFill>
                  <a:schemeClr val="bg2">
                    <a:lumMod val="10000"/>
                  </a:schemeClr>
                </a:solidFill>
                <a:latin typeface="Times New Roman" pitchFamily="18" charset="0"/>
                <a:cs typeface="Times New Roman" pitchFamily="18" charset="0"/>
              </a:rPr>
              <a:t>model a system that does not </a:t>
            </a:r>
            <a:r>
              <a:rPr lang="en-US" sz="2200" dirty="0" smtClean="0">
                <a:solidFill>
                  <a:schemeClr val="bg2">
                    <a:lumMod val="10000"/>
                  </a:schemeClr>
                </a:solidFill>
                <a:latin typeface="Times New Roman" pitchFamily="18" charset="0"/>
                <a:cs typeface="Times New Roman" pitchFamily="18" charset="0"/>
              </a:rPr>
              <a:t>exist</a:t>
            </a:r>
          </a:p>
          <a:p>
            <a:pPr>
              <a:spcAft>
                <a:spcPts val="600"/>
              </a:spcAft>
            </a:pPr>
            <a:r>
              <a:rPr lang="en-US" sz="2400" dirty="0">
                <a:solidFill>
                  <a:schemeClr val="bg2">
                    <a:lumMod val="10000"/>
                  </a:schemeClr>
                </a:solidFill>
                <a:latin typeface="Times New Roman" pitchFamily="18" charset="0"/>
                <a:cs typeface="Times New Roman" pitchFamily="18" charset="0"/>
              </a:rPr>
              <a:t>T</a:t>
            </a:r>
            <a:r>
              <a:rPr lang="en-US" sz="2400" dirty="0" smtClean="0">
                <a:solidFill>
                  <a:schemeClr val="bg2">
                    <a:lumMod val="10000"/>
                  </a:schemeClr>
                </a:solidFill>
                <a:latin typeface="Times New Roman" pitchFamily="18" charset="0"/>
                <a:cs typeface="Times New Roman" pitchFamily="18" charset="0"/>
              </a:rPr>
              <a:t>he </a:t>
            </a:r>
            <a:r>
              <a:rPr lang="en-US" sz="2400" dirty="0">
                <a:solidFill>
                  <a:schemeClr val="bg2">
                    <a:lumMod val="10000"/>
                  </a:schemeClr>
                </a:solidFill>
                <a:latin typeface="Times New Roman" pitchFamily="18" charset="0"/>
                <a:cs typeface="Times New Roman" pitchFamily="18" charset="0"/>
              </a:rPr>
              <a:t>practitioner </a:t>
            </a:r>
            <a:r>
              <a:rPr lang="en-US" sz="2400" dirty="0" smtClean="0">
                <a:solidFill>
                  <a:schemeClr val="bg2">
                    <a:lumMod val="10000"/>
                  </a:schemeClr>
                </a:solidFill>
                <a:latin typeface="Times New Roman" pitchFamily="18" charset="0"/>
                <a:cs typeface="Times New Roman" pitchFamily="18" charset="0"/>
              </a:rPr>
              <a:t>has </a:t>
            </a:r>
            <a:r>
              <a:rPr lang="en-US" sz="2400" dirty="0">
                <a:solidFill>
                  <a:schemeClr val="bg2">
                    <a:lumMod val="10000"/>
                  </a:schemeClr>
                </a:solidFill>
                <a:latin typeface="Times New Roman" pitchFamily="18" charset="0"/>
                <a:cs typeface="Times New Roman" pitchFamily="18" charset="0"/>
              </a:rPr>
              <a:t>to assume that </a:t>
            </a:r>
            <a:r>
              <a:rPr lang="en-US" sz="2400" dirty="0" smtClean="0">
                <a:solidFill>
                  <a:schemeClr val="bg2">
                    <a:lumMod val="10000"/>
                  </a:schemeClr>
                </a:solidFill>
                <a:latin typeface="Times New Roman" pitchFamily="18" charset="0"/>
                <a:cs typeface="Times New Roman" pitchFamily="18" charset="0"/>
              </a:rPr>
              <a:t>some input data are valid.</a:t>
            </a:r>
          </a:p>
          <a:p>
            <a:pPr>
              <a:spcAft>
                <a:spcPts val="600"/>
              </a:spcAft>
            </a:pPr>
            <a:r>
              <a:rPr lang="en-US" sz="2400" dirty="0">
                <a:solidFill>
                  <a:schemeClr val="bg2">
                    <a:lumMod val="10000"/>
                  </a:schemeClr>
                </a:solidFill>
                <a:latin typeface="Times New Roman" pitchFamily="18" charset="0"/>
                <a:cs typeface="Times New Roman" pitchFamily="18" charset="0"/>
              </a:rPr>
              <a:t>During the modeling phase, the practitioner may suddenly realize that these input data are missing and </a:t>
            </a:r>
            <a:r>
              <a:rPr lang="en-US" sz="2400" dirty="0" smtClean="0">
                <a:solidFill>
                  <a:schemeClr val="bg2">
                    <a:lumMod val="10000"/>
                  </a:schemeClr>
                </a:solidFill>
                <a:latin typeface="Times New Roman" pitchFamily="18" charset="0"/>
                <a:cs typeface="Times New Roman" pitchFamily="18" charset="0"/>
              </a:rPr>
              <a:t>an assumption </a:t>
            </a:r>
            <a:r>
              <a:rPr lang="en-US" sz="2400" dirty="0">
                <a:solidFill>
                  <a:schemeClr val="bg2">
                    <a:lumMod val="10000"/>
                  </a:schemeClr>
                </a:solidFill>
                <a:latin typeface="Times New Roman" pitchFamily="18" charset="0"/>
                <a:cs typeface="Times New Roman" pitchFamily="18" charset="0"/>
              </a:rPr>
              <a:t>is made with respect to the missing type of data</a:t>
            </a:r>
          </a:p>
          <a:p>
            <a:pPr>
              <a:spcAft>
                <a:spcPts val="600"/>
              </a:spcAft>
            </a:pPr>
            <a:endParaRPr lang="en-US" sz="2400" dirty="0">
              <a:solidFill>
                <a:schemeClr val="bg2">
                  <a:lumMod val="10000"/>
                </a:schemeClr>
              </a:solidFill>
              <a:latin typeface="Times New Roman" pitchFamily="18" charset="0"/>
              <a:cs typeface="Times New Roman" pitchFamily="18" charset="0"/>
            </a:endParaRPr>
          </a:p>
          <a:p>
            <a:pPr>
              <a:spcAft>
                <a:spcPts val="600"/>
              </a:spcAft>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1917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Simplifications</a:t>
            </a:r>
          </a:p>
        </p:txBody>
      </p:sp>
      <p:sp>
        <p:nvSpPr>
          <p:cNvPr id="3" name="Content Placeholder 2"/>
          <p:cNvSpPr>
            <a:spLocks noGrp="1"/>
          </p:cNvSpPr>
          <p:nvPr>
            <p:ph idx="1"/>
          </p:nvPr>
        </p:nvSpPr>
        <p:spPr/>
        <p:txBody>
          <a:bodyPr>
            <a:normAutofit/>
          </a:bodyPr>
          <a:lstStyle/>
          <a:p>
            <a:pPr>
              <a:spcAft>
                <a:spcPts val="600"/>
              </a:spcAft>
            </a:pPr>
            <a:r>
              <a:rPr lang="en-US" sz="2400" dirty="0">
                <a:solidFill>
                  <a:schemeClr val="bg2">
                    <a:lumMod val="10000"/>
                  </a:schemeClr>
                </a:solidFill>
                <a:latin typeface="Times New Roman" pitchFamily="18" charset="0"/>
                <a:cs typeface="Times New Roman" pitchFamily="18" charset="0"/>
              </a:rPr>
              <a:t>The two most common simplifications are associated with modeling complex </a:t>
            </a:r>
            <a:r>
              <a:rPr lang="en-US" sz="2400" dirty="0" smtClean="0">
                <a:solidFill>
                  <a:schemeClr val="bg2">
                    <a:lumMod val="10000"/>
                  </a:schemeClr>
                </a:solidFill>
                <a:latin typeface="Times New Roman" pitchFamily="18" charset="0"/>
                <a:cs typeface="Times New Roman" pitchFamily="18" charset="0"/>
              </a:rPr>
              <a:t>processes as – </a:t>
            </a:r>
          </a:p>
          <a:p>
            <a:pPr lvl="1"/>
            <a:r>
              <a:rPr lang="en-US" sz="2400" dirty="0">
                <a:solidFill>
                  <a:schemeClr val="bg2">
                    <a:lumMod val="10000"/>
                  </a:schemeClr>
                </a:solidFill>
                <a:latin typeface="Times New Roman" pitchFamily="18" charset="0"/>
                <a:cs typeface="Times New Roman" pitchFamily="18" charset="0"/>
              </a:rPr>
              <a:t>single </a:t>
            </a:r>
            <a:r>
              <a:rPr lang="en-US" sz="2400" dirty="0" smtClean="0">
                <a:solidFill>
                  <a:schemeClr val="bg2">
                    <a:lumMod val="10000"/>
                  </a:schemeClr>
                </a:solidFill>
                <a:latin typeface="Times New Roman" pitchFamily="18" charset="0"/>
                <a:cs typeface="Times New Roman" pitchFamily="18" charset="0"/>
              </a:rPr>
              <a:t>processes</a:t>
            </a:r>
          </a:p>
          <a:p>
            <a:pPr lvl="2"/>
            <a:r>
              <a:rPr lang="en-US" sz="2200" dirty="0">
                <a:solidFill>
                  <a:schemeClr val="bg2">
                    <a:lumMod val="10000"/>
                  </a:schemeClr>
                </a:solidFill>
                <a:latin typeface="Times New Roman" pitchFamily="18" charset="0"/>
                <a:cs typeface="Times New Roman" pitchFamily="18" charset="0"/>
              </a:rPr>
              <a:t>Process simplification usually results in the practitioner’s collecting </a:t>
            </a:r>
            <a:r>
              <a:rPr lang="en-US" sz="2200" dirty="0" smtClean="0">
                <a:solidFill>
                  <a:schemeClr val="bg2">
                    <a:lumMod val="10000"/>
                  </a:schemeClr>
                </a:solidFill>
                <a:latin typeface="Times New Roman" pitchFamily="18" charset="0"/>
                <a:cs typeface="Times New Roman" pitchFamily="18" charset="0"/>
              </a:rPr>
              <a:t>a </a:t>
            </a:r>
            <a:r>
              <a:rPr lang="en-US" sz="2200" dirty="0" smtClean="0">
                <a:solidFill>
                  <a:srgbClr val="FF0000"/>
                </a:solidFill>
                <a:latin typeface="Times New Roman" pitchFamily="18" charset="0"/>
                <a:cs typeface="Times New Roman" pitchFamily="18" charset="0"/>
              </a:rPr>
              <a:t>single </a:t>
            </a:r>
            <a:r>
              <a:rPr lang="en-US" sz="2200" dirty="0">
                <a:solidFill>
                  <a:srgbClr val="FF0000"/>
                </a:solidFill>
                <a:latin typeface="Times New Roman" pitchFamily="18" charset="0"/>
                <a:cs typeface="Times New Roman" pitchFamily="18" charset="0"/>
              </a:rPr>
              <a:t>input data distribution</a:t>
            </a:r>
            <a:r>
              <a:rPr lang="en-US" sz="2200" dirty="0">
                <a:solidFill>
                  <a:schemeClr val="bg2">
                    <a:lumMod val="10000"/>
                  </a:schemeClr>
                </a:solidFill>
                <a:latin typeface="Times New Roman" pitchFamily="18" charset="0"/>
                <a:cs typeface="Times New Roman" pitchFamily="18" charset="0"/>
              </a:rPr>
              <a:t> instead of </a:t>
            </a:r>
            <a:r>
              <a:rPr lang="en-US" sz="2200" dirty="0">
                <a:solidFill>
                  <a:srgbClr val="FF0000"/>
                </a:solidFill>
                <a:latin typeface="Times New Roman" pitchFamily="18" charset="0"/>
                <a:cs typeface="Times New Roman" pitchFamily="18" charset="0"/>
              </a:rPr>
              <a:t>several individual </a:t>
            </a:r>
            <a:r>
              <a:rPr lang="en-US" sz="2200" dirty="0">
                <a:solidFill>
                  <a:schemeClr val="bg2">
                    <a:lumMod val="10000"/>
                  </a:schemeClr>
                </a:solidFill>
                <a:latin typeface="Times New Roman" pitchFamily="18" charset="0"/>
                <a:cs typeface="Times New Roman" pitchFamily="18" charset="0"/>
              </a:rPr>
              <a:t>input data </a:t>
            </a:r>
            <a:r>
              <a:rPr lang="en-US" sz="2200" dirty="0" smtClean="0">
                <a:solidFill>
                  <a:schemeClr val="bg2">
                    <a:lumMod val="10000"/>
                  </a:schemeClr>
                </a:solidFill>
                <a:latin typeface="Times New Roman" pitchFamily="18" charset="0"/>
                <a:cs typeface="Times New Roman" pitchFamily="18" charset="0"/>
              </a:rPr>
              <a:t>distributions.</a:t>
            </a:r>
            <a:endParaRPr lang="en-US" sz="2200" dirty="0">
              <a:solidFill>
                <a:schemeClr val="bg2">
                  <a:lumMod val="10000"/>
                </a:schemeClr>
              </a:solidFill>
              <a:latin typeface="Times New Roman" pitchFamily="18" charset="0"/>
              <a:cs typeface="Times New Roman" pitchFamily="18" charset="0"/>
            </a:endParaRPr>
          </a:p>
          <a:p>
            <a:pPr lvl="1"/>
            <a:r>
              <a:rPr lang="en-US" sz="2400" dirty="0" smtClean="0">
                <a:solidFill>
                  <a:schemeClr val="bg2">
                    <a:lumMod val="10000"/>
                  </a:schemeClr>
                </a:solidFill>
                <a:latin typeface="Times New Roman" pitchFamily="18" charset="0"/>
                <a:cs typeface="Times New Roman" pitchFamily="18" charset="0"/>
              </a:rPr>
              <a:t>completely </a:t>
            </a:r>
            <a:r>
              <a:rPr lang="en-US" sz="2400" dirty="0">
                <a:solidFill>
                  <a:schemeClr val="bg2">
                    <a:lumMod val="10000"/>
                  </a:schemeClr>
                </a:solidFill>
                <a:latin typeface="Times New Roman" pitchFamily="18" charset="0"/>
                <a:cs typeface="Times New Roman" pitchFamily="18" charset="0"/>
              </a:rPr>
              <a:t>omitting </a:t>
            </a:r>
            <a:r>
              <a:rPr lang="en-US" sz="2400" dirty="0" smtClean="0">
                <a:solidFill>
                  <a:schemeClr val="bg2">
                    <a:lumMod val="10000"/>
                  </a:schemeClr>
                </a:solidFill>
                <a:latin typeface="Times New Roman" pitchFamily="18" charset="0"/>
                <a:cs typeface="Times New Roman" pitchFamily="18" charset="0"/>
              </a:rPr>
              <a:t>processes</a:t>
            </a:r>
          </a:p>
          <a:p>
            <a:pPr lvl="2"/>
            <a:r>
              <a:rPr lang="en-US" sz="2200" dirty="0">
                <a:solidFill>
                  <a:schemeClr val="bg2">
                    <a:lumMod val="10000"/>
                  </a:schemeClr>
                </a:solidFill>
                <a:latin typeface="Times New Roman" pitchFamily="18" charset="0"/>
                <a:cs typeface="Times New Roman" pitchFamily="18" charset="0"/>
              </a:rPr>
              <a:t>the practitioner consciously decides that a </a:t>
            </a:r>
            <a:r>
              <a:rPr lang="en-US" sz="2200" dirty="0" smtClean="0">
                <a:solidFill>
                  <a:schemeClr val="bg2">
                    <a:lumMod val="10000"/>
                  </a:schemeClr>
                </a:solidFill>
                <a:latin typeface="Times New Roman" pitchFamily="18" charset="0"/>
                <a:cs typeface="Times New Roman" pitchFamily="18" charset="0"/>
              </a:rPr>
              <a:t>particular process </a:t>
            </a:r>
            <a:r>
              <a:rPr lang="en-US" sz="2200" dirty="0">
                <a:solidFill>
                  <a:schemeClr val="bg2">
                    <a:lumMod val="10000"/>
                  </a:schemeClr>
                </a:solidFill>
                <a:latin typeface="Times New Roman" pitchFamily="18" charset="0"/>
                <a:cs typeface="Times New Roman" pitchFamily="18" charset="0"/>
              </a:rPr>
              <a:t>does not need to be </a:t>
            </a:r>
            <a:r>
              <a:rPr lang="en-US" sz="2200" dirty="0" smtClean="0">
                <a:solidFill>
                  <a:schemeClr val="bg2">
                    <a:lumMod val="10000"/>
                  </a:schemeClr>
                </a:solidFill>
                <a:latin typeface="Times New Roman" pitchFamily="18" charset="0"/>
                <a:cs typeface="Times New Roman" pitchFamily="18" charset="0"/>
              </a:rPr>
              <a:t>modeled as it has </a:t>
            </a:r>
            <a:r>
              <a:rPr lang="en-US" sz="2200" dirty="0">
                <a:solidFill>
                  <a:schemeClr val="bg2">
                    <a:lumMod val="10000"/>
                  </a:schemeClr>
                </a:solidFill>
                <a:latin typeface="Times New Roman" pitchFamily="18" charset="0"/>
                <a:cs typeface="Times New Roman" pitchFamily="18" charset="0"/>
              </a:rPr>
              <a:t>no significant impact on the rest of the </a:t>
            </a:r>
            <a:r>
              <a:rPr lang="en-US" sz="2200" dirty="0" smtClean="0">
                <a:solidFill>
                  <a:schemeClr val="bg2">
                    <a:lumMod val="10000"/>
                  </a:schemeClr>
                </a:solidFill>
                <a:latin typeface="Times New Roman" pitchFamily="18" charset="0"/>
                <a:cs typeface="Times New Roman" pitchFamily="18" charset="0"/>
              </a:rPr>
              <a:t>model.</a:t>
            </a:r>
            <a:endParaRPr lang="en-US" sz="2200" dirty="0">
              <a:solidFill>
                <a:schemeClr val="bg2">
                  <a:lumMod val="10000"/>
                </a:schemeClr>
              </a:solidFill>
              <a:latin typeface="Times New Roman" pitchFamily="18" charset="0"/>
              <a:cs typeface="Times New Roman" pitchFamily="18" charset="0"/>
            </a:endParaRPr>
          </a:p>
          <a:p>
            <a:pPr lvl="1"/>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4745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Oversights</a:t>
            </a:r>
          </a:p>
        </p:txBody>
      </p:sp>
      <p:sp>
        <p:nvSpPr>
          <p:cNvPr id="3" name="Content Placeholder 2"/>
          <p:cNvSpPr>
            <a:spLocks noGrp="1"/>
          </p:cNvSpPr>
          <p:nvPr>
            <p:ph idx="1"/>
          </p:nvPr>
        </p:nvSpPr>
        <p:spPr/>
        <p:txBody>
          <a:bodyPr>
            <a:normAutofit/>
          </a:bodyPr>
          <a:lstStyle/>
          <a:p>
            <a:pPr>
              <a:spcAft>
                <a:spcPts val="600"/>
              </a:spcAft>
            </a:pPr>
            <a:r>
              <a:rPr lang="en-US" sz="2400" dirty="0">
                <a:solidFill>
                  <a:schemeClr val="bg2">
                    <a:lumMod val="10000"/>
                  </a:schemeClr>
                </a:solidFill>
                <a:latin typeface="Times New Roman" pitchFamily="18" charset="0"/>
                <a:cs typeface="Times New Roman" pitchFamily="18" charset="0"/>
              </a:rPr>
              <a:t>If there is any complexity to the system being modeled, it is extremely probable that the practitioner </a:t>
            </a:r>
            <a:r>
              <a:rPr lang="en-US" sz="2400" dirty="0" smtClean="0">
                <a:solidFill>
                  <a:schemeClr val="bg2">
                    <a:lumMod val="10000"/>
                  </a:schemeClr>
                </a:solidFill>
                <a:latin typeface="Times New Roman" pitchFamily="18" charset="0"/>
                <a:cs typeface="Times New Roman" pitchFamily="18" charset="0"/>
              </a:rPr>
              <a:t>is going </a:t>
            </a:r>
            <a:r>
              <a:rPr lang="en-US" sz="2400" dirty="0">
                <a:solidFill>
                  <a:schemeClr val="bg2">
                    <a:lumMod val="10000"/>
                  </a:schemeClr>
                </a:solidFill>
                <a:latin typeface="Times New Roman" pitchFamily="18" charset="0"/>
                <a:cs typeface="Times New Roman" pitchFamily="18" charset="0"/>
              </a:rPr>
              <a:t>to inadvertently </a:t>
            </a:r>
            <a:r>
              <a:rPr lang="en-US" sz="2400" dirty="0">
                <a:solidFill>
                  <a:srgbClr val="FF0000"/>
                </a:solidFill>
                <a:latin typeface="Times New Roman" pitchFamily="18" charset="0"/>
                <a:cs typeface="Times New Roman" pitchFamily="18" charset="0"/>
              </a:rPr>
              <a:t>overlook one or more critical system </a:t>
            </a:r>
            <a:r>
              <a:rPr lang="en-US" sz="2400" dirty="0">
                <a:solidFill>
                  <a:schemeClr val="bg2">
                    <a:lumMod val="10000"/>
                  </a:schemeClr>
                </a:solidFill>
                <a:latin typeface="Times New Roman" pitchFamily="18" charset="0"/>
                <a:cs typeface="Times New Roman" pitchFamily="18" charset="0"/>
              </a:rPr>
              <a:t>components</a:t>
            </a:r>
            <a:r>
              <a:rPr lang="en-US" sz="2400" dirty="0" smtClean="0">
                <a:solidFill>
                  <a:schemeClr val="bg2">
                    <a:lumMod val="10000"/>
                  </a:schemeClr>
                </a:solidFill>
                <a:latin typeface="Times New Roman" pitchFamily="18" charset="0"/>
                <a:cs typeface="Times New Roman" pitchFamily="18" charset="0"/>
              </a:rPr>
              <a:t>.</a:t>
            </a:r>
          </a:p>
          <a:p>
            <a:pPr>
              <a:spcAft>
                <a:spcPts val="600"/>
              </a:spcAft>
            </a:pPr>
            <a:r>
              <a:rPr lang="en-US" sz="2400" dirty="0" smtClean="0">
                <a:solidFill>
                  <a:schemeClr val="bg2">
                    <a:lumMod val="10000"/>
                  </a:schemeClr>
                </a:solidFill>
                <a:latin typeface="Times New Roman" pitchFamily="18" charset="0"/>
                <a:cs typeface="Times New Roman" pitchFamily="18" charset="0"/>
              </a:rPr>
              <a:t>The </a:t>
            </a:r>
            <a:r>
              <a:rPr lang="en-US" sz="2400" dirty="0">
                <a:solidFill>
                  <a:schemeClr val="bg2">
                    <a:lumMod val="10000"/>
                  </a:schemeClr>
                </a:solidFill>
                <a:latin typeface="Times New Roman" pitchFamily="18" charset="0"/>
                <a:cs typeface="Times New Roman" pitchFamily="18" charset="0"/>
              </a:rPr>
              <a:t>practitioner is </a:t>
            </a:r>
            <a:r>
              <a:rPr lang="en-US" sz="2400" dirty="0">
                <a:solidFill>
                  <a:srgbClr val="FF0000"/>
                </a:solidFill>
                <a:latin typeface="Times New Roman" pitchFamily="18" charset="0"/>
                <a:cs typeface="Times New Roman" pitchFamily="18" charset="0"/>
              </a:rPr>
              <a:t>not aware of the potential problem </a:t>
            </a:r>
            <a:r>
              <a:rPr lang="en-US" sz="2400" dirty="0">
                <a:solidFill>
                  <a:schemeClr val="bg2">
                    <a:lumMod val="10000"/>
                  </a:schemeClr>
                </a:solidFill>
                <a:latin typeface="Times New Roman" pitchFamily="18" charset="0"/>
                <a:cs typeface="Times New Roman" pitchFamily="18" charset="0"/>
              </a:rPr>
              <a:t>in the first place, validation </a:t>
            </a:r>
            <a:r>
              <a:rPr lang="en-US" sz="2400" dirty="0" smtClean="0">
                <a:solidFill>
                  <a:schemeClr val="bg2">
                    <a:lumMod val="10000"/>
                  </a:schemeClr>
                </a:solidFill>
                <a:latin typeface="Times New Roman" pitchFamily="18" charset="0"/>
                <a:cs typeface="Times New Roman" pitchFamily="18" charset="0"/>
              </a:rPr>
              <a:t>problems arising </a:t>
            </a:r>
            <a:r>
              <a:rPr lang="en-US" sz="2400" dirty="0">
                <a:solidFill>
                  <a:schemeClr val="bg2">
                    <a:lumMod val="10000"/>
                  </a:schemeClr>
                </a:solidFill>
                <a:latin typeface="Times New Roman" pitchFamily="18" charset="0"/>
                <a:cs typeface="Times New Roman" pitchFamily="18" charset="0"/>
              </a:rPr>
              <a:t>from oversights are much more difficult to </a:t>
            </a:r>
            <a:r>
              <a:rPr lang="en-US" sz="2400" dirty="0" smtClean="0">
                <a:solidFill>
                  <a:schemeClr val="bg2">
                    <a:lumMod val="10000"/>
                  </a:schemeClr>
                </a:solidFill>
                <a:latin typeface="Times New Roman" pitchFamily="18" charset="0"/>
                <a:cs typeface="Times New Roman" pitchFamily="18" charset="0"/>
              </a:rPr>
              <a:t>handle.</a:t>
            </a:r>
            <a:endParaRPr lang="en-US" sz="22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9591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Limitations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sz="3600" dirty="0">
                <a:latin typeface="Times New Roman" pitchFamily="18" charset="0"/>
                <a:cs typeface="Times New Roman" pitchFamily="18" charset="0"/>
              </a:rPr>
              <a:t>Practitioner Limitations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Practitioners should receive additional formal simulation </a:t>
            </a:r>
            <a:r>
              <a:rPr lang="en-US" sz="2400" dirty="0" smtClean="0">
                <a:solidFill>
                  <a:srgbClr val="FF0000"/>
                </a:solidFill>
                <a:latin typeface="Times New Roman" pitchFamily="18" charset="0"/>
                <a:cs typeface="Times New Roman" pitchFamily="18" charset="0"/>
              </a:rPr>
              <a:t>training</a:t>
            </a:r>
            <a:r>
              <a:rPr lang="en-US" sz="2400" dirty="0" smtClean="0">
                <a:solidFill>
                  <a:schemeClr val="bg2">
                    <a:lumMod val="10000"/>
                  </a:schemeClr>
                </a:solidFill>
                <a:latin typeface="Times New Roman" pitchFamily="18" charset="0"/>
                <a:cs typeface="Times New Roman" pitchFamily="18" charset="0"/>
              </a:rPr>
              <a:t>.</a:t>
            </a:r>
          </a:p>
          <a:p>
            <a:pPr>
              <a:spcBef>
                <a:spcPts val="1200"/>
              </a:spcBef>
            </a:pPr>
            <a:r>
              <a:rPr lang="en-US" sz="2400" dirty="0" smtClean="0">
                <a:solidFill>
                  <a:schemeClr val="bg2">
                    <a:lumMod val="10000"/>
                  </a:schemeClr>
                </a:solidFill>
                <a:latin typeface="Times New Roman" pitchFamily="18" charset="0"/>
                <a:cs typeface="Times New Roman" pitchFamily="18" charset="0"/>
              </a:rPr>
              <a:t>However, an experienced practitioner can recognize errors better than a well trained practitioner.</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3098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214B2B"/>
                </a:solidFill>
                <a:latin typeface="Times New Roman" pitchFamily="18" charset="0"/>
                <a:cs typeface="Times New Roman" pitchFamily="18" charset="0"/>
              </a:rPr>
              <a:t>Limitations</a:t>
            </a:r>
            <a:br>
              <a:rPr lang="en-US" dirty="0">
                <a:solidFill>
                  <a:srgbClr val="214B2B"/>
                </a:solidFill>
                <a:latin typeface="Times New Roman" pitchFamily="18" charset="0"/>
                <a:cs typeface="Times New Roman" pitchFamily="18" charset="0"/>
              </a:rPr>
            </a:br>
            <a:r>
              <a:rPr lang="en-US" sz="3600" dirty="0" smtClean="0">
                <a:solidFill>
                  <a:srgbClr val="214B2B"/>
                </a:solidFill>
                <a:latin typeface="Times New Roman" pitchFamily="18" charset="0"/>
                <a:cs typeface="Times New Roman" pitchFamily="18" charset="0"/>
              </a:rPr>
              <a:t>Modeling Software Limitations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The simulation specific software normally lacks of </a:t>
            </a:r>
            <a:r>
              <a:rPr lang="en-US" sz="2400" dirty="0" smtClean="0">
                <a:solidFill>
                  <a:srgbClr val="FF0000"/>
                </a:solidFill>
                <a:latin typeface="Times New Roman" pitchFamily="18" charset="0"/>
                <a:cs typeface="Times New Roman" pitchFamily="18" charset="0"/>
              </a:rPr>
              <a:t>flexibility</a:t>
            </a:r>
            <a:r>
              <a:rPr lang="en-US" sz="2400" dirty="0" smtClean="0">
                <a:solidFill>
                  <a:schemeClr val="bg2">
                    <a:lumMod val="10000"/>
                  </a:schemeClr>
                </a:solidFill>
                <a:latin typeface="Times New Roman" pitchFamily="18" charset="0"/>
                <a:cs typeface="Times New Roman" pitchFamily="18" charset="0"/>
              </a:rPr>
              <a:t> of the model.</a:t>
            </a:r>
          </a:p>
          <a:p>
            <a:r>
              <a:rPr lang="en-US" sz="2400" dirty="0" smtClean="0">
                <a:solidFill>
                  <a:srgbClr val="FF0000"/>
                </a:solidFill>
                <a:latin typeface="Times New Roman" pitchFamily="18" charset="0"/>
                <a:cs typeface="Times New Roman" pitchFamily="18" charset="0"/>
              </a:rPr>
              <a:t>General </a:t>
            </a:r>
            <a:r>
              <a:rPr lang="en-US" sz="2400" dirty="0">
                <a:solidFill>
                  <a:srgbClr val="FF0000"/>
                </a:solidFill>
                <a:latin typeface="Times New Roman" pitchFamily="18" charset="0"/>
                <a:cs typeface="Times New Roman" pitchFamily="18" charset="0"/>
              </a:rPr>
              <a:t>purpose programming languages </a:t>
            </a:r>
            <a:r>
              <a:rPr lang="en-US" sz="2400" dirty="0">
                <a:solidFill>
                  <a:schemeClr val="bg2">
                    <a:lumMod val="10000"/>
                  </a:schemeClr>
                </a:solidFill>
                <a:latin typeface="Times New Roman" pitchFamily="18" charset="0"/>
                <a:cs typeface="Times New Roman" pitchFamily="18" charset="0"/>
              </a:rPr>
              <a:t>would be the best </a:t>
            </a:r>
            <a:r>
              <a:rPr lang="en-US" sz="2400" dirty="0" smtClean="0">
                <a:solidFill>
                  <a:schemeClr val="bg2">
                    <a:lumMod val="10000"/>
                  </a:schemeClr>
                </a:solidFill>
                <a:latin typeface="Times New Roman" pitchFamily="18" charset="0"/>
                <a:cs typeface="Times New Roman" pitchFamily="18" charset="0"/>
              </a:rPr>
              <a:t>tool to increase the flexibility.</a:t>
            </a:r>
          </a:p>
          <a:p>
            <a:r>
              <a:rPr lang="en-US" sz="2400" dirty="0">
                <a:solidFill>
                  <a:schemeClr val="bg2">
                    <a:lumMod val="10000"/>
                  </a:schemeClr>
                </a:solidFill>
                <a:latin typeface="Times New Roman" pitchFamily="18" charset="0"/>
                <a:cs typeface="Times New Roman" pitchFamily="18" charset="0"/>
              </a:rPr>
              <a:t>However, this would also mean a possibly </a:t>
            </a:r>
            <a:r>
              <a:rPr lang="en-US" sz="2400" dirty="0">
                <a:solidFill>
                  <a:srgbClr val="FF0000"/>
                </a:solidFill>
                <a:latin typeface="Times New Roman" pitchFamily="18" charset="0"/>
                <a:cs typeface="Times New Roman" pitchFamily="18" charset="0"/>
              </a:rPr>
              <a:t>unacceptable period of time </a:t>
            </a:r>
            <a:r>
              <a:rPr lang="en-US" sz="2400" dirty="0">
                <a:solidFill>
                  <a:schemeClr val="bg2">
                    <a:lumMod val="10000"/>
                  </a:schemeClr>
                </a:solidFill>
                <a:latin typeface="Times New Roman" pitchFamily="18" charset="0"/>
                <a:cs typeface="Times New Roman" pitchFamily="18" charset="0"/>
              </a:rPr>
              <a:t>to program the model</a:t>
            </a:r>
            <a:r>
              <a:rPr lang="en-US" sz="2400" dirty="0" smtClean="0">
                <a:solidFill>
                  <a:schemeClr val="bg2">
                    <a:lumMod val="10000"/>
                  </a:schemeClr>
                </a:solidFill>
                <a:latin typeface="Times New Roman" pitchFamily="18" charset="0"/>
                <a:cs typeface="Times New Roman" pitchFamily="18" charset="0"/>
              </a:rPr>
              <a:t>.</a:t>
            </a:r>
          </a:p>
          <a:p>
            <a:r>
              <a:rPr lang="en-US" sz="2400" dirty="0" smtClean="0">
                <a:solidFill>
                  <a:schemeClr val="bg2">
                    <a:lumMod val="10000"/>
                  </a:schemeClr>
                </a:solidFill>
                <a:latin typeface="Times New Roman" pitchFamily="18" charset="0"/>
                <a:cs typeface="Times New Roman" pitchFamily="18" charset="0"/>
              </a:rPr>
              <a:t>When </a:t>
            </a:r>
            <a:r>
              <a:rPr lang="en-US" sz="2400" dirty="0">
                <a:solidFill>
                  <a:schemeClr val="bg2">
                    <a:lumMod val="10000"/>
                  </a:schemeClr>
                </a:solidFill>
                <a:latin typeface="Times New Roman" pitchFamily="18" charset="0"/>
                <a:cs typeface="Times New Roman" pitchFamily="18" charset="0"/>
              </a:rPr>
              <a:t>practitioners attempt to reuse old or example models </a:t>
            </a:r>
            <a:r>
              <a:rPr lang="en-US" sz="2400" dirty="0" smtClean="0">
                <a:solidFill>
                  <a:schemeClr val="bg2">
                    <a:lumMod val="10000"/>
                  </a:schemeClr>
                </a:solidFill>
                <a:latin typeface="Times New Roman" pitchFamily="18" charset="0"/>
                <a:cs typeface="Times New Roman" pitchFamily="18" charset="0"/>
              </a:rPr>
              <a:t>that </a:t>
            </a:r>
            <a:r>
              <a:rPr lang="en-US" sz="2400" dirty="0">
                <a:solidFill>
                  <a:schemeClr val="bg2">
                    <a:lumMod val="10000"/>
                  </a:schemeClr>
                </a:solidFill>
                <a:latin typeface="Times New Roman" pitchFamily="18" charset="0"/>
                <a:cs typeface="Times New Roman" pitchFamily="18" charset="0"/>
              </a:rPr>
              <a:t>it becomes difficult to model </a:t>
            </a:r>
            <a:r>
              <a:rPr lang="en-US" sz="2400" dirty="0" smtClean="0">
                <a:solidFill>
                  <a:schemeClr val="bg2">
                    <a:lumMod val="10000"/>
                  </a:schemeClr>
                </a:solidFill>
                <a:latin typeface="Times New Roman" pitchFamily="18" charset="0"/>
                <a:cs typeface="Times New Roman" pitchFamily="18" charset="0"/>
              </a:rPr>
              <a:t>properly.</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7955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214B2B"/>
                </a:solidFill>
                <a:latin typeface="Times New Roman" pitchFamily="18" charset="0"/>
                <a:cs typeface="Times New Roman" pitchFamily="18" charset="0"/>
              </a:rPr>
              <a:t>Limitations</a:t>
            </a:r>
            <a:br>
              <a:rPr lang="en-US" dirty="0">
                <a:solidFill>
                  <a:srgbClr val="214B2B"/>
                </a:solidFill>
                <a:latin typeface="Times New Roman" pitchFamily="18" charset="0"/>
                <a:cs typeface="Times New Roman" pitchFamily="18" charset="0"/>
              </a:rPr>
            </a:br>
            <a:r>
              <a:rPr lang="en-US" sz="3600" dirty="0" smtClean="0">
                <a:solidFill>
                  <a:srgbClr val="214B2B"/>
                </a:solidFill>
                <a:latin typeface="Times New Roman" pitchFamily="18" charset="0"/>
                <a:cs typeface="Times New Roman" pitchFamily="18" charset="0"/>
              </a:rPr>
              <a:t>Data Limitations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latin typeface="Times New Roman" pitchFamily="18" charset="0"/>
                <a:cs typeface="Times New Roman" pitchFamily="18" charset="0"/>
              </a:rPr>
              <a:t>It may take </a:t>
            </a:r>
            <a:r>
              <a:rPr lang="en-US" sz="2400" dirty="0">
                <a:solidFill>
                  <a:srgbClr val="FF0000"/>
                </a:solidFill>
                <a:latin typeface="Times New Roman" pitchFamily="18" charset="0"/>
                <a:cs typeface="Times New Roman" pitchFamily="18" charset="0"/>
              </a:rPr>
              <a:t>months or even years </a:t>
            </a:r>
            <a:r>
              <a:rPr lang="en-US" sz="2400" dirty="0">
                <a:solidFill>
                  <a:schemeClr val="bg2">
                    <a:lumMod val="10000"/>
                  </a:schemeClr>
                </a:solidFill>
                <a:latin typeface="Times New Roman" pitchFamily="18" charset="0"/>
                <a:cs typeface="Times New Roman" pitchFamily="18" charset="0"/>
              </a:rPr>
              <a:t>to collect the necessary quantity of input data for the system to do a robust statistical analysis. In these cases, </a:t>
            </a:r>
            <a:r>
              <a:rPr lang="en-US" sz="2400" dirty="0" smtClean="0">
                <a:solidFill>
                  <a:schemeClr val="bg2">
                    <a:lumMod val="10000"/>
                  </a:schemeClr>
                </a:solidFill>
                <a:latin typeface="Times New Roman" pitchFamily="18" charset="0"/>
                <a:cs typeface="Times New Roman" pitchFamily="18" charset="0"/>
              </a:rPr>
              <a:t>the practitioner </a:t>
            </a:r>
            <a:r>
              <a:rPr lang="en-US" sz="2400" dirty="0">
                <a:solidFill>
                  <a:schemeClr val="bg2">
                    <a:lumMod val="10000"/>
                  </a:schemeClr>
                </a:solidFill>
                <a:latin typeface="Times New Roman" pitchFamily="18" charset="0"/>
                <a:cs typeface="Times New Roman" pitchFamily="18" charset="0"/>
              </a:rPr>
              <a:t>will simply have to do the best that he or she can under the </a:t>
            </a:r>
            <a:r>
              <a:rPr lang="en-US" sz="2400" dirty="0" smtClean="0">
                <a:solidFill>
                  <a:schemeClr val="bg2">
                    <a:lumMod val="10000"/>
                  </a:schemeClr>
                </a:solidFill>
                <a:latin typeface="Times New Roman" pitchFamily="18" charset="0"/>
                <a:cs typeface="Times New Roman" pitchFamily="18" charset="0"/>
              </a:rPr>
              <a:t>circumstances.</a:t>
            </a:r>
          </a:p>
          <a:p>
            <a:r>
              <a:rPr lang="en-US" sz="2400" dirty="0">
                <a:solidFill>
                  <a:schemeClr val="bg2">
                    <a:lumMod val="10000"/>
                  </a:schemeClr>
                </a:solidFill>
                <a:latin typeface="Times New Roman" pitchFamily="18" charset="0"/>
                <a:cs typeface="Times New Roman" pitchFamily="18" charset="0"/>
              </a:rPr>
              <a:t>The practitioner may be </a:t>
            </a:r>
            <a:r>
              <a:rPr lang="en-US" sz="2400" dirty="0">
                <a:solidFill>
                  <a:srgbClr val="FF0000"/>
                </a:solidFill>
                <a:latin typeface="Times New Roman" pitchFamily="18" charset="0"/>
                <a:cs typeface="Times New Roman" pitchFamily="18" charset="0"/>
              </a:rPr>
              <a:t>forced to lump several processes </a:t>
            </a:r>
            <a:r>
              <a:rPr lang="en-US" sz="2400" dirty="0">
                <a:solidFill>
                  <a:schemeClr val="bg2">
                    <a:lumMod val="10000"/>
                  </a:schemeClr>
                </a:solidFill>
                <a:latin typeface="Times New Roman" pitchFamily="18" charset="0"/>
                <a:cs typeface="Times New Roman" pitchFamily="18" charset="0"/>
              </a:rPr>
              <a:t>together in order to collect a sufficient amount of data. For example, if there are not sufficient data for separating </a:t>
            </a:r>
            <a:r>
              <a:rPr lang="en-US" sz="2400" dirty="0" smtClean="0">
                <a:solidFill>
                  <a:schemeClr val="bg2">
                    <a:lumMod val="10000"/>
                  </a:schemeClr>
                </a:solidFill>
                <a:latin typeface="Times New Roman" pitchFamily="18" charset="0"/>
                <a:cs typeface="Times New Roman" pitchFamily="18" charset="0"/>
              </a:rPr>
              <a:t>customers paying </a:t>
            </a:r>
            <a:r>
              <a:rPr lang="en-US" sz="2400" dirty="0">
                <a:solidFill>
                  <a:schemeClr val="bg2">
                    <a:lumMod val="10000"/>
                  </a:schemeClr>
                </a:solidFill>
                <a:latin typeface="Times New Roman" pitchFamily="18" charset="0"/>
                <a:cs typeface="Times New Roman" pitchFamily="18" charset="0"/>
              </a:rPr>
              <a:t>with cash, checks, or debit or credit cards, the practitioner is forced to combine all of the </a:t>
            </a:r>
            <a:r>
              <a:rPr lang="en-US" sz="2400" dirty="0" smtClean="0">
                <a:solidFill>
                  <a:schemeClr val="bg2">
                    <a:lumMod val="10000"/>
                  </a:schemeClr>
                </a:solidFill>
                <a:latin typeface="Times New Roman" pitchFamily="18" charset="0"/>
                <a:cs typeface="Times New Roman" pitchFamily="18" charset="0"/>
              </a:rPr>
              <a:t>individual payment </a:t>
            </a:r>
            <a:r>
              <a:rPr lang="en-US" sz="2400" dirty="0">
                <a:solidFill>
                  <a:schemeClr val="bg2">
                    <a:lumMod val="10000"/>
                  </a:schemeClr>
                </a:solidFill>
                <a:latin typeface="Times New Roman" pitchFamily="18" charset="0"/>
                <a:cs typeface="Times New Roman" pitchFamily="18" charset="0"/>
              </a:rPr>
              <a:t>types into a single input distribution.</a:t>
            </a:r>
          </a:p>
        </p:txBody>
      </p:sp>
    </p:spTree>
    <p:extLst>
      <p:ext uri="{BB962C8B-B14F-4D97-AF65-F5344CB8AC3E}">
        <p14:creationId xmlns:p14="http://schemas.microsoft.com/office/powerpoint/2010/main" val="306213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14B2B"/>
                </a:solidFill>
                <a:latin typeface="Times New Roman" pitchFamily="18" charset="0"/>
                <a:cs typeface="Times New Roman" pitchFamily="18" charset="0"/>
              </a:rPr>
              <a:t>Validation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solidFill>
                  <a:schemeClr val="bg2">
                    <a:lumMod val="10000"/>
                  </a:schemeClr>
                </a:solidFill>
                <a:latin typeface="Times New Roman" pitchFamily="18" charset="0"/>
                <a:cs typeface="Times New Roman" pitchFamily="18" charset="0"/>
              </a:rPr>
              <a:t>The validation </a:t>
            </a:r>
            <a:r>
              <a:rPr lang="en-US" sz="2400" dirty="0" smtClean="0">
                <a:solidFill>
                  <a:schemeClr val="bg2">
                    <a:lumMod val="10000"/>
                  </a:schemeClr>
                </a:solidFill>
                <a:latin typeface="Times New Roman" pitchFamily="18" charset="0"/>
                <a:cs typeface="Times New Roman" pitchFamily="18" charset="0"/>
              </a:rPr>
              <a:t>process assists </a:t>
            </a:r>
            <a:r>
              <a:rPr lang="en-US" sz="2400" dirty="0">
                <a:solidFill>
                  <a:schemeClr val="bg2">
                    <a:lumMod val="10000"/>
                  </a:schemeClr>
                </a:solidFill>
                <a:latin typeface="Times New Roman" pitchFamily="18" charset="0"/>
                <a:cs typeface="Times New Roman" pitchFamily="18" charset="0"/>
              </a:rPr>
              <a:t>the practitioner in knowing whether it is appropriate to proceed with the simulation study or </a:t>
            </a:r>
            <a:r>
              <a:rPr lang="en-US" sz="2400" dirty="0" smtClean="0">
                <a:solidFill>
                  <a:schemeClr val="bg2">
                    <a:lumMod val="10000"/>
                  </a:schemeClr>
                </a:solidFill>
                <a:latin typeface="Times New Roman" pitchFamily="18" charset="0"/>
                <a:cs typeface="Times New Roman" pitchFamily="18" charset="0"/>
              </a:rPr>
              <a:t>go back </a:t>
            </a:r>
            <a:r>
              <a:rPr lang="en-US" sz="2400" dirty="0">
                <a:solidFill>
                  <a:schemeClr val="bg2">
                    <a:lumMod val="10000"/>
                  </a:schemeClr>
                </a:solidFill>
                <a:latin typeface="Times New Roman" pitchFamily="18" charset="0"/>
                <a:cs typeface="Times New Roman" pitchFamily="18" charset="0"/>
              </a:rPr>
              <a:t>to the drawing board. </a:t>
            </a:r>
            <a:endParaRPr lang="en-US" sz="2400" dirty="0" smtClean="0">
              <a:solidFill>
                <a:schemeClr val="bg2">
                  <a:lumMod val="10000"/>
                </a:schemeClr>
              </a:solidFill>
              <a:latin typeface="Times New Roman" pitchFamily="18" charset="0"/>
              <a:cs typeface="Times New Roman" pitchFamily="18" charset="0"/>
            </a:endParaRPr>
          </a:p>
          <a:p>
            <a:r>
              <a:rPr lang="en-US" sz="2400" dirty="0" smtClean="0">
                <a:solidFill>
                  <a:schemeClr val="bg2">
                    <a:lumMod val="10000"/>
                  </a:schemeClr>
                </a:solidFill>
                <a:latin typeface="Times New Roman" pitchFamily="18" charset="0"/>
                <a:cs typeface="Times New Roman" pitchFamily="18" charset="0"/>
              </a:rPr>
              <a:t>Unfortunately</a:t>
            </a:r>
            <a:r>
              <a:rPr lang="en-US" sz="2400" dirty="0">
                <a:solidFill>
                  <a:schemeClr val="bg2">
                    <a:lumMod val="10000"/>
                  </a:schemeClr>
                </a:solidFill>
                <a:latin typeface="Times New Roman" pitchFamily="18" charset="0"/>
                <a:cs typeface="Times New Roman" pitchFamily="18" charset="0"/>
              </a:rPr>
              <a:t>, if you do have to go back to the drawing board, </a:t>
            </a:r>
            <a:r>
              <a:rPr lang="en-US" sz="2400" dirty="0" smtClean="0">
                <a:solidFill>
                  <a:schemeClr val="bg2">
                    <a:lumMod val="10000"/>
                  </a:schemeClr>
                </a:solidFill>
                <a:latin typeface="Times New Roman" pitchFamily="18" charset="0"/>
                <a:cs typeface="Times New Roman" pitchFamily="18" charset="0"/>
              </a:rPr>
              <a:t>validation does </a:t>
            </a:r>
            <a:r>
              <a:rPr lang="en-US" sz="2400" dirty="0">
                <a:solidFill>
                  <a:schemeClr val="bg2">
                    <a:lumMod val="10000"/>
                  </a:schemeClr>
                </a:solidFill>
                <a:latin typeface="Times New Roman" pitchFamily="18" charset="0"/>
                <a:cs typeface="Times New Roman" pitchFamily="18" charset="0"/>
              </a:rPr>
              <a:t>not have the ability to tell you specifically where to look</a:t>
            </a:r>
            <a:r>
              <a:rPr lang="en-US" sz="2400" dirty="0" smtClean="0">
                <a:solidFill>
                  <a:schemeClr val="bg2">
                    <a:lumMod val="10000"/>
                  </a:schemeClr>
                </a:solidFill>
                <a:latin typeface="Times New Roman" pitchFamily="18" charset="0"/>
                <a:cs typeface="Times New Roman" pitchFamily="18" charset="0"/>
              </a:rPr>
              <a:t>.</a:t>
            </a:r>
          </a:p>
          <a:p>
            <a:r>
              <a:rPr lang="en-US" sz="2400" dirty="0" smtClean="0">
                <a:solidFill>
                  <a:schemeClr val="bg2">
                    <a:lumMod val="10000"/>
                  </a:schemeClr>
                </a:solidFill>
                <a:latin typeface="Times New Roman" pitchFamily="18" charset="0"/>
                <a:cs typeface="Times New Roman" pitchFamily="18" charset="0"/>
              </a:rPr>
              <a:t>There are two major types of validation – </a:t>
            </a:r>
          </a:p>
          <a:p>
            <a:pPr lvl="1"/>
            <a:r>
              <a:rPr lang="en-US" sz="2400" dirty="0" smtClean="0">
                <a:solidFill>
                  <a:schemeClr val="bg2">
                    <a:lumMod val="10000"/>
                  </a:schemeClr>
                </a:solidFill>
                <a:latin typeface="Times New Roman" pitchFamily="18" charset="0"/>
                <a:cs typeface="Times New Roman" pitchFamily="18" charset="0"/>
              </a:rPr>
              <a:t>Face Validity</a:t>
            </a:r>
          </a:p>
          <a:p>
            <a:pPr lvl="1"/>
            <a:r>
              <a:rPr lang="en-US" sz="2400" dirty="0" smtClean="0">
                <a:solidFill>
                  <a:schemeClr val="bg2">
                    <a:lumMod val="10000"/>
                  </a:schemeClr>
                </a:solidFill>
                <a:latin typeface="Times New Roman" pitchFamily="18" charset="0"/>
                <a:cs typeface="Times New Roman" pitchFamily="18" charset="0"/>
              </a:rPr>
              <a:t>Statistical Validity</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10691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bdullah">
  <a:themeElements>
    <a:clrScheme name="Custom 1">
      <a:dk1>
        <a:srgbClr val="5C2E14"/>
      </a:dk1>
      <a:lt1>
        <a:srgbClr val="FFFFFF"/>
      </a:lt1>
      <a:dk2>
        <a:srgbClr val="214B2B"/>
      </a:dk2>
      <a:lt2>
        <a:srgbClr val="DEDEDE"/>
      </a:lt2>
      <a:accent1>
        <a:srgbClr val="53548A"/>
      </a:accent1>
      <a:accent2>
        <a:srgbClr val="57B56D"/>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Abdullah</Template>
  <TotalTime>694</TotalTime>
  <Words>999</Words>
  <Application>Microsoft Office PowerPoint</Application>
  <PresentationFormat>Custom</PresentationFormat>
  <Paragraphs>76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Abdullah</vt:lpstr>
      <vt:lpstr>Computer Simulation and Modeling</vt:lpstr>
      <vt:lpstr>Introduction</vt:lpstr>
      <vt:lpstr>Assumptions</vt:lpstr>
      <vt:lpstr>Simplifications</vt:lpstr>
      <vt:lpstr>Oversights</vt:lpstr>
      <vt:lpstr>Limitations Practitioner Limitations</vt:lpstr>
      <vt:lpstr>Limitations Modeling Software Limitations</vt:lpstr>
      <vt:lpstr>Limitations Data Limitations</vt:lpstr>
      <vt:lpstr>Validation</vt:lpstr>
      <vt:lpstr>Face Validity</vt:lpstr>
      <vt:lpstr>Face Validity</vt:lpstr>
      <vt:lpstr>Statistical Validity</vt:lpstr>
      <vt:lpstr>Statistical Validity Validation Data Collection</vt:lpstr>
      <vt:lpstr>Statistical Validity Validation Data Analysis Process</vt:lpstr>
      <vt:lpstr>Statistical Validity Validation Data Analysis 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Simulation and Modeling</dc:title>
  <dc:creator>Muhammad</dc:creator>
  <cp:lastModifiedBy>Muhammad</cp:lastModifiedBy>
  <cp:revision>109</cp:revision>
  <dcterms:created xsi:type="dcterms:W3CDTF">2006-08-16T00:00:00Z</dcterms:created>
  <dcterms:modified xsi:type="dcterms:W3CDTF">2023-08-09T04:09:31Z</dcterms:modified>
</cp:coreProperties>
</file>