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63" r:id="rId5"/>
    <p:sldId id="264" r:id="rId6"/>
    <p:sldId id="274" r:id="rId7"/>
    <p:sldId id="275" r:id="rId8"/>
    <p:sldId id="276" r:id="rId9"/>
    <p:sldId id="256" r:id="rId10"/>
    <p:sldId id="257" r:id="rId11"/>
    <p:sldId id="265" r:id="rId12"/>
    <p:sldId id="258" r:id="rId13"/>
    <p:sldId id="259" r:id="rId14"/>
    <p:sldId id="267" r:id="rId15"/>
    <p:sldId id="273" r:id="rId16"/>
    <p:sldId id="271" r:id="rId17"/>
    <p:sldId id="268" r:id="rId18"/>
    <p:sldId id="269" r:id="rId19"/>
    <p:sldId id="270" r:id="rId20"/>
    <p:sldId id="272" r:id="rId21"/>
    <p:sldId id="277" r:id="rId22"/>
    <p:sldId id="278" r:id="rId23"/>
    <p:sldId id="279" r:id="rId24"/>
    <p:sldId id="280" r:id="rId25"/>
    <p:sldId id="281" r:id="rId26"/>
    <p:sldId id="282" r:id="rId27"/>
    <p:sldId id="283"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geeksforgeeks.org/cache-coherenc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Direct Memory Access (DMA)</a:t>
            </a: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Direct memory access (DMA) is a method that allows an input/output (I/O) device to send or receive data directly to or from the main memory, bypassing the CPU to speed up memory operations. The process is managed by a chip known as a DMA controller (DMAC).</a:t>
            </a:r>
          </a:p>
        </p:txBody>
      </p:sp>
      <p:pic>
        <p:nvPicPr>
          <p:cNvPr id="4" name="Picture 3">
            <a:extLst>
              <a:ext uri="{FF2B5EF4-FFF2-40B4-BE49-F238E27FC236}">
                <a16:creationId xmlns:a16="http://schemas.microsoft.com/office/drawing/2014/main" id="{C7F39BAE-FAC8-4C85-AB3C-BEF1E6303574}"/>
              </a:ext>
            </a:extLst>
          </p:cNvPr>
          <p:cNvPicPr>
            <a:picLocks noChangeAspect="1"/>
          </p:cNvPicPr>
          <p:nvPr/>
        </p:nvPicPr>
        <p:blipFill>
          <a:blip r:embed="rId2"/>
          <a:stretch>
            <a:fillRect/>
          </a:stretch>
        </p:blipFill>
        <p:spPr>
          <a:xfrm>
            <a:off x="3429000" y="4648200"/>
            <a:ext cx="3733800" cy="2055688"/>
          </a:xfrm>
          <a:prstGeom prst="rect">
            <a:avLst/>
          </a:prstGeom>
        </p:spPr>
      </p:pic>
    </p:spTree>
    <p:extLst>
      <p:ext uri="{BB962C8B-B14F-4D97-AF65-F5344CB8AC3E}">
        <p14:creationId xmlns:p14="http://schemas.microsoft.com/office/powerpoint/2010/main" val="1417645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DMA Transfer Modes</a:t>
            </a:r>
            <a:endParaRPr lang="en-US" dirty="0"/>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pPr marL="0" indent="0" algn="just">
              <a:buNone/>
            </a:pPr>
            <a:r>
              <a:rPr lang="en-US" b="1" dirty="0">
                <a:latin typeface="Times New Roman" panose="02020603050405020304" pitchFamily="18" charset="0"/>
                <a:cs typeface="Times New Roman" panose="02020603050405020304" pitchFamily="18" charset="0"/>
              </a:rPr>
              <a:t>1) Burst or block transfer DMA</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It is the fastest DMA mode. In this two or more data bytes are transferred continuously.</a:t>
            </a:r>
          </a:p>
          <a:p>
            <a:pPr algn="just"/>
            <a:r>
              <a:rPr lang="en-US" dirty="0">
                <a:latin typeface="Times New Roman" panose="02020603050405020304" pitchFamily="18" charset="0"/>
                <a:cs typeface="Times New Roman" panose="02020603050405020304" pitchFamily="18" charset="0"/>
              </a:rPr>
              <a:t>Processor is disconnected from system bus during DMA transfer. N number of machine cycles are adopted into the machine cycles of the processor where N is the number of bytes to be transferred.</a:t>
            </a:r>
          </a:p>
          <a:p>
            <a:pPr algn="just"/>
            <a:r>
              <a:rPr lang="en-US" dirty="0">
                <a:latin typeface="Times New Roman" panose="02020603050405020304" pitchFamily="18" charset="0"/>
                <a:cs typeface="Times New Roman" panose="02020603050405020304" pitchFamily="18" charset="0"/>
              </a:rPr>
              <a:t>DMA sends HOLD signal to processor to request for system bus and waits for HLDA signal.</a:t>
            </a:r>
          </a:p>
          <a:p>
            <a:pPr algn="just"/>
            <a:r>
              <a:rPr lang="en-US" dirty="0">
                <a:latin typeface="Times New Roman" panose="02020603050405020304" pitchFamily="18" charset="0"/>
                <a:cs typeface="Times New Roman" panose="02020603050405020304" pitchFamily="18" charset="0"/>
              </a:rPr>
              <a:t>After receiving HLDA signal, DMA gains control of system bus and transfers one byte. After transferring one byte, it increments memory address, decrements counter and transfers next byte.</a:t>
            </a:r>
          </a:p>
          <a:p>
            <a:pPr algn="just"/>
            <a:r>
              <a:rPr lang="en-US" dirty="0">
                <a:latin typeface="Times New Roman" panose="02020603050405020304" pitchFamily="18" charset="0"/>
                <a:cs typeface="Times New Roman" panose="02020603050405020304" pitchFamily="18" charset="0"/>
              </a:rPr>
              <a:t>In this way, it transfer all data bytes between memory and I/O devices. After transferring all data bytes, the DMA controller disables HOLD signal &amp; enters into slave mode.</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770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193EE-059F-4177-A497-6CF8BA1D357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Burst or block transfer DMA</a:t>
            </a:r>
            <a:endParaRPr lang="en-US" dirty="0"/>
          </a:p>
        </p:txBody>
      </p:sp>
      <p:sp>
        <p:nvSpPr>
          <p:cNvPr id="3" name="Content Placeholder 2">
            <a:extLst>
              <a:ext uri="{FF2B5EF4-FFF2-40B4-BE49-F238E27FC236}">
                <a16:creationId xmlns:a16="http://schemas.microsoft.com/office/drawing/2014/main" id="{AEFD615E-83E3-4447-909C-3FEA29F34740}"/>
              </a:ext>
            </a:extLst>
          </p:cNvPr>
          <p:cNvSpPr>
            <a:spLocks noGrp="1"/>
          </p:cNvSpPr>
          <p:nvPr>
            <p:ph idx="1"/>
          </p:nvPr>
        </p:nvSpPr>
        <p:spPr/>
        <p:txBody>
          <a:bodyPr/>
          <a:lstStyle/>
          <a:p>
            <a:r>
              <a:rPr lang="en-US" b="1" u="sng" dirty="0"/>
              <a:t>Pros:</a:t>
            </a:r>
            <a:endParaRPr lang="en-US" b="1" dirty="0"/>
          </a:p>
          <a:p>
            <a:pPr lvl="1"/>
            <a:r>
              <a:rPr lang="en-US" dirty="0"/>
              <a:t>Most Efficient way for DMA Transfer.</a:t>
            </a:r>
          </a:p>
          <a:p>
            <a:r>
              <a:rPr lang="en-US" b="1" u="sng" dirty="0"/>
              <a:t>Cons:</a:t>
            </a:r>
            <a:endParaRPr lang="en-US" b="1" dirty="0"/>
          </a:p>
          <a:p>
            <a:pPr lvl="1"/>
            <a:r>
              <a:rPr lang="en-US" dirty="0"/>
              <a:t>Rate of DMA Transfer will be less.</a:t>
            </a:r>
          </a:p>
          <a:p>
            <a:pPr lvl="1"/>
            <a:r>
              <a:rPr lang="en-US" dirty="0"/>
              <a:t>CPU won’t be blocked entire time.</a:t>
            </a:r>
          </a:p>
          <a:p>
            <a:endParaRPr lang="en-US" dirty="0"/>
          </a:p>
        </p:txBody>
      </p:sp>
    </p:spTree>
    <p:extLst>
      <p:ext uri="{BB962C8B-B14F-4D97-AF65-F5344CB8AC3E}">
        <p14:creationId xmlns:p14="http://schemas.microsoft.com/office/powerpoint/2010/main" val="3181467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DMA Transfer Modes</a:t>
            </a:r>
            <a:endParaRPr lang="en-US" dirty="0"/>
          </a:p>
        </p:txBody>
      </p:sp>
      <p:sp>
        <p:nvSpPr>
          <p:cNvPr id="3" name="Content Placeholder 2"/>
          <p:cNvSpPr>
            <a:spLocks noGrp="1"/>
          </p:cNvSpPr>
          <p:nvPr>
            <p:ph idx="1"/>
          </p:nvPr>
        </p:nvSpPr>
        <p:spPr/>
        <p:txBody>
          <a:bodyPr>
            <a:normAutofit fontScale="77500" lnSpcReduction="20000"/>
          </a:bodyPr>
          <a:lstStyle/>
          <a:p>
            <a:pPr marL="0" indent="0" algn="just">
              <a:buNone/>
            </a:pPr>
            <a:r>
              <a:rPr lang="en-US" b="1" dirty="0"/>
              <a:t>2</a:t>
            </a:r>
            <a:r>
              <a:rPr lang="en-US" b="1" dirty="0">
                <a:latin typeface="Times New Roman" panose="02020603050405020304" pitchFamily="18" charset="0"/>
                <a:cs typeface="Times New Roman" panose="02020603050405020304" pitchFamily="18" charset="0"/>
              </a:rPr>
              <a:t>) Cycle steal or single byte transfer DMA.</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this mode only one byte is transferred at a time. This is slower than burst DMA.</a:t>
            </a:r>
          </a:p>
          <a:p>
            <a:pPr algn="just"/>
            <a:r>
              <a:rPr lang="en-US" dirty="0">
                <a:latin typeface="Times New Roman" panose="02020603050405020304" pitchFamily="18" charset="0"/>
                <a:cs typeface="Times New Roman" panose="02020603050405020304" pitchFamily="18" charset="0"/>
              </a:rPr>
              <a:t>DMA sends HOLD signal to processor and waits for HLDA signal on receiving HLDA signal, it gains control of system bus and executes only one DMA cycle.</a:t>
            </a:r>
          </a:p>
          <a:p>
            <a:pPr algn="just"/>
            <a:r>
              <a:rPr lang="en-US" dirty="0">
                <a:latin typeface="Times New Roman" panose="02020603050405020304" pitchFamily="18" charset="0"/>
                <a:cs typeface="Times New Roman" panose="02020603050405020304" pitchFamily="18" charset="0"/>
              </a:rPr>
              <a:t>After transfer one byte, it disables HOLD signal and enters into slave mode.</a:t>
            </a:r>
          </a:p>
          <a:p>
            <a:pPr algn="just"/>
            <a:r>
              <a:rPr lang="en-US" dirty="0">
                <a:latin typeface="Times New Roman" panose="02020603050405020304" pitchFamily="18" charset="0"/>
                <a:cs typeface="Times New Roman" panose="02020603050405020304" pitchFamily="18" charset="0"/>
              </a:rPr>
              <a:t>Processor gains control of system bus and executes next machine cycle. If count is not zero and data is available then the DMA controller sends HOLD signal to the processor and transfer next byte of data block.</a:t>
            </a:r>
          </a:p>
          <a:p>
            <a:pPr marL="0" indent="0">
              <a:buNone/>
            </a:pPr>
            <a:endParaRPr lang="en-US" dirty="0"/>
          </a:p>
        </p:txBody>
      </p:sp>
    </p:spTree>
    <p:extLst>
      <p:ext uri="{BB962C8B-B14F-4D97-AF65-F5344CB8AC3E}">
        <p14:creationId xmlns:p14="http://schemas.microsoft.com/office/powerpoint/2010/main" val="463934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DMA Transfer Modes</a:t>
            </a:r>
            <a:endParaRPr lang="en-US" dirty="0"/>
          </a:p>
        </p:txBody>
      </p:sp>
      <p:sp>
        <p:nvSpPr>
          <p:cNvPr id="3" name="Content Placeholder 2"/>
          <p:cNvSpPr>
            <a:spLocks noGrp="1"/>
          </p:cNvSpPr>
          <p:nvPr>
            <p:ph idx="1"/>
          </p:nvPr>
        </p:nvSpPr>
        <p:spPr/>
        <p:txBody>
          <a:bodyPr>
            <a:normAutofit fontScale="85000" lnSpcReduction="10000"/>
          </a:bodyPr>
          <a:lstStyle/>
          <a:p>
            <a:pPr marL="0" indent="0" algn="just">
              <a:buNone/>
            </a:pPr>
            <a:r>
              <a:rPr lang="en-US" b="1" dirty="0">
                <a:latin typeface="Times New Roman" panose="02020603050405020304" pitchFamily="18" charset="0"/>
                <a:cs typeface="Times New Roman" panose="02020603050405020304" pitchFamily="18" charset="0"/>
              </a:rPr>
              <a:t>3) Transparent or Hidden DMA transfer</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Processor executes some states during which is floats the address and data buses. During this process, processor is isolated from the system bus.</a:t>
            </a:r>
          </a:p>
          <a:p>
            <a:pPr algn="just"/>
            <a:r>
              <a:rPr lang="en-US" dirty="0">
                <a:latin typeface="Times New Roman" panose="02020603050405020304" pitchFamily="18" charset="0"/>
                <a:cs typeface="Times New Roman" panose="02020603050405020304" pitchFamily="18" charset="0"/>
              </a:rPr>
              <a:t>DMA transfers data between memory and I/O devices during these states. This operation is transparent to the processor.</a:t>
            </a:r>
          </a:p>
          <a:p>
            <a:pPr algn="just"/>
            <a:r>
              <a:rPr lang="en-US" dirty="0">
                <a:latin typeface="Times New Roman" panose="02020603050405020304" pitchFamily="18" charset="0"/>
                <a:cs typeface="Times New Roman" panose="02020603050405020304" pitchFamily="18" charset="0"/>
              </a:rPr>
              <a:t>This is slowest DMA transfer. In this mode, the instruction execution speed of processor is not reduced. But, the transparent DMA requires logic to detect the states when the processor is floating the buses.</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2519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E22A1-9B81-40C8-A4B2-CBCD481630F6}"/>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Transparent or Hidden DMA transfer</a:t>
            </a:r>
            <a:endParaRPr lang="en-US" dirty="0"/>
          </a:p>
        </p:txBody>
      </p:sp>
      <p:sp>
        <p:nvSpPr>
          <p:cNvPr id="3" name="Content Placeholder 2">
            <a:extLst>
              <a:ext uri="{FF2B5EF4-FFF2-40B4-BE49-F238E27FC236}">
                <a16:creationId xmlns:a16="http://schemas.microsoft.com/office/drawing/2014/main" id="{01D9103A-F0A4-4E57-AEA4-547254AE87ED}"/>
              </a:ext>
            </a:extLst>
          </p:cNvPr>
          <p:cNvSpPr>
            <a:spLocks noGrp="1"/>
          </p:cNvSpPr>
          <p:nvPr>
            <p:ph idx="1"/>
          </p:nvPr>
        </p:nvSpPr>
        <p:spPr/>
        <p:txBody>
          <a:bodyPr/>
          <a:lstStyle/>
          <a:p>
            <a:r>
              <a:rPr lang="en-US" b="1" u="sng" dirty="0"/>
              <a:t>Pros:</a:t>
            </a:r>
            <a:endParaRPr lang="en-US" b="1" dirty="0"/>
          </a:p>
          <a:p>
            <a:pPr lvl="1"/>
            <a:r>
              <a:rPr lang="en-US" dirty="0"/>
              <a:t>CPU will not be blocked at all.</a:t>
            </a:r>
          </a:p>
          <a:p>
            <a:r>
              <a:rPr lang="en-US" b="1" u="sng" dirty="0"/>
              <a:t>Cons:</a:t>
            </a:r>
            <a:endParaRPr lang="en-US" b="1" dirty="0"/>
          </a:p>
          <a:p>
            <a:pPr lvl="1"/>
            <a:r>
              <a:rPr lang="en-US" dirty="0"/>
              <a:t>Slowest DMA transfer rate.</a:t>
            </a:r>
          </a:p>
          <a:p>
            <a:endParaRPr lang="en-US" dirty="0"/>
          </a:p>
        </p:txBody>
      </p:sp>
    </p:spTree>
    <p:extLst>
      <p:ext uri="{BB962C8B-B14F-4D97-AF65-F5344CB8AC3E}">
        <p14:creationId xmlns:p14="http://schemas.microsoft.com/office/powerpoint/2010/main" val="1146684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BFAA-41C6-46E0-BE3C-96719283C96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CA0922-C320-4B8A-A3CD-F2ADFC66296F}"/>
              </a:ext>
            </a:extLst>
          </p:cNvPr>
          <p:cNvSpPr>
            <a:spLocks noGrp="1"/>
          </p:cNvSpPr>
          <p:nvPr>
            <p:ph idx="1"/>
          </p:nvPr>
        </p:nvSpPr>
        <p:spPr/>
        <p:txBody>
          <a:bodyPr>
            <a:normAutofit fontScale="77500" lnSpcReduction="20000"/>
          </a:bodyPr>
          <a:lstStyle/>
          <a:p>
            <a:r>
              <a:rPr lang="en-US" b="1" dirty="0"/>
              <a:t>Advantages of DMA Controller</a:t>
            </a:r>
          </a:p>
          <a:p>
            <a:pPr lvl="1"/>
            <a:r>
              <a:rPr lang="en-US" dirty="0"/>
              <a:t>Data Memory Access speeds up memory operations and data transfer.</a:t>
            </a:r>
          </a:p>
          <a:p>
            <a:pPr lvl="1"/>
            <a:r>
              <a:rPr lang="en-US" dirty="0"/>
              <a:t>CPU is not involved while transferring data.</a:t>
            </a:r>
          </a:p>
          <a:p>
            <a:pPr lvl="1"/>
            <a:r>
              <a:rPr lang="en-US" dirty="0"/>
              <a:t>DMA requires very few clock cycles while transferring data.</a:t>
            </a:r>
          </a:p>
          <a:p>
            <a:pPr lvl="1"/>
            <a:r>
              <a:rPr lang="en-US" dirty="0"/>
              <a:t>DMA distributes workload very appropriately.</a:t>
            </a:r>
          </a:p>
          <a:p>
            <a:pPr lvl="1"/>
            <a:r>
              <a:rPr lang="en-US" dirty="0"/>
              <a:t>DMA helps the CPU in decreasing its load.</a:t>
            </a:r>
          </a:p>
          <a:p>
            <a:r>
              <a:rPr lang="en-US" b="1" dirty="0"/>
              <a:t>Disadvantages of DMA Controller</a:t>
            </a:r>
          </a:p>
          <a:p>
            <a:pPr lvl="1"/>
            <a:r>
              <a:rPr lang="en-US" dirty="0"/>
              <a:t>Direct Memory Access is a costly operation because of additional operations.</a:t>
            </a:r>
          </a:p>
          <a:p>
            <a:pPr lvl="1"/>
            <a:r>
              <a:rPr lang="en-US" dirty="0"/>
              <a:t>DMA suffers from </a:t>
            </a:r>
            <a:r>
              <a:rPr lang="en-US" dirty="0">
                <a:hlinkClick r:id="rId2"/>
              </a:rPr>
              <a:t>Cache-Coherence Problems</a:t>
            </a:r>
            <a:r>
              <a:rPr lang="en-US" dirty="0"/>
              <a:t>.</a:t>
            </a:r>
          </a:p>
          <a:p>
            <a:pPr lvl="1"/>
            <a:r>
              <a:rPr lang="en-US" dirty="0"/>
              <a:t>DMA Controller increases the overall cost of the system.</a:t>
            </a:r>
          </a:p>
          <a:p>
            <a:pPr lvl="1"/>
            <a:r>
              <a:rPr lang="en-US" dirty="0"/>
              <a:t>DMA Controller increases the complexity of the software.</a:t>
            </a:r>
          </a:p>
          <a:p>
            <a:endParaRPr lang="en-US" dirty="0"/>
          </a:p>
        </p:txBody>
      </p:sp>
    </p:spTree>
    <p:extLst>
      <p:ext uri="{BB962C8B-B14F-4D97-AF65-F5344CB8AC3E}">
        <p14:creationId xmlns:p14="http://schemas.microsoft.com/office/powerpoint/2010/main" val="964588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E004EA-2CA3-4F15-997B-7BE1B9194C09}"/>
              </a:ext>
            </a:extLst>
          </p:cNvPr>
          <p:cNvPicPr>
            <a:picLocks noChangeAspect="1"/>
          </p:cNvPicPr>
          <p:nvPr/>
        </p:nvPicPr>
        <p:blipFill>
          <a:blip r:embed="rId2"/>
          <a:stretch>
            <a:fillRect/>
          </a:stretch>
        </p:blipFill>
        <p:spPr>
          <a:xfrm>
            <a:off x="152400" y="381000"/>
            <a:ext cx="8610600" cy="5424678"/>
          </a:xfrm>
          <a:prstGeom prst="rect">
            <a:avLst/>
          </a:prstGeom>
        </p:spPr>
      </p:pic>
    </p:spTree>
    <p:extLst>
      <p:ext uri="{BB962C8B-B14F-4D97-AF65-F5344CB8AC3E}">
        <p14:creationId xmlns:p14="http://schemas.microsoft.com/office/powerpoint/2010/main" val="1961963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D79EEE4-DFBF-49CC-8A1B-FB7FF8543554}"/>
              </a:ext>
            </a:extLst>
          </p:cNvPr>
          <p:cNvPicPr>
            <a:picLocks noChangeAspect="1"/>
          </p:cNvPicPr>
          <p:nvPr/>
        </p:nvPicPr>
        <p:blipFill>
          <a:blip r:embed="rId2"/>
          <a:stretch>
            <a:fillRect/>
          </a:stretch>
        </p:blipFill>
        <p:spPr>
          <a:xfrm>
            <a:off x="0" y="76199"/>
            <a:ext cx="8763000" cy="6567579"/>
          </a:xfrm>
          <a:prstGeom prst="rect">
            <a:avLst/>
          </a:prstGeom>
        </p:spPr>
      </p:pic>
    </p:spTree>
    <p:extLst>
      <p:ext uri="{BB962C8B-B14F-4D97-AF65-F5344CB8AC3E}">
        <p14:creationId xmlns:p14="http://schemas.microsoft.com/office/powerpoint/2010/main" val="3588139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62F2ED-149D-4693-88DB-6E0EDA9B081F}"/>
              </a:ext>
            </a:extLst>
          </p:cNvPr>
          <p:cNvPicPr>
            <a:picLocks noChangeAspect="1"/>
          </p:cNvPicPr>
          <p:nvPr/>
        </p:nvPicPr>
        <p:blipFill>
          <a:blip r:embed="rId2"/>
          <a:stretch>
            <a:fillRect/>
          </a:stretch>
        </p:blipFill>
        <p:spPr>
          <a:xfrm>
            <a:off x="76200" y="152400"/>
            <a:ext cx="8973084" cy="5715000"/>
          </a:xfrm>
          <a:prstGeom prst="rect">
            <a:avLst/>
          </a:prstGeom>
        </p:spPr>
      </p:pic>
    </p:spTree>
    <p:extLst>
      <p:ext uri="{BB962C8B-B14F-4D97-AF65-F5344CB8AC3E}">
        <p14:creationId xmlns:p14="http://schemas.microsoft.com/office/powerpoint/2010/main" val="4206501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2063B6-38BB-4824-A13E-AC5E4EBA0B0A}"/>
              </a:ext>
            </a:extLst>
          </p:cNvPr>
          <p:cNvPicPr>
            <a:picLocks noChangeAspect="1"/>
          </p:cNvPicPr>
          <p:nvPr/>
        </p:nvPicPr>
        <p:blipFill>
          <a:blip r:embed="rId2"/>
          <a:stretch>
            <a:fillRect/>
          </a:stretch>
        </p:blipFill>
        <p:spPr>
          <a:xfrm>
            <a:off x="197543" y="457200"/>
            <a:ext cx="8934673" cy="5334000"/>
          </a:xfrm>
          <a:prstGeom prst="rect">
            <a:avLst/>
          </a:prstGeom>
        </p:spPr>
      </p:pic>
    </p:spTree>
    <p:extLst>
      <p:ext uri="{BB962C8B-B14F-4D97-AF65-F5344CB8AC3E}">
        <p14:creationId xmlns:p14="http://schemas.microsoft.com/office/powerpoint/2010/main" val="2998725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Why it is needed?</a:t>
            </a:r>
          </a:p>
        </p:txBody>
      </p:sp>
      <p:sp>
        <p:nvSpPr>
          <p:cNvPr id="3" name="Content Placeholder 2"/>
          <p:cNvSpPr>
            <a:spLocks noGrp="1"/>
          </p:cNvSpPr>
          <p:nvPr>
            <p:ph idx="1"/>
          </p:nvPr>
        </p:nvSpPr>
        <p:spPr>
          <a:xfrm>
            <a:off x="457200" y="1371600"/>
            <a:ext cx="8229600" cy="5029200"/>
          </a:xfrm>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 A computer's system resource tools are used for communication between hardware and software. The four types of system resources are:</a:t>
            </a:r>
          </a:p>
          <a:p>
            <a:pPr algn="just"/>
            <a:r>
              <a:rPr lang="en-US" sz="2400" dirty="0">
                <a:latin typeface="Times New Roman" panose="02020603050405020304" pitchFamily="18" charset="0"/>
                <a:cs typeface="Times New Roman" panose="02020603050405020304" pitchFamily="18" charset="0"/>
              </a:rPr>
              <a:t>I/O addresses</a:t>
            </a:r>
          </a:p>
          <a:p>
            <a:pPr algn="just"/>
            <a:r>
              <a:rPr lang="en-US" sz="2400" dirty="0">
                <a:latin typeface="Times New Roman" panose="02020603050405020304" pitchFamily="18" charset="0"/>
                <a:cs typeface="Times New Roman" panose="02020603050405020304" pitchFamily="18" charset="0"/>
              </a:rPr>
              <a:t>Memory addresses</a:t>
            </a:r>
          </a:p>
          <a:p>
            <a:pPr algn="just"/>
            <a:r>
              <a:rPr lang="en-US" sz="2400" dirty="0">
                <a:latin typeface="Times New Roman" panose="02020603050405020304" pitchFamily="18" charset="0"/>
                <a:cs typeface="Times New Roman" panose="02020603050405020304" pitchFamily="18" charset="0"/>
              </a:rPr>
              <a:t>Interrupt request numbers (IRQ)</a:t>
            </a:r>
          </a:p>
          <a:p>
            <a:pPr algn="just"/>
            <a:r>
              <a:rPr lang="en-US" sz="2400" dirty="0">
                <a:latin typeface="Times New Roman" panose="02020603050405020304" pitchFamily="18" charset="0"/>
                <a:cs typeface="Times New Roman" panose="02020603050405020304" pitchFamily="18" charset="0"/>
              </a:rPr>
              <a:t>Direct memory access (DMA) channels</a:t>
            </a:r>
          </a:p>
          <a:p>
            <a:pPr marL="0" indent="0" algn="just">
              <a:buNone/>
            </a:pPr>
            <a:r>
              <a:rPr lang="en-US" sz="2400" dirty="0">
                <a:latin typeface="Times New Roman" panose="02020603050405020304" pitchFamily="18" charset="0"/>
                <a:cs typeface="Times New Roman" panose="02020603050405020304" pitchFamily="18" charset="0"/>
              </a:rPr>
              <a:t>DMA channels are used to communicate data between the peripheral device and the system memory. </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16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7EE1DF-055E-419A-AAE2-2B477F512F60}"/>
              </a:ext>
            </a:extLst>
          </p:cNvPr>
          <p:cNvPicPr>
            <a:picLocks noChangeAspect="1"/>
          </p:cNvPicPr>
          <p:nvPr/>
        </p:nvPicPr>
        <p:blipFill>
          <a:blip r:embed="rId2"/>
          <a:stretch>
            <a:fillRect/>
          </a:stretch>
        </p:blipFill>
        <p:spPr>
          <a:xfrm>
            <a:off x="112898" y="304800"/>
            <a:ext cx="9031102" cy="5638800"/>
          </a:xfrm>
          <a:prstGeom prst="rect">
            <a:avLst/>
          </a:prstGeom>
        </p:spPr>
      </p:pic>
    </p:spTree>
    <p:extLst>
      <p:ext uri="{BB962C8B-B14F-4D97-AF65-F5344CB8AC3E}">
        <p14:creationId xmlns:p14="http://schemas.microsoft.com/office/powerpoint/2010/main" val="937173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D4A1BF-1ABA-43D8-A1C5-C29ADF0568A3}"/>
              </a:ext>
            </a:extLst>
          </p:cNvPr>
          <p:cNvPicPr>
            <a:picLocks noChangeAspect="1"/>
          </p:cNvPicPr>
          <p:nvPr/>
        </p:nvPicPr>
        <p:blipFill>
          <a:blip r:embed="rId2"/>
          <a:stretch>
            <a:fillRect/>
          </a:stretch>
        </p:blipFill>
        <p:spPr>
          <a:xfrm>
            <a:off x="371206" y="266700"/>
            <a:ext cx="8401588" cy="6324600"/>
          </a:xfrm>
          <a:prstGeom prst="rect">
            <a:avLst/>
          </a:prstGeom>
        </p:spPr>
      </p:pic>
    </p:spTree>
    <p:extLst>
      <p:ext uri="{BB962C8B-B14F-4D97-AF65-F5344CB8AC3E}">
        <p14:creationId xmlns:p14="http://schemas.microsoft.com/office/powerpoint/2010/main" val="2210060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E21119-E375-41B2-A431-3D4FBF8719FC}"/>
              </a:ext>
            </a:extLst>
          </p:cNvPr>
          <p:cNvPicPr>
            <a:picLocks noChangeAspect="1"/>
          </p:cNvPicPr>
          <p:nvPr/>
        </p:nvPicPr>
        <p:blipFill>
          <a:blip r:embed="rId2"/>
          <a:stretch>
            <a:fillRect/>
          </a:stretch>
        </p:blipFill>
        <p:spPr>
          <a:xfrm>
            <a:off x="152400" y="76200"/>
            <a:ext cx="8739949" cy="6629400"/>
          </a:xfrm>
          <a:prstGeom prst="rect">
            <a:avLst/>
          </a:prstGeom>
        </p:spPr>
      </p:pic>
    </p:spTree>
    <p:extLst>
      <p:ext uri="{BB962C8B-B14F-4D97-AF65-F5344CB8AC3E}">
        <p14:creationId xmlns:p14="http://schemas.microsoft.com/office/powerpoint/2010/main" val="1908053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3473EB-8B23-4B11-BA12-CBB7AE616476}"/>
              </a:ext>
            </a:extLst>
          </p:cNvPr>
          <p:cNvPicPr>
            <a:picLocks noChangeAspect="1"/>
          </p:cNvPicPr>
          <p:nvPr/>
        </p:nvPicPr>
        <p:blipFill>
          <a:blip r:embed="rId2"/>
          <a:stretch>
            <a:fillRect/>
          </a:stretch>
        </p:blipFill>
        <p:spPr>
          <a:xfrm>
            <a:off x="76200" y="152400"/>
            <a:ext cx="9067800" cy="6248324"/>
          </a:xfrm>
          <a:prstGeom prst="rect">
            <a:avLst/>
          </a:prstGeom>
        </p:spPr>
      </p:pic>
    </p:spTree>
    <p:extLst>
      <p:ext uri="{BB962C8B-B14F-4D97-AF65-F5344CB8AC3E}">
        <p14:creationId xmlns:p14="http://schemas.microsoft.com/office/powerpoint/2010/main" val="587579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0DF13C-787C-4695-9FB2-771CF09ACD3C}"/>
              </a:ext>
            </a:extLst>
          </p:cNvPr>
          <p:cNvPicPr>
            <a:picLocks noChangeAspect="1"/>
          </p:cNvPicPr>
          <p:nvPr/>
        </p:nvPicPr>
        <p:blipFill>
          <a:blip r:embed="rId2"/>
          <a:stretch>
            <a:fillRect/>
          </a:stretch>
        </p:blipFill>
        <p:spPr>
          <a:xfrm>
            <a:off x="139773" y="914400"/>
            <a:ext cx="9004227" cy="4648200"/>
          </a:xfrm>
          <a:prstGeom prst="rect">
            <a:avLst/>
          </a:prstGeom>
        </p:spPr>
      </p:pic>
    </p:spTree>
    <p:extLst>
      <p:ext uri="{BB962C8B-B14F-4D97-AF65-F5344CB8AC3E}">
        <p14:creationId xmlns:p14="http://schemas.microsoft.com/office/powerpoint/2010/main" val="3875252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C43CAF-4544-4243-A426-A57B8C3600A6}"/>
              </a:ext>
            </a:extLst>
          </p:cNvPr>
          <p:cNvPicPr>
            <a:picLocks noChangeAspect="1"/>
          </p:cNvPicPr>
          <p:nvPr/>
        </p:nvPicPr>
        <p:blipFill>
          <a:blip r:embed="rId2"/>
          <a:stretch>
            <a:fillRect/>
          </a:stretch>
        </p:blipFill>
        <p:spPr>
          <a:xfrm>
            <a:off x="304800" y="304800"/>
            <a:ext cx="8534400" cy="6424107"/>
          </a:xfrm>
          <a:prstGeom prst="rect">
            <a:avLst/>
          </a:prstGeom>
        </p:spPr>
      </p:pic>
    </p:spTree>
    <p:extLst>
      <p:ext uri="{BB962C8B-B14F-4D97-AF65-F5344CB8AC3E}">
        <p14:creationId xmlns:p14="http://schemas.microsoft.com/office/powerpoint/2010/main" val="2872280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3FB39E5-06A0-4EF3-AD47-3AA3B50BF5CE}"/>
              </a:ext>
            </a:extLst>
          </p:cNvPr>
          <p:cNvPicPr>
            <a:picLocks noChangeAspect="1"/>
          </p:cNvPicPr>
          <p:nvPr/>
        </p:nvPicPr>
        <p:blipFill>
          <a:blip r:embed="rId2"/>
          <a:stretch>
            <a:fillRect/>
          </a:stretch>
        </p:blipFill>
        <p:spPr>
          <a:xfrm>
            <a:off x="11243" y="0"/>
            <a:ext cx="9209042" cy="6629400"/>
          </a:xfrm>
          <a:prstGeom prst="rect">
            <a:avLst/>
          </a:prstGeom>
        </p:spPr>
      </p:pic>
    </p:spTree>
    <p:extLst>
      <p:ext uri="{BB962C8B-B14F-4D97-AF65-F5344CB8AC3E}">
        <p14:creationId xmlns:p14="http://schemas.microsoft.com/office/powerpoint/2010/main" val="796077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85E015-230A-47ED-9553-68A501473189}"/>
              </a:ext>
            </a:extLst>
          </p:cNvPr>
          <p:cNvPicPr>
            <a:picLocks noChangeAspect="1"/>
          </p:cNvPicPr>
          <p:nvPr/>
        </p:nvPicPr>
        <p:blipFill>
          <a:blip r:embed="rId2"/>
          <a:stretch>
            <a:fillRect/>
          </a:stretch>
        </p:blipFill>
        <p:spPr>
          <a:xfrm>
            <a:off x="24984" y="152400"/>
            <a:ext cx="6386113" cy="464860"/>
          </a:xfrm>
          <a:prstGeom prst="rect">
            <a:avLst/>
          </a:prstGeom>
        </p:spPr>
      </p:pic>
      <p:pic>
        <p:nvPicPr>
          <p:cNvPr id="3" name="Picture 2">
            <a:extLst>
              <a:ext uri="{FF2B5EF4-FFF2-40B4-BE49-F238E27FC236}">
                <a16:creationId xmlns:a16="http://schemas.microsoft.com/office/drawing/2014/main" id="{F429444F-5646-4E53-8235-B7F9A3A3E585}"/>
              </a:ext>
            </a:extLst>
          </p:cNvPr>
          <p:cNvPicPr>
            <a:picLocks noChangeAspect="1"/>
          </p:cNvPicPr>
          <p:nvPr/>
        </p:nvPicPr>
        <p:blipFill>
          <a:blip r:embed="rId3"/>
          <a:stretch>
            <a:fillRect/>
          </a:stretch>
        </p:blipFill>
        <p:spPr>
          <a:xfrm>
            <a:off x="381000" y="838200"/>
            <a:ext cx="7399661" cy="4237087"/>
          </a:xfrm>
          <a:prstGeom prst="rect">
            <a:avLst/>
          </a:prstGeom>
        </p:spPr>
      </p:pic>
    </p:spTree>
    <p:extLst>
      <p:ext uri="{BB962C8B-B14F-4D97-AF65-F5344CB8AC3E}">
        <p14:creationId xmlns:p14="http://schemas.microsoft.com/office/powerpoint/2010/main" val="789333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B2030A-923D-47C1-A010-E86DF6344245}"/>
              </a:ext>
            </a:extLst>
          </p:cNvPr>
          <p:cNvPicPr>
            <a:picLocks noChangeAspect="1"/>
          </p:cNvPicPr>
          <p:nvPr/>
        </p:nvPicPr>
        <p:blipFill>
          <a:blip r:embed="rId2"/>
          <a:stretch>
            <a:fillRect/>
          </a:stretch>
        </p:blipFill>
        <p:spPr>
          <a:xfrm>
            <a:off x="533400" y="133865"/>
            <a:ext cx="7620000" cy="6590270"/>
          </a:xfrm>
          <a:prstGeom prst="rect">
            <a:avLst/>
          </a:prstGeom>
        </p:spPr>
      </p:pic>
    </p:spTree>
    <p:extLst>
      <p:ext uri="{BB962C8B-B14F-4D97-AF65-F5344CB8AC3E}">
        <p14:creationId xmlns:p14="http://schemas.microsoft.com/office/powerpoint/2010/main" val="1681688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Why it is needed?</a:t>
            </a:r>
            <a:endParaRPr lang="en-US" dirty="0"/>
          </a:p>
        </p:txBody>
      </p:sp>
      <p:sp>
        <p:nvSpPr>
          <p:cNvPr id="3" name="Content Placeholder 2"/>
          <p:cNvSpPr>
            <a:spLocks noGrp="1"/>
          </p:cNvSpPr>
          <p:nvPr>
            <p:ph idx="1"/>
          </p:nvPr>
        </p:nvSpPr>
        <p:spPr/>
        <p:txBody>
          <a:bodyPr>
            <a:normAutofit/>
          </a:bodyPr>
          <a:lstStyle/>
          <a:p>
            <a:pPr algn="just"/>
            <a:r>
              <a:rPr lang="en-US" sz="2800" dirty="0">
                <a:latin typeface="Times New Roman" panose="02020603050405020304" pitchFamily="18" charset="0"/>
                <a:cs typeface="Times New Roman" panose="02020603050405020304" pitchFamily="18" charset="0"/>
              </a:rPr>
              <a:t>Without DMA, during I/O operation, the whole CPU is occupied for read and write operation, and thus is unavailable for  other works.</a:t>
            </a:r>
          </a:p>
          <a:p>
            <a:pPr algn="just"/>
            <a:r>
              <a:rPr lang="en-US" sz="2800" dirty="0">
                <a:latin typeface="Times New Roman" panose="02020603050405020304" pitchFamily="18" charset="0"/>
                <a:cs typeface="Times New Roman" panose="02020603050405020304" pitchFamily="18" charset="0"/>
              </a:rPr>
              <a:t>With DMA, CPU can do other works while the transfer is in progress.</a:t>
            </a:r>
          </a:p>
          <a:p>
            <a:pPr algn="just"/>
            <a:r>
              <a:rPr lang="en-US" sz="2800" dirty="0">
                <a:latin typeface="Times New Roman" panose="02020603050405020304" pitchFamily="18" charset="0"/>
                <a:cs typeface="Times New Roman" panose="02020603050405020304" pitchFamily="18" charset="0"/>
              </a:rPr>
              <a:t>DMA is used in disk drives, graphics cards, network cards and sound cards.</a:t>
            </a:r>
          </a:p>
        </p:txBody>
      </p:sp>
    </p:spTree>
    <p:extLst>
      <p:ext uri="{BB962C8B-B14F-4D97-AF65-F5344CB8AC3E}">
        <p14:creationId xmlns:p14="http://schemas.microsoft.com/office/powerpoint/2010/main" val="751133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How DMA operations are performed?</a:t>
            </a:r>
          </a:p>
        </p:txBody>
      </p:sp>
      <p:sp>
        <p:nvSpPr>
          <p:cNvPr id="3" name="Content Placeholder 2"/>
          <p:cNvSpPr>
            <a:spLocks noGrp="1"/>
          </p:cNvSpPr>
          <p:nvPr>
            <p:ph idx="1"/>
          </p:nvPr>
        </p:nvSpPr>
        <p:spPr/>
        <p:txBody>
          <a:bodyPr>
            <a:normAutofit fontScale="85000" lnSpcReduction="20000"/>
          </a:bodyPr>
          <a:lstStyle/>
          <a:p>
            <a:pPr algn="just"/>
            <a:r>
              <a:rPr lang="en-US" sz="3300" dirty="0">
                <a:latin typeface="Times New Roman" panose="02020603050405020304" pitchFamily="18" charset="0"/>
                <a:cs typeface="Times New Roman" panose="02020603050405020304" pitchFamily="18" charset="0"/>
              </a:rPr>
              <a:t>Initially, when any device has to send data between the device and the memory, the device has to send DMA request (DRQ) to DMA controller.</a:t>
            </a:r>
          </a:p>
          <a:p>
            <a:pPr algn="just"/>
            <a:r>
              <a:rPr lang="en-US" sz="3300" dirty="0">
                <a:latin typeface="Times New Roman" panose="02020603050405020304" pitchFamily="18" charset="0"/>
                <a:cs typeface="Times New Roman" panose="02020603050405020304" pitchFamily="18" charset="0"/>
              </a:rPr>
              <a:t>The DMA controller sends Hold request (HRQ) to the CPU and waits for the CPU to assert the HLDA.</a:t>
            </a:r>
          </a:p>
          <a:p>
            <a:pPr algn="just"/>
            <a:r>
              <a:rPr lang="en-US" sz="3300" dirty="0">
                <a:latin typeface="Times New Roman" panose="02020603050405020304" pitchFamily="18" charset="0"/>
                <a:cs typeface="Times New Roman" panose="02020603050405020304" pitchFamily="18" charset="0"/>
              </a:rPr>
              <a:t>Then the microprocessor tri-states all the data bus, address bus, and control bus. The CPU leaves the control over bus and acknowledges the HOLD request through HLDA signal.</a:t>
            </a:r>
          </a:p>
          <a:p>
            <a:pPr algn="just"/>
            <a:r>
              <a:rPr lang="en-US" sz="3300" dirty="0">
                <a:latin typeface="Times New Roman" panose="02020603050405020304" pitchFamily="18" charset="0"/>
                <a:cs typeface="Times New Roman" panose="02020603050405020304" pitchFamily="18" charset="0"/>
              </a:rPr>
              <a:t>Now the CPU is in HOLD state and the DMA controller has to manage the operations over buses between the CPU, memory, and I/O devices.</a:t>
            </a:r>
          </a:p>
          <a:p>
            <a:endParaRPr lang="en-US" dirty="0"/>
          </a:p>
        </p:txBody>
      </p:sp>
    </p:spTree>
    <p:extLst>
      <p:ext uri="{BB962C8B-B14F-4D97-AF65-F5344CB8AC3E}">
        <p14:creationId xmlns:p14="http://schemas.microsoft.com/office/powerpoint/2010/main" val="2138480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How DMA operations are performed?</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4987" y="1796256"/>
            <a:ext cx="5534025" cy="4133850"/>
          </a:xfrm>
        </p:spPr>
      </p:pic>
    </p:spTree>
    <p:extLst>
      <p:ext uri="{BB962C8B-B14F-4D97-AF65-F5344CB8AC3E}">
        <p14:creationId xmlns:p14="http://schemas.microsoft.com/office/powerpoint/2010/main" val="3492739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0697FDD-1EFB-4F75-B37D-B4729BC1EEB7}"/>
              </a:ext>
            </a:extLst>
          </p:cNvPr>
          <p:cNvPicPr>
            <a:picLocks noChangeAspect="1"/>
          </p:cNvPicPr>
          <p:nvPr/>
        </p:nvPicPr>
        <p:blipFill>
          <a:blip r:embed="rId2"/>
          <a:stretch>
            <a:fillRect/>
          </a:stretch>
        </p:blipFill>
        <p:spPr>
          <a:xfrm>
            <a:off x="609600" y="762000"/>
            <a:ext cx="7996988" cy="4876800"/>
          </a:xfrm>
          <a:prstGeom prst="rect">
            <a:avLst/>
          </a:prstGeom>
        </p:spPr>
      </p:pic>
    </p:spTree>
    <p:extLst>
      <p:ext uri="{BB962C8B-B14F-4D97-AF65-F5344CB8AC3E}">
        <p14:creationId xmlns:p14="http://schemas.microsoft.com/office/powerpoint/2010/main" val="2809261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3D68E-B1B3-4071-AF21-1AC0FB20C5F3}"/>
              </a:ext>
            </a:extLst>
          </p:cNvPr>
          <p:cNvSpPr>
            <a:spLocks noGrp="1"/>
          </p:cNvSpPr>
          <p:nvPr>
            <p:ph type="title"/>
          </p:nvPr>
        </p:nvSpPr>
        <p:spPr/>
        <p:txBody>
          <a:bodyPr>
            <a:normAutofit/>
          </a:bodyPr>
          <a:lstStyle/>
          <a:p>
            <a:r>
              <a:rPr lang="en-US" b="1" dirty="0"/>
              <a:t>Types of Direct Memory Access</a:t>
            </a:r>
            <a:endParaRPr lang="en-US" dirty="0"/>
          </a:p>
        </p:txBody>
      </p:sp>
      <p:pic>
        <p:nvPicPr>
          <p:cNvPr id="4" name="Picture 3">
            <a:extLst>
              <a:ext uri="{FF2B5EF4-FFF2-40B4-BE49-F238E27FC236}">
                <a16:creationId xmlns:a16="http://schemas.microsoft.com/office/drawing/2014/main" id="{AD2835E0-8888-49FE-B5B8-C04AC88DE164}"/>
              </a:ext>
            </a:extLst>
          </p:cNvPr>
          <p:cNvPicPr>
            <a:picLocks noChangeAspect="1"/>
          </p:cNvPicPr>
          <p:nvPr/>
        </p:nvPicPr>
        <p:blipFill>
          <a:blip r:embed="rId2"/>
          <a:stretch>
            <a:fillRect/>
          </a:stretch>
        </p:blipFill>
        <p:spPr>
          <a:xfrm>
            <a:off x="0" y="1905000"/>
            <a:ext cx="9124669" cy="2514600"/>
          </a:xfrm>
          <a:prstGeom prst="rect">
            <a:avLst/>
          </a:prstGeom>
        </p:spPr>
      </p:pic>
    </p:spTree>
    <p:extLst>
      <p:ext uri="{BB962C8B-B14F-4D97-AF65-F5344CB8AC3E}">
        <p14:creationId xmlns:p14="http://schemas.microsoft.com/office/powerpoint/2010/main" val="2937724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CD3970-0B62-4B49-A09A-AF105B806E4C}"/>
              </a:ext>
            </a:extLst>
          </p:cNvPr>
          <p:cNvPicPr>
            <a:picLocks noChangeAspect="1"/>
          </p:cNvPicPr>
          <p:nvPr/>
        </p:nvPicPr>
        <p:blipFill>
          <a:blip r:embed="rId2"/>
          <a:stretch>
            <a:fillRect/>
          </a:stretch>
        </p:blipFill>
        <p:spPr>
          <a:xfrm>
            <a:off x="304800" y="26708"/>
            <a:ext cx="8534400" cy="6773333"/>
          </a:xfrm>
          <a:prstGeom prst="rect">
            <a:avLst/>
          </a:prstGeom>
        </p:spPr>
      </p:pic>
    </p:spTree>
    <p:extLst>
      <p:ext uri="{BB962C8B-B14F-4D97-AF65-F5344CB8AC3E}">
        <p14:creationId xmlns:p14="http://schemas.microsoft.com/office/powerpoint/2010/main" val="40524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DMA Transfer Modes</a:t>
            </a:r>
            <a:endParaRPr lang="en-US" dirty="0"/>
          </a:p>
        </p:txBody>
      </p:sp>
      <p:sp>
        <p:nvSpPr>
          <p:cNvPr id="5" name="Content Placeholder 4"/>
          <p:cNvSpPr>
            <a:spLocks noGrp="1"/>
          </p:cNvSpPr>
          <p:nvPr>
            <p:ph idx="1"/>
          </p:nvPr>
        </p:nvSpPr>
        <p:spPr/>
        <p:txBody>
          <a:bodyPr/>
          <a:lstStyle/>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Burst or block transfer DMA</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Cycle steal or single byte transfer DMA.</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 Transparent or hidden DMA.</a:t>
            </a: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228366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846</Words>
  <Application>Microsoft Office PowerPoint</Application>
  <PresentationFormat>On-screen Show (4:3)</PresentationFormat>
  <Paragraphs>64</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Times New Roman</vt:lpstr>
      <vt:lpstr>Office Theme</vt:lpstr>
      <vt:lpstr>Direct Memory Access (DMA)</vt:lpstr>
      <vt:lpstr>Why it is needed?</vt:lpstr>
      <vt:lpstr>Why it is needed?</vt:lpstr>
      <vt:lpstr>How DMA operations are performed?</vt:lpstr>
      <vt:lpstr>How DMA operations are performed?</vt:lpstr>
      <vt:lpstr>PowerPoint Presentation</vt:lpstr>
      <vt:lpstr>Types of Direct Memory Access</vt:lpstr>
      <vt:lpstr>PowerPoint Presentation</vt:lpstr>
      <vt:lpstr>DMA Transfer Modes</vt:lpstr>
      <vt:lpstr>DMA Transfer Modes</vt:lpstr>
      <vt:lpstr>Burst or block transfer DMA</vt:lpstr>
      <vt:lpstr>DMA Transfer Modes</vt:lpstr>
      <vt:lpstr>DMA Transfer Modes</vt:lpstr>
      <vt:lpstr>Transparent or Hidden DMA transfer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DMA Transfer Modes</dc:title>
  <dc:creator>hp</dc:creator>
  <cp:lastModifiedBy>user</cp:lastModifiedBy>
  <cp:revision>37</cp:revision>
  <dcterms:created xsi:type="dcterms:W3CDTF">2006-08-16T00:00:00Z</dcterms:created>
  <dcterms:modified xsi:type="dcterms:W3CDTF">2024-01-08T15:06:06Z</dcterms:modified>
</cp:coreProperties>
</file>