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77" r:id="rId8"/>
    <p:sldId id="263" r:id="rId9"/>
    <p:sldId id="264" r:id="rId10"/>
    <p:sldId id="265" r:id="rId11"/>
    <p:sldId id="266" r:id="rId12"/>
    <p:sldId id="273" r:id="rId13"/>
    <p:sldId id="270" r:id="rId14"/>
    <p:sldId id="278" r:id="rId15"/>
    <p:sldId id="287" r:id="rId16"/>
    <p:sldId id="28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961A205-60CC-49E9-6C5F-BB8FF9551A5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98D5E27-A7F2-B64D-132B-67C90D1B942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" name="Freeform 4">
                <a:extLst>
                  <a:ext uri="{FF2B5EF4-FFF2-40B4-BE49-F238E27FC236}">
                    <a16:creationId xmlns:a16="http://schemas.microsoft.com/office/drawing/2014/main" id="{746CB81E-99BF-7E05-A115-A1471442378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68F2FFB7-2707-F954-E88F-95EC6845E18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7067C7DB-B099-4CA2-10BD-0A4EF970BE5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7848EC3A-D5B1-1E5B-2EDD-3A50ED3F247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D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4DC2E61-2097-E93F-FECB-C8DC6DD8F12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625537E4-3D82-E387-965D-9B3139193B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0ADC6BD-1785-09DA-66FA-4B2F263CD8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327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1BA5261-B344-FF58-7945-95038C38C5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15F2227-9B57-DC7F-5AAB-9F1DB0E01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36D0B07-BFA4-5CF9-F4C4-040A2E533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328035-22E4-D547-9797-9A37CD65B5FD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</p:spTree>
    <p:extLst>
      <p:ext uri="{BB962C8B-B14F-4D97-AF65-F5344CB8AC3E}">
        <p14:creationId xmlns:p14="http://schemas.microsoft.com/office/powerpoint/2010/main" val="5116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3D61C9-A6E5-CA99-E89E-7C3E9F5C6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7110C7-59D9-46B6-1589-1C98FFA460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473B-1EF2-044A-AF32-816D105BFE1D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405A0B9-CDAF-9F9B-D75D-71C1179AA2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C837C7-9629-900D-0367-9F3130B61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827B2E-9680-D993-7BB4-E111534F39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CF5F3-BA00-DB4D-9B5A-10AAAB32BE8E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19971D7-6996-FE79-F9E3-CEB38DB3CBA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2617AF-CD57-850E-E519-A134CDFD0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11FE8B-3929-5590-CD07-4BC52B88F8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83332-A5E9-FF4A-BE2B-E9091FC986BD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FEAED3F-5899-0167-71A3-200DFFFA27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2226C0-054E-B04E-FF6A-BF582D442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A565A1-9B64-351D-0535-5FE5A37616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6F34-B174-FF42-B029-DE43F5675E67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7221E8F-A064-CEE5-D52E-EAE1C84DBA6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8BD1AB-0EFA-3B53-666D-9A8296C94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D047E0-5A70-114F-7009-88931EFA4F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B4434-A26B-A145-80CE-5FDADD6E079D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BF4DC42-E199-08FA-550D-C6A62A0E843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363CB7-C817-EBED-644D-8022D61F54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EC1B8A-5F02-0BE1-D13C-03AD94C25F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8ECE4-3D76-1842-BEE1-39EB4EC259EE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D4C8CD98-514D-7726-5F87-E584C9810F1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B3524-918A-DCEA-C41D-6A7536ED3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6F61-8EF2-2A2D-955A-42F70C0F3D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FAED1-3AD5-D347-B1F2-43047AD57C13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3CE9FBF-8E46-5C90-DB5D-D54BA165C15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76A522E-0E68-A13C-39CF-60E373775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C072B85-0BC3-09B7-9CEF-C139C31AA1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456D-D004-4241-A2F4-C33FFA113638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891B503-7F51-11D3-8904-46CADD6CA07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1D849E-D492-66E2-5A5F-71BF1A6F4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0FD866-2157-98F4-E7D3-11E1BA55E2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7762-D754-9A4E-95B5-5D208B71DCDD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96BE98E-FD4E-4B07-2155-095A111530C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C3C71D-0963-DCA3-FF99-A71A65251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824C2E-8A81-5489-7E47-B4402D5221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A655-6B6F-894A-BC7B-15148C4D0FDA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F1A591A-6789-99E0-7E6A-E3FAFE72F64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8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9436BF3-F49A-F2A6-E8FD-340059D3C1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BA4F1FA-EF3A-DB0B-F899-CB3ADF5B46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A44DF2-ED98-0F4A-9600-38EF8C9611B5}" type="slidenum">
              <a:rPr lang="en-US" altLang="en-BD"/>
              <a:pPr>
                <a:defRPr/>
              </a:pPr>
              <a:t>‹#›</a:t>
            </a:fld>
            <a:endParaRPr lang="en-US" altLang="en-BD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682DDE1D-8A98-448F-C397-443CA15693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>
              <a:extLst>
                <a:ext uri="{FF2B5EF4-FFF2-40B4-BE49-F238E27FC236}">
                  <a16:creationId xmlns:a16="http://schemas.microsoft.com/office/drawing/2014/main" id="{A9E01707-1BE6-DE57-7262-11614647E7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750" name="Freeform 6">
                <a:extLst>
                  <a:ext uri="{FF2B5EF4-FFF2-40B4-BE49-F238E27FC236}">
                    <a16:creationId xmlns:a16="http://schemas.microsoft.com/office/drawing/2014/main" id="{5F741BF4-60B3-9FA5-C079-C9874007697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51" name="Freeform 7">
                <a:extLst>
                  <a:ext uri="{FF2B5EF4-FFF2-40B4-BE49-F238E27FC236}">
                    <a16:creationId xmlns:a16="http://schemas.microsoft.com/office/drawing/2014/main" id="{9AC50AD1-12AD-3039-4028-F9D5A62AFA3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52" name="Freeform 8">
                <a:extLst>
                  <a:ext uri="{FF2B5EF4-FFF2-40B4-BE49-F238E27FC236}">
                    <a16:creationId xmlns:a16="http://schemas.microsoft.com/office/drawing/2014/main" id="{3BBC21AE-D274-E2B8-43EB-01C3389D975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83A5B41B-7A88-05BF-4F43-805006D5758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BD"/>
              </a:p>
            </p:txBody>
          </p:sp>
          <p:sp>
            <p:nvSpPr>
              <p:cNvPr id="31754" name="Freeform 10">
                <a:extLst>
                  <a:ext uri="{FF2B5EF4-FFF2-40B4-BE49-F238E27FC236}">
                    <a16:creationId xmlns:a16="http://schemas.microsoft.com/office/drawing/2014/main" id="{BDB57822-F282-37E3-CB54-6E4AC46FD7C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1755" name="Freeform 11">
              <a:extLst>
                <a:ext uri="{FF2B5EF4-FFF2-40B4-BE49-F238E27FC236}">
                  <a16:creationId xmlns:a16="http://schemas.microsoft.com/office/drawing/2014/main" id="{67DC5BE7-F912-6C06-FD9C-5DB8B4E384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>
              <a:extLst>
                <a:ext uri="{FF2B5EF4-FFF2-40B4-BE49-F238E27FC236}">
                  <a16:creationId xmlns:a16="http://schemas.microsoft.com/office/drawing/2014/main" id="{086EED66-CCD5-00CA-1996-D76C843836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6D9FDED8-E889-B0C3-6014-0F14BDECA33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F5252008-2C2A-769D-B362-27F7F7043F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FFE811FE-E2DA-57CB-49F9-90844F625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39D0BE2-5C7A-DBD4-E6C4-273C5A5532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820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/>
              <a:t>INTRODUCTION TO ROBOTICS AND MICROCONTROLLERS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E049C2D0-C60C-A23B-6C68-6DB32981D4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So What is a Robot?</a:t>
            </a:r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F7B76C79-E84C-A260-1BD4-B68B27D5C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  <a:ln>
            <a:solidFill>
              <a:srgbClr val="CC0099"/>
            </a:solidFill>
          </a:ln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en-US"/>
              <a:t>A robot is a machine that gathers information about its environment (senses) and uses that information (thinks) to follow instructions to do work (acts) </a:t>
            </a:r>
          </a:p>
          <a:p>
            <a:pPr lvl="1" eaLnBrk="1" hangingPunct="1">
              <a:spcAft>
                <a:spcPct val="30000"/>
              </a:spcAft>
              <a:defRPr/>
            </a:pPr>
            <a:r>
              <a:rPr lang="en-US"/>
              <a:t>The “sensing” part provides input to the robot through switches, light sensors, </a:t>
            </a:r>
          </a:p>
          <a:p>
            <a:pPr lvl="1" eaLnBrk="1" hangingPunct="1">
              <a:spcAft>
                <a:spcPct val="30000"/>
              </a:spcAft>
              <a:defRPr/>
            </a:pPr>
            <a:r>
              <a:rPr lang="en-US"/>
              <a:t>The thinking part is the microcontroller brain</a:t>
            </a:r>
          </a:p>
          <a:p>
            <a:pPr lvl="1" eaLnBrk="1" hangingPunct="1">
              <a:spcAft>
                <a:spcPct val="30000"/>
              </a:spcAft>
              <a:defRPr/>
            </a:pPr>
            <a:r>
              <a:rPr lang="en-US"/>
              <a:t>The acting part could be through lights, motors, actuators, sounds, etc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2B56936-521F-A16D-7911-DB7591555A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Robots and Applications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D6A3344-79B5-2DF1-4A95-E62A5C615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01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Robots come in many shapes and sizes</a:t>
            </a:r>
          </a:p>
        </p:txBody>
      </p:sp>
      <p:pic>
        <p:nvPicPr>
          <p:cNvPr id="23555" name="Picture 15">
            <a:extLst>
              <a:ext uri="{FF2B5EF4-FFF2-40B4-BE49-F238E27FC236}">
                <a16:creationId xmlns:a16="http://schemas.microsoft.com/office/drawing/2014/main" id="{BF2CB3EB-6E1E-6A5F-29CF-88AF030B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13954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6">
            <a:extLst>
              <a:ext uri="{FF2B5EF4-FFF2-40B4-BE49-F238E27FC236}">
                <a16:creationId xmlns:a16="http://schemas.microsoft.com/office/drawing/2014/main" id="{0C879A85-DA91-947D-2E8E-446923CC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19050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7">
            <a:extLst>
              <a:ext uri="{FF2B5EF4-FFF2-40B4-BE49-F238E27FC236}">
                <a16:creationId xmlns:a16="http://schemas.microsoft.com/office/drawing/2014/main" id="{FEB86BAF-FD45-4C05-42EE-023D0A51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410200"/>
            <a:ext cx="12858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9" descr="100i-no-welding">
            <a:extLst>
              <a:ext uri="{FF2B5EF4-FFF2-40B4-BE49-F238E27FC236}">
                <a16:creationId xmlns:a16="http://schemas.microsoft.com/office/drawing/2014/main" id="{CA5CBFE6-46DC-1691-85AC-E8D2A578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21478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20">
            <a:extLst>
              <a:ext uri="{FF2B5EF4-FFF2-40B4-BE49-F238E27FC236}">
                <a16:creationId xmlns:a16="http://schemas.microsoft.com/office/drawing/2014/main" id="{DFD1095F-F9FE-00E2-6B40-61374A29F5BC}"/>
              </a:ext>
            </a:extLst>
          </p:cNvPr>
          <p:cNvSpPr txBox="1">
            <a:spLocks noChangeArrowheads="1"/>
          </p:cNvSpPr>
          <p:nvPr/>
        </p:nvSpPr>
        <p:spPr bwMode="auto">
          <a:xfrm rot="703467">
            <a:off x="4648200" y="2438400"/>
            <a:ext cx="4114800" cy="2286000"/>
          </a:xfrm>
          <a:prstGeom prst="rect">
            <a:avLst/>
          </a:prstGeom>
          <a:noFill/>
          <a:ln w="952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BD" sz="1800">
                <a:solidFill>
                  <a:srgbClr val="00FFFF"/>
                </a:solidFill>
                <a:latin typeface="Arial" panose="020B0604020202020204" pitchFamily="34" charset="0"/>
              </a:rPr>
              <a:t>Kawada's HRP-3P humanoid robot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BD" sz="1800">
                <a:solidFill>
                  <a:srgbClr val="00FFFF"/>
                </a:solidFill>
                <a:latin typeface="Arial" panose="020B0604020202020204" pitchFamily="34" charset="0"/>
              </a:rPr>
              <a:t>Fanuc ArcMate 100i precision, high-speed welding and cutting robot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BD" sz="1800">
                <a:solidFill>
                  <a:srgbClr val="00FFFF"/>
                </a:solidFill>
                <a:latin typeface="Arial" panose="020B0604020202020204" pitchFamily="34" charset="0"/>
              </a:rPr>
              <a:t>MINI-ROBOT RESEARCH — Sandia National Laboratories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BD" sz="1800">
                <a:solidFill>
                  <a:srgbClr val="00FFFF"/>
                </a:solidFill>
                <a:latin typeface="Arial" panose="020B0604020202020204" pitchFamily="34" charset="0"/>
              </a:rPr>
              <a:t>Mini-robot that can travel through the bloodstream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CE3935C7-92EB-C33D-CA4F-0B781BE8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84582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 sz="4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4578" name="Group 6">
            <a:extLst>
              <a:ext uri="{FF2B5EF4-FFF2-40B4-BE49-F238E27FC236}">
                <a16:creationId xmlns:a16="http://schemas.microsoft.com/office/drawing/2014/main" id="{2484C572-F190-AD1F-953C-20E6AEAA611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2125663" cy="4024313"/>
            <a:chOff x="816" y="1296"/>
            <a:chExt cx="1339" cy="2535"/>
          </a:xfrm>
        </p:grpSpPr>
        <p:pic>
          <p:nvPicPr>
            <p:cNvPr id="24586" name="Picture 7">
              <a:extLst>
                <a:ext uri="{FF2B5EF4-FFF2-40B4-BE49-F238E27FC236}">
                  <a16:creationId xmlns:a16="http://schemas.microsoft.com/office/drawing/2014/main" id="{B920C69A-3FD5-71AD-2811-24ABAD629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296"/>
              <a:ext cx="1305" cy="187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7" name="Text Box 8">
              <a:extLst>
                <a:ext uri="{FF2B5EF4-FFF2-40B4-BE49-F238E27FC236}">
                  <a16:creationId xmlns:a16="http://schemas.microsoft.com/office/drawing/2014/main" id="{A8485BA4-19F1-60EF-408C-7F597B32C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216"/>
              <a:ext cx="1339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  <a:t>Ecological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  <a:t>Data Collection</a:t>
              </a:r>
              <a:b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</a:br>
              <a:r>
                <a:rPr lang="en-US" altLang="en-BD" sz="1800">
                  <a:solidFill>
                    <a:schemeClr val="tx2"/>
                  </a:solidFill>
                  <a:latin typeface="Futura Md BT" panose="020B0602020204020303" pitchFamily="34" charset="-79"/>
                </a:rPr>
                <a:t>EME Systems</a:t>
              </a:r>
              <a:endParaRPr lang="en-US" altLang="en-BD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4579" name="Group 9">
            <a:extLst>
              <a:ext uri="{FF2B5EF4-FFF2-40B4-BE49-F238E27FC236}">
                <a16:creationId xmlns:a16="http://schemas.microsoft.com/office/drawing/2014/main" id="{99551E8B-3DE1-2095-4DEA-CFF5CF0B28B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057400"/>
            <a:ext cx="2670175" cy="3994150"/>
            <a:chOff x="2304" y="1296"/>
            <a:chExt cx="1682" cy="2516"/>
          </a:xfrm>
        </p:grpSpPr>
        <p:pic>
          <p:nvPicPr>
            <p:cNvPr id="24584" name="Picture 10">
              <a:extLst>
                <a:ext uri="{FF2B5EF4-FFF2-40B4-BE49-F238E27FC236}">
                  <a16:creationId xmlns:a16="http://schemas.microsoft.com/office/drawing/2014/main" id="{0841B126-3937-F931-FB96-B996D5F28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1296"/>
              <a:ext cx="1262" cy="187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5" name="Text Box 11">
              <a:extLst>
                <a:ext uri="{FF2B5EF4-FFF2-40B4-BE49-F238E27FC236}">
                  <a16:creationId xmlns:a16="http://schemas.microsoft.com/office/drawing/2014/main" id="{B8706A33-2CB2-BD63-A21A-57133C58C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168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  <a:t>Undersea Research</a:t>
              </a:r>
              <a:b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</a:br>
              <a:r>
                <a:rPr lang="en-US" altLang="en-BD" sz="1800">
                  <a:solidFill>
                    <a:schemeClr val="tx2"/>
                  </a:solidFill>
                  <a:latin typeface="Futura Md BT" panose="020B0602020204020303" pitchFamily="34" charset="-79"/>
                </a:rPr>
                <a:t>Harbor Branch</a:t>
              </a:r>
              <a:br>
                <a:rPr lang="en-US" altLang="en-BD" sz="1800">
                  <a:solidFill>
                    <a:schemeClr val="tx2"/>
                  </a:solidFill>
                  <a:latin typeface="Futura Md BT" panose="020B0602020204020303" pitchFamily="34" charset="-79"/>
                </a:rPr>
              </a:br>
              <a:r>
                <a:rPr lang="en-US" altLang="en-BD" sz="1800">
                  <a:solidFill>
                    <a:schemeClr val="tx2"/>
                  </a:solidFill>
                  <a:latin typeface="Futura Md BT" panose="020B0602020204020303" pitchFamily="34" charset="-79"/>
                </a:rPr>
                <a:t>Institute</a:t>
              </a:r>
              <a:endParaRPr lang="en-US" altLang="en-BD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4580" name="Group 12">
            <a:extLst>
              <a:ext uri="{FF2B5EF4-FFF2-40B4-BE49-F238E27FC236}">
                <a16:creationId xmlns:a16="http://schemas.microsoft.com/office/drawing/2014/main" id="{CB44228C-B287-31D9-17B8-73868EC8722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057400"/>
            <a:ext cx="2085975" cy="3749675"/>
            <a:chOff x="4080" y="1296"/>
            <a:chExt cx="1314" cy="2362"/>
          </a:xfrm>
        </p:grpSpPr>
        <p:pic>
          <p:nvPicPr>
            <p:cNvPr id="24582" name="Picture 13">
              <a:extLst>
                <a:ext uri="{FF2B5EF4-FFF2-40B4-BE49-F238E27FC236}">
                  <a16:creationId xmlns:a16="http://schemas.microsoft.com/office/drawing/2014/main" id="{FD3D448E-CD85-2F66-28C5-327C6FB56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296"/>
              <a:ext cx="1314" cy="187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3" name="Text Box 14">
              <a:extLst>
                <a:ext uri="{FF2B5EF4-FFF2-40B4-BE49-F238E27FC236}">
                  <a16:creationId xmlns:a16="http://schemas.microsoft.com/office/drawing/2014/main" id="{9D40DCE7-D5D9-DA64-C0AB-339B82C40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3216"/>
              <a:ext cx="119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  <a:t>JP Aerospace</a:t>
              </a:r>
              <a:b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</a:br>
              <a:r>
                <a:rPr lang="en-US" altLang="en-BD" sz="2000">
                  <a:solidFill>
                    <a:schemeClr val="tx2"/>
                  </a:solidFill>
                  <a:latin typeface="Futura Md BT" panose="020B0602020204020303" pitchFamily="34" charset="-79"/>
                </a:rPr>
                <a:t>Test Launch</a:t>
              </a:r>
              <a:endParaRPr lang="en-US" altLang="en-BD" sz="1800">
                <a:latin typeface="Arial" panose="020B0604020202020204" pitchFamily="34" charset="0"/>
              </a:endParaRPr>
            </a:p>
          </p:txBody>
        </p:sp>
      </p:grp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45CE747C-45E7-996D-37DA-C849D9D8EE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latin typeface="Tahoma" pitchFamily="34" charset="0"/>
              </a:rPr>
              <a:t>High-Tech and Aerospace use</a:t>
            </a:r>
            <a:endParaRPr lang="en-US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9FEB9B1-68EF-C6C7-C351-D46A6C4351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Fundamentals of Electricity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A515A9F-26E0-CA07-07FF-C3AEFEA4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 Narrow" pitchFamily="34" charset="0"/>
              </a:rPr>
              <a:t>Electric Current (I), measured in amperes (A)</a:t>
            </a:r>
          </a:p>
          <a:p>
            <a:pPr eaLnBrk="1" hangingPunct="1">
              <a:defRPr/>
            </a:pPr>
            <a:r>
              <a:rPr lang="en-US">
                <a:latin typeface="Arial Narrow" pitchFamily="34" charset="0"/>
              </a:rPr>
              <a:t>Resistance (R), measured in Ohms (</a:t>
            </a:r>
            <a:r>
              <a:rPr lang="el-GR">
                <a:latin typeface="Arial Narrow" pitchFamily="34" charset="0"/>
                <a:cs typeface="Arial" charset="0"/>
              </a:rPr>
              <a:t>Ω</a:t>
            </a:r>
            <a:r>
              <a:rPr lang="en-US">
                <a:latin typeface="Arial Narrow" pitchFamily="34" charset="0"/>
                <a:cs typeface="Arial" charset="0"/>
              </a:rPr>
              <a:t>)</a:t>
            </a:r>
          </a:p>
          <a:p>
            <a:pPr eaLnBrk="1" hangingPunct="1">
              <a:defRPr/>
            </a:pPr>
            <a:r>
              <a:rPr lang="en-US">
                <a:latin typeface="Arial Narrow" pitchFamily="34" charset="0"/>
                <a:cs typeface="Arial" charset="0"/>
              </a:rPr>
              <a:t>Voltage (V), measured in volts (V)</a:t>
            </a:r>
          </a:p>
          <a:p>
            <a:pPr eaLnBrk="1" hangingPunct="1">
              <a:defRPr/>
            </a:pPr>
            <a:endParaRPr lang="en-US">
              <a:latin typeface="Arial Narrow" pitchFamily="34" charset="0"/>
              <a:cs typeface="Arial" charset="0"/>
            </a:endParaRPr>
          </a:p>
          <a:p>
            <a:pPr eaLnBrk="1" hangingPunct="1">
              <a:defRPr/>
            </a:pPr>
            <a:r>
              <a:rPr lang="en-US">
                <a:latin typeface="Arial Narrow" pitchFamily="34" charset="0"/>
                <a:cs typeface="Arial" charset="0"/>
              </a:rPr>
              <a:t>A complete path or circuit is required for current to flow</a:t>
            </a:r>
          </a:p>
        </p:txBody>
      </p:sp>
      <p:pic>
        <p:nvPicPr>
          <p:cNvPr id="25603" name="Picture 30">
            <a:extLst>
              <a:ext uri="{FF2B5EF4-FFF2-40B4-BE49-F238E27FC236}">
                <a16:creationId xmlns:a16="http://schemas.microsoft.com/office/drawing/2014/main" id="{C4AB6304-D133-77B2-6D54-5B335412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271145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4" name="Group 31">
            <a:extLst>
              <a:ext uri="{FF2B5EF4-FFF2-40B4-BE49-F238E27FC236}">
                <a16:creationId xmlns:a16="http://schemas.microsoft.com/office/drawing/2014/main" id="{6CC1C4D3-B3C6-C533-8E96-19D68532621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2819400" cy="2235200"/>
            <a:chOff x="2928" y="2688"/>
            <a:chExt cx="1296" cy="1091"/>
          </a:xfrm>
        </p:grpSpPr>
        <p:sp>
          <p:nvSpPr>
            <p:cNvPr id="25605" name="Line 32">
              <a:extLst>
                <a:ext uri="{FF2B5EF4-FFF2-40B4-BE49-F238E27FC236}">
                  <a16:creationId xmlns:a16="http://schemas.microsoft.com/office/drawing/2014/main" id="{CB659D52-6659-FAB1-ECFF-2916BA505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06" name="Line 33">
              <a:extLst>
                <a:ext uri="{FF2B5EF4-FFF2-40B4-BE49-F238E27FC236}">
                  <a16:creationId xmlns:a16="http://schemas.microsoft.com/office/drawing/2014/main" id="{A5AFFB9E-B715-5F2A-0126-16A939291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07" name="Line 34">
              <a:extLst>
                <a:ext uri="{FF2B5EF4-FFF2-40B4-BE49-F238E27FC236}">
                  <a16:creationId xmlns:a16="http://schemas.microsoft.com/office/drawing/2014/main" id="{6C8B3986-856E-B7C4-431E-421599213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08" name="Line 35">
              <a:extLst>
                <a:ext uri="{FF2B5EF4-FFF2-40B4-BE49-F238E27FC236}">
                  <a16:creationId xmlns:a16="http://schemas.microsoft.com/office/drawing/2014/main" id="{A057A2EE-F6AB-4987-AD96-6A1356CCA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09" name="Line 36">
              <a:extLst>
                <a:ext uri="{FF2B5EF4-FFF2-40B4-BE49-F238E27FC236}">
                  <a16:creationId xmlns:a16="http://schemas.microsoft.com/office/drawing/2014/main" id="{EE96D596-0011-88E8-51ED-F829DBF21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0" name="Line 37">
              <a:extLst>
                <a:ext uri="{FF2B5EF4-FFF2-40B4-BE49-F238E27FC236}">
                  <a16:creationId xmlns:a16="http://schemas.microsoft.com/office/drawing/2014/main" id="{5E788BC6-7384-89BB-D994-3B00F3143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1" name="Line 38">
              <a:extLst>
                <a:ext uri="{FF2B5EF4-FFF2-40B4-BE49-F238E27FC236}">
                  <a16:creationId xmlns:a16="http://schemas.microsoft.com/office/drawing/2014/main" id="{1B896123-1E3E-C9D5-37E6-6BAABA06D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5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2" name="Line 39">
              <a:extLst>
                <a:ext uri="{FF2B5EF4-FFF2-40B4-BE49-F238E27FC236}">
                  <a16:creationId xmlns:a16="http://schemas.microsoft.com/office/drawing/2014/main" id="{BB11F33F-7F9B-B4C9-32A6-6282A95AB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3" name="Line 40">
              <a:extLst>
                <a:ext uri="{FF2B5EF4-FFF2-40B4-BE49-F238E27FC236}">
                  <a16:creationId xmlns:a16="http://schemas.microsoft.com/office/drawing/2014/main" id="{6D67D88C-399A-38B9-45E5-DE2DC5C9F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4" name="Line 41">
              <a:extLst>
                <a:ext uri="{FF2B5EF4-FFF2-40B4-BE49-F238E27FC236}">
                  <a16:creationId xmlns:a16="http://schemas.microsoft.com/office/drawing/2014/main" id="{ADD104BC-577C-0E51-EED1-53DF26F95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5" name="Line 42">
              <a:extLst>
                <a:ext uri="{FF2B5EF4-FFF2-40B4-BE49-F238E27FC236}">
                  <a16:creationId xmlns:a16="http://schemas.microsoft.com/office/drawing/2014/main" id="{216879DF-13AA-EEE2-5D8A-10543C282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6" name="Line 43">
              <a:extLst>
                <a:ext uri="{FF2B5EF4-FFF2-40B4-BE49-F238E27FC236}">
                  <a16:creationId xmlns:a16="http://schemas.microsoft.com/office/drawing/2014/main" id="{BC6A25B5-FA8D-6DFC-6282-C006A2FA7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7" name="Line 44">
              <a:extLst>
                <a:ext uri="{FF2B5EF4-FFF2-40B4-BE49-F238E27FC236}">
                  <a16:creationId xmlns:a16="http://schemas.microsoft.com/office/drawing/2014/main" id="{720D79DD-AFEE-D665-6C78-6447C215A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8" name="Line 45">
              <a:extLst>
                <a:ext uri="{FF2B5EF4-FFF2-40B4-BE49-F238E27FC236}">
                  <a16:creationId xmlns:a16="http://schemas.microsoft.com/office/drawing/2014/main" id="{875C2684-EC67-0D22-101D-8CAC7AF0B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19" name="Line 46">
              <a:extLst>
                <a:ext uri="{FF2B5EF4-FFF2-40B4-BE49-F238E27FC236}">
                  <a16:creationId xmlns:a16="http://schemas.microsoft.com/office/drawing/2014/main" id="{C6BCDAEB-DE22-BF6C-4CA3-E1ACC3F6B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20" name="Line 47">
              <a:extLst>
                <a:ext uri="{FF2B5EF4-FFF2-40B4-BE49-F238E27FC236}">
                  <a16:creationId xmlns:a16="http://schemas.microsoft.com/office/drawing/2014/main" id="{D0E9C5BD-06F3-643F-3100-9F7079F70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5621" name="Text Box 48">
              <a:extLst>
                <a:ext uri="{FF2B5EF4-FFF2-40B4-BE49-F238E27FC236}">
                  <a16:creationId xmlns:a16="http://schemas.microsoft.com/office/drawing/2014/main" id="{44409B87-9048-E4D6-1209-0CD5F731D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688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BD" sz="1800"/>
                <a:t>R</a:t>
              </a:r>
            </a:p>
          </p:txBody>
        </p:sp>
        <p:sp>
          <p:nvSpPr>
            <p:cNvPr id="25622" name="Text Box 49">
              <a:extLst>
                <a:ext uri="{FF2B5EF4-FFF2-40B4-BE49-F238E27FC236}">
                  <a16:creationId xmlns:a16="http://schemas.microsoft.com/office/drawing/2014/main" id="{DD016628-1D5B-0504-05FC-96A211EC3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00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BD" sz="1800"/>
                <a:t>V</a:t>
              </a:r>
            </a:p>
          </p:txBody>
        </p:sp>
        <p:sp>
          <p:nvSpPr>
            <p:cNvPr id="25623" name="Text Box 50">
              <a:extLst>
                <a:ext uri="{FF2B5EF4-FFF2-40B4-BE49-F238E27FC236}">
                  <a16:creationId xmlns:a16="http://schemas.microsoft.com/office/drawing/2014/main" id="{283A876F-FB07-E48B-EF5F-BAF479DB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120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BD" sz="1800"/>
                <a:t>I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FB0C03A-38BA-0F43-C16D-CA3E7B5D2D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/>
              <a:t>Fundamentals of Electricity Cont.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59DA8B4-4D90-54B3-8EE3-380CA552B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latin typeface="Times New Roman" pitchFamily="18" charset="0"/>
                <a:cs typeface="Arial" charset="0"/>
              </a:rPr>
              <a:t>Robotics requires a basic understanding of electricity and simple wiring diagrams</a:t>
            </a:r>
            <a:endParaRPr lang="el-GR" sz="280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latin typeface="Times New Roman" pitchFamily="18" charset="0"/>
              </a:rPr>
              <a:t>The relationship between current, voltage and resistance is expressed by what is known as Ohm’s Law, variations of which are expressed below: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>
                <a:latin typeface="Times New Roman" pitchFamily="18" charset="0"/>
              </a:rPr>
              <a:t>		V = IR; 	I = V/R; 	R = V/I</a:t>
            </a:r>
            <a:endParaRPr lang="el-GR" sz="2800">
              <a:latin typeface="Times New Roman" pitchFamily="18" charset="0"/>
            </a:endParaRPr>
          </a:p>
        </p:txBody>
      </p:sp>
      <p:grpSp>
        <p:nvGrpSpPr>
          <p:cNvPr id="26627" name="Group 25">
            <a:extLst>
              <a:ext uri="{FF2B5EF4-FFF2-40B4-BE49-F238E27FC236}">
                <a16:creationId xmlns:a16="http://schemas.microsoft.com/office/drawing/2014/main" id="{D7212D96-E1AB-E1DD-F2D8-9C00A9FC58D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19600"/>
            <a:ext cx="2819400" cy="2235200"/>
            <a:chOff x="2928" y="2688"/>
            <a:chExt cx="1296" cy="1091"/>
          </a:xfrm>
        </p:grpSpPr>
        <p:sp>
          <p:nvSpPr>
            <p:cNvPr id="26646" name="Line 26">
              <a:extLst>
                <a:ext uri="{FF2B5EF4-FFF2-40B4-BE49-F238E27FC236}">
                  <a16:creationId xmlns:a16="http://schemas.microsoft.com/office/drawing/2014/main" id="{153EE349-98B7-837F-6778-64AA6F252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7" name="Line 27">
              <a:extLst>
                <a:ext uri="{FF2B5EF4-FFF2-40B4-BE49-F238E27FC236}">
                  <a16:creationId xmlns:a16="http://schemas.microsoft.com/office/drawing/2014/main" id="{A6258876-7A81-2EA9-C9FA-D25DB3A97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8" name="Line 28">
              <a:extLst>
                <a:ext uri="{FF2B5EF4-FFF2-40B4-BE49-F238E27FC236}">
                  <a16:creationId xmlns:a16="http://schemas.microsoft.com/office/drawing/2014/main" id="{F34952EC-200E-E01E-89A5-0FD523238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9" name="Line 29">
              <a:extLst>
                <a:ext uri="{FF2B5EF4-FFF2-40B4-BE49-F238E27FC236}">
                  <a16:creationId xmlns:a16="http://schemas.microsoft.com/office/drawing/2014/main" id="{3630F385-F999-4ADF-91A5-9A178F391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0" name="Line 30">
              <a:extLst>
                <a:ext uri="{FF2B5EF4-FFF2-40B4-BE49-F238E27FC236}">
                  <a16:creationId xmlns:a16="http://schemas.microsoft.com/office/drawing/2014/main" id="{72CFE6C7-9D3E-F8A6-B664-93FAFEC0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1" name="Line 31">
              <a:extLst>
                <a:ext uri="{FF2B5EF4-FFF2-40B4-BE49-F238E27FC236}">
                  <a16:creationId xmlns:a16="http://schemas.microsoft.com/office/drawing/2014/main" id="{552E293C-0382-F6A0-D965-4AF72D28B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2" name="Line 32">
              <a:extLst>
                <a:ext uri="{FF2B5EF4-FFF2-40B4-BE49-F238E27FC236}">
                  <a16:creationId xmlns:a16="http://schemas.microsoft.com/office/drawing/2014/main" id="{7010B4D5-45B5-E5D5-3286-FA9245968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5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3" name="Line 33">
              <a:extLst>
                <a:ext uri="{FF2B5EF4-FFF2-40B4-BE49-F238E27FC236}">
                  <a16:creationId xmlns:a16="http://schemas.microsoft.com/office/drawing/2014/main" id="{8564BEC8-934B-EE69-B0CA-67045D95C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4" name="Line 34">
              <a:extLst>
                <a:ext uri="{FF2B5EF4-FFF2-40B4-BE49-F238E27FC236}">
                  <a16:creationId xmlns:a16="http://schemas.microsoft.com/office/drawing/2014/main" id="{821B0AFB-76E7-B7A4-B50F-D6B39712A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5" name="Line 35">
              <a:extLst>
                <a:ext uri="{FF2B5EF4-FFF2-40B4-BE49-F238E27FC236}">
                  <a16:creationId xmlns:a16="http://schemas.microsoft.com/office/drawing/2014/main" id="{2C7CC5AD-09D7-9DDC-2642-7BD860DB2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6" name="Line 36">
              <a:extLst>
                <a:ext uri="{FF2B5EF4-FFF2-40B4-BE49-F238E27FC236}">
                  <a16:creationId xmlns:a16="http://schemas.microsoft.com/office/drawing/2014/main" id="{1927D6D2-9C4D-31D2-3A5E-EC26FAB63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7" name="Line 37">
              <a:extLst>
                <a:ext uri="{FF2B5EF4-FFF2-40B4-BE49-F238E27FC236}">
                  <a16:creationId xmlns:a16="http://schemas.microsoft.com/office/drawing/2014/main" id="{B6D2A444-FC61-E3FC-B482-1C897328B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8" name="Line 38">
              <a:extLst>
                <a:ext uri="{FF2B5EF4-FFF2-40B4-BE49-F238E27FC236}">
                  <a16:creationId xmlns:a16="http://schemas.microsoft.com/office/drawing/2014/main" id="{9517562B-D5DB-4652-E0A4-D3227574C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59" name="Line 39">
              <a:extLst>
                <a:ext uri="{FF2B5EF4-FFF2-40B4-BE49-F238E27FC236}">
                  <a16:creationId xmlns:a16="http://schemas.microsoft.com/office/drawing/2014/main" id="{CC1761AA-1932-5373-0699-822A96FEE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60" name="Line 40">
              <a:extLst>
                <a:ext uri="{FF2B5EF4-FFF2-40B4-BE49-F238E27FC236}">
                  <a16:creationId xmlns:a16="http://schemas.microsoft.com/office/drawing/2014/main" id="{AD25946A-A7F9-F6E0-5654-B19779FD7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61" name="Line 41">
              <a:extLst>
                <a:ext uri="{FF2B5EF4-FFF2-40B4-BE49-F238E27FC236}">
                  <a16:creationId xmlns:a16="http://schemas.microsoft.com/office/drawing/2014/main" id="{3C70E2A2-E3D6-51CA-AC63-7227B5299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62" name="Text Box 42">
              <a:extLst>
                <a:ext uri="{FF2B5EF4-FFF2-40B4-BE49-F238E27FC236}">
                  <a16:creationId xmlns:a16="http://schemas.microsoft.com/office/drawing/2014/main" id="{00F1B70D-BBCC-E445-84C9-8F2A05C3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688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BD" sz="1800"/>
                <a:t>R</a:t>
              </a:r>
            </a:p>
          </p:txBody>
        </p:sp>
        <p:sp>
          <p:nvSpPr>
            <p:cNvPr id="26663" name="Text Box 43">
              <a:extLst>
                <a:ext uri="{FF2B5EF4-FFF2-40B4-BE49-F238E27FC236}">
                  <a16:creationId xmlns:a16="http://schemas.microsoft.com/office/drawing/2014/main" id="{07EB1276-6083-5C9C-6931-BC37FDB5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00"/>
              <a:ext cx="1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BD" sz="1800"/>
                <a:t>V</a:t>
              </a:r>
            </a:p>
          </p:txBody>
        </p:sp>
        <p:sp>
          <p:nvSpPr>
            <p:cNvPr id="26664" name="Text Box 44">
              <a:extLst>
                <a:ext uri="{FF2B5EF4-FFF2-40B4-BE49-F238E27FC236}">
                  <a16:creationId xmlns:a16="http://schemas.microsoft.com/office/drawing/2014/main" id="{4BE4FD69-2C1A-FDAE-2D95-B15B891A8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120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BD" sz="1800"/>
                <a:t>I</a:t>
              </a:r>
            </a:p>
          </p:txBody>
        </p:sp>
      </p:grpSp>
      <p:grpSp>
        <p:nvGrpSpPr>
          <p:cNvPr id="26628" name="Group 61">
            <a:extLst>
              <a:ext uri="{FF2B5EF4-FFF2-40B4-BE49-F238E27FC236}">
                <a16:creationId xmlns:a16="http://schemas.microsoft.com/office/drawing/2014/main" id="{74CE4662-242D-D88C-60A7-7D181DFB7B23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4654550"/>
            <a:ext cx="304800" cy="1906588"/>
            <a:chOff x="4560" y="2400"/>
            <a:chExt cx="192" cy="1201"/>
          </a:xfrm>
        </p:grpSpPr>
        <p:sp>
          <p:nvSpPr>
            <p:cNvPr id="26633" name="Oval 45">
              <a:extLst>
                <a:ext uri="{FF2B5EF4-FFF2-40B4-BE49-F238E27FC236}">
                  <a16:creationId xmlns:a16="http://schemas.microsoft.com/office/drawing/2014/main" id="{5FE7251E-FB84-172D-18D1-433A80403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0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BD" altLang="en-BD" sz="1800"/>
            </a:p>
          </p:txBody>
        </p:sp>
        <p:sp>
          <p:nvSpPr>
            <p:cNvPr id="26634" name="Line 46">
              <a:extLst>
                <a:ext uri="{FF2B5EF4-FFF2-40B4-BE49-F238E27FC236}">
                  <a16:creationId xmlns:a16="http://schemas.microsoft.com/office/drawing/2014/main" id="{B9DD0513-E346-8BD6-4F7E-70B977BC9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35" name="Line 47">
              <a:extLst>
                <a:ext uri="{FF2B5EF4-FFF2-40B4-BE49-F238E27FC236}">
                  <a16:creationId xmlns:a16="http://schemas.microsoft.com/office/drawing/2014/main" id="{50D29477-B64E-36AE-9DB0-57A166CCE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36" name="Line 48">
              <a:extLst>
                <a:ext uri="{FF2B5EF4-FFF2-40B4-BE49-F238E27FC236}">
                  <a16:creationId xmlns:a16="http://schemas.microsoft.com/office/drawing/2014/main" id="{57AC8C14-F058-6358-649C-9FCA35CCB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83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37" name="Line 49">
              <a:extLst>
                <a:ext uri="{FF2B5EF4-FFF2-40B4-BE49-F238E27FC236}">
                  <a16:creationId xmlns:a16="http://schemas.microsoft.com/office/drawing/2014/main" id="{20CD98CF-4048-B761-822F-040BC6EDB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38" name="Line 50">
              <a:extLst>
                <a:ext uri="{FF2B5EF4-FFF2-40B4-BE49-F238E27FC236}">
                  <a16:creationId xmlns:a16="http://schemas.microsoft.com/office/drawing/2014/main" id="{4640E78F-A249-38BA-1AFB-491C07ADC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92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39" name="Line 51">
              <a:extLst>
                <a:ext uri="{FF2B5EF4-FFF2-40B4-BE49-F238E27FC236}">
                  <a16:creationId xmlns:a16="http://schemas.microsoft.com/office/drawing/2014/main" id="{67A704F7-8BF3-C571-71C0-540DBEBB0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0" name="Line 52">
              <a:extLst>
                <a:ext uri="{FF2B5EF4-FFF2-40B4-BE49-F238E27FC236}">
                  <a16:creationId xmlns:a16="http://schemas.microsoft.com/office/drawing/2014/main" id="{83E49CB1-B56D-F75D-54C6-752FFC6F4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2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1" name="Line 53">
              <a:extLst>
                <a:ext uri="{FF2B5EF4-FFF2-40B4-BE49-F238E27FC236}">
                  <a16:creationId xmlns:a16="http://schemas.microsoft.com/office/drawing/2014/main" id="{429260AE-A8C4-C153-E91B-ADFA28B9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30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2" name="Line 54">
              <a:extLst>
                <a:ext uri="{FF2B5EF4-FFF2-40B4-BE49-F238E27FC236}">
                  <a16:creationId xmlns:a16="http://schemas.microsoft.com/office/drawing/2014/main" id="{DD71EB61-F828-4929-0FFF-A19CA8AA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1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3" name="Line 56">
              <a:extLst>
                <a:ext uri="{FF2B5EF4-FFF2-40B4-BE49-F238E27FC236}">
                  <a16:creationId xmlns:a16="http://schemas.microsoft.com/office/drawing/2014/main" id="{EE69CC7C-81A1-43C9-034B-40B946E2C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4" name="Line 57">
              <a:extLst>
                <a:ext uri="{FF2B5EF4-FFF2-40B4-BE49-F238E27FC236}">
                  <a16:creationId xmlns:a16="http://schemas.microsoft.com/office/drawing/2014/main" id="{90B6753A-0CA1-1CD2-D9B0-6CEDAD49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6645" name="Line 60">
              <a:extLst>
                <a:ext uri="{FF2B5EF4-FFF2-40B4-BE49-F238E27FC236}">
                  <a16:creationId xmlns:a16="http://schemas.microsoft.com/office/drawing/2014/main" id="{3F863EE4-EE9D-3789-1173-F60630B07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3601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26629" name="Text Box 82">
            <a:extLst>
              <a:ext uri="{FF2B5EF4-FFF2-40B4-BE49-F238E27FC236}">
                <a16:creationId xmlns:a16="http://schemas.microsoft.com/office/drawing/2014/main" id="{F51F7EFA-AD54-612C-11BD-49C558B69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4500563"/>
            <a:ext cx="528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BD" sz="1800"/>
              <a:t>+V</a:t>
            </a:r>
          </a:p>
        </p:txBody>
      </p:sp>
      <p:sp>
        <p:nvSpPr>
          <p:cNvPr id="26630" name="Text Box 83">
            <a:extLst>
              <a:ext uri="{FF2B5EF4-FFF2-40B4-BE49-F238E27FC236}">
                <a16:creationId xmlns:a16="http://schemas.microsoft.com/office/drawing/2014/main" id="{39CAAF18-4EC4-8121-7CC0-CCE66FAA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5394325"/>
            <a:ext cx="37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BD" sz="1800"/>
              <a:t>R</a:t>
            </a:r>
          </a:p>
        </p:txBody>
      </p:sp>
      <p:sp>
        <p:nvSpPr>
          <p:cNvPr id="26631" name="Text Box 85">
            <a:extLst>
              <a:ext uri="{FF2B5EF4-FFF2-40B4-BE49-F238E27FC236}">
                <a16:creationId xmlns:a16="http://schemas.microsoft.com/office/drawing/2014/main" id="{B30F0108-DD9D-EA63-DED2-F647EB84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61468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BD" sz="1800"/>
              <a:t>+</a:t>
            </a:r>
          </a:p>
        </p:txBody>
      </p:sp>
      <p:sp>
        <p:nvSpPr>
          <p:cNvPr id="26632" name="Text Box 86">
            <a:extLst>
              <a:ext uri="{FF2B5EF4-FFF2-40B4-BE49-F238E27FC236}">
                <a16:creationId xmlns:a16="http://schemas.microsoft.com/office/drawing/2014/main" id="{FD3B0AFA-7328-E090-C3FD-92C45704E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6078538"/>
            <a:ext cx="517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BD" sz="1800"/>
              <a:t>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BF622A7-B39E-6786-8A11-84F94F9EEA4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 Accelerometers to Measure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DC83D26-C2EE-21F6-4056-E5E56BC38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Acceleration</a:t>
            </a:r>
          </a:p>
          <a:p>
            <a:pPr eaLnBrk="1" hangingPunct="1">
              <a:defRPr/>
            </a:pPr>
            <a:r>
              <a:rPr lang="en-US"/>
              <a:t>Tilt and tilt angle</a:t>
            </a:r>
          </a:p>
          <a:p>
            <a:pPr eaLnBrk="1" hangingPunct="1">
              <a:defRPr/>
            </a:pPr>
            <a:r>
              <a:rPr lang="en-US"/>
              <a:t>Incline</a:t>
            </a:r>
          </a:p>
          <a:p>
            <a:pPr eaLnBrk="1" hangingPunct="1">
              <a:defRPr/>
            </a:pPr>
            <a:r>
              <a:rPr lang="en-US"/>
              <a:t>Rotation</a:t>
            </a:r>
          </a:p>
          <a:p>
            <a:pPr eaLnBrk="1" hangingPunct="1">
              <a:defRPr/>
            </a:pPr>
            <a:r>
              <a:rPr lang="en-US"/>
              <a:t>Vibration</a:t>
            </a:r>
          </a:p>
          <a:p>
            <a:pPr eaLnBrk="1" hangingPunct="1">
              <a:defRPr/>
            </a:pPr>
            <a:r>
              <a:rPr lang="en-US"/>
              <a:t>Collision</a:t>
            </a:r>
          </a:p>
          <a:p>
            <a:pPr eaLnBrk="1" hangingPunct="1">
              <a:defRPr/>
            </a:pPr>
            <a:r>
              <a:rPr lang="en-US"/>
              <a:t>Gravity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6859303-DBA4-7AA2-26A1-0A204BF9B8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0">
                <a:latin typeface="Times New Roman" pitchFamily="18" charset="0"/>
              </a:rPr>
              <a:t>Something for Everyone </a:t>
            </a:r>
          </a:p>
        </p:txBody>
      </p:sp>
      <p:pic>
        <p:nvPicPr>
          <p:cNvPr id="28674" name="Picture 3">
            <a:extLst>
              <a:ext uri="{FF2B5EF4-FFF2-40B4-BE49-F238E27FC236}">
                <a16:creationId xmlns:a16="http://schemas.microsoft.com/office/drawing/2014/main" id="{4F6FA4E8-C75C-C9D2-AF72-6A60FE10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4562475" cy="5905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675" name="Picture 4">
            <a:extLst>
              <a:ext uri="{FF2B5EF4-FFF2-40B4-BE49-F238E27FC236}">
                <a16:creationId xmlns:a16="http://schemas.microsoft.com/office/drawing/2014/main" id="{E26D1902-264F-F07A-4F60-695877BD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3238500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5">
            <a:extLst>
              <a:ext uri="{FF2B5EF4-FFF2-40B4-BE49-F238E27FC236}">
                <a16:creationId xmlns:a16="http://schemas.microsoft.com/office/drawing/2014/main" id="{36A2285F-392B-658A-1653-7BBDCF20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295650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6">
            <a:extLst>
              <a:ext uri="{FF2B5EF4-FFF2-40B4-BE49-F238E27FC236}">
                <a16:creationId xmlns:a16="http://schemas.microsoft.com/office/drawing/2014/main" id="{E69F4238-7C18-91D3-8707-3CF46D97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5467350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2134ADB-2103-61A4-ACC0-3092BAFAA3F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Module 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E83C1F1-2278-31D1-81E1-6BD2CC460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5029200"/>
          </a:xfrm>
        </p:spPr>
        <p:txBody>
          <a:bodyPr/>
          <a:lstStyle/>
          <a:p>
            <a:pPr eaLnBrk="1" hangingPunct="1">
              <a:spcAft>
                <a:spcPct val="75000"/>
              </a:spcAft>
              <a:defRPr/>
            </a:pPr>
            <a:r>
              <a:rPr lang="en-US"/>
              <a:t>A general overview of what robots are, and the essential components embedded within</a:t>
            </a:r>
          </a:p>
          <a:p>
            <a:pPr eaLnBrk="1" hangingPunct="1">
              <a:spcAft>
                <a:spcPct val="75000"/>
              </a:spcAft>
              <a:defRPr/>
            </a:pPr>
            <a:r>
              <a:rPr lang="en-US"/>
              <a:t>Relevant examples of microcontroller and robot applications to help the participants understand contexts and applications of these technologies</a:t>
            </a:r>
          </a:p>
          <a:p>
            <a:pPr eaLnBrk="1" hangingPunct="1">
              <a:spcAft>
                <a:spcPct val="75000"/>
              </a:spcAft>
              <a:defRPr/>
            </a:pPr>
            <a:r>
              <a:rPr lang="en-US"/>
              <a:t>Contextual understanding makes it easier to relate programming efforts to basic science, math, or engineering concepts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5F8C1C-CB25-3CF8-C658-7E44AA9EF5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is a Microcontroller?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C3B3FAA-DF81-2400-129C-FC10B06BD8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Times New Roman" pitchFamily="18" charset="0"/>
              </a:rPr>
              <a:t>A microcontroller is a kind of miniature computer that found in all kinds of gizmos</a:t>
            </a: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effectLst/>
              </a:rPr>
              <a:t>Generally speaking, if a device has buttons and a digital display, chances are it also has a programmable microcontroller brain.</a:t>
            </a:r>
            <a:r>
              <a:rPr lang="en-US" sz="2800" dirty="0">
                <a:latin typeface="Times New Roman" pitchFamily="18" charset="0"/>
              </a:rPr>
              <a:t> </a:t>
            </a:r>
          </a:p>
        </p:txBody>
      </p:sp>
      <p:pic>
        <p:nvPicPr>
          <p:cNvPr id="15363" name="Picture 6">
            <a:extLst>
              <a:ext uri="{FF2B5EF4-FFF2-40B4-BE49-F238E27FC236}">
                <a16:creationId xmlns:a16="http://schemas.microsoft.com/office/drawing/2014/main" id="{45B829A9-CFA2-DAF7-297E-36926D522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10191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>
            <a:extLst>
              <a:ext uri="{FF2B5EF4-FFF2-40B4-BE49-F238E27FC236}">
                <a16:creationId xmlns:a16="http://schemas.microsoft.com/office/drawing/2014/main" id="{3B06F22B-FF94-9A22-8A41-A5207170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1362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id="{B90BEA9E-F5C2-333F-00ED-3376D329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676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7">
            <a:extLst>
              <a:ext uri="{FF2B5EF4-FFF2-40B4-BE49-F238E27FC236}">
                <a16:creationId xmlns:a16="http://schemas.microsoft.com/office/drawing/2014/main" id="{54995234-FD8C-E14B-FAB4-079ABC30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0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D2286F3-AE28-1F11-ECC7-A24465B1B6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/>
              <a:t>Microcontrollers cont.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D09E615-A371-5D4C-DF2D-B62C630DB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  <a:ln>
            <a:solidFill>
              <a:srgbClr val="CC0099"/>
            </a:solidFill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/>
              <a:t>Microcontrollers are 'single chip' computers specifically designed to:</a:t>
            </a:r>
          </a:p>
          <a:p>
            <a:pPr lvl="1" eaLnBrk="1" hangingPunct="1">
              <a:defRPr/>
            </a:pPr>
            <a:r>
              <a:rPr lang="en-US"/>
              <a:t>Read input devices, such as buttons and sensors</a:t>
            </a:r>
          </a:p>
          <a:p>
            <a:pPr lvl="1" eaLnBrk="1" hangingPunct="1">
              <a:defRPr/>
            </a:pPr>
            <a:r>
              <a:rPr lang="en-US"/>
              <a:t>Process data or information</a:t>
            </a:r>
          </a:p>
          <a:p>
            <a:pPr lvl="1" eaLnBrk="1" hangingPunct="1">
              <a:defRPr/>
            </a:pPr>
            <a:r>
              <a:rPr lang="en-US"/>
              <a:t>Control output devices, such as lights, displays, motors and speakers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3C5BB1B8-41AF-9D85-4372-A53133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0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>
            <a:extLst>
              <a:ext uri="{FF2B5EF4-FFF2-40B4-BE49-F238E27FC236}">
                <a16:creationId xmlns:a16="http://schemas.microsoft.com/office/drawing/2014/main" id="{9FDA0395-0AC5-4CD0-A360-752810D2A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Microcontrollers are placed in devices, or embedded, for operation and control.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Can you name other devices in your life that </a:t>
            </a:r>
            <a:br>
              <a:rPr lang="en-US"/>
            </a:br>
            <a:r>
              <a:rPr lang="en-US"/>
              <a:t>have embedded control?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27F6674-DAFE-BE9D-BFF2-78F8364CF6A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/>
              <a:t>Embedded Control</a:t>
            </a:r>
          </a:p>
        </p:txBody>
      </p:sp>
      <p:pic>
        <p:nvPicPr>
          <p:cNvPr id="17411" name="Picture 11">
            <a:extLst>
              <a:ext uri="{FF2B5EF4-FFF2-40B4-BE49-F238E27FC236}">
                <a16:creationId xmlns:a16="http://schemas.microsoft.com/office/drawing/2014/main" id="{E49267FB-910E-C2F2-F5A5-66DACEAC5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5600"/>
            <a:ext cx="10191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2">
            <a:extLst>
              <a:ext uri="{FF2B5EF4-FFF2-40B4-BE49-F238E27FC236}">
                <a16:creationId xmlns:a16="http://schemas.microsoft.com/office/drawing/2014/main" id="{16FFE0DA-F16B-919F-6C9E-D274F538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19050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3">
            <a:extLst>
              <a:ext uri="{FF2B5EF4-FFF2-40B4-BE49-F238E27FC236}">
                <a16:creationId xmlns:a16="http://schemas.microsoft.com/office/drawing/2014/main" id="{B438203F-FC83-5B1C-CFB9-F5C0CC6A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676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0706C3-79FF-342D-220A-AACD8B94317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Microprocessor vs. Microcontroller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B566997-B3CF-CF79-F929-ACB464D79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 </a:t>
            </a:r>
            <a:r>
              <a:rPr lang="en-US" b="1">
                <a:solidFill>
                  <a:srgbClr val="FFFF00"/>
                </a:solidFill>
              </a:rPr>
              <a:t>microprocessor</a:t>
            </a:r>
            <a:r>
              <a:rPr lang="en-US"/>
              <a:t> is the “brain” of a computer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Generally referred to as the central processing unit (CPU), the microprocessor by itself is practically useless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To be useful, one must have means of communicating with it using input and output devices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One must also add memory (ROM and RAM) so that the system can be programmed.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036EA7-2F7E-5F0E-F1DF-B75013EAE9D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0500" y="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>
                <a:latin typeface="Times New Roman" pitchFamily="18" charset="0"/>
              </a:rPr>
              <a:t>Microprocessor vs. Microcontroller Cont.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7C7EDB3-DBF3-A3E9-576E-67130B20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 </a:t>
            </a:r>
            <a:r>
              <a:rPr lang="en-US" b="1">
                <a:solidFill>
                  <a:srgbClr val="FFFF00"/>
                </a:solidFill>
              </a:rPr>
              <a:t>microcontroller</a:t>
            </a:r>
            <a:r>
              <a:rPr lang="en-US"/>
              <a:t> is a computer chip designed for control-oriented applications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Unlike ordinary microprocessors, microcontrollers have built-in features that make them operate almost independent of additional circuitry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This is possible because microcontrollers contain things like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memory (ROM, EPROM, RAM, etc)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input and output ports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timers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serial and parallel communication capability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analog-to-digital converters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32B813A1-8A39-87D9-A0ED-20240187C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458200" cy="5575300"/>
          </a:xfrm>
          <a:ln>
            <a:solidFill>
              <a:srgbClr val="CC0099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BASIC Stamp 2 embeds a microcontroller, the PIC16C57, on a module to make programming and use very simple, yet very powerful.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solidFill>
                  <a:schemeClr val="tx2"/>
                </a:solidFill>
              </a:rPr>
              <a:t>Additional components on the module provide everything needed to systems and applications, like robotics.</a:t>
            </a:r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C058D112-4237-C675-8702-4A5AD8BDFB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Boe-Bot’s Brain: The BASIC Stamp</a:t>
            </a:r>
          </a:p>
        </p:txBody>
      </p:sp>
      <p:grpSp>
        <p:nvGrpSpPr>
          <p:cNvPr id="20483" name="Group 6">
            <a:extLst>
              <a:ext uri="{FF2B5EF4-FFF2-40B4-BE49-F238E27FC236}">
                <a16:creationId xmlns:a16="http://schemas.microsoft.com/office/drawing/2014/main" id="{F314BF9A-D810-40AB-5F0B-A982913D6679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94000"/>
            <a:ext cx="3124200" cy="2316163"/>
            <a:chOff x="2064" y="2861"/>
            <a:chExt cx="1968" cy="1459"/>
          </a:xfrm>
        </p:grpSpPr>
        <p:pic>
          <p:nvPicPr>
            <p:cNvPr id="20484" name="Picture 4">
              <a:extLst>
                <a:ext uri="{FF2B5EF4-FFF2-40B4-BE49-F238E27FC236}">
                  <a16:creationId xmlns:a16="http://schemas.microsoft.com/office/drawing/2014/main" id="{08D96413-1F30-4C88-7D3B-518B49950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861"/>
              <a:ext cx="1776" cy="145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4605CBC9-4CD1-376F-BBE4-9B87C3CFD2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4" y="369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CC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BD" altLang="en-BD"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DF0ED2D-F6E8-960A-1B5D-2418B646D43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BASIC Stamp Module Components</a:t>
            </a:r>
          </a:p>
        </p:txBody>
      </p:sp>
      <p:pic>
        <p:nvPicPr>
          <p:cNvPr id="21506" name="Picture 4" descr="bs2_straighton">
            <a:extLst>
              <a:ext uri="{FF2B5EF4-FFF2-40B4-BE49-F238E27FC236}">
                <a16:creationId xmlns:a16="http://schemas.microsoft.com/office/drawing/2014/main" id="{C68EA20F-B5BD-9676-A221-0003FB5A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2868613" cy="525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Text Box 6">
            <a:extLst>
              <a:ext uri="{FF2B5EF4-FFF2-40B4-BE49-F238E27FC236}">
                <a16:creationId xmlns:a16="http://schemas.microsoft.com/office/drawing/2014/main" id="{8F5E6010-B71C-E525-4F81-0CA580851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14600"/>
            <a:ext cx="2173288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BD" sz="1800" b="1">
                <a:latin typeface="Arial" panose="020B0604020202020204" pitchFamily="34" charset="0"/>
                <a:sym typeface="Symbol" pitchFamily="2" charset="2"/>
              </a:rPr>
              <a:t>5V Regulator</a:t>
            </a:r>
            <a:br>
              <a:rPr lang="en-US" altLang="en-BD" sz="1800" b="1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Regulates voltage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to 5V with a supply of 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5.5VDC to 15VDC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endParaRPr lang="en-US" altLang="en-BD" sz="20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B508A7EE-C563-7418-72F4-55FA1AE47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3733800"/>
            <a:ext cx="26130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BD" sz="1800" b="1">
                <a:latin typeface="Arial" panose="020B0604020202020204" pitchFamily="34" charset="0"/>
                <a:sym typeface="Symbol" pitchFamily="2" charset="2"/>
              </a:rPr>
              <a:t>Resonator</a:t>
            </a:r>
            <a:br>
              <a:rPr lang="en-US" altLang="en-BD" sz="1800" b="1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Sets the speed at which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instructions are processed.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endParaRPr lang="en-US" altLang="en-BD" sz="16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1509" name="Text Box 8">
            <a:extLst>
              <a:ext uri="{FF2B5EF4-FFF2-40B4-BE49-F238E27FC236}">
                <a16:creationId xmlns:a16="http://schemas.microsoft.com/office/drawing/2014/main" id="{3647914F-212C-90A3-19F2-EF811BDF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17986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BD" sz="1800" b="1">
                <a:latin typeface="Arial" panose="020B0604020202020204" pitchFamily="34" charset="0"/>
                <a:sym typeface="Symbol" pitchFamily="2" charset="2"/>
              </a:rPr>
              <a:t>EEPROM</a:t>
            </a:r>
            <a:br>
              <a:rPr lang="en-US" altLang="en-BD" sz="18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Stores the your 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PBASIC program.</a:t>
            </a:r>
          </a:p>
        </p:txBody>
      </p:sp>
      <p:sp>
        <p:nvSpPr>
          <p:cNvPr id="21510" name="Text Box 9">
            <a:extLst>
              <a:ext uri="{FF2B5EF4-FFF2-40B4-BE49-F238E27FC236}">
                <a16:creationId xmlns:a16="http://schemas.microsoft.com/office/drawing/2014/main" id="{EFEECCAF-D716-7A9D-DFE1-38B813B7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241776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BD" sz="1800" b="1">
                <a:latin typeface="Arial" panose="020B0604020202020204" pitchFamily="34" charset="0"/>
                <a:sym typeface="Symbol" pitchFamily="2" charset="2"/>
              </a:rPr>
              <a:t>Interpreter Chip</a:t>
            </a:r>
            <a:br>
              <a:rPr lang="en-US" altLang="en-BD" sz="18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Reads the BASIC program from the EEPROM and executes the instructions.</a:t>
            </a:r>
            <a:endParaRPr lang="en-US" altLang="en-BD" sz="20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1511" name="Rectangle 10">
            <a:extLst>
              <a:ext uri="{FF2B5EF4-FFF2-40B4-BE49-F238E27FC236}">
                <a16:creationId xmlns:a16="http://schemas.microsoft.com/office/drawing/2014/main" id="{70689F3E-4FF1-0DF6-03FC-81B12F25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1219200" cy="838200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  <p:sp>
        <p:nvSpPr>
          <p:cNvPr id="21512" name="Text Box 11">
            <a:extLst>
              <a:ext uri="{FF2B5EF4-FFF2-40B4-BE49-F238E27FC236}">
                <a16:creationId xmlns:a16="http://schemas.microsoft.com/office/drawing/2014/main" id="{4E197068-1B39-E348-9657-7CB44C271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2667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BD" sz="1800" b="1">
                <a:latin typeface="Arial" panose="020B0604020202020204" pitchFamily="34" charset="0"/>
                <a:sym typeface="Symbol" pitchFamily="2" charset="2"/>
              </a:rPr>
              <a:t>Serial Signal</a:t>
            </a:r>
            <a:br>
              <a:rPr lang="en-US" altLang="en-BD" sz="1800" b="1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800" b="1">
                <a:latin typeface="Arial" panose="020B0604020202020204" pitchFamily="34" charset="0"/>
                <a:sym typeface="Symbol" pitchFamily="2" charset="2"/>
              </a:rPr>
              <a:t>Conditioning</a:t>
            </a:r>
            <a:br>
              <a:rPr lang="en-US" altLang="en-BD" sz="18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Conditions voltage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signals between PC serial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connection (+/- 12V) and </a:t>
            </a:r>
            <a:br>
              <a:rPr lang="en-US" altLang="en-BD" sz="1600">
                <a:latin typeface="Arial" panose="020B0604020202020204" pitchFamily="34" charset="0"/>
                <a:sym typeface="Symbol" pitchFamily="2" charset="2"/>
              </a:rPr>
            </a:b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BASIC Stamp (5V)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BD" sz="1600">
                <a:latin typeface="Arial" panose="020B0604020202020204" pitchFamily="34" charset="0"/>
                <a:sym typeface="Symbol" pitchFamily="2" charset="2"/>
              </a:rPr>
              <a:t>Programming.</a:t>
            </a:r>
          </a:p>
        </p:txBody>
      </p:sp>
      <p:sp>
        <p:nvSpPr>
          <p:cNvPr id="21513" name="AutoShape 12">
            <a:extLst>
              <a:ext uri="{FF2B5EF4-FFF2-40B4-BE49-F238E27FC236}">
                <a16:creationId xmlns:a16="http://schemas.microsoft.com/office/drawing/2014/main" id="{8F3A0E31-A796-A6E6-9AFD-F46424C0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526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  <p:sp>
        <p:nvSpPr>
          <p:cNvPr id="21514" name="AutoShape 13">
            <a:extLst>
              <a:ext uri="{FF2B5EF4-FFF2-40B4-BE49-F238E27FC236}">
                <a16:creationId xmlns:a16="http://schemas.microsoft.com/office/drawing/2014/main" id="{477F0E76-AA3D-A8B1-DA07-EFAEFF08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  <p:sp>
        <p:nvSpPr>
          <p:cNvPr id="21515" name="AutoShape 14">
            <a:extLst>
              <a:ext uri="{FF2B5EF4-FFF2-40B4-BE49-F238E27FC236}">
                <a16:creationId xmlns:a16="http://schemas.microsoft.com/office/drawing/2014/main" id="{6E7F339B-9994-E1AB-951A-12896E80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  <p:sp>
        <p:nvSpPr>
          <p:cNvPr id="21516" name="AutoShape 15">
            <a:extLst>
              <a:ext uri="{FF2B5EF4-FFF2-40B4-BE49-F238E27FC236}">
                <a16:creationId xmlns:a16="http://schemas.microsoft.com/office/drawing/2014/main" id="{E20B9672-3C3C-BB66-FCAA-211071D443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5000" y="29718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CC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  <p:sp>
        <p:nvSpPr>
          <p:cNvPr id="21517" name="AutoShape 16">
            <a:extLst>
              <a:ext uri="{FF2B5EF4-FFF2-40B4-BE49-F238E27FC236}">
                <a16:creationId xmlns:a16="http://schemas.microsoft.com/office/drawing/2014/main" id="{C97EBA60-FF67-A132-3592-A6D362EBCE7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4038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CC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BD" altLang="en-BD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943</TotalTime>
  <Words>699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Garamond</vt:lpstr>
      <vt:lpstr>Arial</vt:lpstr>
      <vt:lpstr>Wingdings</vt:lpstr>
      <vt:lpstr>Calibri</vt:lpstr>
      <vt:lpstr>Times New Roman</vt:lpstr>
      <vt:lpstr>Symbol</vt:lpstr>
      <vt:lpstr>Futura Md BT</vt:lpstr>
      <vt:lpstr>Tahoma</vt:lpstr>
      <vt:lpstr>Arial Narrow</vt:lpstr>
      <vt:lpstr>Stream</vt:lpstr>
      <vt:lpstr>INTRODUCTION TO ROBOTICS AND MICROCONTROLLERS</vt:lpstr>
      <vt:lpstr>Module Overview</vt:lpstr>
      <vt:lpstr>What is a Microcontroller?</vt:lpstr>
      <vt:lpstr>Microcontrollers cont.</vt:lpstr>
      <vt:lpstr>Embedded Control</vt:lpstr>
      <vt:lpstr>Microprocessor vs. Microcontroller</vt:lpstr>
      <vt:lpstr>Microprocessor vs. Microcontroller Cont.</vt:lpstr>
      <vt:lpstr>Boe-Bot’s Brain: The BASIC Stamp</vt:lpstr>
      <vt:lpstr>BASIC Stamp Module Components</vt:lpstr>
      <vt:lpstr>So What is a Robot?</vt:lpstr>
      <vt:lpstr>Robots and Applications</vt:lpstr>
      <vt:lpstr>High-Tech and Aerospace use</vt:lpstr>
      <vt:lpstr>Fundamentals of Electricity</vt:lpstr>
      <vt:lpstr>Fundamentals of Electricity Cont.</vt:lpstr>
      <vt:lpstr>Use Accelerometers to Measure</vt:lpstr>
      <vt:lpstr>Something for Everyone </vt:lpstr>
    </vt:vector>
  </TitlesOfParts>
  <Company>East Carolina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Microcontrollers and Robotics</dc:title>
  <dc:creator>MOHAMMEDT</dc:creator>
  <cp:lastModifiedBy>Md. Martuza Ahamad</cp:lastModifiedBy>
  <cp:revision>43</cp:revision>
  <dcterms:created xsi:type="dcterms:W3CDTF">2007-07-08T14:46:13Z</dcterms:created>
  <dcterms:modified xsi:type="dcterms:W3CDTF">2023-12-26T16:46:18Z</dcterms:modified>
</cp:coreProperties>
</file>