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21" roundtripDataSignature="AMtx7mjgXN+Ghsgq9NFbhraVDzXvDWeoc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 name="Shape 23"/>
        <p:cNvGrpSpPr/>
        <p:nvPr/>
      </p:nvGrpSpPr>
      <p:grpSpPr>
        <a:xfrm>
          <a:off x="0" y="0"/>
          <a:ext cx="0" cy="0"/>
          <a:chOff x="0" y="0"/>
          <a:chExt cx="0" cy="0"/>
        </a:xfrm>
      </p:grpSpPr>
      <p:sp>
        <p:nvSpPr>
          <p:cNvPr id="24" name="Google Shape;2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 name="Shape 29"/>
        <p:cNvGrpSpPr/>
        <p:nvPr/>
      </p:nvGrpSpPr>
      <p:grpSpPr>
        <a:xfrm>
          <a:off x="0" y="0"/>
          <a:ext cx="0" cy="0"/>
          <a:chOff x="0" y="0"/>
          <a:chExt cx="0" cy="0"/>
        </a:xfrm>
      </p:grpSpPr>
      <p:sp>
        <p:nvSpPr>
          <p:cNvPr id="30" name="Google Shape;3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 name="Shape 35"/>
        <p:cNvGrpSpPr/>
        <p:nvPr/>
      </p:nvGrpSpPr>
      <p:grpSpPr>
        <a:xfrm>
          <a:off x="0" y="0"/>
          <a:ext cx="0" cy="0"/>
          <a:chOff x="0" y="0"/>
          <a:chExt cx="0" cy="0"/>
        </a:xfrm>
      </p:grpSpPr>
      <p:sp>
        <p:nvSpPr>
          <p:cNvPr id="36" name="Google Shape;3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layout with centered title and subtitle placeholders" type="title">
  <p:cSld name="TITLE">
    <p:spTree>
      <p:nvGrpSpPr>
        <p:cNvPr id="11" name="Shape 11"/>
        <p:cNvGrpSpPr/>
        <p:nvPr/>
      </p:nvGrpSpPr>
      <p:grpSpPr>
        <a:xfrm>
          <a:off x="0" y="0"/>
          <a:ext cx="0" cy="0"/>
          <a:chOff x="0" y="0"/>
          <a:chExt cx="0" cy="0"/>
        </a:xfrm>
      </p:grpSpPr>
      <p:sp>
        <p:nvSpPr>
          <p:cNvPr id="12" name="Google Shape;12;p17"/>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 name="Google Shape;13;p17"/>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360"/>
              </a:spcBef>
              <a:spcAft>
                <a:spcPts val="0"/>
              </a:spcAft>
              <a:buClr>
                <a:schemeClr val="dk1"/>
              </a:buClr>
              <a:buSzPts val="1800"/>
              <a:buChar char="•"/>
              <a:defRPr/>
            </a:lvl1pPr>
            <a:lvl2pPr lvl="1" algn="l">
              <a:lnSpc>
                <a:spcPct val="100000"/>
              </a:lnSpc>
              <a:spcBef>
                <a:spcPts val="360"/>
              </a:spcBef>
              <a:spcAft>
                <a:spcPts val="0"/>
              </a:spcAft>
              <a:buClr>
                <a:schemeClr val="dk1"/>
              </a:buClr>
              <a:buSzPts val="1800"/>
              <a:buChar char="–"/>
              <a:defRPr/>
            </a:lvl2pPr>
            <a:lvl3pPr lvl="2" algn="l">
              <a:lnSpc>
                <a:spcPct val="100000"/>
              </a:lnSpc>
              <a:spcBef>
                <a:spcPts val="360"/>
              </a:spcBef>
              <a:spcAft>
                <a:spcPts val="0"/>
              </a:spcAft>
              <a:buClr>
                <a:schemeClr val="dk1"/>
              </a:buClr>
              <a:buSzPts val="1800"/>
              <a:buChar char="•"/>
              <a:defRPr/>
            </a:lvl3pPr>
            <a:lvl4pPr lvl="3" algn="l">
              <a:lnSpc>
                <a:spcPct val="100000"/>
              </a:lnSpc>
              <a:spcBef>
                <a:spcPts val="360"/>
              </a:spcBef>
              <a:spcAft>
                <a:spcPts val="0"/>
              </a:spcAft>
              <a:buClr>
                <a:schemeClr val="dk1"/>
              </a:buClr>
              <a:buSzPts val="1800"/>
              <a:buChar char="–"/>
              <a:defRPr/>
            </a:lvl4pPr>
            <a:lvl5pPr lvl="4" algn="l">
              <a:lnSpc>
                <a:spcPct val="100000"/>
              </a:lnSpc>
              <a:spcBef>
                <a:spcPts val="360"/>
              </a:spcBef>
              <a:spcAft>
                <a:spcPts val="0"/>
              </a:spcAft>
              <a:buClr>
                <a:schemeClr val="dk1"/>
              </a:buClr>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sp>
        <p:nvSpPr>
          <p:cNvPr id="14" name="Google Shape;14;p1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lnSpc>
                <a:spcPct val="100000"/>
              </a:lnSpc>
              <a:spcBef>
                <a:spcPts val="0"/>
              </a:spcBef>
              <a:spcAft>
                <a:spcPts val="0"/>
              </a:spcAft>
              <a:buNone/>
              <a:defRPr sz="1400"/>
            </a:lvl1pPr>
            <a:lvl2pPr indent="0" lvl="1" marL="0" algn="r">
              <a:lnSpc>
                <a:spcPct val="100000"/>
              </a:lnSpc>
              <a:spcBef>
                <a:spcPts val="0"/>
              </a:spcBef>
              <a:spcAft>
                <a:spcPts val="0"/>
              </a:spcAft>
              <a:buNone/>
              <a:defRPr sz="1400"/>
            </a:lvl2pPr>
            <a:lvl3pPr indent="0" lvl="2" marL="0" algn="r">
              <a:lnSpc>
                <a:spcPct val="100000"/>
              </a:lnSpc>
              <a:spcBef>
                <a:spcPts val="0"/>
              </a:spcBef>
              <a:spcAft>
                <a:spcPts val="0"/>
              </a:spcAft>
              <a:buNone/>
              <a:defRPr sz="1400"/>
            </a:lvl3pPr>
            <a:lvl4pPr indent="0" lvl="3" marL="0" algn="r">
              <a:lnSpc>
                <a:spcPct val="100000"/>
              </a:lnSpc>
              <a:spcBef>
                <a:spcPts val="0"/>
              </a:spcBef>
              <a:spcAft>
                <a:spcPts val="0"/>
              </a:spcAft>
              <a:buNone/>
              <a:defRPr sz="1400"/>
            </a:lvl4pPr>
            <a:lvl5pPr indent="0" lvl="4" marL="0" algn="r">
              <a:lnSpc>
                <a:spcPct val="100000"/>
              </a:lnSpc>
              <a:spcBef>
                <a:spcPts val="0"/>
              </a:spcBef>
              <a:spcAft>
                <a:spcPts val="0"/>
              </a:spcAft>
              <a:buNone/>
              <a:defRPr sz="1400"/>
            </a:lvl5pPr>
            <a:lvl6pPr indent="0" lvl="5" marL="0" algn="r">
              <a:lnSpc>
                <a:spcPct val="100000"/>
              </a:lnSpc>
              <a:spcBef>
                <a:spcPts val="0"/>
              </a:spcBef>
              <a:spcAft>
                <a:spcPts val="0"/>
              </a:spcAft>
              <a:buNone/>
              <a:defRPr sz="1400"/>
            </a:lvl6pPr>
            <a:lvl7pPr indent="0" lvl="6" marL="0" algn="r">
              <a:lnSpc>
                <a:spcPct val="100000"/>
              </a:lnSpc>
              <a:spcBef>
                <a:spcPts val="0"/>
              </a:spcBef>
              <a:spcAft>
                <a:spcPts val="0"/>
              </a:spcAft>
              <a:buNone/>
              <a:defRPr sz="1400"/>
            </a:lvl7pPr>
            <a:lvl8pPr indent="0" lvl="7" marL="0" algn="r">
              <a:lnSpc>
                <a:spcPct val="100000"/>
              </a:lnSpc>
              <a:spcBef>
                <a:spcPts val="0"/>
              </a:spcBef>
              <a:spcAft>
                <a:spcPts val="0"/>
              </a:spcAft>
              <a:buNone/>
              <a:defRPr sz="1400"/>
            </a:lvl8pPr>
            <a:lvl9pPr indent="0" lvl="8" marL="0" algn="r">
              <a:lnSpc>
                <a:spcPct val="100000"/>
              </a:lnSpc>
              <a:spcBef>
                <a:spcPts val="0"/>
              </a:spcBef>
              <a:spcAft>
                <a:spcPts val="0"/>
              </a:spcAft>
              <a:buNone/>
              <a:defRPr sz="14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17" name="Shape 17"/>
        <p:cNvGrpSpPr/>
        <p:nvPr/>
      </p:nvGrpSpPr>
      <p:grpSpPr>
        <a:xfrm>
          <a:off x="0" y="0"/>
          <a:ext cx="0" cy="0"/>
          <a:chOff x="0" y="0"/>
          <a:chExt cx="0" cy="0"/>
        </a:xfrm>
      </p:grpSpPr>
      <p:sp>
        <p:nvSpPr>
          <p:cNvPr id="18" name="Google Shape;18;p1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9" name="Google Shape;19;p1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0" name="Google Shape;20;p1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lnSpc>
                <a:spcPct val="100000"/>
              </a:lnSpc>
              <a:spcBef>
                <a:spcPts val="0"/>
              </a:spcBef>
              <a:spcAft>
                <a:spcPts val="0"/>
              </a:spcAft>
              <a:buNone/>
              <a:defRPr sz="1400"/>
            </a:lvl1pPr>
            <a:lvl2pPr indent="0" lvl="1" marL="0" algn="r">
              <a:lnSpc>
                <a:spcPct val="100000"/>
              </a:lnSpc>
              <a:spcBef>
                <a:spcPts val="0"/>
              </a:spcBef>
              <a:spcAft>
                <a:spcPts val="0"/>
              </a:spcAft>
              <a:buNone/>
              <a:defRPr sz="1400"/>
            </a:lvl2pPr>
            <a:lvl3pPr indent="0" lvl="2" marL="0" algn="r">
              <a:lnSpc>
                <a:spcPct val="100000"/>
              </a:lnSpc>
              <a:spcBef>
                <a:spcPts val="0"/>
              </a:spcBef>
              <a:spcAft>
                <a:spcPts val="0"/>
              </a:spcAft>
              <a:buNone/>
              <a:defRPr sz="1400"/>
            </a:lvl3pPr>
            <a:lvl4pPr indent="0" lvl="3" marL="0" algn="r">
              <a:lnSpc>
                <a:spcPct val="100000"/>
              </a:lnSpc>
              <a:spcBef>
                <a:spcPts val="0"/>
              </a:spcBef>
              <a:spcAft>
                <a:spcPts val="0"/>
              </a:spcAft>
              <a:buNone/>
              <a:defRPr sz="1400"/>
            </a:lvl4pPr>
            <a:lvl5pPr indent="0" lvl="4" marL="0" algn="r">
              <a:lnSpc>
                <a:spcPct val="100000"/>
              </a:lnSpc>
              <a:spcBef>
                <a:spcPts val="0"/>
              </a:spcBef>
              <a:spcAft>
                <a:spcPts val="0"/>
              </a:spcAft>
              <a:buNone/>
              <a:defRPr sz="1400"/>
            </a:lvl5pPr>
            <a:lvl6pPr indent="0" lvl="5" marL="0" algn="r">
              <a:lnSpc>
                <a:spcPct val="100000"/>
              </a:lnSpc>
              <a:spcBef>
                <a:spcPts val="0"/>
              </a:spcBef>
              <a:spcAft>
                <a:spcPts val="0"/>
              </a:spcAft>
              <a:buNone/>
              <a:defRPr sz="1400"/>
            </a:lvl6pPr>
            <a:lvl7pPr indent="0" lvl="6" marL="0" algn="r">
              <a:lnSpc>
                <a:spcPct val="100000"/>
              </a:lnSpc>
              <a:spcBef>
                <a:spcPts val="0"/>
              </a:spcBef>
              <a:spcAft>
                <a:spcPts val="0"/>
              </a:spcAft>
              <a:buNone/>
              <a:defRPr sz="1400"/>
            </a:lvl7pPr>
            <a:lvl8pPr indent="0" lvl="7" marL="0" algn="r">
              <a:lnSpc>
                <a:spcPct val="100000"/>
              </a:lnSpc>
              <a:spcBef>
                <a:spcPts val="0"/>
              </a:spcBef>
              <a:spcAft>
                <a:spcPts val="0"/>
              </a:spcAft>
              <a:buNone/>
              <a:defRPr sz="1400"/>
            </a:lvl8pPr>
            <a:lvl9pPr indent="0" lvl="8" marL="0" algn="r">
              <a:lnSpc>
                <a:spcPct val="100000"/>
              </a:lnSpc>
              <a:spcBef>
                <a:spcPts val="0"/>
              </a:spcBef>
              <a:spcAft>
                <a:spcPts val="0"/>
              </a:spcAft>
              <a:buNone/>
              <a:defRPr sz="14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7" name="Google Shape;7;p1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8" name="Google Shape;8;p1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Lst>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
                                        </p:tgtEl>
                                        <p:attrNameLst>
                                          <p:attrName>style.visibility</p:attrName>
                                        </p:attrNameLst>
                                      </p:cBhvr>
                                      <p:to>
                                        <p:strVal val="visible"/>
                                      </p:to>
                                    </p:set>
                                    <p:animEffect filter="fade" transition="in">
                                      <p:cBhvr>
                                        <p:cTn dur="1000"/>
                                        <p:tgtEl>
                                          <p:spTgt spid="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
                                            <p:txEl>
                                              <p:pRg end="0" st="0"/>
                                            </p:txEl>
                                          </p:spTgt>
                                        </p:tgtEl>
                                        <p:attrNameLst>
                                          <p:attrName>style.visibility</p:attrName>
                                        </p:attrNameLst>
                                      </p:cBhvr>
                                      <p:to>
                                        <p:strVal val="visible"/>
                                      </p:to>
                                    </p:set>
                                    <p:animEffect filter="fade" transition="in">
                                      <p:cBhvr>
                                        <p:cTn dur="500"/>
                                        <p:tgtEl>
                                          <p:spTgt spid="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
                                            <p:txEl>
                                              <p:pRg end="1" st="1"/>
                                            </p:txEl>
                                          </p:spTgt>
                                        </p:tgtEl>
                                        <p:attrNameLst>
                                          <p:attrName>style.visibility</p:attrName>
                                        </p:attrNameLst>
                                      </p:cBhvr>
                                      <p:to>
                                        <p:strVal val="visible"/>
                                      </p:to>
                                    </p:set>
                                    <p:animEffect filter="fade" transition="in">
                                      <p:cBhvr>
                                        <p:cTn dur="500"/>
                                        <p:tgtEl>
                                          <p:spTgt spid="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
                                            <p:txEl>
                                              <p:pRg end="2" st="2"/>
                                            </p:txEl>
                                          </p:spTgt>
                                        </p:tgtEl>
                                        <p:attrNameLst>
                                          <p:attrName>style.visibility</p:attrName>
                                        </p:attrNameLst>
                                      </p:cBhvr>
                                      <p:to>
                                        <p:strVal val="visible"/>
                                      </p:to>
                                    </p:set>
                                    <p:animEffect filter="fade" transition="in">
                                      <p:cBhvr>
                                        <p:cTn dur="500"/>
                                        <p:tgtEl>
                                          <p:spTgt spid="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
                                            <p:txEl>
                                              <p:pRg end="3" st="3"/>
                                            </p:txEl>
                                          </p:spTgt>
                                        </p:tgtEl>
                                        <p:attrNameLst>
                                          <p:attrName>style.visibility</p:attrName>
                                        </p:attrNameLst>
                                      </p:cBhvr>
                                      <p:to>
                                        <p:strVal val="visible"/>
                                      </p:to>
                                    </p:set>
                                    <p:animEffect filter="fade" transition="in">
                                      <p:cBhvr>
                                        <p:cTn dur="500"/>
                                        <p:tgtEl>
                                          <p:spTgt spid="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
                                            <p:txEl>
                                              <p:pRg end="4" st="4"/>
                                            </p:txEl>
                                          </p:spTgt>
                                        </p:tgtEl>
                                        <p:attrNameLst>
                                          <p:attrName>style.visibility</p:attrName>
                                        </p:attrNameLst>
                                      </p:cBhvr>
                                      <p:to>
                                        <p:strVal val="visible"/>
                                      </p:to>
                                    </p:set>
                                    <p:animEffect filter="fade" transition="in">
                                      <p:cBhvr>
                                        <p:cTn dur="500"/>
                                        <p:tgtEl>
                                          <p:spTgt spid="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
                                            <p:txEl>
                                              <p:pRg end="5" st="5"/>
                                            </p:txEl>
                                          </p:spTgt>
                                        </p:tgtEl>
                                        <p:attrNameLst>
                                          <p:attrName>style.visibility</p:attrName>
                                        </p:attrNameLst>
                                      </p:cBhvr>
                                      <p:to>
                                        <p:strVal val="visible"/>
                                      </p:to>
                                    </p:set>
                                    <p:animEffect filter="fade" transition="in">
                                      <p:cBhvr>
                                        <p:cTn dur="500"/>
                                        <p:tgtEl>
                                          <p:spTgt spid="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
                                            <p:txEl>
                                              <p:pRg end="6" st="6"/>
                                            </p:txEl>
                                          </p:spTgt>
                                        </p:tgtEl>
                                        <p:attrNameLst>
                                          <p:attrName>style.visibility</p:attrName>
                                        </p:attrNameLst>
                                      </p:cBhvr>
                                      <p:to>
                                        <p:strVal val="visible"/>
                                      </p:to>
                                    </p:set>
                                    <p:animEffect filter="fade" transition="in">
                                      <p:cBhvr>
                                        <p:cTn dur="500"/>
                                        <p:tgtEl>
                                          <p:spTgt spid="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
                                            <p:txEl>
                                              <p:pRg end="7" st="7"/>
                                            </p:txEl>
                                          </p:spTgt>
                                        </p:tgtEl>
                                        <p:attrNameLst>
                                          <p:attrName>style.visibility</p:attrName>
                                        </p:attrNameLst>
                                      </p:cBhvr>
                                      <p:to>
                                        <p:strVal val="visible"/>
                                      </p:to>
                                    </p:set>
                                    <p:animEffect filter="fade" transition="in">
                                      <p:cBhvr>
                                        <p:cTn dur="500"/>
                                        <p:tgtEl>
                                          <p:spTgt spid="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
                                            <p:txEl>
                                              <p:pRg end="8" st="8"/>
                                            </p:txEl>
                                          </p:spTgt>
                                        </p:tgtEl>
                                        <p:attrNameLst>
                                          <p:attrName>style.visibility</p:attrName>
                                        </p:attrNameLst>
                                      </p:cBhvr>
                                      <p:to>
                                        <p:strVal val="visible"/>
                                      </p:to>
                                    </p:set>
                                    <p:animEffect filter="fade" transition="in">
                                      <p:cBhvr>
                                        <p:cTn dur="500"/>
                                        <p:tgtEl>
                                          <p:spTgt spid="7">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time.al/"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 name="Shape 26"/>
        <p:cNvGrpSpPr/>
        <p:nvPr/>
      </p:nvGrpSpPr>
      <p:grpSpPr>
        <a:xfrm>
          <a:off x="0" y="0"/>
          <a:ext cx="0" cy="0"/>
          <a:chOff x="0" y="0"/>
          <a:chExt cx="0" cy="0"/>
        </a:xfrm>
      </p:grpSpPr>
      <p:sp>
        <p:nvSpPr>
          <p:cNvPr id="27" name="Google Shape;27;p1"/>
          <p:cNvSpPr txBox="1"/>
          <p:nvPr>
            <p:ph type="ctrTitle"/>
          </p:nvPr>
        </p:nvSpPr>
        <p:spPr>
          <a:xfrm>
            <a:off x="533400" y="228600"/>
            <a:ext cx="7772400" cy="381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Arial"/>
              <a:buNone/>
            </a:pPr>
            <a:r>
              <a:rPr b="1" i="0" lang="en-US" sz="3200" u="none">
                <a:solidFill>
                  <a:schemeClr val="dk2"/>
                </a:solidFill>
                <a:latin typeface="Arial"/>
                <a:ea typeface="Arial"/>
                <a:cs typeface="Arial"/>
                <a:sym typeface="Arial"/>
              </a:rPr>
              <a:t>Robot Languages and Programming</a:t>
            </a:r>
            <a:endParaRPr/>
          </a:p>
        </p:txBody>
      </p:sp>
      <p:sp>
        <p:nvSpPr>
          <p:cNvPr id="28" name="Google Shape;28;p1"/>
          <p:cNvSpPr txBox="1"/>
          <p:nvPr>
            <p:ph idx="1" type="subTitle"/>
          </p:nvPr>
        </p:nvSpPr>
        <p:spPr>
          <a:xfrm>
            <a:off x="304800" y="838200"/>
            <a:ext cx="8534400" cy="5638800"/>
          </a:xfrm>
          <a:prstGeom prst="rect">
            <a:avLst/>
          </a:prstGeom>
          <a:noFill/>
          <a:ln>
            <a:noFill/>
          </a:ln>
        </p:spPr>
        <p:txBody>
          <a:bodyPr anchorCtr="0" anchor="t" bIns="45700" lIns="91425" spcFirstLastPara="1" rIns="91425" wrap="square" tIns="45700">
            <a:noAutofit/>
          </a:bodyPr>
          <a:lstStyle/>
          <a:p>
            <a:pPr indent="-101600" lvl="0" marL="0" marR="0" rtl="0" algn="l">
              <a:lnSpc>
                <a:spcPct val="90000"/>
              </a:lnSpc>
              <a:spcBef>
                <a:spcPts val="0"/>
              </a:spcBef>
              <a:spcAft>
                <a:spcPts val="0"/>
              </a:spcAft>
              <a:buClr>
                <a:schemeClr val="dk1"/>
              </a:buClr>
              <a:buSzPts val="1600"/>
              <a:buFont typeface="Noto Sans Symbols"/>
              <a:buChar char="⮚"/>
            </a:pPr>
            <a:r>
              <a:rPr b="0" i="0" lang="en-US" sz="1600" u="none" cap="none" strike="noStrike">
                <a:solidFill>
                  <a:schemeClr val="dk1"/>
                </a:solidFill>
                <a:latin typeface="Arial"/>
                <a:ea typeface="Arial"/>
                <a:cs typeface="Arial"/>
                <a:sym typeface="Arial"/>
              </a:rPr>
              <a:t>Robot languages have been developed for ease of control of motions of robots having different structures and geometrical capabilities. </a:t>
            </a:r>
            <a:endParaRPr/>
          </a:p>
          <a:p>
            <a:pPr indent="-101600" lvl="0" marL="0" marR="0" rtl="0" algn="l">
              <a:lnSpc>
                <a:spcPct val="90000"/>
              </a:lnSpc>
              <a:spcBef>
                <a:spcPts val="320"/>
              </a:spcBef>
              <a:spcAft>
                <a:spcPts val="0"/>
              </a:spcAft>
              <a:buClr>
                <a:schemeClr val="dk1"/>
              </a:buClr>
              <a:buSzPts val="1600"/>
              <a:buFont typeface="Noto Sans Symbols"/>
              <a:buChar char="⮚"/>
            </a:pPr>
            <a:r>
              <a:rPr b="0" i="0" lang="en-US" sz="1600" u="none" cap="none" strike="noStrike">
                <a:solidFill>
                  <a:schemeClr val="dk1"/>
                </a:solidFill>
                <a:latin typeface="Arial"/>
                <a:ea typeface="Arial"/>
                <a:cs typeface="Arial"/>
                <a:sym typeface="Arial"/>
              </a:rPr>
              <a:t>Some of the robot languages have been developed by modifying the existing general­ purpose computer languages and some of them are written in a completely new style. </a:t>
            </a:r>
            <a:endParaRPr/>
          </a:p>
          <a:p>
            <a:pPr indent="-101600" lvl="0" marL="0" marR="0" rtl="0" algn="l">
              <a:lnSpc>
                <a:spcPct val="90000"/>
              </a:lnSpc>
              <a:spcBef>
                <a:spcPts val="320"/>
              </a:spcBef>
              <a:spcAft>
                <a:spcPts val="0"/>
              </a:spcAft>
              <a:buClr>
                <a:schemeClr val="dk1"/>
              </a:buClr>
              <a:buSzPts val="1600"/>
              <a:buFont typeface="Noto Sans Symbols"/>
              <a:buChar char="⮚"/>
            </a:pPr>
            <a:r>
              <a:rPr b="0" i="0" lang="en-US" sz="1600" u="none" cap="none" strike="noStrike">
                <a:solidFill>
                  <a:schemeClr val="dk1"/>
                </a:solidFill>
                <a:latin typeface="Arial"/>
                <a:ea typeface="Arial"/>
                <a:cs typeface="Arial"/>
                <a:sym typeface="Arial"/>
              </a:rPr>
              <a:t>Some of the programming languages are: WAVE, AL, VAL, AML, MCL, RAIL, HELP, RPL, PAL and ADA</a:t>
            </a:r>
            <a:r>
              <a:rPr lang="en-US" sz="1600"/>
              <a:t>.</a:t>
            </a:r>
            <a:endParaRPr/>
          </a:p>
          <a:p>
            <a:pPr indent="-101600" lvl="0" marL="0" marR="0" rtl="0" algn="l">
              <a:lnSpc>
                <a:spcPct val="90000"/>
              </a:lnSpc>
              <a:spcBef>
                <a:spcPts val="320"/>
              </a:spcBef>
              <a:spcAft>
                <a:spcPts val="0"/>
              </a:spcAft>
              <a:buClr>
                <a:schemeClr val="dk1"/>
              </a:buClr>
              <a:buSzPts val="1600"/>
              <a:buFont typeface="Noto Sans Symbols"/>
              <a:buChar char="⮚"/>
            </a:pPr>
            <a:r>
              <a:rPr b="1" i="0" lang="en-US" sz="1600" u="none" cap="none" strike="noStrike">
                <a:solidFill>
                  <a:schemeClr val="dk1"/>
                </a:solidFill>
                <a:latin typeface="Arial"/>
                <a:ea typeface="Arial"/>
                <a:cs typeface="Arial"/>
                <a:sym typeface="Arial"/>
              </a:rPr>
              <a:t>WAVE and AL</a:t>
            </a:r>
            <a:endParaRPr/>
          </a:p>
          <a:p>
            <a:pPr indent="-101600" lvl="0" marL="0" marR="0" rtl="0" algn="l">
              <a:lnSpc>
                <a:spcPct val="90000"/>
              </a:lnSpc>
              <a:spcBef>
                <a:spcPts val="320"/>
              </a:spcBef>
              <a:spcAft>
                <a:spcPts val="0"/>
              </a:spcAft>
              <a:buClr>
                <a:schemeClr val="dk1"/>
              </a:buClr>
              <a:buSzPts val="1600"/>
              <a:buFont typeface="Noto Sans Symbols"/>
              <a:buChar char="⮚"/>
            </a:pPr>
            <a:r>
              <a:rPr b="0" i="0" lang="en-US" sz="1600" u="none" cap="none" strike="noStrike">
                <a:solidFill>
                  <a:schemeClr val="dk1"/>
                </a:solidFill>
                <a:latin typeface="Arial"/>
                <a:ea typeface="Arial"/>
                <a:cs typeface="Arial"/>
                <a:sym typeface="Arial"/>
              </a:rPr>
              <a:t>WAVE, developed at Stanford, demonstrated a robot hand-eye coordination while it was implemented in a machine vision system. </a:t>
            </a:r>
            <a:endParaRPr/>
          </a:p>
          <a:p>
            <a:pPr indent="-101600" lvl="0" marL="0" marR="0" rtl="0" algn="l">
              <a:lnSpc>
                <a:spcPct val="90000"/>
              </a:lnSpc>
              <a:spcBef>
                <a:spcPts val="320"/>
              </a:spcBef>
              <a:spcAft>
                <a:spcPts val="0"/>
              </a:spcAft>
              <a:buClr>
                <a:schemeClr val="dk1"/>
              </a:buClr>
              <a:buSzPts val="1600"/>
              <a:buFont typeface="Noto Sans Symbols"/>
              <a:buChar char="⮚"/>
            </a:pPr>
            <a:r>
              <a:rPr b="0" i="0" lang="en-US" sz="1600" u="none" cap="none" strike="noStrike">
                <a:solidFill>
                  <a:schemeClr val="dk1"/>
                </a:solidFill>
                <a:latin typeface="Arial"/>
                <a:ea typeface="Arial"/>
                <a:cs typeface="Arial"/>
                <a:sym typeface="Arial"/>
              </a:rPr>
              <a:t>WAVE incorporated many important features. Trajectory calculations through coordination of joint movements, end-effector positions and touch sensing were some of the new features of WAVE. But the algorithm was too complex and not user-friendly. They could not be run in real-time and on-line. On the other hand, trajectory calculations are possible at compile time and they can be modified during run-time.</a:t>
            </a:r>
            <a:r>
              <a:rPr b="0" i="0" lang="en-US" sz="1600" u="sng" cap="none" strike="noStrike">
                <a:solidFill>
                  <a:schemeClr val="dk1"/>
                </a:solidFill>
                <a:latin typeface="Arial"/>
                <a:ea typeface="Arial"/>
                <a:cs typeface="Arial"/>
                <a:sym typeface="Arial"/>
                <a:hlinkClick r:id="rId3">
                  <a:extLst>
                    <a:ext uri="{A12FA001-AC4F-418D-AE19-62706E023703}">
                      <ahyp:hlinkClr val="tx"/>
                    </a:ext>
                  </a:extLst>
                </a:hlinkClick>
              </a:rPr>
              <a:t> </a:t>
            </a:r>
            <a:endParaRPr/>
          </a:p>
          <a:p>
            <a:pPr indent="-101600" lvl="0" marL="0" marR="0" rtl="0" algn="l">
              <a:lnSpc>
                <a:spcPct val="90000"/>
              </a:lnSpc>
              <a:spcBef>
                <a:spcPts val="320"/>
              </a:spcBef>
              <a:spcAft>
                <a:spcPts val="0"/>
              </a:spcAft>
              <a:buClr>
                <a:schemeClr val="dk1"/>
              </a:buClr>
              <a:buSzPts val="1600"/>
              <a:buFont typeface="Noto Sans Symbols"/>
              <a:buChar char="⮚"/>
            </a:pPr>
            <a:r>
              <a:rPr b="0" i="0" lang="en-US" sz="1600" u="none" cap="none" strike="noStrike">
                <a:solidFill>
                  <a:schemeClr val="dk1"/>
                </a:solidFill>
                <a:latin typeface="Arial"/>
                <a:ea typeface="Arial"/>
                <a:cs typeface="Arial"/>
                <a:sym typeface="Arial"/>
              </a:rPr>
              <a:t>AL is a more powerful language and was developed to control robot arms. </a:t>
            </a:r>
            <a:endParaRPr/>
          </a:p>
          <a:p>
            <a:pPr indent="-101600" lvl="0" marL="0" marR="0" rtl="0" algn="l">
              <a:lnSpc>
                <a:spcPct val="90000"/>
              </a:lnSpc>
              <a:spcBef>
                <a:spcPts val="320"/>
              </a:spcBef>
              <a:spcAft>
                <a:spcPts val="0"/>
              </a:spcAft>
              <a:buClr>
                <a:schemeClr val="dk1"/>
              </a:buClr>
              <a:buSzPts val="1600"/>
              <a:buFont typeface="Noto Sans Symbols"/>
              <a:buChar char="⮚"/>
            </a:pPr>
            <a:r>
              <a:rPr b="0" i="0" lang="en-US" sz="1600" u="none" cap="none" strike="noStrike">
                <a:solidFill>
                  <a:schemeClr val="dk1"/>
                </a:solidFill>
                <a:latin typeface="Arial"/>
                <a:ea typeface="Arial"/>
                <a:cs typeface="Arial"/>
                <a:sym typeface="Arial"/>
              </a:rPr>
              <a:t>It has a source language, a translator to generate runnable code and a run time system for effecting various motions of the robot manipulator. The syntax of the language can implement various subroutines, involving activities between the robot and its surroundings, various statements concerning SIGNALS and WAIT to carry on tasks in sequence. Different sensors can be incorporated and programming can take care of some condition monitoring statements. The robot manipulator movement-commands include various motions, velocities, forces, torques, etc. POINTY is another interactive system and a part of AL System.</a:t>
            </a:r>
            <a:endParaRPr/>
          </a:p>
          <a:p>
            <a:pPr indent="-101600" lvl="0" marL="0" marR="0" rtl="0" algn="l">
              <a:lnSpc>
                <a:spcPct val="90000"/>
              </a:lnSpc>
              <a:spcBef>
                <a:spcPts val="320"/>
              </a:spcBef>
              <a:spcAft>
                <a:spcPts val="0"/>
              </a:spcAft>
              <a:buClr>
                <a:schemeClr val="dk1"/>
              </a:buClr>
              <a:buSzPts val="1600"/>
              <a:buFont typeface="Noto Sans Symbols"/>
              <a:buChar char="⮚"/>
            </a:pPr>
            <a:r>
              <a:rPr b="0" i="0" lang="en-US" sz="1600" u="none" cap="none" strike="noStrike">
                <a:solidFill>
                  <a:schemeClr val="dk1"/>
                </a:solidFill>
                <a:latin typeface="Arial"/>
                <a:ea typeface="Arial"/>
                <a:cs typeface="Arial"/>
                <a:sym typeface="Arial"/>
              </a:rPr>
              <a:t>Both are developed in Stanford Artificial Intelligence Laboratory .</a:t>
            </a:r>
            <a:endParaRPr/>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0" name="Shape 80"/>
        <p:cNvGrpSpPr/>
        <p:nvPr/>
      </p:nvGrpSpPr>
      <p:grpSpPr>
        <a:xfrm>
          <a:off x="0" y="0"/>
          <a:ext cx="0" cy="0"/>
          <a:chOff x="0" y="0"/>
          <a:chExt cx="0" cy="0"/>
        </a:xfrm>
      </p:grpSpPr>
      <p:sp>
        <p:nvSpPr>
          <p:cNvPr id="81" name="Google Shape;81;p10"/>
          <p:cNvSpPr txBox="1"/>
          <p:nvPr>
            <p:ph type="title"/>
          </p:nvPr>
        </p:nvSpPr>
        <p:spPr>
          <a:xfrm>
            <a:off x="457200" y="228600"/>
            <a:ext cx="8229600" cy="685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2800"/>
              <a:buFont typeface="Arial"/>
              <a:buNone/>
            </a:pPr>
            <a:r>
              <a:rPr b="1" i="0" lang="en-US" sz="2800" u="none">
                <a:solidFill>
                  <a:schemeClr val="dk2"/>
                </a:solidFill>
                <a:latin typeface="Arial"/>
                <a:ea typeface="Arial"/>
                <a:cs typeface="Arial"/>
                <a:sym typeface="Arial"/>
              </a:rPr>
              <a:t>CLASSIFICATION OF ROBOT LANGUAGES</a:t>
            </a:r>
            <a:r>
              <a:rPr b="0" i="0" lang="en-US" sz="4000" u="none">
                <a:solidFill>
                  <a:schemeClr val="dk2"/>
                </a:solidFill>
                <a:latin typeface="Arial"/>
                <a:ea typeface="Arial"/>
                <a:cs typeface="Arial"/>
                <a:sym typeface="Arial"/>
              </a:rPr>
              <a:t> </a:t>
            </a:r>
            <a:endParaRPr/>
          </a:p>
        </p:txBody>
      </p:sp>
      <p:sp>
        <p:nvSpPr>
          <p:cNvPr id="82" name="Google Shape;82;p10"/>
          <p:cNvSpPr txBox="1"/>
          <p:nvPr>
            <p:ph idx="1" type="body"/>
          </p:nvPr>
        </p:nvSpPr>
        <p:spPr>
          <a:xfrm>
            <a:off x="533400" y="914400"/>
            <a:ext cx="8229600" cy="5410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Noto Sans Symbols"/>
              <a:buChar char="⮚"/>
            </a:pPr>
            <a:r>
              <a:rPr b="0" i="0" lang="en-US" sz="2000" u="none">
                <a:solidFill>
                  <a:schemeClr val="dk1"/>
                </a:solidFill>
                <a:latin typeface="Arial"/>
                <a:ea typeface="Arial"/>
                <a:cs typeface="Arial"/>
                <a:sym typeface="Arial"/>
              </a:rPr>
              <a:t>Robot languages can be grouped broadly into three major classes:</a:t>
            </a:r>
            <a:endParaRPr/>
          </a:p>
          <a:p>
            <a:pPr indent="-342900" lvl="0" marL="342900" marR="0" rtl="0" algn="l">
              <a:lnSpc>
                <a:spcPct val="100000"/>
              </a:lnSpc>
              <a:spcBef>
                <a:spcPts val="400"/>
              </a:spcBef>
              <a:spcAft>
                <a:spcPts val="0"/>
              </a:spcAft>
              <a:buClr>
                <a:schemeClr val="dk1"/>
              </a:buClr>
              <a:buSzPts val="2000"/>
              <a:buFont typeface="Noto Sans Symbols"/>
              <a:buChar char="⮚"/>
            </a:pPr>
            <a:r>
              <a:rPr b="0" i="0" lang="en-US" sz="2000" u="none">
                <a:solidFill>
                  <a:schemeClr val="dk1"/>
                </a:solidFill>
                <a:latin typeface="Arial"/>
                <a:ea typeface="Arial"/>
                <a:cs typeface="Arial"/>
                <a:sym typeface="Arial"/>
              </a:rPr>
              <a:t>1. First generation language</a:t>
            </a:r>
            <a:endParaRPr/>
          </a:p>
          <a:p>
            <a:pPr indent="-342900" lvl="0" marL="342900" marR="0" rtl="0" algn="l">
              <a:lnSpc>
                <a:spcPct val="100000"/>
              </a:lnSpc>
              <a:spcBef>
                <a:spcPts val="400"/>
              </a:spcBef>
              <a:spcAft>
                <a:spcPts val="0"/>
              </a:spcAft>
              <a:buClr>
                <a:schemeClr val="dk1"/>
              </a:buClr>
              <a:buSzPts val="2000"/>
              <a:buFont typeface="Noto Sans Symbols"/>
              <a:buChar char="⮚"/>
            </a:pPr>
            <a:r>
              <a:rPr b="0" i="0" lang="en-US" sz="2000" u="none">
                <a:solidFill>
                  <a:schemeClr val="dk1"/>
                </a:solidFill>
                <a:latin typeface="Arial"/>
                <a:ea typeface="Arial"/>
                <a:cs typeface="Arial"/>
                <a:sym typeface="Arial"/>
              </a:rPr>
              <a:t>2. Second generation language</a:t>
            </a:r>
            <a:endParaRPr/>
          </a:p>
          <a:p>
            <a:pPr indent="-342900" lvl="0" marL="342900" marR="0" rtl="0" algn="l">
              <a:lnSpc>
                <a:spcPct val="100000"/>
              </a:lnSpc>
              <a:spcBef>
                <a:spcPts val="400"/>
              </a:spcBef>
              <a:spcAft>
                <a:spcPts val="0"/>
              </a:spcAft>
              <a:buClr>
                <a:schemeClr val="dk1"/>
              </a:buClr>
              <a:buSzPts val="2000"/>
              <a:buFont typeface="Noto Sans Symbols"/>
              <a:buChar char="⮚"/>
            </a:pPr>
            <a:r>
              <a:rPr b="0" i="0" lang="en-US" sz="2000" u="none">
                <a:solidFill>
                  <a:schemeClr val="dk1"/>
                </a:solidFill>
                <a:latin typeface="Arial"/>
                <a:ea typeface="Arial"/>
                <a:cs typeface="Arial"/>
                <a:sym typeface="Arial"/>
              </a:rPr>
              <a:t>3. World modeling and task-oriented object level language</a:t>
            </a:r>
            <a:endParaRPr/>
          </a:p>
          <a:p>
            <a:pPr indent="-342900" lvl="0" marL="342900" marR="0" rtl="0" algn="l">
              <a:lnSpc>
                <a:spcPct val="100000"/>
              </a:lnSpc>
              <a:spcBef>
                <a:spcPts val="400"/>
              </a:spcBef>
              <a:spcAft>
                <a:spcPts val="0"/>
              </a:spcAft>
              <a:buClr>
                <a:schemeClr val="dk1"/>
              </a:buClr>
              <a:buSzPts val="2000"/>
              <a:buFont typeface="Noto Sans Symbols"/>
              <a:buChar char="⮚"/>
            </a:pPr>
            <a:r>
              <a:rPr b="0" i="0" lang="en-US" sz="2000" u="none">
                <a:solidFill>
                  <a:schemeClr val="dk1"/>
                </a:solidFill>
                <a:latin typeface="Arial"/>
                <a:ea typeface="Arial"/>
                <a:cs typeface="Arial"/>
                <a:sym typeface="Arial"/>
              </a:rPr>
              <a:t>The first generation language provides an off-line programming in combination with the programming through robot pendant teaching. </a:t>
            </a:r>
            <a:endParaRPr/>
          </a:p>
          <a:p>
            <a:pPr indent="-342900" lvl="0" marL="342900" marR="0" rtl="0" algn="l">
              <a:lnSpc>
                <a:spcPct val="100000"/>
              </a:lnSpc>
              <a:spcBef>
                <a:spcPts val="400"/>
              </a:spcBef>
              <a:spcAft>
                <a:spcPts val="0"/>
              </a:spcAft>
              <a:buClr>
                <a:schemeClr val="dk1"/>
              </a:buClr>
              <a:buSzPts val="2000"/>
              <a:buFont typeface="Noto Sans Symbols"/>
              <a:buChar char="⮚"/>
            </a:pPr>
            <a:r>
              <a:rPr b="0" i="0" lang="en-US" sz="2000" u="none">
                <a:solidFill>
                  <a:schemeClr val="dk1"/>
                </a:solidFill>
                <a:latin typeface="Arial"/>
                <a:ea typeface="Arial"/>
                <a:cs typeface="Arial"/>
                <a:sym typeface="Arial"/>
              </a:rPr>
              <a:t>VAL is an example of a first generation robot programming language. </a:t>
            </a:r>
            <a:endParaRPr/>
          </a:p>
          <a:p>
            <a:pPr indent="-342900" lvl="0" marL="342900" marR="0" rtl="0" algn="l">
              <a:lnSpc>
                <a:spcPct val="100000"/>
              </a:lnSpc>
              <a:spcBef>
                <a:spcPts val="400"/>
              </a:spcBef>
              <a:spcAft>
                <a:spcPts val="0"/>
              </a:spcAft>
              <a:buClr>
                <a:schemeClr val="dk1"/>
              </a:buClr>
              <a:buSzPts val="2000"/>
              <a:buFont typeface="Noto Sans Symbols"/>
              <a:buChar char="⮚"/>
            </a:pPr>
            <a:r>
              <a:rPr b="0" i="0" lang="en-US" sz="2000" u="none">
                <a:solidFill>
                  <a:schemeClr val="dk1"/>
                </a:solidFill>
                <a:latin typeface="Arial"/>
                <a:ea typeface="Arial"/>
                <a:cs typeface="Arial"/>
                <a:sym typeface="Arial"/>
              </a:rPr>
              <a:t>The capability of a first generation language is limited to the handling of sensory data (except ON/OFF binary signals) and communication with other computers. </a:t>
            </a:r>
            <a:endParaRPr/>
          </a:p>
          <a:p>
            <a:pPr indent="-342900" lvl="0" marL="342900" marR="0" rtl="0" algn="l">
              <a:lnSpc>
                <a:spcPct val="100000"/>
              </a:lnSpc>
              <a:spcBef>
                <a:spcPts val="400"/>
              </a:spcBef>
              <a:spcAft>
                <a:spcPts val="0"/>
              </a:spcAft>
              <a:buClr>
                <a:schemeClr val="dk1"/>
              </a:buClr>
              <a:buSzPts val="2000"/>
              <a:buFont typeface="Noto Sans Symbols"/>
              <a:buChar char="⮚"/>
            </a:pPr>
            <a:r>
              <a:rPr b="0" i="0" lang="en-US" sz="2000" u="none">
                <a:solidFill>
                  <a:schemeClr val="dk1"/>
                </a:solidFill>
                <a:latin typeface="Arial"/>
                <a:ea typeface="Arial"/>
                <a:cs typeface="Arial"/>
                <a:sym typeface="Arial"/>
              </a:rPr>
              <a:t>However, branching, input/output interfacing and commands leading to a sequence of movements of arm and body, and opening and closing of the end-effectors are possible.</a:t>
            </a:r>
            <a:endParaRPr/>
          </a:p>
        </p:txBody>
      </p:sp>
    </p:spTree>
  </p:cSld>
  <p:clrMapOvr>
    <a:masterClrMapping/>
  </p:clrMapOvr>
  <p:transition spd="slow">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6" name="Shape 86"/>
        <p:cNvGrpSpPr/>
        <p:nvPr/>
      </p:nvGrpSpPr>
      <p:grpSpPr>
        <a:xfrm>
          <a:off x="0" y="0"/>
          <a:ext cx="0" cy="0"/>
          <a:chOff x="0" y="0"/>
          <a:chExt cx="0" cy="0"/>
        </a:xfrm>
      </p:grpSpPr>
      <p:sp>
        <p:nvSpPr>
          <p:cNvPr id="87" name="Google Shape;87;p11"/>
          <p:cNvSpPr txBox="1"/>
          <p:nvPr>
            <p:ph type="title"/>
          </p:nvPr>
        </p:nvSpPr>
        <p:spPr>
          <a:xfrm>
            <a:off x="457200" y="274637"/>
            <a:ext cx="8229600" cy="7159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2800"/>
              <a:buFont typeface="Arial"/>
              <a:buNone/>
            </a:pPr>
            <a:r>
              <a:rPr b="1" i="0" lang="en-US" sz="2800" u="none">
                <a:solidFill>
                  <a:schemeClr val="dk2"/>
                </a:solidFill>
                <a:latin typeface="Arial"/>
                <a:ea typeface="Arial"/>
                <a:cs typeface="Arial"/>
                <a:sym typeface="Arial"/>
              </a:rPr>
              <a:t>CLASSIFICATION OF ROBOT LANGUAGES</a:t>
            </a:r>
            <a:endParaRPr/>
          </a:p>
        </p:txBody>
      </p:sp>
      <p:sp>
        <p:nvSpPr>
          <p:cNvPr id="88" name="Google Shape;88;p11"/>
          <p:cNvSpPr txBox="1"/>
          <p:nvPr>
            <p:ph idx="1" type="body"/>
          </p:nvPr>
        </p:nvSpPr>
        <p:spPr>
          <a:xfrm>
            <a:off x="533400" y="990600"/>
            <a:ext cx="8229600" cy="5410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000"/>
              <a:buFont typeface="Noto Sans Symbols"/>
              <a:buChar char="⮚"/>
            </a:pPr>
            <a:r>
              <a:rPr b="0" i="0" lang="en-US" sz="2000" u="none">
                <a:solidFill>
                  <a:schemeClr val="dk1"/>
                </a:solidFill>
                <a:latin typeface="Arial"/>
                <a:ea typeface="Arial"/>
                <a:cs typeface="Arial"/>
                <a:sym typeface="Arial"/>
              </a:rPr>
              <a:t>The second generation languages include AML, RAIL, MCL, VAL II etc.</a:t>
            </a:r>
            <a:endParaRPr/>
          </a:p>
          <a:p>
            <a:pPr indent="-342900" lvl="0" marL="342900" marR="0" rtl="0" algn="l">
              <a:lnSpc>
                <a:spcPct val="80000"/>
              </a:lnSpc>
              <a:spcBef>
                <a:spcPts val="400"/>
              </a:spcBef>
              <a:spcAft>
                <a:spcPts val="0"/>
              </a:spcAft>
              <a:buClr>
                <a:schemeClr val="dk1"/>
              </a:buClr>
              <a:buSzPts val="2000"/>
              <a:buFont typeface="Noto Sans Symbols"/>
              <a:buChar char="⮚"/>
            </a:pPr>
            <a:r>
              <a:rPr b="0" i="0" lang="en-US" sz="2000" u="none">
                <a:solidFill>
                  <a:schemeClr val="dk1"/>
                </a:solidFill>
                <a:latin typeface="Arial"/>
                <a:ea typeface="Arial"/>
                <a:cs typeface="Arial"/>
                <a:sym typeface="Arial"/>
              </a:rPr>
              <a:t> They are structured programming languages performing complex tasks. Apart from straight line interpolation, complex motions can be generated with the second generation languages. </a:t>
            </a:r>
            <a:endParaRPr/>
          </a:p>
          <a:p>
            <a:pPr indent="-342900" lvl="0" marL="342900" marR="0" rtl="0" algn="l">
              <a:lnSpc>
                <a:spcPct val="80000"/>
              </a:lnSpc>
              <a:spcBef>
                <a:spcPts val="400"/>
              </a:spcBef>
              <a:spcAft>
                <a:spcPts val="0"/>
              </a:spcAft>
              <a:buClr>
                <a:schemeClr val="dk1"/>
              </a:buClr>
              <a:buSzPts val="2000"/>
              <a:buFont typeface="Noto Sans Symbols"/>
              <a:buChar char="⮚"/>
            </a:pPr>
            <a:r>
              <a:rPr b="0" i="0" lang="en-US" sz="2000" u="none">
                <a:solidFill>
                  <a:schemeClr val="dk1"/>
                </a:solidFill>
                <a:latin typeface="Arial"/>
                <a:ea typeface="Arial"/>
                <a:cs typeface="Arial"/>
                <a:sym typeface="Arial"/>
              </a:rPr>
              <a:t>They can handle both analog and digital signals besides the binary signals. Force, torque, slip and other sensors can be incorporated on the joints, wrist or the gripper fingers and the robot controller is capable of communicating with such sensory devices so that better motion control can be effected.</a:t>
            </a:r>
            <a:endParaRPr/>
          </a:p>
          <a:p>
            <a:pPr indent="-342900" lvl="0" marL="342900" marR="0" rtl="0" algn="l">
              <a:lnSpc>
                <a:spcPct val="80000"/>
              </a:lnSpc>
              <a:spcBef>
                <a:spcPts val="400"/>
              </a:spcBef>
              <a:spcAft>
                <a:spcPts val="0"/>
              </a:spcAft>
              <a:buClr>
                <a:schemeClr val="dk1"/>
              </a:buClr>
              <a:buSzPts val="2000"/>
              <a:buFont typeface="Noto Sans Symbols"/>
              <a:buChar char="⮚"/>
            </a:pPr>
            <a:r>
              <a:rPr b="0" i="0" lang="en-US" sz="2000" u="none">
                <a:solidFill>
                  <a:schemeClr val="dk1"/>
                </a:solidFill>
                <a:latin typeface="Arial"/>
                <a:ea typeface="Arial"/>
                <a:cs typeface="Arial"/>
                <a:sym typeface="Arial"/>
              </a:rPr>
              <a:t>In case of faults or errors, robots with second generation language programming can recover in the event of malfunction, probably by activating some other programs. This is of course, low level intelligence. </a:t>
            </a:r>
            <a:endParaRPr/>
          </a:p>
          <a:p>
            <a:pPr indent="-342900" lvl="0" marL="342900" marR="0" rtl="0" algn="l">
              <a:lnSpc>
                <a:spcPct val="80000"/>
              </a:lnSpc>
              <a:spcBef>
                <a:spcPts val="400"/>
              </a:spcBef>
              <a:spcAft>
                <a:spcPts val="0"/>
              </a:spcAft>
              <a:buClr>
                <a:schemeClr val="dk1"/>
              </a:buClr>
              <a:buSzPts val="2000"/>
              <a:buFont typeface="Noto Sans Symbols"/>
              <a:buChar char="⮚"/>
            </a:pPr>
            <a:r>
              <a:rPr b="0" i="0" lang="en-US" sz="2000" u="none">
                <a:solidFill>
                  <a:schemeClr val="dk1"/>
                </a:solidFill>
                <a:latin typeface="Arial"/>
                <a:ea typeface="Arial"/>
                <a:cs typeface="Arial"/>
                <a:sym typeface="Arial"/>
              </a:rPr>
              <a:t>Robots programmed with second generation languages behave somewhat intelligently because of enhanced sensory capabilities. </a:t>
            </a:r>
            <a:endParaRPr/>
          </a:p>
          <a:p>
            <a:pPr indent="-342900" lvl="0" marL="342900" marR="0" rtl="0" algn="l">
              <a:lnSpc>
                <a:spcPct val="80000"/>
              </a:lnSpc>
              <a:spcBef>
                <a:spcPts val="400"/>
              </a:spcBef>
              <a:spcAft>
                <a:spcPts val="0"/>
              </a:spcAft>
              <a:buClr>
                <a:schemeClr val="dk1"/>
              </a:buClr>
              <a:buSzPts val="2000"/>
              <a:buFont typeface="Noto Sans Symbols"/>
              <a:buChar char="⮚"/>
            </a:pPr>
            <a:r>
              <a:rPr b="0" i="0" lang="en-US" sz="2000" u="none">
                <a:solidFill>
                  <a:schemeClr val="dk1"/>
                </a:solidFill>
                <a:latin typeface="Arial"/>
                <a:ea typeface="Arial"/>
                <a:cs typeface="Arial"/>
                <a:sym typeface="Arial"/>
              </a:rPr>
              <a:t>Second generation languages have the added advantage of better interacting facilities with other computers. Data processing, file management and keeping all the records of events happening in the work-cell can be done more efficiently. </a:t>
            </a:r>
            <a:endParaRPr/>
          </a:p>
        </p:txBody>
      </p:sp>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2" name="Shape 92"/>
        <p:cNvGrpSpPr/>
        <p:nvPr/>
      </p:nvGrpSpPr>
      <p:grpSpPr>
        <a:xfrm>
          <a:off x="0" y="0"/>
          <a:ext cx="0" cy="0"/>
          <a:chOff x="0" y="0"/>
          <a:chExt cx="0" cy="0"/>
        </a:xfrm>
      </p:grpSpPr>
      <p:sp>
        <p:nvSpPr>
          <p:cNvPr id="93" name="Google Shape;93;p12"/>
          <p:cNvSpPr txBox="1"/>
          <p:nvPr>
            <p:ph type="title"/>
          </p:nvPr>
        </p:nvSpPr>
        <p:spPr>
          <a:xfrm>
            <a:off x="457200" y="274637"/>
            <a:ext cx="8229600" cy="7159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2800"/>
              <a:buFont typeface="Arial"/>
              <a:buNone/>
            </a:pPr>
            <a:r>
              <a:rPr b="1" i="0" lang="en-US" sz="2800" u="none">
                <a:solidFill>
                  <a:schemeClr val="dk2"/>
                </a:solidFill>
                <a:latin typeface="Arial"/>
                <a:ea typeface="Arial"/>
                <a:cs typeface="Arial"/>
                <a:sym typeface="Arial"/>
              </a:rPr>
              <a:t>CLASSIFICATION OF ROBOT LANGUAGES</a:t>
            </a:r>
            <a:endParaRPr/>
          </a:p>
        </p:txBody>
      </p:sp>
      <p:sp>
        <p:nvSpPr>
          <p:cNvPr id="94" name="Google Shape;94;p12"/>
          <p:cNvSpPr txBox="1"/>
          <p:nvPr>
            <p:ph idx="1" type="body"/>
          </p:nvPr>
        </p:nvSpPr>
        <p:spPr>
          <a:xfrm>
            <a:off x="457200" y="1066800"/>
            <a:ext cx="8229600" cy="5410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000"/>
              <a:buFont typeface="Noto Sans Symbols"/>
              <a:buChar char="⮚"/>
            </a:pPr>
            <a:r>
              <a:rPr b="0" i="0" lang="en-US" sz="2000" u="none">
                <a:solidFill>
                  <a:schemeClr val="dk1"/>
                </a:solidFill>
                <a:latin typeface="Arial"/>
                <a:ea typeface="Arial"/>
                <a:cs typeface="Arial"/>
                <a:sym typeface="Arial"/>
              </a:rPr>
              <a:t>A more advanced future language is `world' modelling. In this case, a task is defined through a command, say `TIGHTEN THE NUT'. The robot should be capable of performing step by step functions to accomplish the objective of tightening the nut. </a:t>
            </a:r>
            <a:endParaRPr/>
          </a:p>
          <a:p>
            <a:pPr indent="-342900" lvl="0" marL="342900" marR="0" rtl="0" algn="l">
              <a:lnSpc>
                <a:spcPct val="90000"/>
              </a:lnSpc>
              <a:spcBef>
                <a:spcPts val="400"/>
              </a:spcBef>
              <a:spcAft>
                <a:spcPts val="0"/>
              </a:spcAft>
              <a:buClr>
                <a:schemeClr val="dk1"/>
              </a:buClr>
              <a:buSzPts val="2000"/>
              <a:buFont typeface="Noto Sans Symbols"/>
              <a:buChar char="⮚"/>
            </a:pPr>
            <a:r>
              <a:rPr b="0" i="0" lang="en-US" sz="2000" u="none">
                <a:solidFill>
                  <a:schemeClr val="dk1"/>
                </a:solidFill>
                <a:latin typeface="Arial"/>
                <a:ea typeface="Arial"/>
                <a:cs typeface="Arial"/>
                <a:sym typeface="Arial"/>
              </a:rPr>
              <a:t>This is possible only if the robot is capable of seeing the world around it. The three-dimensional model of the work environment around the robot must be understood. </a:t>
            </a:r>
            <a:endParaRPr/>
          </a:p>
          <a:p>
            <a:pPr indent="-342900" lvl="0" marL="342900" marR="0" rtl="0" algn="l">
              <a:lnSpc>
                <a:spcPct val="90000"/>
              </a:lnSpc>
              <a:spcBef>
                <a:spcPts val="400"/>
              </a:spcBef>
              <a:spcAft>
                <a:spcPts val="0"/>
              </a:spcAft>
              <a:buClr>
                <a:schemeClr val="dk1"/>
              </a:buClr>
              <a:buSzPts val="2000"/>
              <a:buFont typeface="Noto Sans Symbols"/>
              <a:buChar char="⮚"/>
            </a:pPr>
            <a:r>
              <a:rPr b="0" i="0" lang="en-US" sz="2000" u="none">
                <a:solidFill>
                  <a:schemeClr val="dk1"/>
                </a:solidFill>
                <a:latin typeface="Arial"/>
                <a:ea typeface="Arial"/>
                <a:cs typeface="Arial"/>
                <a:sym typeface="Arial"/>
              </a:rPr>
              <a:t>The robot must find the nut and the spanner, pick them up and place them in a sequential manner and finally tighten the nut with the aid of the spanner. </a:t>
            </a:r>
            <a:endParaRPr/>
          </a:p>
          <a:p>
            <a:pPr indent="-342900" lvl="0" marL="342900" marR="0" rtl="0" algn="l">
              <a:lnSpc>
                <a:spcPct val="90000"/>
              </a:lnSpc>
              <a:spcBef>
                <a:spcPts val="400"/>
              </a:spcBef>
              <a:spcAft>
                <a:spcPts val="0"/>
              </a:spcAft>
              <a:buClr>
                <a:schemeClr val="dk1"/>
              </a:buClr>
              <a:buSzPts val="2000"/>
              <a:buFont typeface="Noto Sans Symbols"/>
              <a:buChar char="⮚"/>
            </a:pPr>
            <a:r>
              <a:rPr b="0" i="0" lang="en-US" sz="2000" u="none">
                <a:solidFill>
                  <a:schemeClr val="dk1"/>
                </a:solidFill>
                <a:latin typeface="Arial"/>
                <a:ea typeface="Arial"/>
                <a:cs typeface="Arial"/>
                <a:sym typeface="Arial"/>
              </a:rPr>
              <a:t>Intelligence is required in this case and the robot should be capable of making decisions. </a:t>
            </a:r>
            <a:endParaRPr/>
          </a:p>
          <a:p>
            <a:pPr indent="-342900" lvl="0" marL="342900" marR="0" rtl="0" algn="l">
              <a:lnSpc>
                <a:spcPct val="90000"/>
              </a:lnSpc>
              <a:spcBef>
                <a:spcPts val="400"/>
              </a:spcBef>
              <a:spcAft>
                <a:spcPts val="0"/>
              </a:spcAft>
              <a:buClr>
                <a:schemeClr val="dk1"/>
              </a:buClr>
              <a:buSzPts val="2000"/>
              <a:buFont typeface="Noto Sans Symbols"/>
              <a:buChar char="⮚"/>
            </a:pPr>
            <a:r>
              <a:rPr b="0" i="0" lang="en-US" sz="2000" u="none">
                <a:solidFill>
                  <a:schemeClr val="dk1"/>
                </a:solidFill>
                <a:latin typeface="Arial"/>
                <a:ea typeface="Arial"/>
                <a:cs typeface="Arial"/>
                <a:sym typeface="Arial"/>
              </a:rPr>
              <a:t>Future generation robot languages involve technology of artificial intelligence and hierarchical control systems. </a:t>
            </a:r>
            <a:endParaRPr/>
          </a:p>
          <a:p>
            <a:pPr indent="-342900" lvl="0" marL="342900" marR="0" rtl="0" algn="l">
              <a:lnSpc>
                <a:spcPct val="90000"/>
              </a:lnSpc>
              <a:spcBef>
                <a:spcPts val="400"/>
              </a:spcBef>
              <a:spcAft>
                <a:spcPts val="0"/>
              </a:spcAft>
              <a:buClr>
                <a:schemeClr val="dk1"/>
              </a:buClr>
              <a:buSzPts val="2000"/>
              <a:buFont typeface="Noto Sans Symbols"/>
              <a:buChar char="⮚"/>
            </a:pPr>
            <a:r>
              <a:rPr b="0" i="0" lang="en-US" sz="2000" u="none">
                <a:solidFill>
                  <a:schemeClr val="dk1"/>
                </a:solidFill>
                <a:latin typeface="Arial"/>
                <a:ea typeface="Arial"/>
                <a:cs typeface="Arial"/>
                <a:sym typeface="Arial"/>
              </a:rPr>
              <a:t>It is hoped that it will be possible to develop complete off-line robot programming through world modeling and a high level object oriented command (say TIGHTEN THE NUT) will be obeyed by the robots. </a:t>
            </a:r>
            <a:endParaRPr/>
          </a:p>
        </p:txBody>
      </p:sp>
    </p:spTree>
  </p:cSld>
  <p:clrMapOvr>
    <a:masterClrMapping/>
  </p:clrMapOvr>
  <p:transition spd="slow">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8" name="Shape 98"/>
        <p:cNvGrpSpPr/>
        <p:nvPr/>
      </p:nvGrpSpPr>
      <p:grpSpPr>
        <a:xfrm>
          <a:off x="0" y="0"/>
          <a:ext cx="0" cy="0"/>
          <a:chOff x="0" y="0"/>
          <a:chExt cx="0" cy="0"/>
        </a:xfrm>
      </p:grpSpPr>
      <p:sp>
        <p:nvSpPr>
          <p:cNvPr id="99" name="Google Shape;99;p13"/>
          <p:cNvSpPr txBox="1"/>
          <p:nvPr>
            <p:ph type="title"/>
          </p:nvPr>
        </p:nvSpPr>
        <p:spPr>
          <a:xfrm>
            <a:off x="457200" y="274637"/>
            <a:ext cx="8229600" cy="6397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2400"/>
              <a:buFont typeface="Arial"/>
              <a:buNone/>
            </a:pPr>
            <a:r>
              <a:rPr b="1" i="0" lang="en-US" sz="2400" u="none">
                <a:solidFill>
                  <a:schemeClr val="dk2"/>
                </a:solidFill>
                <a:latin typeface="Arial"/>
                <a:ea typeface="Arial"/>
                <a:cs typeface="Arial"/>
                <a:sym typeface="Arial"/>
              </a:rPr>
              <a:t>COMPUTER CONTROL AND ROBOT SOFTWARE</a:t>
            </a:r>
            <a:r>
              <a:rPr b="0" i="0" lang="en-US" sz="4000" u="none">
                <a:solidFill>
                  <a:schemeClr val="dk2"/>
                </a:solidFill>
                <a:latin typeface="Arial"/>
                <a:ea typeface="Arial"/>
                <a:cs typeface="Arial"/>
                <a:sym typeface="Arial"/>
              </a:rPr>
              <a:t> </a:t>
            </a:r>
            <a:endParaRPr/>
          </a:p>
        </p:txBody>
      </p:sp>
      <p:sp>
        <p:nvSpPr>
          <p:cNvPr id="100" name="Google Shape;100;p13"/>
          <p:cNvSpPr txBox="1"/>
          <p:nvPr>
            <p:ph idx="1" type="body"/>
          </p:nvPr>
        </p:nvSpPr>
        <p:spPr>
          <a:xfrm>
            <a:off x="457200" y="1066800"/>
            <a:ext cx="8229600" cy="5410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3200"/>
              <a:buFont typeface="Noto Sans Symbols"/>
              <a:buChar char="⮚"/>
            </a:pPr>
            <a:r>
              <a:rPr b="0" i="0" lang="en-US" sz="3200" u="none">
                <a:solidFill>
                  <a:schemeClr val="dk1"/>
                </a:solidFill>
                <a:latin typeface="Arial"/>
                <a:ea typeface="Arial"/>
                <a:cs typeface="Arial"/>
                <a:sym typeface="Arial"/>
              </a:rPr>
              <a:t>The program and control methods are actuated through software running on an operating system in which manipulation of data takes place. Monitors are used to activate control functions. In a robot, there are three basic modes of operation:</a:t>
            </a:r>
            <a:endParaRPr/>
          </a:p>
          <a:p>
            <a:pPr indent="-342900" lvl="0" marL="342900" marR="0" rtl="0" algn="l">
              <a:lnSpc>
                <a:spcPct val="90000"/>
              </a:lnSpc>
              <a:spcBef>
                <a:spcPts val="640"/>
              </a:spcBef>
              <a:spcAft>
                <a:spcPts val="0"/>
              </a:spcAft>
              <a:buClr>
                <a:schemeClr val="dk1"/>
              </a:buClr>
              <a:buSzPts val="3200"/>
              <a:buFont typeface="Noto Sans Symbols"/>
              <a:buChar char="⮚"/>
            </a:pPr>
            <a:r>
              <a:rPr b="0" i="0" lang="en-US" sz="3200" u="none">
                <a:solidFill>
                  <a:schemeClr val="dk1"/>
                </a:solidFill>
                <a:latin typeface="Arial"/>
                <a:ea typeface="Arial"/>
                <a:cs typeface="Arial"/>
                <a:sym typeface="Arial"/>
              </a:rPr>
              <a:t>1. Monitor mode</a:t>
            </a:r>
            <a:endParaRPr/>
          </a:p>
          <a:p>
            <a:pPr indent="-342900" lvl="0" marL="342900" marR="0" rtl="0" algn="l">
              <a:lnSpc>
                <a:spcPct val="90000"/>
              </a:lnSpc>
              <a:spcBef>
                <a:spcPts val="640"/>
              </a:spcBef>
              <a:spcAft>
                <a:spcPts val="0"/>
              </a:spcAft>
              <a:buClr>
                <a:schemeClr val="dk1"/>
              </a:buClr>
              <a:buSzPts val="3200"/>
              <a:buFont typeface="Noto Sans Symbols"/>
              <a:buChar char="⮚"/>
            </a:pPr>
            <a:r>
              <a:rPr b="0" i="0" lang="en-US" sz="3200" u="none">
                <a:solidFill>
                  <a:schemeClr val="dk1"/>
                </a:solidFill>
                <a:latin typeface="Arial"/>
                <a:ea typeface="Arial"/>
                <a:cs typeface="Arial"/>
                <a:sym typeface="Arial"/>
              </a:rPr>
              <a:t>2. Run mode or execute mode</a:t>
            </a:r>
            <a:endParaRPr/>
          </a:p>
          <a:p>
            <a:pPr indent="-342900" lvl="0" marL="342900" marR="0" rtl="0" algn="l">
              <a:lnSpc>
                <a:spcPct val="90000"/>
              </a:lnSpc>
              <a:spcBef>
                <a:spcPts val="640"/>
              </a:spcBef>
              <a:spcAft>
                <a:spcPts val="0"/>
              </a:spcAft>
              <a:buClr>
                <a:schemeClr val="dk1"/>
              </a:buClr>
              <a:buSzPts val="3200"/>
              <a:buFont typeface="Noto Sans Symbols"/>
              <a:buChar char="⮚"/>
            </a:pPr>
            <a:r>
              <a:rPr b="0" i="0" lang="en-US" sz="3200" u="none">
                <a:solidFill>
                  <a:schemeClr val="dk1"/>
                </a:solidFill>
                <a:latin typeface="Arial"/>
                <a:ea typeface="Arial"/>
                <a:cs typeface="Arial"/>
                <a:sym typeface="Arial"/>
              </a:rPr>
              <a:t>3. Editor mode</a:t>
            </a:r>
            <a:endParaRPr/>
          </a:p>
          <a:p>
            <a:pPr indent="-342900" lvl="0" marL="342900" marR="0" rtl="0" algn="l">
              <a:lnSpc>
                <a:spcPct val="90000"/>
              </a:lnSpc>
              <a:spcBef>
                <a:spcPts val="640"/>
              </a:spcBef>
              <a:spcAft>
                <a:spcPts val="0"/>
              </a:spcAft>
              <a:buClr>
                <a:schemeClr val="dk1"/>
              </a:buClr>
              <a:buSzPts val="3200"/>
              <a:buFont typeface="Noto Sans Symbols"/>
              <a:buChar char="⮚"/>
            </a:pPr>
            <a:r>
              <a:rPr b="0" i="0" lang="en-US" sz="3200" u="none">
                <a:solidFill>
                  <a:schemeClr val="dk1"/>
                </a:solidFill>
                <a:latin typeface="Arial"/>
                <a:ea typeface="Arial"/>
                <a:cs typeface="Arial"/>
                <a:sym typeface="Arial"/>
              </a:rPr>
              <a:t>The above modes constitute the operating system. </a:t>
            </a:r>
            <a:endParaRPr/>
          </a:p>
        </p:txBody>
      </p:sp>
    </p:spTree>
  </p:cSld>
  <p:clrMapOvr>
    <a:masterClrMapping/>
  </p:clrMapOvr>
  <p:transition spd="slow">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4" name="Shape 104"/>
        <p:cNvGrpSpPr/>
        <p:nvPr/>
      </p:nvGrpSpPr>
      <p:grpSpPr>
        <a:xfrm>
          <a:off x="0" y="0"/>
          <a:ext cx="0" cy="0"/>
          <a:chOff x="0" y="0"/>
          <a:chExt cx="0" cy="0"/>
        </a:xfrm>
      </p:grpSpPr>
      <p:sp>
        <p:nvSpPr>
          <p:cNvPr id="105" name="Google Shape;105;p1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1" i="0" lang="en-US" sz="4400" u="none">
                <a:solidFill>
                  <a:schemeClr val="dk2"/>
                </a:solidFill>
                <a:latin typeface="Arial"/>
                <a:ea typeface="Arial"/>
                <a:cs typeface="Arial"/>
                <a:sym typeface="Arial"/>
              </a:rPr>
              <a:t>Monitor Mode and Edit Mode</a:t>
            </a:r>
            <a:endParaRPr/>
          </a:p>
        </p:txBody>
      </p:sp>
      <p:sp>
        <p:nvSpPr>
          <p:cNvPr id="106" name="Google Shape;106;p1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400"/>
              <a:buFont typeface="Noto Sans Symbols"/>
              <a:buChar char="⮚"/>
            </a:pPr>
            <a:r>
              <a:rPr b="0" i="0" lang="en-US" sz="2400" u="none">
                <a:solidFill>
                  <a:schemeClr val="dk1"/>
                </a:solidFill>
                <a:latin typeface="Arial"/>
                <a:ea typeface="Arial"/>
                <a:cs typeface="Arial"/>
                <a:sym typeface="Arial"/>
              </a:rPr>
              <a:t>In the monitor mode, the programmer can define locations, load a particular piece of information in a particular register, store information in the memory, save, transfer programs from storage into computer control memory, enable or disable, and move back and forth into its edit and run mode.</a:t>
            </a:r>
            <a:endParaRPr b="1" i="0" sz="2400" u="none">
              <a:solidFill>
                <a:schemeClr val="dk1"/>
              </a:solidFill>
              <a:latin typeface="Arial"/>
              <a:ea typeface="Arial"/>
              <a:cs typeface="Arial"/>
              <a:sym typeface="Arial"/>
            </a:endParaRPr>
          </a:p>
          <a:p>
            <a:pPr indent="-342900" lvl="0" marL="342900" marR="0" rtl="0" algn="l">
              <a:lnSpc>
                <a:spcPct val="90000"/>
              </a:lnSpc>
              <a:spcBef>
                <a:spcPts val="480"/>
              </a:spcBef>
              <a:spcAft>
                <a:spcPts val="0"/>
              </a:spcAft>
              <a:buClr>
                <a:schemeClr val="dk1"/>
              </a:buClr>
              <a:buSzPts val="2400"/>
              <a:buFont typeface="Noto Sans Symbols"/>
              <a:buChar char="⮚"/>
            </a:pPr>
            <a:r>
              <a:rPr b="0" i="0" lang="en-US" sz="2400" u="none">
                <a:solidFill>
                  <a:schemeClr val="dk1"/>
                </a:solidFill>
                <a:latin typeface="Arial"/>
                <a:ea typeface="Arial"/>
                <a:cs typeface="Arial"/>
                <a:sym typeface="Arial"/>
              </a:rPr>
              <a:t>In the edit mode, the programmer can edit or change a set of instructions of existing programs or introduce a new set of information. The user can erase some instructions and can replace them by new lines. In this mode, any error if shown on the monitor can be corrected. However, to come out of the edit mode, an end command, say (E) should be given.</a:t>
            </a:r>
            <a:endParaRPr/>
          </a:p>
        </p:txBody>
      </p:sp>
    </p:spTree>
  </p:cSld>
  <p:clrMapOvr>
    <a:masterClrMapping/>
  </p:clrMapOvr>
  <p:transition spd="slow">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0" name="Shape 110"/>
        <p:cNvGrpSpPr/>
        <p:nvPr/>
      </p:nvGrpSpPr>
      <p:grpSpPr>
        <a:xfrm>
          <a:off x="0" y="0"/>
          <a:ext cx="0" cy="0"/>
          <a:chOff x="0" y="0"/>
          <a:chExt cx="0" cy="0"/>
        </a:xfrm>
      </p:grpSpPr>
      <p:sp>
        <p:nvSpPr>
          <p:cNvPr id="111" name="Google Shape;111;p15"/>
          <p:cNvSpPr txBox="1"/>
          <p:nvPr>
            <p:ph type="title"/>
          </p:nvPr>
        </p:nvSpPr>
        <p:spPr>
          <a:xfrm>
            <a:off x="457200" y="274637"/>
            <a:ext cx="8229600" cy="7159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Arial"/>
              <a:buNone/>
            </a:pPr>
            <a:r>
              <a:rPr b="1" i="0" lang="en-US" sz="4000" u="none">
                <a:solidFill>
                  <a:schemeClr val="dk2"/>
                </a:solidFill>
                <a:latin typeface="Arial"/>
                <a:ea typeface="Arial"/>
                <a:cs typeface="Arial"/>
                <a:sym typeface="Arial"/>
              </a:rPr>
              <a:t>Run or Execute Mode</a:t>
            </a:r>
            <a:endParaRPr/>
          </a:p>
        </p:txBody>
      </p:sp>
      <p:sp>
        <p:nvSpPr>
          <p:cNvPr id="112" name="Google Shape;112;p15"/>
          <p:cNvSpPr txBox="1"/>
          <p:nvPr>
            <p:ph idx="1" type="body"/>
          </p:nvPr>
        </p:nvSpPr>
        <p:spPr>
          <a:xfrm>
            <a:off x="533400" y="990600"/>
            <a:ext cx="8229600" cy="5562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5000"/>
              </a:lnSpc>
              <a:spcBef>
                <a:spcPts val="0"/>
              </a:spcBef>
              <a:spcAft>
                <a:spcPts val="0"/>
              </a:spcAft>
              <a:buClr>
                <a:schemeClr val="dk1"/>
              </a:buClr>
              <a:buSzPts val="2000"/>
              <a:buFont typeface="Noto Sans Symbols"/>
              <a:buChar char="⮚"/>
            </a:pPr>
            <a:r>
              <a:rPr b="0" i="0" lang="en-US" sz="2000" u="none">
                <a:solidFill>
                  <a:schemeClr val="dk1"/>
                </a:solidFill>
                <a:latin typeface="Arial"/>
                <a:ea typeface="Arial"/>
                <a:cs typeface="Arial"/>
                <a:sym typeface="Arial"/>
              </a:rPr>
              <a:t>The programs to carry out a predefined task can be executed in the run mode. The sequential steps as written by the programmer are followed during the run mode. </a:t>
            </a:r>
            <a:endParaRPr/>
          </a:p>
          <a:p>
            <a:pPr indent="-342900" lvl="0" marL="342900" marR="0" rtl="0" algn="l">
              <a:lnSpc>
                <a:spcPct val="95000"/>
              </a:lnSpc>
              <a:spcBef>
                <a:spcPts val="400"/>
              </a:spcBef>
              <a:spcAft>
                <a:spcPts val="0"/>
              </a:spcAft>
              <a:buClr>
                <a:schemeClr val="dk1"/>
              </a:buClr>
              <a:buSzPts val="2000"/>
              <a:buFont typeface="Noto Sans Symbols"/>
              <a:buChar char="⮚"/>
            </a:pPr>
            <a:r>
              <a:rPr b="0" i="0" lang="en-US" sz="2000" u="none">
                <a:solidFill>
                  <a:schemeClr val="dk1"/>
                </a:solidFill>
                <a:latin typeface="Arial"/>
                <a:ea typeface="Arial"/>
                <a:cs typeface="Arial"/>
                <a:sym typeface="Arial"/>
              </a:rPr>
              <a:t>Sometimes dry run can be tested by making the switch disable. For example, when arc welding is done, the trajectory can be tested by dry run after the weld signals are made non-operational. The signals are made non-operational by the disable switch. After dry run, the switch may be made operational by the instruction </a:t>
            </a:r>
            <a:r>
              <a:rPr b="0" i="1" lang="en-US" sz="2000" u="none">
                <a:solidFill>
                  <a:schemeClr val="dk1"/>
                </a:solidFill>
                <a:latin typeface="Arial"/>
                <a:ea typeface="Arial"/>
                <a:cs typeface="Arial"/>
                <a:sym typeface="Arial"/>
              </a:rPr>
              <a:t>enable.,</a:t>
            </a:r>
            <a:endParaRPr/>
          </a:p>
          <a:p>
            <a:pPr indent="-342900" lvl="0" marL="342900" marR="0" rtl="0" algn="l">
              <a:lnSpc>
                <a:spcPct val="95000"/>
              </a:lnSpc>
              <a:spcBef>
                <a:spcPts val="400"/>
              </a:spcBef>
              <a:spcAft>
                <a:spcPts val="0"/>
              </a:spcAft>
              <a:buClr>
                <a:schemeClr val="dk1"/>
              </a:buClr>
              <a:buSzPts val="2000"/>
              <a:buFont typeface="Noto Sans Symbols"/>
              <a:buChar char="⮚"/>
            </a:pPr>
            <a:r>
              <a:rPr b="0" i="1" lang="en-US" sz="2000" u="none">
                <a:solidFill>
                  <a:schemeClr val="dk1"/>
                </a:solidFill>
                <a:latin typeface="Arial"/>
                <a:ea typeface="Arial"/>
                <a:cs typeface="Arial"/>
                <a:sym typeface="Arial"/>
              </a:rPr>
              <a:t>A </a:t>
            </a:r>
            <a:r>
              <a:rPr b="0" i="0" lang="en-US" sz="2000" u="none">
                <a:solidFill>
                  <a:schemeClr val="dk1"/>
                </a:solidFill>
                <a:latin typeface="Arial"/>
                <a:ea typeface="Arial"/>
                <a:cs typeface="Arial"/>
                <a:sym typeface="Arial"/>
              </a:rPr>
              <a:t>program can be tested in run mode and by debugging, the errors in the program can be rectified. </a:t>
            </a:r>
            <a:endParaRPr/>
          </a:p>
          <a:p>
            <a:pPr indent="-342900" lvl="0" marL="342900" marR="0" rtl="0" algn="l">
              <a:lnSpc>
                <a:spcPct val="95000"/>
              </a:lnSpc>
              <a:spcBef>
                <a:spcPts val="400"/>
              </a:spcBef>
              <a:spcAft>
                <a:spcPts val="0"/>
              </a:spcAft>
              <a:buClr>
                <a:schemeClr val="dk1"/>
              </a:buClr>
              <a:buSzPts val="2000"/>
              <a:buFont typeface="Noto Sans Symbols"/>
              <a:buChar char="⮚"/>
            </a:pPr>
            <a:r>
              <a:rPr b="0" i="0" lang="en-US" sz="2000" u="none">
                <a:solidFill>
                  <a:schemeClr val="dk1"/>
                </a:solidFill>
                <a:latin typeface="Arial"/>
                <a:ea typeface="Arial"/>
                <a:cs typeface="Arial"/>
                <a:sym typeface="Arial"/>
              </a:rPr>
              <a:t>Suppose the robot has been programmed to describe a path beyond the defined envelope, the robot cannot move and the monitor will exhibit some error message. </a:t>
            </a:r>
            <a:endParaRPr/>
          </a:p>
          <a:p>
            <a:pPr indent="-342900" lvl="0" marL="342900" marR="0" rtl="0" algn="l">
              <a:lnSpc>
                <a:spcPct val="95000"/>
              </a:lnSpc>
              <a:spcBef>
                <a:spcPts val="400"/>
              </a:spcBef>
              <a:spcAft>
                <a:spcPts val="0"/>
              </a:spcAft>
              <a:buClr>
                <a:schemeClr val="dk1"/>
              </a:buClr>
              <a:buSzPts val="2000"/>
              <a:buFont typeface="Noto Sans Symbols"/>
              <a:buChar char="⮚"/>
            </a:pPr>
            <a:r>
              <a:rPr b="0" i="0" lang="en-US" sz="2000" u="none">
                <a:solidFill>
                  <a:schemeClr val="dk1"/>
                </a:solidFill>
                <a:latin typeface="Arial"/>
                <a:ea typeface="Arial"/>
                <a:cs typeface="Arial"/>
                <a:sym typeface="Arial"/>
              </a:rPr>
              <a:t>The path or the coordinate points of locations are to be redefined and corrected in the edit mode. Then after ending the edit mode, the run mode may be actuated. </a:t>
            </a:r>
            <a:endParaRPr/>
          </a:p>
          <a:p>
            <a:pPr indent="-342900" lvl="0" marL="342900" marR="0" rtl="0" algn="l">
              <a:lnSpc>
                <a:spcPct val="95000"/>
              </a:lnSpc>
              <a:spcBef>
                <a:spcPts val="400"/>
              </a:spcBef>
              <a:spcAft>
                <a:spcPts val="0"/>
              </a:spcAft>
              <a:buClr>
                <a:schemeClr val="dk1"/>
              </a:buClr>
              <a:buSzPts val="2000"/>
              <a:buFont typeface="Noto Sans Symbols"/>
              <a:buChar char="⮚"/>
            </a:pPr>
            <a:r>
              <a:rPr b="0" i="0" lang="en-US" sz="2000" u="none">
                <a:solidFill>
                  <a:schemeClr val="dk1"/>
                </a:solidFill>
                <a:latin typeface="Arial"/>
                <a:ea typeface="Arial"/>
                <a:cs typeface="Arial"/>
                <a:sym typeface="Arial"/>
              </a:rPr>
              <a:t>The robot will run following the correct trajectory. </a:t>
            </a:r>
            <a:endParaRPr/>
          </a:p>
        </p:txBody>
      </p:sp>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 name="Shape 32"/>
        <p:cNvGrpSpPr/>
        <p:nvPr/>
      </p:nvGrpSpPr>
      <p:grpSpPr>
        <a:xfrm>
          <a:off x="0" y="0"/>
          <a:ext cx="0" cy="0"/>
          <a:chOff x="0" y="0"/>
          <a:chExt cx="0" cy="0"/>
        </a:xfrm>
      </p:grpSpPr>
      <p:sp>
        <p:nvSpPr>
          <p:cNvPr id="33" name="Google Shape;33;p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Arial"/>
              <a:buNone/>
            </a:pPr>
            <a:r>
              <a:rPr b="1" i="0" lang="en-US" sz="3600" u="none">
                <a:solidFill>
                  <a:schemeClr val="dk2"/>
                </a:solidFill>
                <a:latin typeface="Arial"/>
                <a:ea typeface="Arial"/>
                <a:cs typeface="Arial"/>
                <a:sym typeface="Arial"/>
              </a:rPr>
              <a:t>Robot Languages: </a:t>
            </a:r>
            <a:r>
              <a:rPr b="1" i="0" lang="en-US" sz="4400" u="none">
                <a:solidFill>
                  <a:schemeClr val="dk2"/>
                </a:solidFill>
                <a:latin typeface="Arial"/>
                <a:ea typeface="Arial"/>
                <a:cs typeface="Arial"/>
                <a:sym typeface="Arial"/>
              </a:rPr>
              <a:t>VAL</a:t>
            </a:r>
            <a:endParaRPr/>
          </a:p>
        </p:txBody>
      </p:sp>
      <p:sp>
        <p:nvSpPr>
          <p:cNvPr id="34" name="Google Shape;34;p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Arial"/>
                <a:ea typeface="Arial"/>
                <a:cs typeface="Arial"/>
                <a:sym typeface="Arial"/>
              </a:rPr>
              <a:t>VAL is a popular textual robot language developed by Unimation Inc. for the PUMA </a:t>
            </a:r>
            <a:r>
              <a:rPr b="1" i="0" lang="en-US" sz="2400" u="none" cap="none" strike="noStrike">
                <a:solidFill>
                  <a:schemeClr val="dk1"/>
                </a:solidFill>
                <a:latin typeface="Arial"/>
                <a:ea typeface="Arial"/>
                <a:cs typeface="Arial"/>
                <a:sym typeface="Arial"/>
              </a:rPr>
              <a:t>series </a:t>
            </a:r>
            <a:r>
              <a:rPr b="0" i="0" lang="en-US" sz="2400" u="none" cap="none" strike="noStrike">
                <a:solidFill>
                  <a:schemeClr val="dk1"/>
                </a:solidFill>
                <a:latin typeface="Arial"/>
                <a:ea typeface="Arial"/>
                <a:cs typeface="Arial"/>
                <a:sym typeface="Arial"/>
              </a:rPr>
              <a:t>of robots. </a:t>
            </a:r>
            <a:endParaRPr/>
          </a:p>
          <a:p>
            <a:pPr indent="-342900" lvl="0" marL="342900" marR="0" rtl="0" algn="l">
              <a:lnSpc>
                <a:spcPct val="90000"/>
              </a:lnSpc>
              <a:spcBef>
                <a:spcPts val="480"/>
              </a:spcBef>
              <a:spcAft>
                <a:spcPts val="0"/>
              </a:spcAft>
              <a:buClr>
                <a:schemeClr val="dk1"/>
              </a:buClr>
              <a:buSzPts val="2400"/>
              <a:buFont typeface="Noto Sans Symbols"/>
              <a:buChar char="⮚"/>
            </a:pPr>
            <a:r>
              <a:rPr b="0" i="0" lang="en-US" sz="2400" u="none" cap="none" strike="noStrike">
                <a:solidFill>
                  <a:schemeClr val="dk1"/>
                </a:solidFill>
                <a:latin typeface="Arial"/>
                <a:ea typeface="Arial"/>
                <a:cs typeface="Arial"/>
                <a:sym typeface="Arial"/>
              </a:rPr>
              <a:t>VAL has been upgraded to VAL II system with more interlocking facilities. </a:t>
            </a:r>
            <a:endParaRPr/>
          </a:p>
          <a:p>
            <a:pPr indent="-342900" lvl="0" marL="342900" marR="0" rtl="0" algn="l">
              <a:lnSpc>
                <a:spcPct val="90000"/>
              </a:lnSpc>
              <a:spcBef>
                <a:spcPts val="480"/>
              </a:spcBef>
              <a:spcAft>
                <a:spcPts val="0"/>
              </a:spcAft>
              <a:buClr>
                <a:schemeClr val="dk1"/>
              </a:buClr>
              <a:buSzPts val="2400"/>
              <a:buFont typeface="Noto Sans Symbols"/>
              <a:buChar char="⮚"/>
            </a:pPr>
            <a:r>
              <a:rPr b="0" i="0" lang="en-US" sz="2400" u="none" cap="none" strike="noStrike">
                <a:solidFill>
                  <a:schemeClr val="dk1"/>
                </a:solidFill>
                <a:latin typeface="Arial"/>
                <a:ea typeface="Arial"/>
                <a:cs typeface="Arial"/>
                <a:sym typeface="Arial"/>
              </a:rPr>
              <a:t>Victor Sheinman developed VAL language. </a:t>
            </a:r>
            <a:endParaRPr/>
          </a:p>
          <a:p>
            <a:pPr indent="-342900" lvl="0" marL="342900" marR="0" rtl="0" algn="l">
              <a:lnSpc>
                <a:spcPct val="90000"/>
              </a:lnSpc>
              <a:spcBef>
                <a:spcPts val="480"/>
              </a:spcBef>
              <a:spcAft>
                <a:spcPts val="0"/>
              </a:spcAft>
              <a:buClr>
                <a:schemeClr val="dk1"/>
              </a:buClr>
              <a:buSzPts val="2400"/>
              <a:buFont typeface="Noto Sans Symbols"/>
              <a:buChar char="⮚"/>
            </a:pPr>
            <a:r>
              <a:rPr b="0" i="0" lang="en-US" sz="2400" u="none" cap="none" strike="noStrike">
                <a:solidFill>
                  <a:schemeClr val="dk1"/>
                </a:solidFill>
                <a:latin typeface="Arial"/>
                <a:ea typeface="Arial"/>
                <a:cs typeface="Arial"/>
                <a:sym typeface="Arial"/>
              </a:rPr>
              <a:t>VAL is very user-friendly. It provides arm movement in joint, world and tool coordinates, gripping and speed control. </a:t>
            </a:r>
            <a:endParaRPr/>
          </a:p>
          <a:p>
            <a:pPr indent="-342900" lvl="0" marL="342900" marR="0" rtl="0" algn="l">
              <a:lnSpc>
                <a:spcPct val="90000"/>
              </a:lnSpc>
              <a:spcBef>
                <a:spcPts val="480"/>
              </a:spcBef>
              <a:spcAft>
                <a:spcPts val="0"/>
              </a:spcAft>
              <a:buClr>
                <a:schemeClr val="dk1"/>
              </a:buClr>
              <a:buSzPts val="2400"/>
              <a:buFont typeface="Noto Sans Symbols"/>
              <a:buChar char="⮚"/>
            </a:pPr>
            <a:r>
              <a:rPr b="0" i="0" lang="en-US" sz="2400" u="none" cap="none" strike="noStrike">
                <a:solidFill>
                  <a:schemeClr val="dk1"/>
                </a:solidFill>
                <a:latin typeface="Arial"/>
                <a:ea typeface="Arial"/>
                <a:cs typeface="Arial"/>
                <a:sym typeface="Arial"/>
              </a:rPr>
              <a:t>WAIT and SIGNAL commands can be given to implement a specific task. The commands are subroutines written in BASIC and translated with the aid of an interpreter. Compiled BASIC has more flexibility.</a:t>
            </a:r>
            <a:endParaRPr/>
          </a:p>
        </p:txBody>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 name="Shape 38"/>
        <p:cNvGrpSpPr/>
        <p:nvPr/>
      </p:nvGrpSpPr>
      <p:grpSpPr>
        <a:xfrm>
          <a:off x="0" y="0"/>
          <a:ext cx="0" cy="0"/>
          <a:chOff x="0" y="0"/>
          <a:chExt cx="0" cy="0"/>
        </a:xfrm>
      </p:grpSpPr>
      <p:sp>
        <p:nvSpPr>
          <p:cNvPr id="39" name="Google Shape;39;p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Arial"/>
              <a:buNone/>
            </a:pPr>
            <a:r>
              <a:rPr b="1" i="0" lang="en-US" sz="3600" u="none">
                <a:solidFill>
                  <a:schemeClr val="dk2"/>
                </a:solidFill>
                <a:latin typeface="Arial"/>
                <a:ea typeface="Arial"/>
                <a:cs typeface="Arial"/>
                <a:sym typeface="Arial"/>
              </a:rPr>
              <a:t>Robot Languages: </a:t>
            </a:r>
            <a:r>
              <a:rPr b="1" i="0" lang="en-US" sz="4400" u="none">
                <a:solidFill>
                  <a:schemeClr val="dk2"/>
                </a:solidFill>
                <a:latin typeface="Arial"/>
                <a:ea typeface="Arial"/>
                <a:cs typeface="Arial"/>
                <a:sym typeface="Arial"/>
              </a:rPr>
              <a:t>AML</a:t>
            </a:r>
            <a:endParaRPr/>
          </a:p>
        </p:txBody>
      </p:sp>
      <p:sp>
        <p:nvSpPr>
          <p:cNvPr id="40" name="Google Shape;40;p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Arial"/>
                <a:ea typeface="Arial"/>
                <a:cs typeface="Arial"/>
                <a:sym typeface="Arial"/>
              </a:rPr>
              <a:t>A manufacturing language, AML was developed by IBM. </a:t>
            </a:r>
            <a:endParaRPr/>
          </a:p>
          <a:p>
            <a:pPr indent="-342900" lvl="0" marL="342900" marR="0" rtl="0" algn="l">
              <a:lnSpc>
                <a:spcPct val="90000"/>
              </a:lnSpc>
              <a:spcBef>
                <a:spcPts val="480"/>
              </a:spcBef>
              <a:spcAft>
                <a:spcPts val="0"/>
              </a:spcAft>
              <a:buClr>
                <a:schemeClr val="dk1"/>
              </a:buClr>
              <a:buSzPts val="2400"/>
              <a:buFont typeface="Noto Sans Symbols"/>
              <a:buChar char="⮚"/>
            </a:pPr>
            <a:r>
              <a:rPr b="0" i="0" lang="en-US" sz="2400" u="none" cap="none" strike="noStrike">
                <a:solidFill>
                  <a:schemeClr val="dk1"/>
                </a:solidFill>
                <a:latin typeface="Arial"/>
                <a:ea typeface="Arial"/>
                <a:cs typeface="Arial"/>
                <a:sym typeface="Arial"/>
              </a:rPr>
              <a:t>AML is very useful for assembly operations as different user-robot programming interfaces are possible. The programming language AML is also used in other automated manufacturing systems. </a:t>
            </a:r>
            <a:endParaRPr/>
          </a:p>
          <a:p>
            <a:pPr indent="-342900" lvl="0" marL="342900" marR="0" rtl="0" algn="l">
              <a:lnSpc>
                <a:spcPct val="90000"/>
              </a:lnSpc>
              <a:spcBef>
                <a:spcPts val="480"/>
              </a:spcBef>
              <a:spcAft>
                <a:spcPts val="0"/>
              </a:spcAft>
              <a:buClr>
                <a:schemeClr val="dk1"/>
              </a:buClr>
              <a:buSzPts val="2400"/>
              <a:buFont typeface="Noto Sans Symbols"/>
              <a:buChar char="⮚"/>
            </a:pPr>
            <a:r>
              <a:rPr b="0" i="0" lang="en-US" sz="2400" u="none" cap="none" strike="noStrike">
                <a:solidFill>
                  <a:schemeClr val="dk1"/>
                </a:solidFill>
                <a:latin typeface="Arial"/>
                <a:ea typeface="Arial"/>
                <a:cs typeface="Arial"/>
                <a:sym typeface="Arial"/>
              </a:rPr>
              <a:t>The advantage of using AML is that integers, real numbers and strings can be specified in the same aggregate which is said to be an ordered set of constants or variables. An aggregate can be used to specify coordinate values of the robot's joints or wrist position and orientation.</a:t>
            </a:r>
            <a:endParaRPr/>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4" name="Shape 44"/>
        <p:cNvGrpSpPr/>
        <p:nvPr/>
      </p:nvGrpSpPr>
      <p:grpSpPr>
        <a:xfrm>
          <a:off x="0" y="0"/>
          <a:ext cx="0" cy="0"/>
          <a:chOff x="0" y="0"/>
          <a:chExt cx="0" cy="0"/>
        </a:xfrm>
      </p:grpSpPr>
      <p:sp>
        <p:nvSpPr>
          <p:cNvPr id="45" name="Google Shape;45;p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Arial"/>
              <a:buNone/>
            </a:pPr>
            <a:r>
              <a:rPr b="1" i="0" lang="en-US" sz="3600" u="none">
                <a:solidFill>
                  <a:schemeClr val="dk2"/>
                </a:solidFill>
                <a:latin typeface="Arial"/>
                <a:ea typeface="Arial"/>
                <a:cs typeface="Arial"/>
                <a:sym typeface="Arial"/>
              </a:rPr>
              <a:t>Robot Languages: </a:t>
            </a:r>
            <a:r>
              <a:rPr b="1" i="0" lang="en-US" sz="4400" u="none">
                <a:solidFill>
                  <a:schemeClr val="dk2"/>
                </a:solidFill>
                <a:latin typeface="Arial"/>
                <a:ea typeface="Arial"/>
                <a:cs typeface="Arial"/>
                <a:sym typeface="Arial"/>
              </a:rPr>
              <a:t>MCL</a:t>
            </a:r>
            <a:r>
              <a:rPr b="0" i="0" lang="en-US" sz="4400" u="none">
                <a:solidFill>
                  <a:schemeClr val="dk2"/>
                </a:solidFill>
                <a:latin typeface="Arial"/>
                <a:ea typeface="Arial"/>
                <a:cs typeface="Arial"/>
                <a:sym typeface="Arial"/>
              </a:rPr>
              <a:t> </a:t>
            </a:r>
            <a:endParaRPr/>
          </a:p>
        </p:txBody>
      </p:sp>
      <p:sp>
        <p:nvSpPr>
          <p:cNvPr id="46" name="Google Shape;46;p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800"/>
              <a:buFont typeface="Noto Sans Symbols"/>
              <a:buChar char="⮚"/>
            </a:pPr>
            <a:r>
              <a:rPr b="0" i="0" lang="en-US" sz="2800" u="none" cap="none" strike="noStrike">
                <a:solidFill>
                  <a:schemeClr val="dk1"/>
                </a:solidFill>
                <a:latin typeface="Arial"/>
                <a:ea typeface="Arial"/>
                <a:cs typeface="Arial"/>
                <a:sym typeface="Arial"/>
              </a:rPr>
              <a:t>US Air force ICAM project led to the development of another manufacturing control language known as MCL by McDonnel-Douglas.</a:t>
            </a:r>
            <a:endParaRPr/>
          </a:p>
          <a:p>
            <a:pPr indent="-342900" lvl="0" marL="342900" marR="0" rtl="0" algn="l">
              <a:lnSpc>
                <a:spcPct val="90000"/>
              </a:lnSpc>
              <a:spcBef>
                <a:spcPts val="560"/>
              </a:spcBef>
              <a:spcAft>
                <a:spcPts val="0"/>
              </a:spcAft>
              <a:buClr>
                <a:schemeClr val="dk1"/>
              </a:buClr>
              <a:buSzPts val="2800"/>
              <a:buFont typeface="Noto Sans Symbols"/>
              <a:buChar char="⮚"/>
            </a:pPr>
            <a:r>
              <a:rPr b="0" i="0" lang="en-US" sz="2800" u="none" cap="none" strike="noStrike">
                <a:solidFill>
                  <a:schemeClr val="dk1"/>
                </a:solidFill>
                <a:latin typeface="Arial"/>
                <a:ea typeface="Arial"/>
                <a:cs typeface="Arial"/>
                <a:sym typeface="Arial"/>
              </a:rPr>
              <a:t>This is a modification of the popular APT (Automatically Programmed Tooling) language used in CNC machine tools as many similar commands are used to control machine tools in CAM applications. </a:t>
            </a:r>
            <a:endParaRPr/>
          </a:p>
          <a:p>
            <a:pPr indent="-342900" lvl="0" marL="342900" marR="0" rtl="0" algn="l">
              <a:lnSpc>
                <a:spcPct val="90000"/>
              </a:lnSpc>
              <a:spcBef>
                <a:spcPts val="560"/>
              </a:spcBef>
              <a:spcAft>
                <a:spcPts val="0"/>
              </a:spcAft>
              <a:buClr>
                <a:schemeClr val="dk1"/>
              </a:buClr>
              <a:buSzPts val="2800"/>
              <a:buFont typeface="Noto Sans Symbols"/>
              <a:buChar char="⮚"/>
            </a:pPr>
            <a:r>
              <a:rPr b="0" i="0" lang="en-US" sz="2800" u="none" cap="none" strike="noStrike">
                <a:solidFill>
                  <a:schemeClr val="dk1"/>
                </a:solidFill>
                <a:latin typeface="Arial"/>
                <a:ea typeface="Arial"/>
                <a:cs typeface="Arial"/>
                <a:sym typeface="Arial"/>
              </a:rPr>
              <a:t>Lines, circles, planes, cylinders and many other complex geometrical features can be defined in MCL.</a:t>
            </a:r>
            <a:endParaRPr/>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Arial"/>
              <a:buNone/>
            </a:pPr>
            <a:r>
              <a:rPr b="1" i="0" lang="en-US" sz="3600" u="none">
                <a:solidFill>
                  <a:schemeClr val="dk2"/>
                </a:solidFill>
                <a:latin typeface="Arial"/>
                <a:ea typeface="Arial"/>
                <a:cs typeface="Arial"/>
                <a:sym typeface="Arial"/>
              </a:rPr>
              <a:t>Robot Languages: </a:t>
            </a:r>
            <a:r>
              <a:rPr b="1" i="0" lang="en-US" sz="4400" u="none">
                <a:solidFill>
                  <a:schemeClr val="dk2"/>
                </a:solidFill>
                <a:latin typeface="Arial"/>
                <a:ea typeface="Arial"/>
                <a:cs typeface="Arial"/>
                <a:sym typeface="Arial"/>
              </a:rPr>
              <a:t>RAIL</a:t>
            </a:r>
            <a:endParaRPr/>
          </a:p>
        </p:txBody>
      </p:sp>
      <p:sp>
        <p:nvSpPr>
          <p:cNvPr id="52" name="Google Shape;52;p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Noto Sans Symbols"/>
              <a:buChar char="⮚"/>
            </a:pPr>
            <a:r>
              <a:rPr b="0" i="0" lang="en-US" sz="2800" u="none" cap="none" strike="noStrike">
                <a:solidFill>
                  <a:schemeClr val="dk1"/>
                </a:solidFill>
                <a:latin typeface="Arial"/>
                <a:ea typeface="Arial"/>
                <a:cs typeface="Arial"/>
                <a:sym typeface="Arial"/>
              </a:rPr>
              <a:t>RAIL was developed by Automatix for robotic assembly, inspection, arc welding and machine vision. </a:t>
            </a:r>
            <a:endParaRPr/>
          </a:p>
          <a:p>
            <a:pPr indent="-342900" lvl="0" marL="342900" marR="0" rtl="0" algn="l">
              <a:lnSpc>
                <a:spcPct val="100000"/>
              </a:lnSpc>
              <a:spcBef>
                <a:spcPts val="560"/>
              </a:spcBef>
              <a:spcAft>
                <a:spcPts val="0"/>
              </a:spcAft>
              <a:buClr>
                <a:schemeClr val="dk1"/>
              </a:buClr>
              <a:buSzPts val="2800"/>
              <a:buFont typeface="Noto Sans Symbols"/>
              <a:buChar char="⮚"/>
            </a:pPr>
            <a:r>
              <a:rPr b="0" i="0" lang="en-US" sz="2800" u="none" cap="none" strike="noStrike">
                <a:solidFill>
                  <a:schemeClr val="dk1"/>
                </a:solidFill>
                <a:latin typeface="Arial"/>
                <a:ea typeface="Arial"/>
                <a:cs typeface="Arial"/>
                <a:sym typeface="Arial"/>
              </a:rPr>
              <a:t>A variety of data types as used in PASCAL can be used. An interpreter is used to convert the language into machine language commands. </a:t>
            </a:r>
            <a:endParaRPr/>
          </a:p>
          <a:p>
            <a:pPr indent="-342900" lvl="0" marL="342900" marR="0" rtl="0" algn="l">
              <a:lnSpc>
                <a:spcPct val="100000"/>
              </a:lnSpc>
              <a:spcBef>
                <a:spcPts val="560"/>
              </a:spcBef>
              <a:spcAft>
                <a:spcPts val="0"/>
              </a:spcAft>
              <a:buClr>
                <a:schemeClr val="dk1"/>
              </a:buClr>
              <a:buSzPts val="2800"/>
              <a:buFont typeface="Noto Sans Symbols"/>
              <a:buChar char="⮚"/>
            </a:pPr>
            <a:r>
              <a:rPr b="0" i="0" lang="en-US" sz="2800" u="none" cap="none" strike="noStrike">
                <a:solidFill>
                  <a:schemeClr val="dk1"/>
                </a:solidFill>
                <a:latin typeface="Arial"/>
                <a:ea typeface="Arial"/>
                <a:cs typeface="Arial"/>
                <a:sym typeface="Arial"/>
              </a:rPr>
              <a:t>It uses Motorola 68000 type microcomputer system. It supports many commands and control of the vision system.</a:t>
            </a:r>
            <a:endParaRPr/>
          </a:p>
        </p:txBody>
      </p:sp>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6" name="Shape 56"/>
        <p:cNvGrpSpPr/>
        <p:nvPr/>
      </p:nvGrpSpPr>
      <p:grpSpPr>
        <a:xfrm>
          <a:off x="0" y="0"/>
          <a:ext cx="0" cy="0"/>
          <a:chOff x="0" y="0"/>
          <a:chExt cx="0" cy="0"/>
        </a:xfrm>
      </p:grpSpPr>
      <p:sp>
        <p:nvSpPr>
          <p:cNvPr id="57" name="Google Shape;57;p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Arial"/>
              <a:buNone/>
            </a:pPr>
            <a:r>
              <a:rPr b="1" i="0" lang="en-US" sz="3200" u="none">
                <a:solidFill>
                  <a:schemeClr val="dk2"/>
                </a:solidFill>
                <a:latin typeface="Arial"/>
                <a:ea typeface="Arial"/>
                <a:cs typeface="Arial"/>
                <a:sym typeface="Arial"/>
              </a:rPr>
              <a:t>Robot Languages: </a:t>
            </a:r>
            <a:r>
              <a:rPr b="1" i="0" lang="en-US" sz="4000" u="none">
                <a:solidFill>
                  <a:schemeClr val="dk2"/>
                </a:solidFill>
                <a:latin typeface="Arial"/>
                <a:ea typeface="Arial"/>
                <a:cs typeface="Arial"/>
                <a:sym typeface="Arial"/>
              </a:rPr>
              <a:t>HELP and JARS</a:t>
            </a:r>
            <a:endParaRPr/>
          </a:p>
        </p:txBody>
      </p:sp>
      <p:sp>
        <p:nvSpPr>
          <p:cNvPr id="58" name="Google Shape;58;p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800"/>
              <a:buFont typeface="Noto Sans Symbols"/>
              <a:buChar char="⮚"/>
            </a:pPr>
            <a:r>
              <a:rPr b="0" i="0" lang="en-US" sz="2800" u="none" cap="none" strike="noStrike">
                <a:solidFill>
                  <a:schemeClr val="dk1"/>
                </a:solidFill>
                <a:latin typeface="Arial"/>
                <a:ea typeface="Arial"/>
                <a:cs typeface="Arial"/>
                <a:sym typeface="Arial"/>
              </a:rPr>
              <a:t>HELP was developed by General Electric Company. </a:t>
            </a:r>
            <a:endParaRPr/>
          </a:p>
          <a:p>
            <a:pPr indent="-342900" lvl="0" marL="342900" marR="0" rtl="0" algn="l">
              <a:lnSpc>
                <a:spcPct val="90000"/>
              </a:lnSpc>
              <a:spcBef>
                <a:spcPts val="560"/>
              </a:spcBef>
              <a:spcAft>
                <a:spcPts val="0"/>
              </a:spcAft>
              <a:buClr>
                <a:schemeClr val="dk1"/>
              </a:buClr>
              <a:buSzPts val="2800"/>
              <a:buFont typeface="Noto Sans Symbols"/>
              <a:buChar char="⮚"/>
            </a:pPr>
            <a:r>
              <a:rPr b="0" i="0" lang="en-US" sz="2800" u="none" cap="none" strike="noStrike">
                <a:solidFill>
                  <a:schemeClr val="dk1"/>
                </a:solidFill>
                <a:latin typeface="Arial"/>
                <a:ea typeface="Arial"/>
                <a:cs typeface="Arial"/>
                <a:sym typeface="Arial"/>
              </a:rPr>
              <a:t>It acts more or less like RAIL. </a:t>
            </a:r>
            <a:endParaRPr/>
          </a:p>
          <a:p>
            <a:pPr indent="-342900" lvl="0" marL="342900" marR="0" rtl="0" algn="l">
              <a:lnSpc>
                <a:spcPct val="90000"/>
              </a:lnSpc>
              <a:spcBef>
                <a:spcPts val="560"/>
              </a:spcBef>
              <a:spcAft>
                <a:spcPts val="0"/>
              </a:spcAft>
              <a:buClr>
                <a:schemeClr val="dk1"/>
              </a:buClr>
              <a:buSzPts val="2800"/>
              <a:buFont typeface="Noto Sans Symbols"/>
              <a:buChar char="⮚"/>
            </a:pPr>
            <a:r>
              <a:rPr b="0" i="0" lang="en-US" sz="2800" u="none" cap="none" strike="noStrike">
                <a:solidFill>
                  <a:schemeClr val="dk1"/>
                </a:solidFill>
                <a:latin typeface="Arial"/>
                <a:ea typeface="Arial"/>
                <a:cs typeface="Arial"/>
                <a:sym typeface="Arial"/>
              </a:rPr>
              <a:t>It has the capability to control two robot arms at the same time. The structure of the language is like PASCAL.</a:t>
            </a:r>
            <a:endParaRPr/>
          </a:p>
          <a:p>
            <a:pPr indent="-342900" lvl="0" marL="342900" marR="0" rtl="0" algn="l">
              <a:lnSpc>
                <a:spcPct val="90000"/>
              </a:lnSpc>
              <a:spcBef>
                <a:spcPts val="560"/>
              </a:spcBef>
              <a:spcAft>
                <a:spcPts val="0"/>
              </a:spcAft>
              <a:buClr>
                <a:schemeClr val="dk1"/>
              </a:buClr>
              <a:buSzPts val="2800"/>
              <a:buFont typeface="Noto Sans Symbols"/>
              <a:buChar char="⮚"/>
            </a:pPr>
            <a:r>
              <a:rPr b="0" i="0" lang="en-US" sz="2800" u="none" cap="none" strike="noStrike">
                <a:solidFill>
                  <a:schemeClr val="dk1"/>
                </a:solidFill>
                <a:latin typeface="Arial"/>
                <a:ea typeface="Arial"/>
                <a:cs typeface="Arial"/>
                <a:sym typeface="Arial"/>
              </a:rPr>
              <a:t>JARS was developed by NASA's JPL. </a:t>
            </a:r>
            <a:endParaRPr/>
          </a:p>
          <a:p>
            <a:pPr indent="-342900" lvl="0" marL="342900" marR="0" rtl="0" algn="l">
              <a:lnSpc>
                <a:spcPct val="90000"/>
              </a:lnSpc>
              <a:spcBef>
                <a:spcPts val="560"/>
              </a:spcBef>
              <a:spcAft>
                <a:spcPts val="0"/>
              </a:spcAft>
              <a:buClr>
                <a:schemeClr val="dk1"/>
              </a:buClr>
              <a:buSzPts val="2800"/>
              <a:buFont typeface="Noto Sans Symbols"/>
              <a:buChar char="⮚"/>
            </a:pPr>
            <a:r>
              <a:rPr b="0" i="0" lang="en-US" sz="2800" u="none" cap="none" strike="noStrike">
                <a:solidFill>
                  <a:schemeClr val="dk1"/>
                </a:solidFill>
                <a:latin typeface="Arial"/>
                <a:ea typeface="Arial"/>
                <a:cs typeface="Arial"/>
                <a:sym typeface="Arial"/>
              </a:rPr>
              <a:t>The base of the language is PASCAL. JARS can be interfaced with PUMA 6000 robot for running robotic programs.</a:t>
            </a:r>
            <a:endParaRPr/>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2" name="Shape 62"/>
        <p:cNvGrpSpPr/>
        <p:nvPr/>
      </p:nvGrpSpPr>
      <p:grpSpPr>
        <a:xfrm>
          <a:off x="0" y="0"/>
          <a:ext cx="0" cy="0"/>
          <a:chOff x="0" y="0"/>
          <a:chExt cx="0" cy="0"/>
        </a:xfrm>
      </p:grpSpPr>
      <p:sp>
        <p:nvSpPr>
          <p:cNvPr id="63" name="Google Shape;63;p7"/>
          <p:cNvSpPr txBox="1"/>
          <p:nvPr>
            <p:ph type="title"/>
          </p:nvPr>
        </p:nvSpPr>
        <p:spPr>
          <a:xfrm>
            <a:off x="457200" y="274637"/>
            <a:ext cx="8229600" cy="6397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Arial"/>
              <a:buNone/>
            </a:pPr>
            <a:r>
              <a:rPr b="1" i="0" lang="en-US" sz="3200" u="none">
                <a:solidFill>
                  <a:schemeClr val="dk2"/>
                </a:solidFill>
                <a:latin typeface="Arial"/>
                <a:ea typeface="Arial"/>
                <a:cs typeface="Arial"/>
                <a:sym typeface="Arial"/>
              </a:rPr>
              <a:t>Robot Languages: </a:t>
            </a:r>
            <a:r>
              <a:rPr b="1" i="0" lang="en-US" sz="4000" u="none">
                <a:solidFill>
                  <a:schemeClr val="dk2"/>
                </a:solidFill>
                <a:latin typeface="Arial"/>
                <a:ea typeface="Arial"/>
                <a:cs typeface="Arial"/>
                <a:sym typeface="Arial"/>
              </a:rPr>
              <a:t>RPL</a:t>
            </a:r>
            <a:endParaRPr/>
          </a:p>
        </p:txBody>
      </p:sp>
      <p:sp>
        <p:nvSpPr>
          <p:cNvPr id="64" name="Google Shape;64;p7"/>
          <p:cNvSpPr txBox="1"/>
          <p:nvPr>
            <p:ph idx="1" type="body"/>
          </p:nvPr>
        </p:nvSpPr>
        <p:spPr>
          <a:xfrm>
            <a:off x="457200" y="1066800"/>
            <a:ext cx="8229600" cy="5486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Noto Sans Symbols"/>
              <a:buChar char="⮚"/>
            </a:pPr>
            <a:r>
              <a:rPr b="0" i="0" lang="en-US" sz="3200" u="none" cap="none" strike="noStrike">
                <a:solidFill>
                  <a:schemeClr val="dk1"/>
                </a:solidFill>
                <a:latin typeface="Arial"/>
                <a:ea typeface="Arial"/>
                <a:cs typeface="Arial"/>
                <a:sym typeface="Arial"/>
              </a:rPr>
              <a:t>RPL was developed at SRI International. </a:t>
            </a:r>
            <a:endParaRPr/>
          </a:p>
          <a:p>
            <a:pPr indent="-342900" lvl="0" marL="342900" marR="0" rtl="0" algn="l">
              <a:lnSpc>
                <a:spcPct val="100000"/>
              </a:lnSpc>
              <a:spcBef>
                <a:spcPts val="640"/>
              </a:spcBef>
              <a:spcAft>
                <a:spcPts val="0"/>
              </a:spcAft>
              <a:buClr>
                <a:schemeClr val="dk1"/>
              </a:buClr>
              <a:buSzPts val="3200"/>
              <a:buFont typeface="Noto Sans Symbols"/>
              <a:buChar char="⮚"/>
            </a:pPr>
            <a:r>
              <a:rPr b="0" i="0" lang="en-US" sz="3200" u="none" cap="none" strike="noStrike">
                <a:solidFill>
                  <a:schemeClr val="dk1"/>
                </a:solidFill>
                <a:latin typeface="Arial"/>
                <a:ea typeface="Arial"/>
                <a:cs typeface="Arial"/>
                <a:sym typeface="Arial"/>
              </a:rPr>
              <a:t>A compiler is used to convert a program into the codes that can be interpreted by an interpreter. </a:t>
            </a:r>
            <a:endParaRPr/>
          </a:p>
          <a:p>
            <a:pPr indent="-342900" lvl="0" marL="342900" marR="0" rtl="0" algn="l">
              <a:lnSpc>
                <a:spcPct val="100000"/>
              </a:lnSpc>
              <a:spcBef>
                <a:spcPts val="640"/>
              </a:spcBef>
              <a:spcAft>
                <a:spcPts val="0"/>
              </a:spcAft>
              <a:buClr>
                <a:schemeClr val="dk1"/>
              </a:buClr>
              <a:buSzPts val="3200"/>
              <a:buFont typeface="Noto Sans Symbols"/>
              <a:buChar char="⮚"/>
            </a:pPr>
            <a:r>
              <a:rPr b="0" i="0" lang="en-US" sz="3200" u="none" cap="none" strike="noStrike">
                <a:solidFill>
                  <a:schemeClr val="dk1"/>
                </a:solidFill>
                <a:latin typeface="Arial"/>
                <a:ea typeface="Arial"/>
                <a:cs typeface="Arial"/>
                <a:sym typeface="Arial"/>
              </a:rPr>
              <a:t>Unimation PUMA 500 can be controlled with the. help of RPL. </a:t>
            </a:r>
            <a:endParaRPr/>
          </a:p>
          <a:p>
            <a:pPr indent="-342900" lvl="0" marL="342900" marR="0" rtl="0" algn="l">
              <a:lnSpc>
                <a:spcPct val="100000"/>
              </a:lnSpc>
              <a:spcBef>
                <a:spcPts val="640"/>
              </a:spcBef>
              <a:spcAft>
                <a:spcPts val="0"/>
              </a:spcAft>
              <a:buClr>
                <a:schemeClr val="dk1"/>
              </a:buClr>
              <a:buSzPts val="3200"/>
              <a:buFont typeface="Noto Sans Symbols"/>
              <a:buChar char="⮚"/>
            </a:pPr>
            <a:r>
              <a:rPr b="0" i="0" lang="en-US" sz="3200" u="none" cap="none" strike="noStrike">
                <a:solidFill>
                  <a:schemeClr val="dk1"/>
                </a:solidFill>
                <a:latin typeface="Arial"/>
                <a:ea typeface="Arial"/>
                <a:cs typeface="Arial"/>
                <a:sym typeface="Arial"/>
              </a:rPr>
              <a:t>The basic ideas of LISP (an AI language) have been organized into a FORTRAN-like syntax in RPL. It is modular and flexible.</a:t>
            </a:r>
            <a:endParaRPr/>
          </a:p>
        </p:txBody>
      </p:sp>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8" name="Shape 68"/>
        <p:cNvGrpSpPr/>
        <p:nvPr/>
      </p:nvGrpSpPr>
      <p:grpSpPr>
        <a:xfrm>
          <a:off x="0" y="0"/>
          <a:ext cx="0" cy="0"/>
          <a:chOff x="0" y="0"/>
          <a:chExt cx="0" cy="0"/>
        </a:xfrm>
      </p:grpSpPr>
      <p:sp>
        <p:nvSpPr>
          <p:cNvPr id="69" name="Google Shape;69;p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Arial"/>
              <a:buNone/>
            </a:pPr>
            <a:r>
              <a:rPr b="1" i="0" lang="en-US" sz="3600" u="none">
                <a:solidFill>
                  <a:schemeClr val="dk2"/>
                </a:solidFill>
                <a:latin typeface="Arial"/>
                <a:ea typeface="Arial"/>
                <a:cs typeface="Arial"/>
                <a:sym typeface="Arial"/>
              </a:rPr>
              <a:t>Robot Languages: </a:t>
            </a:r>
            <a:r>
              <a:rPr b="1" i="0" lang="en-US" sz="4400" u="none">
                <a:solidFill>
                  <a:schemeClr val="dk2"/>
                </a:solidFill>
                <a:latin typeface="Arial"/>
                <a:ea typeface="Arial"/>
                <a:cs typeface="Arial"/>
                <a:sym typeface="Arial"/>
              </a:rPr>
              <a:t>Others</a:t>
            </a:r>
            <a:endParaRPr/>
          </a:p>
        </p:txBody>
      </p:sp>
      <p:sp>
        <p:nvSpPr>
          <p:cNvPr id="70" name="Google Shape;70;p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Arial"/>
                <a:ea typeface="Arial"/>
                <a:cs typeface="Arial"/>
                <a:sym typeface="Arial"/>
              </a:rPr>
              <a:t>Besides these, there are some other languages like PAL, ADA etc. </a:t>
            </a:r>
            <a:endParaRPr/>
          </a:p>
          <a:p>
            <a:pPr indent="-342900" lvl="0" marL="342900" marR="0" rtl="0" algn="l">
              <a:lnSpc>
                <a:spcPct val="90000"/>
              </a:lnSpc>
              <a:spcBef>
                <a:spcPts val="480"/>
              </a:spcBef>
              <a:spcAft>
                <a:spcPts val="0"/>
              </a:spcAft>
              <a:buClr>
                <a:schemeClr val="dk1"/>
              </a:buClr>
              <a:buSzPts val="2400"/>
              <a:buFont typeface="Noto Sans Symbols"/>
              <a:buChar char="⮚"/>
            </a:pPr>
            <a:r>
              <a:rPr b="0" i="0" lang="en-US" sz="2400" u="none" cap="none" strike="noStrike">
                <a:solidFill>
                  <a:schemeClr val="dk1"/>
                </a:solidFill>
                <a:latin typeface="Arial"/>
                <a:ea typeface="Arial"/>
                <a:cs typeface="Arial"/>
                <a:sym typeface="Arial"/>
              </a:rPr>
              <a:t>PAL has been written by Richard Paul by modifying WAVE and incorporating features of PASCAL. But the representations of syntaxes used in the program are difficult to handle. </a:t>
            </a:r>
            <a:endParaRPr/>
          </a:p>
          <a:p>
            <a:pPr indent="-342900" lvl="0" marL="342900" marR="0" rtl="0" algn="l">
              <a:lnSpc>
                <a:spcPct val="90000"/>
              </a:lnSpc>
              <a:spcBef>
                <a:spcPts val="480"/>
              </a:spcBef>
              <a:spcAft>
                <a:spcPts val="0"/>
              </a:spcAft>
              <a:buClr>
                <a:schemeClr val="dk1"/>
              </a:buClr>
              <a:buSzPts val="2400"/>
              <a:buFont typeface="Noto Sans Symbols"/>
              <a:buChar char="⮚"/>
            </a:pPr>
            <a:r>
              <a:rPr b="0" i="0" lang="en-US" sz="2400" u="none" cap="none" strike="noStrike">
                <a:solidFill>
                  <a:schemeClr val="dk1"/>
                </a:solidFill>
                <a:latin typeface="Arial"/>
                <a:ea typeface="Arial"/>
                <a:cs typeface="Arial"/>
                <a:sym typeface="Arial"/>
              </a:rPr>
              <a:t>ADA developed by the Department of Defence (DOD) in USA is a real-time system that can be run on several microcomputers like Zilog, VAX, Motorola 68000, etc. ADA is convenient for controlling the robots used in a manufacturing cell.</a:t>
            </a:r>
            <a:endParaRPr/>
          </a:p>
          <a:p>
            <a:pPr indent="-342900" lvl="0" marL="342900" marR="0" rtl="0" algn="l">
              <a:lnSpc>
                <a:spcPct val="90000"/>
              </a:lnSpc>
              <a:spcBef>
                <a:spcPts val="480"/>
              </a:spcBef>
              <a:spcAft>
                <a:spcPts val="0"/>
              </a:spcAft>
              <a:buClr>
                <a:schemeClr val="dk1"/>
              </a:buClr>
              <a:buSzPts val="2400"/>
              <a:buFont typeface="Noto Sans Symbols"/>
              <a:buChar char="⮚"/>
            </a:pPr>
            <a:r>
              <a:rPr b="0" i="0" lang="en-US" sz="2400" u="none" cap="none" strike="noStrike">
                <a:solidFill>
                  <a:schemeClr val="dk1"/>
                </a:solidFill>
                <a:latin typeface="Arial"/>
                <a:ea typeface="Arial"/>
                <a:cs typeface="Arial"/>
                <a:sym typeface="Arial"/>
              </a:rPr>
              <a:t>.</a:t>
            </a:r>
            <a:endParaRPr/>
          </a:p>
          <a:p>
            <a:pPr indent="-190500" lvl="0" marL="34290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p:txBody>
      </p:sp>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4" name="Shape 74"/>
        <p:cNvGrpSpPr/>
        <p:nvPr/>
      </p:nvGrpSpPr>
      <p:grpSpPr>
        <a:xfrm>
          <a:off x="0" y="0"/>
          <a:ext cx="0" cy="0"/>
          <a:chOff x="0" y="0"/>
          <a:chExt cx="0" cy="0"/>
        </a:xfrm>
      </p:grpSpPr>
      <p:sp>
        <p:nvSpPr>
          <p:cNvPr id="75" name="Google Shape;75;p9"/>
          <p:cNvSpPr txBox="1"/>
          <p:nvPr>
            <p:ph type="title"/>
          </p:nvPr>
        </p:nvSpPr>
        <p:spPr>
          <a:xfrm>
            <a:off x="457200" y="274637"/>
            <a:ext cx="8229600" cy="6397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Arial"/>
              <a:buNone/>
            </a:pPr>
            <a:r>
              <a:rPr b="1" i="0" lang="en-US" sz="3200" u="none">
                <a:solidFill>
                  <a:schemeClr val="dk2"/>
                </a:solidFill>
                <a:latin typeface="Arial"/>
                <a:ea typeface="Arial"/>
                <a:cs typeface="Arial"/>
                <a:sym typeface="Arial"/>
              </a:rPr>
              <a:t>Robot Languages: Comparison</a:t>
            </a:r>
            <a:endParaRPr/>
          </a:p>
        </p:txBody>
      </p:sp>
      <p:sp>
        <p:nvSpPr>
          <p:cNvPr id="76" name="Google Shape;76;p9"/>
          <p:cNvSpPr txBox="1"/>
          <p:nvPr>
            <p:ph idx="1" type="body"/>
          </p:nvPr>
        </p:nvSpPr>
        <p:spPr>
          <a:xfrm>
            <a:off x="533400" y="990600"/>
            <a:ext cx="8229600" cy="5638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5000"/>
              </a:lnSpc>
              <a:spcBef>
                <a:spcPts val="0"/>
              </a:spcBef>
              <a:spcAft>
                <a:spcPts val="0"/>
              </a:spcAft>
              <a:buClr>
                <a:schemeClr val="dk1"/>
              </a:buClr>
              <a:buSzPts val="1800"/>
              <a:buFont typeface="Noto Sans Symbols"/>
              <a:buChar char="⮚"/>
            </a:pPr>
            <a:r>
              <a:rPr b="0" i="0" lang="en-US" sz="1800" u="none">
                <a:solidFill>
                  <a:schemeClr val="dk1"/>
                </a:solidFill>
                <a:latin typeface="Arial"/>
                <a:ea typeface="Arial"/>
                <a:cs typeface="Arial"/>
                <a:sym typeface="Arial"/>
              </a:rPr>
              <a:t>Different textual robot languages have different attributes. </a:t>
            </a:r>
            <a:endParaRPr/>
          </a:p>
          <a:p>
            <a:pPr indent="-342900" lvl="0" marL="342900" marR="0" rtl="0" algn="l">
              <a:lnSpc>
                <a:spcPct val="85000"/>
              </a:lnSpc>
              <a:spcBef>
                <a:spcPts val="360"/>
              </a:spcBef>
              <a:spcAft>
                <a:spcPts val="0"/>
              </a:spcAft>
              <a:buClr>
                <a:schemeClr val="dk1"/>
              </a:buClr>
              <a:buSzPts val="1800"/>
              <a:buFont typeface="Noto Sans Symbols"/>
              <a:buChar char="⮚"/>
            </a:pPr>
            <a:r>
              <a:rPr b="0" i="0" lang="en-US" sz="1800" u="none">
                <a:solidFill>
                  <a:schemeClr val="dk1"/>
                </a:solidFill>
                <a:latin typeface="Arial"/>
                <a:ea typeface="Arial"/>
                <a:cs typeface="Arial"/>
                <a:sym typeface="Arial"/>
              </a:rPr>
              <a:t>For example, VAL, HELP and MCL though powerful for many simple tasks, do not have the same structured modular programming capability like AL, AML, JARS and ADA or VAL II. </a:t>
            </a:r>
            <a:endParaRPr/>
          </a:p>
          <a:p>
            <a:pPr indent="-342900" lvl="0" marL="342900" marR="0" rtl="0" algn="l">
              <a:lnSpc>
                <a:spcPct val="85000"/>
              </a:lnSpc>
              <a:spcBef>
                <a:spcPts val="360"/>
              </a:spcBef>
              <a:spcAft>
                <a:spcPts val="0"/>
              </a:spcAft>
              <a:buClr>
                <a:schemeClr val="dk1"/>
              </a:buClr>
              <a:buSzPts val="1800"/>
              <a:buFont typeface="Noto Sans Symbols"/>
              <a:buChar char="⮚"/>
            </a:pPr>
            <a:r>
              <a:rPr b="0" i="0" lang="en-US" sz="1800" u="none">
                <a:solidFill>
                  <a:schemeClr val="dk1"/>
                </a:solidFill>
                <a:latin typeface="Arial"/>
                <a:ea typeface="Arial"/>
                <a:cs typeface="Arial"/>
                <a:sym typeface="Arial"/>
              </a:rPr>
              <a:t>In a manufacturing cell, multiple robots or robotic equipment work in unison. Control of two or more operations done by the robots in a coordinated manner is complex. Synchronizing the motions of the robots requires necessary software commands. AL, ADA, AML, MCL have the capability of controlling multiple arms. </a:t>
            </a:r>
            <a:endParaRPr/>
          </a:p>
          <a:p>
            <a:pPr indent="-342900" lvl="0" marL="342900" marR="0" rtl="0" algn="l">
              <a:lnSpc>
                <a:spcPct val="85000"/>
              </a:lnSpc>
              <a:spcBef>
                <a:spcPts val="360"/>
              </a:spcBef>
              <a:spcAft>
                <a:spcPts val="0"/>
              </a:spcAft>
              <a:buClr>
                <a:schemeClr val="dk1"/>
              </a:buClr>
              <a:buSzPts val="1800"/>
              <a:buFont typeface="Noto Sans Symbols"/>
              <a:buChar char="⮚"/>
            </a:pPr>
            <a:r>
              <a:rPr b="0" i="0" lang="en-US" sz="1800" u="none">
                <a:solidFill>
                  <a:schemeClr val="dk1"/>
                </a:solidFill>
                <a:latin typeface="Arial"/>
                <a:ea typeface="Arial"/>
                <a:cs typeface="Arial"/>
                <a:sym typeface="Arial"/>
              </a:rPr>
              <a:t>The programming language must be capable of expressing various geometric features like joint angles, coordinate transformations such as rotation, translation, and vector quantities. Homogeneous matrices are used to specify the rotation. Rotation can also be specified by Euler angles. AML, RAIL and VAL Use Euler angles while AL manipulates homogeneous matrix for control. </a:t>
            </a:r>
            <a:endParaRPr/>
          </a:p>
          <a:p>
            <a:pPr indent="-342900" lvl="0" marL="342900" marR="0" rtl="0" algn="l">
              <a:lnSpc>
                <a:spcPct val="85000"/>
              </a:lnSpc>
              <a:spcBef>
                <a:spcPts val="360"/>
              </a:spcBef>
              <a:spcAft>
                <a:spcPts val="0"/>
              </a:spcAft>
              <a:buClr>
                <a:schemeClr val="dk1"/>
              </a:buClr>
              <a:buSzPts val="1800"/>
              <a:buFont typeface="Noto Sans Symbols"/>
              <a:buChar char="⮚"/>
            </a:pPr>
            <a:r>
              <a:rPr b="0" i="0" lang="en-US" sz="1800" u="none">
                <a:solidFill>
                  <a:schemeClr val="dk1"/>
                </a:solidFill>
                <a:latin typeface="Arial"/>
                <a:ea typeface="Arial"/>
                <a:cs typeface="Arial"/>
                <a:sym typeface="Arial"/>
              </a:rPr>
              <a:t>AL is very suitable for assembly tasks wherein many sensors are employed, though other languages like AML and HELP are flexible enough to run various subroutines. </a:t>
            </a:r>
            <a:endParaRPr/>
          </a:p>
          <a:p>
            <a:pPr indent="-342900" lvl="0" marL="342900" marR="0" rtl="0" algn="l">
              <a:lnSpc>
                <a:spcPct val="85000"/>
              </a:lnSpc>
              <a:spcBef>
                <a:spcPts val="360"/>
              </a:spcBef>
              <a:spcAft>
                <a:spcPts val="0"/>
              </a:spcAft>
              <a:buClr>
                <a:schemeClr val="dk1"/>
              </a:buClr>
              <a:buSzPts val="1800"/>
              <a:buFont typeface="Noto Sans Symbols"/>
              <a:buChar char="⮚"/>
            </a:pPr>
            <a:r>
              <a:rPr b="0" i="0" lang="en-US" sz="1800" u="none">
                <a:solidFill>
                  <a:schemeClr val="dk1"/>
                </a:solidFill>
                <a:latin typeface="Arial"/>
                <a:ea typeface="Arial"/>
                <a:cs typeface="Arial"/>
                <a:sym typeface="Arial"/>
              </a:rPr>
              <a:t>Stewing and straight ­line motions control are available with most of the languages.</a:t>
            </a:r>
            <a:endParaRPr/>
          </a:p>
          <a:p>
            <a:pPr indent="-342900" lvl="0" marL="342900" marR="0" rtl="0" algn="l">
              <a:lnSpc>
                <a:spcPct val="85000"/>
              </a:lnSpc>
              <a:spcBef>
                <a:spcPts val="360"/>
              </a:spcBef>
              <a:spcAft>
                <a:spcPts val="0"/>
              </a:spcAft>
              <a:buClr>
                <a:schemeClr val="dk1"/>
              </a:buClr>
              <a:buSzPts val="1800"/>
              <a:buFont typeface="Noto Sans Symbols"/>
              <a:buChar char="⮚"/>
            </a:pPr>
            <a:r>
              <a:rPr b="0" i="0" lang="en-US" sz="1800" u="none">
                <a:solidFill>
                  <a:schemeClr val="dk1"/>
                </a:solidFill>
                <a:latin typeface="Arial"/>
                <a:ea typeface="Arial"/>
                <a:cs typeface="Arial"/>
                <a:sym typeface="Arial"/>
              </a:rPr>
              <a:t>However, in all the robot languages, features like editor, interpreter, compiler, data management, debugging are common</a:t>
            </a:r>
            <a:endParaRPr/>
          </a:p>
        </p:txBody>
      </p:sp>
    </p:spTree>
  </p:cSld>
  <p:clrMapOvr>
    <a:masterClrMapping/>
  </p:clrMapOvr>
  <p:transition spd="slow">
    <p:fade/>
  </p:transition>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a:dk1>
        <a:srgbClr val="000000"/>
      </a:dk1>
      <a:lt1>
        <a:srgbClr val="DEF6F1"/>
      </a:lt1>
      <a:dk2>
        <a:srgbClr val="000000"/>
      </a:dk2>
      <a:lt2>
        <a:srgbClr val="969696"/>
      </a:lt2>
      <a:accent1>
        <a:srgbClr val="FFFFFF"/>
      </a:accent1>
      <a:accent2>
        <a:srgbClr val="8DC6FF"/>
      </a:accent2>
      <a:accent3>
        <a:srgbClr val="DEF6F1"/>
      </a:accent3>
      <a:accent4>
        <a:srgbClr val="FFFFFF"/>
      </a:accent4>
      <a:accent5>
        <a:srgbClr val="8DC6FF"/>
      </a:accent5>
      <a:accent6>
        <a:srgbClr val="DEF6F1"/>
      </a:accent6>
      <a:hlink>
        <a:srgbClr val="0066CC"/>
      </a:hlink>
      <a:folHlink>
        <a:srgbClr val="00A8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2007-11-27T06:40:47Z</dcterms:created>
  <dc:creator>Shihab</dc:creator>
</cp:coreProperties>
</file>

<file path=docProps/custom.xml><?xml version="1.0" encoding="utf-8"?>
<Properties xmlns="http://schemas.openxmlformats.org/officeDocument/2006/custom-properties" xmlns:vt="http://schemas.openxmlformats.org/officeDocument/2006/docPropsVTypes"/>
</file>