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jMtDhRnoQky3tnumWI890Dw90/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1cc63f7a81c_0_489"/>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1cc63f7a81c_0_489"/>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1cc63f7a81c_0_489"/>
          <p:cNvGrpSpPr/>
          <p:nvPr/>
        </p:nvGrpSpPr>
        <p:grpSpPr>
          <a:xfrm>
            <a:off x="1004144" y="1362666"/>
            <a:ext cx="7136668" cy="203195"/>
            <a:chOff x="1346429" y="1011300"/>
            <a:chExt cx="6452100" cy="152400"/>
          </a:xfrm>
        </p:grpSpPr>
        <p:cxnSp>
          <p:nvCxnSpPr>
            <p:cNvPr id="13" name="Google Shape;13;g1cc63f7a81c_0_489"/>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1cc63f7a81c_0_489"/>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1cc63f7a81c_0_489"/>
          <p:cNvGrpSpPr/>
          <p:nvPr/>
        </p:nvGrpSpPr>
        <p:grpSpPr>
          <a:xfrm>
            <a:off x="1004151" y="5292001"/>
            <a:ext cx="7136668" cy="203195"/>
            <a:chOff x="1346435" y="3969088"/>
            <a:chExt cx="6452100" cy="152400"/>
          </a:xfrm>
        </p:grpSpPr>
        <p:cxnSp>
          <p:nvCxnSpPr>
            <p:cNvPr id="16" name="Google Shape;16;g1cc63f7a81c_0_489"/>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1cc63f7a81c_0_489"/>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1cc63f7a81c_0_489"/>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g1cc63f7a81c_0_489"/>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g1cc63f7a81c_0_48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1cc63f7a81c_0_535"/>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cc63f7a81c_0_535"/>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g1cc63f7a81c_0_535"/>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g1cc63f7a81c_0_53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1cc63f7a81c_0_54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1cc63f7a81c_0_542"/>
          <p:cNvSpPr txBox="1"/>
          <p:nvPr>
            <p:ph type="title"/>
          </p:nvPr>
        </p:nvSpPr>
        <p:spPr>
          <a:xfrm>
            <a:off x="1945201" y="624110"/>
            <a:ext cx="6589200" cy="128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262626"/>
              </a:buClr>
              <a:buSzPts val="1800"/>
              <a:buNone/>
              <a:defRPr/>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64" name="Google Shape;64;g1cc63f7a81c_0_542"/>
          <p:cNvSpPr txBox="1"/>
          <p:nvPr>
            <p:ph idx="1" type="body"/>
          </p:nvPr>
        </p:nvSpPr>
        <p:spPr>
          <a:xfrm>
            <a:off x="1942415" y="2133600"/>
            <a:ext cx="6591900" cy="3777600"/>
          </a:xfrm>
          <a:prstGeom prst="rect">
            <a:avLst/>
          </a:prstGeom>
          <a:noFill/>
          <a:ln>
            <a:noFill/>
          </a:ln>
        </p:spPr>
        <p:txBody>
          <a:bodyPr anchorCtr="0" anchor="t" bIns="45700" lIns="91425" spcFirstLastPara="1" rIns="91425" wrap="square" tIns="45700">
            <a:norm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5" name="Google Shape;65;g1cc63f7a81c_0_542"/>
          <p:cNvSpPr txBox="1"/>
          <p:nvPr>
            <p:ph idx="10" type="dt"/>
          </p:nvPr>
        </p:nvSpPr>
        <p:spPr>
          <a:xfrm>
            <a:off x="7772400" y="6135089"/>
            <a:ext cx="766500" cy="370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1cc63f7a81c_0_542"/>
          <p:cNvSpPr txBox="1"/>
          <p:nvPr>
            <p:ph idx="11" type="ftr"/>
          </p:nvPr>
        </p:nvSpPr>
        <p:spPr>
          <a:xfrm>
            <a:off x="1942415" y="6135809"/>
            <a:ext cx="57165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1cc63f7a81c_0_542"/>
          <p:cNvSpPr/>
          <p:nvPr/>
        </p:nvSpPr>
        <p:spPr>
          <a:xfrm flipH="1" rot="10800000">
            <a:off x="58" y="711199"/>
            <a:ext cx="1358357"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1cc63f7a81c_0_542"/>
          <p:cNvSpPr txBox="1"/>
          <p:nvPr>
            <p:ph idx="12" type="sldNum"/>
          </p:nvPr>
        </p:nvSpPr>
        <p:spPr>
          <a:xfrm>
            <a:off x="511228" y="787783"/>
            <a:ext cx="5850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1cc63f7a81c_0_501"/>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1cc63f7a81c_0_501"/>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g1cc63f7a81c_0_50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1cc63f7a81c_0_505"/>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1cc63f7a81c_0_50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g1cc63f7a81c_0_505"/>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g1cc63f7a81c_0_50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1cc63f7a81c_0_510"/>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g1cc63f7a81c_0_510"/>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g1cc63f7a81c_0_510"/>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g1cc63f7a81c_0_5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1cc63f7a81c_0_51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g1cc63f7a81c_0_5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1cc63f7a81c_0_518"/>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g1cc63f7a81c_0_518"/>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g1cc63f7a81c_0_51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1cc63f7a81c_0_522"/>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g1cc63f7a81c_0_52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1cc63f7a81c_0_525"/>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g1cc63f7a81c_0_525"/>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1cc63f7a81c_0_525"/>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g1cc63f7a81c_0_525"/>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g1cc63f7a81c_0_525"/>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g1cc63f7a81c_0_5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1cc63f7a81c_0_532"/>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g1cc63f7a81c_0_5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1cc63f7a81c_0_48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g1cc63f7a81c_0_485"/>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g1cc63f7a81c_0_48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txBox="1"/>
          <p:nvPr>
            <p:ph type="title"/>
          </p:nvPr>
        </p:nvSpPr>
        <p:spPr>
          <a:xfrm>
            <a:off x="311700" y="593367"/>
            <a:ext cx="8520600" cy="943200"/>
          </a:xfrm>
          <a:prstGeom prst="rect">
            <a:avLst/>
          </a:prstGeom>
          <a:noFill/>
          <a:ln cap="flat" cmpd="sng" w="9525">
            <a:solidFill>
              <a:srgbClr val="FF0000"/>
            </a:solidFill>
            <a:prstDash val="solid"/>
            <a:miter lim="800000"/>
            <a:headEnd len="sm" w="sm" type="none"/>
            <a:tailEnd len="sm" w="sm" type="none"/>
          </a:ln>
        </p:spPr>
        <p:txBody>
          <a:bodyPr anchorCtr="0" anchor="b" bIns="45700" lIns="91425" spcFirstLastPara="1" rIns="91425" wrap="square" tIns="45700">
            <a:normAutofit fontScale="90000"/>
          </a:bodyPr>
          <a:lstStyle/>
          <a:p>
            <a:pPr indent="0" lvl="0" marL="0" rtl="0" algn="l">
              <a:spcBef>
                <a:spcPts val="0"/>
              </a:spcBef>
              <a:spcAft>
                <a:spcPts val="0"/>
              </a:spcAft>
              <a:buClr>
                <a:srgbClr val="E33F05"/>
              </a:buClr>
              <a:buSzPct val="100000"/>
              <a:buFont typeface="Arial"/>
              <a:buNone/>
            </a:pPr>
            <a:r>
              <a:rPr lang="en-US" sz="6000">
                <a:solidFill>
                  <a:srgbClr val="E33F05"/>
                </a:solidFill>
              </a:rPr>
              <a:t>Robotics : Introduction</a:t>
            </a:r>
            <a:endParaRPr/>
          </a:p>
        </p:txBody>
      </p:sp>
      <p:sp>
        <p:nvSpPr>
          <p:cNvPr id="74" name="Google Shape;74;p1"/>
          <p:cNvSpPr txBox="1"/>
          <p:nvPr>
            <p:ph idx="4294967295" type="body"/>
          </p:nvPr>
        </p:nvSpPr>
        <p:spPr>
          <a:xfrm>
            <a:off x="1942415" y="2133600"/>
            <a:ext cx="6591900" cy="37776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fontScale="77500" lnSpcReduction="10000"/>
          </a:bodyPr>
          <a:lstStyle/>
          <a:p>
            <a:pPr indent="-137795" lvl="0" marL="0" rtl="0" algn="just">
              <a:lnSpc>
                <a:spcPct val="80000"/>
              </a:lnSpc>
              <a:spcBef>
                <a:spcPts val="0"/>
              </a:spcBef>
              <a:spcAft>
                <a:spcPts val="0"/>
              </a:spcAft>
              <a:buSzPct val="100000"/>
              <a:buFont typeface="Arial"/>
              <a:buChar char="•"/>
            </a:pPr>
            <a:r>
              <a:rPr lang="en-US" sz="2800">
                <a:solidFill>
                  <a:srgbClr val="6600FF"/>
                </a:solidFill>
              </a:rPr>
              <a:t>With the revolution of technology, human works are replaced by </a:t>
            </a:r>
            <a:r>
              <a:rPr lang="en-US" sz="2800">
                <a:solidFill>
                  <a:srgbClr val="FF0000"/>
                </a:solidFill>
              </a:rPr>
              <a:t>automatic machines</a:t>
            </a:r>
            <a:r>
              <a:rPr lang="en-US" sz="2800">
                <a:solidFill>
                  <a:srgbClr val="6600FF"/>
                </a:solidFill>
              </a:rPr>
              <a:t>. Thus automation technology becomes popular in </a:t>
            </a:r>
            <a:r>
              <a:rPr lang="en-US" sz="2800">
                <a:solidFill>
                  <a:srgbClr val="FF0000"/>
                </a:solidFill>
              </a:rPr>
              <a:t>industry, office works and even in homes</a:t>
            </a:r>
            <a:r>
              <a:rPr lang="en-US" sz="2800">
                <a:solidFill>
                  <a:srgbClr val="6600FF"/>
                </a:solidFill>
              </a:rPr>
              <a:t>. </a:t>
            </a:r>
            <a:endParaRPr/>
          </a:p>
          <a:p>
            <a:pPr indent="-137795" lvl="0" marL="0" rtl="0" algn="just">
              <a:lnSpc>
                <a:spcPct val="80000"/>
              </a:lnSpc>
              <a:spcBef>
                <a:spcPts val="1000"/>
              </a:spcBef>
              <a:spcAft>
                <a:spcPts val="0"/>
              </a:spcAft>
              <a:buSzPct val="100000"/>
              <a:buFont typeface="Arial"/>
              <a:buChar char="•"/>
            </a:pPr>
            <a:r>
              <a:rPr lang="en-US" sz="2800">
                <a:solidFill>
                  <a:srgbClr val="6600FF"/>
                </a:solidFill>
              </a:rPr>
              <a:t>A new type of automation technology has become available that is </a:t>
            </a:r>
            <a:r>
              <a:rPr lang="en-US" sz="2800">
                <a:solidFill>
                  <a:srgbClr val="FF0000"/>
                </a:solidFill>
              </a:rPr>
              <a:t>adjustable, adaptable and flexible</a:t>
            </a:r>
            <a:r>
              <a:rPr lang="en-US" sz="2800">
                <a:solidFill>
                  <a:srgbClr val="6600FF"/>
                </a:solidFill>
              </a:rPr>
              <a:t> enough not only to the change in the </a:t>
            </a:r>
            <a:r>
              <a:rPr lang="en-US" sz="2800">
                <a:solidFill>
                  <a:srgbClr val="FF0000"/>
                </a:solidFill>
              </a:rPr>
              <a:t>design of the product</a:t>
            </a:r>
            <a:r>
              <a:rPr lang="en-US" sz="2800">
                <a:solidFill>
                  <a:srgbClr val="6600FF"/>
                </a:solidFill>
              </a:rPr>
              <a:t>, but also to the change in the </a:t>
            </a:r>
            <a:r>
              <a:rPr lang="en-US" sz="2800">
                <a:solidFill>
                  <a:srgbClr val="FF0000"/>
                </a:solidFill>
              </a:rPr>
              <a:t>process of manufacture</a:t>
            </a:r>
            <a:r>
              <a:rPr lang="en-US" sz="2800">
                <a:solidFill>
                  <a:srgbClr val="6600FF"/>
                </a:solidFill>
              </a:rPr>
              <a:t> of the products. </a:t>
            </a:r>
            <a:endParaRPr/>
          </a:p>
          <a:p>
            <a:pPr indent="-137795" lvl="0" marL="0" rtl="0" algn="just">
              <a:lnSpc>
                <a:spcPct val="80000"/>
              </a:lnSpc>
              <a:spcBef>
                <a:spcPts val="1000"/>
              </a:spcBef>
              <a:spcAft>
                <a:spcPts val="0"/>
              </a:spcAft>
              <a:buSzPct val="100000"/>
              <a:buFont typeface="Arial"/>
              <a:buChar char="•"/>
            </a:pPr>
            <a:r>
              <a:rPr lang="en-US" sz="2800">
                <a:solidFill>
                  <a:srgbClr val="6600FF"/>
                </a:solidFill>
              </a:rPr>
              <a:t>This type of automation is termed as </a:t>
            </a:r>
            <a:r>
              <a:rPr lang="en-US" sz="2800">
                <a:solidFill>
                  <a:srgbClr val="FF0000"/>
                </a:solidFill>
              </a:rPr>
              <a:t>Programmable automation</a:t>
            </a:r>
            <a:r>
              <a:rPr lang="en-US" sz="2800">
                <a:solidFill>
                  <a:srgbClr val="6600FF"/>
                </a:solidFill>
              </a:rPr>
              <a:t>. Here Programmable means that one set of </a:t>
            </a:r>
            <a:r>
              <a:rPr lang="en-US" sz="2800">
                <a:solidFill>
                  <a:srgbClr val="FF0000"/>
                </a:solidFill>
              </a:rPr>
              <a:t>tasks</a:t>
            </a:r>
            <a:r>
              <a:rPr lang="en-US" sz="2800">
                <a:solidFill>
                  <a:srgbClr val="6600FF"/>
                </a:solidFill>
              </a:rPr>
              <a:t> can be easily </a:t>
            </a:r>
            <a:r>
              <a:rPr lang="en-US" sz="2800">
                <a:solidFill>
                  <a:srgbClr val="FF0000"/>
                </a:solidFill>
              </a:rPr>
              <a:t>switched</a:t>
            </a:r>
            <a:r>
              <a:rPr lang="en-US" sz="2800">
                <a:solidFill>
                  <a:srgbClr val="6600FF"/>
                </a:solidFill>
              </a:rPr>
              <a:t> over to another set by changing the </a:t>
            </a:r>
            <a:r>
              <a:rPr lang="en-US" sz="2800">
                <a:solidFill>
                  <a:srgbClr val="FF0000"/>
                </a:solidFill>
              </a:rPr>
              <a:t>computerized instructions</a:t>
            </a:r>
            <a:r>
              <a:rPr lang="en-US" sz="2800">
                <a:solidFill>
                  <a:srgbClr val="6600FF"/>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Clr>
                <a:srgbClr val="E33F05"/>
              </a:buClr>
              <a:buSzPts val="4800"/>
              <a:buFont typeface="Arial"/>
              <a:buNone/>
            </a:pPr>
            <a:r>
              <a:rPr lang="en-US" sz="4800">
                <a:solidFill>
                  <a:srgbClr val="E33F05"/>
                </a:solidFill>
              </a:rPr>
              <a:t>Robotics : Introduction</a:t>
            </a:r>
            <a:endParaRPr/>
          </a:p>
        </p:txBody>
      </p:sp>
      <p:sp>
        <p:nvSpPr>
          <p:cNvPr id="128" name="Google Shape;128;p10"/>
          <p:cNvSpPr txBox="1"/>
          <p:nvPr>
            <p:ph idx="4294967295" type="body"/>
          </p:nvPr>
        </p:nvSpPr>
        <p:spPr>
          <a:xfrm>
            <a:off x="1447800" y="1600200"/>
            <a:ext cx="7239000" cy="4876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fontScale="85000" lnSpcReduction="10000"/>
          </a:bodyPr>
          <a:lstStyle/>
          <a:p>
            <a:pPr indent="-329565" lvl="0" marL="342900" rtl="0" algn="l">
              <a:spcBef>
                <a:spcPts val="0"/>
              </a:spcBef>
              <a:spcAft>
                <a:spcPts val="0"/>
              </a:spcAft>
              <a:buSzPct val="100000"/>
              <a:buChar char="●"/>
            </a:pPr>
            <a:r>
              <a:rPr lang="en-US" sz="2800">
                <a:solidFill>
                  <a:srgbClr val="6600FF"/>
                </a:solidFill>
              </a:rPr>
              <a:t>The largest academic robot lab in the US, the Robotics Institute at Carnegie Melton was established and First robot to pick randomly stacked connecting rods out of a bin was developed at the University or Rhode Island in 1980. </a:t>
            </a:r>
            <a:endParaRPr/>
          </a:p>
          <a:p>
            <a:pPr indent="-329565" lvl="0" marL="342900" rtl="0" algn="l">
              <a:spcBef>
                <a:spcPts val="1000"/>
              </a:spcBef>
              <a:spcAft>
                <a:spcPts val="0"/>
              </a:spcAft>
              <a:buSzPct val="100000"/>
              <a:buChar char="●"/>
            </a:pPr>
            <a:r>
              <a:rPr lang="en-US" sz="2800">
                <a:solidFill>
                  <a:srgbClr val="6600FF"/>
                </a:solidFill>
              </a:rPr>
              <a:t>In 1983-84, Southerland's hexapod of Carnegie Melton University-the first man­carrying computer-controlled walking machine by Raibert (1983) and Southerland and Ullner (1984). BIPER-4-A two-legged walking machine designed by Miura-Shimoyana.</a:t>
            </a:r>
            <a:endParaRPr>
              <a:solidFill>
                <a:srgbClr val="66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3600"/>
              <a:buFont typeface="Arial"/>
              <a:buNone/>
            </a:pPr>
            <a:r>
              <a:rPr lang="en-US">
                <a:solidFill>
                  <a:srgbClr val="FF0000"/>
                </a:solidFill>
              </a:rPr>
              <a:t>Robotics : Introduction</a:t>
            </a:r>
            <a:endParaRPr/>
          </a:p>
        </p:txBody>
      </p:sp>
      <p:sp>
        <p:nvSpPr>
          <p:cNvPr id="134" name="Google Shape;134;p11"/>
          <p:cNvSpPr txBox="1"/>
          <p:nvPr>
            <p:ph idx="4294967295" type="body"/>
          </p:nvPr>
        </p:nvSpPr>
        <p:spPr>
          <a:xfrm>
            <a:off x="1524001" y="2133600"/>
            <a:ext cx="7010399" cy="3777622"/>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solidFill>
                  <a:srgbClr val="6600FF"/>
                </a:solidFill>
              </a:rPr>
              <a:t>In last two decades the invention in robotics spreads in multidimensional sectors. Misubishi introduces Robot dog and Honda build a Humanoid with latest intelligent technology.  </a:t>
            </a:r>
            <a:endParaRPr/>
          </a:p>
          <a:p>
            <a:pPr indent="-342900" lvl="0" marL="342900" rtl="0" algn="l">
              <a:spcBef>
                <a:spcPts val="1000"/>
              </a:spcBef>
              <a:spcAft>
                <a:spcPts val="0"/>
              </a:spcAft>
              <a:buSzPts val="1800"/>
              <a:buChar char="●"/>
            </a:pPr>
            <a:r>
              <a:rPr lang="en-US">
                <a:solidFill>
                  <a:srgbClr val="6600FF"/>
                </a:solidFill>
              </a:rPr>
              <a:t>Several robots and robotic systems were build to work in space.</a:t>
            </a:r>
            <a:endParaRPr/>
          </a:p>
          <a:p>
            <a:pPr indent="-342900" lvl="0" marL="342900" rtl="0" algn="l">
              <a:spcBef>
                <a:spcPts val="1000"/>
              </a:spcBef>
              <a:spcAft>
                <a:spcPts val="0"/>
              </a:spcAft>
              <a:buSzPts val="1800"/>
              <a:buChar char="●"/>
            </a:pPr>
            <a:r>
              <a:rPr lang="en-US">
                <a:solidFill>
                  <a:srgbClr val="6600FF"/>
                </a:solidFill>
              </a:rPr>
              <a:t>Various robotic systems like Drone fighter plane were introduced in war sectors.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311700" y="593367"/>
            <a:ext cx="8520600" cy="9432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Clr>
                <a:srgbClr val="E33F05"/>
              </a:buClr>
              <a:buSzPts val="4000"/>
              <a:buFont typeface="Arial"/>
              <a:buNone/>
            </a:pPr>
            <a:r>
              <a:rPr lang="en-US" sz="4000">
                <a:solidFill>
                  <a:srgbClr val="E33F05"/>
                </a:solidFill>
              </a:rPr>
              <a:t>LAWS OF ROBOTICS</a:t>
            </a:r>
            <a:endParaRPr/>
          </a:p>
        </p:txBody>
      </p:sp>
      <p:sp>
        <p:nvSpPr>
          <p:cNvPr id="140" name="Google Shape;140;p12"/>
          <p:cNvSpPr txBox="1"/>
          <p:nvPr>
            <p:ph idx="4294967295" type="body"/>
          </p:nvPr>
        </p:nvSpPr>
        <p:spPr>
          <a:xfrm>
            <a:off x="1524000" y="1371600"/>
            <a:ext cx="7162800" cy="47244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100000"/>
              <a:buChar char="●"/>
            </a:pPr>
            <a:r>
              <a:rPr lang="en-US" sz="2800">
                <a:solidFill>
                  <a:srgbClr val="6600FF"/>
                </a:solidFill>
              </a:rPr>
              <a:t>Sir Isaac Asimov dealing on the subject of robotics framed three basic laws which the robotocists still obey with respect. The laws are philosophical in nature. They are as follows:</a:t>
            </a:r>
            <a:endParaRPr/>
          </a:p>
          <a:p>
            <a:pPr indent="-342900" lvl="0" marL="342900" rtl="0" algn="l">
              <a:spcBef>
                <a:spcPts val="1000"/>
              </a:spcBef>
              <a:spcAft>
                <a:spcPts val="0"/>
              </a:spcAft>
              <a:buSzPct val="100000"/>
              <a:buChar char="●"/>
            </a:pPr>
            <a:r>
              <a:rPr lang="en-US" sz="2800">
                <a:solidFill>
                  <a:srgbClr val="6600FF"/>
                </a:solidFill>
              </a:rPr>
              <a:t>First Law: A robot must not harm a human being or, through inaction, allow one to come to harm.</a:t>
            </a:r>
            <a:endParaRPr/>
          </a:p>
          <a:p>
            <a:pPr indent="-342900" lvl="0" marL="342900" rtl="0" algn="l">
              <a:spcBef>
                <a:spcPts val="1000"/>
              </a:spcBef>
              <a:spcAft>
                <a:spcPts val="0"/>
              </a:spcAft>
              <a:buSzPct val="100000"/>
              <a:buChar char="●"/>
            </a:pPr>
            <a:r>
              <a:rPr lang="en-US" sz="2800">
                <a:solidFill>
                  <a:srgbClr val="6600FF"/>
                </a:solidFill>
              </a:rPr>
              <a:t>Second Law: A robot must always obey human beings unless it is in conflict with the first law.</a:t>
            </a:r>
            <a:endParaRPr/>
          </a:p>
          <a:p>
            <a:pPr indent="-342900" lvl="0" marL="342900" rtl="0" algn="l">
              <a:spcBef>
                <a:spcPts val="1000"/>
              </a:spcBef>
              <a:spcAft>
                <a:spcPts val="0"/>
              </a:spcAft>
              <a:buSzPct val="100000"/>
              <a:buChar char="●"/>
            </a:pPr>
            <a:r>
              <a:rPr lang="en-US" sz="2800">
                <a:solidFill>
                  <a:srgbClr val="6600FF"/>
                </a:solidFill>
              </a:rPr>
              <a:t>Third Law:	A robot must protect itself from harm unless that is in conflict with the first and/or the second laws.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311700" y="593367"/>
            <a:ext cx="8520600" cy="9432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Clr>
                <a:srgbClr val="E33F05"/>
              </a:buClr>
              <a:buSzPts val="3600"/>
              <a:buFont typeface="Arial"/>
              <a:buNone/>
            </a:pPr>
            <a:r>
              <a:rPr lang="en-US">
                <a:solidFill>
                  <a:srgbClr val="E33F05"/>
                </a:solidFill>
              </a:rPr>
              <a:t>A Simple Robotic System</a:t>
            </a:r>
            <a:endParaRPr/>
          </a:p>
        </p:txBody>
      </p:sp>
      <p:sp>
        <p:nvSpPr>
          <p:cNvPr id="146" name="Google Shape;146;p13"/>
          <p:cNvSpPr txBox="1"/>
          <p:nvPr>
            <p:ph idx="4294967295" type="body"/>
          </p:nvPr>
        </p:nvSpPr>
        <p:spPr>
          <a:xfrm>
            <a:off x="1447800" y="1828800"/>
            <a:ext cx="7239000" cy="42672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solidFill>
                  <a:srgbClr val="6600FF"/>
                </a:solidFill>
              </a:rPr>
              <a:t>A system is an integrated whole of parts or subsystems.</a:t>
            </a:r>
            <a:endParaRPr/>
          </a:p>
          <a:p>
            <a:pPr indent="-342900" lvl="0" marL="342900" rtl="0" algn="l">
              <a:spcBef>
                <a:spcPts val="1000"/>
              </a:spcBef>
              <a:spcAft>
                <a:spcPts val="0"/>
              </a:spcAft>
              <a:buSzPts val="1800"/>
              <a:buChar char="●"/>
            </a:pPr>
            <a:r>
              <a:rPr lang="en-US">
                <a:solidFill>
                  <a:srgbClr val="6600FF"/>
                </a:solidFill>
              </a:rPr>
              <a:t> A system has a specified goal or output for a given set of inputs; a system may have many goals as well. </a:t>
            </a:r>
            <a:endParaRPr/>
          </a:p>
          <a:p>
            <a:pPr indent="-342900" lvl="0" marL="342900" rtl="0" algn="l">
              <a:spcBef>
                <a:spcPts val="1000"/>
              </a:spcBef>
              <a:spcAft>
                <a:spcPts val="0"/>
              </a:spcAft>
              <a:buSzPts val="1800"/>
              <a:buChar char="●"/>
            </a:pPr>
            <a:r>
              <a:rPr lang="en-US">
                <a:solidFill>
                  <a:srgbClr val="6600FF"/>
                </a:solidFill>
              </a:rPr>
              <a:t>A robot is a system as it combines many subsystems that interact among themselves as well as with the environment in which the robot works.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311700" y="593367"/>
            <a:ext cx="8520600" cy="9432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Clr>
                <a:srgbClr val="E33F05"/>
              </a:buClr>
              <a:buSzPts val="3600"/>
              <a:buFont typeface="Arial"/>
              <a:buNone/>
            </a:pPr>
            <a:r>
              <a:rPr lang="en-US">
                <a:solidFill>
                  <a:srgbClr val="E33F05"/>
                </a:solidFill>
              </a:rPr>
              <a:t>A Simple Robotic System</a:t>
            </a:r>
            <a:endParaRPr/>
          </a:p>
        </p:txBody>
      </p:sp>
      <p:sp>
        <p:nvSpPr>
          <p:cNvPr id="152" name="Google Shape;152;p14"/>
          <p:cNvSpPr txBox="1"/>
          <p:nvPr>
            <p:ph idx="4294967295" type="body"/>
          </p:nvPr>
        </p:nvSpPr>
        <p:spPr>
          <a:xfrm>
            <a:off x="1447800" y="1752600"/>
            <a:ext cx="7543800" cy="48006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fontScale="70000" lnSpcReduction="10000"/>
          </a:bodyPr>
          <a:lstStyle/>
          <a:p>
            <a:pPr indent="-342900" lvl="0" marL="342900" rtl="0" algn="l">
              <a:spcBef>
                <a:spcPts val="0"/>
              </a:spcBef>
              <a:spcAft>
                <a:spcPts val="0"/>
              </a:spcAft>
              <a:buSzPct val="100000"/>
              <a:buChar char="●"/>
            </a:pPr>
            <a:r>
              <a:rPr lang="en-US" sz="2400">
                <a:solidFill>
                  <a:srgbClr val="6600FF"/>
                </a:solidFill>
              </a:rPr>
              <a:t>A robot has many components which include:</a:t>
            </a:r>
            <a:endParaRPr/>
          </a:p>
          <a:p>
            <a:pPr indent="-342900" lvl="0" marL="342900" rtl="0" algn="l">
              <a:spcBef>
                <a:spcPts val="1000"/>
              </a:spcBef>
              <a:spcAft>
                <a:spcPts val="0"/>
              </a:spcAft>
              <a:buSzPct val="100000"/>
              <a:buChar char="●"/>
            </a:pPr>
            <a:r>
              <a:rPr lang="en-US" sz="2400">
                <a:solidFill>
                  <a:srgbClr val="6600FF"/>
                </a:solidFill>
              </a:rPr>
              <a:t>1) A base-fixed or mobile.</a:t>
            </a:r>
            <a:endParaRPr/>
          </a:p>
          <a:p>
            <a:pPr indent="-342900" lvl="0" marL="342900" rtl="0" algn="l">
              <a:spcBef>
                <a:spcPts val="1000"/>
              </a:spcBef>
              <a:spcAft>
                <a:spcPts val="0"/>
              </a:spcAft>
              <a:buSzPct val="100000"/>
              <a:buChar char="●"/>
            </a:pPr>
            <a:r>
              <a:rPr lang="en-US" sz="2400">
                <a:solidFill>
                  <a:srgbClr val="6600FF"/>
                </a:solidFill>
              </a:rPr>
              <a:t>2) A manipulator arm with several degrees of freedom (DOF).</a:t>
            </a:r>
            <a:endParaRPr/>
          </a:p>
          <a:p>
            <a:pPr indent="-342900" lvl="0" marL="342900" rtl="0" algn="l">
              <a:spcBef>
                <a:spcPts val="1000"/>
              </a:spcBef>
              <a:spcAft>
                <a:spcPts val="0"/>
              </a:spcAft>
              <a:buSzPct val="100000"/>
              <a:buChar char="●"/>
            </a:pPr>
            <a:r>
              <a:rPr lang="en-US" sz="2400">
                <a:solidFill>
                  <a:srgbClr val="6600FF"/>
                </a:solidFill>
              </a:rPr>
              <a:t>3) An end-effector or gripper holding a part or a tool.</a:t>
            </a:r>
            <a:endParaRPr/>
          </a:p>
          <a:p>
            <a:pPr indent="-342900" lvl="0" marL="342900" rtl="0" algn="l">
              <a:spcBef>
                <a:spcPts val="1000"/>
              </a:spcBef>
              <a:spcAft>
                <a:spcPts val="0"/>
              </a:spcAft>
              <a:buSzPct val="100000"/>
              <a:buChar char="●"/>
            </a:pPr>
            <a:r>
              <a:rPr lang="en-US" sz="2400">
                <a:solidFill>
                  <a:srgbClr val="6600FF"/>
                </a:solidFill>
              </a:rPr>
              <a:t>4) Drives or actuators causing the manipulator arm or end-effector</a:t>
            </a:r>
            <a:endParaRPr/>
          </a:p>
          <a:p>
            <a:pPr indent="-342900" lvl="0" marL="342900" rtl="0" algn="l">
              <a:spcBef>
                <a:spcPts val="1000"/>
              </a:spcBef>
              <a:spcAft>
                <a:spcPts val="0"/>
              </a:spcAft>
              <a:buSzPct val="100000"/>
              <a:buFont typeface="Arial"/>
              <a:buNone/>
            </a:pPr>
            <a:r>
              <a:rPr lang="en-US" sz="2400">
                <a:solidFill>
                  <a:srgbClr val="6600FF"/>
                </a:solidFill>
              </a:rPr>
              <a:t>         to move in a space.</a:t>
            </a:r>
            <a:endParaRPr/>
          </a:p>
          <a:p>
            <a:pPr indent="-342900" lvl="0" marL="342900" rtl="0" algn="l">
              <a:spcBef>
                <a:spcPts val="1000"/>
              </a:spcBef>
              <a:spcAft>
                <a:spcPts val="0"/>
              </a:spcAft>
              <a:buSzPct val="100000"/>
              <a:buChar char="●"/>
            </a:pPr>
            <a:r>
              <a:rPr lang="en-US" sz="2400">
                <a:solidFill>
                  <a:srgbClr val="6600FF"/>
                </a:solidFill>
              </a:rPr>
              <a:t>5) Controller with hardware and software support for giving </a:t>
            </a:r>
            <a:endParaRPr/>
          </a:p>
          <a:p>
            <a:pPr indent="-342900" lvl="0" marL="342900" rtl="0" algn="l">
              <a:spcBef>
                <a:spcPts val="1000"/>
              </a:spcBef>
              <a:spcAft>
                <a:spcPts val="0"/>
              </a:spcAft>
              <a:buSzPct val="100000"/>
              <a:buFont typeface="Arial"/>
              <a:buNone/>
            </a:pPr>
            <a:r>
              <a:rPr lang="en-US" sz="2400">
                <a:solidFill>
                  <a:srgbClr val="6600FF"/>
                </a:solidFill>
              </a:rPr>
              <a:t>         commands to the drives.</a:t>
            </a:r>
            <a:endParaRPr/>
          </a:p>
          <a:p>
            <a:pPr indent="-342900" lvl="0" marL="342900" rtl="0" algn="l">
              <a:spcBef>
                <a:spcPts val="1000"/>
              </a:spcBef>
              <a:spcAft>
                <a:spcPts val="0"/>
              </a:spcAft>
              <a:buSzPct val="100000"/>
              <a:buChar char="●"/>
            </a:pPr>
            <a:r>
              <a:rPr lang="en-US" sz="2400">
                <a:solidFill>
                  <a:srgbClr val="6600FF"/>
                </a:solidFill>
              </a:rPr>
              <a:t>6) Sensors to feed back the information for subsequent actions of </a:t>
            </a:r>
            <a:endParaRPr/>
          </a:p>
          <a:p>
            <a:pPr indent="-342900" lvl="0" marL="342900" rtl="0" algn="l">
              <a:spcBef>
                <a:spcPts val="1000"/>
              </a:spcBef>
              <a:spcAft>
                <a:spcPts val="0"/>
              </a:spcAft>
              <a:buSzPct val="100000"/>
              <a:buFont typeface="Arial"/>
              <a:buNone/>
            </a:pPr>
            <a:r>
              <a:rPr lang="en-US" sz="2400">
                <a:solidFill>
                  <a:srgbClr val="6600FF"/>
                </a:solidFill>
              </a:rPr>
              <a:t>         the arm or gripper as well as to interact with the environment in</a:t>
            </a:r>
            <a:endParaRPr/>
          </a:p>
          <a:p>
            <a:pPr indent="-342900" lvl="0" marL="342900" rtl="0" algn="l">
              <a:spcBef>
                <a:spcPts val="1000"/>
              </a:spcBef>
              <a:spcAft>
                <a:spcPts val="0"/>
              </a:spcAft>
              <a:buSzPct val="100000"/>
              <a:buFont typeface="Arial"/>
              <a:buNone/>
            </a:pPr>
            <a:r>
              <a:rPr lang="en-US" sz="2400">
                <a:solidFill>
                  <a:srgbClr val="6600FF"/>
                </a:solidFill>
              </a:rPr>
              <a:t>         which the robot is working.</a:t>
            </a:r>
            <a:endParaRPr/>
          </a:p>
          <a:p>
            <a:pPr indent="-342900" lvl="0" marL="342900" rtl="0" algn="l">
              <a:spcBef>
                <a:spcPts val="1000"/>
              </a:spcBef>
              <a:spcAft>
                <a:spcPts val="0"/>
              </a:spcAft>
              <a:buSzPct val="100000"/>
              <a:buChar char="●"/>
            </a:pPr>
            <a:r>
              <a:rPr lang="en-US" sz="2400">
                <a:solidFill>
                  <a:srgbClr val="6600FF"/>
                </a:solidFill>
              </a:rPr>
              <a:t>7) Interfaces connecting the robotic subsystems to the external world.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p:nvPr/>
        </p:nvSpPr>
        <p:spPr>
          <a:xfrm>
            <a:off x="1524000" y="274638"/>
            <a:ext cx="7162800" cy="868362"/>
          </a:xfrm>
          <a:prstGeom prst="rect">
            <a:avLst/>
          </a:prstGeom>
          <a:noFill/>
          <a:ln cap="flat" cmpd="sng" w="9525">
            <a:solidFill>
              <a:srgbClr val="FF000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E33F05"/>
                </a:solidFill>
                <a:latin typeface="Arial"/>
                <a:ea typeface="Arial"/>
                <a:cs typeface="Arial"/>
                <a:sym typeface="Arial"/>
              </a:rPr>
              <a:t>A Simple Robotic System</a:t>
            </a:r>
            <a:endParaRPr/>
          </a:p>
        </p:txBody>
      </p:sp>
      <p:pic>
        <p:nvPicPr>
          <p:cNvPr descr="RoboticSystem" id="158" name="Google Shape;158;p15"/>
          <p:cNvPicPr preferRelativeResize="0"/>
          <p:nvPr>
            <p:ph idx="1" type="body"/>
          </p:nvPr>
        </p:nvPicPr>
        <p:blipFill rotWithShape="1">
          <a:blip r:embed="rId3">
            <a:alphaModFix/>
          </a:blip>
          <a:srcRect b="0" l="0" r="0" t="0"/>
          <a:stretch/>
        </p:blipFill>
        <p:spPr>
          <a:xfrm>
            <a:off x="1790700" y="1371600"/>
            <a:ext cx="6629400" cy="533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1945201" y="624110"/>
            <a:ext cx="6589200" cy="823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Clr>
                <a:srgbClr val="E33F05"/>
              </a:buClr>
              <a:buSzPts val="3600"/>
              <a:buFont typeface="Arial"/>
              <a:buNone/>
            </a:pPr>
            <a:r>
              <a:rPr lang="en-US">
                <a:solidFill>
                  <a:srgbClr val="E33F05"/>
                </a:solidFill>
              </a:rPr>
              <a:t>A Simple Robotic System</a:t>
            </a:r>
            <a:endParaRPr/>
          </a:p>
        </p:txBody>
      </p:sp>
      <p:pic>
        <p:nvPicPr>
          <p:cNvPr descr="BlockRobot" id="164" name="Google Shape;164;p16"/>
          <p:cNvPicPr preferRelativeResize="0"/>
          <p:nvPr>
            <p:ph idx="1" type="body"/>
          </p:nvPr>
        </p:nvPicPr>
        <p:blipFill rotWithShape="1">
          <a:blip r:embed="rId3">
            <a:alphaModFix/>
          </a:blip>
          <a:srcRect b="0" l="0" r="0" t="0"/>
          <a:stretch/>
        </p:blipFill>
        <p:spPr>
          <a:xfrm>
            <a:off x="2522045" y="2133600"/>
            <a:ext cx="5433300" cy="377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fontScale="90000"/>
          </a:bodyPr>
          <a:lstStyle/>
          <a:p>
            <a:pPr indent="0" lvl="0" marL="0" rtl="0" algn="l">
              <a:spcBef>
                <a:spcPts val="0"/>
              </a:spcBef>
              <a:spcAft>
                <a:spcPts val="0"/>
              </a:spcAft>
              <a:buClr>
                <a:srgbClr val="E33F05"/>
              </a:buClr>
              <a:buSzPct val="100000"/>
              <a:buFont typeface="Arial"/>
              <a:buNone/>
            </a:pPr>
            <a:r>
              <a:rPr lang="en-US" sz="6000">
                <a:solidFill>
                  <a:srgbClr val="E33F05"/>
                </a:solidFill>
              </a:rPr>
              <a:t>Robotics : Introduction</a:t>
            </a:r>
            <a:endParaRPr/>
          </a:p>
        </p:txBody>
      </p:sp>
      <p:sp>
        <p:nvSpPr>
          <p:cNvPr id="80" name="Google Shape;80;p2"/>
          <p:cNvSpPr txBox="1"/>
          <p:nvPr>
            <p:ph idx="4294967295" type="body"/>
          </p:nvPr>
        </p:nvSpPr>
        <p:spPr>
          <a:xfrm>
            <a:off x="457200" y="1600200"/>
            <a:ext cx="8229600" cy="4876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342900" lvl="0" marL="342900" rtl="0" algn="just">
              <a:lnSpc>
                <a:spcPct val="80000"/>
              </a:lnSpc>
              <a:spcBef>
                <a:spcPts val="0"/>
              </a:spcBef>
              <a:spcAft>
                <a:spcPts val="0"/>
              </a:spcAft>
              <a:buSzPts val="2600"/>
              <a:buChar char="●"/>
            </a:pPr>
            <a:r>
              <a:rPr lang="en-US" sz="2600">
                <a:solidFill>
                  <a:srgbClr val="6600FF"/>
                </a:solidFill>
              </a:rPr>
              <a:t>An Example of Programmable Automation technology is the </a:t>
            </a:r>
            <a:r>
              <a:rPr lang="en-US" sz="2600">
                <a:solidFill>
                  <a:srgbClr val="FF0000"/>
                </a:solidFill>
              </a:rPr>
              <a:t>robot</a:t>
            </a:r>
            <a:r>
              <a:rPr lang="en-US" sz="2600">
                <a:solidFill>
                  <a:srgbClr val="6600FF"/>
                </a:solidFill>
              </a:rPr>
              <a:t>. The name </a:t>
            </a:r>
            <a:r>
              <a:rPr i="1" lang="en-US" sz="2600">
                <a:solidFill>
                  <a:srgbClr val="6600FF"/>
                </a:solidFill>
              </a:rPr>
              <a:t>Robot</a:t>
            </a:r>
            <a:r>
              <a:rPr lang="en-US" sz="2600">
                <a:solidFill>
                  <a:srgbClr val="6600FF"/>
                </a:solidFill>
              </a:rPr>
              <a:t> came from </a:t>
            </a:r>
            <a:r>
              <a:rPr lang="en-US" sz="2600">
                <a:solidFill>
                  <a:srgbClr val="FF0000"/>
                </a:solidFill>
              </a:rPr>
              <a:t>Czechoslovakian word </a:t>
            </a:r>
            <a:r>
              <a:rPr i="1" lang="en-US" sz="2600">
                <a:solidFill>
                  <a:srgbClr val="FF0000"/>
                </a:solidFill>
              </a:rPr>
              <a:t>Robota</a:t>
            </a:r>
            <a:r>
              <a:rPr lang="en-US" sz="2600">
                <a:solidFill>
                  <a:srgbClr val="6600FF"/>
                </a:solidFill>
              </a:rPr>
              <a:t>, which means a </a:t>
            </a:r>
            <a:r>
              <a:rPr lang="en-US" sz="2600">
                <a:solidFill>
                  <a:srgbClr val="FF0000"/>
                </a:solidFill>
              </a:rPr>
              <a:t>worker</a:t>
            </a:r>
            <a:r>
              <a:rPr lang="en-US" sz="2600">
                <a:solidFill>
                  <a:srgbClr val="6600FF"/>
                </a:solidFill>
              </a:rPr>
              <a:t> or a </a:t>
            </a:r>
            <a:r>
              <a:rPr lang="en-US" sz="2600">
                <a:solidFill>
                  <a:srgbClr val="FF0000"/>
                </a:solidFill>
              </a:rPr>
              <a:t>slave</a:t>
            </a:r>
            <a:r>
              <a:rPr lang="en-US" sz="2600">
                <a:solidFill>
                  <a:srgbClr val="6600FF"/>
                </a:solidFill>
              </a:rPr>
              <a:t> doing heavy work.</a:t>
            </a:r>
            <a:endParaRPr/>
          </a:p>
          <a:p>
            <a:pPr indent="-342900" lvl="0" marL="342900" rtl="0" algn="just">
              <a:lnSpc>
                <a:spcPct val="80000"/>
              </a:lnSpc>
              <a:spcBef>
                <a:spcPts val="1000"/>
              </a:spcBef>
              <a:spcAft>
                <a:spcPts val="0"/>
              </a:spcAft>
              <a:buSzPts val="2600"/>
              <a:buChar char="●"/>
            </a:pPr>
            <a:r>
              <a:rPr lang="en-US" sz="2600">
                <a:solidFill>
                  <a:srgbClr val="6600FF"/>
                </a:solidFill>
              </a:rPr>
              <a:t>In 1921-22, Karel Capek, a Czechoslovakian playwright introduce the concepts of humanoid in his play titled “</a:t>
            </a:r>
            <a:r>
              <a:rPr lang="en-US" sz="2600">
                <a:solidFill>
                  <a:srgbClr val="FF0000"/>
                </a:solidFill>
              </a:rPr>
              <a:t>Rossum’s Universal Robots</a:t>
            </a:r>
            <a:r>
              <a:rPr lang="en-US" sz="2600">
                <a:solidFill>
                  <a:srgbClr val="6600FF"/>
                </a:solidFill>
              </a:rPr>
              <a:t>”.</a:t>
            </a:r>
            <a:endParaRPr/>
          </a:p>
          <a:p>
            <a:pPr indent="-342900" lvl="0" marL="342900" rtl="0" algn="just">
              <a:lnSpc>
                <a:spcPct val="80000"/>
              </a:lnSpc>
              <a:spcBef>
                <a:spcPts val="1000"/>
              </a:spcBef>
              <a:spcAft>
                <a:spcPts val="0"/>
              </a:spcAft>
              <a:buSzPts val="2600"/>
              <a:buChar char="●"/>
            </a:pPr>
            <a:r>
              <a:rPr lang="en-US" sz="2600">
                <a:solidFill>
                  <a:srgbClr val="6600FF"/>
                </a:solidFill>
              </a:rPr>
              <a:t>In the same time, a </a:t>
            </a:r>
            <a:r>
              <a:rPr lang="en-US" sz="2600">
                <a:solidFill>
                  <a:srgbClr val="FF0000"/>
                </a:solidFill>
              </a:rPr>
              <a:t>Gyrocompass</a:t>
            </a:r>
            <a:r>
              <a:rPr lang="en-US" sz="2600">
                <a:solidFill>
                  <a:srgbClr val="6600FF"/>
                </a:solidFill>
              </a:rPr>
              <a:t> used in a ship and governor used for </a:t>
            </a:r>
            <a:r>
              <a:rPr lang="en-US" sz="2600">
                <a:solidFill>
                  <a:srgbClr val="FF0000"/>
                </a:solidFill>
              </a:rPr>
              <a:t>controlling</a:t>
            </a:r>
            <a:r>
              <a:rPr lang="en-US" sz="2600">
                <a:solidFill>
                  <a:srgbClr val="6600FF"/>
                </a:solidFill>
              </a:rPr>
              <a:t> the </a:t>
            </a:r>
            <a:r>
              <a:rPr lang="en-US" sz="2600">
                <a:solidFill>
                  <a:srgbClr val="FF0000"/>
                </a:solidFill>
              </a:rPr>
              <a:t>speed of steam locomotives or automobiles </a:t>
            </a:r>
            <a:r>
              <a:rPr lang="en-US" sz="2600">
                <a:solidFill>
                  <a:srgbClr val="6600FF"/>
                </a:solidFill>
              </a:rPr>
              <a:t>had also been called robots.  </a:t>
            </a:r>
            <a:endParaRPr/>
          </a:p>
          <a:p>
            <a:pPr indent="-342900" lvl="0" marL="342900" rtl="0" algn="just">
              <a:lnSpc>
                <a:spcPct val="80000"/>
              </a:lnSpc>
              <a:spcBef>
                <a:spcPts val="1000"/>
              </a:spcBef>
              <a:spcAft>
                <a:spcPts val="0"/>
              </a:spcAft>
              <a:buSzPts val="2600"/>
              <a:buChar char="●"/>
            </a:pPr>
            <a:r>
              <a:rPr lang="en-US" sz="2600">
                <a:solidFill>
                  <a:srgbClr val="6600FF"/>
                </a:solidFill>
              </a:rPr>
              <a:t>In the 70's, </a:t>
            </a:r>
            <a:r>
              <a:rPr lang="en-US" sz="2600">
                <a:solidFill>
                  <a:srgbClr val="FF0000"/>
                </a:solidFill>
              </a:rPr>
              <a:t>automatic machines </a:t>
            </a:r>
            <a:r>
              <a:rPr lang="en-US" sz="2600">
                <a:solidFill>
                  <a:srgbClr val="6600FF"/>
                </a:solidFill>
              </a:rPr>
              <a:t>with the capability of </a:t>
            </a:r>
            <a:r>
              <a:rPr lang="en-US" sz="2600">
                <a:solidFill>
                  <a:srgbClr val="FF0000"/>
                </a:solidFill>
              </a:rPr>
              <a:t>lifting</a:t>
            </a:r>
            <a:r>
              <a:rPr lang="en-US" sz="2600">
                <a:solidFill>
                  <a:srgbClr val="6600FF"/>
                </a:solidFill>
              </a:rPr>
              <a:t> materials, tools, etc. and performing tasks as instructed by the master had also been called robots.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fontScale="90000"/>
          </a:bodyPr>
          <a:lstStyle/>
          <a:p>
            <a:pPr indent="0" lvl="0" marL="0" rtl="0" algn="l">
              <a:spcBef>
                <a:spcPts val="0"/>
              </a:spcBef>
              <a:spcAft>
                <a:spcPts val="0"/>
              </a:spcAft>
              <a:buClr>
                <a:srgbClr val="E33F05"/>
              </a:buClr>
              <a:buSzPct val="100000"/>
              <a:buFont typeface="Arial"/>
              <a:buNone/>
            </a:pPr>
            <a:r>
              <a:rPr lang="en-US" sz="6000">
                <a:solidFill>
                  <a:srgbClr val="E33F05"/>
                </a:solidFill>
              </a:rPr>
              <a:t>Robotics : Introduction</a:t>
            </a:r>
            <a:endParaRPr/>
          </a:p>
        </p:txBody>
      </p:sp>
      <p:sp>
        <p:nvSpPr>
          <p:cNvPr id="86" name="Google Shape;86;p3"/>
          <p:cNvSpPr txBox="1"/>
          <p:nvPr>
            <p:ph idx="4294967295" type="body"/>
          </p:nvPr>
        </p:nvSpPr>
        <p:spPr>
          <a:xfrm>
            <a:off x="457200" y="1600200"/>
            <a:ext cx="8229600" cy="4876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342900" lvl="0" marL="342900" rtl="0" algn="just">
              <a:lnSpc>
                <a:spcPct val="80000"/>
              </a:lnSpc>
              <a:spcBef>
                <a:spcPts val="0"/>
              </a:spcBef>
              <a:spcAft>
                <a:spcPts val="0"/>
              </a:spcAft>
              <a:buSzPts val="2800"/>
              <a:buChar char="●"/>
            </a:pPr>
            <a:r>
              <a:rPr lang="en-US" sz="2800">
                <a:solidFill>
                  <a:srgbClr val="6600FF"/>
                </a:solidFill>
              </a:rPr>
              <a:t>Therefore </a:t>
            </a:r>
            <a:r>
              <a:rPr lang="en-US" sz="2800">
                <a:solidFill>
                  <a:srgbClr val="FF0000"/>
                </a:solidFill>
              </a:rPr>
              <a:t>a robot</a:t>
            </a:r>
            <a:r>
              <a:rPr lang="en-US" sz="2800">
                <a:solidFill>
                  <a:srgbClr val="6600FF"/>
                </a:solidFill>
              </a:rPr>
              <a:t> is a machine that carries out the tasks done by a human being</a:t>
            </a:r>
            <a:r>
              <a:rPr b="1" lang="en-US" sz="2800">
                <a:solidFill>
                  <a:srgbClr val="6600FF"/>
                </a:solidFill>
              </a:rPr>
              <a:t>. </a:t>
            </a:r>
            <a:r>
              <a:rPr lang="en-US" sz="2800">
                <a:solidFill>
                  <a:srgbClr val="6600FF"/>
                </a:solidFill>
              </a:rPr>
              <a:t>A robot may do </a:t>
            </a:r>
            <a:r>
              <a:rPr lang="en-US" sz="2800">
                <a:solidFill>
                  <a:srgbClr val="FF0000"/>
                </a:solidFill>
              </a:rPr>
              <a:t>assembly</a:t>
            </a:r>
            <a:r>
              <a:rPr lang="en-US" sz="2800">
                <a:solidFill>
                  <a:srgbClr val="6600FF"/>
                </a:solidFill>
              </a:rPr>
              <a:t> work where some sort of </a:t>
            </a:r>
            <a:r>
              <a:rPr lang="en-US" sz="2800">
                <a:solidFill>
                  <a:srgbClr val="FF0000"/>
                </a:solidFill>
              </a:rPr>
              <a:t>intelligence</a:t>
            </a:r>
            <a:r>
              <a:rPr lang="en-US" sz="2800">
                <a:solidFill>
                  <a:srgbClr val="6600FF"/>
                </a:solidFill>
              </a:rPr>
              <a:t> </a:t>
            </a:r>
            <a:r>
              <a:rPr lang="en-US" sz="2800">
                <a:solidFill>
                  <a:srgbClr val="FF0000"/>
                </a:solidFill>
              </a:rPr>
              <a:t>decision- making </a:t>
            </a:r>
            <a:r>
              <a:rPr lang="en-US" sz="2800">
                <a:solidFill>
                  <a:srgbClr val="6600FF"/>
                </a:solidFill>
              </a:rPr>
              <a:t>capability as expected from a man is needed. A robot sometime does </a:t>
            </a:r>
            <a:r>
              <a:rPr lang="en-US" sz="2800">
                <a:solidFill>
                  <a:srgbClr val="FF0000"/>
                </a:solidFill>
              </a:rPr>
              <a:t>heavy work</a:t>
            </a:r>
            <a:r>
              <a:rPr lang="en-US" sz="2800">
                <a:solidFill>
                  <a:srgbClr val="6600FF"/>
                </a:solidFill>
              </a:rPr>
              <a:t> and automatically performs the same task </a:t>
            </a:r>
            <a:r>
              <a:rPr lang="en-US" sz="2800">
                <a:solidFill>
                  <a:srgbClr val="FF0000"/>
                </a:solidFill>
              </a:rPr>
              <a:t>repetitively</a:t>
            </a:r>
            <a:r>
              <a:rPr lang="en-US" sz="2800">
                <a:solidFill>
                  <a:srgbClr val="6600FF"/>
                </a:solidFill>
              </a:rPr>
              <a:t>. </a:t>
            </a:r>
            <a:endParaRPr/>
          </a:p>
          <a:p>
            <a:pPr indent="-342900" lvl="0" marL="342900" rtl="0" algn="just">
              <a:lnSpc>
                <a:spcPct val="80000"/>
              </a:lnSpc>
              <a:spcBef>
                <a:spcPts val="1000"/>
              </a:spcBef>
              <a:spcAft>
                <a:spcPts val="0"/>
              </a:spcAft>
              <a:buSzPts val="2800"/>
              <a:buChar char="●"/>
            </a:pPr>
            <a:r>
              <a:rPr lang="en-US" sz="2800">
                <a:solidFill>
                  <a:srgbClr val="FF0000"/>
                </a:solidFill>
              </a:rPr>
              <a:t>An Industrial Robot</a:t>
            </a:r>
            <a:r>
              <a:rPr lang="en-US" sz="2800">
                <a:solidFill>
                  <a:srgbClr val="6600FF"/>
                </a:solidFill>
              </a:rPr>
              <a:t> has been defined as a </a:t>
            </a:r>
            <a:r>
              <a:rPr lang="en-US" sz="2800">
                <a:solidFill>
                  <a:srgbClr val="FF0000"/>
                </a:solidFill>
              </a:rPr>
              <a:t>reprogrammable multifunctional manipulator </a:t>
            </a:r>
            <a:r>
              <a:rPr lang="en-US" sz="2800">
                <a:solidFill>
                  <a:srgbClr val="6600FF"/>
                </a:solidFill>
              </a:rPr>
              <a:t>designed to move material, parts, tools or specialized devices through various programmed motions for the performance of a variety of tasks. [Robotics Industries Association, Nov., 1979]</a:t>
            </a:r>
            <a:endParaRPr/>
          </a:p>
          <a:p>
            <a:pPr indent="-165100" lvl="0" marL="342900" rtl="0" algn="just">
              <a:lnSpc>
                <a:spcPct val="80000"/>
              </a:lnSpc>
              <a:spcBef>
                <a:spcPts val="1000"/>
              </a:spcBef>
              <a:spcAft>
                <a:spcPts val="0"/>
              </a:spcAft>
              <a:buSzPts val="2800"/>
              <a:buNone/>
            </a:pPr>
            <a:r>
              <a:t/>
            </a:r>
            <a:endParaRPr sz="2800">
              <a:solidFill>
                <a:srgbClr val="66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fontScale="90000"/>
          </a:bodyPr>
          <a:lstStyle/>
          <a:p>
            <a:pPr indent="0" lvl="0" marL="0" rtl="0" algn="l">
              <a:spcBef>
                <a:spcPts val="0"/>
              </a:spcBef>
              <a:spcAft>
                <a:spcPts val="0"/>
              </a:spcAft>
              <a:buClr>
                <a:srgbClr val="E33F05"/>
              </a:buClr>
              <a:buSzPct val="100000"/>
              <a:buFont typeface="Arial"/>
              <a:buNone/>
            </a:pPr>
            <a:r>
              <a:rPr lang="en-US" sz="6000">
                <a:solidFill>
                  <a:srgbClr val="E33F05"/>
                </a:solidFill>
              </a:rPr>
              <a:t>Robotics : Introduction</a:t>
            </a:r>
            <a:endParaRPr/>
          </a:p>
        </p:txBody>
      </p:sp>
      <p:sp>
        <p:nvSpPr>
          <p:cNvPr id="92" name="Google Shape;92;p4"/>
          <p:cNvSpPr txBox="1"/>
          <p:nvPr>
            <p:ph idx="4294967295" type="body"/>
          </p:nvPr>
        </p:nvSpPr>
        <p:spPr>
          <a:xfrm>
            <a:off x="457200" y="1600200"/>
            <a:ext cx="8229600" cy="4876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342900" lvl="0" marL="342900" rtl="0" algn="just">
              <a:lnSpc>
                <a:spcPct val="80000"/>
              </a:lnSpc>
              <a:spcBef>
                <a:spcPts val="0"/>
              </a:spcBef>
              <a:spcAft>
                <a:spcPts val="0"/>
              </a:spcAft>
              <a:buSzPts val="3000"/>
              <a:buChar char="●"/>
            </a:pPr>
            <a:r>
              <a:rPr lang="en-US" sz="3000">
                <a:solidFill>
                  <a:srgbClr val="FF0000"/>
                </a:solidFill>
              </a:rPr>
              <a:t>Robotics</a:t>
            </a:r>
            <a:r>
              <a:rPr lang="en-US" sz="3000">
                <a:solidFill>
                  <a:srgbClr val="6600FF"/>
                </a:solidFill>
              </a:rPr>
              <a:t> is the Science of designing and build robots suitable for real-life applications in automated manufacturing and other non-manufacturing environments. </a:t>
            </a:r>
            <a:endParaRPr/>
          </a:p>
          <a:p>
            <a:pPr indent="-342900" lvl="0" marL="342900" rtl="0" algn="just">
              <a:lnSpc>
                <a:spcPct val="80000"/>
              </a:lnSpc>
              <a:spcBef>
                <a:spcPts val="1000"/>
              </a:spcBef>
              <a:spcAft>
                <a:spcPts val="0"/>
              </a:spcAft>
              <a:buSzPts val="3000"/>
              <a:buChar char="●"/>
            </a:pPr>
            <a:r>
              <a:rPr lang="en-US" sz="3000">
                <a:solidFill>
                  <a:srgbClr val="6600FF"/>
                </a:solidFill>
              </a:rPr>
              <a:t>Though robots came into focus in 1961 when Unimation Inc., USA introduced the first servo-controlled industrial robots, their historical background may be divided into three stages.</a:t>
            </a:r>
            <a:endParaRPr/>
          </a:p>
          <a:p>
            <a:pPr indent="-342900" lvl="0" marL="342900" rtl="0" algn="just">
              <a:lnSpc>
                <a:spcPct val="80000"/>
              </a:lnSpc>
              <a:spcBef>
                <a:spcPts val="1000"/>
              </a:spcBef>
              <a:spcAft>
                <a:spcPts val="0"/>
              </a:spcAft>
              <a:buSzPts val="3000"/>
              <a:buChar char="●"/>
            </a:pPr>
            <a:r>
              <a:rPr lang="en-US" sz="3000">
                <a:solidFill>
                  <a:srgbClr val="6600FF"/>
                </a:solidFill>
              </a:rPr>
              <a:t>Ancient and post historic ages</a:t>
            </a:r>
            <a:endParaRPr/>
          </a:p>
          <a:p>
            <a:pPr indent="-342900" lvl="0" marL="342900" rtl="0" algn="just">
              <a:lnSpc>
                <a:spcPct val="80000"/>
              </a:lnSpc>
              <a:spcBef>
                <a:spcPts val="1000"/>
              </a:spcBef>
              <a:spcAft>
                <a:spcPts val="0"/>
              </a:spcAft>
              <a:buSzPts val="3000"/>
              <a:buChar char="●"/>
            </a:pPr>
            <a:r>
              <a:rPr lang="en-US" sz="3000">
                <a:solidFill>
                  <a:srgbClr val="6600FF"/>
                </a:solidFill>
              </a:rPr>
              <a:t>Post-Industrial </a:t>
            </a:r>
            <a:r>
              <a:rPr lang="en-US" sz="3000">
                <a:solidFill>
                  <a:srgbClr val="FF0000"/>
                </a:solidFill>
              </a:rPr>
              <a:t>renaissance</a:t>
            </a:r>
            <a:r>
              <a:rPr lang="en-US" sz="3000">
                <a:solidFill>
                  <a:srgbClr val="6600FF"/>
                </a:solidFill>
              </a:rPr>
              <a:t> age</a:t>
            </a:r>
            <a:endParaRPr/>
          </a:p>
          <a:p>
            <a:pPr indent="-342900" lvl="0" marL="342900" rtl="0" algn="just">
              <a:lnSpc>
                <a:spcPct val="80000"/>
              </a:lnSpc>
              <a:spcBef>
                <a:spcPts val="1000"/>
              </a:spcBef>
              <a:spcAft>
                <a:spcPts val="0"/>
              </a:spcAft>
              <a:buSzPts val="3000"/>
              <a:buChar char="●"/>
            </a:pPr>
            <a:r>
              <a:rPr lang="en-US" sz="3000">
                <a:solidFill>
                  <a:srgbClr val="6600FF"/>
                </a:solidFill>
              </a:rPr>
              <a:t>Microelectronics and microprocessor 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fontScale="90000"/>
          </a:bodyPr>
          <a:lstStyle/>
          <a:p>
            <a:pPr indent="0" lvl="0" marL="0" rtl="0" algn="l">
              <a:spcBef>
                <a:spcPts val="0"/>
              </a:spcBef>
              <a:spcAft>
                <a:spcPts val="0"/>
              </a:spcAft>
              <a:buClr>
                <a:srgbClr val="E33F05"/>
              </a:buClr>
              <a:buSzPct val="100000"/>
              <a:buFont typeface="Arial"/>
              <a:buNone/>
            </a:pPr>
            <a:r>
              <a:rPr lang="en-US" sz="6000">
                <a:solidFill>
                  <a:srgbClr val="E33F05"/>
                </a:solidFill>
              </a:rPr>
              <a:t>Robotics : Introduction</a:t>
            </a:r>
            <a:endParaRPr/>
          </a:p>
        </p:txBody>
      </p:sp>
      <p:sp>
        <p:nvSpPr>
          <p:cNvPr id="98" name="Google Shape;98;p5"/>
          <p:cNvSpPr txBox="1"/>
          <p:nvPr>
            <p:ph idx="4294967295" type="body"/>
          </p:nvPr>
        </p:nvSpPr>
        <p:spPr>
          <a:xfrm>
            <a:off x="457200" y="1600200"/>
            <a:ext cx="8229600" cy="4876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SzPts val="2800"/>
              <a:buChar char="●"/>
            </a:pPr>
            <a:r>
              <a:rPr lang="en-US" sz="2800">
                <a:solidFill>
                  <a:srgbClr val="6600FF"/>
                </a:solidFill>
              </a:rPr>
              <a:t>During 5000 B.C., Human and animal like figures were made to imitate movements in Indus-Valley civilization.</a:t>
            </a:r>
            <a:endParaRPr/>
          </a:p>
          <a:p>
            <a:pPr indent="-342900" lvl="0" marL="342900" rtl="0" algn="just">
              <a:lnSpc>
                <a:spcPct val="80000"/>
              </a:lnSpc>
              <a:spcBef>
                <a:spcPts val="1000"/>
              </a:spcBef>
              <a:spcAft>
                <a:spcPts val="0"/>
              </a:spcAft>
              <a:buSzPts val="2800"/>
              <a:buChar char="●"/>
            </a:pPr>
            <a:r>
              <a:rPr lang="en-US" sz="2800">
                <a:solidFill>
                  <a:srgbClr val="6600FF"/>
                </a:solidFill>
              </a:rPr>
              <a:t>During 3000 B.C., water clocks were built by Egyptians.</a:t>
            </a:r>
            <a:endParaRPr/>
          </a:p>
          <a:p>
            <a:pPr indent="-342900" lvl="0" marL="342900" rtl="0" algn="just">
              <a:lnSpc>
                <a:spcPct val="80000"/>
              </a:lnSpc>
              <a:spcBef>
                <a:spcPts val="1000"/>
              </a:spcBef>
              <a:spcAft>
                <a:spcPts val="0"/>
              </a:spcAft>
              <a:buSzPts val="2800"/>
              <a:buChar char="●"/>
            </a:pPr>
            <a:r>
              <a:rPr lang="en-US" sz="2800">
                <a:solidFill>
                  <a:srgbClr val="6600FF"/>
                </a:solidFill>
              </a:rPr>
              <a:t>Around 500 B.C., Artificial hands/legs were used by romans.</a:t>
            </a:r>
            <a:endParaRPr/>
          </a:p>
          <a:p>
            <a:pPr indent="-342900" lvl="0" marL="342900" rtl="0" algn="just">
              <a:lnSpc>
                <a:spcPct val="80000"/>
              </a:lnSpc>
              <a:spcBef>
                <a:spcPts val="1000"/>
              </a:spcBef>
              <a:spcAft>
                <a:spcPts val="0"/>
              </a:spcAft>
              <a:buSzPts val="2800"/>
              <a:buChar char="●"/>
            </a:pPr>
            <a:r>
              <a:rPr lang="en-US" sz="2800">
                <a:solidFill>
                  <a:srgbClr val="6600FF"/>
                </a:solidFill>
              </a:rPr>
              <a:t>In 400 B.C. Archytas of Tarentum made a wooden pigeon which could fly.</a:t>
            </a:r>
            <a:endParaRPr/>
          </a:p>
          <a:p>
            <a:pPr indent="-342900" lvl="0" marL="342900" rtl="0" algn="just">
              <a:lnSpc>
                <a:spcPct val="80000"/>
              </a:lnSpc>
              <a:spcBef>
                <a:spcPts val="1000"/>
              </a:spcBef>
              <a:spcAft>
                <a:spcPts val="0"/>
              </a:spcAft>
              <a:buSzPts val="2800"/>
              <a:buChar char="●"/>
            </a:pPr>
            <a:r>
              <a:rPr lang="en-US" sz="2800">
                <a:solidFill>
                  <a:srgbClr val="6600FF"/>
                </a:solidFill>
              </a:rPr>
              <a:t>During middle age, German astronomer Johann Muller made an iron fly, able to flutter around the room and return to his hand.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fontScale="90000"/>
          </a:bodyPr>
          <a:lstStyle/>
          <a:p>
            <a:pPr indent="0" lvl="0" marL="0" rtl="0" algn="l">
              <a:spcBef>
                <a:spcPts val="0"/>
              </a:spcBef>
              <a:spcAft>
                <a:spcPts val="0"/>
              </a:spcAft>
              <a:buClr>
                <a:srgbClr val="E33F05"/>
              </a:buClr>
              <a:buSzPct val="100000"/>
              <a:buFont typeface="Arial"/>
              <a:buNone/>
            </a:pPr>
            <a:r>
              <a:rPr lang="en-US" sz="6000">
                <a:solidFill>
                  <a:srgbClr val="E33F05"/>
                </a:solidFill>
              </a:rPr>
              <a:t>Robotics : Introduction</a:t>
            </a:r>
            <a:endParaRPr/>
          </a:p>
        </p:txBody>
      </p:sp>
      <p:sp>
        <p:nvSpPr>
          <p:cNvPr id="104" name="Google Shape;104;p6"/>
          <p:cNvSpPr txBox="1"/>
          <p:nvPr>
            <p:ph idx="4294967295" type="body"/>
          </p:nvPr>
        </p:nvSpPr>
        <p:spPr>
          <a:xfrm>
            <a:off x="457200" y="1600200"/>
            <a:ext cx="8229600" cy="4876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342900" lvl="0" marL="342900" rtl="0" algn="just">
              <a:lnSpc>
                <a:spcPct val="80000"/>
              </a:lnSpc>
              <a:spcBef>
                <a:spcPts val="0"/>
              </a:spcBef>
              <a:spcAft>
                <a:spcPts val="0"/>
              </a:spcAft>
              <a:buSzPts val="2800"/>
              <a:buChar char="●"/>
            </a:pPr>
            <a:r>
              <a:rPr lang="en-US" sz="2800">
                <a:solidFill>
                  <a:srgbClr val="6600FF"/>
                </a:solidFill>
              </a:rPr>
              <a:t>In the age of industrial revolution, steam power become main source of energy.</a:t>
            </a:r>
            <a:endParaRPr/>
          </a:p>
          <a:p>
            <a:pPr indent="-342900" lvl="0" marL="342900" rtl="0" algn="just">
              <a:lnSpc>
                <a:spcPct val="80000"/>
              </a:lnSpc>
              <a:spcBef>
                <a:spcPts val="1000"/>
              </a:spcBef>
              <a:spcAft>
                <a:spcPts val="0"/>
              </a:spcAft>
              <a:buSzPts val="2800"/>
              <a:buChar char="●"/>
            </a:pPr>
            <a:r>
              <a:rPr lang="en-US" sz="2800">
                <a:solidFill>
                  <a:srgbClr val="6600FF"/>
                </a:solidFill>
              </a:rPr>
              <a:t>Various type of machines gave a new trust to the concept of mechanization like textile, drilling, boring, milling machines. </a:t>
            </a:r>
            <a:endParaRPr/>
          </a:p>
          <a:p>
            <a:pPr indent="-342900" lvl="0" marL="342900" rtl="0" algn="just">
              <a:lnSpc>
                <a:spcPct val="80000"/>
              </a:lnSpc>
              <a:spcBef>
                <a:spcPts val="1000"/>
              </a:spcBef>
              <a:spcAft>
                <a:spcPts val="0"/>
              </a:spcAft>
              <a:buSzPts val="2800"/>
              <a:buChar char="●"/>
            </a:pPr>
            <a:r>
              <a:rPr lang="en-US" sz="2800">
                <a:solidFill>
                  <a:srgbClr val="6600FF"/>
                </a:solidFill>
              </a:rPr>
              <a:t>In 1805, J.M. Jacquard introduced an automatic loom with punched card control mechanism. In 1823, Charles Babbages attempt to build modern computing machine. And many other automation elements were invented to relieve man from the hazards with heavy and odd jobs. </a:t>
            </a:r>
            <a:endParaRPr/>
          </a:p>
          <a:p>
            <a:pPr indent="-342900" lvl="0" marL="342900" rtl="0" algn="just">
              <a:lnSpc>
                <a:spcPct val="80000"/>
              </a:lnSpc>
              <a:spcBef>
                <a:spcPts val="1000"/>
              </a:spcBef>
              <a:spcAft>
                <a:spcPts val="0"/>
              </a:spcAft>
              <a:buSzPts val="2800"/>
              <a:buChar char="●"/>
            </a:pPr>
            <a:r>
              <a:rPr lang="en-US" sz="2800">
                <a:solidFill>
                  <a:srgbClr val="6600FF"/>
                </a:solidFill>
              </a:rPr>
              <a:t>Automation found wide applications in spray painting in this 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fontScale="90000"/>
          </a:bodyPr>
          <a:lstStyle/>
          <a:p>
            <a:pPr indent="0" lvl="0" marL="0" rtl="0" algn="l">
              <a:spcBef>
                <a:spcPts val="0"/>
              </a:spcBef>
              <a:spcAft>
                <a:spcPts val="0"/>
              </a:spcAft>
              <a:buClr>
                <a:srgbClr val="E33F05"/>
              </a:buClr>
              <a:buSzPct val="100000"/>
              <a:buFont typeface="Arial"/>
              <a:buNone/>
            </a:pPr>
            <a:r>
              <a:rPr lang="en-US" sz="6000">
                <a:solidFill>
                  <a:srgbClr val="E33F05"/>
                </a:solidFill>
              </a:rPr>
              <a:t>Robotics : Introduction</a:t>
            </a:r>
            <a:endParaRPr/>
          </a:p>
        </p:txBody>
      </p:sp>
      <p:sp>
        <p:nvSpPr>
          <p:cNvPr id="110" name="Google Shape;110;p7"/>
          <p:cNvSpPr txBox="1"/>
          <p:nvPr>
            <p:ph idx="4294967295" type="body"/>
          </p:nvPr>
        </p:nvSpPr>
        <p:spPr>
          <a:xfrm>
            <a:off x="457200" y="1600200"/>
            <a:ext cx="8229600" cy="4876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2800"/>
              <a:buChar char="●"/>
            </a:pPr>
            <a:r>
              <a:rPr lang="en-US" sz="2800">
                <a:solidFill>
                  <a:srgbClr val="6600FF"/>
                </a:solidFill>
              </a:rPr>
              <a:t>The history finds new dimension when remote teleoperated master-slave manipulators were developed around 1944 by R.C. Goertz and found important application to handle radioactive materials from a safe distance.</a:t>
            </a:r>
            <a:endParaRPr/>
          </a:p>
          <a:p>
            <a:pPr indent="-342900" lvl="0" marL="342900" rtl="0" algn="l">
              <a:lnSpc>
                <a:spcPct val="80000"/>
              </a:lnSpc>
              <a:spcBef>
                <a:spcPts val="1000"/>
              </a:spcBef>
              <a:spcAft>
                <a:spcPts val="0"/>
              </a:spcAft>
              <a:buSzPts val="2800"/>
              <a:buChar char="●"/>
            </a:pPr>
            <a:r>
              <a:rPr lang="en-US" sz="2800">
                <a:solidFill>
                  <a:srgbClr val="6600FF"/>
                </a:solidFill>
              </a:rPr>
              <a:t>Electronic computer ENIVAC, IBM701 etc. and NC machine tools became a turning point in the development of robotics.</a:t>
            </a:r>
            <a:endParaRPr/>
          </a:p>
          <a:p>
            <a:pPr indent="-342900" lvl="0" marL="342900" rtl="0" algn="l">
              <a:lnSpc>
                <a:spcPct val="80000"/>
              </a:lnSpc>
              <a:spcBef>
                <a:spcPts val="1000"/>
              </a:spcBef>
              <a:spcAft>
                <a:spcPts val="0"/>
              </a:spcAft>
              <a:buSzPts val="2800"/>
              <a:buChar char="●"/>
            </a:pPr>
            <a:r>
              <a:rPr lang="en-US" sz="2800">
                <a:solidFill>
                  <a:srgbClr val="6600FF"/>
                </a:solidFill>
              </a:rPr>
              <a:t>A battery operated mechanical man was made in Stanford Unversity. That could walk from room to room, identify some items and able to introduce its battery charger plug to a nearby electric socket.</a:t>
            </a:r>
            <a:endParaRPr>
              <a:solidFill>
                <a:srgbClr val="E33F0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fontScale="90000"/>
          </a:bodyPr>
          <a:lstStyle/>
          <a:p>
            <a:pPr indent="0" lvl="0" marL="0" rtl="0" algn="l">
              <a:spcBef>
                <a:spcPts val="0"/>
              </a:spcBef>
              <a:spcAft>
                <a:spcPts val="0"/>
              </a:spcAft>
              <a:buClr>
                <a:srgbClr val="E33F05"/>
              </a:buClr>
              <a:buSzPct val="100000"/>
              <a:buFont typeface="Arial"/>
              <a:buNone/>
            </a:pPr>
            <a:r>
              <a:rPr lang="en-US" sz="6000">
                <a:solidFill>
                  <a:srgbClr val="E33F05"/>
                </a:solidFill>
              </a:rPr>
              <a:t>Robotics : Introduction</a:t>
            </a:r>
            <a:endParaRPr/>
          </a:p>
        </p:txBody>
      </p:sp>
      <p:sp>
        <p:nvSpPr>
          <p:cNvPr id="116" name="Google Shape;116;p8"/>
          <p:cNvSpPr txBox="1"/>
          <p:nvPr>
            <p:ph idx="4294967295" type="body"/>
          </p:nvPr>
        </p:nvSpPr>
        <p:spPr>
          <a:xfrm>
            <a:off x="457200" y="1600200"/>
            <a:ext cx="8229600" cy="4876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lnSpcReduction="20000"/>
          </a:bodyPr>
          <a:lstStyle/>
          <a:p>
            <a:pPr indent="-356235" lvl="0" marL="342900" rtl="0" algn="l">
              <a:spcBef>
                <a:spcPts val="0"/>
              </a:spcBef>
              <a:spcAft>
                <a:spcPts val="0"/>
              </a:spcAft>
              <a:buSzPts val="2800"/>
              <a:buChar char="●"/>
            </a:pPr>
            <a:r>
              <a:rPr lang="en-US" sz="2800">
                <a:solidFill>
                  <a:srgbClr val="6600FF"/>
                </a:solidFill>
              </a:rPr>
              <a:t>In 1959, The planet corporation introduced a pick and place robot.</a:t>
            </a:r>
            <a:endParaRPr/>
          </a:p>
          <a:p>
            <a:pPr indent="-356235" lvl="0" marL="342900" rtl="0" algn="l">
              <a:spcBef>
                <a:spcPts val="1000"/>
              </a:spcBef>
              <a:spcAft>
                <a:spcPts val="0"/>
              </a:spcAft>
              <a:buSzPts val="2800"/>
              <a:buChar char="●"/>
            </a:pPr>
            <a:r>
              <a:rPr lang="en-US" sz="2800">
                <a:solidFill>
                  <a:srgbClr val="6600FF"/>
                </a:solidFill>
              </a:rPr>
              <a:t> In 1961, Unimation Inc., USA introduced the first industrial robots and Intel introduced microprocessor technology.</a:t>
            </a:r>
            <a:endParaRPr/>
          </a:p>
          <a:p>
            <a:pPr indent="-356235" lvl="0" marL="342900" rtl="0" algn="l">
              <a:spcBef>
                <a:spcPts val="1000"/>
              </a:spcBef>
              <a:spcAft>
                <a:spcPts val="0"/>
              </a:spcAft>
              <a:buSzPts val="2800"/>
              <a:buChar char="●"/>
            </a:pPr>
            <a:r>
              <a:rPr lang="en-US" sz="2800">
                <a:solidFill>
                  <a:srgbClr val="6600FF"/>
                </a:solidFill>
              </a:rPr>
              <a:t>Gradual development of robotics introduced MarkII in 1967, “Shakey” with AI by stanford research Institute in 1968, A rectangular coordinate robot, IBM 7565 by IBM in 1972 and Cincinnati Milacron was introduced T</a:t>
            </a:r>
            <a:r>
              <a:rPr baseline="30000" lang="en-US" sz="2800">
                <a:solidFill>
                  <a:srgbClr val="6600FF"/>
                </a:solidFill>
              </a:rPr>
              <a:t>3</a:t>
            </a:r>
            <a:r>
              <a:rPr lang="en-US" sz="2800">
                <a:solidFill>
                  <a:srgbClr val="6600FF"/>
                </a:solidFill>
              </a:rPr>
              <a:t>, the first computer controlled robot in 1974.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311700" y="593367"/>
            <a:ext cx="8520600" cy="943200"/>
          </a:xfrm>
          <a:prstGeom prst="rect">
            <a:avLst/>
          </a:prstGeom>
          <a:noFill/>
          <a:ln cap="flat" cmpd="sng" w="9525">
            <a:solidFill>
              <a:srgbClr val="E33F05"/>
            </a:solidFill>
            <a:prstDash val="solid"/>
            <a:miter lim="800000"/>
            <a:headEnd len="sm" w="sm" type="none"/>
            <a:tailEnd len="sm" w="sm" type="none"/>
          </a:ln>
        </p:spPr>
        <p:txBody>
          <a:bodyPr anchorCtr="0" anchor="t" bIns="45700" lIns="91425" spcFirstLastPara="1" rIns="91425" wrap="square" tIns="45700">
            <a:normAutofit fontScale="90000"/>
          </a:bodyPr>
          <a:lstStyle/>
          <a:p>
            <a:pPr indent="0" lvl="0" marL="0" rtl="0" algn="l">
              <a:spcBef>
                <a:spcPts val="0"/>
              </a:spcBef>
              <a:spcAft>
                <a:spcPts val="0"/>
              </a:spcAft>
              <a:buClr>
                <a:srgbClr val="E33F05"/>
              </a:buClr>
              <a:buSzPct val="100000"/>
              <a:buFont typeface="Arial"/>
              <a:buNone/>
            </a:pPr>
            <a:r>
              <a:rPr lang="en-US" sz="6000">
                <a:solidFill>
                  <a:srgbClr val="E33F05"/>
                </a:solidFill>
              </a:rPr>
              <a:t>Robotics : Introduction</a:t>
            </a:r>
            <a:endParaRPr/>
          </a:p>
        </p:txBody>
      </p:sp>
      <p:sp>
        <p:nvSpPr>
          <p:cNvPr id="122" name="Google Shape;122;p9"/>
          <p:cNvSpPr txBox="1"/>
          <p:nvPr>
            <p:ph idx="4294967295" type="body"/>
          </p:nvPr>
        </p:nvSpPr>
        <p:spPr>
          <a:xfrm>
            <a:off x="457200" y="1600200"/>
            <a:ext cx="8229600" cy="48768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2600"/>
              <a:buChar char="●"/>
            </a:pPr>
            <a:r>
              <a:rPr lang="en-US" sz="2600">
                <a:solidFill>
                  <a:srgbClr val="6600FF"/>
                </a:solidFill>
              </a:rPr>
              <a:t>Stanford and IBM introduced “structured light” vision system and WAVE, the first robot programming language was developed in Stanford in 1971. Another robot programming language AL was developed in 1974.</a:t>
            </a:r>
            <a:endParaRPr/>
          </a:p>
          <a:p>
            <a:pPr indent="-342900" lvl="0" marL="342900" rtl="0" algn="l">
              <a:spcBef>
                <a:spcPts val="1000"/>
              </a:spcBef>
              <a:spcAft>
                <a:spcPts val="0"/>
              </a:spcAft>
              <a:buSzPts val="2600"/>
              <a:buChar char="●"/>
            </a:pPr>
            <a:r>
              <a:rPr lang="en-US" sz="2600">
                <a:solidFill>
                  <a:srgbClr val="6600FF"/>
                </a:solidFill>
              </a:rPr>
              <a:t>In 1996, Space hunting of robots started Viking-I robot rover, built by NASA, landed on Mars. BARPY speech understanding system was completed at Carnegie Melton by Reddy.</a:t>
            </a:r>
            <a:endParaRPr/>
          </a:p>
          <a:p>
            <a:pPr indent="-342900" lvl="0" marL="342900" rtl="0" algn="l">
              <a:spcBef>
                <a:spcPts val="1000"/>
              </a:spcBef>
              <a:spcAft>
                <a:spcPts val="0"/>
              </a:spcAft>
              <a:buSzPts val="2600"/>
              <a:buChar char="●"/>
            </a:pPr>
            <a:r>
              <a:rPr lang="en-US" sz="2600">
                <a:solidFill>
                  <a:srgbClr val="6600FF"/>
                </a:solidFill>
              </a:rPr>
              <a:t>First PUMA prototype, based on Scheinman's MIT model arm was built for General Motors in 1978.</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2010-02-23T14:08:09Z</dcterms:created>
  <dc:creator>Shihab</dc:creator>
</cp:coreProperties>
</file>