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embeddedFontLst>
    <p:embeddedFont>
      <p:font typeface="Arial Narrow"/>
      <p:regular r:id="rId22"/>
      <p:bold r:id="rId23"/>
      <p:italic r:id="rId24"/>
      <p:boldItalic r:id="rId25"/>
    </p:embeddedFont>
    <p:embeddedFont>
      <p:font typeface="Libre Franklin Medium"/>
      <p:regular r:id="rId26"/>
      <p:bold r:id="rId27"/>
      <p:italic r:id="rId28"/>
      <p:boldItalic r:id="rId29"/>
    </p:embeddedFont>
    <p:embeddedFont>
      <p:font typeface="Century Gothic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jFG64nNrktByuT7MOWrVeF997a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ArialNarrow-regular.fntdata"/><Relationship Id="rId21" Type="http://schemas.openxmlformats.org/officeDocument/2006/relationships/slide" Target="slides/slide15.xml"/><Relationship Id="rId24" Type="http://schemas.openxmlformats.org/officeDocument/2006/relationships/font" Target="fonts/ArialNarrow-italic.fntdata"/><Relationship Id="rId23" Type="http://schemas.openxmlformats.org/officeDocument/2006/relationships/font" Target="fonts/ArialNarrow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ibreFranklinMedium-regular.fntdata"/><Relationship Id="rId25" Type="http://schemas.openxmlformats.org/officeDocument/2006/relationships/font" Target="fonts/ArialNarrow-boldItalic.fntdata"/><Relationship Id="rId28" Type="http://schemas.openxmlformats.org/officeDocument/2006/relationships/font" Target="fonts/LibreFranklinMedium-italic.fntdata"/><Relationship Id="rId27" Type="http://schemas.openxmlformats.org/officeDocument/2006/relationships/font" Target="fonts/LibreFranklin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ibreFranklin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enturyGothic-bold.fntdata"/><Relationship Id="rId30" Type="http://schemas.openxmlformats.org/officeDocument/2006/relationships/font" Target="fonts/CenturyGothic-regular.fntdata"/><Relationship Id="rId11" Type="http://schemas.openxmlformats.org/officeDocument/2006/relationships/slide" Target="slides/slide5.xml"/><Relationship Id="rId33" Type="http://schemas.openxmlformats.org/officeDocument/2006/relationships/font" Target="fonts/CenturyGothic-boldItalic.fntdata"/><Relationship Id="rId10" Type="http://schemas.openxmlformats.org/officeDocument/2006/relationships/slide" Target="slides/slide4.xml"/><Relationship Id="rId32" Type="http://schemas.openxmlformats.org/officeDocument/2006/relationships/font" Target="fonts/CenturyGothic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/>
          <p:nvPr>
            <p:ph type="title"/>
          </p:nvPr>
        </p:nvSpPr>
        <p:spPr>
          <a:xfrm>
            <a:off x="1945201" y="624110"/>
            <a:ext cx="6589199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" type="body"/>
          </p:nvPr>
        </p:nvSpPr>
        <p:spPr>
          <a:xfrm>
            <a:off x="1942415" y="2133600"/>
            <a:ext cx="6591985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7"/>
          <p:cNvSpPr/>
          <p:nvPr/>
        </p:nvSpPr>
        <p:spPr>
          <a:xfrm flipH="1" rot="10800000">
            <a:off x="1489" y="0"/>
            <a:ext cx="9144000" cy="2497593"/>
          </a:xfrm>
          <a:prstGeom prst="rect">
            <a:avLst/>
          </a:prstGeom>
          <a:gradFill>
            <a:gsLst>
              <a:gs pos="0">
                <a:srgbClr val="B2BFBE">
                  <a:alpha val="60784"/>
                </a:srgbClr>
              </a:gs>
              <a:gs pos="85000">
                <a:srgbClr val="FFFFFF"/>
              </a:gs>
              <a:gs pos="100000">
                <a:srgbClr val="FFFFFF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" name="Google Shape;50;p17"/>
          <p:cNvSpPr txBox="1"/>
          <p:nvPr/>
        </p:nvSpPr>
        <p:spPr>
          <a:xfrm>
            <a:off x="6721475" y="6483350"/>
            <a:ext cx="2411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7"/>
          <p:cNvSpPr txBox="1"/>
          <p:nvPr/>
        </p:nvSpPr>
        <p:spPr>
          <a:xfrm>
            <a:off x="0" y="6592888"/>
            <a:ext cx="6721475" cy="2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rPr>
              <a:t>Copyright ©2016 Cengage Learning. All Rights Reserved. May not be scanned, copied or duplicated, or posted to a publicly accessible website, in whole or in part. </a:t>
            </a:r>
            <a:endParaRPr b="0" i="0" sz="700" u="none" cap="none" strike="noStrike">
              <a:solidFill>
                <a:srgbClr val="888888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2" name="Google Shape;52;p17"/>
          <p:cNvSpPr txBox="1"/>
          <p:nvPr/>
        </p:nvSpPr>
        <p:spPr>
          <a:xfrm>
            <a:off x="7689850" y="6483350"/>
            <a:ext cx="1127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MIS5 | CH3</a:t>
            </a:r>
            <a:endParaRPr b="1" i="0" sz="1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" name="Google Shape;53;p17"/>
          <p:cNvSpPr/>
          <p:nvPr/>
        </p:nvSpPr>
        <p:spPr>
          <a:xfrm rot="-8280000">
            <a:off x="-465138" y="155575"/>
            <a:ext cx="987426" cy="987425"/>
          </a:xfrm>
          <a:prstGeom prst="chord">
            <a:avLst>
              <a:gd fmla="val 2700000" name="adj1"/>
              <a:gd fmla="val 13872841" name="adj2"/>
            </a:avLst>
          </a:prstGeom>
          <a:solidFill>
            <a:srgbClr val="00B0F0"/>
          </a:solidFill>
          <a:ln>
            <a:noFill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title"/>
          </p:nvPr>
        </p:nvSpPr>
        <p:spPr>
          <a:xfrm>
            <a:off x="1942415" y="4800600"/>
            <a:ext cx="6591985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/>
          <p:nvPr>
            <p:ph idx="2" type="pic"/>
          </p:nvPr>
        </p:nvSpPr>
        <p:spPr>
          <a:xfrm>
            <a:off x="1942415" y="634965"/>
            <a:ext cx="6591985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6"/>
          <p:cNvSpPr txBox="1"/>
          <p:nvPr>
            <p:ph idx="1" type="body"/>
          </p:nvPr>
        </p:nvSpPr>
        <p:spPr>
          <a:xfrm>
            <a:off x="1942415" y="5367338"/>
            <a:ext cx="6591985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6" name="Google Shape;116;p26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6"/>
          <p:cNvSpPr/>
          <p:nvPr/>
        </p:nvSpPr>
        <p:spPr>
          <a:xfrm flipH="1" rot="10800000">
            <a:off x="58" y="4910660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6"/>
          <p:cNvSpPr txBox="1"/>
          <p:nvPr>
            <p:ph idx="12" type="sldNum"/>
          </p:nvPr>
        </p:nvSpPr>
        <p:spPr>
          <a:xfrm>
            <a:off x="511228" y="4983088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>
            <p:ph type="title"/>
          </p:nvPr>
        </p:nvSpPr>
        <p:spPr>
          <a:xfrm>
            <a:off x="1942415" y="609600"/>
            <a:ext cx="6591985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7"/>
          <p:cNvSpPr txBox="1"/>
          <p:nvPr>
            <p:ph idx="1" type="body"/>
          </p:nvPr>
        </p:nvSpPr>
        <p:spPr>
          <a:xfrm>
            <a:off x="1942415" y="4354046"/>
            <a:ext cx="6591985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27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7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7"/>
          <p:cNvSpPr/>
          <p:nvPr/>
        </p:nvSpPr>
        <p:spPr>
          <a:xfrm flipH="1" rot="10800000">
            <a:off x="58" y="3166527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7"/>
          <p:cNvSpPr txBox="1"/>
          <p:nvPr>
            <p:ph idx="12" type="sldNum"/>
          </p:nvPr>
        </p:nvSpPr>
        <p:spPr>
          <a:xfrm>
            <a:off x="511228" y="3244140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>
            <p:ph type="title"/>
          </p:nvPr>
        </p:nvSpPr>
        <p:spPr>
          <a:xfrm>
            <a:off x="2188123" y="609600"/>
            <a:ext cx="6109587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8"/>
          <p:cNvSpPr txBox="1"/>
          <p:nvPr>
            <p:ph idx="1" type="body"/>
          </p:nvPr>
        </p:nvSpPr>
        <p:spPr>
          <a:xfrm>
            <a:off x="2415972" y="3505200"/>
            <a:ext cx="5653888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0" name="Google Shape;130;p28"/>
          <p:cNvSpPr txBox="1"/>
          <p:nvPr>
            <p:ph idx="2" type="body"/>
          </p:nvPr>
        </p:nvSpPr>
        <p:spPr>
          <a:xfrm>
            <a:off x="1942415" y="4354046"/>
            <a:ext cx="6591985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1" name="Google Shape;131;p28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8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8"/>
          <p:cNvSpPr/>
          <p:nvPr/>
        </p:nvSpPr>
        <p:spPr>
          <a:xfrm flipH="1" rot="10800000">
            <a:off x="58" y="3166527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8"/>
          <p:cNvSpPr txBox="1"/>
          <p:nvPr>
            <p:ph idx="12" type="sldNum"/>
          </p:nvPr>
        </p:nvSpPr>
        <p:spPr>
          <a:xfrm>
            <a:off x="511228" y="3244140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28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6" name="Google Shape;136;p28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title"/>
          </p:nvPr>
        </p:nvSpPr>
        <p:spPr>
          <a:xfrm>
            <a:off x="1942415" y="2438401"/>
            <a:ext cx="6591985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9"/>
          <p:cNvSpPr txBox="1"/>
          <p:nvPr>
            <p:ph idx="1" type="body"/>
          </p:nvPr>
        </p:nvSpPr>
        <p:spPr>
          <a:xfrm>
            <a:off x="1942415" y="5181600"/>
            <a:ext cx="6591985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0" name="Google Shape;140;p29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9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9"/>
          <p:cNvSpPr/>
          <p:nvPr/>
        </p:nvSpPr>
        <p:spPr>
          <a:xfrm flipH="1" rot="10800000">
            <a:off x="58" y="4910660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9"/>
          <p:cNvSpPr txBox="1"/>
          <p:nvPr>
            <p:ph idx="12" type="sldNum"/>
          </p:nvPr>
        </p:nvSpPr>
        <p:spPr>
          <a:xfrm>
            <a:off x="511228" y="4983088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type="title"/>
          </p:nvPr>
        </p:nvSpPr>
        <p:spPr>
          <a:xfrm>
            <a:off x="2188123" y="609600"/>
            <a:ext cx="6109587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0"/>
          <p:cNvSpPr txBox="1"/>
          <p:nvPr>
            <p:ph idx="1" type="body"/>
          </p:nvPr>
        </p:nvSpPr>
        <p:spPr>
          <a:xfrm>
            <a:off x="1942415" y="4343400"/>
            <a:ext cx="668829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7" name="Google Shape;147;p30"/>
          <p:cNvSpPr txBox="1"/>
          <p:nvPr>
            <p:ph idx="2" type="body"/>
          </p:nvPr>
        </p:nvSpPr>
        <p:spPr>
          <a:xfrm>
            <a:off x="1942415" y="5181600"/>
            <a:ext cx="6688292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8" name="Google Shape;148;p30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0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0"/>
          <p:cNvSpPr/>
          <p:nvPr/>
        </p:nvSpPr>
        <p:spPr>
          <a:xfrm flipH="1" rot="10800000">
            <a:off x="58" y="4910660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0"/>
          <p:cNvSpPr txBox="1"/>
          <p:nvPr>
            <p:ph idx="12" type="sldNum"/>
          </p:nvPr>
        </p:nvSpPr>
        <p:spPr>
          <a:xfrm>
            <a:off x="511228" y="4983088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3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53" name="Google Shape;153;p30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1942416" y="627407"/>
            <a:ext cx="6591984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1942415" y="4343400"/>
            <a:ext cx="6591985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7" name="Google Shape;157;p31"/>
          <p:cNvSpPr txBox="1"/>
          <p:nvPr>
            <p:ph idx="2" type="body"/>
          </p:nvPr>
        </p:nvSpPr>
        <p:spPr>
          <a:xfrm>
            <a:off x="1942415" y="5181600"/>
            <a:ext cx="6591985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8" name="Google Shape;158;p31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1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1"/>
          <p:cNvSpPr/>
          <p:nvPr/>
        </p:nvSpPr>
        <p:spPr>
          <a:xfrm flipH="1" rot="10800000">
            <a:off x="58" y="4910660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511228" y="4983088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2"/>
          <p:cNvSpPr txBox="1"/>
          <p:nvPr>
            <p:ph idx="1" type="body"/>
          </p:nvPr>
        </p:nvSpPr>
        <p:spPr>
          <a:xfrm rot="5400000">
            <a:off x="3295307" y="780708"/>
            <a:ext cx="3886200" cy="6591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65" name="Google Shape;165;p32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2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2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>
            <p:ph type="title"/>
          </p:nvPr>
        </p:nvSpPr>
        <p:spPr>
          <a:xfrm rot="5400000">
            <a:off x="5064693" y="2441249"/>
            <a:ext cx="5283817" cy="1656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3"/>
          <p:cNvSpPr txBox="1"/>
          <p:nvPr>
            <p:ph idx="1" type="body"/>
          </p:nvPr>
        </p:nvSpPr>
        <p:spPr>
          <a:xfrm rot="5400000">
            <a:off x="1658682" y="911140"/>
            <a:ext cx="5283817" cy="4716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72" name="Google Shape;172;p33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3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3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3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/>
          <p:nvPr/>
        </p:nvSpPr>
        <p:spPr>
          <a:xfrm>
            <a:off x="0" y="0"/>
            <a:ext cx="444500" cy="6858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35"/>
          <p:cNvSpPr/>
          <p:nvPr/>
        </p:nvSpPr>
        <p:spPr>
          <a:xfrm>
            <a:off x="0" y="563563"/>
            <a:ext cx="9144000" cy="128746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35"/>
          <p:cNvSpPr txBox="1"/>
          <p:nvPr/>
        </p:nvSpPr>
        <p:spPr>
          <a:xfrm>
            <a:off x="369888" y="138113"/>
            <a:ext cx="3833812" cy="2138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MIS</a:t>
            </a:r>
            <a:endParaRPr/>
          </a:p>
        </p:txBody>
      </p:sp>
      <p:grpSp>
        <p:nvGrpSpPr>
          <p:cNvPr id="186" name="Google Shape;186;p35"/>
          <p:cNvGrpSpPr/>
          <p:nvPr/>
        </p:nvGrpSpPr>
        <p:grpSpPr>
          <a:xfrm>
            <a:off x="3302000" y="831850"/>
            <a:ext cx="677863" cy="830263"/>
            <a:chOff x="3875465" y="855710"/>
            <a:chExt cx="678753" cy="830997"/>
          </a:xfrm>
        </p:grpSpPr>
        <p:sp>
          <p:nvSpPr>
            <p:cNvPr id="187" name="Google Shape;187;p35"/>
            <p:cNvSpPr txBox="1"/>
            <p:nvPr/>
          </p:nvSpPr>
          <p:spPr>
            <a:xfrm>
              <a:off x="4026476" y="855710"/>
              <a:ext cx="527742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8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188" name="Google Shape;188;p35"/>
            <p:cNvSpPr/>
            <p:nvPr/>
          </p:nvSpPr>
          <p:spPr>
            <a:xfrm>
              <a:off x="3875465" y="928800"/>
              <a:ext cx="678753" cy="678462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89" name="Google Shape;189;p35"/>
          <p:cNvSpPr txBox="1"/>
          <p:nvPr/>
        </p:nvSpPr>
        <p:spPr>
          <a:xfrm>
            <a:off x="4832350" y="3165475"/>
            <a:ext cx="3881438" cy="2678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DATABASE SYSTEMS, DATA WAREHOUSES, AND DATA MARTS</a:t>
            </a:r>
            <a:endParaRPr/>
          </a:p>
        </p:txBody>
      </p:sp>
      <p:sp>
        <p:nvSpPr>
          <p:cNvPr id="190" name="Google Shape;190;p35"/>
          <p:cNvSpPr txBox="1"/>
          <p:nvPr/>
        </p:nvSpPr>
        <p:spPr>
          <a:xfrm>
            <a:off x="4832350" y="1778000"/>
            <a:ext cx="132873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191" name="Google Shape;191;p35"/>
          <p:cNvCxnSpPr/>
          <p:nvPr/>
        </p:nvCxnSpPr>
        <p:spPr>
          <a:xfrm>
            <a:off x="4832350" y="2987675"/>
            <a:ext cx="4311650" cy="0"/>
          </a:xfrm>
          <a:prstGeom prst="straightConnector1">
            <a:avLst/>
          </a:prstGeom>
          <a:noFill/>
          <a:ln cap="flat" cmpd="sng" w="38100">
            <a:solidFill>
              <a:srgbClr val="5CBD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" name="Google Shape;192;p35"/>
          <p:cNvSpPr txBox="1"/>
          <p:nvPr/>
        </p:nvSpPr>
        <p:spPr>
          <a:xfrm>
            <a:off x="444500" y="241300"/>
            <a:ext cx="3008313" cy="738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BIDGOLI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3" name="Google Shape;193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4500" y="1851025"/>
            <a:ext cx="3994150" cy="4386263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5"/>
          <p:cNvSpPr txBox="1"/>
          <p:nvPr>
            <p:ph idx="11" type="ftr"/>
          </p:nvPr>
        </p:nvSpPr>
        <p:spPr>
          <a:xfrm>
            <a:off x="3735388" y="6584950"/>
            <a:ext cx="5408612" cy="2778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/>
          <p:nvPr/>
        </p:nvSpPr>
        <p:spPr>
          <a:xfrm flipH="1" rot="10800000">
            <a:off x="1489" y="0"/>
            <a:ext cx="9144000" cy="2497593"/>
          </a:xfrm>
          <a:prstGeom prst="rect">
            <a:avLst/>
          </a:prstGeom>
          <a:gradFill>
            <a:gsLst>
              <a:gs pos="0">
                <a:srgbClr val="B2BFBE">
                  <a:alpha val="60784"/>
                </a:srgbClr>
              </a:gs>
              <a:gs pos="85000">
                <a:srgbClr val="FFFFFF"/>
              </a:gs>
              <a:gs pos="100000">
                <a:srgbClr val="FFFFFF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36"/>
          <p:cNvSpPr txBox="1"/>
          <p:nvPr/>
        </p:nvSpPr>
        <p:spPr>
          <a:xfrm>
            <a:off x="6721475" y="6483350"/>
            <a:ext cx="2411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6"/>
          <p:cNvSpPr txBox="1"/>
          <p:nvPr/>
        </p:nvSpPr>
        <p:spPr>
          <a:xfrm>
            <a:off x="0" y="6592888"/>
            <a:ext cx="6721475" cy="2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9CABB8"/>
                </a:solidFill>
                <a:latin typeface="Arial Narrow"/>
                <a:ea typeface="Arial Narrow"/>
                <a:cs typeface="Arial Narrow"/>
                <a:sym typeface="Arial Narrow"/>
              </a:rPr>
              <a:t>Copyright ©2016 Cengage Learning. All Rights Reserved. May not be scanned, copied or duplicated, or posted to a publicly accessible website, in whole or in part. </a:t>
            </a:r>
            <a:endParaRPr b="0" i="0" sz="700" u="none" cap="none" strike="noStrike">
              <a:solidFill>
                <a:srgbClr val="9CABB8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9" name="Google Shape;199;p36"/>
          <p:cNvSpPr txBox="1"/>
          <p:nvPr/>
        </p:nvSpPr>
        <p:spPr>
          <a:xfrm>
            <a:off x="7689850" y="6483350"/>
            <a:ext cx="1127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MIS5 | CH3</a:t>
            </a:r>
            <a:endParaRPr b="1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6"/>
          <p:cNvSpPr/>
          <p:nvPr/>
        </p:nvSpPr>
        <p:spPr>
          <a:xfrm rot="-8280000">
            <a:off x="-465138" y="155575"/>
            <a:ext cx="987426" cy="987425"/>
          </a:xfrm>
          <a:prstGeom prst="chord">
            <a:avLst>
              <a:gd fmla="val 2700000" name="adj1"/>
              <a:gd fmla="val 13872841" name="adj2"/>
            </a:avLst>
          </a:prstGeom>
          <a:solidFill>
            <a:srgbClr val="00B0F0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36"/>
          <p:cNvSpPr txBox="1"/>
          <p:nvPr>
            <p:ph type="title"/>
          </p:nvPr>
        </p:nvSpPr>
        <p:spPr>
          <a:xfrm>
            <a:off x="525764" y="325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2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6"/>
          <p:cNvSpPr txBox="1"/>
          <p:nvPr>
            <p:ph idx="1" type="body"/>
          </p:nvPr>
        </p:nvSpPr>
        <p:spPr>
          <a:xfrm>
            <a:off x="994500" y="1532988"/>
            <a:ext cx="7821824" cy="4227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B00027"/>
              </a:buClr>
              <a:buSzPts val="3200"/>
              <a:buFont typeface="Merriweather Sans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B00027"/>
              </a:buClr>
              <a:buSzPts val="2800"/>
              <a:buFont typeface="Arial"/>
              <a:buChar char="•"/>
              <a:defRPr b="0" i="1"/>
            </a:lvl2pPr>
            <a:lvl3pPr indent="-406400" lvl="2" marL="13716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B00027"/>
              </a:buClr>
              <a:buSzPts val="2800"/>
              <a:buFont typeface="Merriweather Sans"/>
              <a:buChar char="-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▸"/>
              <a:defRPr sz="24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457200" y="1600200"/>
            <a:ext cx="4038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4648200" y="1600200"/>
            <a:ext cx="4038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and Content">
  <p:cSld name="7_Title and Conten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/>
          <p:nvPr/>
        </p:nvSpPr>
        <p:spPr>
          <a:xfrm flipH="1" rot="10800000">
            <a:off x="1489" y="0"/>
            <a:ext cx="9144000" cy="2497593"/>
          </a:xfrm>
          <a:prstGeom prst="rect">
            <a:avLst/>
          </a:prstGeom>
          <a:gradFill>
            <a:gsLst>
              <a:gs pos="0">
                <a:srgbClr val="B2BFBE">
                  <a:alpha val="60784"/>
                </a:srgbClr>
              </a:gs>
              <a:gs pos="85000">
                <a:srgbClr val="FFFFFF"/>
              </a:gs>
              <a:gs pos="100000">
                <a:srgbClr val="FFFFFF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37"/>
          <p:cNvSpPr txBox="1"/>
          <p:nvPr/>
        </p:nvSpPr>
        <p:spPr>
          <a:xfrm>
            <a:off x="6721475" y="6483350"/>
            <a:ext cx="2411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7"/>
          <p:cNvSpPr txBox="1"/>
          <p:nvPr/>
        </p:nvSpPr>
        <p:spPr>
          <a:xfrm>
            <a:off x="0" y="6592888"/>
            <a:ext cx="6721475" cy="2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9CABB8"/>
                </a:solidFill>
                <a:latin typeface="Arial Narrow"/>
                <a:ea typeface="Arial Narrow"/>
                <a:cs typeface="Arial Narrow"/>
                <a:sym typeface="Arial Narrow"/>
              </a:rPr>
              <a:t>Copyright ©2016 Cengage Learning. All Rights Reserved. May not be scanned, copied or duplicated, or posted to a publicly accessible website, in whole or in part. </a:t>
            </a:r>
            <a:endParaRPr b="0" i="0" sz="700" u="none" cap="none" strike="noStrike">
              <a:solidFill>
                <a:srgbClr val="9CABB8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10" name="Google Shape;210;p37"/>
          <p:cNvSpPr txBox="1"/>
          <p:nvPr/>
        </p:nvSpPr>
        <p:spPr>
          <a:xfrm>
            <a:off x="7689850" y="6483350"/>
            <a:ext cx="1127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MKTG4 | CH1</a:t>
            </a:r>
            <a:endParaRPr b="1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4LTR_colorStrip.jpg" id="211" name="Google Shape;211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9525"/>
            <a:ext cx="300038" cy="68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7"/>
          <p:cNvSpPr txBox="1"/>
          <p:nvPr>
            <p:ph type="title"/>
          </p:nvPr>
        </p:nvSpPr>
        <p:spPr>
          <a:xfrm>
            <a:off x="525764" y="325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2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37"/>
          <p:cNvSpPr txBox="1"/>
          <p:nvPr>
            <p:ph idx="1" type="body"/>
          </p:nvPr>
        </p:nvSpPr>
        <p:spPr>
          <a:xfrm>
            <a:off x="994500" y="1532988"/>
            <a:ext cx="7821824" cy="4227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B00027"/>
              </a:buClr>
              <a:buSzPts val="3200"/>
              <a:buFont typeface="Merriweather Sans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B00027"/>
              </a:buClr>
              <a:buSzPts val="2800"/>
              <a:buFont typeface="Arial"/>
              <a:buChar char="•"/>
              <a:defRPr b="0" i="1"/>
            </a:lvl2pPr>
            <a:lvl3pPr indent="-406400" lvl="2" marL="13716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B00027"/>
              </a:buClr>
              <a:buSzPts val="2800"/>
              <a:buFont typeface="Merriweather Sans"/>
              <a:buChar char="-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▸"/>
              <a:defRPr sz="24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>
  <p:cSld name="5_Title and Conten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/>
          <p:nvPr/>
        </p:nvSpPr>
        <p:spPr>
          <a:xfrm flipH="1" rot="10800000">
            <a:off x="1489" y="0"/>
            <a:ext cx="9144000" cy="2497593"/>
          </a:xfrm>
          <a:prstGeom prst="rect">
            <a:avLst/>
          </a:prstGeom>
          <a:gradFill>
            <a:gsLst>
              <a:gs pos="0">
                <a:srgbClr val="B2BFBE">
                  <a:alpha val="60784"/>
                </a:srgbClr>
              </a:gs>
              <a:gs pos="85000">
                <a:srgbClr val="FFFFFF"/>
              </a:gs>
              <a:gs pos="100000">
                <a:srgbClr val="FFFFFF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38"/>
          <p:cNvSpPr txBox="1"/>
          <p:nvPr/>
        </p:nvSpPr>
        <p:spPr>
          <a:xfrm>
            <a:off x="6721475" y="6483350"/>
            <a:ext cx="2411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8"/>
          <p:cNvSpPr txBox="1"/>
          <p:nvPr/>
        </p:nvSpPr>
        <p:spPr>
          <a:xfrm>
            <a:off x="0" y="6592888"/>
            <a:ext cx="6721475" cy="2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9CABB8"/>
                </a:solidFill>
                <a:latin typeface="Arial Narrow"/>
                <a:ea typeface="Arial Narrow"/>
                <a:cs typeface="Arial Narrow"/>
                <a:sym typeface="Arial Narrow"/>
              </a:rPr>
              <a:t>Copyright ©2016 Cengage Learning. All Rights Reserved. May not be scanned, copied or duplicated, or posted to a publicly accessible website, in whole or in part. </a:t>
            </a:r>
            <a:endParaRPr b="0" i="0" sz="700" u="none" cap="none" strike="noStrike">
              <a:solidFill>
                <a:srgbClr val="9CABB8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21" name="Google Shape;221;p38"/>
          <p:cNvSpPr txBox="1"/>
          <p:nvPr/>
        </p:nvSpPr>
        <p:spPr>
          <a:xfrm>
            <a:off x="7689850" y="6483350"/>
            <a:ext cx="1127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MKTG4 | CH1</a:t>
            </a:r>
            <a:endParaRPr b="1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8"/>
          <p:cNvSpPr/>
          <p:nvPr/>
        </p:nvSpPr>
        <p:spPr>
          <a:xfrm>
            <a:off x="0" y="368300"/>
            <a:ext cx="2600325" cy="584200"/>
          </a:xfrm>
          <a:prstGeom prst="rect">
            <a:avLst/>
          </a:prstGeom>
          <a:solidFill>
            <a:srgbClr val="B00027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38"/>
          <p:cNvSpPr txBox="1"/>
          <p:nvPr/>
        </p:nvSpPr>
        <p:spPr>
          <a:xfrm>
            <a:off x="1588" y="368300"/>
            <a:ext cx="1450975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Table</a:t>
            </a:r>
            <a:endParaRPr b="1" i="1" sz="32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24" name="Google Shape;224;p38"/>
          <p:cNvSpPr txBox="1"/>
          <p:nvPr>
            <p:ph type="title"/>
          </p:nvPr>
        </p:nvSpPr>
        <p:spPr>
          <a:xfrm>
            <a:off x="1453012" y="418404"/>
            <a:ext cx="7536700" cy="983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8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and Content">
  <p:cSld name="8_Title and Conten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/>
          <p:nvPr/>
        </p:nvSpPr>
        <p:spPr>
          <a:xfrm flipH="1" rot="10800000">
            <a:off x="1489" y="0"/>
            <a:ext cx="9144000" cy="2497593"/>
          </a:xfrm>
          <a:prstGeom prst="rect">
            <a:avLst/>
          </a:prstGeom>
          <a:gradFill>
            <a:gsLst>
              <a:gs pos="0">
                <a:srgbClr val="B2BFBE">
                  <a:alpha val="60784"/>
                </a:srgbClr>
              </a:gs>
              <a:gs pos="85000">
                <a:srgbClr val="FFFFFF"/>
              </a:gs>
              <a:gs pos="100000">
                <a:srgbClr val="FFFFFF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39"/>
          <p:cNvSpPr txBox="1"/>
          <p:nvPr/>
        </p:nvSpPr>
        <p:spPr>
          <a:xfrm>
            <a:off x="6721475" y="6483350"/>
            <a:ext cx="2411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9"/>
          <p:cNvSpPr txBox="1"/>
          <p:nvPr/>
        </p:nvSpPr>
        <p:spPr>
          <a:xfrm>
            <a:off x="0" y="6592888"/>
            <a:ext cx="6721475" cy="2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9CABB8"/>
                </a:solidFill>
                <a:latin typeface="Arial Narrow"/>
                <a:ea typeface="Arial Narrow"/>
                <a:cs typeface="Arial Narrow"/>
                <a:sym typeface="Arial Narrow"/>
              </a:rPr>
              <a:t>Copyright ©2016 Cengage Learning. All Rights Reserved. May not be scanned, copied or duplicated, or posted to a publicly accessible website, in whole or in part. </a:t>
            </a:r>
            <a:endParaRPr b="0" i="0" sz="700" u="none" cap="none" strike="noStrike">
              <a:solidFill>
                <a:srgbClr val="9CABB8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32" name="Google Shape;232;p39"/>
          <p:cNvSpPr txBox="1"/>
          <p:nvPr/>
        </p:nvSpPr>
        <p:spPr>
          <a:xfrm>
            <a:off x="7689850" y="6483350"/>
            <a:ext cx="1127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MKTG4 | CH1</a:t>
            </a:r>
            <a:endParaRPr b="1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9"/>
          <p:cNvSpPr/>
          <p:nvPr/>
        </p:nvSpPr>
        <p:spPr>
          <a:xfrm>
            <a:off x="0" y="368300"/>
            <a:ext cx="2600325" cy="584200"/>
          </a:xfrm>
          <a:prstGeom prst="rect">
            <a:avLst/>
          </a:prstGeom>
          <a:solidFill>
            <a:srgbClr val="993399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39"/>
          <p:cNvSpPr txBox="1"/>
          <p:nvPr/>
        </p:nvSpPr>
        <p:spPr>
          <a:xfrm>
            <a:off x="1588" y="368300"/>
            <a:ext cx="1450975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Figure</a:t>
            </a:r>
            <a:endParaRPr b="1" i="1" sz="32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35" name="Google Shape;235;p39"/>
          <p:cNvSpPr txBox="1"/>
          <p:nvPr>
            <p:ph type="title"/>
          </p:nvPr>
        </p:nvSpPr>
        <p:spPr>
          <a:xfrm>
            <a:off x="1453012" y="418404"/>
            <a:ext cx="7536700" cy="983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8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Title and Content">
  <p:cSld name="9_Title and Conten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/>
          <p:nvPr/>
        </p:nvSpPr>
        <p:spPr>
          <a:xfrm flipH="1" rot="10800000">
            <a:off x="1489" y="0"/>
            <a:ext cx="9144000" cy="2497593"/>
          </a:xfrm>
          <a:prstGeom prst="rect">
            <a:avLst/>
          </a:prstGeom>
          <a:gradFill>
            <a:gsLst>
              <a:gs pos="0">
                <a:srgbClr val="B2BFBE">
                  <a:alpha val="60784"/>
                </a:srgbClr>
              </a:gs>
              <a:gs pos="85000">
                <a:srgbClr val="FFFFFF"/>
              </a:gs>
              <a:gs pos="100000">
                <a:srgbClr val="FFFFFF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40"/>
          <p:cNvSpPr txBox="1"/>
          <p:nvPr/>
        </p:nvSpPr>
        <p:spPr>
          <a:xfrm>
            <a:off x="6721475" y="6483350"/>
            <a:ext cx="2411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40"/>
          <p:cNvSpPr txBox="1"/>
          <p:nvPr/>
        </p:nvSpPr>
        <p:spPr>
          <a:xfrm>
            <a:off x="0" y="6592888"/>
            <a:ext cx="6721475" cy="2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9CABB8"/>
                </a:solidFill>
                <a:latin typeface="Arial Narrow"/>
                <a:ea typeface="Arial Narrow"/>
                <a:cs typeface="Arial Narrow"/>
                <a:sym typeface="Arial Narrow"/>
              </a:rPr>
              <a:t>Copyright ©2016 Cengage Learning. All Rights Reserved. May not be scanned, copied or duplicated, or posted to a publicly accessible website, in whole or in part. </a:t>
            </a:r>
            <a:endParaRPr b="0" i="0" sz="700" u="none" cap="none" strike="noStrike">
              <a:solidFill>
                <a:srgbClr val="9CABB8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43" name="Google Shape;243;p40"/>
          <p:cNvSpPr txBox="1"/>
          <p:nvPr/>
        </p:nvSpPr>
        <p:spPr>
          <a:xfrm>
            <a:off x="7689850" y="6483350"/>
            <a:ext cx="1127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MIS5 | CH3</a:t>
            </a:r>
            <a:endParaRPr b="1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40"/>
          <p:cNvSpPr/>
          <p:nvPr/>
        </p:nvSpPr>
        <p:spPr>
          <a:xfrm>
            <a:off x="0" y="368300"/>
            <a:ext cx="2600325" cy="5842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40"/>
          <p:cNvSpPr txBox="1"/>
          <p:nvPr/>
        </p:nvSpPr>
        <p:spPr>
          <a:xfrm>
            <a:off x="1588" y="368300"/>
            <a:ext cx="1450975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Exhibit</a:t>
            </a:r>
            <a:endParaRPr b="1" i="1" sz="32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46" name="Google Shape;246;p40"/>
          <p:cNvSpPr txBox="1"/>
          <p:nvPr>
            <p:ph type="title"/>
          </p:nvPr>
        </p:nvSpPr>
        <p:spPr>
          <a:xfrm>
            <a:off x="1453012" y="418404"/>
            <a:ext cx="7536700" cy="983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8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/>
          <p:nvPr/>
        </p:nvSpPr>
        <p:spPr>
          <a:xfrm flipH="1" rot="10800000">
            <a:off x="0" y="0"/>
            <a:ext cx="9144000" cy="6858000"/>
          </a:xfrm>
          <a:prstGeom prst="rect">
            <a:avLst/>
          </a:prstGeom>
          <a:solidFill>
            <a:srgbClr val="E0E3E6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41"/>
          <p:cNvSpPr/>
          <p:nvPr/>
        </p:nvSpPr>
        <p:spPr>
          <a:xfrm>
            <a:off x="1233488" y="58738"/>
            <a:ext cx="6669087" cy="6670675"/>
          </a:xfrm>
          <a:prstGeom prst="ellipse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41"/>
          <p:cNvSpPr/>
          <p:nvPr/>
        </p:nvSpPr>
        <p:spPr>
          <a:xfrm>
            <a:off x="1001713" y="250825"/>
            <a:ext cx="890587" cy="890588"/>
          </a:xfrm>
          <a:prstGeom prst="ellipse">
            <a:avLst/>
          </a:prstGeom>
          <a:solidFill>
            <a:srgbClr val="FFCC00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41"/>
          <p:cNvSpPr txBox="1"/>
          <p:nvPr/>
        </p:nvSpPr>
        <p:spPr>
          <a:xfrm>
            <a:off x="1233488" y="393700"/>
            <a:ext cx="45815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B00027"/>
                </a:solidFill>
                <a:latin typeface="Arial Narrow"/>
                <a:ea typeface="Arial Narrow"/>
                <a:cs typeface="Arial Narrow"/>
                <a:sym typeface="Arial Narrow"/>
              </a:rPr>
              <a:t>LEARNING OUTCOMES</a:t>
            </a:r>
            <a:endParaRPr/>
          </a:p>
        </p:txBody>
      </p:sp>
      <p:pic>
        <p:nvPicPr>
          <p:cNvPr descr="4LTR_colorStrip.jpg" id="255" name="Google Shape;255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9525"/>
            <a:ext cx="300038" cy="68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1"/>
          <p:cNvSpPr txBox="1"/>
          <p:nvPr/>
        </p:nvSpPr>
        <p:spPr>
          <a:xfrm>
            <a:off x="6721475" y="6483350"/>
            <a:ext cx="2411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41"/>
          <p:cNvSpPr txBox="1"/>
          <p:nvPr/>
        </p:nvSpPr>
        <p:spPr>
          <a:xfrm>
            <a:off x="295275" y="6592888"/>
            <a:ext cx="6721475" cy="2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9CABB8"/>
                </a:solidFill>
                <a:latin typeface="Arial Narrow"/>
                <a:ea typeface="Arial Narrow"/>
                <a:cs typeface="Arial Narrow"/>
                <a:sym typeface="Arial Narrow"/>
              </a:rPr>
              <a:t>Copyright ©2016 Cengage Learning. All Rights Reserved. May not be scanned, copied or duplicated, or posted to a publicly accessible website, in whole or in part. </a:t>
            </a:r>
            <a:endParaRPr b="0" i="0" sz="700" u="none" cap="none" strike="noStrike">
              <a:solidFill>
                <a:srgbClr val="9CABB8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58" name="Google Shape;258;p41"/>
          <p:cNvSpPr txBox="1"/>
          <p:nvPr/>
        </p:nvSpPr>
        <p:spPr>
          <a:xfrm>
            <a:off x="7689850" y="6483350"/>
            <a:ext cx="1127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MIS6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| CH3</a:t>
            </a:r>
            <a:endParaRPr b="1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41"/>
          <p:cNvSpPr txBox="1"/>
          <p:nvPr>
            <p:ph idx="1" type="body"/>
          </p:nvPr>
        </p:nvSpPr>
        <p:spPr>
          <a:xfrm>
            <a:off x="1215073" y="1456105"/>
            <a:ext cx="7431087" cy="3471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37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AutoNum type="arabicPlain"/>
              <a:defRPr sz="2600">
                <a:latin typeface="Rockwell"/>
                <a:ea typeface="Rockwell"/>
                <a:cs typeface="Rockwell"/>
                <a:sym typeface="Rockwell"/>
              </a:defRPr>
            </a:lvl1pPr>
            <a:lvl2pPr indent="-406400" lvl="1" marL="914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B00027"/>
              </a:buClr>
              <a:buSzPts val="2800"/>
              <a:buFont typeface="Arial"/>
              <a:buChar char="•"/>
              <a:defRPr b="0" i="1"/>
            </a:lvl2pPr>
            <a:lvl3pPr indent="-406400" lvl="2" marL="13716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B00027"/>
              </a:buClr>
              <a:buSzPts val="2800"/>
              <a:buFont typeface="Merriweather Sans"/>
              <a:buChar char="-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▸"/>
              <a:defRPr sz="24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0" name="Google Shape;260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/>
          <p:nvPr/>
        </p:nvSpPr>
        <p:spPr>
          <a:xfrm flipH="1" rot="10800000">
            <a:off x="0" y="0"/>
            <a:ext cx="9144000" cy="6858000"/>
          </a:xfrm>
          <a:prstGeom prst="rect">
            <a:avLst/>
          </a:prstGeom>
          <a:solidFill>
            <a:srgbClr val="E0E3E6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42"/>
          <p:cNvSpPr/>
          <p:nvPr/>
        </p:nvSpPr>
        <p:spPr>
          <a:xfrm>
            <a:off x="1233488" y="58738"/>
            <a:ext cx="6669087" cy="6670675"/>
          </a:xfrm>
          <a:prstGeom prst="ellipse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4LTR_colorStrip.jpg" id="265" name="Google Shape;265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9525"/>
            <a:ext cx="300038" cy="68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2"/>
          <p:cNvSpPr txBox="1"/>
          <p:nvPr/>
        </p:nvSpPr>
        <p:spPr>
          <a:xfrm>
            <a:off x="6721475" y="6483350"/>
            <a:ext cx="2411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42"/>
          <p:cNvSpPr txBox="1"/>
          <p:nvPr/>
        </p:nvSpPr>
        <p:spPr>
          <a:xfrm>
            <a:off x="295275" y="6592888"/>
            <a:ext cx="6721475" cy="2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9CABB8"/>
                </a:solidFill>
                <a:latin typeface="Arial Narrow"/>
                <a:ea typeface="Arial Narrow"/>
                <a:cs typeface="Arial Narrow"/>
                <a:sym typeface="Arial Narrow"/>
              </a:rPr>
              <a:t>Copyright ©2016 Cengage Learning. All Rights Reserved. May not be scanned, copied or duplicated, or posted to a publicly accessible website, in whole or in part. </a:t>
            </a:r>
            <a:endParaRPr b="0" i="0" sz="700" u="none" cap="none" strike="noStrike">
              <a:solidFill>
                <a:srgbClr val="9CABB8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68" name="Google Shape;268;p42"/>
          <p:cNvSpPr txBox="1"/>
          <p:nvPr/>
        </p:nvSpPr>
        <p:spPr>
          <a:xfrm>
            <a:off x="7689850" y="6483350"/>
            <a:ext cx="1127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MIS5 | CH3</a:t>
            </a:r>
            <a:endParaRPr b="1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42"/>
          <p:cNvSpPr txBox="1"/>
          <p:nvPr/>
        </p:nvSpPr>
        <p:spPr>
          <a:xfrm>
            <a:off x="1001713" y="220663"/>
            <a:ext cx="69151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B00027"/>
                </a:solidFill>
                <a:latin typeface="Arial Narrow"/>
                <a:ea typeface="Arial Narrow"/>
                <a:cs typeface="Arial Narrow"/>
                <a:sym typeface="Arial Narrow"/>
              </a:rPr>
              <a:t>LEARNING OUTCOMES </a:t>
            </a:r>
            <a:r>
              <a:rPr b="0" i="1" lang="en-US" sz="2000" u="none" cap="none" strike="noStrike">
                <a:solidFill>
                  <a:srgbClr val="B00027"/>
                </a:solidFill>
                <a:latin typeface="Arial Narrow"/>
                <a:ea typeface="Arial Narrow"/>
                <a:cs typeface="Arial Narrow"/>
                <a:sym typeface="Arial Narrow"/>
              </a:rPr>
              <a:t>(continued)</a:t>
            </a:r>
            <a:endParaRPr/>
          </a:p>
        </p:txBody>
      </p:sp>
      <p:sp>
        <p:nvSpPr>
          <p:cNvPr id="270" name="Google Shape;270;p42"/>
          <p:cNvSpPr txBox="1"/>
          <p:nvPr>
            <p:ph idx="1" type="body"/>
          </p:nvPr>
        </p:nvSpPr>
        <p:spPr>
          <a:xfrm>
            <a:off x="1022033" y="1456105"/>
            <a:ext cx="7431087" cy="3471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37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AutoNum type="arabicPlain"/>
              <a:defRPr sz="2600">
                <a:latin typeface="Rockwell"/>
                <a:ea typeface="Rockwell"/>
                <a:cs typeface="Rockwell"/>
                <a:sym typeface="Rockwell"/>
              </a:defRPr>
            </a:lvl1pPr>
            <a:lvl2pPr indent="-406400" lvl="1" marL="914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B00027"/>
              </a:buClr>
              <a:buSzPts val="2800"/>
              <a:buFont typeface="Arial"/>
              <a:buChar char="•"/>
              <a:defRPr b="0" i="1"/>
            </a:lvl2pPr>
            <a:lvl3pPr indent="-406400" lvl="2" marL="13716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B00027"/>
              </a:buClr>
              <a:buSzPts val="2800"/>
              <a:buFont typeface="Merriweather Sans"/>
              <a:buChar char="-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▸"/>
              <a:defRPr sz="24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1" name="Google Shape;271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/>
          <p:nvPr/>
        </p:nvSpPr>
        <p:spPr>
          <a:xfrm flipH="1" rot="10800000">
            <a:off x="0" y="0"/>
            <a:ext cx="9144000" cy="6858000"/>
          </a:xfrm>
          <a:prstGeom prst="rect">
            <a:avLst/>
          </a:prstGeom>
          <a:solidFill>
            <a:srgbClr val="E0E3E6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43"/>
          <p:cNvSpPr/>
          <p:nvPr/>
        </p:nvSpPr>
        <p:spPr>
          <a:xfrm>
            <a:off x="1233488" y="58738"/>
            <a:ext cx="6669087" cy="6670675"/>
          </a:xfrm>
          <a:prstGeom prst="ellipse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43"/>
          <p:cNvSpPr/>
          <p:nvPr/>
        </p:nvSpPr>
        <p:spPr>
          <a:xfrm>
            <a:off x="1001713" y="250825"/>
            <a:ext cx="890587" cy="890588"/>
          </a:xfrm>
          <a:prstGeom prst="ellipse">
            <a:avLst/>
          </a:prstGeom>
          <a:solidFill>
            <a:srgbClr val="FFCC00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43"/>
          <p:cNvSpPr txBox="1"/>
          <p:nvPr/>
        </p:nvSpPr>
        <p:spPr>
          <a:xfrm>
            <a:off x="1233488" y="393700"/>
            <a:ext cx="45815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B00027"/>
                </a:solidFill>
                <a:latin typeface="Arial Narrow"/>
                <a:ea typeface="Arial Narrow"/>
                <a:cs typeface="Arial Narrow"/>
                <a:sym typeface="Arial Narrow"/>
              </a:rPr>
              <a:t>KEY TERMS</a:t>
            </a:r>
            <a:endParaRPr/>
          </a:p>
        </p:txBody>
      </p:sp>
      <p:pic>
        <p:nvPicPr>
          <p:cNvPr descr="4LTR_colorStrip.jpg" id="278" name="Google Shape;278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9525"/>
            <a:ext cx="300038" cy="68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3"/>
          <p:cNvSpPr txBox="1"/>
          <p:nvPr/>
        </p:nvSpPr>
        <p:spPr>
          <a:xfrm>
            <a:off x="6721475" y="6483350"/>
            <a:ext cx="2411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3"/>
          <p:cNvSpPr txBox="1"/>
          <p:nvPr/>
        </p:nvSpPr>
        <p:spPr>
          <a:xfrm>
            <a:off x="295275" y="6592888"/>
            <a:ext cx="6721475" cy="2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9CABB8"/>
                </a:solidFill>
                <a:latin typeface="Arial Narrow"/>
                <a:ea typeface="Arial Narrow"/>
                <a:cs typeface="Arial Narrow"/>
                <a:sym typeface="Arial Narrow"/>
              </a:rPr>
              <a:t>Copyright ©2016 Cengage Learning. All Rights Reserved. May not be scanned, copied or duplicated, or posted to a publicly accessible website, in whole or in part. </a:t>
            </a:r>
            <a:endParaRPr b="0" i="0" sz="700" u="none" cap="none" strike="noStrike">
              <a:solidFill>
                <a:srgbClr val="9CABB8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81" name="Google Shape;281;p43"/>
          <p:cNvSpPr txBox="1"/>
          <p:nvPr/>
        </p:nvSpPr>
        <p:spPr>
          <a:xfrm>
            <a:off x="7689850" y="6483350"/>
            <a:ext cx="1127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MIS5 | CH3</a:t>
            </a:r>
            <a:endParaRPr b="1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43"/>
          <p:cNvSpPr txBox="1"/>
          <p:nvPr>
            <p:ph idx="1" type="body"/>
          </p:nvPr>
        </p:nvSpPr>
        <p:spPr>
          <a:xfrm>
            <a:off x="1235393" y="1456104"/>
            <a:ext cx="7410767" cy="4639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B00027"/>
              </a:buClr>
              <a:buSzPts val="2800"/>
              <a:buFont typeface="Arial"/>
              <a:buChar char="•"/>
              <a:defRPr b="0" i="1"/>
            </a:lvl2pPr>
            <a:lvl3pPr indent="-406400" lvl="2" marL="13716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B00027"/>
              </a:buClr>
              <a:buSzPts val="2800"/>
              <a:buFont typeface="Merriweather Sans"/>
              <a:buChar char="-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▸"/>
              <a:defRPr sz="24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3" name="Google Shape;283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/>
          <p:nvPr/>
        </p:nvSpPr>
        <p:spPr>
          <a:xfrm flipH="1" rot="10800000">
            <a:off x="0" y="0"/>
            <a:ext cx="9144000" cy="6858000"/>
          </a:xfrm>
          <a:prstGeom prst="rect">
            <a:avLst/>
          </a:prstGeom>
          <a:solidFill>
            <a:srgbClr val="E0E3E6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44"/>
          <p:cNvSpPr/>
          <p:nvPr/>
        </p:nvSpPr>
        <p:spPr>
          <a:xfrm>
            <a:off x="1233488" y="58738"/>
            <a:ext cx="6669087" cy="6670675"/>
          </a:xfrm>
          <a:prstGeom prst="ellipse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44"/>
          <p:cNvSpPr/>
          <p:nvPr/>
        </p:nvSpPr>
        <p:spPr>
          <a:xfrm>
            <a:off x="1001713" y="250825"/>
            <a:ext cx="890587" cy="890588"/>
          </a:xfrm>
          <a:prstGeom prst="ellipse">
            <a:avLst/>
          </a:prstGeom>
          <a:solidFill>
            <a:srgbClr val="FFCC00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44"/>
          <p:cNvSpPr txBox="1"/>
          <p:nvPr/>
        </p:nvSpPr>
        <p:spPr>
          <a:xfrm>
            <a:off x="1233488" y="393700"/>
            <a:ext cx="45815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B00027"/>
                </a:solidFill>
                <a:latin typeface="Arial Narrow"/>
                <a:ea typeface="Arial Narrow"/>
                <a:cs typeface="Arial Narrow"/>
                <a:sym typeface="Arial Narrow"/>
              </a:rPr>
              <a:t>SUMMARY</a:t>
            </a:r>
            <a:endParaRPr/>
          </a:p>
        </p:txBody>
      </p:sp>
      <p:pic>
        <p:nvPicPr>
          <p:cNvPr descr="4LTR_colorStrip.jpg" id="290" name="Google Shape;290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9525"/>
            <a:ext cx="300038" cy="68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4"/>
          <p:cNvSpPr txBox="1"/>
          <p:nvPr/>
        </p:nvSpPr>
        <p:spPr>
          <a:xfrm>
            <a:off x="6721475" y="6483350"/>
            <a:ext cx="2411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44"/>
          <p:cNvSpPr txBox="1"/>
          <p:nvPr/>
        </p:nvSpPr>
        <p:spPr>
          <a:xfrm>
            <a:off x="295275" y="6592888"/>
            <a:ext cx="6721475" cy="2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9CABB8"/>
                </a:solidFill>
                <a:latin typeface="Arial Narrow"/>
                <a:ea typeface="Arial Narrow"/>
                <a:cs typeface="Arial Narrow"/>
                <a:sym typeface="Arial Narrow"/>
              </a:rPr>
              <a:t>Copyright ©2016 Cengage Learning. All Rights Reserved. May not be scanned, copied or duplicated, or posted to a publicly accessible website, in whole or in part. </a:t>
            </a:r>
            <a:endParaRPr b="0" i="0" sz="700" u="none" cap="none" strike="noStrike">
              <a:solidFill>
                <a:srgbClr val="9CABB8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3" name="Google Shape;293;p44"/>
          <p:cNvSpPr txBox="1"/>
          <p:nvPr/>
        </p:nvSpPr>
        <p:spPr>
          <a:xfrm>
            <a:off x="7689850" y="6483350"/>
            <a:ext cx="1127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MIS5 | CH3</a:t>
            </a:r>
            <a:endParaRPr b="1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44"/>
          <p:cNvSpPr txBox="1"/>
          <p:nvPr>
            <p:ph idx="1" type="body"/>
          </p:nvPr>
        </p:nvSpPr>
        <p:spPr>
          <a:xfrm>
            <a:off x="1232969" y="1482188"/>
            <a:ext cx="7821824" cy="4227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B00027"/>
              </a:buClr>
              <a:buSzPts val="3200"/>
              <a:buFont typeface="Merriweather Sans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B00027"/>
              </a:buClr>
              <a:buSzPts val="2800"/>
              <a:buFont typeface="Arial"/>
              <a:buChar char="•"/>
              <a:defRPr b="0" i="1"/>
            </a:lvl2pPr>
            <a:lvl3pPr indent="-406400" lvl="2" marL="13716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B00027"/>
              </a:buClr>
              <a:buSzPts val="2800"/>
              <a:buFont typeface="Merriweather Sans"/>
              <a:buChar char="-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▸"/>
              <a:defRPr sz="24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5" name="Google Shape;295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Content">
  <p:cSld name="6_Title and Content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4ltr_logo_new_REVISEDbw.psd" id="299" name="Google Shape;299;p45"/>
          <p:cNvPicPr preferRelativeResize="0"/>
          <p:nvPr/>
        </p:nvPicPr>
        <p:blipFill rotWithShape="1">
          <a:blip r:embed="rId2">
            <a:alphaModFix/>
          </a:blip>
          <a:srcRect b="4960" l="6823" r="7072" t="6983"/>
          <a:stretch/>
        </p:blipFill>
        <p:spPr>
          <a:xfrm>
            <a:off x="3465147" y="2078159"/>
            <a:ext cx="2204181" cy="2210533"/>
          </a:xfrm>
          <a:prstGeom prst="ellipse">
            <a:avLst/>
          </a:prstGeom>
          <a:noFill/>
          <a:ln>
            <a:noFill/>
          </a:ln>
        </p:spPr>
      </p:pic>
      <p:sp>
        <p:nvSpPr>
          <p:cNvPr id="300" name="Google Shape;300;p45"/>
          <p:cNvSpPr txBox="1"/>
          <p:nvPr/>
        </p:nvSpPr>
        <p:spPr>
          <a:xfrm>
            <a:off x="6721475" y="6483350"/>
            <a:ext cx="2411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45"/>
          <p:cNvSpPr txBox="1"/>
          <p:nvPr/>
        </p:nvSpPr>
        <p:spPr>
          <a:xfrm>
            <a:off x="295275" y="6592888"/>
            <a:ext cx="6721475" cy="2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9CABB8"/>
                </a:solidFill>
                <a:latin typeface="Arial Narrow"/>
                <a:ea typeface="Arial Narrow"/>
                <a:cs typeface="Arial Narrow"/>
                <a:sym typeface="Arial Narrow"/>
              </a:rPr>
              <a:t>Copyright ©2016 Cengage Learning. All Rights Reserved. May not be scanned, copied or duplicated, or posted to a publicly accessible website, in whole or in part. </a:t>
            </a:r>
            <a:endParaRPr b="0" i="0" sz="700" u="none" cap="none" strike="noStrike">
              <a:solidFill>
                <a:srgbClr val="9CABB8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02" name="Google Shape;302;p45"/>
          <p:cNvSpPr txBox="1"/>
          <p:nvPr/>
        </p:nvSpPr>
        <p:spPr>
          <a:xfrm>
            <a:off x="7689850" y="6483350"/>
            <a:ext cx="1127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MIS5 | CH3</a:t>
            </a:r>
            <a:endParaRPr b="1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4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9CABB8"/>
              </a:buClr>
              <a:buSzPts val="2000"/>
              <a:buNone/>
              <a:defRPr sz="2000">
                <a:solidFill>
                  <a:srgbClr val="9CABB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9CABB8"/>
              </a:buClr>
              <a:buSzPts val="1800"/>
              <a:buNone/>
              <a:defRPr sz="1800">
                <a:solidFill>
                  <a:srgbClr val="9CABB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9CABB8"/>
              </a:buClr>
              <a:buSzPts val="1600"/>
              <a:buNone/>
              <a:defRPr sz="1600">
                <a:solidFill>
                  <a:srgbClr val="9CABB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9CABB8"/>
              </a:buClr>
              <a:buSzPts val="1400"/>
              <a:buNone/>
              <a:defRPr sz="1400">
                <a:solidFill>
                  <a:srgbClr val="9CABB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9CABB8"/>
              </a:buClr>
              <a:buSzPts val="1400"/>
              <a:buNone/>
              <a:defRPr sz="1400">
                <a:solidFill>
                  <a:srgbClr val="9CABB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9CABB8"/>
              </a:buClr>
              <a:buSzPts val="1400"/>
              <a:buNone/>
              <a:defRPr sz="1400">
                <a:solidFill>
                  <a:srgbClr val="9CABB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9CABB8"/>
              </a:buClr>
              <a:buSzPts val="1400"/>
              <a:buNone/>
              <a:defRPr sz="1400">
                <a:solidFill>
                  <a:srgbClr val="9CABB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9CABB8"/>
              </a:buClr>
              <a:buSzPts val="1400"/>
              <a:buNone/>
              <a:defRPr sz="1400">
                <a:solidFill>
                  <a:srgbClr val="9CABB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9CABB8"/>
              </a:buClr>
              <a:buSzPts val="1400"/>
              <a:buNone/>
              <a:defRPr sz="1400">
                <a:solidFill>
                  <a:srgbClr val="9CABB8"/>
                </a:solidFill>
              </a:defRPr>
            </a:lvl9pPr>
          </a:lstStyle>
          <a:p/>
        </p:txBody>
      </p:sp>
      <p:sp>
        <p:nvSpPr>
          <p:cNvPr id="308" name="Google Shape;308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ctrTitle"/>
          </p:nvPr>
        </p:nvSpPr>
        <p:spPr>
          <a:xfrm>
            <a:off x="1942416" y="2514601"/>
            <a:ext cx="6600451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" type="subTitle"/>
          </p:nvPr>
        </p:nvSpPr>
        <p:spPr>
          <a:xfrm>
            <a:off x="1942416" y="4777380"/>
            <a:ext cx="6600451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4" name="Google Shape;64;p19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/>
          <p:nvPr/>
        </p:nvSpPr>
        <p:spPr>
          <a:xfrm>
            <a:off x="-31719" y="4321158"/>
            <a:ext cx="1395473" cy="781781"/>
          </a:xfrm>
          <a:custGeom>
            <a:rect b="b" l="l" r="r" t="t"/>
            <a:pathLst>
              <a:path extrusionOk="0" h="10000" w="8042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423334" y="4529541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4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4" name="Google Shape;314;p4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5" name="Google Shape;315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4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1" name="Google Shape;321;p4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22" name="Google Shape;322;p4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3" name="Google Shape;323;p4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24" name="Google Shape;324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5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39" name="Google Shape;339;p5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40" name="Google Shape;340;p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5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46" name="Google Shape;346;p5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47" name="Google Shape;347;p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53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3" name="Google Shape;353;p5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5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9" name="Google Shape;359;p5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">
  <p:cSld name="Picture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5"/>
          <p:cNvSpPr/>
          <p:nvPr/>
        </p:nvSpPr>
        <p:spPr>
          <a:xfrm>
            <a:off x="838200" y="361950"/>
            <a:ext cx="8305800" cy="166688"/>
          </a:xfrm>
          <a:prstGeom prst="rect">
            <a:avLst/>
          </a:prstGeom>
          <a:solidFill>
            <a:srgbClr val="9AA50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Google Shape;364;p55"/>
          <p:cNvSpPr/>
          <p:nvPr/>
        </p:nvSpPr>
        <p:spPr>
          <a:xfrm>
            <a:off x="0" y="0"/>
            <a:ext cx="9144000" cy="452438"/>
          </a:xfrm>
          <a:prstGeom prst="rect">
            <a:avLst/>
          </a:prstGeom>
          <a:solidFill>
            <a:srgbClr val="AFBB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55"/>
          <p:cNvSpPr/>
          <p:nvPr/>
        </p:nvSpPr>
        <p:spPr>
          <a:xfrm rot="10800000">
            <a:off x="228600" y="450850"/>
            <a:ext cx="963613" cy="361950"/>
          </a:xfrm>
          <a:prstGeom prst="triangle">
            <a:avLst>
              <a:gd fmla="val 50000" name="adj"/>
            </a:avLst>
          </a:prstGeom>
          <a:solidFill>
            <a:srgbClr val="AFBB0D"/>
          </a:solidFill>
          <a:ln>
            <a:noFill/>
          </a:ln>
          <a:effectLst>
            <a:outerShdw rotWithShape="0" algn="ctr" dir="2700000" dist="35921">
              <a:schemeClr val="lt2">
                <a:alpha val="49803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p55"/>
          <p:cNvSpPr txBox="1"/>
          <p:nvPr>
            <p:ph idx="1" type="body"/>
          </p:nvPr>
        </p:nvSpPr>
        <p:spPr>
          <a:xfrm>
            <a:off x="165100" y="165100"/>
            <a:ext cx="17399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2000"/>
              <a:buNone/>
              <a:defRPr sz="2000">
                <a:solidFill>
                  <a:srgbClr val="FFCC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2000"/>
              <a:buNone/>
              <a:defRPr sz="2000">
                <a:solidFill>
                  <a:srgbClr val="FFCC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2000"/>
              <a:buNone/>
              <a:defRPr sz="2000">
                <a:solidFill>
                  <a:srgbClr val="FFCC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2000"/>
              <a:buNone/>
              <a:defRPr sz="2000">
                <a:solidFill>
                  <a:srgbClr val="FFCC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2000"/>
              <a:buNone/>
              <a:defRPr sz="2000">
                <a:solidFill>
                  <a:srgbClr val="FFCC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7" name="Google Shape;367;p55"/>
          <p:cNvSpPr txBox="1"/>
          <p:nvPr>
            <p:ph idx="2" type="body"/>
          </p:nvPr>
        </p:nvSpPr>
        <p:spPr>
          <a:xfrm>
            <a:off x="2463800" y="139700"/>
            <a:ext cx="666750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6"/>
          <p:cNvSpPr/>
          <p:nvPr/>
        </p:nvSpPr>
        <p:spPr>
          <a:xfrm>
            <a:off x="666750" y="504825"/>
            <a:ext cx="8467725" cy="90488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6C7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56"/>
          <p:cNvSpPr/>
          <p:nvPr/>
        </p:nvSpPr>
        <p:spPr>
          <a:xfrm>
            <a:off x="838200" y="361950"/>
            <a:ext cx="8305800" cy="166688"/>
          </a:xfrm>
          <a:prstGeom prst="rect">
            <a:avLst/>
          </a:prstGeom>
          <a:solidFill>
            <a:srgbClr val="9AA50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Google Shape;371;p56"/>
          <p:cNvSpPr/>
          <p:nvPr/>
        </p:nvSpPr>
        <p:spPr>
          <a:xfrm>
            <a:off x="0" y="0"/>
            <a:ext cx="9144000" cy="452438"/>
          </a:xfrm>
          <a:prstGeom prst="rect">
            <a:avLst/>
          </a:prstGeom>
          <a:solidFill>
            <a:srgbClr val="AFBB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" name="Google Shape;372;p56"/>
          <p:cNvSpPr/>
          <p:nvPr/>
        </p:nvSpPr>
        <p:spPr>
          <a:xfrm>
            <a:off x="8293100" y="6324600"/>
            <a:ext cx="850900" cy="304800"/>
          </a:xfrm>
          <a:prstGeom prst="triangle">
            <a:avLst>
              <a:gd fmla="val 50000" name="adj"/>
            </a:avLst>
          </a:prstGeom>
          <a:solidFill>
            <a:srgbClr val="FFCC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3" name="Google Shape;373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624638"/>
            <a:ext cx="9144000" cy="233362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6"/>
          <p:cNvSpPr/>
          <p:nvPr/>
        </p:nvSpPr>
        <p:spPr>
          <a:xfrm>
            <a:off x="8343900" y="64770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56"/>
          <p:cNvSpPr txBox="1"/>
          <p:nvPr/>
        </p:nvSpPr>
        <p:spPr>
          <a:xfrm>
            <a:off x="123825" y="6413500"/>
            <a:ext cx="579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MIS, Chapter 3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©2014 Cengage Learning</a:t>
            </a:r>
            <a:endParaRPr/>
          </a:p>
        </p:txBody>
      </p:sp>
      <p:sp>
        <p:nvSpPr>
          <p:cNvPr id="376" name="Google Shape;376;p56"/>
          <p:cNvSpPr/>
          <p:nvPr/>
        </p:nvSpPr>
        <p:spPr>
          <a:xfrm rot="10800000">
            <a:off x="228600" y="450850"/>
            <a:ext cx="963613" cy="361950"/>
          </a:xfrm>
          <a:prstGeom prst="triangle">
            <a:avLst>
              <a:gd fmla="val 50000" name="adj"/>
            </a:avLst>
          </a:prstGeom>
          <a:solidFill>
            <a:srgbClr val="AFBB0D"/>
          </a:solidFill>
          <a:ln>
            <a:noFill/>
          </a:ln>
          <a:effectLst>
            <a:outerShdw rotWithShape="0" algn="ctr" dir="2700000" dist="35921">
              <a:schemeClr val="lt2">
                <a:alpha val="49803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1942415" y="2074562"/>
            <a:ext cx="659198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>
            <a:off x="1942415" y="3581400"/>
            <a:ext cx="6591985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/>
          <p:nvPr/>
        </p:nvSpPr>
        <p:spPr>
          <a:xfrm flipH="1" rot="10800000">
            <a:off x="58" y="3166527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0"/>
          <p:cNvSpPr txBox="1"/>
          <p:nvPr>
            <p:ph idx="12" type="sldNum"/>
          </p:nvPr>
        </p:nvSpPr>
        <p:spPr>
          <a:xfrm>
            <a:off x="511228" y="3244140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57"/>
          <p:cNvSpPr txBox="1"/>
          <p:nvPr>
            <p:ph idx="1" type="body"/>
          </p:nvPr>
        </p:nvSpPr>
        <p:spPr>
          <a:xfrm>
            <a:off x="457200" y="1600200"/>
            <a:ext cx="4038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0" name="Google Shape;380;p57"/>
          <p:cNvSpPr txBox="1"/>
          <p:nvPr>
            <p:ph idx="2" type="body"/>
          </p:nvPr>
        </p:nvSpPr>
        <p:spPr>
          <a:xfrm>
            <a:off x="4648200" y="1600200"/>
            <a:ext cx="4038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1" name="Google Shape;381;p57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5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5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" type="body"/>
          </p:nvPr>
        </p:nvSpPr>
        <p:spPr>
          <a:xfrm>
            <a:off x="1942416" y="2136706"/>
            <a:ext cx="3197531" cy="3767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2" type="body"/>
          </p:nvPr>
        </p:nvSpPr>
        <p:spPr>
          <a:xfrm>
            <a:off x="5337307" y="2136706"/>
            <a:ext cx="3197093" cy="3767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" type="body"/>
          </p:nvPr>
        </p:nvSpPr>
        <p:spPr>
          <a:xfrm>
            <a:off x="2265352" y="2226626"/>
            <a:ext cx="287459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22"/>
          <p:cNvSpPr txBox="1"/>
          <p:nvPr>
            <p:ph idx="2" type="body"/>
          </p:nvPr>
        </p:nvSpPr>
        <p:spPr>
          <a:xfrm>
            <a:off x="1942415" y="2802888"/>
            <a:ext cx="3197532" cy="3105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3" type="body"/>
          </p:nvPr>
        </p:nvSpPr>
        <p:spPr>
          <a:xfrm>
            <a:off x="5656154" y="2223398"/>
            <a:ext cx="28732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8" name="Google Shape;88;p22"/>
          <p:cNvSpPr txBox="1"/>
          <p:nvPr>
            <p:ph idx="4" type="body"/>
          </p:nvPr>
        </p:nvSpPr>
        <p:spPr>
          <a:xfrm>
            <a:off x="5333715" y="2799660"/>
            <a:ext cx="3195680" cy="3105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type="title"/>
          </p:nvPr>
        </p:nvSpPr>
        <p:spPr>
          <a:xfrm>
            <a:off x="1942415" y="446088"/>
            <a:ext cx="2629584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4743494" y="446089"/>
            <a:ext cx="3790906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2" type="body"/>
          </p:nvPr>
        </p:nvSpPr>
        <p:spPr>
          <a:xfrm>
            <a:off x="1942415" y="1598613"/>
            <a:ext cx="2629584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25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5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5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30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6.xml"/><Relationship Id="rId6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11" name="Google Shape;11;p16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6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6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6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6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6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6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6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6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6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6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6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16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24" name="Google Shape;24;p16"/>
            <p:cNvSpPr/>
            <p:nvPr/>
          </p:nvSpPr>
          <p:spPr>
            <a:xfrm>
              <a:off x="6627813" y="195717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6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6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6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6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6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6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6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16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6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16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16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1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6"/>
          <p:cNvSpPr txBox="1"/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16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16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Google Shape;178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Google Shape;179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CAB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0" name="Google Shape;180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CAB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1" name="Google Shape;181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EACB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  <p:sldLayoutId id="2147483687" r:id="rId21"/>
    <p:sldLayoutId id="2147483688" r:id="rId22"/>
    <p:sldLayoutId id="2147483689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"/>
          <p:cNvSpPr txBox="1"/>
          <p:nvPr>
            <p:ph type="title"/>
          </p:nvPr>
        </p:nvSpPr>
        <p:spPr>
          <a:xfrm>
            <a:off x="643944" y="274638"/>
            <a:ext cx="8042856" cy="715962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33F05"/>
              </a:buClr>
              <a:buSzPts val="4000"/>
              <a:buFont typeface="Libre Franklin Medium"/>
              <a:buNone/>
            </a:pPr>
            <a:r>
              <a:rPr lang="en-US" sz="4000">
                <a:solidFill>
                  <a:srgbClr val="E33F05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Robotic Manipulator Arm</a:t>
            </a:r>
            <a:endParaRPr/>
          </a:p>
        </p:txBody>
      </p:sp>
      <p:sp>
        <p:nvSpPr>
          <p:cNvPr id="389" name="Google Shape;389;p1"/>
          <p:cNvSpPr txBox="1"/>
          <p:nvPr>
            <p:ph idx="1" type="body"/>
          </p:nvPr>
        </p:nvSpPr>
        <p:spPr>
          <a:xfrm>
            <a:off x="643944" y="1066800"/>
            <a:ext cx="8042856" cy="533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🠶"/>
            </a:pPr>
            <a:r>
              <a:rPr lang="en-US" sz="3000">
                <a:solidFill>
                  <a:srgbClr val="181373"/>
                </a:solidFill>
              </a:rPr>
              <a:t>There are several designs of the arm to facilitate movement with in work envelope with maximum possible load, speed, high precision and repeatability.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 sz="3000">
                <a:solidFill>
                  <a:srgbClr val="181373"/>
                </a:solidFill>
              </a:rPr>
              <a:t>The simplest robot may be a two or three-axes arm. The axis is meant to understand independent movement or degree of freedom (DOF).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 sz="3000">
                <a:solidFill>
                  <a:srgbClr val="181373"/>
                </a:solidFill>
              </a:rPr>
              <a:t>Robots are built with several degrees of freedom that may vary from two to ten. Most of the industrial robots have, of course, five or six degrees of freedom.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0"/>
          <p:cNvSpPr txBox="1"/>
          <p:nvPr>
            <p:ph type="title"/>
          </p:nvPr>
        </p:nvSpPr>
        <p:spPr>
          <a:xfrm>
            <a:off x="1596981" y="712519"/>
            <a:ext cx="7218608" cy="944562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70F97"/>
              </a:buClr>
              <a:buSzPts val="4800"/>
              <a:buFont typeface="Libre Franklin Medium"/>
              <a:buNone/>
            </a:pPr>
            <a:r>
              <a:rPr b="1" lang="en-US" sz="4800">
                <a:solidFill>
                  <a:srgbClr val="C70F97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Hooke joint (2 DOF)</a:t>
            </a:r>
            <a:endParaRPr/>
          </a:p>
        </p:txBody>
      </p:sp>
      <p:pic>
        <p:nvPicPr>
          <p:cNvPr descr="TJ2DOF" id="444" name="Google Shape;444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8695" y="2859625"/>
            <a:ext cx="27051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1"/>
          <p:cNvSpPr txBox="1"/>
          <p:nvPr>
            <p:ph type="title"/>
          </p:nvPr>
        </p:nvSpPr>
        <p:spPr>
          <a:xfrm>
            <a:off x="457200" y="274638"/>
            <a:ext cx="8229600" cy="717035"/>
          </a:xfrm>
          <a:prstGeom prst="rect">
            <a:avLst/>
          </a:prstGeom>
          <a:gradFill>
            <a:gsLst>
              <a:gs pos="0">
                <a:srgbClr val="B2BFBE">
                  <a:alpha val="60784"/>
                </a:srgbClr>
              </a:gs>
              <a:gs pos="85000">
                <a:srgbClr val="FFFFFF"/>
              </a:gs>
              <a:gs pos="100000">
                <a:srgbClr val="FFFFFF"/>
              </a:gs>
            </a:gsLst>
            <a:lin ang="16200000" scaled="0"/>
          </a:gra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70F97"/>
              </a:buClr>
              <a:buSzPts val="3600"/>
              <a:buFont typeface="Century Gothic"/>
              <a:buNone/>
            </a:pPr>
            <a:r>
              <a:rPr b="1" lang="en-US">
                <a:solidFill>
                  <a:srgbClr val="C70F97"/>
                </a:solidFill>
              </a:rPr>
              <a:t>Robot Coordinate System</a:t>
            </a:r>
            <a:endParaRPr/>
          </a:p>
        </p:txBody>
      </p:sp>
      <p:sp>
        <p:nvSpPr>
          <p:cNvPr id="450" name="Google Shape;450;p11"/>
          <p:cNvSpPr txBox="1"/>
          <p:nvPr>
            <p:ph idx="1" type="body"/>
          </p:nvPr>
        </p:nvSpPr>
        <p:spPr>
          <a:xfrm>
            <a:off x="228600" y="1295400"/>
            <a:ext cx="3886200" cy="5029200"/>
          </a:xfrm>
          <a:prstGeom prst="rect">
            <a:avLst/>
          </a:prstGeom>
          <a:gradFill>
            <a:gsLst>
              <a:gs pos="0">
                <a:srgbClr val="B2BFBE">
                  <a:alpha val="60784"/>
                </a:srgbClr>
              </a:gs>
              <a:gs pos="85000">
                <a:srgbClr val="FFFFFF"/>
              </a:gs>
              <a:gs pos="100000">
                <a:srgbClr val="FFFFFF"/>
              </a:gs>
            </a:gsLst>
            <a:lin ang="16200000" scaled="0"/>
          </a:gra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25" spcFirstLastPara="1" rIns="91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🠶"/>
            </a:pPr>
            <a:r>
              <a:rPr lang="en-US" sz="2400">
                <a:solidFill>
                  <a:srgbClr val="181373"/>
                </a:solidFill>
              </a:rPr>
              <a:t>In the Cartesian coordinate configuration, the three orthogonal directions are X, Y and Z.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 sz="2400">
                <a:solidFill>
                  <a:srgbClr val="181373"/>
                </a:solidFill>
              </a:rPr>
              <a:t>X-coordinate axis may represent left and right motion.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 sz="2400">
                <a:solidFill>
                  <a:srgbClr val="181373"/>
                </a:solidFill>
              </a:rPr>
              <a:t>Y-coordinate axis may describe forward and backward motion.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 sz="2400">
                <a:solidFill>
                  <a:srgbClr val="181373"/>
                </a:solidFill>
              </a:rPr>
              <a:t>Z-coordinate axis may be used to represent up and down motions.</a:t>
            </a:r>
            <a:endParaRPr/>
          </a:p>
        </p:txBody>
      </p:sp>
      <p:pic>
        <p:nvPicPr>
          <p:cNvPr descr="CCsys" id="451" name="Google Shape;451;p1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0" y="1676400"/>
            <a:ext cx="4724400" cy="447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2"/>
          <p:cNvSpPr txBox="1"/>
          <p:nvPr>
            <p:ph type="title"/>
          </p:nvPr>
        </p:nvSpPr>
        <p:spPr>
          <a:xfrm>
            <a:off x="457199" y="287517"/>
            <a:ext cx="8480739" cy="742793"/>
          </a:xfrm>
          <a:prstGeom prst="rect">
            <a:avLst/>
          </a:prstGeom>
          <a:gradFill>
            <a:gsLst>
              <a:gs pos="0">
                <a:srgbClr val="B2BFBE">
                  <a:alpha val="60784"/>
                </a:srgbClr>
              </a:gs>
              <a:gs pos="85000">
                <a:srgbClr val="FFFFFF"/>
              </a:gs>
              <a:gs pos="100000">
                <a:srgbClr val="FFFFFF"/>
              </a:gs>
            </a:gsLst>
            <a:lin ang="16200000" scaled="0"/>
          </a:gra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70F97"/>
              </a:buClr>
              <a:buSzPts val="3600"/>
              <a:buFont typeface="Century Gothic"/>
              <a:buNone/>
            </a:pPr>
            <a:r>
              <a:rPr b="1" lang="en-US">
                <a:solidFill>
                  <a:srgbClr val="C70F97"/>
                </a:solidFill>
              </a:rPr>
              <a:t>Robot Coordinate System</a:t>
            </a:r>
            <a:endParaRPr/>
          </a:p>
        </p:txBody>
      </p:sp>
      <p:sp>
        <p:nvSpPr>
          <p:cNvPr id="457" name="Google Shape;457;p12"/>
          <p:cNvSpPr txBox="1"/>
          <p:nvPr>
            <p:ph idx="1" type="body"/>
          </p:nvPr>
        </p:nvSpPr>
        <p:spPr>
          <a:xfrm>
            <a:off x="457199" y="1600200"/>
            <a:ext cx="4416425" cy="4942268"/>
          </a:xfrm>
          <a:prstGeom prst="rect">
            <a:avLst/>
          </a:prstGeom>
          <a:gradFill>
            <a:gsLst>
              <a:gs pos="0">
                <a:srgbClr val="B2BFBE">
                  <a:alpha val="60784"/>
                </a:srgbClr>
              </a:gs>
              <a:gs pos="85000">
                <a:srgbClr val="FFFFFF"/>
              </a:gs>
              <a:gs pos="100000">
                <a:srgbClr val="FFFFFF"/>
              </a:gs>
            </a:gsLst>
            <a:lin ang="16200000" scaled="0"/>
          </a:gra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25" spcFirstLastPara="1" rIns="91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🠶"/>
            </a:pPr>
            <a:r>
              <a:rPr lang="en-US" sz="2800">
                <a:solidFill>
                  <a:srgbClr val="181373"/>
                </a:solidFill>
              </a:rPr>
              <a:t>In cylindrical coordinate configuration, 3 DOF, two linear motions and one rotational, correspond to a radial in or out translation r.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 sz="2800">
                <a:solidFill>
                  <a:srgbClr val="181373"/>
                </a:solidFill>
              </a:rPr>
              <a:t>An angular motion, θ about the vertical axis.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 sz="2800">
                <a:solidFill>
                  <a:srgbClr val="181373"/>
                </a:solidFill>
              </a:rPr>
              <a:t>And z, a translation in the z-direction that corresponds to the up or down motion.  </a:t>
            </a:r>
            <a:endParaRPr/>
          </a:p>
        </p:txBody>
      </p:sp>
      <p:pic>
        <p:nvPicPr>
          <p:cNvPr descr="CyCsys" id="458" name="Google Shape;458;p1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3594" y="1600200"/>
            <a:ext cx="3587812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3"/>
          <p:cNvSpPr txBox="1"/>
          <p:nvPr>
            <p:ph type="title"/>
          </p:nvPr>
        </p:nvSpPr>
        <p:spPr>
          <a:xfrm>
            <a:off x="457200" y="274638"/>
            <a:ext cx="8229600" cy="717035"/>
          </a:xfrm>
          <a:prstGeom prst="rect">
            <a:avLst/>
          </a:prstGeom>
          <a:gradFill>
            <a:gsLst>
              <a:gs pos="0">
                <a:srgbClr val="B2BFBE">
                  <a:alpha val="60784"/>
                </a:srgbClr>
              </a:gs>
              <a:gs pos="85000">
                <a:srgbClr val="FFFFFF"/>
              </a:gs>
              <a:gs pos="100000">
                <a:srgbClr val="FFFFFF"/>
              </a:gs>
            </a:gsLst>
            <a:lin ang="16200000" scaled="0"/>
          </a:gra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70F97"/>
              </a:buClr>
              <a:buSzPts val="3600"/>
              <a:buFont typeface="Century Gothic"/>
              <a:buNone/>
            </a:pPr>
            <a:r>
              <a:rPr b="1" lang="en-US">
                <a:solidFill>
                  <a:srgbClr val="C70F97"/>
                </a:solidFill>
              </a:rPr>
              <a:t>Robot Coordinate System</a:t>
            </a:r>
            <a:endParaRPr/>
          </a:p>
        </p:txBody>
      </p:sp>
      <p:sp>
        <p:nvSpPr>
          <p:cNvPr id="464" name="Google Shape;464;p13"/>
          <p:cNvSpPr txBox="1"/>
          <p:nvPr>
            <p:ph idx="1" type="body"/>
          </p:nvPr>
        </p:nvSpPr>
        <p:spPr>
          <a:xfrm>
            <a:off x="228600" y="1219200"/>
            <a:ext cx="8763000" cy="1981200"/>
          </a:xfrm>
          <a:prstGeom prst="rect">
            <a:avLst/>
          </a:prstGeom>
          <a:gradFill>
            <a:gsLst>
              <a:gs pos="0">
                <a:srgbClr val="B2BFBE">
                  <a:alpha val="60784"/>
                </a:srgbClr>
              </a:gs>
              <a:gs pos="85000">
                <a:srgbClr val="FFFFFF"/>
              </a:gs>
              <a:gs pos="100000">
                <a:srgbClr val="FFFFFF"/>
              </a:gs>
            </a:gsLst>
            <a:lin ang="16200000" scaled="0"/>
          </a:gra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25" spcFirstLastPara="1" rIns="91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🠶"/>
            </a:pPr>
            <a:r>
              <a:rPr lang="en-US" sz="2000">
                <a:solidFill>
                  <a:srgbClr val="181373"/>
                </a:solidFill>
              </a:rPr>
              <a:t>In the spherical coordinate confi­guration, the robot has one linear and two angular motions.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 sz="2000">
                <a:solidFill>
                  <a:srgbClr val="181373"/>
                </a:solidFill>
              </a:rPr>
              <a:t>The linear motion, r corres­ponds to a radial in or out translation, the first angular motion corresponds to a base rotation, θ about a vertical axis, and the second angular motion, ф is the one that rotates about an axis perpendicular to the vertical through the base and is sometimes termed as elbow rotation. </a:t>
            </a:r>
            <a:endParaRPr/>
          </a:p>
        </p:txBody>
      </p:sp>
      <p:pic>
        <p:nvPicPr>
          <p:cNvPr descr="SCsys" id="465" name="Google Shape;465;p1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3279775"/>
            <a:ext cx="4724400" cy="3522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4"/>
          <p:cNvSpPr txBox="1"/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gradFill>
            <a:gsLst>
              <a:gs pos="0">
                <a:srgbClr val="B2BFBE">
                  <a:alpha val="60784"/>
                </a:srgbClr>
              </a:gs>
              <a:gs pos="85000">
                <a:srgbClr val="FFFFFF"/>
              </a:gs>
              <a:gs pos="100000">
                <a:srgbClr val="FFFFFF"/>
              </a:gs>
            </a:gsLst>
            <a:lin ang="16200000" scaled="0"/>
          </a:gra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70F97"/>
              </a:buClr>
              <a:buSzPts val="3600"/>
              <a:buFont typeface="Century Gothic"/>
              <a:buNone/>
            </a:pPr>
            <a:r>
              <a:rPr b="1" lang="en-US">
                <a:solidFill>
                  <a:srgbClr val="C70F97"/>
                </a:solidFill>
              </a:rPr>
              <a:t>Robot Coordinate System</a:t>
            </a:r>
            <a:endParaRPr/>
          </a:p>
        </p:txBody>
      </p:sp>
      <p:sp>
        <p:nvSpPr>
          <p:cNvPr id="471" name="Google Shape;471;p14"/>
          <p:cNvSpPr txBox="1"/>
          <p:nvPr>
            <p:ph idx="1" type="body"/>
          </p:nvPr>
        </p:nvSpPr>
        <p:spPr>
          <a:xfrm>
            <a:off x="457200" y="1219200"/>
            <a:ext cx="4267200" cy="5105400"/>
          </a:xfrm>
          <a:prstGeom prst="rect">
            <a:avLst/>
          </a:prstGeom>
          <a:gradFill>
            <a:gsLst>
              <a:gs pos="0">
                <a:srgbClr val="B2BFBE">
                  <a:alpha val="60784"/>
                </a:srgbClr>
              </a:gs>
              <a:gs pos="85000">
                <a:srgbClr val="FFFFFF"/>
              </a:gs>
              <a:gs pos="100000">
                <a:srgbClr val="FFFFFF"/>
              </a:gs>
            </a:gsLst>
            <a:lin ang="16200000" scaled="0"/>
          </a:gra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🠶"/>
            </a:pPr>
            <a:r>
              <a:rPr lang="en-US" sz="2000">
                <a:solidFill>
                  <a:srgbClr val="181373"/>
                </a:solidFill>
              </a:rPr>
              <a:t>In the revolute coordinate  (anthropomorphic or jointed arm) configuration, a robot uses three rotations.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 sz="2000">
                <a:solidFill>
                  <a:srgbClr val="181373"/>
                </a:solidFill>
              </a:rPr>
              <a:t>This is like a human arm having waist, shoulder and elbow joints.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 sz="2000">
                <a:solidFill>
                  <a:srgbClr val="181373"/>
                </a:solidFill>
              </a:rPr>
              <a:t> The link of the arm mounted on the base joint can rotate around the base about the Z-axis and the two links, namely the shoulder and the elbow.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 sz="2000">
                <a:solidFill>
                  <a:srgbClr val="181373"/>
                </a:solidFill>
              </a:rPr>
              <a:t>The shoulder can rotate about a horizontal axis and the</a:t>
            </a:r>
            <a:r>
              <a:rPr i="1" lang="en-US" sz="2000">
                <a:solidFill>
                  <a:srgbClr val="181373"/>
                </a:solidFill>
              </a:rPr>
              <a:t> </a:t>
            </a:r>
            <a:r>
              <a:rPr lang="en-US" sz="2000">
                <a:solidFill>
                  <a:srgbClr val="181373"/>
                </a:solidFill>
              </a:rPr>
              <a:t>elbow motion may either be a rotation about a horizontal axis or may be any location in space depending on the rotational motions of the base and the soulder. </a:t>
            </a:r>
            <a:endParaRPr/>
          </a:p>
        </p:txBody>
      </p:sp>
      <p:pic>
        <p:nvPicPr>
          <p:cNvPr descr="RCsys" id="472" name="Google Shape;472;p1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1755" y="1600200"/>
            <a:ext cx="397149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5"/>
          <p:cNvSpPr txBox="1"/>
          <p:nvPr>
            <p:ph type="title"/>
          </p:nvPr>
        </p:nvSpPr>
        <p:spPr>
          <a:xfrm>
            <a:off x="457200" y="274638"/>
            <a:ext cx="8229600" cy="717035"/>
          </a:xfrm>
          <a:prstGeom prst="rect">
            <a:avLst/>
          </a:prstGeom>
          <a:gradFill>
            <a:gsLst>
              <a:gs pos="0">
                <a:srgbClr val="B2BFBE">
                  <a:alpha val="60784"/>
                </a:srgbClr>
              </a:gs>
              <a:gs pos="85000">
                <a:srgbClr val="FFFFFF"/>
              </a:gs>
              <a:gs pos="100000">
                <a:srgbClr val="FFFFFF"/>
              </a:gs>
            </a:gsLst>
            <a:lin ang="16200000" scaled="0"/>
          </a:gra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70F97"/>
              </a:buClr>
              <a:buSzPts val="3600"/>
              <a:buFont typeface="Century Gothic"/>
              <a:buNone/>
            </a:pPr>
            <a:r>
              <a:rPr b="1" lang="en-US">
                <a:solidFill>
                  <a:srgbClr val="C70F97"/>
                </a:solidFill>
              </a:rPr>
              <a:t>Robot Coordinate System</a:t>
            </a:r>
            <a:endParaRPr/>
          </a:p>
        </p:txBody>
      </p:sp>
      <p:sp>
        <p:nvSpPr>
          <p:cNvPr id="478" name="Google Shape;478;p15"/>
          <p:cNvSpPr txBox="1"/>
          <p:nvPr>
            <p:ph idx="1" type="body"/>
          </p:nvPr>
        </p:nvSpPr>
        <p:spPr>
          <a:xfrm>
            <a:off x="457200" y="1219200"/>
            <a:ext cx="8305800" cy="5105400"/>
          </a:xfrm>
          <a:prstGeom prst="rect">
            <a:avLst/>
          </a:prstGeom>
          <a:gradFill>
            <a:gsLst>
              <a:gs pos="0">
                <a:srgbClr val="B2BFBE">
                  <a:alpha val="60784"/>
                </a:srgbClr>
              </a:gs>
              <a:gs pos="85000">
                <a:srgbClr val="FFFFFF"/>
              </a:gs>
              <a:gs pos="100000">
                <a:srgbClr val="FFFFFF"/>
              </a:gs>
            </a:gsLst>
            <a:lin ang="16200000" scaled="0"/>
          </a:gra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i="1" lang="en-US"/>
              <a:t>A </a:t>
            </a:r>
            <a:r>
              <a:rPr lang="en-US">
                <a:solidFill>
                  <a:srgbClr val="181373"/>
                </a:solidFill>
              </a:rPr>
              <a:t>simple way to define the manipulator­ body  or arm in terms of lower pair connectors is to represent  the robots in a rectangular coordinate system as P-P-P robot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solidFill>
                  <a:srgbClr val="181373"/>
                </a:solidFill>
              </a:rPr>
              <a:t> in a cylindrical coordinate system as P-R-P robot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solidFill>
                  <a:srgbClr val="181373"/>
                </a:solidFill>
              </a:rPr>
              <a:t>in a spherical coordinate system as R-R-P robot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i="1" lang="en-US">
                <a:solidFill>
                  <a:srgbClr val="181373"/>
                </a:solidFill>
              </a:rPr>
              <a:t> </a:t>
            </a:r>
            <a:r>
              <a:rPr lang="en-US">
                <a:solidFill>
                  <a:srgbClr val="181373"/>
                </a:solidFill>
              </a:rPr>
              <a:t>And in a revolute coordinate </a:t>
            </a:r>
            <a:r>
              <a:rPr b="1" lang="en-US">
                <a:solidFill>
                  <a:srgbClr val="181373"/>
                </a:solidFill>
              </a:rPr>
              <a:t>system </a:t>
            </a:r>
            <a:r>
              <a:rPr lang="en-US">
                <a:solidFill>
                  <a:srgbClr val="181373"/>
                </a:solidFill>
              </a:rPr>
              <a:t>as R-R-R robot.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gradFill>
            <a:gsLst>
              <a:gs pos="0">
                <a:srgbClr val="B2BFBE">
                  <a:alpha val="60784"/>
                </a:srgbClr>
              </a:gs>
              <a:gs pos="85000">
                <a:srgbClr val="FFFFFF"/>
              </a:gs>
              <a:gs pos="100000">
                <a:srgbClr val="FFFFFF"/>
              </a:gs>
            </a:gsLst>
            <a:lin ang="16200000" scaled="0"/>
          </a:gra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33F05"/>
              </a:buClr>
              <a:buSzPts val="3600"/>
              <a:buFont typeface="Century Gothic"/>
              <a:buNone/>
            </a:pPr>
            <a:r>
              <a:rPr b="1" lang="en-US">
                <a:solidFill>
                  <a:srgbClr val="E33F05"/>
                </a:solidFill>
              </a:rPr>
              <a:t>Robotic Manipulator Arm</a:t>
            </a:r>
            <a:endParaRPr/>
          </a:p>
        </p:txBody>
      </p:sp>
      <p:sp>
        <p:nvSpPr>
          <p:cNvPr id="395" name="Google Shape;395;p2"/>
          <p:cNvSpPr txBox="1"/>
          <p:nvPr>
            <p:ph idx="1" type="body"/>
          </p:nvPr>
        </p:nvSpPr>
        <p:spPr>
          <a:xfrm>
            <a:off x="457200" y="1600200"/>
            <a:ext cx="8229600" cy="914400"/>
          </a:xfrm>
          <a:prstGeom prst="rect">
            <a:avLst/>
          </a:prstGeom>
          <a:gradFill>
            <a:gsLst>
              <a:gs pos="0">
                <a:srgbClr val="B2BFBE">
                  <a:alpha val="60784"/>
                </a:srgbClr>
              </a:gs>
              <a:gs pos="85000">
                <a:srgbClr val="FFFFFF"/>
              </a:gs>
              <a:gs pos="100000">
                <a:srgbClr val="FFFFFF"/>
              </a:gs>
            </a:gsLst>
            <a:lin ang="16200000" scaled="0"/>
          </a:gra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en-US" sz="2800">
                <a:solidFill>
                  <a:srgbClr val="181373"/>
                </a:solidFill>
              </a:rPr>
              <a:t>A 3 DOF Arm is shown Here and another 6 DOF is shown next.  </a:t>
            </a:r>
            <a:endParaRPr/>
          </a:p>
        </p:txBody>
      </p:sp>
      <p:pic>
        <p:nvPicPr>
          <p:cNvPr descr="Mani3dof" id="396" name="Google Shape;396;p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590800"/>
            <a:ext cx="6629400" cy="379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"/>
          <p:cNvSpPr txBox="1"/>
          <p:nvPr>
            <p:ph type="title"/>
          </p:nvPr>
        </p:nvSpPr>
        <p:spPr>
          <a:xfrm>
            <a:off x="1945201" y="624110"/>
            <a:ext cx="6589199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33F05"/>
              </a:buClr>
              <a:buSzPts val="3600"/>
              <a:buFont typeface="Libre Franklin Medium"/>
              <a:buNone/>
            </a:pPr>
            <a:r>
              <a:rPr b="1" lang="en-US" sz="3600">
                <a:solidFill>
                  <a:srgbClr val="E33F05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Robotic Manipulator Arm</a:t>
            </a:r>
            <a:br>
              <a:rPr b="1" lang="en-US" sz="3600">
                <a:solidFill>
                  <a:srgbClr val="E33F05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</a:br>
            <a:r>
              <a:rPr b="1" lang="en-US">
                <a:solidFill>
                  <a:srgbClr val="C70F97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Six Axis PUMA Robot</a:t>
            </a:r>
            <a:endParaRPr/>
          </a:p>
        </p:txBody>
      </p:sp>
      <p:pic>
        <p:nvPicPr>
          <p:cNvPr descr="PUMA" id="402" name="Google Shape;402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5201" y="2005929"/>
            <a:ext cx="519430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"/>
          <p:cNvSpPr txBox="1"/>
          <p:nvPr>
            <p:ph type="title"/>
          </p:nvPr>
        </p:nvSpPr>
        <p:spPr>
          <a:xfrm>
            <a:off x="1596979" y="583731"/>
            <a:ext cx="7051183" cy="78143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33F05"/>
              </a:buClr>
              <a:buSzPts val="3600"/>
              <a:buFont typeface="Libre Franklin Medium"/>
              <a:buNone/>
            </a:pPr>
            <a:r>
              <a:rPr b="1" lang="en-US">
                <a:solidFill>
                  <a:srgbClr val="E33F05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Robotic Manipulator Arm</a:t>
            </a:r>
            <a:endParaRPr/>
          </a:p>
        </p:txBody>
      </p:sp>
      <p:sp>
        <p:nvSpPr>
          <p:cNvPr id="408" name="Google Shape;408;p4"/>
          <p:cNvSpPr txBox="1"/>
          <p:nvPr>
            <p:ph idx="1" type="body"/>
          </p:nvPr>
        </p:nvSpPr>
        <p:spPr>
          <a:xfrm>
            <a:off x="1596978" y="2369712"/>
            <a:ext cx="7166021" cy="349768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solidFill>
                  <a:srgbClr val="181373"/>
                </a:solidFill>
              </a:rPr>
              <a:t>A robot is essentially a movable open chain of successively coupled bodies with one end fixed to the ground and the free end containing an end effectors.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solidFill>
                  <a:srgbClr val="181373"/>
                </a:solidFill>
              </a:rPr>
              <a:t>The bodies of the open chain are usually links which are joined together by some lower pair connectors.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"/>
          <p:cNvSpPr txBox="1"/>
          <p:nvPr>
            <p:ph type="title"/>
          </p:nvPr>
        </p:nvSpPr>
        <p:spPr>
          <a:xfrm>
            <a:off x="1531513" y="570852"/>
            <a:ext cx="7231487" cy="755672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33F05"/>
              </a:buClr>
              <a:buSzPts val="3600"/>
              <a:buFont typeface="Libre Franklin Medium"/>
              <a:buNone/>
            </a:pPr>
            <a:r>
              <a:rPr b="1" lang="en-US">
                <a:solidFill>
                  <a:srgbClr val="E33F05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Robotic Manipulator Arm</a:t>
            </a:r>
            <a:endParaRPr/>
          </a:p>
        </p:txBody>
      </p:sp>
      <p:sp>
        <p:nvSpPr>
          <p:cNvPr id="414" name="Google Shape;414;p5"/>
          <p:cNvSpPr txBox="1"/>
          <p:nvPr>
            <p:ph idx="1" type="body"/>
          </p:nvPr>
        </p:nvSpPr>
        <p:spPr>
          <a:xfrm>
            <a:off x="1531512" y="1676400"/>
            <a:ext cx="7231487" cy="4267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solidFill>
                  <a:srgbClr val="181373"/>
                </a:solidFill>
              </a:rPr>
              <a:t>The most common types of lower pair connectors are: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solidFill>
                  <a:srgbClr val="181373"/>
                </a:solidFill>
              </a:rPr>
              <a:t>Revolute pair (1 DOF)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solidFill>
                  <a:srgbClr val="181373"/>
                </a:solidFill>
              </a:rPr>
              <a:t>Prismatic pair (1 DOF)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solidFill>
                  <a:srgbClr val="181373"/>
                </a:solidFill>
              </a:rPr>
              <a:t>Cylindrical pair (2 DOF)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solidFill>
                  <a:srgbClr val="181373"/>
                </a:solidFill>
              </a:rPr>
              <a:t>Spherical pair (3 DOF)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solidFill>
                  <a:srgbClr val="181373"/>
                </a:solidFill>
              </a:rPr>
              <a:t>Hooke joint (2 DOF)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"/>
          <p:cNvSpPr txBox="1"/>
          <p:nvPr>
            <p:ph type="title"/>
          </p:nvPr>
        </p:nvSpPr>
        <p:spPr>
          <a:xfrm>
            <a:off x="1945200" y="340775"/>
            <a:ext cx="6589200" cy="949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70F97"/>
              </a:buClr>
              <a:buSzPts val="4800"/>
              <a:buFont typeface="Libre Franklin Medium"/>
              <a:buNone/>
            </a:pPr>
            <a:r>
              <a:rPr b="1" lang="en-US" sz="4800">
                <a:solidFill>
                  <a:srgbClr val="C70F97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Revolute pair (1 DOF)</a:t>
            </a:r>
            <a:endParaRPr b="1">
              <a:solidFill>
                <a:srgbClr val="C70F97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pic>
        <p:nvPicPr>
          <p:cNvPr descr="RP1DOF" id="420" name="Google Shape;420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9312" y="2160476"/>
            <a:ext cx="5260975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"/>
          <p:cNvSpPr txBox="1"/>
          <p:nvPr>
            <p:ph type="title"/>
          </p:nvPr>
        </p:nvSpPr>
        <p:spPr>
          <a:xfrm>
            <a:off x="1244607" y="486158"/>
            <a:ext cx="6589200" cy="98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70F97"/>
              </a:buClr>
              <a:buSzPts val="4800"/>
              <a:buFont typeface="Libre Franklin Medium"/>
              <a:buNone/>
            </a:pPr>
            <a:r>
              <a:rPr b="1" lang="en-US" sz="4800">
                <a:solidFill>
                  <a:srgbClr val="C70F97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Prismatic pair (1 DOF)</a:t>
            </a:r>
            <a:endParaRPr/>
          </a:p>
        </p:txBody>
      </p:sp>
      <p:pic>
        <p:nvPicPr>
          <p:cNvPr descr="PP1DOF" id="426" name="Google Shape;426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3507" y="1600200"/>
            <a:ext cx="6191400" cy="50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8"/>
          <p:cNvSpPr txBox="1"/>
          <p:nvPr>
            <p:ph type="title"/>
          </p:nvPr>
        </p:nvSpPr>
        <p:spPr>
          <a:xfrm>
            <a:off x="1545956" y="418048"/>
            <a:ext cx="6589199" cy="1024386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70F97"/>
              </a:buClr>
              <a:buSzPts val="4800"/>
              <a:buFont typeface="Libre Franklin Medium"/>
              <a:buNone/>
            </a:pPr>
            <a:r>
              <a:rPr b="1" lang="en-US" sz="4800">
                <a:solidFill>
                  <a:srgbClr val="C70F97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Cylindrical pair (2 DOF)</a:t>
            </a:r>
            <a:endParaRPr/>
          </a:p>
        </p:txBody>
      </p:sp>
      <p:pic>
        <p:nvPicPr>
          <p:cNvPr descr="CP2DOF" id="432" name="Google Shape;432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6181" y="2134718"/>
            <a:ext cx="4384675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9"/>
          <p:cNvSpPr txBox="1"/>
          <p:nvPr>
            <p:ph type="title"/>
          </p:nvPr>
        </p:nvSpPr>
        <p:spPr>
          <a:xfrm>
            <a:off x="1455804" y="624110"/>
            <a:ext cx="6589199" cy="908476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70F97"/>
              </a:buClr>
              <a:buSzPts val="4800"/>
              <a:buFont typeface="Libre Franklin Medium"/>
              <a:buNone/>
            </a:pPr>
            <a:r>
              <a:rPr b="1" lang="en-US" sz="4800">
                <a:solidFill>
                  <a:srgbClr val="C70F97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Spherical pair (3 DOF)</a:t>
            </a:r>
            <a:endParaRPr/>
          </a:p>
        </p:txBody>
      </p:sp>
      <p:pic>
        <p:nvPicPr>
          <p:cNvPr descr="SP3DOF" id="438" name="Google Shape;438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0975" y="2083203"/>
            <a:ext cx="405765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618097"/>
      </a:dk1>
      <a:lt1>
        <a:srgbClr val="FFFFFF"/>
      </a:lt1>
      <a:dk2>
        <a:srgbClr val="000000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2005-10-04T19:44:59Z</dcterms:created>
  <dc:creator>Mason, Kate</dc:creator>
</cp:coreProperties>
</file>