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4" r:id="rId24"/>
    <p:sldId id="279" r:id="rId25"/>
    <p:sldId id="28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096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A16EB0F-DB21-419D-9CFD-37F77757394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9550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/>
            <a:fld id="{0F5F4F63-6EFB-485A-9C02-18A5D22E2462}" type="slidenum">
              <a:rPr lang="en-GB" smtClean="0">
                <a:latin typeface="Arial" charset="0"/>
              </a:rPr>
              <a:pPr eaLnBrk="1" hangingPunct="1"/>
              <a:t>1</a:t>
            </a:fld>
            <a:endParaRPr lang="en-GB" smtClean="0">
              <a:latin typeface="Arial" charset="0"/>
            </a:endParaRPr>
          </a:p>
        </p:txBody>
      </p:sp>
      <p:sp>
        <p:nvSpPr>
          <p:cNvPr id="419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/>
            <a:fld id="{B9E2DE7C-AEB2-4A82-9CD9-8AE07ECF22A9}" type="slidenum">
              <a:rPr lang="en-GB" smtClean="0">
                <a:latin typeface="Arial" charset="0"/>
              </a:rPr>
              <a:pPr eaLnBrk="1" hangingPunct="1"/>
              <a:t>10</a:t>
            </a:fld>
            <a:endParaRPr lang="en-GB" smtClean="0">
              <a:latin typeface="Arial" charset="0"/>
            </a:endParaRPr>
          </a:p>
        </p:txBody>
      </p:sp>
      <p:sp>
        <p:nvSpPr>
          <p:cNvPr id="512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/>
            <a:fld id="{26E04693-23A5-458B-9856-E27F3E34EEC3}" type="slidenum">
              <a:rPr lang="en-GB" smtClean="0">
                <a:latin typeface="Arial" charset="0"/>
              </a:rPr>
              <a:pPr eaLnBrk="1" hangingPunct="1"/>
              <a:t>11</a:t>
            </a:fld>
            <a:endParaRPr lang="en-GB" smtClean="0">
              <a:latin typeface="Arial" charset="0"/>
            </a:endParaRPr>
          </a:p>
        </p:txBody>
      </p:sp>
      <p:sp>
        <p:nvSpPr>
          <p:cNvPr id="522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/>
            <a:fld id="{2CF67A74-D1C3-4E0B-879A-3444A4A1141D}" type="slidenum">
              <a:rPr lang="en-GB" smtClean="0">
                <a:latin typeface="Arial" charset="0"/>
              </a:rPr>
              <a:pPr eaLnBrk="1" hangingPunct="1"/>
              <a:t>12</a:t>
            </a:fld>
            <a:endParaRPr lang="en-GB" smtClean="0">
              <a:latin typeface="Arial" charset="0"/>
            </a:endParaRPr>
          </a:p>
        </p:txBody>
      </p:sp>
      <p:sp>
        <p:nvSpPr>
          <p:cNvPr id="532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/>
            <a:fld id="{58F0DC0C-7DD9-4DFD-9B3C-42D231474F75}" type="slidenum">
              <a:rPr lang="en-GB" smtClean="0">
                <a:latin typeface="Arial" charset="0"/>
              </a:rPr>
              <a:pPr eaLnBrk="1" hangingPunct="1"/>
              <a:t>13</a:t>
            </a:fld>
            <a:endParaRPr lang="en-GB" smtClean="0">
              <a:latin typeface="Arial" charset="0"/>
            </a:endParaRPr>
          </a:p>
        </p:txBody>
      </p:sp>
      <p:sp>
        <p:nvSpPr>
          <p:cNvPr id="542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/>
            <a:fld id="{0C347826-FAF5-4F32-AEF7-17B82A37FC02}" type="slidenum">
              <a:rPr lang="en-GB" smtClean="0">
                <a:latin typeface="Arial" charset="0"/>
              </a:rPr>
              <a:pPr eaLnBrk="1" hangingPunct="1"/>
              <a:t>14</a:t>
            </a:fld>
            <a:endParaRPr lang="en-GB" smtClean="0">
              <a:latin typeface="Arial" charset="0"/>
            </a:endParaRPr>
          </a:p>
        </p:txBody>
      </p:sp>
      <p:sp>
        <p:nvSpPr>
          <p:cNvPr id="552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/>
            <a:fld id="{60637835-11B9-4AF4-AD49-F45AD7A4683B}" type="slidenum">
              <a:rPr lang="en-GB" smtClean="0">
                <a:latin typeface="Arial" charset="0"/>
              </a:rPr>
              <a:pPr eaLnBrk="1" hangingPunct="1"/>
              <a:t>15</a:t>
            </a:fld>
            <a:endParaRPr lang="en-GB" smtClean="0">
              <a:latin typeface="Arial" charset="0"/>
            </a:endParaRPr>
          </a:p>
        </p:txBody>
      </p:sp>
      <p:sp>
        <p:nvSpPr>
          <p:cNvPr id="563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/>
            <a:fld id="{8DF360E9-C305-4FFF-9FC4-1A11C3E47CC0}" type="slidenum">
              <a:rPr lang="en-GB" smtClean="0">
                <a:latin typeface="Arial" charset="0"/>
              </a:rPr>
              <a:pPr eaLnBrk="1" hangingPunct="1"/>
              <a:t>16</a:t>
            </a:fld>
            <a:endParaRPr lang="en-GB" smtClean="0">
              <a:latin typeface="Arial" charset="0"/>
            </a:endParaRPr>
          </a:p>
        </p:txBody>
      </p:sp>
      <p:sp>
        <p:nvSpPr>
          <p:cNvPr id="573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/>
            <a:fld id="{57866283-DCC4-480C-AADE-E2965AEFD99E}" type="slidenum">
              <a:rPr lang="en-GB" smtClean="0">
                <a:latin typeface="Arial" charset="0"/>
              </a:rPr>
              <a:pPr eaLnBrk="1" hangingPunct="1"/>
              <a:t>17</a:t>
            </a:fld>
            <a:endParaRPr lang="en-GB" smtClean="0">
              <a:latin typeface="Arial" charset="0"/>
            </a:endParaRPr>
          </a:p>
        </p:txBody>
      </p:sp>
      <p:sp>
        <p:nvSpPr>
          <p:cNvPr id="583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/>
            <a:fld id="{A9BCAB8C-2F9A-4E43-901C-2B74C097939D}" type="slidenum">
              <a:rPr lang="en-GB" smtClean="0">
                <a:latin typeface="Arial" charset="0"/>
              </a:rPr>
              <a:pPr eaLnBrk="1" hangingPunct="1"/>
              <a:t>18</a:t>
            </a:fld>
            <a:endParaRPr lang="en-GB" smtClean="0">
              <a:latin typeface="Arial" charset="0"/>
            </a:endParaRPr>
          </a:p>
        </p:txBody>
      </p:sp>
      <p:sp>
        <p:nvSpPr>
          <p:cNvPr id="593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/>
            <a:fld id="{7BF53DD3-EF6D-46AE-B972-8805474A8046}" type="slidenum">
              <a:rPr lang="en-GB" smtClean="0">
                <a:latin typeface="Arial" charset="0"/>
              </a:rPr>
              <a:pPr eaLnBrk="1" hangingPunct="1"/>
              <a:t>19</a:t>
            </a:fld>
            <a:endParaRPr lang="en-GB" smtClean="0">
              <a:latin typeface="Arial" charset="0"/>
            </a:endParaRPr>
          </a:p>
        </p:txBody>
      </p:sp>
      <p:sp>
        <p:nvSpPr>
          <p:cNvPr id="604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/>
            <a:fld id="{FF4B914B-1D4C-47DB-919B-3EBBFC0AE78E}" type="slidenum">
              <a:rPr lang="en-GB" smtClean="0">
                <a:latin typeface="Arial" charset="0"/>
              </a:rPr>
              <a:pPr eaLnBrk="1" hangingPunct="1"/>
              <a:t>2</a:t>
            </a:fld>
            <a:endParaRPr lang="en-GB" smtClean="0">
              <a:latin typeface="Arial" charset="0"/>
            </a:endParaRPr>
          </a:p>
        </p:txBody>
      </p:sp>
      <p:sp>
        <p:nvSpPr>
          <p:cNvPr id="430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/>
            <a:fld id="{94DF5AAB-AA54-4BDE-9DC9-E4A6ECC6551A}" type="slidenum">
              <a:rPr lang="en-GB" smtClean="0">
                <a:latin typeface="Arial" charset="0"/>
              </a:rPr>
              <a:pPr eaLnBrk="1" hangingPunct="1"/>
              <a:t>20</a:t>
            </a:fld>
            <a:endParaRPr lang="en-GB" smtClean="0">
              <a:latin typeface="Arial" charset="0"/>
            </a:endParaRPr>
          </a:p>
        </p:txBody>
      </p:sp>
      <p:sp>
        <p:nvSpPr>
          <p:cNvPr id="614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/>
            <a:fld id="{6FE57FFD-28E8-48F4-8CEB-EAE6B29E3729}" type="slidenum">
              <a:rPr lang="en-GB" smtClean="0">
                <a:latin typeface="Arial" charset="0"/>
              </a:rPr>
              <a:pPr eaLnBrk="1" hangingPunct="1"/>
              <a:t>21</a:t>
            </a:fld>
            <a:endParaRPr lang="en-GB" smtClean="0">
              <a:latin typeface="Arial" charset="0"/>
            </a:endParaRPr>
          </a:p>
        </p:txBody>
      </p:sp>
      <p:sp>
        <p:nvSpPr>
          <p:cNvPr id="624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/>
            <a:fld id="{3109B707-1765-4BE6-AD87-671B936DBD09}" type="slidenum">
              <a:rPr lang="en-GB" smtClean="0">
                <a:latin typeface="Arial" charset="0"/>
              </a:rPr>
              <a:pPr eaLnBrk="1" hangingPunct="1"/>
              <a:t>22</a:t>
            </a:fld>
            <a:endParaRPr lang="en-GB" smtClean="0">
              <a:latin typeface="Arial" charset="0"/>
            </a:endParaRPr>
          </a:p>
        </p:txBody>
      </p:sp>
      <p:sp>
        <p:nvSpPr>
          <p:cNvPr id="634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/>
            <a:fld id="{510359AD-8C23-4D8E-8077-65E53024512A}" type="slidenum">
              <a:rPr lang="en-GB" smtClean="0">
                <a:latin typeface="Arial" charset="0"/>
              </a:rPr>
              <a:pPr eaLnBrk="1" hangingPunct="1"/>
              <a:t>23</a:t>
            </a:fld>
            <a:endParaRPr lang="en-GB" smtClean="0">
              <a:latin typeface="Arial" charset="0"/>
            </a:endParaRPr>
          </a:p>
        </p:txBody>
      </p:sp>
      <p:sp>
        <p:nvSpPr>
          <p:cNvPr id="645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/>
            <a:fld id="{B3104501-4929-4F52-8E72-38216851D91C}" type="slidenum">
              <a:rPr lang="en-GB" smtClean="0">
                <a:latin typeface="Arial" charset="0"/>
              </a:rPr>
              <a:pPr eaLnBrk="1" hangingPunct="1"/>
              <a:t>24</a:t>
            </a:fld>
            <a:endParaRPr lang="en-GB" smtClean="0">
              <a:latin typeface="Arial" charset="0"/>
            </a:endParaRPr>
          </a:p>
        </p:txBody>
      </p:sp>
      <p:sp>
        <p:nvSpPr>
          <p:cNvPr id="655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/>
            <a:fld id="{6B3FD4DB-6C5A-4CE9-9FE6-4A9CFAAD6A13}" type="slidenum">
              <a:rPr lang="en-GB" smtClean="0">
                <a:latin typeface="Arial" charset="0"/>
              </a:rPr>
              <a:pPr eaLnBrk="1" hangingPunct="1"/>
              <a:t>25</a:t>
            </a:fld>
            <a:endParaRPr lang="en-GB" smtClean="0">
              <a:latin typeface="Arial" charset="0"/>
            </a:endParaRPr>
          </a:p>
        </p:txBody>
      </p:sp>
      <p:sp>
        <p:nvSpPr>
          <p:cNvPr id="665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/>
            <a:fld id="{86645F7F-AC15-413C-8B76-ABE17D6F83B6}" type="slidenum">
              <a:rPr lang="en-GB" smtClean="0">
                <a:latin typeface="Arial" charset="0"/>
              </a:rPr>
              <a:pPr eaLnBrk="1" hangingPunct="1"/>
              <a:t>26</a:t>
            </a:fld>
            <a:endParaRPr lang="en-GB" smtClean="0">
              <a:latin typeface="Arial" charset="0"/>
            </a:endParaRPr>
          </a:p>
        </p:txBody>
      </p:sp>
      <p:sp>
        <p:nvSpPr>
          <p:cNvPr id="675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/>
            <a:fld id="{E7A20D14-E64F-427E-AC8A-4503DB10B459}" type="slidenum">
              <a:rPr lang="en-GB" smtClean="0">
                <a:latin typeface="Arial" charset="0"/>
              </a:rPr>
              <a:pPr eaLnBrk="1" hangingPunct="1"/>
              <a:t>27</a:t>
            </a:fld>
            <a:endParaRPr lang="en-GB" smtClean="0">
              <a:latin typeface="Arial" charset="0"/>
            </a:endParaRPr>
          </a:p>
        </p:txBody>
      </p:sp>
      <p:sp>
        <p:nvSpPr>
          <p:cNvPr id="686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/>
            <a:fld id="{1A7A740A-2EDF-4EAB-9E0D-2BE25046D6F3}" type="slidenum">
              <a:rPr lang="en-GB" smtClean="0">
                <a:latin typeface="Arial" charset="0"/>
              </a:rPr>
              <a:pPr eaLnBrk="1" hangingPunct="1"/>
              <a:t>28</a:t>
            </a:fld>
            <a:endParaRPr lang="en-GB" smtClean="0">
              <a:latin typeface="Arial" charset="0"/>
            </a:endParaRPr>
          </a:p>
        </p:txBody>
      </p:sp>
      <p:sp>
        <p:nvSpPr>
          <p:cNvPr id="696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/>
            <a:fld id="{64CFC2F9-3841-48FC-B89C-38EB11672613}" type="slidenum">
              <a:rPr lang="en-GB" smtClean="0">
                <a:latin typeface="Arial" charset="0"/>
              </a:rPr>
              <a:pPr eaLnBrk="1" hangingPunct="1"/>
              <a:t>29</a:t>
            </a:fld>
            <a:endParaRPr lang="en-GB" smtClean="0">
              <a:latin typeface="Arial" charset="0"/>
            </a:endParaRPr>
          </a:p>
        </p:txBody>
      </p:sp>
      <p:sp>
        <p:nvSpPr>
          <p:cNvPr id="706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/>
            <a:fld id="{581C197A-3940-49CC-B38B-8B6175B8DFA2}" type="slidenum">
              <a:rPr lang="en-GB" smtClean="0">
                <a:latin typeface="Arial" charset="0"/>
              </a:rPr>
              <a:pPr eaLnBrk="1" hangingPunct="1"/>
              <a:t>3</a:t>
            </a:fld>
            <a:endParaRPr lang="en-GB" smtClean="0">
              <a:latin typeface="Arial" charset="0"/>
            </a:endParaRPr>
          </a:p>
        </p:txBody>
      </p:sp>
      <p:sp>
        <p:nvSpPr>
          <p:cNvPr id="440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/>
            <a:fld id="{3BA4FCB3-BD90-42B1-BE3A-E81FBBC5C48D}" type="slidenum">
              <a:rPr lang="en-GB" smtClean="0">
                <a:latin typeface="Arial" charset="0"/>
              </a:rPr>
              <a:pPr eaLnBrk="1" hangingPunct="1"/>
              <a:t>30</a:t>
            </a:fld>
            <a:endParaRPr lang="en-GB" smtClean="0">
              <a:latin typeface="Arial" charset="0"/>
            </a:endParaRPr>
          </a:p>
        </p:txBody>
      </p:sp>
      <p:sp>
        <p:nvSpPr>
          <p:cNvPr id="716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/>
            <a:fld id="{2795D67E-1CD0-43FF-965F-E20990082EFB}" type="slidenum">
              <a:rPr lang="en-GB" smtClean="0">
                <a:latin typeface="Arial" charset="0"/>
              </a:rPr>
              <a:pPr eaLnBrk="1" hangingPunct="1"/>
              <a:t>31</a:t>
            </a:fld>
            <a:endParaRPr lang="en-GB" smtClean="0">
              <a:latin typeface="Arial" charset="0"/>
            </a:endParaRPr>
          </a:p>
        </p:txBody>
      </p:sp>
      <p:sp>
        <p:nvSpPr>
          <p:cNvPr id="727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/>
            <a:fld id="{8F8CEBF6-AFEC-4A1E-8E30-F9D33306B98C}" type="slidenum">
              <a:rPr lang="en-GB" smtClean="0">
                <a:latin typeface="Arial" charset="0"/>
              </a:rPr>
              <a:pPr eaLnBrk="1" hangingPunct="1"/>
              <a:t>32</a:t>
            </a:fld>
            <a:endParaRPr lang="en-GB" smtClean="0">
              <a:latin typeface="Arial" charset="0"/>
            </a:endParaRPr>
          </a:p>
        </p:txBody>
      </p:sp>
      <p:sp>
        <p:nvSpPr>
          <p:cNvPr id="737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/>
            <a:fld id="{144C222C-F9C7-4F7C-8700-A07858F8827F}" type="slidenum">
              <a:rPr lang="en-GB" smtClean="0">
                <a:latin typeface="Arial" charset="0"/>
              </a:rPr>
              <a:pPr eaLnBrk="1" hangingPunct="1"/>
              <a:t>33</a:t>
            </a:fld>
            <a:endParaRPr lang="en-GB" smtClean="0">
              <a:latin typeface="Arial" charset="0"/>
            </a:endParaRPr>
          </a:p>
        </p:txBody>
      </p:sp>
      <p:sp>
        <p:nvSpPr>
          <p:cNvPr id="747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/>
            <a:fld id="{7B221C8D-81DE-4847-AF48-0E0AEB6C6853}" type="slidenum">
              <a:rPr lang="en-GB" smtClean="0">
                <a:latin typeface="Arial" charset="0"/>
              </a:rPr>
              <a:pPr eaLnBrk="1" hangingPunct="1"/>
              <a:t>4</a:t>
            </a:fld>
            <a:endParaRPr lang="en-GB" smtClean="0">
              <a:latin typeface="Arial" charset="0"/>
            </a:endParaRPr>
          </a:p>
        </p:txBody>
      </p:sp>
      <p:sp>
        <p:nvSpPr>
          <p:cNvPr id="450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/>
            <a:fld id="{4500BC8A-8D23-48CD-9BFB-61B8498054C8}" type="slidenum">
              <a:rPr lang="en-GB" smtClean="0">
                <a:latin typeface="Arial" charset="0"/>
              </a:rPr>
              <a:pPr eaLnBrk="1" hangingPunct="1"/>
              <a:t>5</a:t>
            </a:fld>
            <a:endParaRPr lang="en-GB" smtClean="0">
              <a:latin typeface="Arial" charset="0"/>
            </a:endParaRPr>
          </a:p>
        </p:txBody>
      </p:sp>
      <p:sp>
        <p:nvSpPr>
          <p:cNvPr id="460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/>
            <a:fld id="{830E4E8E-3705-4A9E-8ECF-70BF4C046B45}" type="slidenum">
              <a:rPr lang="en-GB" smtClean="0">
                <a:latin typeface="Arial" charset="0"/>
              </a:rPr>
              <a:pPr eaLnBrk="1" hangingPunct="1"/>
              <a:t>6</a:t>
            </a:fld>
            <a:endParaRPr lang="en-GB" smtClean="0">
              <a:latin typeface="Arial" charset="0"/>
            </a:endParaRPr>
          </a:p>
        </p:txBody>
      </p:sp>
      <p:sp>
        <p:nvSpPr>
          <p:cNvPr id="471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/>
            <a:fld id="{931FFCFB-FBEE-4132-958C-69585CF8DC6C}" type="slidenum">
              <a:rPr lang="en-GB" smtClean="0">
                <a:latin typeface="Arial" charset="0"/>
              </a:rPr>
              <a:pPr eaLnBrk="1" hangingPunct="1"/>
              <a:t>7</a:t>
            </a:fld>
            <a:endParaRPr lang="en-GB" smtClean="0">
              <a:latin typeface="Arial" charset="0"/>
            </a:endParaRPr>
          </a:p>
        </p:txBody>
      </p:sp>
      <p:sp>
        <p:nvSpPr>
          <p:cNvPr id="481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/>
            <a:fld id="{C368347D-D826-41FC-A31D-E4A13C7348D2}" type="slidenum">
              <a:rPr lang="en-GB" smtClean="0">
                <a:latin typeface="Arial" charset="0"/>
              </a:rPr>
              <a:pPr eaLnBrk="1" hangingPunct="1"/>
              <a:t>8</a:t>
            </a:fld>
            <a:endParaRPr lang="en-GB" smtClean="0">
              <a:latin typeface="Arial" charset="0"/>
            </a:endParaRPr>
          </a:p>
        </p:txBody>
      </p:sp>
      <p:sp>
        <p:nvSpPr>
          <p:cNvPr id="491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/>
            <a:fld id="{6966837D-BACE-41BB-8363-2CDFBA8816A4}" type="slidenum">
              <a:rPr lang="en-GB" smtClean="0">
                <a:latin typeface="Arial" charset="0"/>
              </a:rPr>
              <a:pPr eaLnBrk="1" hangingPunct="1"/>
              <a:t>9</a:t>
            </a:fld>
            <a:endParaRPr lang="en-GB" smtClean="0">
              <a:latin typeface="Arial" charset="0"/>
            </a:endParaRPr>
          </a:p>
        </p:txBody>
      </p:sp>
      <p:sp>
        <p:nvSpPr>
          <p:cNvPr id="501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5410200" y="458788"/>
            <a:ext cx="37338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 flipV="1">
            <a:off x="5410200" y="520700"/>
            <a:ext cx="3733800" cy="15875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5715000" y="685800"/>
            <a:ext cx="3429000" cy="44450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5724525" y="766763"/>
            <a:ext cx="1965325" cy="17462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 flipV="1">
            <a:off x="5772150" y="811213"/>
            <a:ext cx="1965325" cy="7937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11" name="Rounded Rectangle 10"/>
          <p:cNvSpPr/>
          <p:nvPr/>
        </p:nvSpPr>
        <p:spPr bwMode="white">
          <a:xfrm>
            <a:off x="5410200" y="611188"/>
            <a:ext cx="3063875" cy="26987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12" name="Rounded Rectangle 11"/>
          <p:cNvSpPr/>
          <p:nvPr/>
        </p:nvSpPr>
        <p:spPr bwMode="white">
          <a:xfrm>
            <a:off x="7377113" y="63341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306388"/>
            <a:ext cx="9144000" cy="20320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323850"/>
            <a:ext cx="9144000" cy="1158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 flipV="1">
            <a:off x="6413500" y="292100"/>
            <a:ext cx="2730500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7" name="Picture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475" y="6094413"/>
            <a:ext cx="722313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18507" y="1295402"/>
            <a:ext cx="8458200" cy="1470025"/>
          </a:xfrm>
        </p:spPr>
        <p:txBody>
          <a:bodyPr>
            <a:normAutofit/>
          </a:bodyPr>
          <a:lstStyle>
            <a:lvl1pPr algn="ctr">
              <a:defRPr sz="4400" b="1">
                <a:solidFill>
                  <a:srgbClr val="D25500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24101" y="3124200"/>
            <a:ext cx="4953000" cy="1752600"/>
          </a:xfrm>
        </p:spPr>
        <p:txBody>
          <a:bodyPr anchor="ctr">
            <a:normAutofit/>
          </a:bodyPr>
          <a:lstStyle>
            <a:lvl1pPr marL="64008" indent="0" algn="ctr">
              <a:buNone/>
              <a:defRPr sz="2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8" name="Date Placeholder 27"/>
          <p:cNvSpPr>
            <a:spLocks noGrp="1"/>
          </p:cNvSpPr>
          <p:nvPr>
            <p:ph type="dt" sz="half" idx="10"/>
          </p:nvPr>
        </p:nvSpPr>
        <p:spPr>
          <a:xfrm>
            <a:off x="0" y="6388100"/>
            <a:ext cx="960438" cy="457200"/>
          </a:xfrm>
        </p:spPr>
        <p:txBody>
          <a:bodyPr anchor="ctr"/>
          <a:lstStyle>
            <a:lvl1pPr algn="ctr">
              <a:defRPr sz="1050"/>
            </a:lvl1pPr>
          </a:lstStyle>
          <a:p>
            <a:pPr>
              <a:defRPr/>
            </a:pPr>
            <a:fld id="{7900450F-E621-4106-B769-BF8E20AF12D5}" type="datetime1">
              <a:rPr lang="en-US"/>
              <a:pPr>
                <a:defRPr/>
              </a:pPr>
              <a:t>11/30/2019</a:t>
            </a:fld>
            <a:endParaRPr lang="en-GB"/>
          </a:p>
        </p:txBody>
      </p:sp>
      <p:sp>
        <p:nvSpPr>
          <p:cNvPr id="19" name="Slide Number Placeholder 28"/>
          <p:cNvSpPr>
            <a:spLocks noGrp="1"/>
          </p:cNvSpPr>
          <p:nvPr>
            <p:ph type="sldNum" sz="quarter" idx="11"/>
          </p:nvPr>
        </p:nvSpPr>
        <p:spPr>
          <a:xfrm>
            <a:off x="8382000" y="1588"/>
            <a:ext cx="685800" cy="303212"/>
          </a:xfrm>
        </p:spPr>
        <p:txBody>
          <a:bodyPr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0438804-BE0F-4F31-A83B-70EF81DE7D8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601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33487D-AAAB-488D-9E96-E80565812AED}" type="datetime1">
              <a:rPr lang="en-US"/>
              <a:pPr>
                <a:defRPr/>
              </a:pPr>
              <a:t>11/30/2019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25BBF3-7BBF-4CFD-A711-FBD1B4F883E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3849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0ACEC-8F43-40EF-8C0B-1DABEE990DCB}" type="datetime1">
              <a:rPr lang="en-US"/>
              <a:pPr>
                <a:defRPr/>
              </a:pPr>
              <a:t>11/30/2019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BE685B-F6DB-4379-B9D1-C3544465A20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543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6870700" cy="1600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3771900" cy="365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828800"/>
            <a:ext cx="3771900" cy="3657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D0E350-8FE1-4DF0-AE38-BC9384BB07F3}" type="datetime1">
              <a:rPr lang="en-US"/>
              <a:pPr>
                <a:defRPr/>
              </a:pPr>
              <a:t>11/30/2019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56AD91-1D6E-4C26-A761-E31E45A26A2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174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5300"/>
            <a:ext cx="8229600" cy="43251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957263" cy="457200"/>
          </a:xfrm>
        </p:spPr>
        <p:txBody>
          <a:bodyPr anchor="ctr"/>
          <a:lstStyle>
            <a:lvl1pPr algn="ctr">
              <a:defRPr sz="1050"/>
            </a:lvl1pPr>
          </a:lstStyle>
          <a:p>
            <a:pPr>
              <a:defRPr/>
            </a:pPr>
            <a:fld id="{743B9266-AD9D-48E9-85CB-F736C3E4C3E8}" type="datetime1">
              <a:rPr lang="en-US"/>
              <a:pPr>
                <a:defRPr/>
              </a:pPr>
              <a:t>11/30/2019</a:t>
            </a:fld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F2EBD-16E9-4E30-A382-19040AB4A95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298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1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3478C-318E-4624-BD44-675ABD981C8E}" type="datetime1">
              <a:rPr lang="en-US"/>
              <a:pPr>
                <a:defRPr/>
              </a:pPr>
              <a:t>11/30/2019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E7B94D-D7F8-4EB7-AC09-82B29FAB489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934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65301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65301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-12700" y="6413500"/>
            <a:ext cx="957263" cy="457200"/>
          </a:xfrm>
        </p:spPr>
        <p:txBody>
          <a:bodyPr anchor="ctr"/>
          <a:lstStyle>
            <a:lvl1pPr algn="ctr">
              <a:defRPr sz="1050"/>
            </a:lvl1pPr>
          </a:lstStyle>
          <a:p>
            <a:pPr>
              <a:defRPr/>
            </a:pPr>
            <a:fld id="{DF9A9531-60DA-4C7E-A2E9-0F9F3097AC59}" type="datetime1">
              <a:rPr lang="en-US"/>
              <a:pPr>
                <a:defRPr/>
              </a:pPr>
              <a:t>11/30/2019</a:t>
            </a:fld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FF9E03-B135-4A2E-950A-123E05455DD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5127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1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9" y="2244971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8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27C3663-EBB1-4D25-B1C5-77C6338FE364}" type="datetime1">
              <a:rPr lang="en-US"/>
              <a:pPr>
                <a:defRPr/>
              </a:pPr>
              <a:t>11/30/2019</a:t>
            </a:fld>
            <a:endParaRPr lang="en-GB"/>
          </a:p>
        </p:txBody>
      </p:sp>
      <p:sp>
        <p:nvSpPr>
          <p:cNvPr id="8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D327418-A81C-45C8-B65A-966B047829A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806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D0ABE7-E4E9-4E4C-B111-481FE440F962}" type="datetime1">
              <a:rPr lang="en-US"/>
              <a:pPr>
                <a:defRPr/>
              </a:pPr>
              <a:t>11/30/2019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008488-9F2E-4D44-916E-6FA2FDEDFAA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696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B01808-F29D-4BE9-8A4B-F0B83263180B}" type="datetime1">
              <a:rPr lang="en-US"/>
              <a:pPr>
                <a:defRPr/>
              </a:pPr>
              <a:t>11/30/2019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73AED-F0C4-4062-88C9-D9BB5AF51B6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0896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1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357545-671D-4DD0-A529-14FC32B8708B}" type="datetime1">
              <a:rPr lang="en-US"/>
              <a:pPr>
                <a:defRPr/>
              </a:pPr>
              <a:t>11/30/2019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3D6EBD-2C35-4EFA-B8A4-796EA316063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597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7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10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322801-717E-4FC8-AC2B-C6D9B8D8132C}" type="datetime1">
              <a:rPr lang="en-US"/>
              <a:pPr>
                <a:defRPr/>
              </a:pPr>
              <a:t>11/30/2019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EA81C6-4E5C-496E-BE12-5D5E9BA1EA0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7984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475" y="6094413"/>
            <a:ext cx="722313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40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41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  <a:cs typeface="Arial" charset="0"/>
              </a:defRPr>
            </a:lvl1pPr>
          </a:lstStyle>
          <a:p>
            <a:pPr>
              <a:defRPr/>
            </a:pPr>
            <a:fld id="{F7347C19-28EB-4669-B81E-C8F4B2C9E0D6}" type="datetime1">
              <a:rPr lang="en-US"/>
              <a:pPr>
                <a:defRPr/>
              </a:pPr>
              <a:t>11/30/2019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  <a:cs typeface="Arial" charset="0"/>
              </a:defRPr>
            </a:lvl1pPr>
          </a:lstStyle>
          <a:p>
            <a:pPr>
              <a:defRPr/>
            </a:pPr>
            <a:fld id="{1BE0245E-34D9-4D14-89AF-E6DCD812CD2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24" r:id="rId3"/>
    <p:sldLayoutId id="2147483733" r:id="rId4"/>
    <p:sldLayoutId id="2147483734" r:id="rId5"/>
    <p:sldLayoutId id="2147483735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9pPr>
    </p:titleStyle>
    <p:bodyStyle>
      <a:lvl1pPr marL="365125" indent="-255588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Font typeface="Georgia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9113" y="1295400"/>
            <a:ext cx="8458200" cy="14700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/>
              <a:t>Discrete Mathematics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24100" y="3124200"/>
            <a:ext cx="4953000" cy="2362200"/>
          </a:xfrm>
        </p:spPr>
        <p:txBody>
          <a:bodyPr>
            <a:normAutofit lnSpcReduction="10000"/>
          </a:bodyPr>
          <a:lstStyle/>
          <a:p>
            <a:pPr marL="63500" eaLnBrk="1" hangingPunct="1">
              <a:lnSpc>
                <a:spcPct val="90000"/>
              </a:lnSpc>
              <a:defRPr/>
            </a:pPr>
            <a:r>
              <a:rPr lang="en-GB" sz="3600" dirty="0" smtClean="0"/>
              <a:t>Chapter 10</a:t>
            </a:r>
          </a:p>
          <a:p>
            <a:pPr marL="63500" eaLnBrk="1" hangingPunct="1">
              <a:lnSpc>
                <a:spcPct val="90000"/>
              </a:lnSpc>
              <a:defRPr/>
            </a:pPr>
            <a:endParaRPr lang="en-GB" sz="3200" dirty="0" smtClean="0"/>
          </a:p>
          <a:p>
            <a:pPr marL="63500" eaLnBrk="1" hangingPunct="1">
              <a:lnSpc>
                <a:spcPct val="90000"/>
              </a:lnSpc>
              <a:defRPr/>
            </a:pPr>
            <a:r>
              <a:rPr lang="en-GB" sz="3200" dirty="0"/>
              <a:t>Binary </a:t>
            </a:r>
            <a:r>
              <a:rPr lang="en-GB" sz="3200" dirty="0" smtClean="0"/>
              <a:t>Trees</a:t>
            </a:r>
          </a:p>
          <a:p>
            <a:pPr marL="63500" eaLnBrk="1" hangingPunct="1">
              <a:lnSpc>
                <a:spcPct val="90000"/>
              </a:lnSpc>
              <a:defRPr/>
            </a:pPr>
            <a:endParaRPr lang="en-GB" sz="3200" dirty="0" smtClean="0"/>
          </a:p>
          <a:p>
            <a:pPr marL="63500" eaLnBrk="1" hangingPunct="1">
              <a:lnSpc>
                <a:spcPct val="90000"/>
              </a:lnSpc>
              <a:defRPr/>
            </a:pPr>
            <a:r>
              <a:rPr lang="en-GB" dirty="0" smtClean="0"/>
              <a:t>Book: </a:t>
            </a:r>
            <a:r>
              <a:rPr lang="en-GB" dirty="0" err="1" smtClean="0"/>
              <a:t>Schaum’s</a:t>
            </a:r>
            <a:r>
              <a:rPr lang="en-GB" dirty="0" smtClean="0"/>
              <a:t> Outlines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73075" y="533400"/>
            <a:ext cx="8213725" cy="10668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/>
              <a:t>Similar and Copies Binary Trees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505200"/>
            <a:ext cx="7696200" cy="2438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sz="2400" smtClean="0"/>
              <a:t>The three trees (a),(c) and (d) are similar.</a:t>
            </a:r>
          </a:p>
          <a:p>
            <a:pPr eaLnBrk="1" hangingPunct="1">
              <a:lnSpc>
                <a:spcPct val="80000"/>
              </a:lnSpc>
            </a:pPr>
            <a:r>
              <a:rPr lang="en-GB" sz="2400" smtClean="0"/>
              <a:t>In particular the trees (a) and (c) are copies since they also have the same data at corresponding nodes.</a:t>
            </a:r>
          </a:p>
          <a:p>
            <a:pPr eaLnBrk="1" hangingPunct="1">
              <a:lnSpc>
                <a:spcPct val="80000"/>
              </a:lnSpc>
            </a:pPr>
            <a:r>
              <a:rPr lang="en-GB" sz="2400" smtClean="0"/>
              <a:t>The tree (b) is neither similar nor a copy of (d) , because, in a binary tree, we distinguish between a left successor and a right successor.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14475"/>
            <a:ext cx="6646863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186DCF-1272-49A6-8CBA-0E64BF8D4A57}" type="slidenum">
              <a:rPr lang="en-GB">
                <a:latin typeface="+mn-lt"/>
              </a:rPr>
              <a:pPr>
                <a:defRPr/>
              </a:pPr>
              <a:t>10</a:t>
            </a:fld>
            <a:endParaRPr lang="en-GB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4400" dirty="0" smtClean="0"/>
              <a:t>Algebraic Expressions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65300"/>
            <a:ext cx="8229600" cy="4324350"/>
          </a:xfrm>
        </p:spPr>
        <p:txBody>
          <a:bodyPr/>
          <a:lstStyle/>
          <a:p>
            <a:pPr eaLnBrk="1" hangingPunct="1"/>
            <a:r>
              <a:rPr lang="en-GB" sz="2400" smtClean="0"/>
              <a:t>Consider any algebraic expression E involving only binary operations, such as:</a:t>
            </a:r>
          </a:p>
          <a:p>
            <a:pPr eaLnBrk="1" hangingPunct="1">
              <a:buFontTx/>
              <a:buNone/>
            </a:pPr>
            <a:r>
              <a:rPr lang="en-GB" sz="2400" smtClean="0"/>
              <a:t>			E=(a-b)/((c*d)+e)</a:t>
            </a:r>
          </a:p>
          <a:p>
            <a:pPr eaLnBrk="1" hangingPunct="1">
              <a:buFontTx/>
              <a:buNone/>
            </a:pPr>
            <a:r>
              <a:rPr lang="en-GB" sz="2400" smtClean="0"/>
              <a:t>E can be represented by means of the binary tree 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F804348-51E5-4108-A616-1C5C18488C55}" type="slidenum">
              <a:rPr lang="en-GB">
                <a:latin typeface="+mn-lt"/>
              </a:rPr>
              <a:pPr>
                <a:defRPr/>
              </a:pPr>
              <a:t>11</a:t>
            </a:fld>
            <a:endParaRPr lang="en-GB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4400" dirty="0" smtClean="0"/>
              <a:t>Algebraic Expressions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7696200" cy="53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400" smtClean="0"/>
              <a:t> E=(a-b)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819400"/>
            <a:ext cx="35814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111A07-F026-44C7-9F16-30B812710CE3}" type="slidenum">
              <a:rPr lang="en-GB">
                <a:latin typeface="+mn-lt"/>
              </a:rPr>
              <a:pPr>
                <a:defRPr/>
              </a:pPr>
              <a:t>12</a:t>
            </a:fld>
            <a:endParaRPr lang="en-GB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4400" dirty="0" smtClean="0"/>
              <a:t>Algebraic Expressions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7696200" cy="53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400" smtClean="0"/>
              <a:t>E=(a-b)/((c*d)+e)</a:t>
            </a:r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438400"/>
            <a:ext cx="62484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E468697-F8FB-455C-ACC5-54D61AEFCCF9}" type="slidenum">
              <a:rPr lang="en-GB">
                <a:latin typeface="+mn-lt"/>
              </a:rPr>
              <a:pPr>
                <a:defRPr/>
              </a:pPr>
              <a:t>13</a:t>
            </a:fld>
            <a:endParaRPr lang="en-GB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4400" dirty="0" smtClean="0"/>
              <a:t>Algebraic Expressions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65300"/>
            <a:ext cx="8229600" cy="4324350"/>
          </a:xfrm>
        </p:spPr>
        <p:txBody>
          <a:bodyPr/>
          <a:lstStyle/>
          <a:p>
            <a:pPr eaLnBrk="1" hangingPunct="1"/>
            <a:r>
              <a:rPr lang="en-GB" smtClean="0"/>
              <a:t>Draw the binary tree for the following algebraic expression:</a:t>
            </a:r>
          </a:p>
          <a:p>
            <a:pPr eaLnBrk="1" hangingPunct="1">
              <a:buFontTx/>
              <a:buNone/>
            </a:pPr>
            <a:r>
              <a:rPr lang="en-GB" smtClean="0"/>
              <a:t>         E=((a+b)*(d-e))/((c*d)+(w-q))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C72754D-A589-405C-B530-1AEC2BC95DEA}" type="slidenum">
              <a:rPr lang="en-GB">
                <a:latin typeface="+mn-lt"/>
              </a:rPr>
              <a:pPr>
                <a:defRPr/>
              </a:pPr>
              <a:t>14</a:t>
            </a:fld>
            <a:endParaRPr lang="en-GB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4400" dirty="0" smtClean="0"/>
              <a:t>Terminology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65300"/>
            <a:ext cx="8229600" cy="43243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400" smtClean="0"/>
              <a:t>Suppose N is a node in T with left successor S</a:t>
            </a:r>
            <a:r>
              <a:rPr lang="en-GB" sz="2400" baseline="-25000" smtClean="0"/>
              <a:t>1 </a:t>
            </a:r>
            <a:r>
              <a:rPr lang="en-GB" sz="2400" smtClean="0"/>
              <a:t>and right successor S</a:t>
            </a:r>
            <a:r>
              <a:rPr lang="en-GB" sz="2400" baseline="-25000" smtClean="0"/>
              <a:t>2</a:t>
            </a:r>
            <a:r>
              <a:rPr lang="en-GB" sz="240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smtClean="0"/>
              <a:t>Then N is called the parent (or father) of S</a:t>
            </a:r>
            <a:r>
              <a:rPr lang="en-GB" sz="2400" baseline="-25000" smtClean="0"/>
              <a:t>1 </a:t>
            </a:r>
            <a:r>
              <a:rPr lang="en-GB" sz="2400" smtClean="0"/>
              <a:t>and S</a:t>
            </a:r>
            <a:r>
              <a:rPr lang="en-GB" sz="2400" baseline="-25000" smtClean="0"/>
              <a:t>2</a:t>
            </a:r>
            <a:r>
              <a:rPr lang="en-GB" sz="240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smtClean="0"/>
              <a:t>S</a:t>
            </a:r>
            <a:r>
              <a:rPr lang="en-GB" sz="2400" baseline="-25000" smtClean="0"/>
              <a:t>1 </a:t>
            </a:r>
            <a:r>
              <a:rPr lang="en-GB" sz="2400" smtClean="0"/>
              <a:t>is called the left child (or son) of N and S</a:t>
            </a:r>
            <a:r>
              <a:rPr lang="en-GB" sz="2400" baseline="-25000" smtClean="0"/>
              <a:t>2 </a:t>
            </a:r>
            <a:r>
              <a:rPr lang="en-GB" sz="2400" smtClean="0"/>
              <a:t>is called the right child (or son) of N. 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smtClean="0"/>
              <a:t>S</a:t>
            </a:r>
            <a:r>
              <a:rPr lang="en-GB" sz="2400" baseline="-25000" smtClean="0"/>
              <a:t>1 </a:t>
            </a:r>
            <a:r>
              <a:rPr lang="en-GB" sz="2400" smtClean="0"/>
              <a:t>and S</a:t>
            </a:r>
            <a:r>
              <a:rPr lang="en-GB" sz="2400" baseline="-25000" smtClean="0"/>
              <a:t>2 </a:t>
            </a:r>
            <a:r>
              <a:rPr lang="en-GB" sz="2400" smtClean="0"/>
              <a:t>are said to be siblings (or brothers).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smtClean="0"/>
              <a:t>Every node N in a binary tree T, except the root, has a unique parent, called the predecessor of N.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E6D6A3-E9E1-4CE7-9B50-BCB2D68FB876}" type="slidenum">
              <a:rPr lang="en-GB">
                <a:latin typeface="+mn-lt"/>
              </a:rPr>
              <a:pPr>
                <a:defRPr/>
              </a:pPr>
              <a:t>15</a:t>
            </a:fld>
            <a:endParaRPr lang="en-GB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4400" dirty="0" smtClean="0"/>
              <a:t>Complete Binary Trees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65300"/>
            <a:ext cx="8229600" cy="4324350"/>
          </a:xfrm>
        </p:spPr>
        <p:txBody>
          <a:bodyPr/>
          <a:lstStyle/>
          <a:p>
            <a:pPr eaLnBrk="1" hangingPunct="1"/>
            <a:r>
              <a:rPr lang="en-GB" sz="2400" smtClean="0"/>
              <a:t>Consider any binary tree T.</a:t>
            </a:r>
          </a:p>
          <a:p>
            <a:pPr eaLnBrk="1" hangingPunct="1"/>
            <a:r>
              <a:rPr lang="en-GB" sz="2400" smtClean="0"/>
              <a:t>Each node of T can have at most two children.</a:t>
            </a:r>
          </a:p>
          <a:p>
            <a:pPr eaLnBrk="1" hangingPunct="1"/>
            <a:r>
              <a:rPr lang="en-GB" sz="2400" smtClean="0"/>
              <a:t>One can show that level r of T can have at most 2</a:t>
            </a:r>
            <a:r>
              <a:rPr lang="en-GB" sz="2400" baseline="30000" smtClean="0"/>
              <a:t>r </a:t>
            </a:r>
            <a:r>
              <a:rPr lang="en-GB" sz="2400" smtClean="0"/>
              <a:t>nodes.</a:t>
            </a:r>
          </a:p>
          <a:p>
            <a:pPr eaLnBrk="1" hangingPunct="1">
              <a:buFontTx/>
              <a:buNone/>
            </a:pPr>
            <a:endParaRPr lang="en-GB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5412E03-AB41-4803-8D8D-58D067A82425}" type="slidenum">
              <a:rPr lang="en-GB">
                <a:latin typeface="+mn-lt"/>
              </a:rPr>
              <a:pPr>
                <a:defRPr/>
              </a:pPr>
              <a:t>16</a:t>
            </a:fld>
            <a:endParaRPr lang="en-GB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4400" dirty="0" smtClean="0"/>
              <a:t>Complete Binary Trees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65300"/>
            <a:ext cx="8229600" cy="4324350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n-GB" sz="2400" dirty="0" smtClean="0"/>
              <a:t>The tree T is said to be complete if</a:t>
            </a:r>
          </a:p>
          <a:p>
            <a:pPr marL="658368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Courier New" pitchFamily="49" charset="0"/>
              <a:buChar char="o"/>
              <a:defRPr/>
            </a:pPr>
            <a:r>
              <a:rPr lang="en-GB" sz="2400" dirty="0" smtClean="0">
                <a:solidFill>
                  <a:schemeClr val="accent2">
                    <a:lumMod val="50000"/>
                  </a:schemeClr>
                </a:solidFill>
              </a:rPr>
              <a:t>All its levels, except possibly the last, have the maximum number of possible nodes, and</a:t>
            </a:r>
          </a:p>
          <a:p>
            <a:pPr marL="658368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Courier New" pitchFamily="49" charset="0"/>
              <a:buChar char="o"/>
              <a:defRPr/>
            </a:pPr>
            <a:r>
              <a:rPr lang="en-GB" sz="2400" dirty="0" smtClean="0">
                <a:solidFill>
                  <a:schemeClr val="accent2">
                    <a:lumMod val="50000"/>
                  </a:schemeClr>
                </a:solidFill>
              </a:rPr>
              <a:t>All nodes at the last level as far left as possible.</a:t>
            </a:r>
          </a:p>
          <a:p>
            <a:pPr marL="658368" lvl="1" indent="-246888" eaLnBrk="1" fontAlgn="auto" hangingPunct="1">
              <a:lnSpc>
                <a:spcPct val="90000"/>
              </a:lnSpc>
              <a:spcAft>
                <a:spcPts val="0"/>
              </a:spcAft>
              <a:buFont typeface="Courier New" pitchFamily="49" charset="0"/>
              <a:buChar char="o"/>
              <a:defRPr/>
            </a:pPr>
            <a:r>
              <a:rPr lang="en-GB" sz="2400" dirty="0" smtClean="0">
                <a:solidFill>
                  <a:schemeClr val="accent2">
                    <a:lumMod val="50000"/>
                  </a:schemeClr>
                </a:solidFill>
              </a:rPr>
              <a:t>Thus there is a unique complete tree </a:t>
            </a:r>
            <a:r>
              <a:rPr lang="en-GB" sz="2400" dirty="0" err="1" smtClean="0">
                <a:solidFill>
                  <a:schemeClr val="accent2">
                    <a:lumMod val="50000"/>
                  </a:schemeClr>
                </a:solidFill>
              </a:rPr>
              <a:t>T</a:t>
            </a:r>
            <a:r>
              <a:rPr lang="en-GB" sz="2400" baseline="-25000" dirty="0" err="1" smtClean="0">
                <a:solidFill>
                  <a:schemeClr val="accent2">
                    <a:lumMod val="50000"/>
                  </a:schemeClr>
                </a:solidFill>
              </a:rPr>
              <a:t>n</a:t>
            </a:r>
            <a:r>
              <a:rPr lang="en-GB" sz="2400" baseline="-250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GB" sz="2400" dirty="0" smtClean="0">
                <a:solidFill>
                  <a:schemeClr val="accent2">
                    <a:lumMod val="50000"/>
                  </a:schemeClr>
                </a:solidFill>
              </a:rPr>
              <a:t>with exactly n nodes.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81204C3-E04C-42FB-8A52-544BB1496199}" type="slidenum">
              <a:rPr lang="en-GB">
                <a:latin typeface="+mn-lt"/>
              </a:rPr>
              <a:pPr>
                <a:defRPr/>
              </a:pPr>
              <a:t>17</a:t>
            </a:fld>
            <a:endParaRPr lang="en-GB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4400" dirty="0" smtClean="0"/>
              <a:t>Complete Binary Trees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7696200" cy="1066800"/>
          </a:xfrm>
        </p:spPr>
        <p:txBody>
          <a:bodyPr/>
          <a:lstStyle/>
          <a:p>
            <a:pPr eaLnBrk="1" hangingPunct="1"/>
            <a:r>
              <a:rPr lang="en-GB" sz="2400" smtClean="0"/>
              <a:t>The complete tree T</a:t>
            </a:r>
            <a:r>
              <a:rPr lang="en-GB" sz="2400" baseline="-25000" smtClean="0"/>
              <a:t>6 </a:t>
            </a:r>
            <a:r>
              <a:rPr lang="en-GB" sz="2400" smtClean="0"/>
              <a:t>with 6 nodes appears in the following:</a:t>
            </a:r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350" y="2659063"/>
            <a:ext cx="3778250" cy="214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1143000" y="5257800"/>
            <a:ext cx="525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GB" sz="2400" dirty="0" smtClean="0">
                <a:latin typeface="+mn-lt"/>
              </a:rPr>
              <a:t>Draw the complete tree T</a:t>
            </a:r>
            <a:r>
              <a:rPr lang="en-GB" sz="2400" baseline="-25000" dirty="0" smtClean="0">
                <a:latin typeface="+mn-lt"/>
              </a:rPr>
              <a:t>14.</a:t>
            </a:r>
            <a:endParaRPr lang="en-GB" sz="2400" dirty="0" smtClean="0"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0B05423-3EDF-4F47-900B-028517B84CEB}" type="slidenum">
              <a:rPr lang="en-GB">
                <a:latin typeface="+mn-lt"/>
              </a:rPr>
              <a:pPr>
                <a:defRPr/>
              </a:pPr>
              <a:t>18</a:t>
            </a:fld>
            <a:endParaRPr lang="en-GB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4400" dirty="0" smtClean="0"/>
              <a:t>Complete Binary Trees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65300"/>
            <a:ext cx="8229600" cy="43243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400" smtClean="0"/>
              <a:t>Labelling is done by the integers 1,….,n for T</a:t>
            </a:r>
            <a:r>
              <a:rPr lang="en-GB" sz="2400" baseline="-25000" smtClean="0"/>
              <a:t>n</a:t>
            </a:r>
            <a:r>
              <a:rPr lang="en-GB" sz="240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smtClean="0"/>
              <a:t>With this labelling, one can easily determine the children and parent of any node K in any complete tree T</a:t>
            </a:r>
            <a:r>
              <a:rPr lang="en-GB" sz="2400" baseline="-25000" smtClean="0"/>
              <a:t>n</a:t>
            </a:r>
            <a:r>
              <a:rPr lang="en-GB" sz="240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smtClean="0"/>
              <a:t>Specifically, the left and right children of node K are, respectively 2*K and 2*K+1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smtClean="0"/>
              <a:t>The parent of K is the node [K/2].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F86849A-75C1-49C4-8A75-A076793D0F4A}" type="slidenum">
              <a:rPr lang="en-GB">
                <a:latin typeface="+mn-lt"/>
              </a:rPr>
              <a:pPr>
                <a:defRPr/>
              </a:pPr>
              <a:t>19</a:t>
            </a:fld>
            <a:endParaRPr lang="en-GB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4400" dirty="0" smtClean="0"/>
              <a:t>Binary Trees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65300"/>
            <a:ext cx="8229600" cy="43243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n-GB" sz="2400" smtClean="0">
              <a:solidFill>
                <a:srgbClr val="0000CC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GB" sz="2400" smtClean="0"/>
              <a:t>Some of the terminology, such as edge, path, branch, leaf, depth and level number, will be used for binary trees.</a:t>
            </a:r>
          </a:p>
          <a:p>
            <a:pPr eaLnBrk="1" hangingPunct="1">
              <a:lnSpc>
                <a:spcPct val="80000"/>
              </a:lnSpc>
            </a:pPr>
            <a:r>
              <a:rPr lang="en-GB" sz="2400" smtClean="0"/>
              <a:t>We will use the term </a:t>
            </a:r>
            <a:r>
              <a:rPr lang="en-GB" sz="2400" smtClean="0">
                <a:solidFill>
                  <a:srgbClr val="0000CC"/>
                </a:solidFill>
              </a:rPr>
              <a:t>node</a:t>
            </a:r>
            <a:r>
              <a:rPr lang="en-GB" sz="2400" smtClean="0"/>
              <a:t>, with binary tree.</a:t>
            </a:r>
          </a:p>
          <a:p>
            <a:pPr eaLnBrk="1" hangingPunct="1">
              <a:lnSpc>
                <a:spcPct val="80000"/>
              </a:lnSpc>
            </a:pPr>
            <a:r>
              <a:rPr lang="en-GB" sz="2400" smtClean="0"/>
              <a:t>In binary tree, </a:t>
            </a:r>
            <a:r>
              <a:rPr lang="en-GB" sz="2400" smtClean="0">
                <a:solidFill>
                  <a:srgbClr val="0000CC"/>
                </a:solidFill>
              </a:rPr>
              <a:t>every node has at most 2 children.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1905527-CC50-479E-B1D2-4B6C70F7A0E7}" type="slidenum">
              <a:rPr lang="en-GB">
                <a:latin typeface="+mn-lt"/>
              </a:rPr>
              <a:pPr>
                <a:defRPr/>
              </a:pPr>
              <a:t>2</a:t>
            </a:fld>
            <a:endParaRPr lang="en-GB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828800"/>
            <a:ext cx="7924800" cy="2895600"/>
          </a:xfrm>
        </p:spPr>
        <p:txBody>
          <a:bodyPr>
            <a:normAutofit/>
          </a:bodyPr>
          <a:lstStyle/>
          <a:p>
            <a:pPr marL="109728" indent="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GB" sz="2400" dirty="0" smtClean="0"/>
              <a:t>For example: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n-GB" sz="2400" dirty="0" smtClean="0"/>
              <a:t>The children of node 9 for T</a:t>
            </a:r>
            <a:r>
              <a:rPr lang="en-GB" sz="2400" baseline="-25000" dirty="0" smtClean="0"/>
              <a:t>26</a:t>
            </a:r>
            <a:r>
              <a:rPr lang="en-GB" sz="2400" dirty="0" smtClean="0"/>
              <a:t> are the nodes 18 and 19.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n-GB" sz="2400" dirty="0" smtClean="0"/>
              <a:t>Its parent is the node [9/2]=4.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n-GB" sz="2400" dirty="0" smtClean="0"/>
              <a:t>The depth </a:t>
            </a:r>
            <a:r>
              <a:rPr lang="en-GB" sz="2400" dirty="0" err="1" smtClean="0"/>
              <a:t>d</a:t>
            </a:r>
            <a:r>
              <a:rPr lang="en-GB" sz="2400" baseline="-25000" dirty="0" err="1" smtClean="0"/>
              <a:t>n</a:t>
            </a:r>
            <a:r>
              <a:rPr lang="en-GB" sz="2400" baseline="-25000" dirty="0" smtClean="0"/>
              <a:t> </a:t>
            </a:r>
            <a:r>
              <a:rPr lang="en-GB" sz="2400" dirty="0" smtClean="0"/>
              <a:t>of the complete binary tree </a:t>
            </a:r>
            <a:r>
              <a:rPr lang="en-GB" sz="2400" dirty="0" err="1" smtClean="0"/>
              <a:t>T</a:t>
            </a:r>
            <a:r>
              <a:rPr lang="en-GB" sz="2400" baseline="-25000" dirty="0" err="1" smtClean="0"/>
              <a:t>n</a:t>
            </a:r>
            <a:r>
              <a:rPr lang="en-GB" sz="2400" baseline="-25000" dirty="0" smtClean="0"/>
              <a:t> </a:t>
            </a:r>
            <a:r>
              <a:rPr lang="en-GB" sz="2400" dirty="0" smtClean="0"/>
              <a:t>with n nodes is given by,</a:t>
            </a:r>
          </a:p>
          <a:p>
            <a:pPr marL="1389888" lvl="4" indent="-18288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endParaRPr lang="en-GB" sz="1600" dirty="0" smtClean="0">
              <a:solidFill>
                <a:schemeClr val="accent3"/>
              </a:solidFill>
            </a:endParaRPr>
          </a:p>
        </p:txBody>
      </p:sp>
      <p:graphicFrame>
        <p:nvGraphicFramePr>
          <p:cNvPr id="26627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819400" y="3962400"/>
          <a:ext cx="28321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0" name="Equation" r:id="rId4" imgW="1002865" imgH="228501" progId="Equation.3">
                  <p:embed/>
                </p:oleObj>
              </mc:Choice>
              <mc:Fallback>
                <p:oleObj name="Equation" r:id="rId4" imgW="1002865" imgH="228501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962400"/>
                        <a:ext cx="2832100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EE1EF7-E2C1-4E66-8771-7220ABB58699}" type="slidenum">
              <a:rPr lang="en-GB">
                <a:latin typeface="+mn-lt"/>
              </a:rPr>
              <a:pPr>
                <a:defRPr/>
              </a:pPr>
              <a:t>20</a:t>
            </a:fld>
            <a:endParaRPr lang="en-GB">
              <a:latin typeface="+mn-lt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457200" y="685800"/>
            <a:ext cx="8229600" cy="10668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GB" sz="4400" b="1" dirty="0" smtClean="0">
                <a:latin typeface="+mn-lt"/>
              </a:rPr>
              <a:t>Complete Binary 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4400" dirty="0" smtClean="0"/>
              <a:t>Complete Binary Trees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65300"/>
            <a:ext cx="8229600" cy="4324350"/>
          </a:xfrm>
        </p:spPr>
        <p:txBody>
          <a:bodyPr/>
          <a:lstStyle/>
          <a:p>
            <a:pPr eaLnBrk="1" hangingPunct="1"/>
            <a:r>
              <a:rPr lang="en-GB" sz="2400" smtClean="0"/>
              <a:t>If the complete binary tree T</a:t>
            </a:r>
            <a:r>
              <a:rPr lang="en-GB" sz="2400" baseline="-25000" smtClean="0"/>
              <a:t>n</a:t>
            </a:r>
            <a:r>
              <a:rPr lang="en-GB" sz="2400" smtClean="0"/>
              <a:t> has n=1000000 nodes, then its depth, d</a:t>
            </a:r>
            <a:r>
              <a:rPr lang="en-GB" sz="2400" baseline="-25000" smtClean="0"/>
              <a:t>n</a:t>
            </a:r>
            <a:r>
              <a:rPr lang="en-GB" sz="2400" smtClean="0"/>
              <a:t>=21.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0B1EDED-7BA5-4A46-8BEB-D9358F2989B2}" type="slidenum">
              <a:rPr lang="en-GB">
                <a:latin typeface="+mn-lt"/>
              </a:rPr>
              <a:pPr>
                <a:defRPr/>
              </a:pPr>
              <a:t>21</a:t>
            </a:fld>
            <a:endParaRPr lang="en-GB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4400" dirty="0" smtClean="0"/>
              <a:t>Extended Binary Trees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65300"/>
            <a:ext cx="8229600" cy="4324350"/>
          </a:xfrm>
        </p:spPr>
        <p:txBody>
          <a:bodyPr/>
          <a:lstStyle/>
          <a:p>
            <a:pPr eaLnBrk="1" hangingPunct="1"/>
            <a:r>
              <a:rPr lang="en-GB" sz="2400" smtClean="0"/>
              <a:t>A binary tree T is said to be a 2-tree or an extended binary tree if each node N has either </a:t>
            </a:r>
            <a:r>
              <a:rPr lang="en-GB" sz="2400" smtClean="0">
                <a:solidFill>
                  <a:srgbClr val="FF0000"/>
                </a:solidFill>
              </a:rPr>
              <a:t>0 or 2 </a:t>
            </a:r>
            <a:r>
              <a:rPr lang="en-GB" sz="2400" smtClean="0"/>
              <a:t>children.</a:t>
            </a:r>
          </a:p>
          <a:p>
            <a:pPr eaLnBrk="1" hangingPunct="1"/>
            <a:r>
              <a:rPr lang="en-GB" sz="2400" smtClean="0"/>
              <a:t>In such a case, the nodes with 2 children are called </a:t>
            </a:r>
            <a:r>
              <a:rPr lang="en-GB" sz="2400" smtClean="0">
                <a:solidFill>
                  <a:srgbClr val="FF0000"/>
                </a:solidFill>
              </a:rPr>
              <a:t>internal nodes </a:t>
            </a:r>
            <a:r>
              <a:rPr lang="en-GB" sz="2400" smtClean="0"/>
              <a:t>and the nodes with 0 children are called </a:t>
            </a:r>
            <a:r>
              <a:rPr lang="en-GB" sz="2400" smtClean="0">
                <a:solidFill>
                  <a:srgbClr val="FF0000"/>
                </a:solidFill>
              </a:rPr>
              <a:t>external nodes</a:t>
            </a:r>
            <a:r>
              <a:rPr lang="en-GB" sz="2400" smtClean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7F4D16-8CC8-4237-B61B-50F5FDC4AA19}" type="slidenum">
              <a:rPr lang="en-GB">
                <a:latin typeface="+mn-lt"/>
              </a:rPr>
              <a:pPr>
                <a:defRPr/>
              </a:pPr>
              <a:t>22</a:t>
            </a:fld>
            <a:endParaRPr lang="en-GB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4400" dirty="0" smtClean="0"/>
              <a:t>Extended Binary Trees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65300"/>
            <a:ext cx="8229600" cy="43243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sz="2400" smtClean="0"/>
              <a:t>Nodes are distinguished by using circles for internal nodes and squares for external nodes.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GB" sz="2400" smtClean="0"/>
          </a:p>
          <a:p>
            <a:pPr eaLnBrk="1" hangingPunct="1">
              <a:lnSpc>
                <a:spcPct val="80000"/>
              </a:lnSpc>
            </a:pPr>
            <a:r>
              <a:rPr lang="en-GB" sz="2400" smtClean="0"/>
              <a:t>Consider any binary tree T. T can be converted into a 2-tree by replacing each empty subtree by a new node.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GB" sz="2400" smtClean="0"/>
          </a:p>
          <a:p>
            <a:pPr eaLnBrk="1" hangingPunct="1">
              <a:lnSpc>
                <a:spcPct val="80000"/>
              </a:lnSpc>
            </a:pPr>
            <a:r>
              <a:rPr lang="en-GB" sz="2400" smtClean="0"/>
              <a:t>Observe that, the nodes in the original tree T are now the internal nodes in the extended tree and the new nodes are external nodes in the extended tree.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5E5314-EF07-4926-B4C6-55E77F44D081}" type="slidenum">
              <a:rPr lang="en-GB">
                <a:latin typeface="+mn-lt"/>
              </a:rPr>
              <a:pPr>
                <a:defRPr/>
              </a:pPr>
              <a:t>23</a:t>
            </a:fld>
            <a:endParaRPr lang="en-GB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4400" dirty="0" smtClean="0"/>
              <a:t>Extended Binary Trees</a:t>
            </a:r>
          </a:p>
        </p:txBody>
      </p:sp>
      <p:pic>
        <p:nvPicPr>
          <p:cNvPr id="3072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81200"/>
            <a:ext cx="7010400" cy="414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E3E1293-42A2-4015-8884-F85E8C8DA859}" type="slidenum">
              <a:rPr lang="en-GB">
                <a:latin typeface="+mn-lt"/>
              </a:rPr>
              <a:pPr>
                <a:defRPr/>
              </a:pPr>
              <a:t>24</a:t>
            </a:fld>
            <a:endParaRPr lang="en-GB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4400" dirty="0" smtClean="0"/>
              <a:t>Extended Binary Trees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7696200" cy="99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400" smtClean="0"/>
              <a:t>What are the extended binary trees of the following binary trees?</a:t>
            </a:r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895600"/>
            <a:ext cx="70104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D2AE3F-CAA8-4F10-8915-6EFD26F6D8A3}" type="slidenum">
              <a:rPr lang="en-GB">
                <a:latin typeface="+mn-lt"/>
              </a:rPr>
              <a:pPr>
                <a:defRPr/>
              </a:pPr>
              <a:t>25</a:t>
            </a:fld>
            <a:endParaRPr lang="en-GB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4400" dirty="0" smtClean="0"/>
              <a:t>Traversing Binary Trees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65300"/>
            <a:ext cx="8229600" cy="4324350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n-GB" sz="2400" dirty="0" smtClean="0"/>
              <a:t>There are three standard ways of traversing a binary tree T with root R. These algorithms are called </a:t>
            </a:r>
          </a:p>
          <a:p>
            <a:pPr marL="658368" lvl="1" indent="-246888" eaLnBrk="1" fontAlgn="auto" hangingPunct="1">
              <a:spcAft>
                <a:spcPts val="0"/>
              </a:spcAft>
              <a:buFont typeface="Courier New" pitchFamily="49" charset="0"/>
              <a:buChar char="o"/>
              <a:defRPr/>
            </a:pPr>
            <a:r>
              <a:rPr lang="en-GB" sz="2400" dirty="0" err="1" smtClean="0">
                <a:solidFill>
                  <a:schemeClr val="accent2">
                    <a:lumMod val="50000"/>
                  </a:schemeClr>
                </a:solidFill>
              </a:rPr>
              <a:t>Preorder</a:t>
            </a:r>
            <a:endParaRPr lang="en-GB" sz="24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658368" lvl="1" indent="-246888" eaLnBrk="1" fontAlgn="auto" hangingPunct="1">
              <a:spcAft>
                <a:spcPts val="0"/>
              </a:spcAft>
              <a:buFont typeface="Courier New" pitchFamily="49" charset="0"/>
              <a:buChar char="o"/>
              <a:defRPr/>
            </a:pPr>
            <a:r>
              <a:rPr lang="en-GB" sz="2400" dirty="0" err="1" smtClean="0">
                <a:solidFill>
                  <a:schemeClr val="accent2">
                    <a:lumMod val="50000"/>
                  </a:schemeClr>
                </a:solidFill>
              </a:rPr>
              <a:t>Inorder</a:t>
            </a:r>
            <a:endParaRPr lang="en-GB" sz="24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658368" lvl="1" indent="-246888" eaLnBrk="1" fontAlgn="auto" hangingPunct="1">
              <a:spcAft>
                <a:spcPts val="0"/>
              </a:spcAft>
              <a:buFont typeface="Courier New" pitchFamily="49" charset="0"/>
              <a:buChar char="o"/>
              <a:defRPr/>
            </a:pPr>
            <a:r>
              <a:rPr lang="en-GB" sz="2400" dirty="0" err="1" smtClean="0">
                <a:solidFill>
                  <a:schemeClr val="accent2">
                    <a:lumMod val="50000"/>
                  </a:schemeClr>
                </a:solidFill>
              </a:rPr>
              <a:t>Postorder</a:t>
            </a:r>
            <a:endParaRPr lang="en-GB" sz="2400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D82D88-DB96-407D-B864-8FE80452B16A}" type="slidenum">
              <a:rPr lang="en-GB">
                <a:latin typeface="+mn-lt"/>
              </a:rPr>
              <a:pPr>
                <a:defRPr/>
              </a:pPr>
              <a:t>26</a:t>
            </a:fld>
            <a:endParaRPr lang="en-GB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4400" dirty="0" err="1" smtClean="0"/>
              <a:t>Preorder</a:t>
            </a:r>
            <a:endParaRPr lang="en-GB" sz="4400" dirty="0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65300"/>
            <a:ext cx="8229600" cy="432435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GB" sz="2400" smtClean="0"/>
              <a:t>The algorithm of preorder is the following: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en-GB" sz="2400" smtClean="0"/>
          </a:p>
          <a:p>
            <a:pPr marL="609600" indent="-609600" eaLnBrk="1" hangingPunct="1">
              <a:lnSpc>
                <a:spcPct val="90000"/>
              </a:lnSpc>
              <a:buFontTx/>
              <a:buAutoNum type="alphaLcParenBoth"/>
            </a:pPr>
            <a:r>
              <a:rPr lang="en-GB" sz="2400" smtClean="0"/>
              <a:t>Process the root R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Both"/>
            </a:pPr>
            <a:r>
              <a:rPr lang="en-GB" sz="2400" smtClean="0"/>
              <a:t>Traverse the left subtree of R in preorder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Both"/>
            </a:pPr>
            <a:r>
              <a:rPr lang="en-GB" sz="2400" smtClean="0"/>
              <a:t>Traverse the right subtree of R in preorder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en-GB" sz="24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294AE9-5EFF-40F5-8CAD-7C0DF8F8B5F5}" type="slidenum">
              <a:rPr lang="en-GB">
                <a:latin typeface="+mn-lt"/>
              </a:rPr>
              <a:pPr>
                <a:defRPr/>
              </a:pPr>
              <a:t>27</a:t>
            </a:fld>
            <a:endParaRPr lang="en-GB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4876800"/>
            <a:ext cx="7696200" cy="1219200"/>
          </a:xfrm>
        </p:spPr>
        <p:txBody>
          <a:bodyPr/>
          <a:lstStyle/>
          <a:p>
            <a:pPr eaLnBrk="1" hangingPunct="1"/>
            <a:r>
              <a:rPr lang="en-GB" sz="2400" smtClean="0"/>
              <a:t>The preorder traversal is as follows:</a:t>
            </a:r>
          </a:p>
          <a:p>
            <a:pPr eaLnBrk="1" hangingPunct="1">
              <a:buFontTx/>
              <a:buNone/>
            </a:pPr>
            <a:r>
              <a:rPr lang="en-GB" sz="2400" smtClean="0"/>
              <a:t>   A  B  D  E  F  C  G  H  J  L  K</a:t>
            </a:r>
          </a:p>
        </p:txBody>
      </p:sp>
      <p:pic>
        <p:nvPicPr>
          <p:cNvPr id="3481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838325"/>
            <a:ext cx="4410075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E876C3-DA71-45F1-9F0A-040DC0F1F884}" type="slidenum">
              <a:rPr lang="en-GB">
                <a:latin typeface="+mn-lt"/>
              </a:rPr>
              <a:pPr>
                <a:defRPr/>
              </a:pPr>
              <a:t>28</a:t>
            </a:fld>
            <a:endParaRPr lang="en-GB">
              <a:latin typeface="+mn-lt"/>
            </a:endParaRPr>
          </a:p>
        </p:txBody>
      </p:sp>
      <p:sp>
        <p:nvSpPr>
          <p:cNvPr id="34821" name="Rectangle 2"/>
          <p:cNvSpPr txBox="1">
            <a:spLocks noChangeArrowheads="1"/>
          </p:cNvSpPr>
          <p:nvPr/>
        </p:nvSpPr>
        <p:spPr bwMode="auto">
          <a:xfrm>
            <a:off x="457200" y="6858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/>
            <a:r>
              <a:rPr lang="en-GB" sz="4400" b="1">
                <a:solidFill>
                  <a:schemeClr val="tx2"/>
                </a:solidFill>
                <a:latin typeface="Georgia" pitchFamily="18" charset="0"/>
              </a:rPr>
              <a:t>Preorder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4400" dirty="0" err="1" smtClean="0"/>
              <a:t>Inorder</a:t>
            </a:r>
            <a:endParaRPr lang="en-GB" sz="4400" dirty="0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65300"/>
            <a:ext cx="8229600" cy="4324350"/>
          </a:xfrm>
        </p:spPr>
        <p:txBody>
          <a:bodyPr/>
          <a:lstStyle/>
          <a:p>
            <a:pPr marL="533400" indent="-533400" eaLnBrk="1" hangingPunct="1"/>
            <a:r>
              <a:rPr lang="en-GB" sz="2400" smtClean="0"/>
              <a:t>The algorithm of inorder is the following:</a:t>
            </a:r>
          </a:p>
          <a:p>
            <a:pPr marL="533400" indent="-533400" eaLnBrk="1" hangingPunct="1">
              <a:buFontTx/>
              <a:buNone/>
            </a:pPr>
            <a:endParaRPr lang="en-GB" sz="2400" smtClean="0"/>
          </a:p>
          <a:p>
            <a:pPr marL="533400" indent="-533400" eaLnBrk="1" hangingPunct="1">
              <a:buFontTx/>
              <a:buAutoNum type="alphaLcParenBoth"/>
            </a:pPr>
            <a:r>
              <a:rPr lang="en-GB" sz="2400" smtClean="0"/>
              <a:t>Traverse the left subtree of R in inorder</a:t>
            </a:r>
          </a:p>
          <a:p>
            <a:pPr marL="533400" indent="-533400" eaLnBrk="1" hangingPunct="1">
              <a:buFontTx/>
              <a:buAutoNum type="alphaLcParenBoth"/>
            </a:pPr>
            <a:r>
              <a:rPr lang="en-GB" sz="2400" smtClean="0"/>
              <a:t>Process the root R</a:t>
            </a:r>
          </a:p>
          <a:p>
            <a:pPr marL="533400" indent="-533400" eaLnBrk="1" hangingPunct="1">
              <a:buFontTx/>
              <a:buAutoNum type="alphaLcParenBoth"/>
            </a:pPr>
            <a:r>
              <a:rPr lang="en-GB" sz="2400" smtClean="0"/>
              <a:t>Traverse the right subtree of R in inorder</a:t>
            </a:r>
          </a:p>
          <a:p>
            <a:pPr marL="533400" indent="-533400" eaLnBrk="1" hangingPunct="1">
              <a:buFontTx/>
              <a:buNone/>
            </a:pPr>
            <a:endParaRPr lang="en-GB" sz="2400" smtClean="0"/>
          </a:p>
          <a:p>
            <a:pPr marL="533400" indent="-533400" eaLnBrk="1" hangingPunct="1"/>
            <a:endParaRPr lang="en-GB" sz="24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8344D1-52E8-46D2-B9EF-D8962F9F955D}" type="slidenum">
              <a:rPr lang="en-GB">
                <a:latin typeface="+mn-lt"/>
              </a:rPr>
              <a:pPr>
                <a:defRPr/>
              </a:pPr>
              <a:t>29</a:t>
            </a:fld>
            <a:endParaRPr lang="en-GB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4400" dirty="0" smtClean="0"/>
              <a:t>Binary Trees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65300"/>
            <a:ext cx="8229600" cy="4324350"/>
          </a:xfrm>
        </p:spPr>
        <p:txBody>
          <a:bodyPr>
            <a:normAutofit/>
          </a:bodyPr>
          <a:lstStyle/>
          <a:p>
            <a:pPr marL="609600" indent="-609600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n-GB" sz="2400" dirty="0" smtClean="0"/>
              <a:t>A binary tree T is defined as a finite set of elements, called </a:t>
            </a:r>
            <a:r>
              <a:rPr lang="en-GB" sz="2400" dirty="0" smtClean="0">
                <a:solidFill>
                  <a:srgbClr val="0000CC"/>
                </a:solidFill>
              </a:rPr>
              <a:t>nodes</a:t>
            </a:r>
            <a:r>
              <a:rPr lang="en-GB" sz="2400" dirty="0" smtClean="0"/>
              <a:t>, such that:</a:t>
            </a:r>
          </a:p>
          <a:p>
            <a:pPr marL="990600" lvl="1" indent="-533400" eaLnBrk="1" fontAlgn="auto" hangingPunct="1">
              <a:spcAft>
                <a:spcPts val="0"/>
              </a:spcAft>
              <a:buFontTx/>
              <a:buAutoNum type="arabicParenBoth"/>
              <a:defRPr/>
            </a:pPr>
            <a:r>
              <a:rPr lang="en-GB" sz="2400" dirty="0" smtClean="0">
                <a:solidFill>
                  <a:schemeClr val="accent2">
                    <a:lumMod val="50000"/>
                  </a:schemeClr>
                </a:solidFill>
              </a:rPr>
              <a:t>T is empty (called the null tree or empty tree) or</a:t>
            </a:r>
          </a:p>
          <a:p>
            <a:pPr marL="990600" lvl="1" indent="-533400" eaLnBrk="1" fontAlgn="auto" hangingPunct="1">
              <a:spcAft>
                <a:spcPts val="0"/>
              </a:spcAft>
              <a:buFontTx/>
              <a:buAutoNum type="arabicParenBoth"/>
              <a:defRPr/>
            </a:pPr>
            <a:r>
              <a:rPr lang="en-GB" sz="2400" dirty="0" smtClean="0">
                <a:solidFill>
                  <a:schemeClr val="accent2">
                    <a:lumMod val="50000"/>
                  </a:schemeClr>
                </a:solidFill>
              </a:rPr>
              <a:t> T contains a distinguished node R, called the root of T, and the remaining nodes of T form an ordered pair of disjoint binary trees T</a:t>
            </a:r>
            <a:r>
              <a:rPr lang="en-GB" sz="2400" baseline="-25000" dirty="0" smtClean="0">
                <a:solidFill>
                  <a:schemeClr val="accent2">
                    <a:lumMod val="50000"/>
                  </a:schemeClr>
                </a:solidFill>
              </a:rPr>
              <a:t>1 </a:t>
            </a:r>
            <a:r>
              <a:rPr lang="en-GB" sz="2400" dirty="0" smtClean="0">
                <a:solidFill>
                  <a:schemeClr val="accent2">
                    <a:lumMod val="50000"/>
                  </a:schemeClr>
                </a:solidFill>
              </a:rPr>
              <a:t>and T</a:t>
            </a:r>
            <a:r>
              <a:rPr lang="en-GB" sz="2400" baseline="-25000" dirty="0" smtClean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GB" sz="2400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DB9670C-9234-4C16-AA00-FF36B163105B}" type="slidenum">
              <a:rPr lang="en-GB">
                <a:latin typeface="+mn-lt"/>
              </a:rPr>
              <a:pPr>
                <a:defRPr/>
              </a:pPr>
              <a:t>3</a:t>
            </a:fld>
            <a:endParaRPr lang="en-GB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4876800"/>
            <a:ext cx="7696200" cy="1524000"/>
          </a:xfrm>
        </p:spPr>
        <p:txBody>
          <a:bodyPr/>
          <a:lstStyle/>
          <a:p>
            <a:pPr eaLnBrk="1" hangingPunct="1"/>
            <a:r>
              <a:rPr lang="en-GB" sz="2400" smtClean="0"/>
              <a:t>The inorder traversal is as follows:</a:t>
            </a:r>
          </a:p>
          <a:p>
            <a:pPr eaLnBrk="1" hangingPunct="1">
              <a:buFontTx/>
              <a:buNone/>
            </a:pPr>
            <a:r>
              <a:rPr lang="en-GB" sz="2400" smtClean="0"/>
              <a:t>   D  B  F  E  A  G  C  L  J  H  K</a:t>
            </a:r>
          </a:p>
          <a:p>
            <a:pPr eaLnBrk="1" hangingPunct="1"/>
            <a:endParaRPr lang="en-GB" sz="2400" smtClean="0"/>
          </a:p>
        </p:txBody>
      </p:sp>
      <p:pic>
        <p:nvPicPr>
          <p:cNvPr id="3686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762125"/>
            <a:ext cx="4410075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927540-226C-40ED-A6E1-16FE4850AA7D}" type="slidenum">
              <a:rPr lang="en-GB">
                <a:latin typeface="+mn-lt"/>
              </a:rPr>
              <a:pPr>
                <a:defRPr/>
              </a:pPr>
              <a:t>30</a:t>
            </a:fld>
            <a:endParaRPr lang="en-GB">
              <a:latin typeface="+mn-lt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4400" dirty="0" err="1" smtClean="0"/>
              <a:t>Inorder</a:t>
            </a:r>
            <a:endParaRPr lang="en-GB" sz="4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4400" dirty="0" err="1" smtClean="0"/>
              <a:t>Postorder</a:t>
            </a:r>
            <a:endParaRPr lang="en-GB" sz="4400" dirty="0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65300"/>
            <a:ext cx="8229600" cy="432435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GB" sz="2400" smtClean="0"/>
              <a:t>The algorithm of postorder is the following: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en-GB" sz="2400" smtClean="0"/>
          </a:p>
          <a:p>
            <a:pPr marL="609600" indent="-609600" eaLnBrk="1" hangingPunct="1">
              <a:lnSpc>
                <a:spcPct val="90000"/>
              </a:lnSpc>
              <a:buFontTx/>
              <a:buAutoNum type="alphaLcParenBoth"/>
            </a:pPr>
            <a:r>
              <a:rPr lang="en-GB" sz="2400" smtClean="0"/>
              <a:t>Traverse the left subtree of R in preorder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Both"/>
            </a:pPr>
            <a:r>
              <a:rPr lang="en-GB" sz="2400" smtClean="0"/>
              <a:t>Traverse the right subtree of R in preorder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Both"/>
            </a:pPr>
            <a:r>
              <a:rPr lang="en-GB" sz="2400" smtClean="0"/>
              <a:t>Process the root R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en-GB" sz="2400" smtClean="0"/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en-GB" sz="2400" smtClean="0"/>
          </a:p>
          <a:p>
            <a:pPr marL="609600" indent="-609600" eaLnBrk="1" hangingPunct="1">
              <a:lnSpc>
                <a:spcPct val="90000"/>
              </a:lnSpc>
            </a:pPr>
            <a:endParaRPr lang="en-GB" sz="240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34B80F-9B48-4F8F-85A7-36DF0CD4F465}" type="slidenum">
              <a:rPr lang="en-GB">
                <a:latin typeface="+mn-lt"/>
              </a:rPr>
              <a:pPr>
                <a:defRPr/>
              </a:pPr>
              <a:t>31</a:t>
            </a:fld>
            <a:endParaRPr lang="en-GB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4876800"/>
            <a:ext cx="7696200" cy="1371600"/>
          </a:xfrm>
        </p:spPr>
        <p:txBody>
          <a:bodyPr/>
          <a:lstStyle/>
          <a:p>
            <a:pPr eaLnBrk="1" hangingPunct="1"/>
            <a:r>
              <a:rPr lang="en-GB" sz="2400" smtClean="0"/>
              <a:t>The inorder traversal is as follows:</a:t>
            </a:r>
          </a:p>
          <a:p>
            <a:pPr eaLnBrk="1" hangingPunct="1">
              <a:buFontTx/>
              <a:buNone/>
            </a:pPr>
            <a:r>
              <a:rPr lang="en-GB" sz="2400" smtClean="0"/>
              <a:t>   D  F  E  B  G  L  J  K  H  C  A</a:t>
            </a:r>
          </a:p>
          <a:p>
            <a:pPr eaLnBrk="1" hangingPunct="1"/>
            <a:endParaRPr lang="en-GB" sz="2400" smtClean="0"/>
          </a:p>
        </p:txBody>
      </p:sp>
      <p:pic>
        <p:nvPicPr>
          <p:cNvPr id="3891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1838325"/>
            <a:ext cx="4410075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89F09A7-3AC9-401C-A8F1-AD8EF228D276}" type="slidenum">
              <a:rPr lang="en-GB">
                <a:latin typeface="+mn-lt"/>
              </a:rPr>
              <a:pPr>
                <a:defRPr/>
              </a:pPr>
              <a:t>32</a:t>
            </a:fld>
            <a:endParaRPr lang="en-GB">
              <a:latin typeface="+mn-lt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4400" dirty="0" err="1" smtClean="0"/>
              <a:t>Postorder</a:t>
            </a:r>
            <a:endParaRPr lang="en-GB" sz="4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49263" y="711200"/>
            <a:ext cx="8313737" cy="1014413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4400" dirty="0" smtClean="0"/>
              <a:t>Traversing Example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4800600"/>
            <a:ext cx="7696200" cy="1524000"/>
          </a:xfrm>
        </p:spPr>
        <p:txBody>
          <a:bodyPr/>
          <a:lstStyle/>
          <a:p>
            <a:pPr eaLnBrk="1" hangingPunct="1"/>
            <a:r>
              <a:rPr lang="en-GB" sz="2400" smtClean="0"/>
              <a:t>Find out : preorder, inorder and postorder traversal.</a:t>
            </a:r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828800"/>
            <a:ext cx="45720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33B2F8-BE9F-4036-9758-97A536D8EF42}" type="slidenum">
              <a:rPr lang="en-GB">
                <a:latin typeface="+mn-lt"/>
              </a:rPr>
              <a:pPr>
                <a:defRPr/>
              </a:pPr>
              <a:t>33</a:t>
            </a:fld>
            <a:endParaRPr lang="en-GB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4400" dirty="0" smtClean="0"/>
              <a:t>Binary Trees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65300"/>
            <a:ext cx="8229600" cy="43243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sz="2400" smtClean="0"/>
              <a:t>If T does contain a root R, then the two trees T</a:t>
            </a:r>
            <a:r>
              <a:rPr lang="en-GB" sz="2400" baseline="-25000" smtClean="0"/>
              <a:t>1 </a:t>
            </a:r>
            <a:r>
              <a:rPr lang="en-GB" sz="2400" smtClean="0"/>
              <a:t>and T</a:t>
            </a:r>
            <a:r>
              <a:rPr lang="en-GB" sz="2400" baseline="-25000" smtClean="0"/>
              <a:t>2</a:t>
            </a:r>
            <a:r>
              <a:rPr lang="en-GB" sz="2400" smtClean="0"/>
              <a:t> are called, respectively, the </a:t>
            </a:r>
            <a:r>
              <a:rPr lang="en-GB" sz="2400" smtClean="0">
                <a:solidFill>
                  <a:srgbClr val="0000CC"/>
                </a:solidFill>
              </a:rPr>
              <a:t>left and right subtrees</a:t>
            </a:r>
            <a:r>
              <a:rPr lang="en-GB" sz="2400" smtClean="0"/>
              <a:t> of R.</a:t>
            </a:r>
          </a:p>
          <a:p>
            <a:pPr eaLnBrk="1" hangingPunct="1">
              <a:lnSpc>
                <a:spcPct val="80000"/>
              </a:lnSpc>
            </a:pPr>
            <a:r>
              <a:rPr lang="en-GB" sz="2400" smtClean="0"/>
              <a:t>If T</a:t>
            </a:r>
            <a:r>
              <a:rPr lang="en-GB" sz="2400" baseline="-25000" smtClean="0"/>
              <a:t>1 </a:t>
            </a:r>
            <a:r>
              <a:rPr lang="en-GB" sz="2400" smtClean="0"/>
              <a:t>is nonempty, then its root is called the </a:t>
            </a:r>
            <a:r>
              <a:rPr lang="en-GB" sz="2400" smtClean="0">
                <a:solidFill>
                  <a:srgbClr val="0000CC"/>
                </a:solidFill>
              </a:rPr>
              <a:t>left successor</a:t>
            </a:r>
            <a:r>
              <a:rPr lang="en-GB" sz="2400" smtClean="0"/>
              <a:t> of R.</a:t>
            </a:r>
          </a:p>
          <a:p>
            <a:pPr eaLnBrk="1" hangingPunct="1">
              <a:lnSpc>
                <a:spcPct val="80000"/>
              </a:lnSpc>
            </a:pPr>
            <a:r>
              <a:rPr lang="en-GB" sz="2400" smtClean="0"/>
              <a:t>If T</a:t>
            </a:r>
            <a:r>
              <a:rPr lang="en-GB" sz="2400" baseline="-25000" smtClean="0"/>
              <a:t>2 </a:t>
            </a:r>
            <a:r>
              <a:rPr lang="en-GB" sz="2400" smtClean="0"/>
              <a:t>is nonempty, then its root is called the </a:t>
            </a:r>
            <a:r>
              <a:rPr lang="en-GB" sz="2400" smtClean="0">
                <a:solidFill>
                  <a:srgbClr val="0000CC"/>
                </a:solidFill>
              </a:rPr>
              <a:t>right successor</a:t>
            </a:r>
            <a:r>
              <a:rPr lang="en-GB" sz="2400" smtClean="0"/>
              <a:t> of R.</a:t>
            </a:r>
          </a:p>
          <a:p>
            <a:pPr eaLnBrk="1" hangingPunct="1">
              <a:lnSpc>
                <a:spcPct val="80000"/>
              </a:lnSpc>
            </a:pPr>
            <a:r>
              <a:rPr lang="en-GB" sz="2400" smtClean="0"/>
              <a:t>A node with no successors is called a </a:t>
            </a:r>
            <a:r>
              <a:rPr lang="en-GB" sz="2400" smtClean="0">
                <a:solidFill>
                  <a:srgbClr val="0000CC"/>
                </a:solidFill>
              </a:rPr>
              <a:t>terminal node</a:t>
            </a:r>
            <a:r>
              <a:rPr lang="en-GB" sz="2400" smtClean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BEE4BD-B570-46B4-AE7D-10D03CAE328D}" type="slidenum">
              <a:rPr lang="en-GB">
                <a:latin typeface="+mn-lt"/>
              </a:rPr>
              <a:pPr>
                <a:defRPr/>
              </a:pPr>
              <a:t>4</a:t>
            </a:fld>
            <a:endParaRPr lang="en-GB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4400" dirty="0" smtClean="0"/>
              <a:t>Picture of a Binary Tree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65300"/>
            <a:ext cx="8229600" cy="4324350"/>
          </a:xfrm>
        </p:spPr>
        <p:txBody>
          <a:bodyPr>
            <a:normAutofit/>
          </a:bodyPr>
          <a:lstStyle/>
          <a:p>
            <a:pPr marL="609600" indent="-609600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n-GB" sz="2400" dirty="0" smtClean="0"/>
              <a:t>A binary tree T is frequently presented by a diagram in the plane called a picture of T. Specifically, the diagram represents a binary tree as follows:</a:t>
            </a:r>
          </a:p>
          <a:p>
            <a:pPr marL="990600" lvl="1" indent="-533400" eaLnBrk="1" fontAlgn="auto" hangingPunct="1">
              <a:spcAft>
                <a:spcPts val="0"/>
              </a:spcAft>
              <a:buFontTx/>
              <a:buAutoNum type="arabicParenBoth"/>
              <a:defRPr/>
            </a:pPr>
            <a:r>
              <a:rPr lang="en-GB" sz="2400" dirty="0" smtClean="0">
                <a:solidFill>
                  <a:schemeClr val="accent2">
                    <a:lumMod val="50000"/>
                  </a:schemeClr>
                </a:solidFill>
              </a:rPr>
              <a:t>T consists of 11 nodes, represented by the letters A through L, excluding I.</a:t>
            </a:r>
          </a:p>
          <a:p>
            <a:pPr marL="990600" lvl="1" indent="-533400" eaLnBrk="1" fontAlgn="auto" hangingPunct="1">
              <a:spcAft>
                <a:spcPts val="0"/>
              </a:spcAft>
              <a:buFontTx/>
              <a:buAutoNum type="arabicParenBoth"/>
              <a:defRPr/>
            </a:pPr>
            <a:r>
              <a:rPr lang="en-GB" sz="2400" dirty="0" smtClean="0">
                <a:solidFill>
                  <a:schemeClr val="accent2">
                    <a:lumMod val="50000"/>
                  </a:schemeClr>
                </a:solidFill>
              </a:rPr>
              <a:t>The root of T is the node A at the top of the diagram.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B236363-DDAB-41E5-B1F5-BFE0E84C49CF}" type="slidenum">
              <a:rPr lang="en-GB">
                <a:latin typeface="+mn-lt"/>
              </a:rPr>
              <a:pPr>
                <a:defRPr/>
              </a:pPr>
              <a:t>5</a:t>
            </a:fld>
            <a:endParaRPr lang="en-GB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4400" dirty="0" smtClean="0"/>
              <a:t>Picture of a Binary Tree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5029200"/>
            <a:ext cx="7696200" cy="838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sz="2400" smtClean="0"/>
              <a:t>(a) </a:t>
            </a:r>
            <a:r>
              <a:rPr lang="en-GB" sz="2400" smtClean="0">
                <a:solidFill>
                  <a:srgbClr val="0000CC"/>
                </a:solidFill>
              </a:rPr>
              <a:t>B</a:t>
            </a:r>
            <a:r>
              <a:rPr lang="en-GB" sz="2400" smtClean="0"/>
              <a:t> is a left successor and </a:t>
            </a:r>
            <a:r>
              <a:rPr lang="en-GB" sz="2400" smtClean="0">
                <a:solidFill>
                  <a:srgbClr val="0000CC"/>
                </a:solidFill>
              </a:rPr>
              <a:t>C</a:t>
            </a:r>
            <a:r>
              <a:rPr lang="en-GB" sz="2400" smtClean="0"/>
              <a:t> is a right successor of the root </a:t>
            </a:r>
            <a:r>
              <a:rPr lang="en-GB" sz="2400" smtClean="0">
                <a:solidFill>
                  <a:srgbClr val="0000CC"/>
                </a:solidFill>
              </a:rPr>
              <a:t>A</a:t>
            </a:r>
            <a:r>
              <a:rPr lang="en-GB" sz="2400" smtClean="0"/>
              <a:t>.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00200"/>
            <a:ext cx="64008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06DCD14-575A-4807-A049-90F2BFFB4F6A}" type="slidenum">
              <a:rPr lang="en-GB">
                <a:latin typeface="+mn-lt"/>
              </a:rPr>
              <a:pPr>
                <a:defRPr/>
              </a:pPr>
              <a:t>6</a:t>
            </a:fld>
            <a:endParaRPr lang="en-GB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4400" dirty="0" smtClean="0"/>
              <a:t>Picture of a Binary Tree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65300"/>
            <a:ext cx="8229600" cy="43243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400" smtClean="0"/>
              <a:t>(b) The left subtree of the root A consists of the nodes B,D,E and F, and the right subtree of consists of the nodes C,G,H,J,K and L.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sz="24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400" smtClean="0"/>
              <a:t>(c) The nodes A,B,C and H have two successors.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400" smtClean="0"/>
              <a:t>	The nodes E and J have only one successor.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400" smtClean="0"/>
              <a:t>	The nodes D,F,G,L and K have no successors, i.e; they are terminal nodes.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C57C7F1-4B34-4577-9204-C06B69A072AF}" type="slidenum">
              <a:rPr lang="en-GB">
                <a:latin typeface="+mn-lt"/>
              </a:rPr>
              <a:pPr>
                <a:defRPr/>
              </a:pPr>
              <a:t>7</a:t>
            </a:fld>
            <a:endParaRPr lang="en-GB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4400" dirty="0" smtClean="0"/>
              <a:t>Similar Binary Trees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65300"/>
            <a:ext cx="8229600" cy="4324350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n-GB" dirty="0" smtClean="0"/>
              <a:t>Binary trees T and T’ are said to be similar if</a:t>
            </a:r>
          </a:p>
          <a:p>
            <a:pPr marL="658368" lvl="1" indent="-246888" eaLnBrk="1" fontAlgn="auto" hangingPunct="1">
              <a:spcAft>
                <a:spcPts val="0"/>
              </a:spcAft>
              <a:buFont typeface="Courier New" pitchFamily="49" charset="0"/>
              <a:buChar char="o"/>
              <a:defRPr/>
            </a:pPr>
            <a:r>
              <a:rPr lang="en-GB" dirty="0" smtClean="0">
                <a:solidFill>
                  <a:schemeClr val="accent2">
                    <a:lumMod val="50000"/>
                  </a:schemeClr>
                </a:solidFill>
              </a:rPr>
              <a:t>They have the same structure or, in other words</a:t>
            </a:r>
          </a:p>
          <a:p>
            <a:pPr marL="658368" lvl="1" indent="-246888" eaLnBrk="1" fontAlgn="auto" hangingPunct="1">
              <a:spcAft>
                <a:spcPts val="0"/>
              </a:spcAft>
              <a:buFont typeface="Courier New" pitchFamily="49" charset="0"/>
              <a:buChar char="o"/>
              <a:defRPr/>
            </a:pPr>
            <a:r>
              <a:rPr lang="en-GB" dirty="0" smtClean="0">
                <a:solidFill>
                  <a:schemeClr val="accent2">
                    <a:lumMod val="50000"/>
                  </a:schemeClr>
                </a:solidFill>
              </a:rPr>
              <a:t>If they have the same shape.</a:t>
            </a:r>
          </a:p>
          <a:p>
            <a:pPr marL="658368" lvl="1" indent="-246888" eaLnBrk="1" fontAlgn="auto" hangingPunct="1">
              <a:spcAft>
                <a:spcPts val="0"/>
              </a:spcAft>
              <a:buFontTx/>
              <a:buNone/>
              <a:defRPr/>
            </a:pPr>
            <a:endParaRPr lang="en-GB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4AAD22D-4CE5-43E1-9EE9-45E00538F38C}" type="slidenum">
              <a:rPr lang="en-GB">
                <a:latin typeface="+mn-lt"/>
              </a:rPr>
              <a:pPr>
                <a:defRPr/>
              </a:pPr>
              <a:t>8</a:t>
            </a:fld>
            <a:endParaRPr lang="en-GB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4400" dirty="0" smtClean="0"/>
              <a:t>Copies Binary Trees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65300"/>
            <a:ext cx="8229600" cy="4324350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n-GB" sz="2400" dirty="0" smtClean="0"/>
              <a:t>Binary trees T and T’ are said to be copies if </a:t>
            </a:r>
          </a:p>
          <a:p>
            <a:pPr marL="658368" lvl="1" indent="-246888" eaLnBrk="1" fontAlgn="auto" hangingPunct="1">
              <a:spcAft>
                <a:spcPts val="0"/>
              </a:spcAft>
              <a:buFont typeface="Georgia"/>
              <a:buChar char="▫"/>
              <a:defRPr/>
            </a:pPr>
            <a:r>
              <a:rPr lang="en-GB" sz="2400" dirty="0" smtClean="0">
                <a:solidFill>
                  <a:schemeClr val="accent2">
                    <a:lumMod val="50000"/>
                  </a:schemeClr>
                </a:solidFill>
              </a:rPr>
              <a:t>They are similar and</a:t>
            </a:r>
          </a:p>
          <a:p>
            <a:pPr marL="658368" lvl="1" indent="-246888" eaLnBrk="1" fontAlgn="auto" hangingPunct="1">
              <a:spcAft>
                <a:spcPts val="0"/>
              </a:spcAft>
              <a:buFont typeface="Georgia"/>
              <a:buChar char="▫"/>
              <a:defRPr/>
            </a:pPr>
            <a:r>
              <a:rPr lang="en-GB" sz="2400" dirty="0" smtClean="0">
                <a:solidFill>
                  <a:schemeClr val="accent2">
                    <a:lumMod val="50000"/>
                  </a:schemeClr>
                </a:solidFill>
              </a:rPr>
              <a:t>They have the same contents as corresponding nodes.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49EDB4-59B5-4815-9A0C-742D996BB730}" type="slidenum">
              <a:rPr lang="en-GB">
                <a:latin typeface="+mn-lt"/>
              </a:rPr>
              <a:pPr>
                <a:defRPr/>
              </a:pPr>
              <a:t>9</a:t>
            </a:fld>
            <a:endParaRPr lang="en-GB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bdullah">
  <a:themeElements>
    <a:clrScheme name="Custom 1">
      <a:dk1>
        <a:srgbClr val="5C2E14"/>
      </a:dk1>
      <a:lt1>
        <a:srgbClr val="FFFFFF"/>
      </a:lt1>
      <a:dk2>
        <a:srgbClr val="214B2B"/>
      </a:dk2>
      <a:lt2>
        <a:srgbClr val="DEDEDE"/>
      </a:lt2>
      <a:accent1>
        <a:srgbClr val="53548A"/>
      </a:accent1>
      <a:accent2>
        <a:srgbClr val="57B56D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Abdullah</Template>
  <TotalTime>206</TotalTime>
  <Words>1259</Words>
  <Application>Microsoft Office PowerPoint</Application>
  <PresentationFormat>On-screen Show (4:3)</PresentationFormat>
  <Paragraphs>197</Paragraphs>
  <Slides>33</Slides>
  <Notes>33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Comic Sans MS</vt:lpstr>
      <vt:lpstr>Arial</vt:lpstr>
      <vt:lpstr>Trebuchet MS</vt:lpstr>
      <vt:lpstr>Georgia</vt:lpstr>
      <vt:lpstr>Wingdings 2</vt:lpstr>
      <vt:lpstr>Courier New</vt:lpstr>
      <vt:lpstr>Abdullah</vt:lpstr>
      <vt:lpstr>Microsoft Equation 3.0</vt:lpstr>
      <vt:lpstr>Discrete Mathematics</vt:lpstr>
      <vt:lpstr>Binary Trees</vt:lpstr>
      <vt:lpstr>Binary Trees</vt:lpstr>
      <vt:lpstr>Binary Trees</vt:lpstr>
      <vt:lpstr>Picture of a Binary Tree</vt:lpstr>
      <vt:lpstr>Picture of a Binary Tree</vt:lpstr>
      <vt:lpstr>Picture of a Binary Tree</vt:lpstr>
      <vt:lpstr>Similar Binary Trees</vt:lpstr>
      <vt:lpstr>Copies Binary Trees</vt:lpstr>
      <vt:lpstr>Similar and Copies Binary Trees</vt:lpstr>
      <vt:lpstr>Algebraic Expressions</vt:lpstr>
      <vt:lpstr>Algebraic Expressions</vt:lpstr>
      <vt:lpstr>Algebraic Expressions</vt:lpstr>
      <vt:lpstr>Algebraic Expressions</vt:lpstr>
      <vt:lpstr>Terminology</vt:lpstr>
      <vt:lpstr>Complete Binary Trees</vt:lpstr>
      <vt:lpstr>Complete Binary Trees</vt:lpstr>
      <vt:lpstr>Complete Binary Trees</vt:lpstr>
      <vt:lpstr>Complete Binary Trees</vt:lpstr>
      <vt:lpstr>PowerPoint Presentation</vt:lpstr>
      <vt:lpstr>Complete Binary Trees</vt:lpstr>
      <vt:lpstr>Extended Binary Trees</vt:lpstr>
      <vt:lpstr>Extended Binary Trees</vt:lpstr>
      <vt:lpstr>Extended Binary Trees</vt:lpstr>
      <vt:lpstr>Extended Binary Trees</vt:lpstr>
      <vt:lpstr>Traversing Binary Trees</vt:lpstr>
      <vt:lpstr>Preorder</vt:lpstr>
      <vt:lpstr>PowerPoint Presentation</vt:lpstr>
      <vt:lpstr>Inorder</vt:lpstr>
      <vt:lpstr>Inorder</vt:lpstr>
      <vt:lpstr>Postorder</vt:lpstr>
      <vt:lpstr>Postorder</vt:lpstr>
      <vt:lpstr>Traversing Example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Trees</dc:title>
  <dc:creator>aady</dc:creator>
  <cp:lastModifiedBy>pc</cp:lastModifiedBy>
  <cp:revision>40</cp:revision>
  <dcterms:created xsi:type="dcterms:W3CDTF">2008-05-04T14:37:33Z</dcterms:created>
  <dcterms:modified xsi:type="dcterms:W3CDTF">2019-11-30T17:20:19Z</dcterms:modified>
</cp:coreProperties>
</file>