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5192" r:id="rId1"/>
  </p:sldMasterIdLst>
  <p:notesMasterIdLst>
    <p:notesMasterId r:id="rId22"/>
  </p:notesMasterIdLst>
  <p:handoutMasterIdLst>
    <p:handoutMasterId r:id="rId23"/>
  </p:handoutMasterIdLst>
  <p:sldIdLst>
    <p:sldId id="429" r:id="rId2"/>
    <p:sldId id="404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7" r:id="rId20"/>
    <p:sldId id="44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6BE"/>
    <a:srgbClr val="CE0202"/>
    <a:srgbClr val="DFDFD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>
        <p:scale>
          <a:sx n="76" d="100"/>
          <a:sy n="76" d="100"/>
        </p:scale>
        <p:origin x="-120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A3A01BD-62CB-4973-BD02-11947225691A}" type="datetime1">
              <a:rPr lang="en-US"/>
              <a:pPr>
                <a:defRPr/>
              </a:pPr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912310-2560-4EF5-9A86-FCF0D1414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4CB85B-25C2-4382-9E90-EBB91320D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9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2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4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5</a:t>
            </a:fld>
            <a:endParaRPr 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6</a:t>
            </a:fld>
            <a:endParaRPr 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9A27B8FC-9F74-4E8A-B629-0FEED0E18857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E73454-5A84-417B-9B21-EBC8861A7E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3FC9B-1B21-42C3-A035-286383008CB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E5BCD-8E82-4C53-AA0E-0AF99F62A7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8F169-BDCE-4F36-9B81-7D236DBA5CC7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0AB09-6321-44E5-B7F7-E59CAA353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FD213D35-FE69-42CF-8592-1F6C3EDA8618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A3C95-4F8B-4118-B96C-21C087E70CF5}" type="datetime1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4DF27-5C93-4876-8EDC-25ACAF2E7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09D78873-4A8C-4A91-BD93-F2FFA844A5C6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2228C-09AB-425F-8AFC-E91652E35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0EE60DF-1E8F-4923-92FF-CF46533DF761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C258A89-2B57-4048-B47F-060387E19E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64C84D01-9BFE-42F3-85B4-11B6F19E038E}" type="datetime1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D1CCE1DF-6DD8-4B20-8337-AE63C3421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C0AA7-DD58-4E18-8EAB-0E0D2271A05C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2701D-CB04-42AB-85DE-F16276843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5A1BC-9C9C-4E26-A8F9-F6293959E1C2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9DCF3-D57B-4727-93CC-1105D51F3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365114-476A-4E14-B541-876A8FF68C1E}" type="datetime1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EF648-BF10-4691-AE81-D5E1CA70A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378AF8A9-1CFB-45E0-83B3-3A00C39373D9}" type="datetime1">
              <a:rPr lang="en-US" smtClean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89F3FF-EEB1-43E3-9001-1B4D75F55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4" r:id="rId2"/>
    <p:sldLayoutId id="2147485195" r:id="rId3"/>
    <p:sldLayoutId id="2147485196" r:id="rId4"/>
    <p:sldLayoutId id="2147485197" r:id="rId5"/>
    <p:sldLayoutId id="2147485198" r:id="rId6"/>
    <p:sldLayoutId id="2147485199" r:id="rId7"/>
    <p:sldLayoutId id="2147485200" r:id="rId8"/>
    <p:sldLayoutId id="2147485201" r:id="rId9"/>
    <p:sldLayoutId id="2147485202" r:id="rId10"/>
    <p:sldLayoutId id="21474852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Chapter 5</a:t>
            </a:r>
          </a:p>
          <a:p>
            <a:r>
              <a:rPr lang="en-US" dirty="0" smtClean="0"/>
              <a:t>Section 5.1</a:t>
            </a:r>
          </a:p>
          <a:p>
            <a:endParaRPr lang="en-US" dirty="0"/>
          </a:p>
          <a:p>
            <a:r>
              <a:rPr lang="en-US" dirty="0" smtClean="0"/>
              <a:t>The Basics of Counting Principles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35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If k is a positive integer and k + 1 or more </a:t>
            </a:r>
            <a:r>
              <a:rPr lang="en-US" sz="2400" dirty="0" smtClean="0"/>
              <a:t>objects are </a:t>
            </a:r>
            <a:r>
              <a:rPr lang="en-US" sz="2400" dirty="0"/>
              <a:t>placed into k boxes, then there is at least one box containing two or more of the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20" y="3115539"/>
            <a:ext cx="3654136" cy="343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458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Corollary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A function </a:t>
            </a:r>
            <a:r>
              <a:rPr lang="en-US" sz="2400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from a set with k + 1 or more elements to a set with k elements is not one-to-one</a:t>
            </a:r>
            <a:r>
              <a:rPr lang="en-US" sz="2400" dirty="0" smtClean="0"/>
              <a:t>.</a:t>
            </a:r>
          </a:p>
          <a:p>
            <a:pPr marL="109728" indent="0">
              <a:buNone/>
            </a:pPr>
            <a:r>
              <a:rPr lang="en-US" sz="2400" b="1" dirty="0"/>
              <a:t>Proof: </a:t>
            </a:r>
            <a:r>
              <a:rPr lang="en-US" sz="2400" b="1" dirty="0" smtClean="0"/>
              <a:t>  </a:t>
            </a:r>
            <a:r>
              <a:rPr lang="en-US" sz="2400" dirty="0" smtClean="0"/>
              <a:t>Suppose </a:t>
            </a:r>
            <a:r>
              <a:rPr lang="en-US" sz="2400" dirty="0"/>
              <a:t>that for each element y in the codomain of </a:t>
            </a:r>
            <a:r>
              <a:rPr lang="en-US" sz="2400" i="1" dirty="0"/>
              <a:t>f</a:t>
            </a:r>
            <a:r>
              <a:rPr lang="en-US" sz="2400" dirty="0" smtClean="0"/>
              <a:t> </a:t>
            </a:r>
            <a:r>
              <a:rPr lang="en-US" sz="2400" dirty="0"/>
              <a:t>we have a box that contains </a:t>
            </a:r>
            <a:r>
              <a:rPr lang="en-US" sz="2400" dirty="0" smtClean="0"/>
              <a:t>all elements </a:t>
            </a:r>
            <a:r>
              <a:rPr lang="en-US" sz="2400" dirty="0"/>
              <a:t>x of the domain of </a:t>
            </a:r>
            <a:r>
              <a:rPr lang="en-US" sz="2400" i="1" dirty="0"/>
              <a:t>f</a:t>
            </a:r>
            <a:r>
              <a:rPr lang="en-US" sz="2400" dirty="0" smtClean="0"/>
              <a:t> </a:t>
            </a:r>
            <a:r>
              <a:rPr lang="en-US" sz="2400" dirty="0"/>
              <a:t>such that </a:t>
            </a:r>
            <a:r>
              <a:rPr lang="en-US" sz="2400" i="1" dirty="0">
                <a:solidFill>
                  <a:srgbClr val="FF0000"/>
                </a:solidFill>
              </a:rPr>
              <a:t>f</a:t>
            </a:r>
            <a:r>
              <a:rPr lang="en-US" sz="2400" dirty="0" smtClean="0">
                <a:solidFill>
                  <a:srgbClr val="FF0000"/>
                </a:solidFill>
              </a:rPr>
              <a:t>(x</a:t>
            </a:r>
            <a:r>
              <a:rPr lang="en-US" sz="2400" dirty="0">
                <a:solidFill>
                  <a:srgbClr val="FF0000"/>
                </a:solidFill>
              </a:rPr>
              <a:t>) = y</a:t>
            </a:r>
            <a:r>
              <a:rPr lang="en-US" sz="2400" dirty="0"/>
              <a:t>.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Because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domain</a:t>
            </a:r>
            <a:r>
              <a:rPr lang="en-US" sz="2400" dirty="0"/>
              <a:t> contains </a:t>
            </a:r>
            <a:r>
              <a:rPr lang="en-US" sz="2400" dirty="0">
                <a:solidFill>
                  <a:srgbClr val="FF0000"/>
                </a:solidFill>
              </a:rPr>
              <a:t>k + 1 </a:t>
            </a:r>
            <a:r>
              <a:rPr lang="en-US" sz="2400" dirty="0"/>
              <a:t>or </a:t>
            </a:r>
            <a:r>
              <a:rPr lang="en-US" sz="2400" dirty="0" smtClean="0"/>
              <a:t>more elements </a:t>
            </a:r>
            <a:r>
              <a:rPr lang="en-US" sz="2400" dirty="0"/>
              <a:t>and the </a:t>
            </a:r>
            <a:r>
              <a:rPr lang="en-US" sz="2400" dirty="0">
                <a:solidFill>
                  <a:srgbClr val="FF0000"/>
                </a:solidFill>
              </a:rPr>
              <a:t>codomain</a:t>
            </a:r>
            <a:r>
              <a:rPr lang="en-US" sz="2400" dirty="0"/>
              <a:t> contains only </a:t>
            </a:r>
            <a:r>
              <a:rPr lang="en-US" sz="2400" dirty="0">
                <a:solidFill>
                  <a:srgbClr val="FF0000"/>
                </a:solidFill>
              </a:rPr>
              <a:t>k</a:t>
            </a:r>
            <a:r>
              <a:rPr lang="en-US" sz="2400" dirty="0"/>
              <a:t> elements, the pigeonhole principle tells us that </a:t>
            </a:r>
            <a:r>
              <a:rPr lang="en-US" sz="2400" dirty="0" smtClean="0"/>
              <a:t>one of </a:t>
            </a:r>
            <a:r>
              <a:rPr lang="en-US" sz="2400" dirty="0"/>
              <a:t>these boxes contains two or more elements x of the domain.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means that </a:t>
            </a:r>
            <a:r>
              <a:rPr lang="en-US" sz="2400" i="1" dirty="0"/>
              <a:t>f</a:t>
            </a:r>
            <a:r>
              <a:rPr lang="en-US" sz="2400" dirty="0" smtClean="0"/>
              <a:t> </a:t>
            </a:r>
            <a:r>
              <a:rPr lang="en-US" sz="2400" dirty="0"/>
              <a:t>cannot </a:t>
            </a:r>
            <a:r>
              <a:rPr lang="en-US" sz="2400" dirty="0" smtClean="0"/>
              <a:t>be one-to-one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7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Generalized Pigeonhole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dirty="0"/>
                  <a:t>If N objects are placed into </a:t>
                </a:r>
                <a:r>
                  <a:rPr lang="en-US" sz="2400" dirty="0" smtClean="0"/>
                  <a:t>k boxes</a:t>
                </a:r>
                <a:r>
                  <a:rPr lang="en-US" sz="2400" dirty="0"/>
                  <a:t>, then there is at least one box containing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 / </m:t>
                        </m:r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objects</a:t>
                </a:r>
                <a:r>
                  <a:rPr lang="en-US" sz="2400" dirty="0" smtClean="0"/>
                  <a:t>.</a:t>
                </a:r>
              </a:p>
              <a:p>
                <a:pPr marL="109728" indent="0">
                  <a:buNone/>
                </a:pPr>
                <a:r>
                  <a:rPr lang="en-US" sz="2400" b="1" dirty="0"/>
                  <a:t>Proof: </a:t>
                </a:r>
                <a:r>
                  <a:rPr lang="en-US" sz="2400" b="1" dirty="0" smtClean="0"/>
                  <a:t>	</a:t>
                </a:r>
                <a:r>
                  <a:rPr lang="en-US" sz="2400" dirty="0" smtClean="0"/>
                  <a:t>We </a:t>
                </a:r>
                <a:r>
                  <a:rPr lang="en-US" sz="2400" dirty="0"/>
                  <a:t>will use a </a:t>
                </a:r>
                <a:r>
                  <a:rPr lang="en-US" sz="2400" dirty="0" smtClean="0"/>
                  <a:t>proof by </a:t>
                </a:r>
                <a:r>
                  <a:rPr lang="en-US" sz="2400" dirty="0"/>
                  <a:t>contradiction. Suppose that none </a:t>
                </a:r>
                <a:r>
                  <a:rPr lang="en-US" sz="2400" dirty="0" smtClean="0"/>
                  <a:t>of the </a:t>
                </a:r>
                <a:r>
                  <a:rPr lang="en-US" sz="2400" dirty="0"/>
                  <a:t>boxes contains more than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 / </m:t>
                        </m:r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- 1 objects</a:t>
                </a:r>
                <a:r>
                  <a:rPr lang="en-US" sz="2400" dirty="0"/>
                  <a:t>. Then, the total number of objects is at </a:t>
                </a:r>
                <a:r>
                  <a:rPr lang="en-US" sz="2400" dirty="0" smtClean="0"/>
                  <a:t>most</a:t>
                </a:r>
              </a:p>
              <a:p>
                <a:pPr marL="109728" indent="0">
                  <a:buNone/>
                </a:pPr>
                <a:endParaRPr lang="en-US" sz="2400" dirty="0"/>
              </a:p>
              <a:p>
                <a:pPr marL="109728" indent="0">
                  <a:buNone/>
                </a:pPr>
                <a:endParaRPr lang="en-US" sz="2400" dirty="0" smtClean="0"/>
              </a:p>
              <a:p>
                <a:pPr marL="109728" indent="0">
                  <a:buNone/>
                </a:pPr>
                <a:endParaRPr lang="en-US" sz="2400" dirty="0"/>
              </a:p>
              <a:p>
                <a:pPr marL="109728" indent="0">
                  <a:buNone/>
                </a:pPr>
                <a:r>
                  <a:rPr lang="en-US" sz="2400" dirty="0"/>
                  <a:t>where the inequality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 / </m:t>
                        </m:r>
                        <m:r>
                          <m:rPr>
                            <m:nor/>
                          </m:rPr>
                          <a:rPr lang="en-US" sz="2400" dirty="0"/>
                          <m:t>k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&lt; </a:t>
                </a:r>
                <a:r>
                  <a:rPr lang="en-US" sz="2400" dirty="0"/>
                  <a:t>(N / k) + 1 has been used. This is a contradiction because </a:t>
                </a:r>
                <a:r>
                  <a:rPr lang="en-US" sz="2400" dirty="0" smtClean="0"/>
                  <a:t>there are </a:t>
                </a:r>
                <a:r>
                  <a:rPr lang="en-US" sz="2400" dirty="0"/>
                  <a:t>a total of N objects.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28" r="-963" b="-2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92612"/>
              </p:ext>
            </p:extLst>
          </p:nvPr>
        </p:nvGraphicFramePr>
        <p:xfrm>
          <a:off x="2189103" y="3771548"/>
          <a:ext cx="4821297" cy="10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4" imgW="2044440" imgH="457200" progId="Equation.3">
                  <p:embed/>
                </p:oleObj>
              </mc:Choice>
              <mc:Fallback>
                <p:oleObj name="Equation" r:id="rId4" imgW="204444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9103" y="3771548"/>
                        <a:ext cx="4821297" cy="107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2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dirty="0" smtClean="0"/>
                  <a:t>What is the minimum number of students required in a discrete mathematics class to be sure that </a:t>
                </a:r>
                <a:r>
                  <a:rPr lang="en-US" sz="2400" dirty="0"/>
                  <a:t>at least six will receive the same grade, if there are five possible grades, A, B, C, D, and F</a:t>
                </a:r>
                <a:r>
                  <a:rPr lang="en-US" sz="2400" dirty="0" smtClean="0"/>
                  <a:t>?</a:t>
                </a:r>
              </a:p>
              <a:p>
                <a:pPr marL="109728" indent="0">
                  <a:buNone/>
                </a:pPr>
                <a:r>
                  <a:rPr lang="en-US" sz="2400" b="1" dirty="0"/>
                  <a:t>Solution: </a:t>
                </a:r>
                <a:r>
                  <a:rPr lang="en-US" sz="2400" dirty="0" smtClean="0"/>
                  <a:t>At </a:t>
                </a:r>
                <a:r>
                  <a:rPr lang="en-US" sz="2400" dirty="0"/>
                  <a:t>least six students </a:t>
                </a:r>
                <a:r>
                  <a:rPr lang="en-US" sz="2400" dirty="0" smtClean="0"/>
                  <a:t>receive the </a:t>
                </a:r>
                <a:r>
                  <a:rPr lang="en-US" sz="2400" dirty="0"/>
                  <a:t>same grade is the smallest integer N such that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 dirty="0"/>
                          <m:t>N</m:t>
                        </m:r>
                        <m:r>
                          <m:rPr>
                            <m:nor/>
                          </m:rPr>
                          <a:rPr lang="en-US" sz="2400" dirty="0"/>
                          <m:t> / 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400" dirty="0"/>
                  <a:t> = </a:t>
                </a:r>
                <a:r>
                  <a:rPr lang="en-US" sz="2400" dirty="0" smtClean="0"/>
                  <a:t>6.</a:t>
                </a:r>
              </a:p>
              <a:p>
                <a:pPr marL="109728" indent="0">
                  <a:buNone/>
                </a:pPr>
                <a:r>
                  <a:rPr lang="en-US" sz="2400" dirty="0"/>
                  <a:t>The smallest such integer is</a:t>
                </a:r>
              </a:p>
              <a:p>
                <a:pPr marL="109728" indent="0" algn="ctr">
                  <a:buNone/>
                </a:pPr>
                <a:r>
                  <a:rPr lang="en-US" sz="2400" dirty="0"/>
                  <a:t>N = 5 . 5 + </a:t>
                </a:r>
                <a:r>
                  <a:rPr lang="en-US" sz="2400" dirty="0" smtClean="0"/>
                  <a:t>1 </a:t>
                </a:r>
                <a:r>
                  <a:rPr lang="en-US" sz="2400" dirty="0"/>
                  <a:t>= </a:t>
                </a:r>
                <a:r>
                  <a:rPr lang="en-US" sz="2400" dirty="0" smtClean="0"/>
                  <a:t>26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Therefore, 26 </a:t>
                </a:r>
                <a:r>
                  <a:rPr lang="en-US" sz="2400" dirty="0"/>
                  <a:t>is the </a:t>
                </a:r>
                <a:r>
                  <a:rPr lang="en-US" sz="2400" dirty="0" smtClean="0"/>
                  <a:t>minimum number </a:t>
                </a:r>
                <a:r>
                  <a:rPr lang="en-US" sz="2400" dirty="0"/>
                  <a:t>of students needed to ensure that at least six students will receive the same grade.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444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2209800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Chapter 5</a:t>
            </a:r>
          </a:p>
          <a:p>
            <a:r>
              <a:rPr lang="en-US" dirty="0" smtClean="0"/>
              <a:t>Section 5.3</a:t>
            </a:r>
          </a:p>
          <a:p>
            <a:endParaRPr lang="en-US" dirty="0"/>
          </a:p>
          <a:p>
            <a:r>
              <a:rPr lang="en-US" dirty="0" smtClean="0"/>
              <a:t>Permutation and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364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In how many ways can we select three students from a group of five students to stand in line </a:t>
            </a:r>
            <a:r>
              <a:rPr lang="en-US" sz="2400" dirty="0" smtClean="0"/>
              <a:t>for a </a:t>
            </a:r>
            <a:r>
              <a:rPr lang="en-US" sz="2400" dirty="0"/>
              <a:t>picture? In how many ways can we arrange all five of these students in a line for a picture</a:t>
            </a:r>
            <a:r>
              <a:rPr lang="en-US" sz="2400" dirty="0" smtClean="0"/>
              <a:t>?</a:t>
            </a:r>
          </a:p>
          <a:p>
            <a:pPr marL="109728" indent="0">
              <a:buNone/>
            </a:pPr>
            <a:r>
              <a:rPr lang="en-US" sz="2400" b="1" dirty="0"/>
              <a:t>Solution:  </a:t>
            </a:r>
            <a:r>
              <a:rPr lang="en-US" sz="2400" dirty="0"/>
              <a:t>By the </a:t>
            </a:r>
            <a:r>
              <a:rPr lang="en-US" sz="2400" dirty="0" smtClean="0"/>
              <a:t>product rule</a:t>
            </a:r>
            <a:r>
              <a:rPr lang="en-US" sz="2400" dirty="0"/>
              <a:t>, there are 5 . 4 . 3 = 60 ways to select three students from a group of five students to </a:t>
            </a:r>
            <a:r>
              <a:rPr lang="en-US" sz="2400" dirty="0" smtClean="0"/>
              <a:t>stand in </a:t>
            </a:r>
            <a:r>
              <a:rPr lang="en-US" sz="2400" dirty="0"/>
              <a:t>line for a picture</a:t>
            </a:r>
            <a:r>
              <a:rPr lang="en-US" sz="2400" dirty="0" smtClean="0"/>
              <a:t>.</a:t>
            </a:r>
          </a:p>
          <a:p>
            <a:pPr marL="109728" indent="0">
              <a:buNone/>
            </a:pPr>
            <a:r>
              <a:rPr lang="en-US" sz="2400" dirty="0"/>
              <a:t>To arrange five students, there are 5 · 4 · 3 · 2 · 1 = 1 20 ways to arrange all five students in a line </a:t>
            </a:r>
            <a:r>
              <a:rPr lang="en-US" sz="2400" dirty="0" smtClean="0"/>
              <a:t>for a </a:t>
            </a:r>
            <a:r>
              <a:rPr lang="en-US" sz="2400" dirty="0"/>
              <a:t>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6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How many permutations of the letters ABCDEFGH contain the string ABC?</a:t>
            </a:r>
          </a:p>
          <a:p>
            <a:pPr marL="109728" indent="0">
              <a:buNone/>
            </a:pPr>
            <a:r>
              <a:rPr lang="en-US" sz="2400" b="1" dirty="0"/>
              <a:t>Solution: </a:t>
            </a:r>
            <a:r>
              <a:rPr lang="en-US" sz="2400" b="1" dirty="0" smtClean="0"/>
              <a:t>  </a:t>
            </a:r>
            <a:r>
              <a:rPr lang="en-US" sz="2400" dirty="0" smtClean="0"/>
              <a:t>Because </a:t>
            </a:r>
            <a:r>
              <a:rPr lang="en-US" sz="2400" dirty="0"/>
              <a:t>the letters ABC must occur as a block, we can find the answer by finding </a:t>
            </a:r>
            <a:r>
              <a:rPr lang="en-US" sz="2400" dirty="0" smtClean="0"/>
              <a:t>the number </a:t>
            </a:r>
            <a:r>
              <a:rPr lang="en-US" sz="2400" dirty="0"/>
              <a:t>of permutations of six objects, namely, the block ABC and the individual letters D , E </a:t>
            </a:r>
            <a:r>
              <a:rPr lang="en-US" sz="2400" dirty="0" smtClean="0"/>
              <a:t>, F </a:t>
            </a:r>
            <a:r>
              <a:rPr lang="en-US" sz="2400" dirty="0"/>
              <a:t>, G, and H. Because these six objects can occur in any order, there are 6 ! = 720 </a:t>
            </a:r>
            <a:r>
              <a:rPr lang="en-US" sz="2400" dirty="0" smtClean="0"/>
              <a:t>permutations of </a:t>
            </a:r>
            <a:r>
              <a:rPr lang="en-US" sz="2400" dirty="0"/>
              <a:t>the letters ABCDEFGH in which ABC occurs as a block.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2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many permutations of the letters </a:t>
            </a:r>
            <a:r>
              <a:rPr lang="en-US" sz="2400" dirty="0" smtClean="0"/>
              <a:t>ABCDEFGH contain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/>
              <a:t>the strings BA and FGH?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2200" dirty="0" smtClean="0"/>
              <a:t>the </a:t>
            </a:r>
            <a:r>
              <a:rPr lang="en-US" sz="2200" dirty="0"/>
              <a:t>strings AB, DE, and GH</a:t>
            </a:r>
            <a:r>
              <a:rPr lang="en-US" sz="2200" dirty="0" smtClean="0"/>
              <a:t>?</a:t>
            </a:r>
          </a:p>
          <a:p>
            <a:r>
              <a:rPr lang="en-US" sz="2400" dirty="0"/>
              <a:t>A group contains n men and n women. How many </a:t>
            </a:r>
            <a:r>
              <a:rPr lang="en-US" sz="2400" dirty="0" smtClean="0"/>
              <a:t>ways are </a:t>
            </a:r>
            <a:r>
              <a:rPr lang="en-US" sz="2400" dirty="0"/>
              <a:t>there to arrange these people in a row if the men </a:t>
            </a:r>
            <a:r>
              <a:rPr lang="en-US" sz="2400" dirty="0" smtClean="0"/>
              <a:t>and women </a:t>
            </a:r>
            <a:r>
              <a:rPr lang="en-US" sz="2400" dirty="0"/>
              <a:t>alternate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dirty="0" smtClean="0"/>
                  <a:t>How many poker hands of five cards can be dealt from a standard deck of 52 cards? Also, how many </a:t>
                </a:r>
                <a:r>
                  <a:rPr lang="en-US" sz="2400" dirty="0"/>
                  <a:t>ways are there to select 47 cards from a </a:t>
                </a:r>
                <a:r>
                  <a:rPr lang="en-US" sz="2400" dirty="0" smtClean="0"/>
                  <a:t>standard deck </a:t>
                </a:r>
                <a:r>
                  <a:rPr lang="en-US" sz="2400" dirty="0"/>
                  <a:t>of 52 cards</a:t>
                </a:r>
                <a:r>
                  <a:rPr lang="en-US" sz="2400" dirty="0" smtClean="0"/>
                  <a:t>?</a:t>
                </a:r>
              </a:p>
              <a:p>
                <a:pPr marL="109728" indent="0">
                  <a:buNone/>
                </a:pPr>
                <a:r>
                  <a:rPr lang="en-US" sz="2400" b="1" dirty="0"/>
                  <a:t>Solution: </a:t>
                </a:r>
                <a:r>
                  <a:rPr lang="en-US" sz="2400" dirty="0"/>
                  <a:t>Because the order in which the five cards </a:t>
                </a:r>
                <a:r>
                  <a:rPr lang="en-US" sz="2400" dirty="0" smtClean="0"/>
                  <a:t>are dealt </a:t>
                </a:r>
                <a:r>
                  <a:rPr lang="en-US" sz="2400" dirty="0"/>
                  <a:t>from a deck of 52 cards does </a:t>
                </a:r>
                <a:r>
                  <a:rPr lang="en-US" sz="2400" dirty="0" smtClean="0"/>
                  <a:t>not matter</a:t>
                </a:r>
                <a:r>
                  <a:rPr lang="en-US" sz="2400" dirty="0"/>
                  <a:t>, there </a:t>
                </a:r>
                <a:r>
                  <a:rPr lang="en-US" sz="2400" dirty="0" smtClean="0"/>
                  <a:t>are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C(52, 5)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52!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5!47!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109728" indent="0">
                  <a:buNone/>
                </a:pPr>
                <a:r>
                  <a:rPr lang="en-US" sz="2400" dirty="0" smtClean="0"/>
                  <a:t>There are   </a:t>
                </a:r>
                <a:r>
                  <a:rPr lang="en-US" sz="2400" dirty="0"/>
                  <a:t>C(52, </a:t>
                </a:r>
                <a:r>
                  <a:rPr lang="en-US" sz="2400" dirty="0" smtClean="0"/>
                  <a:t>47)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52!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47!</m:t>
                        </m:r>
                        <m:r>
                          <a:rPr lang="en-US" sz="2400" b="0" i="1" smtClean="0">
                            <a:latin typeface="Cambria Math"/>
                          </a:rPr>
                          <m:t>5!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different ways to select </a:t>
                </a:r>
                <a:r>
                  <a:rPr lang="en-US" sz="2400" dirty="0" smtClean="0"/>
                  <a:t>47 </a:t>
                </a:r>
                <a:r>
                  <a:rPr lang="en-US" sz="2400" dirty="0"/>
                  <a:t>cards from a standard deck of </a:t>
                </a:r>
                <a:r>
                  <a:rPr lang="en-US" sz="2400" dirty="0" smtClean="0"/>
                  <a:t>52 </a:t>
                </a:r>
                <a:r>
                  <a:rPr lang="en-US" sz="2400" dirty="0"/>
                  <a:t>cards.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en-US" sz="2400" dirty="0" smtClean="0"/>
                  <a:t>How many ways are there to select six questions out of 10 questions with the condition that from the first 4 questions exactly 3 questions must be answered?</a:t>
                </a:r>
                <a:endParaRPr lang="en-US" sz="2400" dirty="0"/>
              </a:p>
              <a:p>
                <a:pPr marL="109728" indent="0">
                  <a:buNone/>
                </a:pPr>
                <a:r>
                  <a:rPr lang="en-US" sz="2400" b="1" dirty="0"/>
                  <a:t>Solution: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number of </a:t>
                </a:r>
                <a:r>
                  <a:rPr lang="en-US" sz="2400" dirty="0" smtClean="0"/>
                  <a:t>combinations to select 3 questions from 4 questions is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C(4, 3)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 smtClean="0"/>
                  <a:t> = 4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The number of combinations to </a:t>
                </a:r>
                <a:r>
                  <a:rPr lang="en-US" sz="2400" dirty="0"/>
                  <a:t>select </a:t>
                </a:r>
                <a:r>
                  <a:rPr lang="en-US" sz="2400" dirty="0" smtClean="0"/>
                  <a:t>3 </a:t>
                </a:r>
                <a:r>
                  <a:rPr lang="en-US" sz="2400" dirty="0"/>
                  <a:t>questions from </a:t>
                </a:r>
                <a:r>
                  <a:rPr lang="en-US" sz="2400" dirty="0" smtClean="0"/>
                  <a:t>6 </a:t>
                </a:r>
                <a:r>
                  <a:rPr lang="en-US" sz="2400" dirty="0"/>
                  <a:t>questions is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C(6, </a:t>
                </a:r>
                <a:r>
                  <a:rPr lang="en-US" sz="2400" dirty="0"/>
                  <a:t>3)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2400" dirty="0"/>
                  <a:t> = </a:t>
                </a:r>
                <a:r>
                  <a:rPr lang="en-US" sz="2400" dirty="0" smtClean="0"/>
                  <a:t>20</a:t>
                </a:r>
              </a:p>
              <a:p>
                <a:pPr marL="109728" indent="0">
                  <a:buNone/>
                </a:pPr>
                <a:r>
                  <a:rPr lang="en-US" sz="2400" dirty="0" smtClean="0"/>
                  <a:t>Total is 4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dirty="0" smtClean="0"/>
                  <a:t>20 = 80 ways.</a:t>
                </a:r>
                <a:endParaRPr lang="en-US" sz="2400" dirty="0"/>
              </a:p>
              <a:p>
                <a:pPr marL="109728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1630" b="-1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Basic Counting Principles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Two </a:t>
            </a:r>
            <a:r>
              <a:rPr lang="en-US" sz="2400" dirty="0" smtClean="0"/>
              <a:t>basic counting principles: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Product rule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sz="2400" dirty="0" smtClean="0"/>
              <a:t>Sum rule</a:t>
            </a:r>
          </a:p>
          <a:p>
            <a:pPr marL="457200" indent="-457200" eaLnBrk="1" hangingPunct="1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Product Rule: </a:t>
            </a:r>
            <a:r>
              <a:rPr lang="en-US" sz="2400" dirty="0"/>
              <a:t>Suppose that a procedure can be broken down into a sequence </a:t>
            </a:r>
            <a:r>
              <a:rPr lang="en-US" sz="2400" dirty="0" smtClean="0"/>
              <a:t>of two </a:t>
            </a:r>
            <a:r>
              <a:rPr lang="en-US" sz="2400" dirty="0"/>
              <a:t>tasks. If there are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ways to do the first task and for each of these ways of doing the first</a:t>
            </a:r>
          </a:p>
          <a:p>
            <a:pPr marL="0" indent="0">
              <a:buNone/>
            </a:pPr>
            <a:r>
              <a:rPr lang="en-US" sz="2400" dirty="0"/>
              <a:t>task, there are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ways to do the second task, then there are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ways to do the </a:t>
            </a:r>
            <a:r>
              <a:rPr lang="en-US" sz="2400" dirty="0" smtClean="0"/>
              <a:t>procedure.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How many bit strings of length 10 have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/>
              <a:t>exactly three 0’s?</a:t>
            </a:r>
          </a:p>
          <a:p>
            <a:pPr marL="859536" lvl="1" indent="-457200">
              <a:buFont typeface="+mj-lt"/>
              <a:buAutoNum type="arabicPeriod"/>
            </a:pPr>
            <a:r>
              <a:rPr lang="en-US" sz="2200" dirty="0"/>
              <a:t>more 0’s than 1’s?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Examples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A </a:t>
            </a:r>
            <a:r>
              <a:rPr lang="en-US" sz="2400" dirty="0"/>
              <a:t>new company with just two employees, Sanchez and Patel, rents a floor of a building with 12 offices. How many ways are there to assign different offices to these two employees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Solution:</a:t>
            </a:r>
            <a:r>
              <a:rPr lang="en-US" sz="2400" dirty="0" smtClean="0"/>
              <a:t>	Sanchez can </a:t>
            </a:r>
            <a:r>
              <a:rPr lang="en-US" sz="2400" dirty="0"/>
              <a:t>be </a:t>
            </a:r>
            <a:r>
              <a:rPr lang="en-US" sz="2400" dirty="0" smtClean="0"/>
              <a:t>assigned in </a:t>
            </a:r>
            <a:r>
              <a:rPr lang="en-US" sz="2400" dirty="0"/>
              <a:t>12 </a:t>
            </a:r>
            <a:r>
              <a:rPr lang="en-US" sz="2400" dirty="0" smtClean="0"/>
              <a:t>ways and then Patel can be assigned in 11 ways. </a:t>
            </a:r>
            <a:r>
              <a:rPr lang="en-US" sz="2400" dirty="0"/>
              <a:t>By the product rule, there are 12 · 11 = 132 ways to assign offices to these two employees.</a:t>
            </a:r>
            <a:r>
              <a:rPr lang="en-US" sz="2400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Examples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How many functions are there from a set with </a:t>
            </a:r>
            <a:r>
              <a:rPr lang="en-US" sz="2400" i="1" dirty="0"/>
              <a:t>m</a:t>
            </a:r>
            <a:r>
              <a:rPr lang="en-US" sz="2400" dirty="0"/>
              <a:t> elements to a set with </a:t>
            </a:r>
            <a:r>
              <a:rPr lang="en-US" sz="2400" i="1" dirty="0"/>
              <a:t>n</a:t>
            </a:r>
            <a:r>
              <a:rPr lang="en-US" sz="2400" dirty="0"/>
              <a:t> elements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Solution:</a:t>
            </a:r>
            <a:r>
              <a:rPr lang="en-US" sz="2400" dirty="0"/>
              <a:t>	A function corresponds to a choice of one of the </a:t>
            </a:r>
            <a:r>
              <a:rPr lang="en-US" sz="2400" i="1" dirty="0"/>
              <a:t>n</a:t>
            </a:r>
            <a:r>
              <a:rPr lang="en-US" sz="2400" dirty="0"/>
              <a:t> elements in the </a:t>
            </a:r>
            <a:r>
              <a:rPr lang="en-US" sz="2400" i="1" dirty="0"/>
              <a:t>codomain</a:t>
            </a:r>
            <a:r>
              <a:rPr lang="en-US" sz="2400" dirty="0"/>
              <a:t> </a:t>
            </a:r>
            <a:r>
              <a:rPr lang="en-US" sz="2400" dirty="0" smtClean="0"/>
              <a:t>for each </a:t>
            </a:r>
            <a:r>
              <a:rPr lang="en-US" sz="2400" dirty="0"/>
              <a:t>of the </a:t>
            </a:r>
            <a:r>
              <a:rPr lang="en-US" sz="2400" i="1" dirty="0"/>
              <a:t>m</a:t>
            </a:r>
            <a:r>
              <a:rPr lang="en-US" sz="2400" dirty="0"/>
              <a:t> elements in the domain.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Hence</a:t>
            </a:r>
            <a:r>
              <a:rPr lang="en-US" sz="2400" dirty="0"/>
              <a:t>, by the product rule there are </a:t>
            </a:r>
            <a:r>
              <a:rPr lang="en-US" sz="2400" i="1" dirty="0"/>
              <a:t>n</a:t>
            </a:r>
            <a:r>
              <a:rPr lang="en-US" sz="2400" dirty="0"/>
              <a:t> . </a:t>
            </a:r>
            <a:r>
              <a:rPr lang="en-US" sz="2400" i="1" dirty="0"/>
              <a:t>n</a:t>
            </a:r>
            <a:r>
              <a:rPr lang="en-US" sz="2400" dirty="0"/>
              <a:t> . . . . . </a:t>
            </a:r>
            <a:r>
              <a:rPr lang="en-US" sz="2400" i="1" dirty="0"/>
              <a:t>n</a:t>
            </a:r>
            <a:r>
              <a:rPr lang="en-US" sz="2400" dirty="0"/>
              <a:t> = </a:t>
            </a:r>
            <a:r>
              <a:rPr lang="en-US" sz="2400" i="1" dirty="0"/>
              <a:t>n</a:t>
            </a:r>
            <a:r>
              <a:rPr lang="en-US" sz="2400" i="1" baseline="30000" dirty="0"/>
              <a:t>m</a:t>
            </a:r>
            <a:r>
              <a:rPr lang="en-US" sz="2400" dirty="0"/>
              <a:t> functions from a set with m elements to one with </a:t>
            </a:r>
            <a:r>
              <a:rPr lang="en-US" sz="2400" i="1" dirty="0"/>
              <a:t>n</a:t>
            </a:r>
            <a:r>
              <a:rPr lang="en-US" sz="2400" dirty="0"/>
              <a:t> elements. </a:t>
            </a:r>
            <a:endParaRPr 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Examples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How many one-to-one functions are there from a set with </a:t>
            </a:r>
            <a:r>
              <a:rPr lang="en-US" sz="2400" i="1" dirty="0"/>
              <a:t>m</a:t>
            </a:r>
            <a:r>
              <a:rPr lang="en-US" sz="2400" dirty="0"/>
              <a:t> elements to one with </a:t>
            </a:r>
            <a:r>
              <a:rPr lang="en-US" sz="2400" i="1" dirty="0"/>
              <a:t>n</a:t>
            </a:r>
            <a:r>
              <a:rPr lang="en-US" sz="2400" dirty="0"/>
              <a:t> elements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/>
              <a:t>Solution:</a:t>
            </a:r>
            <a:r>
              <a:rPr lang="en-US" sz="2400" dirty="0" smtClean="0"/>
              <a:t>	First note when </a:t>
            </a:r>
            <a:r>
              <a:rPr lang="en-US" sz="2400" i="1" dirty="0" smtClean="0"/>
              <a:t>m</a:t>
            </a:r>
            <a:r>
              <a:rPr lang="en-US" sz="2400" dirty="0" smtClean="0"/>
              <a:t> &gt; </a:t>
            </a:r>
            <a:r>
              <a:rPr lang="en-US" sz="2400" i="1" dirty="0" smtClean="0"/>
              <a:t>n</a:t>
            </a:r>
            <a:r>
              <a:rPr lang="en-US" sz="2400" dirty="0" smtClean="0"/>
              <a:t> there are no one-to-one functions from a set with </a:t>
            </a:r>
            <a:r>
              <a:rPr lang="en-US" sz="2400" i="1" dirty="0" smtClean="0"/>
              <a:t>m</a:t>
            </a:r>
            <a:r>
              <a:rPr lang="en-US" sz="2400" dirty="0" smtClean="0"/>
              <a:t> elements to a set with </a:t>
            </a:r>
            <a:r>
              <a:rPr lang="en-US" sz="2400" i="1" dirty="0" smtClean="0"/>
              <a:t>n</a:t>
            </a:r>
            <a:r>
              <a:rPr lang="en-US" sz="2400" dirty="0"/>
              <a:t> elements. Now let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dirty="0" smtClean="0"/>
              <a:t>≤ </a:t>
            </a:r>
            <a:r>
              <a:rPr lang="en-US" sz="2400" i="1" dirty="0" smtClean="0"/>
              <a:t>n</a:t>
            </a:r>
            <a:r>
              <a:rPr lang="en-US" sz="2400" dirty="0"/>
              <a:t>. Suppose the elements in the domain are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/>
              <a:t>a</a:t>
            </a:r>
            <a:r>
              <a:rPr lang="en-US" sz="2400" i="1" baseline="-25000" dirty="0"/>
              <a:t>2</a:t>
            </a:r>
            <a:r>
              <a:rPr lang="en-US" sz="2400" dirty="0"/>
              <a:t>, ... , </a:t>
            </a:r>
            <a:r>
              <a:rPr lang="en-US" sz="2400" i="1" dirty="0"/>
              <a:t>a</a:t>
            </a:r>
            <a:r>
              <a:rPr lang="en-US" sz="2400" i="1" baseline="-25000" dirty="0"/>
              <a:t>m</a:t>
            </a:r>
            <a:r>
              <a:rPr lang="en-US" sz="2400" dirty="0"/>
              <a:t>. There are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 smtClean="0"/>
              <a:t>ways to </a:t>
            </a:r>
            <a:r>
              <a:rPr lang="en-US" sz="2400" dirty="0"/>
              <a:t>choose the value of the function at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. </a:t>
            </a:r>
            <a:r>
              <a:rPr lang="en-US" sz="2400" dirty="0"/>
              <a:t>Because the function is one-to-one, the value of </a:t>
            </a:r>
            <a:r>
              <a:rPr lang="en-US" sz="2400" dirty="0" smtClean="0"/>
              <a:t>the function </a:t>
            </a:r>
            <a:r>
              <a:rPr lang="en-US" sz="2400" dirty="0"/>
              <a:t>at </a:t>
            </a:r>
            <a:r>
              <a:rPr lang="en-US" sz="2400" i="1" dirty="0"/>
              <a:t>a</a:t>
            </a:r>
            <a:r>
              <a:rPr lang="en-US" sz="2400" i="1" baseline="-25000" dirty="0"/>
              <a:t>2</a:t>
            </a:r>
            <a:r>
              <a:rPr lang="en-US" sz="2400" dirty="0"/>
              <a:t> can be picked in </a:t>
            </a:r>
            <a:r>
              <a:rPr lang="en-US" sz="2400" i="1" dirty="0"/>
              <a:t>n - 1</a:t>
            </a:r>
            <a:r>
              <a:rPr lang="en-US" sz="2400" dirty="0"/>
              <a:t> </a:t>
            </a:r>
            <a:r>
              <a:rPr lang="en-US" sz="2400" dirty="0" smtClean="0"/>
              <a:t>ways.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general, the value </a:t>
            </a:r>
            <a:r>
              <a:rPr lang="en-US" sz="2400" i="1" dirty="0" err="1" smtClean="0"/>
              <a:t>a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</a:t>
            </a:r>
            <a:r>
              <a:rPr lang="en-US" sz="2400" dirty="0"/>
              <a:t>can be chosen in </a:t>
            </a:r>
            <a:r>
              <a:rPr lang="en-US" sz="2400" i="1" dirty="0"/>
              <a:t>n -k + 1 </a:t>
            </a:r>
            <a:r>
              <a:rPr lang="en-US" sz="2400" dirty="0"/>
              <a:t>ways. By the product </a:t>
            </a:r>
            <a:r>
              <a:rPr lang="en-US" sz="2400" dirty="0" smtClean="0"/>
              <a:t>rule, there </a:t>
            </a:r>
            <a:r>
              <a:rPr lang="en-US" sz="2400" dirty="0"/>
              <a:t>are </a:t>
            </a:r>
            <a:r>
              <a:rPr lang="en-US" sz="2400" i="1" dirty="0"/>
              <a:t>n(n - 1 )(n - 2)</a:t>
            </a:r>
            <a:r>
              <a:rPr lang="en-US" sz="2400" dirty="0"/>
              <a:t> </a:t>
            </a:r>
            <a:r>
              <a:rPr lang="en-US" sz="2400" dirty="0" smtClean="0"/>
              <a:t>… </a:t>
            </a:r>
            <a:r>
              <a:rPr lang="en-US" sz="2400" i="1" dirty="0"/>
              <a:t>(n - m + 1 )</a:t>
            </a:r>
            <a:endParaRPr lang="en-US" sz="2400" i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Basic Counting Principles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Sum Rule: </a:t>
            </a:r>
            <a:r>
              <a:rPr lang="en-US" sz="2400" dirty="0"/>
              <a:t>If a task can be done either in one of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ways or in one of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ways, </a:t>
            </a:r>
            <a:r>
              <a:rPr lang="en-US" sz="2400" dirty="0" smtClean="0"/>
              <a:t>where none </a:t>
            </a:r>
            <a:r>
              <a:rPr lang="en-US" sz="2400" dirty="0"/>
              <a:t>of the set of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ways is the same as any of the set of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ways, then there are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</a:p>
          <a:p>
            <a:pPr marL="0" indent="0">
              <a:buNone/>
            </a:pPr>
            <a:r>
              <a:rPr lang="en-US" sz="2400" dirty="0"/>
              <a:t>ways to do the </a:t>
            </a:r>
            <a:r>
              <a:rPr lang="en-US" sz="2400" dirty="0" smtClean="0"/>
              <a:t>task.</a:t>
            </a:r>
          </a:p>
          <a:p>
            <a:pPr marL="0" indent="0">
              <a:buNone/>
            </a:pPr>
            <a:r>
              <a:rPr lang="en-US" sz="2400" dirty="0"/>
              <a:t>A student can choose a computer project from one of three lists. The three lists contain 23, 15, and 19 possible projects, respectively. No project is on more than one list. How many </a:t>
            </a:r>
            <a:r>
              <a:rPr lang="en-US" sz="2400" dirty="0" smtClean="0"/>
              <a:t>possible projects </a:t>
            </a:r>
            <a:r>
              <a:rPr lang="en-US" sz="2400" dirty="0"/>
              <a:t>are there to choose from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dirty="0" smtClean="0"/>
              <a:t>By the sum rule, there are 23 + 15 + 19 = 57 ways to choose projects.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Inclusion-Exclusion </a:t>
            </a:r>
            <a:r>
              <a:rPr lang="en-US" dirty="0"/>
              <a:t>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sz="2400" dirty="0"/>
              <a:t>Suppose that a task can be done in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or in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ways, but that some of the set of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ways to </a:t>
            </a:r>
            <a:r>
              <a:rPr lang="en-US" sz="2400" dirty="0" smtClean="0"/>
              <a:t>do the </a:t>
            </a:r>
            <a:r>
              <a:rPr lang="en-US" sz="2400" dirty="0"/>
              <a:t>task are the same as some of the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other ways to do the task.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To </a:t>
            </a:r>
            <a:r>
              <a:rPr lang="en-US" sz="2400" dirty="0"/>
              <a:t>correctly count the number of ways to do the two tasks,</a:t>
            </a:r>
          </a:p>
          <a:p>
            <a:pPr marL="109728" indent="0">
              <a:buNone/>
            </a:pPr>
            <a:r>
              <a:rPr lang="en-US" sz="2400" dirty="0"/>
              <a:t>we add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ways to do it in one way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ways to do it in the </a:t>
            </a:r>
            <a:r>
              <a:rPr lang="en-US" sz="2400" dirty="0" smtClean="0"/>
              <a:t>other way</a:t>
            </a:r>
            <a:r>
              <a:rPr lang="en-US" sz="2400" dirty="0"/>
              <a:t>,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and </a:t>
            </a:r>
            <a:r>
              <a:rPr lang="en-US" sz="2400" dirty="0"/>
              <a:t>then subtract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number of ways to do the task in a way that is both among the set of </a:t>
            </a:r>
            <a:r>
              <a:rPr lang="en-US" sz="2400" i="1" dirty="0" smtClean="0"/>
              <a:t>n</a:t>
            </a:r>
            <a:r>
              <a:rPr lang="en-US" sz="2400" i="1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ways and the set of </a:t>
            </a:r>
            <a:r>
              <a:rPr lang="en-US" sz="2400" i="1" dirty="0"/>
              <a:t>n</a:t>
            </a:r>
            <a:r>
              <a:rPr lang="en-US" sz="2400" i="1" baseline="-25000" dirty="0"/>
              <a:t>2</a:t>
            </a:r>
            <a:r>
              <a:rPr lang="en-US" sz="2400" dirty="0"/>
              <a:t> ways. </a:t>
            </a:r>
            <a:endParaRPr lang="en-US" sz="2400" dirty="0" smtClean="0"/>
          </a:p>
          <a:p>
            <a:pPr marL="109728" indent="0">
              <a:buNone/>
            </a:pPr>
            <a:r>
              <a:rPr lang="en-US" sz="2400" dirty="0" smtClean="0"/>
              <a:t>This </a:t>
            </a:r>
            <a:r>
              <a:rPr lang="en-US" sz="2400" dirty="0"/>
              <a:t>technique is called the principle of </a:t>
            </a:r>
            <a:r>
              <a:rPr lang="en-US" sz="2400" b="1" dirty="0" smtClean="0"/>
              <a:t>inclusion-exclusion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5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/>
              <a:t>How many bit strings of length eight either start with a 1 bit or end with the two bits </a:t>
            </a:r>
            <a:r>
              <a:rPr lang="en-US" sz="2400" dirty="0" smtClean="0"/>
              <a:t>00?</a:t>
            </a:r>
          </a:p>
          <a:p>
            <a:pPr marL="109728" indent="0">
              <a:buNone/>
            </a:pPr>
            <a:r>
              <a:rPr lang="en-US" sz="2400" dirty="0"/>
              <a:t>Solution: We can construct a </a:t>
            </a:r>
            <a:r>
              <a:rPr lang="en-US" sz="2400" dirty="0" smtClean="0"/>
              <a:t>bit string </a:t>
            </a:r>
            <a:r>
              <a:rPr lang="en-US" sz="2400" dirty="0"/>
              <a:t>of length eight that begins with a 1 in 2</a:t>
            </a:r>
            <a:r>
              <a:rPr lang="en-US" sz="2400" baseline="30000" dirty="0"/>
              <a:t>7</a:t>
            </a:r>
            <a:r>
              <a:rPr lang="en-US" sz="2400" dirty="0"/>
              <a:t> = 128 </a:t>
            </a:r>
            <a:r>
              <a:rPr lang="en-US" sz="2400" dirty="0" smtClean="0"/>
              <a:t>ways.</a:t>
            </a:r>
          </a:p>
          <a:p>
            <a:pPr marL="109728" indent="0">
              <a:buNone/>
            </a:pPr>
            <a:r>
              <a:rPr lang="en-US" sz="2400" dirty="0"/>
              <a:t>Similarly, we can construct a bit string of length eight ending with the two bits 00, in 2</a:t>
            </a:r>
            <a:r>
              <a:rPr lang="en-US" sz="2400" baseline="30000" dirty="0"/>
              <a:t>6</a:t>
            </a:r>
            <a:r>
              <a:rPr lang="en-US" sz="2400" dirty="0"/>
              <a:t> = 64 ways</a:t>
            </a:r>
            <a:r>
              <a:rPr lang="en-US" sz="2400" dirty="0" smtClean="0"/>
              <a:t>.</a:t>
            </a:r>
          </a:p>
          <a:p>
            <a:pPr marL="109728" indent="0">
              <a:buNone/>
            </a:pPr>
            <a:r>
              <a:rPr lang="en-US" sz="2400" dirty="0"/>
              <a:t>Some of the ways to construct a bit string of length eight starting with a 1 are the </a:t>
            </a:r>
            <a:r>
              <a:rPr lang="en-US" sz="2400" dirty="0" smtClean="0"/>
              <a:t>same as </a:t>
            </a:r>
            <a:r>
              <a:rPr lang="en-US" sz="2400" dirty="0"/>
              <a:t>the ways to construct a bit string of length eight that ends with the two bits 00. There are 2</a:t>
            </a:r>
            <a:r>
              <a:rPr lang="en-US" sz="2400" baseline="30000" dirty="0"/>
              <a:t>5</a:t>
            </a:r>
            <a:r>
              <a:rPr lang="en-US" sz="2400" dirty="0"/>
              <a:t> = 32 ways to construct such a string</a:t>
            </a:r>
            <a:r>
              <a:rPr lang="en-US" sz="2400" dirty="0" smtClean="0"/>
              <a:t>.</a:t>
            </a:r>
          </a:p>
          <a:p>
            <a:pPr marL="109728" indent="0">
              <a:buNone/>
            </a:pPr>
            <a:r>
              <a:rPr lang="en-US" sz="2400" dirty="0" smtClean="0"/>
              <a:t>Therefore</a:t>
            </a:r>
            <a:r>
              <a:rPr lang="en-US" sz="2400" smtClean="0"/>
              <a:t>, total number of ways 128 + 64 – 32 = 160.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22098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Chapter 5</a:t>
            </a:r>
          </a:p>
          <a:p>
            <a:r>
              <a:rPr lang="en-US" dirty="0" smtClean="0"/>
              <a:t>Section 5.2</a:t>
            </a:r>
          </a:p>
          <a:p>
            <a:endParaRPr lang="en-US" dirty="0"/>
          </a:p>
          <a:p>
            <a:r>
              <a:rPr lang="en-US" dirty="0" smtClean="0"/>
              <a:t>The Pigeonhole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057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10794</TotalTime>
  <Words>1314</Words>
  <Application>Microsoft Office PowerPoint</Application>
  <PresentationFormat>On-screen Show (4:3)</PresentationFormat>
  <Paragraphs>123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Abdullah</vt:lpstr>
      <vt:lpstr>Equation</vt:lpstr>
      <vt:lpstr>Discrete Mathematics</vt:lpstr>
      <vt:lpstr>Basic Counting Principles</vt:lpstr>
      <vt:lpstr>Examples</vt:lpstr>
      <vt:lpstr>Examples</vt:lpstr>
      <vt:lpstr>Examples</vt:lpstr>
      <vt:lpstr>Basic Counting Principles</vt:lpstr>
      <vt:lpstr>Inclusion-Exclusion Principle</vt:lpstr>
      <vt:lpstr>Example</vt:lpstr>
      <vt:lpstr>Discrete Mathematics</vt:lpstr>
      <vt:lpstr>The Pigeonhole Principle</vt:lpstr>
      <vt:lpstr>Corollary 1</vt:lpstr>
      <vt:lpstr>The Generalized Pigeonhole Principle</vt:lpstr>
      <vt:lpstr>Example</vt:lpstr>
      <vt:lpstr>Discrete Mathematics</vt:lpstr>
      <vt:lpstr>Permutation</vt:lpstr>
      <vt:lpstr>Permutation</vt:lpstr>
      <vt:lpstr>Exercise</vt:lpstr>
      <vt:lpstr>Combination</vt:lpstr>
      <vt:lpstr>Combination</vt:lpstr>
      <vt:lpstr>Exercise</vt:lpstr>
    </vt:vector>
  </TitlesOfParts>
  <Company>Adam Lee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pc</cp:lastModifiedBy>
  <cp:revision>769</cp:revision>
  <dcterms:created xsi:type="dcterms:W3CDTF">2008-10-01T12:02:52Z</dcterms:created>
  <dcterms:modified xsi:type="dcterms:W3CDTF">2019-12-07T15:47:09Z</dcterms:modified>
</cp:coreProperties>
</file>