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5192" r:id="rId1"/>
  </p:sldMasterIdLst>
  <p:notesMasterIdLst>
    <p:notesMasterId r:id="rId14"/>
  </p:notesMasterIdLst>
  <p:handoutMasterIdLst>
    <p:handoutMasterId r:id="rId15"/>
  </p:handoutMasterIdLst>
  <p:sldIdLst>
    <p:sldId id="429" r:id="rId2"/>
    <p:sldId id="448" r:id="rId3"/>
    <p:sldId id="449" r:id="rId4"/>
    <p:sldId id="404" r:id="rId5"/>
    <p:sldId id="430" r:id="rId6"/>
    <p:sldId id="431" r:id="rId7"/>
    <p:sldId id="432" r:id="rId8"/>
    <p:sldId id="433" r:id="rId9"/>
    <p:sldId id="434" r:id="rId10"/>
    <p:sldId id="435" r:id="rId11"/>
    <p:sldId id="450" r:id="rId12"/>
    <p:sldId id="451"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6BE"/>
    <a:srgbClr val="CE0202"/>
    <a:srgbClr val="DFDFDF"/>
    <a:srgbClr val="FFF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92" autoAdjust="0"/>
  </p:normalViewPr>
  <p:slideViewPr>
    <p:cSldViewPr>
      <p:cViewPr varScale="1">
        <p:scale>
          <a:sx n="74" d="100"/>
          <a:sy n="74" d="100"/>
        </p:scale>
        <p:origin x="1086" y="54"/>
      </p:cViewPr>
      <p:guideLst>
        <p:guide orient="horz" pos="2160"/>
        <p:guide pos="2880"/>
      </p:guideLst>
    </p:cSldViewPr>
  </p:slideViewPr>
  <p:outlineViewPr>
    <p:cViewPr>
      <p:scale>
        <a:sx n="33" d="100"/>
        <a:sy n="33" d="100"/>
      </p:scale>
      <p:origin x="0" y="109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EA3A01BD-62CB-4973-BD02-11947225691A}" type="datetime1">
              <a:rPr lang="en-US"/>
              <a:pPr>
                <a:defRPr/>
              </a:pPr>
              <a:t>26-Jan-20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6912310-2560-4EF5-9A86-FCF0D1414C9B}" type="slidenum">
              <a:rPr lang="en-US"/>
              <a:pPr>
                <a:defRPr/>
              </a:pPr>
              <a:t>‹#›</a:t>
            </a:fld>
            <a:endParaRPr lang="en-US"/>
          </a:p>
        </p:txBody>
      </p:sp>
    </p:spTree>
    <p:extLst>
      <p:ext uri="{BB962C8B-B14F-4D97-AF65-F5344CB8AC3E}">
        <p14:creationId xmlns:p14="http://schemas.microsoft.com/office/powerpoint/2010/main" val="2395662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34CB85B-25C2-4382-9E90-EBB91320D87E}" type="slidenum">
              <a:rPr lang="en-US"/>
              <a:pPr>
                <a:defRPr/>
              </a:pPr>
              <a:t>‹#›</a:t>
            </a:fld>
            <a:endParaRPr lang="en-US"/>
          </a:p>
        </p:txBody>
      </p:sp>
    </p:spTree>
    <p:extLst>
      <p:ext uri="{BB962C8B-B14F-4D97-AF65-F5344CB8AC3E}">
        <p14:creationId xmlns:p14="http://schemas.microsoft.com/office/powerpoint/2010/main" val="2110419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91B50C-0138-4DEA-A94F-A849CA25002D}" type="slidenum">
              <a:rPr lang="en-US" sz="1200" smtClean="0"/>
              <a:pPr/>
              <a:t>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91B50C-0138-4DEA-A94F-A849CA25002D}" type="slidenum">
              <a:rPr lang="en-US" sz="1200" smtClean="0"/>
              <a:pPr/>
              <a:t>5</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91B50C-0138-4DEA-A94F-A849CA25002D}" type="slidenum">
              <a:rPr lang="en-US" sz="1200" smtClean="0"/>
              <a:pPr/>
              <a:t>6</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91B50C-0138-4DEA-A94F-A849CA25002D}" type="slidenum">
              <a:rPr lang="en-US" sz="1200" smtClean="0"/>
              <a:pPr/>
              <a:t>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91B50C-0138-4DEA-A94F-A849CA25002D}" type="slidenum">
              <a:rPr lang="en-US" sz="1200" smtClean="0"/>
              <a:pPr/>
              <a:t>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6" y="459013"/>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4" y="520701"/>
            <a:ext cx="373380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715000" y="685802"/>
            <a:ext cx="3429002"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724525" y="766112"/>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772150" y="810481"/>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611409"/>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633792"/>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60"/>
            <a:ext cx="91440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 y="324046"/>
            <a:ext cx="9144001" cy="11626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9210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3" y="2"/>
            <a:ext cx="9143999" cy="304799"/>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18507" y="1295402"/>
            <a:ext cx="8458200" cy="1470025"/>
          </a:xfrm>
        </p:spPr>
        <p:txBody>
          <a:bodyPr anchor="ctr">
            <a:normAutofit/>
          </a:bodyPr>
          <a:lstStyle>
            <a:lvl1pPr algn="ctr">
              <a:defRPr sz="4400" b="1">
                <a:solidFill>
                  <a:srgbClr val="D25500"/>
                </a:solidFill>
                <a:latin typeface="+mn-lt"/>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2324101" y="3124200"/>
            <a:ext cx="49530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1" y="6388100"/>
            <a:ext cx="960120" cy="457200"/>
          </a:xfrm>
        </p:spPr>
        <p:txBody>
          <a:bodyPr anchor="ctr"/>
          <a:lstStyle>
            <a:lvl1pPr algn="ctr">
              <a:defRPr sz="1050"/>
            </a:lvl1pPr>
          </a:lstStyle>
          <a:p>
            <a:pPr>
              <a:defRPr/>
            </a:pPr>
            <a:fld id="{9A27B8FC-9F74-4E8A-B629-0FEED0E18857}" type="datetime1">
              <a:rPr lang="en-US" smtClean="0"/>
              <a:t>26-Jan-20</a:t>
            </a:fld>
            <a:endParaRPr lang="en-US" dirty="0"/>
          </a:p>
        </p:txBody>
      </p:sp>
      <p:sp>
        <p:nvSpPr>
          <p:cNvPr id="29" name="Slide Number Placeholder 28"/>
          <p:cNvSpPr>
            <a:spLocks noGrp="1"/>
          </p:cNvSpPr>
          <p:nvPr>
            <p:ph type="sldNum" sz="quarter" idx="12"/>
          </p:nvPr>
        </p:nvSpPr>
        <p:spPr>
          <a:xfrm>
            <a:off x="8382000" y="1136"/>
            <a:ext cx="685800" cy="303664"/>
          </a:xfrm>
        </p:spPr>
        <p:txBody>
          <a:bodyPr/>
          <a:lstStyle>
            <a:lvl1pPr algn="r">
              <a:defRPr sz="2000">
                <a:solidFill>
                  <a:schemeClr val="bg1"/>
                </a:solidFill>
              </a:defRPr>
            </a:lvl1pPr>
          </a:lstStyle>
          <a:p>
            <a:pPr>
              <a:defRPr/>
            </a:pPr>
            <a:fld id="{36E73454-5A84-417B-9B21-EBC8861A7EF8}" type="slidenum">
              <a:rPr lang="en-US" smtClean="0"/>
              <a:pPr>
                <a:defRPr/>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2811" y="6094017"/>
            <a:ext cx="722370" cy="72237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313FC9B-1B21-42C3-A035-286383008CB2}" type="datetime1">
              <a:rPr lang="en-US" smtClean="0"/>
              <a:t>26-Jan-20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FE5BCD-8E82-4C53-AA0E-0AF99F62A738}"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A8B8F169-BDCE-4F36-9B81-7D236DBA5CC7}" type="datetime1">
              <a:rPr lang="en-US" smtClean="0"/>
              <a:t>26-Jan-20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10AB09-6321-44E5-B7F7-E59CAA3539B0}"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a:t>Click to edit Master title style</a:t>
            </a:r>
          </a:p>
        </p:txBody>
      </p:sp>
      <p:sp>
        <p:nvSpPr>
          <p:cNvPr id="3" name="Content Placeholder 2"/>
          <p:cNvSpPr>
            <a:spLocks noGrp="1"/>
          </p:cNvSpPr>
          <p:nvPr>
            <p:ph idx="1"/>
          </p:nvPr>
        </p:nvSpPr>
        <p:spPr>
          <a:xfrm>
            <a:off x="457200" y="1765300"/>
            <a:ext cx="8229600" cy="432511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0" y="6400800"/>
            <a:ext cx="957264" cy="457200"/>
          </a:xfrm>
        </p:spPr>
        <p:txBody>
          <a:bodyPr anchor="ctr"/>
          <a:lstStyle>
            <a:lvl1pPr algn="ctr">
              <a:defRPr sz="1050"/>
            </a:lvl1pPr>
          </a:lstStyle>
          <a:p>
            <a:pPr>
              <a:defRPr/>
            </a:pPr>
            <a:fld id="{FD213D35-FE69-42CF-8592-1F6C3EDA8618}" type="datetime1">
              <a:rPr lang="en-US" smtClean="0"/>
              <a:t>26-Jan-20</a:t>
            </a:fld>
            <a:endParaRPr lang="en-US"/>
          </a:p>
        </p:txBody>
      </p:sp>
      <p:sp>
        <p:nvSpPr>
          <p:cNvPr id="6" name="Slide Number Placeholder 5"/>
          <p:cNvSpPr>
            <a:spLocks noGrp="1"/>
          </p:cNvSpPr>
          <p:nvPr>
            <p:ph type="sldNum" sz="quarter" idx="12"/>
          </p:nvPr>
        </p:nvSpPr>
        <p:spPr/>
        <p:txBody>
          <a:bodyPr/>
          <a:lstStyle/>
          <a:p>
            <a:pPr>
              <a:defRPr/>
            </a:pPr>
            <a:fld id="{E8095267-8449-4777-889D-30BE2734527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54A3C95-4F8B-4118-B96C-21C087E70CF5}" type="datetime1">
              <a:rPr lang="en-US" smtClean="0"/>
              <a:t>26-Jan-20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A4DF27-5C93-4876-8EDC-25ACAF2E754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a:t>Click to edit Master title style</a:t>
            </a:r>
          </a:p>
        </p:txBody>
      </p:sp>
      <p:sp>
        <p:nvSpPr>
          <p:cNvPr id="3" name="Content Placeholder 2"/>
          <p:cNvSpPr>
            <a:spLocks noGrp="1"/>
          </p:cNvSpPr>
          <p:nvPr>
            <p:ph sz="half" idx="1"/>
          </p:nvPr>
        </p:nvSpPr>
        <p:spPr>
          <a:xfrm>
            <a:off x="457200" y="1765301"/>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65301"/>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12700" y="6413500"/>
            <a:ext cx="957264" cy="457200"/>
          </a:xfrm>
        </p:spPr>
        <p:txBody>
          <a:bodyPr anchor="ctr"/>
          <a:lstStyle>
            <a:lvl1pPr algn="ctr">
              <a:defRPr sz="1050"/>
            </a:lvl1pPr>
          </a:lstStyle>
          <a:p>
            <a:pPr>
              <a:defRPr/>
            </a:pPr>
            <a:fld id="{09D78873-4A8C-4A91-BD93-F2FFA844A5C6}" type="datetime1">
              <a:rPr lang="en-US" smtClean="0"/>
              <a:t>26-Jan-20</a:t>
            </a:fld>
            <a:endParaRPr lang="en-US" dirty="0"/>
          </a:p>
        </p:txBody>
      </p:sp>
      <p:sp>
        <p:nvSpPr>
          <p:cNvPr id="7" name="Slide Number Placeholder 6"/>
          <p:cNvSpPr>
            <a:spLocks noGrp="1"/>
          </p:cNvSpPr>
          <p:nvPr>
            <p:ph type="sldNum" sz="quarter" idx="12"/>
          </p:nvPr>
        </p:nvSpPr>
        <p:spPr/>
        <p:txBody>
          <a:bodyPr/>
          <a:lstStyle/>
          <a:p>
            <a:pPr>
              <a:defRPr/>
            </a:pPr>
            <a:fld id="{02F2228C-09AB-425F-8AFC-E91652E35AD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9" y="224497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8"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defRPr/>
            </a:pPr>
            <a:fld id="{C0EE60DF-1E8F-4923-92FF-CF46533DF761}" type="datetime1">
              <a:rPr lang="en-US" smtClean="0"/>
              <a:t>26-Jan-20</a:t>
            </a:fld>
            <a:endParaRPr lang="en-US" dirty="0"/>
          </a:p>
        </p:txBody>
      </p:sp>
      <p:sp>
        <p:nvSpPr>
          <p:cNvPr id="27" name="Slide Number Placeholder 26"/>
          <p:cNvSpPr>
            <a:spLocks noGrp="1"/>
          </p:cNvSpPr>
          <p:nvPr>
            <p:ph type="sldNum" sz="quarter" idx="11"/>
          </p:nvPr>
        </p:nvSpPr>
        <p:spPr/>
        <p:txBody>
          <a:bodyPr rtlCol="0"/>
          <a:lstStyle/>
          <a:p>
            <a:pPr>
              <a:defRPr/>
            </a:pPr>
            <a:fld id="{FC258A89-2B57-4048-B47F-060387E19EE1}"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a:defRPr/>
            </a:pPr>
            <a:fld id="{64C84D01-9BFE-42F3-85B4-11B6F19E038E}" type="datetime1">
              <a:rPr lang="en-US" smtClean="0"/>
              <a:t>26-Jan-20</a:t>
            </a:fld>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D1CCE1DF-6DD8-4B20-8337-AE63C3421D4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95C0AA7-DD58-4E18-8EAB-0E0D2271A05C}" type="datetime1">
              <a:rPr lang="en-US" smtClean="0"/>
              <a:t>26-Jan-20</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9F2701D-CB04-42AB-85DE-F162768430B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1"/>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3325A1BC-9C9C-4E26-A8F9-F6293959E1C2}" type="datetime1">
              <a:rPr lang="en-US" smtClean="0"/>
              <a:t>26-Jan-20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989DCF3-D57B-4727-93CC-1105D51F36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10"/>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D2365114-476A-4E14-B541-876A8FF68C1E}" type="datetime1">
              <a:rPr lang="en-US" smtClean="0"/>
              <a:t>26-Jan-20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3FEF648-BF10-4691-AE81-D5E1CA70AC59}"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72811" y="6094017"/>
            <a:ext cx="722370" cy="722371"/>
          </a:xfrm>
          <a:prstGeom prst="rect">
            <a:avLst/>
          </a:prstGeom>
        </p:spPr>
      </p:pic>
      <p:sp>
        <p:nvSpPr>
          <p:cNvPr id="28" name="Rectangle 27"/>
          <p:cNvSpPr/>
          <p:nvPr/>
        </p:nvSpPr>
        <p:spPr>
          <a:xfrm>
            <a:off x="1" y="366821"/>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2"/>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4" y="308278"/>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6" y="360249"/>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4"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fld id="{378AF8A9-1CFB-45E0-83B3-3A00C39373D9}" type="datetime1">
              <a:rPr lang="en-US" smtClean="0"/>
              <a:t>26-Jan-20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4989F3FF-EEB1-43E3-9001-1B4D75F55A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193" r:id="rId1"/>
    <p:sldLayoutId id="2147485194" r:id="rId2"/>
    <p:sldLayoutId id="2147485195" r:id="rId3"/>
    <p:sldLayoutId id="2147485196" r:id="rId4"/>
    <p:sldLayoutId id="2147485197" r:id="rId5"/>
    <p:sldLayoutId id="2147485198" r:id="rId6"/>
    <p:sldLayoutId id="2147485199" r:id="rId7"/>
    <p:sldLayoutId id="2147485200" r:id="rId8"/>
    <p:sldLayoutId id="2147485201" r:id="rId9"/>
    <p:sldLayoutId id="2147485202" r:id="rId10"/>
    <p:sldLayoutId id="214748520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 Mathematics</a:t>
            </a:r>
          </a:p>
        </p:txBody>
      </p:sp>
      <p:sp>
        <p:nvSpPr>
          <p:cNvPr id="3" name="Subtitle 2"/>
          <p:cNvSpPr>
            <a:spLocks noGrp="1"/>
          </p:cNvSpPr>
          <p:nvPr>
            <p:ph type="subTitle" idx="1"/>
          </p:nvPr>
        </p:nvSpPr>
        <p:spPr>
          <a:xfrm>
            <a:off x="2324101" y="3124200"/>
            <a:ext cx="4953000" cy="2209800"/>
          </a:xfrm>
        </p:spPr>
        <p:txBody>
          <a:bodyPr>
            <a:normAutofit/>
          </a:bodyPr>
          <a:lstStyle/>
          <a:p>
            <a:r>
              <a:rPr lang="en-US" sz="3500" dirty="0"/>
              <a:t>Chapter 6</a:t>
            </a:r>
          </a:p>
          <a:p>
            <a:endParaRPr lang="en-US" dirty="0"/>
          </a:p>
          <a:p>
            <a:r>
              <a:rPr lang="en-US" dirty="0"/>
              <a:t>Discrete Probability</a:t>
            </a:r>
          </a:p>
        </p:txBody>
      </p:sp>
    </p:spTree>
    <p:extLst>
      <p:ext uri="{BB962C8B-B14F-4D97-AF65-F5344CB8AC3E}">
        <p14:creationId xmlns:p14="http://schemas.microsoft.com/office/powerpoint/2010/main" val="1182353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9728" indent="0">
                  <a:buNone/>
                </a:pPr>
                <a:r>
                  <a:rPr lang="en-US" sz="2400" dirty="0"/>
                  <a:t>To complete the proof, we have to show that 			p(</a:t>
                </a:r>
                <a:r>
                  <a:rPr lang="en-US" sz="2400" i="1" dirty="0"/>
                  <a:t>E</a:t>
                </a:r>
                <a:r>
                  <a:rPr lang="en-US" sz="2400" dirty="0"/>
                  <a:t>) = p(</a:t>
                </a:r>
                <a:r>
                  <a:rPr lang="en-US" sz="2400" i="1" dirty="0"/>
                  <a:t>E</a:t>
                </a:r>
                <a:r>
                  <a:rPr lang="en-US" sz="2400" dirty="0"/>
                  <a:t>|</a:t>
                </a:r>
                <a:r>
                  <a:rPr lang="en-US" sz="2400" i="1" dirty="0"/>
                  <a:t>F</a:t>
                </a:r>
                <a:r>
                  <a:rPr lang="en-US" sz="2400" dirty="0"/>
                  <a:t>)p(</a:t>
                </a:r>
                <a:r>
                  <a:rPr lang="en-US" sz="2400" i="1" dirty="0"/>
                  <a:t>F</a:t>
                </a:r>
                <a:r>
                  <a:rPr lang="en-US" sz="2400" dirty="0"/>
                  <a:t>) + p(</a:t>
                </a:r>
                <a:r>
                  <a:rPr lang="en-US" sz="2400" i="1" dirty="0"/>
                  <a:t>E</a:t>
                </a:r>
                <a:r>
                  <a:rPr lang="en-US" sz="2400" dirty="0"/>
                  <a:t>|</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𝐹</m:t>
                        </m:r>
                      </m:e>
                    </m:acc>
                  </m:oMath>
                </a14:m>
                <a:r>
                  <a:rPr lang="en-US" sz="2400" dirty="0"/>
                  <a:t>)p(</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a:t>
                </a:r>
              </a:p>
              <a:p>
                <a:pPr marL="109728" indent="0">
                  <a:buNone/>
                </a:pPr>
                <a:r>
                  <a:rPr lang="en-US" sz="2400" i="1" dirty="0"/>
                  <a:t>E</a:t>
                </a:r>
                <a:r>
                  <a:rPr lang="en-US" sz="2400" dirty="0"/>
                  <a:t> = (</a:t>
                </a:r>
                <a:r>
                  <a:rPr lang="en-US" sz="2400" i="1" dirty="0"/>
                  <a:t>E</a:t>
                </a:r>
                <a14:m>
                  <m:oMath xmlns:m="http://schemas.openxmlformats.org/officeDocument/2006/math">
                    <m:r>
                      <a:rPr lang="en-US" sz="2400" b="0" i="0" smtClean="0">
                        <a:latin typeface="Cambria Math"/>
                        <a:ea typeface="Cambria Math"/>
                      </a:rPr>
                      <m:t> </m:t>
                    </m:r>
                    <m:r>
                      <a:rPr lang="en-US" sz="2400" i="1" smtClean="0">
                        <a:latin typeface="Cambria Math"/>
                        <a:ea typeface="Cambria Math"/>
                      </a:rPr>
                      <m:t>∩</m:t>
                    </m:r>
                    <m:r>
                      <a:rPr lang="en-US" sz="2400" b="0" i="1" smtClean="0">
                        <a:latin typeface="Cambria Math"/>
                        <a:ea typeface="Cambria Math"/>
                      </a:rPr>
                      <m:t> </m:t>
                    </m:r>
                  </m:oMath>
                </a14:m>
                <a:r>
                  <a:rPr lang="en-US" sz="2400" i="1" dirty="0"/>
                  <a:t>F</a:t>
                </a:r>
                <a:r>
                  <a:rPr lang="en-US" sz="2400" dirty="0"/>
                  <a:t>) </a:t>
                </a:r>
                <a14:m>
                  <m:oMath xmlns:m="http://schemas.openxmlformats.org/officeDocument/2006/math">
                    <m:r>
                      <a:rPr lang="en-US" sz="2400" i="1" smtClean="0">
                        <a:latin typeface="Cambria Math"/>
                        <a:ea typeface="Cambria Math"/>
                      </a:rPr>
                      <m:t>∪</m:t>
                    </m:r>
                  </m:oMath>
                </a14:m>
                <a:r>
                  <a:rPr lang="en-US" sz="2400" dirty="0"/>
                  <a:t> (</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 (</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 </m:t>
                    </m:r>
                  </m:oMath>
                </a14:m>
                <a:r>
                  <a:rPr lang="en-US" sz="2400" i="1" dirty="0"/>
                  <a:t>F</a:t>
                </a:r>
                <a:r>
                  <a:rPr lang="en-US" sz="2400" dirty="0"/>
                  <a:t>) and (</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 are disjoint.</a:t>
                </a:r>
              </a:p>
              <a:p>
                <a:pPr marL="109728" indent="0">
                  <a:buNone/>
                </a:pPr>
                <a:r>
                  <a:rPr lang="en-US" sz="2400" dirty="0"/>
                  <a:t>p(</a:t>
                </a:r>
                <a:r>
                  <a:rPr lang="en-US" sz="2400" i="1" dirty="0"/>
                  <a:t>E</a:t>
                </a:r>
                <a:r>
                  <a:rPr lang="en-US" sz="2400" dirty="0"/>
                  <a:t>) = 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 </m:t>
                    </m:r>
                  </m:oMath>
                </a14:m>
                <a:r>
                  <a:rPr lang="en-US" sz="2400" i="1" dirty="0"/>
                  <a:t>F</a:t>
                </a:r>
                <a:r>
                  <a:rPr lang="en-US" sz="2400" dirty="0"/>
                  <a:t>) + 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a:t>
                </a:r>
              </a:p>
              <a:p>
                <a:pPr marL="109728" indent="0">
                  <a:buNone/>
                </a:pPr>
                <a:r>
                  <a:rPr lang="en-US" sz="2400" dirty="0"/>
                  <a:t>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 </m:t>
                    </m:r>
                  </m:oMath>
                </a14:m>
                <a:r>
                  <a:rPr lang="en-US" sz="2400" i="1" dirty="0"/>
                  <a:t>F</a:t>
                </a:r>
                <a:r>
                  <a:rPr lang="en-US" sz="2400" dirty="0"/>
                  <a:t>) = p(E|F)p(F)  and 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 = p(</a:t>
                </a:r>
                <a:r>
                  <a:rPr lang="en-US" sz="2400" i="1" dirty="0"/>
                  <a:t>E</a:t>
                </a:r>
                <a:r>
                  <a:rPr lang="en-US" sz="2400" dirty="0"/>
                  <a:t>|</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)p(</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𝐹</m:t>
                        </m:r>
                      </m:e>
                    </m:acc>
                  </m:oMath>
                </a14:m>
                <a:r>
                  <a:rPr lang="en-US" sz="2400" dirty="0"/>
                  <a:t>)</a:t>
                </a:r>
              </a:p>
              <a:p>
                <a:pPr marL="109728" indent="0">
                  <a:buNone/>
                </a:pPr>
                <a:r>
                  <a:rPr lang="en-US" sz="2400" dirty="0"/>
                  <a:t>It follows that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8095267-8449-4777-889D-30BE27345274}" type="slidenum">
              <a:rPr lang="en-US" smtClean="0"/>
              <a:pPr>
                <a:defRPr/>
              </a:pPr>
              <a:t>10</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67200"/>
            <a:ext cx="56483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94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sp>
        <p:nvSpPr>
          <p:cNvPr id="3" name="Content Placeholder 2"/>
          <p:cNvSpPr>
            <a:spLocks noGrp="1"/>
          </p:cNvSpPr>
          <p:nvPr>
            <p:ph idx="1"/>
          </p:nvPr>
        </p:nvSpPr>
        <p:spPr/>
        <p:txBody>
          <a:bodyPr>
            <a:normAutofit/>
          </a:bodyPr>
          <a:lstStyle/>
          <a:p>
            <a:pPr marL="109728" indent="0">
              <a:buNone/>
            </a:pPr>
            <a:r>
              <a:rPr lang="en-US" sz="2400" dirty="0"/>
              <a:t>Suppose that one person in 100000 has a particular rare disease for which there is a fairly accurate diagnostic test. This test is correct 99% o the time when given to someone with the disease; it is correct 99.5% of the time when given to someone who does not have the disease. Given the information can we find</a:t>
            </a:r>
          </a:p>
          <a:p>
            <a:pPr marL="566928" indent="-457200">
              <a:buFont typeface="+mj-lt"/>
              <a:buAutoNum type="alphaLcParenR"/>
            </a:pPr>
            <a:r>
              <a:rPr lang="en-US" sz="2400" dirty="0"/>
              <a:t>The probability that someone who tests positive for the disease has the disease?</a:t>
            </a:r>
          </a:p>
          <a:p>
            <a:pPr marL="566928" indent="-457200">
              <a:buFont typeface="+mj-lt"/>
              <a:buAutoNum type="alphaLcParenR"/>
            </a:pPr>
            <a:r>
              <a:rPr lang="en-US" sz="2400" dirty="0"/>
              <a:t> The probability that someone who tests negative for the disease does not have the disease?</a:t>
            </a:r>
          </a:p>
        </p:txBody>
      </p:sp>
      <p:sp>
        <p:nvSpPr>
          <p:cNvPr id="4" name="Slide Number Placeholder 3"/>
          <p:cNvSpPr>
            <a:spLocks noGrp="1"/>
          </p:cNvSpPr>
          <p:nvPr>
            <p:ph type="sldNum" sz="quarter" idx="12"/>
          </p:nvPr>
        </p:nvSpPr>
        <p:spPr/>
        <p:txBody>
          <a:bodyPr/>
          <a:lstStyle/>
          <a:p>
            <a:pPr>
              <a:defRPr/>
            </a:pPr>
            <a:fld id="{E8095267-8449-4777-889D-30BE27345274}" type="slidenum">
              <a:rPr lang="en-US" smtClean="0"/>
              <a:pPr>
                <a:defRPr/>
              </a:pPr>
              <a:t>11</a:t>
            </a:fld>
            <a:endParaRPr lang="en-US"/>
          </a:p>
        </p:txBody>
      </p:sp>
    </p:spTree>
    <p:extLst>
      <p:ext uri="{BB962C8B-B14F-4D97-AF65-F5344CB8AC3E}">
        <p14:creationId xmlns:p14="http://schemas.microsoft.com/office/powerpoint/2010/main" val="26158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87C6-AF70-40E8-9476-D48ED0ED1A1C}"/>
              </a:ext>
            </a:extLst>
          </p:cNvPr>
          <p:cNvSpPr>
            <a:spLocks noGrp="1"/>
          </p:cNvSpPr>
          <p:nvPr>
            <p:ph type="title"/>
          </p:nvPr>
        </p:nvSpPr>
        <p:spPr/>
        <p:txBody>
          <a:bodyPr/>
          <a:lstStyle/>
          <a:p>
            <a:r>
              <a:rPr lang="en-US" dirty="0"/>
              <a:t>HW------</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9F1757F4-87FC-4204-8ADF-108F4BC0B84F}"/>
              </a:ext>
            </a:extLst>
          </p:cNvPr>
          <p:cNvSpPr>
            <a:spLocks noGrp="1"/>
          </p:cNvSpPr>
          <p:nvPr>
            <p:ph idx="1"/>
          </p:nvPr>
        </p:nvSpPr>
        <p:spPr/>
        <p:txBody>
          <a:bodyPr/>
          <a:lstStyle/>
          <a:p>
            <a:r>
              <a:rPr lang="en-US" dirty="0" err="1"/>
              <a:t>Boiyer</a:t>
            </a:r>
            <a:r>
              <a:rPr lang="en-US" dirty="0"/>
              <a:t> </a:t>
            </a:r>
            <a:r>
              <a:rPr lang="en-US" dirty="0" err="1"/>
              <a:t>seser</a:t>
            </a:r>
            <a:r>
              <a:rPr lang="en-US" dirty="0"/>
              <a:t> example </a:t>
            </a:r>
            <a:r>
              <a:rPr lang="en-US" dirty="0" err="1"/>
              <a:t>korte</a:t>
            </a:r>
            <a:r>
              <a:rPr lang="en-US" dirty="0"/>
              <a:t> </a:t>
            </a:r>
            <a:r>
              <a:rPr lang="en-US" dirty="0" err="1"/>
              <a:t>bhobe</a:t>
            </a:r>
            <a:endParaRPr lang="en-US" dirty="0"/>
          </a:p>
        </p:txBody>
      </p:sp>
      <p:sp>
        <p:nvSpPr>
          <p:cNvPr id="4" name="Slide Number Placeholder 3">
            <a:extLst>
              <a:ext uri="{FF2B5EF4-FFF2-40B4-BE49-F238E27FC236}">
                <a16:creationId xmlns:a16="http://schemas.microsoft.com/office/drawing/2014/main" id="{88BCD3B7-1E5F-4860-985D-BC2458BB2684}"/>
              </a:ext>
            </a:extLst>
          </p:cNvPr>
          <p:cNvSpPr>
            <a:spLocks noGrp="1"/>
          </p:cNvSpPr>
          <p:nvPr>
            <p:ph type="sldNum" sz="quarter" idx="12"/>
          </p:nvPr>
        </p:nvSpPr>
        <p:spPr/>
        <p:txBody>
          <a:bodyPr/>
          <a:lstStyle/>
          <a:p>
            <a:pPr>
              <a:defRPr/>
            </a:pPr>
            <a:fld id="{E8095267-8449-4777-889D-30BE27345274}" type="slidenum">
              <a:rPr lang="en-US" smtClean="0"/>
              <a:pPr>
                <a:defRPr/>
              </a:pPr>
              <a:t>12</a:t>
            </a:fld>
            <a:endParaRPr lang="en-US"/>
          </a:p>
        </p:txBody>
      </p:sp>
    </p:spTree>
    <p:extLst>
      <p:ext uri="{BB962C8B-B14F-4D97-AF65-F5344CB8AC3E}">
        <p14:creationId xmlns:p14="http://schemas.microsoft.com/office/powerpoint/2010/main" val="365371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214B2B"/>
                </a:solidFill>
              </a:rPr>
              <a:t>Finite Probability</a:t>
            </a:r>
            <a:endParaRPr lang="en-US" dirty="0"/>
          </a:p>
        </p:txBody>
      </p:sp>
      <p:sp>
        <p:nvSpPr>
          <p:cNvPr id="3" name="Content Placeholder 2"/>
          <p:cNvSpPr>
            <a:spLocks noGrp="1"/>
          </p:cNvSpPr>
          <p:nvPr>
            <p:ph idx="1"/>
          </p:nvPr>
        </p:nvSpPr>
        <p:spPr/>
        <p:txBody>
          <a:bodyPr>
            <a:normAutofit/>
          </a:bodyPr>
          <a:lstStyle/>
          <a:p>
            <a:r>
              <a:rPr lang="en-US" sz="2400" dirty="0"/>
              <a:t>If S is a finite sample space of equally likely outcomes, and E is an event (a subset of S), then the probability of E is p(E) = |E|/|S|</a:t>
            </a:r>
          </a:p>
          <a:p>
            <a:pPr marL="109728" indent="0">
              <a:buNone/>
            </a:pPr>
            <a:r>
              <a:rPr lang="en-US" sz="2400" b="1" dirty="0"/>
              <a:t>Example: </a:t>
            </a:r>
            <a:r>
              <a:rPr lang="en-US" sz="2400" dirty="0"/>
              <a:t>What is the probability that when 2 dice are rolled, the sum of the numbers on the 2 dice is 7? </a:t>
            </a:r>
          </a:p>
          <a:p>
            <a:pPr marL="109728" indent="0">
              <a:buNone/>
            </a:pPr>
            <a:r>
              <a:rPr lang="en-US" sz="2400" b="1" dirty="0"/>
              <a:t>Solution:</a:t>
            </a:r>
            <a:r>
              <a:rPr lang="en-US" sz="2400" dirty="0"/>
              <a:t> There are a total of 36 equally likely possible outcomes when 2 dice are rolled. </a:t>
            </a:r>
          </a:p>
          <a:p>
            <a:pPr marL="109728" indent="0">
              <a:buNone/>
            </a:pPr>
            <a:r>
              <a:rPr lang="en-US" sz="2400" dirty="0"/>
              <a:t>	There are six successful outcomes, namely, (1, 6), (2, 5), (3, 4), (4, 3), (5, 2) and (6, 1).</a:t>
            </a:r>
          </a:p>
          <a:p>
            <a:pPr marL="109728" indent="0">
              <a:buNone/>
            </a:pPr>
            <a:r>
              <a:rPr lang="en-US" sz="2400" dirty="0"/>
              <a:t>	Hence the probability that a seven comes up when 2 dice are rolled is 6/36 = 1/6.  </a:t>
            </a:r>
          </a:p>
        </p:txBody>
      </p:sp>
      <p:sp>
        <p:nvSpPr>
          <p:cNvPr id="4" name="Slide Number Placeholder 3"/>
          <p:cNvSpPr>
            <a:spLocks noGrp="1"/>
          </p:cNvSpPr>
          <p:nvPr>
            <p:ph type="sldNum" sz="quarter" idx="12"/>
          </p:nvPr>
        </p:nvSpPr>
        <p:spPr/>
        <p:txBody>
          <a:bodyPr/>
          <a:lstStyle/>
          <a:p>
            <a:pPr>
              <a:defRPr/>
            </a:pPr>
            <a:fld id="{E8095267-8449-4777-889D-30BE27345274}" type="slidenum">
              <a:rPr lang="en-US" smtClean="0"/>
              <a:pPr>
                <a:defRPr/>
              </a:pPr>
              <a:t>2</a:t>
            </a:fld>
            <a:endParaRPr lang="en-US"/>
          </a:p>
        </p:txBody>
      </p:sp>
    </p:spTree>
    <p:extLst>
      <p:ext uri="{BB962C8B-B14F-4D97-AF65-F5344CB8AC3E}">
        <p14:creationId xmlns:p14="http://schemas.microsoft.com/office/powerpoint/2010/main" val="277473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214B2B"/>
                </a:solidFill>
              </a:rPr>
              <a:t>Finite Probability</a:t>
            </a:r>
            <a:endParaRPr lang="en-US" dirty="0"/>
          </a:p>
        </p:txBody>
      </p:sp>
      <p:sp>
        <p:nvSpPr>
          <p:cNvPr id="3" name="Content Placeholder 2"/>
          <p:cNvSpPr>
            <a:spLocks noGrp="1"/>
          </p:cNvSpPr>
          <p:nvPr>
            <p:ph idx="1"/>
          </p:nvPr>
        </p:nvSpPr>
        <p:spPr/>
        <p:txBody>
          <a:bodyPr>
            <a:normAutofit/>
          </a:bodyPr>
          <a:lstStyle/>
          <a:p>
            <a:r>
              <a:rPr lang="en-US" sz="2400" dirty="0"/>
              <a:t>Example: In a lottery, players win a large prize when they pick four digits that match in the correct order, four digits selected by a random process. A smaller prize is won if only three digits are matched. What is the probability that a player wins the large prize? What is the probability that a player wins the small prize?</a:t>
            </a:r>
          </a:p>
        </p:txBody>
      </p:sp>
      <p:sp>
        <p:nvSpPr>
          <p:cNvPr id="4" name="Slide Number Placeholder 3"/>
          <p:cNvSpPr>
            <a:spLocks noGrp="1"/>
          </p:cNvSpPr>
          <p:nvPr>
            <p:ph type="sldNum" sz="quarter" idx="12"/>
          </p:nvPr>
        </p:nvSpPr>
        <p:spPr/>
        <p:txBody>
          <a:bodyPr/>
          <a:lstStyle/>
          <a:p>
            <a:pPr>
              <a:defRPr/>
            </a:pPr>
            <a:fld id="{E8095267-8449-4777-889D-30BE27345274}" type="slidenum">
              <a:rPr lang="en-US" smtClean="0"/>
              <a:pPr>
                <a:defRPr/>
              </a:pPr>
              <a:t>3</a:t>
            </a:fld>
            <a:endParaRPr lang="en-US"/>
          </a:p>
        </p:txBody>
      </p:sp>
    </p:spTree>
    <p:extLst>
      <p:ext uri="{BB962C8B-B14F-4D97-AF65-F5344CB8AC3E}">
        <p14:creationId xmlns:p14="http://schemas.microsoft.com/office/powerpoint/2010/main" val="186596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fontAlgn="auto" hangingPunct="1">
              <a:spcAft>
                <a:spcPts val="0"/>
              </a:spcAft>
              <a:defRPr/>
            </a:pPr>
            <a:r>
              <a:rPr lang="en-US" sz="4400" dirty="0"/>
              <a:t>Finite Probability</a:t>
            </a:r>
          </a:p>
        </p:txBody>
      </p:sp>
      <p:sp>
        <p:nvSpPr>
          <p:cNvPr id="2" name="Slide Number Placeholder 1"/>
          <p:cNvSpPr>
            <a:spLocks noGrp="1"/>
          </p:cNvSpPr>
          <p:nvPr>
            <p:ph type="sldNum" sz="quarter" idx="12"/>
          </p:nvPr>
        </p:nvSpPr>
        <p:spPr/>
        <p:txBody>
          <a:bodyPr/>
          <a:lstStyle/>
          <a:p>
            <a:pPr>
              <a:defRPr/>
            </a:pPr>
            <a:fld id="{E8095267-8449-4777-889D-30BE27345274}" type="slidenum">
              <a:rPr lang="en-US" smtClean="0"/>
              <a:pPr>
                <a:defRPr/>
              </a:pPr>
              <a:t>4</a:t>
            </a:fld>
            <a:endParaRPr lang="en-US"/>
          </a:p>
        </p:txBody>
      </p:sp>
      <p:sp>
        <p:nvSpPr>
          <p:cNvPr id="3" name="Content Placeholder 2"/>
          <p:cNvSpPr>
            <a:spLocks noGrp="1"/>
          </p:cNvSpPr>
          <p:nvPr>
            <p:ph idx="1"/>
          </p:nvPr>
        </p:nvSpPr>
        <p:spPr/>
        <p:txBody>
          <a:bodyPr>
            <a:normAutofit/>
          </a:bodyPr>
          <a:lstStyle/>
          <a:p>
            <a:r>
              <a:rPr lang="en-US" sz="2400" dirty="0"/>
              <a:t>What is the probability that </a:t>
            </a:r>
            <a:r>
              <a:rPr lang="en-US" sz="2400" dirty="0" err="1"/>
              <a:t>Selim</a:t>
            </a:r>
            <a:r>
              <a:rPr lang="en-US" sz="2400" dirty="0"/>
              <a:t>, </a:t>
            </a:r>
            <a:r>
              <a:rPr lang="en-US" sz="2400" dirty="0" err="1"/>
              <a:t>Raju</a:t>
            </a:r>
            <a:r>
              <a:rPr lang="en-US" sz="2400" dirty="0"/>
              <a:t> and </a:t>
            </a:r>
            <a:r>
              <a:rPr lang="en-US" sz="2400" dirty="0" err="1"/>
              <a:t>Faruk</a:t>
            </a:r>
            <a:r>
              <a:rPr lang="en-US" sz="2400" dirty="0"/>
              <a:t> win the first, second and third prizes respectively in a drawing if 200 people enter a contest and </a:t>
            </a:r>
          </a:p>
          <a:p>
            <a:pPr marL="566928" indent="-457200">
              <a:buFont typeface="+mj-lt"/>
              <a:buAutoNum type="alphaLcParenR"/>
            </a:pPr>
            <a:r>
              <a:rPr lang="en-US" sz="2400" dirty="0"/>
              <a:t>No one can win more than one prize.</a:t>
            </a:r>
          </a:p>
          <a:p>
            <a:pPr marL="566928" indent="-457200">
              <a:buFont typeface="+mj-lt"/>
              <a:buAutoNum type="alphaLcParenR"/>
            </a:pPr>
            <a:r>
              <a:rPr lang="en-US" sz="2400" dirty="0"/>
              <a:t>Winning more than one prize is allowed.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pPr eaLnBrk="1" fontAlgn="auto" hangingPunct="1">
              <a:spcAft>
                <a:spcPts val="0"/>
              </a:spcAft>
              <a:defRPr/>
            </a:pPr>
            <a:r>
              <a:rPr lang="en-US" sz="4400" dirty="0"/>
              <a:t>Probability of Combinations of Events</a:t>
            </a:r>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p:txBody>
              <a:bodyPr>
                <a:noAutofit/>
              </a:bodyPr>
              <a:lstStyle/>
              <a:p>
                <a:pPr marL="457200" indent="-457200"/>
                <a:r>
                  <a:rPr lang="en-US" sz="2400" dirty="0"/>
                  <a:t>What is the probability that a positive integer is selected  at random from the set of positive integers not exceeding 100 is divisible by either 2 or 5?</a:t>
                </a:r>
              </a:p>
              <a:p>
                <a:pPr marL="457200" indent="-457200"/>
                <a:r>
                  <a:rPr lang="en-US" sz="2400" b="1" dirty="0"/>
                  <a:t>Solution: </a:t>
                </a:r>
                <a:r>
                  <a:rPr lang="en-US" sz="2400" dirty="0"/>
                  <a:t>Let E</a:t>
                </a:r>
                <a:r>
                  <a:rPr lang="en-US" sz="2400" baseline="-25000" dirty="0"/>
                  <a:t>1</a:t>
                </a:r>
                <a:r>
                  <a:rPr lang="en-US" sz="2400" dirty="0"/>
                  <a:t> and E</a:t>
                </a:r>
                <a:r>
                  <a:rPr lang="en-US" sz="2400" baseline="-25000" dirty="0"/>
                  <a:t>2</a:t>
                </a:r>
                <a:r>
                  <a:rPr lang="en-US" sz="2400" dirty="0"/>
                  <a:t> be the events that the integer is divisible by 2 and 5 respectively.</a:t>
                </a:r>
              </a:p>
              <a:p>
                <a:pPr marL="0" indent="0">
                  <a:buNone/>
                </a:pPr>
                <a:r>
                  <a:rPr lang="en-US" sz="2400" dirty="0"/>
                  <a:t>	 |E</a:t>
                </a:r>
                <a:r>
                  <a:rPr lang="en-US" sz="2400" baseline="-25000" dirty="0"/>
                  <a:t>1</a:t>
                </a:r>
                <a:r>
                  <a:rPr lang="en-US" sz="2400" dirty="0"/>
                  <a:t>| = 50, |E</a:t>
                </a:r>
                <a:r>
                  <a:rPr lang="en-US" sz="2400" baseline="-25000" dirty="0"/>
                  <a:t>2</a:t>
                </a:r>
                <a:r>
                  <a:rPr lang="en-US" sz="2400" dirty="0"/>
                  <a:t>| = 20 and |E</a:t>
                </a:r>
                <a:r>
                  <a:rPr lang="en-US" sz="2400" baseline="-25000" dirty="0"/>
                  <a:t>1</a:t>
                </a:r>
                <a:r>
                  <a:rPr lang="en-US" sz="2400" dirty="0"/>
                  <a:t> </a:t>
                </a:r>
                <a14:m>
                  <m:oMath xmlns:m="http://schemas.openxmlformats.org/officeDocument/2006/math">
                    <m:r>
                      <a:rPr lang="en-US" sz="2400" i="1" smtClean="0">
                        <a:latin typeface="Cambria Math"/>
                        <a:ea typeface="Cambria Math"/>
                      </a:rPr>
                      <m:t>∩</m:t>
                    </m:r>
                  </m:oMath>
                </a14:m>
                <a:r>
                  <a:rPr lang="en-US" sz="2400" dirty="0"/>
                  <a:t> E</a:t>
                </a:r>
                <a:r>
                  <a:rPr lang="en-US" sz="2400" baseline="-25000" dirty="0"/>
                  <a:t>2</a:t>
                </a:r>
                <a:r>
                  <a:rPr lang="en-US" sz="2400" dirty="0"/>
                  <a:t>| = 10</a:t>
                </a:r>
              </a:p>
              <a:p>
                <a:pPr marL="0" indent="0">
                  <a:buNone/>
                </a:pPr>
                <a:r>
                  <a:rPr lang="en-US" sz="2400" dirty="0"/>
                  <a:t>	p(E</a:t>
                </a:r>
                <a:r>
                  <a:rPr lang="en-US" sz="2400" baseline="-25000" dirty="0"/>
                  <a:t>1</a:t>
                </a:r>
                <a:r>
                  <a:rPr lang="en-US" sz="2400" dirty="0"/>
                  <a:t> </a:t>
                </a:r>
                <a14:m>
                  <m:oMath xmlns:m="http://schemas.openxmlformats.org/officeDocument/2006/math">
                    <m:r>
                      <a:rPr lang="en-US" sz="2400" i="1" smtClean="0">
                        <a:latin typeface="Cambria Math"/>
                        <a:ea typeface="Cambria Math"/>
                      </a:rPr>
                      <m:t>∪</m:t>
                    </m:r>
                  </m:oMath>
                </a14:m>
                <a:r>
                  <a:rPr lang="en-US" sz="2400" dirty="0"/>
                  <a:t> E</a:t>
                </a:r>
                <a:r>
                  <a:rPr lang="en-US" sz="2400" baseline="-25000" dirty="0"/>
                  <a:t>2</a:t>
                </a:r>
                <a:r>
                  <a:rPr lang="en-US" sz="2400" dirty="0"/>
                  <a:t>) = p(E</a:t>
                </a:r>
                <a:r>
                  <a:rPr lang="en-US" sz="2400" baseline="-25000" dirty="0"/>
                  <a:t>1</a:t>
                </a:r>
                <a:r>
                  <a:rPr lang="en-US" sz="2400" dirty="0"/>
                  <a:t>) + p(E</a:t>
                </a:r>
                <a:r>
                  <a:rPr lang="en-US" sz="2400" baseline="-25000" dirty="0"/>
                  <a:t>2</a:t>
                </a:r>
                <a:r>
                  <a:rPr lang="en-US" sz="2400" dirty="0"/>
                  <a:t>) – p(E</a:t>
                </a:r>
                <a:r>
                  <a:rPr lang="en-US" sz="2400" baseline="-25000" dirty="0"/>
                  <a:t>1</a:t>
                </a:r>
                <a:r>
                  <a:rPr lang="en-US" sz="2400" dirty="0"/>
                  <a:t> </a:t>
                </a:r>
                <a14:m>
                  <m:oMath xmlns:m="http://schemas.openxmlformats.org/officeDocument/2006/math">
                    <m:r>
                      <a:rPr lang="en-US" sz="2400" i="1">
                        <a:latin typeface="Cambria Math"/>
                        <a:ea typeface="Cambria Math"/>
                      </a:rPr>
                      <m:t>∩</m:t>
                    </m:r>
                  </m:oMath>
                </a14:m>
                <a:r>
                  <a:rPr lang="en-US" sz="2400" dirty="0"/>
                  <a:t> E</a:t>
                </a:r>
                <a:r>
                  <a:rPr lang="en-US" sz="2400" baseline="-25000" dirty="0"/>
                  <a:t>2</a:t>
                </a:r>
                <a:r>
                  <a:rPr lang="en-US" sz="2400" dirty="0"/>
                  <a:t>)</a:t>
                </a:r>
              </a:p>
              <a:p>
                <a:pPr marL="0" indent="0">
                  <a:buNone/>
                </a:pPr>
                <a:r>
                  <a:rPr lang="en-US" sz="2400" dirty="0"/>
                  <a:t>	                    = 50/100 + 20/100 – 10/100</a:t>
                </a:r>
              </a:p>
              <a:p>
                <a:pPr marL="0" indent="0">
                  <a:buNone/>
                </a:pPr>
                <a:r>
                  <a:rPr lang="en-US" sz="2400" dirty="0"/>
                  <a:t>		       = 3/5</a:t>
                </a:r>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1128" r="-207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E8095267-8449-4777-889D-30BE27345274}" type="slidenum">
              <a:rPr lang="en-US" smtClean="0"/>
              <a:pPr>
                <a:defRPr/>
              </a:pPr>
              <a:t>5</a:t>
            </a:fld>
            <a:endParaRPr lang="en-US"/>
          </a:p>
        </p:txBody>
      </p:sp>
    </p:spTree>
    <p:extLst>
      <p:ext uri="{BB962C8B-B14F-4D97-AF65-F5344CB8AC3E}">
        <p14:creationId xmlns:p14="http://schemas.microsoft.com/office/powerpoint/2010/main" val="301071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fontAlgn="auto" hangingPunct="1">
              <a:spcAft>
                <a:spcPts val="0"/>
              </a:spcAft>
              <a:defRPr/>
            </a:pPr>
            <a:r>
              <a:rPr lang="en-US" sz="4400" dirty="0"/>
              <a:t>Assigning Probabilities</a:t>
            </a:r>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p:txBody>
              <a:bodyPr>
                <a:noAutofit/>
              </a:bodyPr>
              <a:lstStyle/>
              <a:p>
                <a:pPr marL="0" indent="0">
                  <a:buNone/>
                </a:pPr>
                <a:r>
                  <a:rPr lang="en-US" sz="2400" dirty="0"/>
                  <a:t>When there are n possible outcomes x</a:t>
                </a:r>
                <a:r>
                  <a:rPr lang="en-US" sz="2400" baseline="-25000" dirty="0"/>
                  <a:t>1</a:t>
                </a:r>
                <a:r>
                  <a:rPr lang="en-US" sz="2400" dirty="0"/>
                  <a:t>, x</a:t>
                </a:r>
                <a:r>
                  <a:rPr lang="en-US" sz="2400" baseline="-25000" dirty="0"/>
                  <a:t>2</a:t>
                </a:r>
                <a:r>
                  <a:rPr lang="en-US" sz="2400" dirty="0"/>
                  <a:t>, …., </a:t>
                </a:r>
                <a:r>
                  <a:rPr lang="en-US" sz="2400" dirty="0" err="1"/>
                  <a:t>x</a:t>
                </a:r>
                <a:r>
                  <a:rPr lang="en-US" sz="2400" baseline="-25000" dirty="0" err="1"/>
                  <a:t>n</a:t>
                </a:r>
                <a:r>
                  <a:rPr lang="en-US" sz="2400" dirty="0"/>
                  <a:t> the two conditions to be met are </a:t>
                </a:r>
              </a:p>
              <a:p>
                <a:pPr marL="457200" indent="-457200">
                  <a:buFont typeface="+mj-lt"/>
                  <a:buAutoNum type="arabicPeriod"/>
                </a:pPr>
                <a:r>
                  <a:rPr lang="en-US" sz="2400" dirty="0"/>
                  <a:t>0 </a:t>
                </a:r>
                <a14:m>
                  <m:oMath xmlns:m="http://schemas.openxmlformats.org/officeDocument/2006/math">
                    <m:r>
                      <a:rPr lang="en-US" sz="2400" i="1" smtClean="0">
                        <a:latin typeface="Cambria Math"/>
                        <a:ea typeface="Cambria Math"/>
                      </a:rPr>
                      <m:t>≤</m:t>
                    </m:r>
                  </m:oMath>
                </a14:m>
                <a:r>
                  <a:rPr lang="en-US" sz="2400" dirty="0"/>
                  <a:t> p(x</a:t>
                </a:r>
                <a:r>
                  <a:rPr lang="en-US" sz="2400" baseline="-25000" dirty="0"/>
                  <a:t>i</a:t>
                </a:r>
                <a:r>
                  <a:rPr lang="en-US" sz="2400" dirty="0"/>
                  <a:t>) </a:t>
                </a:r>
                <a14:m>
                  <m:oMath xmlns:m="http://schemas.openxmlformats.org/officeDocument/2006/math">
                    <m:r>
                      <a:rPr lang="en-US" sz="2400" i="1">
                        <a:latin typeface="Cambria Math"/>
                        <a:ea typeface="Cambria Math"/>
                      </a:rPr>
                      <m:t>≤</m:t>
                    </m:r>
                  </m:oMath>
                </a14:m>
                <a:r>
                  <a:rPr lang="en-US" sz="2400" dirty="0"/>
                  <a:t> 1 for i=1,2,…,n</a:t>
                </a:r>
              </a:p>
              <a:p>
                <a:pPr marL="457200" indent="-457200">
                  <a:buFont typeface="+mj-lt"/>
                  <a:buAutoNum type="arabicPeriod"/>
                </a:pPr>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a:rPr>
                          <m:t>𝑛</m:t>
                        </m:r>
                      </m:sup>
                      <m:e>
                        <m:r>
                          <a:rPr lang="en-US" sz="2400" b="0" i="1" smtClean="0">
                            <a:latin typeface="Cambria Math"/>
                          </a:rPr>
                          <m:t>𝑝</m:t>
                        </m:r>
                        <m:r>
                          <a:rPr lang="en-US" sz="2400" b="0" i="1" smtClean="0">
                            <a:latin typeface="Cambria Math"/>
                          </a:rPr>
                          <m:t>(</m:t>
                        </m:r>
                        <m:r>
                          <a:rPr lang="en-US" sz="2400" b="0" i="1" smtClean="0">
                            <a:latin typeface="Cambria Math"/>
                          </a:rPr>
                          <m:t>𝑥𝑖</m:t>
                        </m:r>
                        <m:r>
                          <a:rPr lang="en-US" sz="2400" b="0" i="1" smtClean="0">
                            <a:latin typeface="Cambria Math"/>
                          </a:rPr>
                          <m:t>)</m:t>
                        </m:r>
                      </m:e>
                    </m:nary>
                  </m:oMath>
                </a14:m>
                <a:r>
                  <a:rPr lang="en-US" sz="2400" dirty="0"/>
                  <a:t> = 1</a:t>
                </a:r>
              </a:p>
              <a:p>
                <a:pPr marL="457200" indent="-457200">
                  <a:buFont typeface="+mj-lt"/>
                  <a:buAutoNum type="arabicPeriod"/>
                </a:pPr>
                <a:endParaRPr lang="en-US" sz="2400" dirty="0"/>
              </a:p>
              <a:p>
                <a:pPr marL="0" indent="0">
                  <a:buNone/>
                </a:pPr>
                <a:r>
                  <a:rPr lang="en-US" sz="2400" dirty="0"/>
                  <a:t>What probabilities should be assigned to the outcomes H and T when a fair coin is flipped? What probabilities should be assigned to these outcomes when the coin is biased so that H comes up twice as often as T?</a:t>
                </a:r>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1128" r="-155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E8095267-8449-4777-889D-30BE27345274}" type="slidenum">
              <a:rPr lang="en-US" smtClean="0"/>
              <a:pPr>
                <a:defRPr/>
              </a:pPr>
              <a:t>6</a:t>
            </a:fld>
            <a:endParaRPr lang="en-US"/>
          </a:p>
        </p:txBody>
      </p:sp>
    </p:spTree>
    <p:extLst>
      <p:ext uri="{BB962C8B-B14F-4D97-AF65-F5344CB8AC3E}">
        <p14:creationId xmlns:p14="http://schemas.microsoft.com/office/powerpoint/2010/main" val="7928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sz="4400" dirty="0"/>
              <a:t>Assigning Probabilities</a:t>
            </a:r>
          </a:p>
        </p:txBody>
      </p:sp>
      <p:sp>
        <p:nvSpPr>
          <p:cNvPr id="20483" name="Content Placeholder 2"/>
          <p:cNvSpPr>
            <a:spLocks noGrp="1"/>
          </p:cNvSpPr>
          <p:nvPr>
            <p:ph idx="1"/>
          </p:nvPr>
        </p:nvSpPr>
        <p:spPr/>
        <p:txBody>
          <a:bodyPr>
            <a:noAutofit/>
          </a:bodyPr>
          <a:lstStyle/>
          <a:p>
            <a:pPr marL="0" indent="0">
              <a:buNone/>
            </a:pPr>
            <a:r>
              <a:rPr lang="en-US" sz="2400" dirty="0"/>
              <a:t>Suppose that a die is biased (or loaded) so that 3 appears twice as often as each other number but the other five outcomes are equally likely. What is the probability that an odd number appears when we roll this die?</a:t>
            </a:r>
            <a:endParaRPr lang="en-US" sz="2400" i="1" dirty="0"/>
          </a:p>
        </p:txBody>
      </p:sp>
      <p:sp>
        <p:nvSpPr>
          <p:cNvPr id="2" name="Slide Number Placeholder 1"/>
          <p:cNvSpPr>
            <a:spLocks noGrp="1"/>
          </p:cNvSpPr>
          <p:nvPr>
            <p:ph type="sldNum" sz="quarter" idx="12"/>
          </p:nvPr>
        </p:nvSpPr>
        <p:spPr/>
        <p:txBody>
          <a:bodyPr/>
          <a:lstStyle/>
          <a:p>
            <a:pPr>
              <a:defRPr/>
            </a:pPr>
            <a:fld id="{E8095267-8449-4777-889D-30BE27345274}" type="slidenum">
              <a:rPr lang="en-US" smtClean="0"/>
              <a:pPr>
                <a:defRPr/>
              </a:pPr>
              <a:t>7</a:t>
            </a:fld>
            <a:endParaRPr lang="en-US"/>
          </a:p>
        </p:txBody>
      </p:sp>
    </p:spTree>
    <p:extLst>
      <p:ext uri="{BB962C8B-B14F-4D97-AF65-F5344CB8AC3E}">
        <p14:creationId xmlns:p14="http://schemas.microsoft.com/office/powerpoint/2010/main" val="137252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fontAlgn="auto" hangingPunct="1">
              <a:spcAft>
                <a:spcPts val="0"/>
              </a:spcAft>
              <a:defRPr/>
            </a:pPr>
            <a:r>
              <a:rPr lang="en-US" sz="4400" dirty="0"/>
              <a:t>Conditional Probability</a:t>
            </a:r>
          </a:p>
        </p:txBody>
      </p:sp>
      <p:sp>
        <p:nvSpPr>
          <p:cNvPr id="20483" name="Content Placeholder 2"/>
          <p:cNvSpPr>
            <a:spLocks noGrp="1"/>
          </p:cNvSpPr>
          <p:nvPr>
            <p:ph idx="1"/>
          </p:nvPr>
        </p:nvSpPr>
        <p:spPr/>
        <p:txBody>
          <a:bodyPr>
            <a:noAutofit/>
          </a:bodyPr>
          <a:lstStyle/>
          <a:p>
            <a:pPr marL="0" indent="0">
              <a:buNone/>
            </a:pPr>
            <a:r>
              <a:rPr lang="en-US" sz="2400" dirty="0"/>
              <a:t>Let E and F be events with p(F) &gt; 0. The conditional probability of E given F, denoted by p(E|F), is defined as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 bit string of length four is generated at random so that each of the 16 bit strings of length four is equally likely. What is the probability that it contains at least 2consecutive 0’s given that its first bit is a 0?</a:t>
            </a:r>
          </a:p>
        </p:txBody>
      </p:sp>
      <p:sp>
        <p:nvSpPr>
          <p:cNvPr id="2" name="Slide Number Placeholder 1"/>
          <p:cNvSpPr>
            <a:spLocks noGrp="1"/>
          </p:cNvSpPr>
          <p:nvPr>
            <p:ph type="sldNum" sz="quarter" idx="12"/>
          </p:nvPr>
        </p:nvSpPr>
        <p:spPr/>
        <p:txBody>
          <a:bodyPr/>
          <a:lstStyle/>
          <a:p>
            <a:pPr>
              <a:defRPr/>
            </a:pPr>
            <a:fld id="{E8095267-8449-4777-889D-30BE27345274}" type="slidenum">
              <a:rPr lang="en-US" smtClean="0"/>
              <a:pPr>
                <a:defRPr/>
              </a:pPr>
              <a:t>8</a:t>
            </a:fld>
            <a:endParaRPr lang="en-US"/>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7000"/>
            <a:ext cx="29337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59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Bayes’ Theorem (VVI)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09728" indent="0">
                  <a:buNone/>
                </a:pPr>
                <a:r>
                  <a:rPr lang="en-US" sz="2400" dirty="0"/>
                  <a:t>Suppose that </a:t>
                </a:r>
                <a:r>
                  <a:rPr lang="en-US" sz="2400" i="1" dirty="0"/>
                  <a:t>E</a:t>
                </a:r>
                <a:r>
                  <a:rPr lang="en-US" sz="2400" dirty="0"/>
                  <a:t> and </a:t>
                </a:r>
                <a:r>
                  <a:rPr lang="en-US" sz="2400" i="1" dirty="0"/>
                  <a:t>F</a:t>
                </a:r>
                <a:r>
                  <a:rPr lang="en-US" sz="2400" dirty="0"/>
                  <a:t> are events from a sample space </a:t>
                </a:r>
                <a:r>
                  <a:rPr lang="en-US" sz="2400" i="1" dirty="0"/>
                  <a:t>S</a:t>
                </a:r>
                <a:r>
                  <a:rPr lang="en-US" sz="2400" dirty="0"/>
                  <a:t> such that p(</a:t>
                </a:r>
                <a:r>
                  <a:rPr lang="en-US" sz="2400" i="1" dirty="0"/>
                  <a:t>E</a:t>
                </a:r>
                <a:r>
                  <a:rPr lang="en-US" sz="2400" dirty="0"/>
                  <a:t>) </a:t>
                </a:r>
                <a14:m>
                  <m:oMath xmlns:m="http://schemas.openxmlformats.org/officeDocument/2006/math">
                    <m:r>
                      <a:rPr lang="en-US" sz="2400" i="1" smtClean="0">
                        <a:latin typeface="Cambria Math"/>
                        <a:ea typeface="Cambria Math"/>
                      </a:rPr>
                      <m:t>≠</m:t>
                    </m:r>
                  </m:oMath>
                </a14:m>
                <a:r>
                  <a:rPr lang="en-US" sz="2400" dirty="0"/>
                  <a:t> 0 and p(</a:t>
                </a:r>
                <a:r>
                  <a:rPr lang="en-US" sz="2400" i="1" dirty="0"/>
                  <a:t>F</a:t>
                </a:r>
                <a:r>
                  <a:rPr lang="en-US" sz="2400" dirty="0"/>
                  <a:t>) </a:t>
                </a:r>
                <a14:m>
                  <m:oMath xmlns:m="http://schemas.openxmlformats.org/officeDocument/2006/math">
                    <m:r>
                      <a:rPr lang="en-US" sz="2400" i="1">
                        <a:latin typeface="Cambria Math"/>
                        <a:ea typeface="Cambria Math"/>
                      </a:rPr>
                      <m:t>≠</m:t>
                    </m:r>
                  </m:oMath>
                </a14:m>
                <a:r>
                  <a:rPr lang="en-US" sz="2400" dirty="0"/>
                  <a:t> 0. Then  </a:t>
                </a:r>
              </a:p>
              <a:p>
                <a:pPr marL="109728" indent="0">
                  <a:buNone/>
                </a:pPr>
                <a:endParaRPr lang="en-US" sz="2400" dirty="0"/>
              </a:p>
              <a:p>
                <a:pPr marL="109728" indent="0">
                  <a:buNone/>
                </a:pPr>
                <a:endParaRPr lang="en-US" sz="2400" dirty="0"/>
              </a:p>
              <a:p>
                <a:pPr marL="109728" indent="0">
                  <a:buNone/>
                </a:pPr>
                <a:endParaRPr lang="en-US" sz="2400" dirty="0"/>
              </a:p>
              <a:p>
                <a:pPr marL="109728" indent="0">
                  <a:buNone/>
                </a:pPr>
                <a:r>
                  <a:rPr lang="en-US" sz="2400" b="1" dirty="0"/>
                  <a:t>Proof:</a:t>
                </a:r>
                <a:r>
                  <a:rPr lang="en-US" sz="2400" dirty="0"/>
                  <a:t>  The definition of conditional probability tell us that p(</a:t>
                </a:r>
                <a:r>
                  <a:rPr lang="en-US" sz="2400" i="1" dirty="0"/>
                  <a:t>F</a:t>
                </a:r>
                <a:r>
                  <a:rPr lang="en-US" sz="2400" dirty="0"/>
                  <a:t>|</a:t>
                </a:r>
                <a:r>
                  <a:rPr lang="en-US" sz="2400" i="1" dirty="0"/>
                  <a:t>E</a:t>
                </a:r>
                <a:r>
                  <a:rPr lang="en-US" sz="2400" dirty="0"/>
                  <a:t>) = p(</a:t>
                </a:r>
                <a:r>
                  <a:rPr lang="en-US" sz="2400" i="1" dirty="0"/>
                  <a:t>E</a:t>
                </a:r>
                <a14:m>
                  <m:oMath xmlns:m="http://schemas.openxmlformats.org/officeDocument/2006/math">
                    <m:r>
                      <a:rPr lang="en-US" sz="2400" b="0" i="0" smtClean="0">
                        <a:latin typeface="Cambria Math"/>
                        <a:ea typeface="Cambria Math"/>
                      </a:rPr>
                      <m:t> </m:t>
                    </m:r>
                    <m:r>
                      <a:rPr lang="en-US" sz="2400" i="1" smtClean="0">
                        <a:latin typeface="Cambria Math"/>
                        <a:ea typeface="Cambria Math"/>
                      </a:rPr>
                      <m:t>∩</m:t>
                    </m:r>
                  </m:oMath>
                </a14:m>
                <a:r>
                  <a:rPr lang="en-US" sz="2400" dirty="0"/>
                  <a:t> </a:t>
                </a:r>
                <a:r>
                  <a:rPr lang="en-US" sz="2400" i="1" dirty="0"/>
                  <a:t>F</a:t>
                </a:r>
                <a:r>
                  <a:rPr lang="en-US" sz="2400" dirty="0"/>
                  <a:t>)/p(</a:t>
                </a:r>
                <a:r>
                  <a:rPr lang="en-US" sz="2400" i="1" dirty="0"/>
                  <a:t>E</a:t>
                </a:r>
                <a:r>
                  <a:rPr lang="en-US" sz="2400" dirty="0"/>
                  <a:t>) and p(</a:t>
                </a:r>
                <a:r>
                  <a:rPr lang="en-US" sz="2400" i="1" dirty="0"/>
                  <a:t>E</a:t>
                </a:r>
                <a:r>
                  <a:rPr lang="en-US" sz="2400" dirty="0"/>
                  <a:t>|</a:t>
                </a:r>
                <a:r>
                  <a:rPr lang="en-US" sz="2400" i="1" dirty="0"/>
                  <a:t>F</a:t>
                </a:r>
                <a:r>
                  <a:rPr lang="en-US" sz="2400" dirty="0"/>
                  <a:t>) = 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r>
                  <a:rPr lang="en-US" sz="2400" i="1" dirty="0"/>
                  <a:t>F</a:t>
                </a:r>
                <a:r>
                  <a:rPr lang="en-US" sz="2400" dirty="0"/>
                  <a:t>)/p(</a:t>
                </a:r>
                <a:r>
                  <a:rPr lang="en-US" sz="2400" i="1" dirty="0"/>
                  <a:t>F</a:t>
                </a:r>
                <a:r>
                  <a:rPr lang="en-US" sz="2400" dirty="0"/>
                  <a:t>). </a:t>
                </a:r>
              </a:p>
              <a:p>
                <a:pPr marL="109728" indent="0">
                  <a:buNone/>
                </a:pPr>
                <a:r>
                  <a:rPr lang="en-US" sz="2400" dirty="0"/>
                  <a:t>Therefore, p(</a:t>
                </a:r>
                <a:r>
                  <a:rPr lang="en-US" sz="2400" i="1" dirty="0"/>
                  <a:t>E</a:t>
                </a:r>
                <a14:m>
                  <m:oMath xmlns:m="http://schemas.openxmlformats.org/officeDocument/2006/math">
                    <m:r>
                      <a:rPr lang="en-US" sz="2400">
                        <a:latin typeface="Cambria Math"/>
                        <a:ea typeface="Cambria Math"/>
                      </a:rPr>
                      <m:t> </m:t>
                    </m:r>
                    <m:r>
                      <a:rPr lang="en-US" sz="2400" i="1">
                        <a:latin typeface="Cambria Math"/>
                        <a:ea typeface="Cambria Math"/>
                      </a:rPr>
                      <m:t>∩</m:t>
                    </m:r>
                  </m:oMath>
                </a14:m>
                <a:r>
                  <a:rPr lang="en-US" sz="2400" dirty="0"/>
                  <a:t> </a:t>
                </a:r>
                <a:r>
                  <a:rPr lang="en-US" sz="2400" i="1" dirty="0"/>
                  <a:t>F</a:t>
                </a:r>
                <a:r>
                  <a:rPr lang="en-US" sz="2400" dirty="0"/>
                  <a:t>) = p(</a:t>
                </a:r>
                <a:r>
                  <a:rPr lang="en-US" sz="2400" i="1" dirty="0"/>
                  <a:t>F</a:t>
                </a:r>
                <a:r>
                  <a:rPr lang="en-US" sz="2400" dirty="0"/>
                  <a:t>|</a:t>
                </a:r>
                <a:r>
                  <a:rPr lang="en-US" sz="2400" i="1" dirty="0"/>
                  <a:t>E</a:t>
                </a:r>
                <a:r>
                  <a:rPr lang="en-US" sz="2400" dirty="0"/>
                  <a:t>)p(</a:t>
                </a:r>
                <a:r>
                  <a:rPr lang="en-US" sz="2400" i="1" dirty="0"/>
                  <a:t>E</a:t>
                </a:r>
                <a:r>
                  <a:rPr lang="en-US" sz="2400" dirty="0"/>
                  <a:t>) = p(</a:t>
                </a:r>
                <a:r>
                  <a:rPr lang="en-US" sz="2400" i="1" dirty="0"/>
                  <a:t>E</a:t>
                </a:r>
                <a:r>
                  <a:rPr lang="en-US" sz="2400" dirty="0"/>
                  <a:t>|</a:t>
                </a:r>
                <a:r>
                  <a:rPr lang="en-US" sz="2400" i="1" dirty="0"/>
                  <a:t>F</a:t>
                </a:r>
                <a:r>
                  <a:rPr lang="en-US" sz="2400" dirty="0"/>
                  <a:t>)p(</a:t>
                </a:r>
                <a:r>
                  <a:rPr lang="en-US" sz="2400" i="1" dirty="0"/>
                  <a:t>F</a:t>
                </a:r>
                <a:r>
                  <a:rPr lang="en-US" sz="2400" dirty="0"/>
                  <a:t>)</a:t>
                </a:r>
              </a:p>
              <a:p>
                <a:pPr marL="109728"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8095267-8449-4777-889D-30BE27345274}" type="slidenum">
              <a:rPr lang="en-US" smtClean="0"/>
              <a:pPr>
                <a:defRPr/>
              </a:pPr>
              <a:t>9</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2590800"/>
            <a:ext cx="56483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133975"/>
            <a:ext cx="34671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750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11133</TotalTime>
  <Words>944</Words>
  <Application>Microsoft Office PowerPoint</Application>
  <PresentationFormat>On-screen Show (4:3)</PresentationFormat>
  <Paragraphs>73</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Georgia</vt:lpstr>
      <vt:lpstr>Trebuchet MS</vt:lpstr>
      <vt:lpstr>Wingdings 2</vt:lpstr>
      <vt:lpstr>Abdullah</vt:lpstr>
      <vt:lpstr>Discrete Mathematics</vt:lpstr>
      <vt:lpstr>Finite Probability</vt:lpstr>
      <vt:lpstr>Finite Probability</vt:lpstr>
      <vt:lpstr>Finite Probability</vt:lpstr>
      <vt:lpstr>Probability of Combinations of Events</vt:lpstr>
      <vt:lpstr>Assigning Probabilities</vt:lpstr>
      <vt:lpstr>Assigning Probabilities</vt:lpstr>
      <vt:lpstr>Conditional Probability</vt:lpstr>
      <vt:lpstr>Bayes’ Theorem (VVI)</vt:lpstr>
      <vt:lpstr>Bayes’ Theorem</vt:lpstr>
      <vt:lpstr>Bayes’ Theorem</vt:lpstr>
      <vt:lpstr>HW------</vt:lpstr>
    </vt:vector>
  </TitlesOfParts>
  <Company>Adam 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 for Computer Science</dc:title>
  <dc:creator>Adam Lee</dc:creator>
  <cp:lastModifiedBy>Asus</cp:lastModifiedBy>
  <cp:revision>787</cp:revision>
  <dcterms:created xsi:type="dcterms:W3CDTF">2008-10-01T12:02:52Z</dcterms:created>
  <dcterms:modified xsi:type="dcterms:W3CDTF">2020-01-26T05:10:44Z</dcterms:modified>
</cp:coreProperties>
</file>