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5192" r:id="rId1"/>
  </p:sldMasterIdLst>
  <p:notesMasterIdLst>
    <p:notesMasterId r:id="rId24"/>
  </p:notesMasterIdLst>
  <p:handoutMasterIdLst>
    <p:handoutMasterId r:id="rId25"/>
  </p:handoutMasterIdLst>
  <p:sldIdLst>
    <p:sldId id="429" r:id="rId2"/>
    <p:sldId id="448" r:id="rId3"/>
    <p:sldId id="449" r:id="rId4"/>
    <p:sldId id="404" r:id="rId5"/>
    <p:sldId id="430" r:id="rId6"/>
    <p:sldId id="431" r:id="rId7"/>
    <p:sldId id="432" r:id="rId8"/>
    <p:sldId id="433" r:id="rId9"/>
    <p:sldId id="434" r:id="rId10"/>
    <p:sldId id="435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16BE"/>
    <a:srgbClr val="CE0202"/>
    <a:srgbClr val="DFDFDF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092" autoAdjust="0"/>
  </p:normalViewPr>
  <p:slideViewPr>
    <p:cSldViewPr>
      <p:cViewPr varScale="1">
        <p:scale>
          <a:sx n="74" d="100"/>
          <a:sy n="74" d="100"/>
        </p:scale>
        <p:origin x="108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9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EA3A01BD-62CB-4973-BD02-11947225691A}" type="datetime1">
              <a:rPr lang="en-US"/>
              <a:pPr>
                <a:defRPr/>
              </a:pPr>
              <a:t>26-Jan-20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A6912310-2560-4EF5-9A86-FCF0D1414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2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34CB85B-25C2-4382-9E90-EBB91320D8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19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991B50C-0138-4DEA-A94F-A849CA25002D}" type="slidenum">
              <a:rPr lang="en-US" sz="1200" smtClean="0"/>
              <a:pPr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991B50C-0138-4DEA-A94F-A849CA25002D}" type="slidenum">
              <a:rPr lang="en-US" sz="1200" smtClean="0"/>
              <a:pPr/>
              <a:t>5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991B50C-0138-4DEA-A94F-A849CA25002D}" type="slidenum">
              <a:rPr lang="en-US" sz="1200" smtClean="0"/>
              <a:pPr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991B50C-0138-4DEA-A94F-A849CA25002D}" type="slidenum">
              <a:rPr lang="en-US" sz="1200" smtClean="0"/>
              <a:pPr/>
              <a:t>7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991B50C-0138-4DEA-A94F-A849CA25002D}" type="slidenum">
              <a:rPr lang="en-US" sz="1200" smtClean="0"/>
              <a:pPr/>
              <a:t>8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6" y="459013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4" y="520701"/>
            <a:ext cx="373380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715000" y="685802"/>
            <a:ext cx="3429002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724525" y="766112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772150" y="810481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611409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633792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60"/>
            <a:ext cx="91440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" y="324046"/>
            <a:ext cx="9144001" cy="1162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9210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3" y="2"/>
            <a:ext cx="9143999" cy="304799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8507" y="1295402"/>
            <a:ext cx="845820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24101" y="3124200"/>
            <a:ext cx="49530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960120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pPr>
              <a:defRPr/>
            </a:pPr>
            <a:fld id="{9A27B8FC-9F74-4E8A-B629-0FEED0E18857}" type="datetime1">
              <a:rPr lang="en-US" smtClean="0"/>
              <a:t>26-Jan-20</a:t>
            </a:fld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82000" y="1136"/>
            <a:ext cx="68580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6E73454-5A84-417B-9B21-EBC8861A7E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13FC9B-1B21-42C3-A035-286383008CB2}" type="datetime1">
              <a:rPr lang="en-US" smtClean="0"/>
              <a:t>26-Jan-20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E5BCD-8E82-4C53-AA0E-0AF99F62A7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B8F169-BDCE-4F36-9B81-7D236DBA5CC7}" type="datetime1">
              <a:rPr lang="en-US" smtClean="0"/>
              <a:t>26-Jan-20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0AB09-6321-44E5-B7F7-E59CAA3539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32511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pPr>
              <a:defRPr/>
            </a:pPr>
            <a:fld id="{FD213D35-FE69-42CF-8592-1F6C3EDA8618}" type="datetime1">
              <a:rPr lang="en-US" smtClean="0"/>
              <a:t>26-Jan-20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1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4A3C95-4F8B-4118-B96C-21C087E70CF5}" type="datetime1">
              <a:rPr lang="en-US" smtClean="0"/>
              <a:t>26-Jan-20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A4DF27-5C93-4876-8EDC-25ACAF2E754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2700" y="64135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pPr>
              <a:defRPr/>
            </a:pPr>
            <a:fld id="{09D78873-4A8C-4A91-BD93-F2FFA844A5C6}" type="datetime1">
              <a:rPr lang="en-US" smtClean="0"/>
              <a:t>26-Jan-20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F2228C-09AB-425F-8AFC-E91652E35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1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9" y="2244971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C0EE60DF-1E8F-4923-92FF-CF46533DF761}" type="datetime1">
              <a:rPr lang="en-US" smtClean="0"/>
              <a:t>26-Jan-20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FC258A89-2B57-4048-B47F-060387E19E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fld id="{64C84D01-9BFE-42F3-85B4-11B6F19E038E}" type="datetime1">
              <a:rPr lang="en-US" smtClean="0"/>
              <a:t>26-Jan-20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D1CCE1DF-6DD8-4B20-8337-AE63C3421D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5C0AA7-DD58-4E18-8EAB-0E0D2271A05C}" type="datetime1">
              <a:rPr lang="en-US" smtClean="0"/>
              <a:t>26-Jan-20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2701D-CB04-42AB-85DE-F162768430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1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25A1BC-9C9C-4E26-A8F9-F6293959E1C2}" type="datetime1">
              <a:rPr lang="en-US" smtClean="0"/>
              <a:t>26-Jan-20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9DCF3-D57B-4727-93CC-1105D51F36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7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365114-476A-4E14-B541-876A8FF68C1E}" type="datetime1">
              <a:rPr lang="en-US" smtClean="0"/>
              <a:t>26-Jan-20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EF648-BF10-4691-AE81-D5E1CA70AC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21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2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4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6" y="360249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4" y="440113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378AF8A9-1CFB-45E0-83B3-3A00C39373D9}" type="datetime1">
              <a:rPr lang="en-US" smtClean="0"/>
              <a:t>26-Jan-20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989F3FF-EEB1-43E3-9001-1B4D75F55AD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194" r:id="rId2"/>
    <p:sldLayoutId id="2147485195" r:id="rId3"/>
    <p:sldLayoutId id="2147485196" r:id="rId4"/>
    <p:sldLayoutId id="2147485197" r:id="rId5"/>
    <p:sldLayoutId id="2147485198" r:id="rId6"/>
    <p:sldLayoutId id="2147485199" r:id="rId7"/>
    <p:sldLayoutId id="2147485200" r:id="rId8"/>
    <p:sldLayoutId id="2147485201" r:id="rId9"/>
    <p:sldLayoutId id="2147485202" r:id="rId10"/>
    <p:sldLayoutId id="214748520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Mathematics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1" y="3124200"/>
            <a:ext cx="4953000" cy="2209800"/>
          </a:xfrm>
        </p:spPr>
        <p:txBody>
          <a:bodyPr>
            <a:normAutofit/>
          </a:bodyPr>
          <a:lstStyle/>
          <a:p>
            <a:r>
              <a:rPr lang="en-US" sz="3500" dirty="0"/>
              <a:t>Chapter 8</a:t>
            </a:r>
          </a:p>
          <a:p>
            <a:endParaRPr lang="en-US" dirty="0"/>
          </a:p>
          <a:p>
            <a:r>
              <a:rPr lang="en-US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1182353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400" dirty="0"/>
              <a:t>The attributes of this databases are Student name, ID, Major and GPA.</a:t>
            </a:r>
          </a:p>
          <a:p>
            <a:pPr>
              <a:lnSpc>
                <a:spcPct val="80000"/>
              </a:lnSpc>
            </a:pPr>
            <a:endParaRPr lang="en-GB" sz="2400" dirty="0"/>
          </a:p>
          <a:p>
            <a:pPr>
              <a:lnSpc>
                <a:spcPct val="80000"/>
              </a:lnSpc>
            </a:pPr>
            <a:r>
              <a:rPr lang="en-GB" sz="2400" dirty="0"/>
              <a:t>A domain of an n-</a:t>
            </a:r>
            <a:r>
              <a:rPr lang="en-GB" sz="2400" dirty="0" err="1"/>
              <a:t>ary</a:t>
            </a:r>
            <a:r>
              <a:rPr lang="en-GB" sz="2400" dirty="0"/>
              <a:t> relation is called a </a:t>
            </a:r>
            <a:r>
              <a:rPr lang="en-GB" sz="2400" dirty="0">
                <a:solidFill>
                  <a:srgbClr val="0000FF"/>
                </a:solidFill>
              </a:rPr>
              <a:t>primary key</a:t>
            </a:r>
            <a:r>
              <a:rPr lang="en-GB" sz="2400" dirty="0"/>
              <a:t> when value of the n-tuple from this domain determines the n-tuple. That is, </a:t>
            </a:r>
            <a:r>
              <a:rPr lang="en-GB" sz="2400" i="1" dirty="0">
                <a:solidFill>
                  <a:srgbClr val="0000FF"/>
                </a:solidFill>
              </a:rPr>
              <a:t>a domain is a primary key when no two n-tuples in the relation have the same value from this 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251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400" dirty="0"/>
              <a:t>Records are often added to or deleted from the database.</a:t>
            </a:r>
          </a:p>
          <a:p>
            <a:pPr>
              <a:lnSpc>
                <a:spcPct val="80000"/>
              </a:lnSpc>
            </a:pPr>
            <a:endParaRPr lang="en-GB" sz="2400" dirty="0"/>
          </a:p>
          <a:p>
            <a:pPr>
              <a:lnSpc>
                <a:spcPct val="80000"/>
              </a:lnSpc>
            </a:pPr>
            <a:r>
              <a:rPr lang="en-GB" sz="2400" dirty="0"/>
              <a:t>Because of this,  the property that a domain is a primary key is time-dependent.</a:t>
            </a:r>
          </a:p>
          <a:p>
            <a:pPr>
              <a:lnSpc>
                <a:spcPct val="80000"/>
              </a:lnSpc>
            </a:pPr>
            <a:endParaRPr lang="en-GB" sz="2400" dirty="0"/>
          </a:p>
          <a:p>
            <a:pPr>
              <a:lnSpc>
                <a:spcPct val="80000"/>
              </a:lnSpc>
            </a:pPr>
            <a:r>
              <a:rPr lang="en-GB" sz="2400" dirty="0"/>
              <a:t>Consequently, a primary key should be chosen that remains one(unique) whenever the database is changed.</a:t>
            </a:r>
          </a:p>
          <a:p>
            <a:pPr>
              <a:lnSpc>
                <a:spcPct val="80000"/>
              </a:lnSpc>
            </a:pPr>
            <a:endParaRPr lang="en-GB" sz="2400" dirty="0"/>
          </a:p>
          <a:p>
            <a:pPr>
              <a:lnSpc>
                <a:spcPct val="80000"/>
              </a:lnSpc>
            </a:pPr>
            <a:r>
              <a:rPr lang="en-GB" sz="2400" dirty="0"/>
              <a:t>This can be done by using a primary key of the intension of the database, which contains all the n-tuples that can ever be included in an n-</a:t>
            </a:r>
            <a:r>
              <a:rPr lang="en-GB" sz="2400" dirty="0" err="1"/>
              <a:t>ary</a:t>
            </a:r>
            <a:r>
              <a:rPr lang="en-GB" sz="2400" dirty="0"/>
              <a:t> relation representing this database.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5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Which domains are primary keys for the n-</a:t>
            </a:r>
            <a:r>
              <a:rPr lang="en-GB" sz="2400" dirty="0" err="1"/>
              <a:t>ary</a:t>
            </a:r>
            <a:r>
              <a:rPr lang="en-GB" sz="2400" dirty="0"/>
              <a:t> relation displayed in Table 1, assuming that no n-tuples will be added in the future?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5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80210"/>
              </p:ext>
            </p:extLst>
          </p:nvPr>
        </p:nvGraphicFramePr>
        <p:xfrm>
          <a:off x="685800" y="3151185"/>
          <a:ext cx="7553325" cy="3325815"/>
        </p:xfrm>
        <a:graphic>
          <a:graphicData uri="http://schemas.openxmlformats.org/drawingml/2006/table">
            <a:tbl>
              <a:tblPr/>
              <a:tblGrid>
                <a:gridCol w="258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8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46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Table 1: Students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Student_name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Computer Science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Physics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Computer Science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Mathematics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Mathematics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Psychology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315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n-</a:t>
            </a:r>
            <a:r>
              <a:rPr lang="en-US" dirty="0" err="1"/>
              <a:t>ary</a:t>
            </a:r>
            <a:r>
              <a:rPr lang="en-US" dirty="0"/>
              <a:t>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operations on n-</a:t>
            </a:r>
            <a:r>
              <a:rPr lang="en-GB" dirty="0" err="1"/>
              <a:t>ary</a:t>
            </a:r>
            <a:r>
              <a:rPr lang="en-GB" dirty="0"/>
              <a:t> relations are:(VVI)</a:t>
            </a:r>
          </a:p>
          <a:p>
            <a:pPr lvl="1"/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Selection</a:t>
            </a:r>
          </a:p>
          <a:p>
            <a:pPr lvl="1"/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Projection</a:t>
            </a:r>
          </a:p>
          <a:p>
            <a:pPr lvl="1"/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Join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7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635500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rgbClr val="0000FF"/>
                </a:solidFill>
              </a:rPr>
              <a:t>Definition:</a:t>
            </a:r>
            <a:r>
              <a:rPr lang="en-GB" sz="2400" b="1" dirty="0"/>
              <a:t> </a:t>
            </a:r>
            <a:r>
              <a:rPr lang="en-GB" sz="2400" dirty="0"/>
              <a:t>Let </a:t>
            </a:r>
            <a:r>
              <a:rPr lang="en-GB" sz="2400" b="1" dirty="0">
                <a:solidFill>
                  <a:srgbClr val="0000FF"/>
                </a:solidFill>
              </a:rPr>
              <a:t>R</a:t>
            </a:r>
            <a:r>
              <a:rPr lang="en-GB" sz="2400" dirty="0"/>
              <a:t> be an n-</a:t>
            </a:r>
            <a:r>
              <a:rPr lang="en-GB" sz="2400" dirty="0" err="1"/>
              <a:t>ary</a:t>
            </a:r>
            <a:r>
              <a:rPr lang="en-GB" sz="2400" dirty="0"/>
              <a:t> relation and </a:t>
            </a:r>
            <a:r>
              <a:rPr lang="en-GB" sz="2400" b="1" dirty="0">
                <a:solidFill>
                  <a:srgbClr val="0000FF"/>
                </a:solidFill>
              </a:rPr>
              <a:t>C</a:t>
            </a:r>
            <a:r>
              <a:rPr lang="en-GB" sz="2400" dirty="0"/>
              <a:t> a condition that elements in R may satisfy. Then the </a:t>
            </a:r>
            <a:r>
              <a:rPr lang="en-GB" sz="2400" b="1" dirty="0">
                <a:solidFill>
                  <a:srgbClr val="0000FF"/>
                </a:solidFill>
              </a:rPr>
              <a:t>selection operator </a:t>
            </a:r>
            <a:r>
              <a:rPr lang="en-GB" sz="2400" b="1" dirty="0" err="1">
                <a:solidFill>
                  <a:srgbClr val="0000FF"/>
                </a:solidFill>
              </a:rPr>
              <a:t>s</a:t>
            </a:r>
            <a:r>
              <a:rPr lang="en-GB" sz="2400" b="1" baseline="-25000" dirty="0" err="1">
                <a:solidFill>
                  <a:srgbClr val="0000FF"/>
                </a:solidFill>
              </a:rPr>
              <a:t>C</a:t>
            </a:r>
            <a:r>
              <a:rPr lang="en-GB" sz="2400" dirty="0"/>
              <a:t> maps the n-</a:t>
            </a:r>
            <a:r>
              <a:rPr lang="en-GB" sz="2400" dirty="0" err="1"/>
              <a:t>ary</a:t>
            </a:r>
            <a:r>
              <a:rPr lang="en-GB" sz="2400" dirty="0"/>
              <a:t> relation R to the n-</a:t>
            </a:r>
            <a:r>
              <a:rPr lang="en-GB" sz="2400" dirty="0" err="1"/>
              <a:t>ary</a:t>
            </a:r>
            <a:r>
              <a:rPr lang="en-GB" sz="2400" dirty="0"/>
              <a:t> relation of all n-tuples from R that satisfies the condition C.</a:t>
            </a:r>
          </a:p>
          <a:p>
            <a:r>
              <a:rPr lang="en-GB" sz="2400" dirty="0"/>
              <a:t>Find the records of computer science majors in the n-</a:t>
            </a:r>
            <a:r>
              <a:rPr lang="en-GB" sz="2400" dirty="0" err="1"/>
              <a:t>ary</a:t>
            </a:r>
            <a:r>
              <a:rPr lang="en-GB" sz="2400" dirty="0"/>
              <a:t> relation R shown in table 1.</a:t>
            </a:r>
          </a:p>
          <a:p>
            <a:pPr lvl="1"/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We can use the operator s</a:t>
            </a:r>
            <a:r>
              <a:rPr lang="en-GB" sz="2000" baseline="-25000" dirty="0">
                <a:solidFill>
                  <a:schemeClr val="accent2">
                    <a:lumMod val="50000"/>
                  </a:schemeClr>
                </a:solidFill>
              </a:rPr>
              <a:t>c1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, where c</a:t>
            </a:r>
            <a:r>
              <a:rPr lang="en-GB" sz="2000" baseline="-25000" dirty="0">
                <a:solidFill>
                  <a:schemeClr val="accent2">
                    <a:lumMod val="50000"/>
                  </a:schemeClr>
                </a:solidFill>
              </a:rPr>
              <a:t>1 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is the condition Major=‘Computer Science’.</a:t>
            </a:r>
          </a:p>
          <a:p>
            <a:pPr lvl="1"/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The result is the two 4-tuples </a:t>
            </a:r>
          </a:p>
          <a:p>
            <a:pPr algn="ctr">
              <a:buNone/>
            </a:pPr>
            <a:r>
              <a:rPr lang="en-GB" sz="2400" dirty="0"/>
              <a:t>(A, 23, Computer Science, 3.88)</a:t>
            </a:r>
          </a:p>
          <a:p>
            <a:pPr algn="ctr">
              <a:buNone/>
            </a:pPr>
            <a:r>
              <a:rPr lang="en-GB" sz="2400" dirty="0"/>
              <a:t>(Y, 09, Computer Science, 3.04)</a:t>
            </a:r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5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Find the records of computer science majors who have a GPA above 3.5</a:t>
            </a:r>
          </a:p>
          <a:p>
            <a:pPr lvl="1"/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We use the selection operator s</a:t>
            </a:r>
            <a:r>
              <a:rPr lang="en-GB" sz="2000" baseline="-25000" dirty="0">
                <a:solidFill>
                  <a:schemeClr val="accent2">
                    <a:lumMod val="50000"/>
                  </a:schemeClr>
                </a:solidFill>
              </a:rPr>
              <a:t>c2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, where c</a:t>
            </a:r>
            <a:r>
              <a:rPr lang="en-GB" sz="2000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 is the condition (Major=‘computer science’ </a:t>
            </a:r>
            <a:r>
              <a:rPr lang="el-GR" sz="2000" dirty="0">
                <a:solidFill>
                  <a:schemeClr val="accent2">
                    <a:lumMod val="50000"/>
                  </a:schemeClr>
                </a:solidFill>
              </a:rPr>
              <a:t>Λ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 GPA&gt;3.5 )</a:t>
            </a:r>
          </a:p>
          <a:p>
            <a:pPr lvl="1"/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The result is a 4-tuple</a:t>
            </a:r>
          </a:p>
          <a:p>
            <a:pPr lvl="1">
              <a:buNone/>
            </a:pP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       (A, 23, Computer Science, 3.88)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0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solidFill>
                  <a:srgbClr val="0000FF"/>
                </a:solidFill>
              </a:rPr>
              <a:t>Definition:</a:t>
            </a:r>
            <a:r>
              <a:rPr lang="en-GB" sz="2400" b="1" dirty="0"/>
              <a:t> </a:t>
            </a:r>
            <a:r>
              <a:rPr lang="en-GB" sz="2400" dirty="0"/>
              <a:t>The projection </a:t>
            </a:r>
            <a:r>
              <a:rPr lang="en-GB" sz="2400" dirty="0">
                <a:solidFill>
                  <a:srgbClr val="0000FF"/>
                </a:solidFill>
              </a:rPr>
              <a:t>P</a:t>
            </a:r>
            <a:r>
              <a:rPr lang="en-GB" sz="2400" baseline="-25000" dirty="0">
                <a:solidFill>
                  <a:srgbClr val="0000FF"/>
                </a:solidFill>
              </a:rPr>
              <a:t>i1,i2,…,</a:t>
            </a:r>
            <a:r>
              <a:rPr lang="en-GB" sz="2400" baseline="-25000" dirty="0" err="1">
                <a:solidFill>
                  <a:srgbClr val="0000FF"/>
                </a:solidFill>
              </a:rPr>
              <a:t>im</a:t>
            </a:r>
            <a:r>
              <a:rPr lang="en-GB" sz="2400" dirty="0"/>
              <a:t> maps the n-tuple (a</a:t>
            </a:r>
            <a:r>
              <a:rPr lang="en-GB" sz="2400" baseline="-25000" dirty="0"/>
              <a:t>1</a:t>
            </a:r>
            <a:r>
              <a:rPr lang="en-GB" sz="2400" dirty="0"/>
              <a:t> ,a</a:t>
            </a:r>
            <a:r>
              <a:rPr lang="en-GB" sz="2400" baseline="-25000" dirty="0"/>
              <a:t>2</a:t>
            </a:r>
            <a:r>
              <a:rPr lang="en-GB" sz="2400" dirty="0"/>
              <a:t> ,…,a</a:t>
            </a:r>
            <a:r>
              <a:rPr lang="en-GB" sz="2400" baseline="-25000" dirty="0"/>
              <a:t>n</a:t>
            </a:r>
            <a:r>
              <a:rPr lang="en-GB" sz="2400" dirty="0"/>
              <a:t>) to the m-tuple (a</a:t>
            </a:r>
            <a:r>
              <a:rPr lang="en-GB" sz="2400" baseline="-25000" dirty="0"/>
              <a:t>i1</a:t>
            </a:r>
            <a:r>
              <a:rPr lang="en-GB" sz="2400" dirty="0"/>
              <a:t> ,a</a:t>
            </a:r>
            <a:r>
              <a:rPr lang="en-GB" sz="2400" baseline="-25000" dirty="0"/>
              <a:t>i2</a:t>
            </a:r>
            <a:r>
              <a:rPr lang="en-GB" sz="2400" dirty="0"/>
              <a:t> ,…,a</a:t>
            </a:r>
            <a:r>
              <a:rPr lang="en-GB" sz="2400" baseline="-25000" dirty="0"/>
              <a:t>im</a:t>
            </a:r>
            <a:r>
              <a:rPr lang="en-GB" sz="2400" dirty="0"/>
              <a:t>), where </a:t>
            </a:r>
            <a:r>
              <a:rPr lang="en-GB" sz="2400" dirty="0" err="1"/>
              <a:t>m≤n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dirty="0"/>
              <a:t>In other words, the projection </a:t>
            </a:r>
            <a:r>
              <a:rPr lang="en-GB" sz="2400" dirty="0">
                <a:solidFill>
                  <a:srgbClr val="0000FF"/>
                </a:solidFill>
              </a:rPr>
              <a:t>P</a:t>
            </a:r>
            <a:r>
              <a:rPr lang="en-GB" sz="2400" baseline="-25000" dirty="0">
                <a:solidFill>
                  <a:srgbClr val="0000FF"/>
                </a:solidFill>
              </a:rPr>
              <a:t>i1,i2,…,</a:t>
            </a:r>
            <a:r>
              <a:rPr lang="en-GB" sz="2400" baseline="-25000" dirty="0" err="1">
                <a:solidFill>
                  <a:srgbClr val="0000FF"/>
                </a:solidFill>
              </a:rPr>
              <a:t>im</a:t>
            </a:r>
            <a:r>
              <a:rPr lang="en-GB" sz="2400" dirty="0"/>
              <a:t> deletes n-m of the components of an n-tuple, leaving the i</a:t>
            </a:r>
            <a:r>
              <a:rPr lang="en-GB" sz="2400" baseline="-25000" dirty="0"/>
              <a:t>1</a:t>
            </a:r>
            <a:r>
              <a:rPr lang="en-GB" sz="2400" dirty="0"/>
              <a:t>th, i</a:t>
            </a:r>
            <a:r>
              <a:rPr lang="en-GB" sz="2400" baseline="-25000" dirty="0"/>
              <a:t>2</a:t>
            </a:r>
            <a:r>
              <a:rPr lang="en-GB" sz="2400" dirty="0"/>
              <a:t>, … ,</a:t>
            </a:r>
            <a:r>
              <a:rPr lang="en-GB" sz="2400" dirty="0" err="1"/>
              <a:t>i</a:t>
            </a:r>
            <a:r>
              <a:rPr lang="en-GB" sz="2400" baseline="-25000" dirty="0" err="1"/>
              <a:t>m</a:t>
            </a:r>
            <a:r>
              <a:rPr lang="en-GB" sz="2400" dirty="0" err="1"/>
              <a:t>th</a:t>
            </a:r>
            <a:r>
              <a:rPr lang="en-GB" sz="2400" dirty="0"/>
              <a:t> components.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3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400" dirty="0"/>
              <a:t>Example: What results when the projection P</a:t>
            </a:r>
            <a:r>
              <a:rPr lang="en-GB" sz="2400" baseline="-25000" dirty="0"/>
              <a:t>1,3 </a:t>
            </a:r>
            <a:r>
              <a:rPr lang="en-GB" sz="2400" dirty="0"/>
              <a:t>is applied to the 4-tuples (2,3,0,4), (Jane Doe, 23411101, Geography, 3.14) and (a</a:t>
            </a:r>
            <a:r>
              <a:rPr lang="en-GB" sz="2400" baseline="-25000" dirty="0"/>
              <a:t>1</a:t>
            </a:r>
            <a:r>
              <a:rPr lang="en-GB" sz="2400" dirty="0"/>
              <a:t>,a</a:t>
            </a:r>
            <a:r>
              <a:rPr lang="en-GB" sz="2400" baseline="-25000" dirty="0"/>
              <a:t>2</a:t>
            </a:r>
            <a:r>
              <a:rPr lang="en-GB" sz="2400" dirty="0"/>
              <a:t>,a</a:t>
            </a:r>
            <a:r>
              <a:rPr lang="en-GB" sz="2400" baseline="-25000" dirty="0"/>
              <a:t>3</a:t>
            </a:r>
            <a:r>
              <a:rPr lang="en-GB" sz="2400" dirty="0"/>
              <a:t>,a</a:t>
            </a:r>
            <a:r>
              <a:rPr lang="en-GB" sz="2400" baseline="-25000" dirty="0"/>
              <a:t>4</a:t>
            </a:r>
            <a:r>
              <a:rPr lang="en-GB" sz="2400" dirty="0"/>
              <a:t>)?</a:t>
            </a:r>
          </a:p>
          <a:p>
            <a:pPr>
              <a:lnSpc>
                <a:spcPct val="80000"/>
              </a:lnSpc>
            </a:pPr>
            <a:endParaRPr lang="en-GB" sz="2400" dirty="0"/>
          </a:p>
          <a:p>
            <a:pPr>
              <a:lnSpc>
                <a:spcPct val="80000"/>
              </a:lnSpc>
            </a:pPr>
            <a:r>
              <a:rPr lang="en-GB" sz="2400" dirty="0"/>
              <a:t>Results will be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(2,0)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(Jane </a:t>
            </a:r>
            <a:r>
              <a:rPr lang="en-GB" sz="2000" dirty="0" err="1">
                <a:solidFill>
                  <a:schemeClr val="accent2">
                    <a:lumMod val="50000"/>
                  </a:schemeClr>
                </a:solidFill>
              </a:rPr>
              <a:t>Doe,Geography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(a</a:t>
            </a:r>
            <a:r>
              <a:rPr lang="en-GB" sz="2000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,a</a:t>
            </a:r>
            <a:r>
              <a:rPr lang="en-GB" sz="2000" baseline="-25000" dirty="0">
                <a:solidFill>
                  <a:schemeClr val="accent2">
                    <a:lumMod val="50000"/>
                  </a:schemeClr>
                </a:solidFill>
              </a:rPr>
              <a:t>3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) respectively.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1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What relation results when the projection P</a:t>
            </a:r>
            <a:r>
              <a:rPr lang="en-GB" sz="2400" baseline="-25000" dirty="0"/>
              <a:t>1,4 </a:t>
            </a:r>
            <a:r>
              <a:rPr lang="en-GB" sz="2400" dirty="0"/>
              <a:t>is applied to the relation in Table 1?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aphicFrame>
        <p:nvGraphicFramePr>
          <p:cNvPr id="5" name="Group 3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2375358"/>
              </p:ext>
            </p:extLst>
          </p:nvPr>
        </p:nvGraphicFramePr>
        <p:xfrm>
          <a:off x="2286000" y="2819400"/>
          <a:ext cx="3467100" cy="3657601"/>
        </p:xfrm>
        <a:graphic>
          <a:graphicData uri="http://schemas.openxmlformats.org/drawingml/2006/table">
            <a:tbl>
              <a:tblPr/>
              <a:tblGrid>
                <a:gridCol w="2290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Table 2: GPAs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Student_name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686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Join(VVI)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400" dirty="0"/>
              <a:t>The join operation is used to </a:t>
            </a:r>
            <a:r>
              <a:rPr lang="en-GB" sz="2400" dirty="0">
                <a:solidFill>
                  <a:srgbClr val="FF0000"/>
                </a:solidFill>
              </a:rPr>
              <a:t>combine two tables </a:t>
            </a:r>
            <a:r>
              <a:rPr lang="en-GB" sz="2400" dirty="0"/>
              <a:t>into one when these tables share some </a:t>
            </a:r>
            <a:r>
              <a:rPr lang="en-GB" sz="2400" dirty="0">
                <a:solidFill>
                  <a:srgbClr val="0070C0"/>
                </a:solidFill>
              </a:rPr>
              <a:t>identical</a:t>
            </a:r>
            <a:r>
              <a:rPr lang="en-GB" sz="2400" dirty="0"/>
              <a:t> fields. 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Suppose, a table containing fields for airline, flight number and gate.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Another table containing fields for flight number, gate and departure time can be combined into a table containing 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Fields for </a:t>
            </a:r>
            <a:r>
              <a:rPr lang="en-GB" sz="2000" dirty="0">
                <a:solidFill>
                  <a:srgbClr val="0000FF"/>
                </a:solidFill>
              </a:rPr>
              <a:t>airline, flight number, gate, and departure time.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6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214B2B"/>
                </a:solidFill>
              </a:rPr>
              <a:t>n-</a:t>
            </a:r>
            <a:r>
              <a:rPr lang="en-US" sz="4400" dirty="0" err="1">
                <a:solidFill>
                  <a:srgbClr val="214B2B"/>
                </a:solidFill>
              </a:rPr>
              <a:t>Ary</a:t>
            </a:r>
            <a:r>
              <a:rPr lang="en-US" sz="4400" dirty="0">
                <a:solidFill>
                  <a:srgbClr val="214B2B"/>
                </a:solidFill>
              </a:rPr>
              <a:t>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400" dirty="0"/>
              <a:t>Relations among elements from more than two sets. These relationships are called </a:t>
            </a:r>
            <a:r>
              <a:rPr lang="en-GB" sz="2400" b="1" dirty="0">
                <a:solidFill>
                  <a:schemeClr val="accent2"/>
                </a:solidFill>
              </a:rPr>
              <a:t>n-</a:t>
            </a:r>
            <a:r>
              <a:rPr lang="en-GB" sz="2400" b="1" dirty="0" err="1">
                <a:solidFill>
                  <a:schemeClr val="accent2"/>
                </a:solidFill>
              </a:rPr>
              <a:t>ary</a:t>
            </a:r>
            <a:r>
              <a:rPr lang="en-GB" sz="2400" b="1" dirty="0">
                <a:solidFill>
                  <a:schemeClr val="accent2"/>
                </a:solidFill>
              </a:rPr>
              <a:t> relationships</a:t>
            </a:r>
            <a:r>
              <a:rPr lang="en-GB" sz="2400" dirty="0"/>
              <a:t>.</a:t>
            </a:r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>
              <a:lnSpc>
                <a:spcPct val="80000"/>
              </a:lnSpc>
            </a:pPr>
            <a:r>
              <a:rPr lang="en-GB" sz="2400" b="1" dirty="0">
                <a:solidFill>
                  <a:srgbClr val="0000FF"/>
                </a:solidFill>
              </a:rPr>
              <a:t>Definition:</a:t>
            </a:r>
            <a:r>
              <a:rPr lang="en-GB" sz="2400" dirty="0"/>
              <a:t> Let A</a:t>
            </a:r>
            <a:r>
              <a:rPr lang="en-GB" sz="2400" baseline="-25000" dirty="0"/>
              <a:t>1</a:t>
            </a:r>
            <a:r>
              <a:rPr lang="en-GB" sz="2400" dirty="0"/>
              <a:t> ,A</a:t>
            </a:r>
            <a:r>
              <a:rPr lang="en-GB" sz="2400" baseline="-25000" dirty="0"/>
              <a:t>2</a:t>
            </a:r>
            <a:r>
              <a:rPr lang="en-GB" sz="2400" dirty="0"/>
              <a:t> ,…, A</a:t>
            </a:r>
            <a:r>
              <a:rPr lang="en-GB" sz="2400" baseline="-25000" dirty="0"/>
              <a:t>n</a:t>
            </a:r>
            <a:r>
              <a:rPr lang="en-GB" sz="2400" dirty="0"/>
              <a:t> be sets. An n-</a:t>
            </a:r>
            <a:r>
              <a:rPr lang="en-GB" sz="2400" dirty="0" err="1"/>
              <a:t>ary</a:t>
            </a:r>
            <a:r>
              <a:rPr lang="en-GB" sz="2400" dirty="0"/>
              <a:t> relations on these sets is a subset of A</a:t>
            </a:r>
            <a:r>
              <a:rPr lang="en-GB" sz="2400" baseline="-25000" dirty="0"/>
              <a:t>1</a:t>
            </a:r>
            <a:r>
              <a:rPr lang="en-GB" sz="2400" dirty="0"/>
              <a:t> </a:t>
            </a:r>
            <a:r>
              <a:rPr lang="en-GB" sz="2400" dirty="0">
                <a:latin typeface="Calibri" pitchFamily="34" charset="0"/>
              </a:rPr>
              <a:t>x</a:t>
            </a:r>
            <a:r>
              <a:rPr lang="en-GB" sz="2400" dirty="0"/>
              <a:t> A</a:t>
            </a:r>
            <a:r>
              <a:rPr lang="en-GB" sz="2400" baseline="-25000" dirty="0"/>
              <a:t>2</a:t>
            </a:r>
            <a:r>
              <a:rPr lang="en-GB" sz="2400" dirty="0"/>
              <a:t> </a:t>
            </a:r>
            <a:r>
              <a:rPr lang="en-GB" sz="2400" dirty="0">
                <a:latin typeface="Calibri" pitchFamily="34" charset="0"/>
              </a:rPr>
              <a:t>x </a:t>
            </a:r>
            <a:r>
              <a:rPr lang="en-GB" sz="2400" dirty="0"/>
              <a:t>… </a:t>
            </a:r>
            <a:r>
              <a:rPr lang="en-GB" sz="2400" dirty="0">
                <a:latin typeface="Calibri" pitchFamily="34" charset="0"/>
              </a:rPr>
              <a:t>x </a:t>
            </a:r>
            <a:r>
              <a:rPr lang="en-GB" sz="2400" dirty="0"/>
              <a:t>A</a:t>
            </a:r>
            <a:r>
              <a:rPr lang="en-GB" sz="2400" baseline="-25000" dirty="0"/>
              <a:t>n</a:t>
            </a:r>
            <a:r>
              <a:rPr lang="en-GB" sz="2400" dirty="0"/>
              <a:t>. The sets A</a:t>
            </a:r>
            <a:r>
              <a:rPr lang="en-GB" sz="2400" baseline="-25000" dirty="0"/>
              <a:t>1</a:t>
            </a:r>
            <a:r>
              <a:rPr lang="en-GB" sz="2400" dirty="0"/>
              <a:t> , A</a:t>
            </a:r>
            <a:r>
              <a:rPr lang="en-GB" sz="2400" baseline="-25000" dirty="0"/>
              <a:t>2</a:t>
            </a:r>
            <a:r>
              <a:rPr lang="en-GB" sz="2400" dirty="0"/>
              <a:t> ,…, A</a:t>
            </a:r>
            <a:r>
              <a:rPr lang="en-GB" sz="2400" baseline="-25000" dirty="0"/>
              <a:t>n</a:t>
            </a:r>
            <a:r>
              <a:rPr lang="en-GB" sz="2400" dirty="0"/>
              <a:t> are called the </a:t>
            </a:r>
            <a:r>
              <a:rPr lang="en-GB" sz="2400" dirty="0">
                <a:solidFill>
                  <a:srgbClr val="0000FF"/>
                </a:solidFill>
              </a:rPr>
              <a:t>domains</a:t>
            </a:r>
            <a:r>
              <a:rPr lang="en-GB" sz="2400" dirty="0"/>
              <a:t> of the relations, and n is called its degree.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1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5" name="Group 8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635076"/>
              </p:ext>
            </p:extLst>
          </p:nvPr>
        </p:nvGraphicFramePr>
        <p:xfrm>
          <a:off x="304800" y="2527300"/>
          <a:ext cx="4038600" cy="2741612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33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Table 3:Teaching Assignments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9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Professor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Department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Course_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Number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Cruz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Zoology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335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Cruz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Zoology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412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Farber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Psychology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501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Rosen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Mathematics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575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3084"/>
              </p:ext>
            </p:extLst>
          </p:nvPr>
        </p:nvGraphicFramePr>
        <p:xfrm>
          <a:off x="4572000" y="2527300"/>
          <a:ext cx="4343400" cy="2959100"/>
        </p:xfrm>
        <a:graphic>
          <a:graphicData uri="http://schemas.openxmlformats.org/drawingml/2006/table">
            <a:tbl>
              <a:tblPr/>
              <a:tblGrid>
                <a:gridCol w="1474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827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Table 4: Class_schedule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Department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Course_number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Room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Mathematics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N502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3:00PM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Psychology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3:00PM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Zoology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9:00PM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Zoology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8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  <a:sym typeface="Wingdings" pitchFamily="2" charset="2"/>
                        </a:rPr>
                        <a:t>:00PM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285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5" name="Group 5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176542"/>
              </p:ext>
            </p:extLst>
          </p:nvPr>
        </p:nvGraphicFramePr>
        <p:xfrm>
          <a:off x="685800" y="2190752"/>
          <a:ext cx="7696200" cy="3676648"/>
        </p:xfrm>
        <a:graphic>
          <a:graphicData uri="http://schemas.openxmlformats.org/drawingml/2006/table">
            <a:tbl>
              <a:tblPr/>
              <a:tblGrid>
                <a:gridCol w="153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726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Table 5: 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Teaching_Schedule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0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Professor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Department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Course_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Number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Room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Time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Cruz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Zoology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335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A100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9:00PM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Cruz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Zoology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412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A100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8:00PM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Farber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Psychology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501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A100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3:00PM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7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Rosen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Mathematics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575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N502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3:00PM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917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Join(</a:t>
            </a:r>
            <a:r>
              <a:rPr lang="en-US"/>
              <a:t>self practice)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5" name="Group 8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9620678"/>
              </p:ext>
            </p:extLst>
          </p:nvPr>
        </p:nvGraphicFramePr>
        <p:xfrm>
          <a:off x="304800" y="2895600"/>
          <a:ext cx="3810000" cy="1851595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5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Table 5:Student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4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Student_ID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Name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Session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2018-19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2017-18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6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2018-19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09822"/>
              </p:ext>
            </p:extLst>
          </p:nvPr>
        </p:nvGraphicFramePr>
        <p:xfrm>
          <a:off x="4876800" y="1371600"/>
          <a:ext cx="3886200" cy="2395724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175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Table 6: Course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Course_no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Course_name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6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Physics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Chemistry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Biology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Mathematics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Group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536875"/>
              </p:ext>
            </p:extLst>
          </p:nvPr>
        </p:nvGraphicFramePr>
        <p:xfrm>
          <a:off x="4343400" y="4495800"/>
          <a:ext cx="3886200" cy="2142077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790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Table 7: </a:t>
                      </a: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Course_Taken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Student_ID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Course_no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9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2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70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214B2B"/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Let </a:t>
            </a:r>
            <a:r>
              <a:rPr lang="en-GB" sz="2400" b="1" dirty="0">
                <a:solidFill>
                  <a:srgbClr val="0000FF"/>
                </a:solidFill>
              </a:rPr>
              <a:t>R</a:t>
            </a:r>
            <a:r>
              <a:rPr lang="en-GB" sz="2400" dirty="0"/>
              <a:t> be the relation on </a:t>
            </a:r>
            <a:r>
              <a:rPr lang="en-GB" sz="2400" dirty="0" err="1">
                <a:solidFill>
                  <a:srgbClr val="0000FF"/>
                </a:solidFill>
              </a:rPr>
              <a:t>NxNxN</a:t>
            </a:r>
            <a:r>
              <a:rPr lang="en-GB" sz="2400" dirty="0"/>
              <a:t> consisting of triples (</a:t>
            </a:r>
            <a:r>
              <a:rPr lang="en-GB" sz="2400" dirty="0" err="1"/>
              <a:t>a,b,c</a:t>
            </a:r>
            <a:r>
              <a:rPr lang="en-GB" sz="2400" dirty="0"/>
              <a:t>) where </a:t>
            </a:r>
            <a:r>
              <a:rPr lang="en-GB" sz="2400" dirty="0" err="1"/>
              <a:t>a,b</a:t>
            </a:r>
            <a:r>
              <a:rPr lang="en-GB" sz="2400" dirty="0"/>
              <a:t> and c are integers with a&lt;b&lt;c.</a:t>
            </a:r>
          </a:p>
          <a:p>
            <a:endParaRPr lang="en-GB" sz="2400" dirty="0"/>
          </a:p>
          <a:p>
            <a:r>
              <a:rPr lang="en-GB" sz="2400" dirty="0"/>
              <a:t>Then (1,2,3)   </a:t>
            </a:r>
            <a:r>
              <a:rPr lang="en-GB" sz="2400" dirty="0">
                <a:solidFill>
                  <a:srgbClr val="0000FF"/>
                </a:solidFill>
              </a:rPr>
              <a:t>R</a:t>
            </a:r>
            <a:r>
              <a:rPr lang="en-GB" sz="2400" dirty="0"/>
              <a:t>, but (2,4,3)   </a:t>
            </a:r>
            <a:r>
              <a:rPr lang="en-GB" sz="2400" dirty="0">
                <a:solidFill>
                  <a:srgbClr val="0000FF"/>
                </a:solidFill>
              </a:rPr>
              <a:t>R</a:t>
            </a:r>
            <a:r>
              <a:rPr lang="en-GB" sz="2400" dirty="0"/>
              <a:t>.</a:t>
            </a:r>
          </a:p>
          <a:p>
            <a:r>
              <a:rPr lang="en-GB" sz="2400" dirty="0"/>
              <a:t>The degree of the relation is 3.</a:t>
            </a:r>
          </a:p>
          <a:p>
            <a:r>
              <a:rPr lang="en-GB" sz="2400" dirty="0"/>
              <a:t>Its domains are all equal to the set of integers.</a:t>
            </a:r>
            <a:endParaRPr lang="el-G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362573"/>
              </p:ext>
            </p:extLst>
          </p:nvPr>
        </p:nvGraphicFramePr>
        <p:xfrm>
          <a:off x="4520852" y="3006436"/>
          <a:ext cx="272762" cy="346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3" imgW="126835" imgH="152202" progId="Equation.3">
                  <p:embed/>
                </p:oleObj>
              </mc:Choice>
              <mc:Fallback>
                <p:oleObj name="Equation" r:id="rId3" imgW="126835" imgH="15220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852" y="3006436"/>
                        <a:ext cx="272762" cy="346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82336"/>
              </p:ext>
            </p:extLst>
          </p:nvPr>
        </p:nvGraphicFramePr>
        <p:xfrm>
          <a:off x="2502074" y="3055203"/>
          <a:ext cx="262659" cy="298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5" imgW="126725" imgH="126725" progId="Equation.3">
                  <p:embed/>
                </p:oleObj>
              </mc:Choice>
              <mc:Fallback>
                <p:oleObj name="Equation" r:id="rId5" imgW="126725" imgH="12672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2074" y="3055203"/>
                        <a:ext cx="262659" cy="298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96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/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Let R be the relation consisting of 5-tuples (A,N,S,D,T) representing airplane flights, where </a:t>
            </a:r>
          </a:p>
          <a:p>
            <a:pPr lvl="1">
              <a:lnSpc>
                <a:spcPct val="90000"/>
              </a:lnSpc>
            </a:pPr>
            <a:r>
              <a:rPr lang="en-GB" sz="2200" dirty="0">
                <a:solidFill>
                  <a:schemeClr val="accent2">
                    <a:lumMod val="50000"/>
                  </a:schemeClr>
                </a:solidFill>
              </a:rPr>
              <a:t>A: is the airplane</a:t>
            </a:r>
          </a:p>
          <a:p>
            <a:pPr lvl="1">
              <a:lnSpc>
                <a:spcPct val="90000"/>
              </a:lnSpc>
            </a:pPr>
            <a:r>
              <a:rPr lang="en-GB" sz="2200" dirty="0">
                <a:solidFill>
                  <a:schemeClr val="accent2">
                    <a:lumMod val="50000"/>
                  </a:schemeClr>
                </a:solidFill>
              </a:rPr>
              <a:t>N: is the flight number</a:t>
            </a:r>
          </a:p>
          <a:p>
            <a:pPr lvl="1">
              <a:lnSpc>
                <a:spcPct val="90000"/>
              </a:lnSpc>
            </a:pPr>
            <a:r>
              <a:rPr lang="en-GB" sz="2200" dirty="0">
                <a:solidFill>
                  <a:schemeClr val="accent2">
                    <a:lumMod val="50000"/>
                  </a:schemeClr>
                </a:solidFill>
              </a:rPr>
              <a:t>S: is the starting point</a:t>
            </a:r>
          </a:p>
          <a:p>
            <a:pPr lvl="1">
              <a:lnSpc>
                <a:spcPct val="90000"/>
              </a:lnSpc>
            </a:pPr>
            <a:r>
              <a:rPr lang="en-GB" sz="2200" dirty="0">
                <a:solidFill>
                  <a:schemeClr val="accent2">
                    <a:lumMod val="50000"/>
                  </a:schemeClr>
                </a:solidFill>
              </a:rPr>
              <a:t>D: is the destination</a:t>
            </a:r>
          </a:p>
          <a:p>
            <a:pPr lvl="1">
              <a:lnSpc>
                <a:spcPct val="90000"/>
              </a:lnSpc>
            </a:pPr>
            <a:r>
              <a:rPr lang="en-GB" sz="2200" dirty="0">
                <a:solidFill>
                  <a:schemeClr val="accent2">
                    <a:lumMod val="50000"/>
                  </a:schemeClr>
                </a:solidFill>
              </a:rPr>
              <a:t>T: is the departure time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If Nadir Express airlines has flight 963 from New york to Bangor at 15:00, then (Nadir, 963, New york, </a:t>
            </a:r>
            <a:r>
              <a:rPr lang="en-GB" sz="2400" dirty="0" err="1"/>
              <a:t>Bengor</a:t>
            </a:r>
            <a:r>
              <a:rPr lang="en-GB" sz="2400" dirty="0"/>
              <a:t>, 15:00) belongs to R.</a:t>
            </a:r>
          </a:p>
          <a:p>
            <a:pPr>
              <a:lnSpc>
                <a:spcPct val="80000"/>
              </a:lnSpc>
            </a:pPr>
            <a:r>
              <a:rPr lang="en-GB" sz="2400" dirty="0"/>
              <a:t>The degree of this relation is 5</a:t>
            </a:r>
          </a:p>
          <a:p>
            <a:pPr marL="109728" indent="0">
              <a:lnSpc>
                <a:spcPct val="90000"/>
              </a:lnSpc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800" dirty="0"/>
              <a:t>Applications of n-</a:t>
            </a:r>
            <a:r>
              <a:rPr lang="en-US" sz="3800" dirty="0" err="1"/>
              <a:t>Ary</a:t>
            </a:r>
            <a:r>
              <a:rPr lang="en-US" sz="3800" dirty="0"/>
              <a:t> Relations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sz="2400" b="1" dirty="0">
                <a:solidFill>
                  <a:srgbClr val="0000FF"/>
                </a:solidFill>
              </a:rPr>
              <a:t>Database:</a:t>
            </a:r>
            <a:r>
              <a:rPr lang="en-GB" sz="2400" dirty="0"/>
              <a:t> Database is a storage of information.</a:t>
            </a:r>
          </a:p>
          <a:p>
            <a:pPr>
              <a:lnSpc>
                <a:spcPct val="80000"/>
              </a:lnSpc>
              <a:buNone/>
            </a:pPr>
            <a:endParaRPr lang="en-GB" sz="2400" dirty="0"/>
          </a:p>
          <a:p>
            <a:pPr>
              <a:lnSpc>
                <a:spcPct val="80000"/>
              </a:lnSpc>
            </a:pPr>
            <a:r>
              <a:rPr lang="en-GB" sz="2400" dirty="0">
                <a:solidFill>
                  <a:srgbClr val="0000FF"/>
                </a:solidFill>
              </a:rPr>
              <a:t>Relational Data Model:</a:t>
            </a:r>
            <a:r>
              <a:rPr lang="en-GB" sz="2400" dirty="0"/>
              <a:t> Based on the concept of a relation.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The relational data model represents a database of records as an n-</a:t>
            </a:r>
            <a:r>
              <a:rPr lang="en-GB" sz="2000" dirty="0" err="1">
                <a:solidFill>
                  <a:schemeClr val="accent2">
                    <a:lumMod val="50000"/>
                  </a:schemeClr>
                </a:solidFill>
              </a:rPr>
              <a:t>ary</a:t>
            </a: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 relations.</a:t>
            </a:r>
          </a:p>
          <a:p>
            <a:pPr>
              <a:lnSpc>
                <a:spcPct val="80000"/>
              </a:lnSpc>
            </a:pPr>
            <a:r>
              <a:rPr lang="en-GB" sz="2400" dirty="0">
                <a:solidFill>
                  <a:srgbClr val="0000FF"/>
                </a:solidFill>
              </a:rPr>
              <a:t>The operations are: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Adding and Deleting records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Searching records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Updating records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solidFill>
                  <a:schemeClr val="accent2">
                    <a:lumMod val="50000"/>
                  </a:schemeClr>
                </a:solidFill>
              </a:rPr>
              <a:t>Combining records from overlapping databases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/>
              <a:t>Database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A database consists of records, which are n-tuples, made up of fields.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The fields are the entries of the n-tuples.</a:t>
            </a:r>
          </a:p>
          <a:p>
            <a:pPr>
              <a:lnSpc>
                <a:spcPct val="90000"/>
              </a:lnSpc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Example: A database of student records</a:t>
            </a:r>
          </a:p>
          <a:p>
            <a:pPr>
              <a:lnSpc>
                <a:spcPct val="90000"/>
              </a:lnSpc>
              <a:buNone/>
            </a:pPr>
            <a:endParaRPr lang="en-GB" sz="2400" dirty="0"/>
          </a:p>
          <a:p>
            <a:pPr>
              <a:lnSpc>
                <a:spcPct val="90000"/>
              </a:lnSpc>
              <a:buNone/>
            </a:pPr>
            <a:r>
              <a:rPr lang="en-GB" sz="2400" dirty="0">
                <a:solidFill>
                  <a:srgbClr val="0000FF"/>
                </a:solidFill>
              </a:rPr>
              <a:t>Fields may be:</a:t>
            </a:r>
            <a:r>
              <a:rPr lang="en-GB" sz="2400" dirty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GB" sz="2400" dirty="0"/>
              <a:t>name, student number, major and grade point.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7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Database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Student records are represented as 4-tuples of the form (STUDENT NAME, ID , MAJOR, GPA).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A sample database of six such records is:</a:t>
            </a:r>
          </a:p>
          <a:p>
            <a:pPr algn="ctr">
              <a:lnSpc>
                <a:spcPct val="90000"/>
              </a:lnSpc>
              <a:buNone/>
            </a:pPr>
            <a:r>
              <a:rPr lang="en-GB" sz="2400" dirty="0"/>
              <a:t>(A, 23, Computer Science, 3.88)</a:t>
            </a:r>
          </a:p>
          <a:p>
            <a:pPr algn="ctr">
              <a:lnSpc>
                <a:spcPct val="90000"/>
              </a:lnSpc>
              <a:buNone/>
            </a:pPr>
            <a:r>
              <a:rPr lang="en-GB" sz="2400" dirty="0"/>
              <a:t>(S, 21, Physics, 3.45)</a:t>
            </a:r>
          </a:p>
          <a:p>
            <a:pPr algn="ctr">
              <a:lnSpc>
                <a:spcPct val="90000"/>
              </a:lnSpc>
              <a:buNone/>
            </a:pPr>
            <a:r>
              <a:rPr lang="en-GB" sz="2400" dirty="0"/>
              <a:t>(Y, 09, Computer Science, 3.04)</a:t>
            </a:r>
          </a:p>
          <a:p>
            <a:pPr algn="ctr">
              <a:lnSpc>
                <a:spcPct val="90000"/>
              </a:lnSpc>
              <a:buNone/>
            </a:pPr>
            <a:r>
              <a:rPr lang="en-GB" sz="2400" dirty="0"/>
              <a:t>(B, 56, Mathematics, 3.45)</a:t>
            </a:r>
          </a:p>
          <a:p>
            <a:pPr algn="ctr">
              <a:lnSpc>
                <a:spcPct val="90000"/>
              </a:lnSpc>
              <a:buNone/>
            </a:pPr>
            <a:r>
              <a:rPr lang="en-GB" sz="2400" dirty="0"/>
              <a:t>(Q, 67, Mathematics, 2.99)</a:t>
            </a:r>
          </a:p>
          <a:p>
            <a:pPr algn="ctr">
              <a:lnSpc>
                <a:spcPct val="90000"/>
              </a:lnSpc>
              <a:buNone/>
            </a:pPr>
            <a:r>
              <a:rPr lang="en-GB" sz="2400" dirty="0"/>
              <a:t>(R, 12, Psychology, 3.32)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2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/>
              <a:t>Table of Database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400" b="1" dirty="0">
                <a:solidFill>
                  <a:srgbClr val="0000FF"/>
                </a:solidFill>
              </a:rPr>
              <a:t>Table:</a:t>
            </a:r>
            <a:r>
              <a:rPr lang="en-GB" sz="2400" dirty="0"/>
              <a:t> Relations used to represent databases are also called tables, since these relations are often displayed as </a:t>
            </a:r>
            <a:r>
              <a:rPr lang="en-GB" sz="2400" i="1" dirty="0">
                <a:solidFill>
                  <a:srgbClr val="0000FF"/>
                </a:solidFill>
              </a:rPr>
              <a:t>tables</a:t>
            </a:r>
            <a:r>
              <a:rPr lang="en-GB" sz="2400" dirty="0"/>
              <a:t>. </a:t>
            </a:r>
          </a:p>
          <a:p>
            <a:pPr>
              <a:lnSpc>
                <a:spcPct val="90000"/>
              </a:lnSpc>
              <a:buNone/>
            </a:pP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Each column of the table corresponds to an </a:t>
            </a:r>
            <a:r>
              <a:rPr lang="en-GB" sz="2400" b="1" i="1" dirty="0">
                <a:solidFill>
                  <a:srgbClr val="0000FF"/>
                </a:solidFill>
              </a:rPr>
              <a:t>attribute</a:t>
            </a:r>
            <a:r>
              <a:rPr lang="en-GB" sz="2400" dirty="0"/>
              <a:t> of the database.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99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095267-8449-4777-889D-30BE2734527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7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26920"/>
              </p:ext>
            </p:extLst>
          </p:nvPr>
        </p:nvGraphicFramePr>
        <p:xfrm>
          <a:off x="838200" y="1828800"/>
          <a:ext cx="7553325" cy="3325815"/>
        </p:xfrm>
        <a:graphic>
          <a:graphicData uri="http://schemas.openxmlformats.org/drawingml/2006/table">
            <a:tbl>
              <a:tblPr/>
              <a:tblGrid>
                <a:gridCol w="258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8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846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Table 1: Students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Student_name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Computer Science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3.88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Physics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Computer Science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3.04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Mathematics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3.45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67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Mathematics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2.99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Psychology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3.32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7504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11145</TotalTime>
  <Words>1278</Words>
  <Application>Microsoft Office PowerPoint</Application>
  <PresentationFormat>On-screen Show (4:3)</PresentationFormat>
  <Paragraphs>306</Paragraphs>
  <Slides>22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Georgia</vt:lpstr>
      <vt:lpstr>Trebuchet MS</vt:lpstr>
      <vt:lpstr>Wingdings 2</vt:lpstr>
      <vt:lpstr>Abdullah</vt:lpstr>
      <vt:lpstr>Equation</vt:lpstr>
      <vt:lpstr>Discrete Mathematics</vt:lpstr>
      <vt:lpstr>n-Ary Relations</vt:lpstr>
      <vt:lpstr>Example</vt:lpstr>
      <vt:lpstr>Example</vt:lpstr>
      <vt:lpstr>Applications of n-Ary Relations</vt:lpstr>
      <vt:lpstr>Database</vt:lpstr>
      <vt:lpstr>Database</vt:lpstr>
      <vt:lpstr>Table of Database</vt:lpstr>
      <vt:lpstr>Table of Database</vt:lpstr>
      <vt:lpstr>Table of Database</vt:lpstr>
      <vt:lpstr>Primary Key</vt:lpstr>
      <vt:lpstr>Primary Key</vt:lpstr>
      <vt:lpstr>Operations on n-ary relations</vt:lpstr>
      <vt:lpstr>Selection</vt:lpstr>
      <vt:lpstr>Selection</vt:lpstr>
      <vt:lpstr>Projection</vt:lpstr>
      <vt:lpstr>Projection</vt:lpstr>
      <vt:lpstr>Projection</vt:lpstr>
      <vt:lpstr>Join(VVI)</vt:lpstr>
      <vt:lpstr>Join</vt:lpstr>
      <vt:lpstr>Join</vt:lpstr>
      <vt:lpstr>Join(self practice)</vt:lpstr>
    </vt:vector>
  </TitlesOfParts>
  <Company>Adam 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 for Computer Science</dc:title>
  <dc:creator>Adam Lee</dc:creator>
  <cp:lastModifiedBy>Asus</cp:lastModifiedBy>
  <cp:revision>795</cp:revision>
  <dcterms:created xsi:type="dcterms:W3CDTF">2008-10-01T12:02:52Z</dcterms:created>
  <dcterms:modified xsi:type="dcterms:W3CDTF">2020-01-26T05:35:21Z</dcterms:modified>
</cp:coreProperties>
</file>