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4" y="459011"/>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2" y="520700"/>
            <a:ext cx="3733801" cy="15869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715000" y="685801"/>
            <a:ext cx="3429002" cy="45156"/>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724525" y="766112"/>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772150" y="810481"/>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611409"/>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633792"/>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07159"/>
            <a:ext cx="9144000" cy="20179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2" y="324045"/>
            <a:ext cx="9144001" cy="11626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29210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1" y="2"/>
            <a:ext cx="9143999" cy="304798"/>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18507" y="1295401"/>
            <a:ext cx="8458200" cy="1470025"/>
          </a:xfrm>
        </p:spPr>
        <p:txBody>
          <a:bodyPr anchor="ctr">
            <a:normAutofit/>
          </a:bodyPr>
          <a:lstStyle>
            <a:lvl1pPr algn="ctr">
              <a:defRPr sz="4400" b="1">
                <a:solidFill>
                  <a:srgbClr val="D25500"/>
                </a:solidFill>
                <a:latin typeface="+mn-lt"/>
              </a:defRPr>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2324101" y="3124200"/>
            <a:ext cx="4953000" cy="1752600"/>
          </a:xfrm>
        </p:spPr>
        <p:txBody>
          <a:bodyPr anchor="ctr">
            <a:normAutofit/>
          </a:bodyPr>
          <a:lstStyle>
            <a:lvl1pPr marL="64008" indent="0" algn="ctr">
              <a:buNone/>
              <a:defRPr sz="2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
        <p:nvSpPr>
          <p:cNvPr id="28" name="Date Placeholder 27"/>
          <p:cNvSpPr>
            <a:spLocks noGrp="1"/>
          </p:cNvSpPr>
          <p:nvPr>
            <p:ph type="dt" sz="half" idx="10"/>
          </p:nvPr>
        </p:nvSpPr>
        <p:spPr>
          <a:xfrm>
            <a:off x="1" y="6388100"/>
            <a:ext cx="960120" cy="457200"/>
          </a:xfrm>
        </p:spPr>
        <p:txBody>
          <a:bodyPr anchor="ctr"/>
          <a:lstStyle>
            <a:lvl1pPr algn="ctr">
              <a:defRPr sz="1050"/>
            </a:lvl1pPr>
          </a:lstStyle>
          <a:p>
            <a:fld id="{1D8BD707-D9CF-40AE-B4C6-C98DA3205C09}" type="datetimeFigureOut">
              <a:rPr lang="en-US" smtClean="0"/>
              <a:pPr/>
              <a:t>11/16/2019</a:t>
            </a:fld>
            <a:endParaRPr lang="en-US"/>
          </a:p>
        </p:txBody>
      </p:sp>
      <p:sp>
        <p:nvSpPr>
          <p:cNvPr id="29" name="Slide Number Placeholder 28"/>
          <p:cNvSpPr>
            <a:spLocks noGrp="1"/>
          </p:cNvSpPr>
          <p:nvPr>
            <p:ph type="sldNum" sz="quarter" idx="12"/>
          </p:nvPr>
        </p:nvSpPr>
        <p:spPr>
          <a:xfrm>
            <a:off x="8382000" y="1136"/>
            <a:ext cx="685800" cy="303664"/>
          </a:xfrm>
        </p:spPr>
        <p:txBody>
          <a:bodyPr/>
          <a:lstStyle>
            <a:lvl1pPr algn="r">
              <a:defRPr sz="2000">
                <a:solidFill>
                  <a:schemeClr val="bg1"/>
                </a:solidFill>
              </a:defRPr>
            </a:lvl1pPr>
          </a:lstStyle>
          <a:p>
            <a:fld id="{B6F15528-21DE-4FAA-801E-634DDDAF4B2B}" type="slidenum">
              <a:rPr lang="en-US" smtClean="0"/>
              <a:pPr/>
              <a:t>‹#›</a:t>
            </a:fld>
            <a:endParaRPr lang="en-US"/>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72811" y="6094018"/>
            <a:ext cx="722370" cy="72237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6800"/>
          </a:xfrm>
        </p:spPr>
        <p:txBody>
          <a:bodyPr/>
          <a:lstStyle>
            <a:lvl1pPr>
              <a:defRPr b="1">
                <a:latin typeface="+mn-lt"/>
              </a:defRPr>
            </a:lvl1pPr>
          </a:lstStyle>
          <a:p>
            <a:r>
              <a:rPr kumimoji="0" lang="en-US" smtClean="0"/>
              <a:t>Click to edit Master title style</a:t>
            </a:r>
            <a:endParaRPr kumimoji="0" lang="en-US"/>
          </a:p>
        </p:txBody>
      </p:sp>
      <p:sp>
        <p:nvSpPr>
          <p:cNvPr id="3" name="Content Placeholder 2"/>
          <p:cNvSpPr>
            <a:spLocks noGrp="1"/>
          </p:cNvSpPr>
          <p:nvPr>
            <p:ph idx="1"/>
          </p:nvPr>
        </p:nvSpPr>
        <p:spPr>
          <a:xfrm>
            <a:off x="457200" y="1765300"/>
            <a:ext cx="8229600" cy="432511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0" y="6400800"/>
            <a:ext cx="957264" cy="457200"/>
          </a:xfrm>
        </p:spPr>
        <p:txBody>
          <a:bodyPr anchor="ctr"/>
          <a:lstStyle>
            <a:lvl1pPr algn="ctr">
              <a:defRPr sz="1050"/>
            </a:lvl1pPr>
          </a:lstStyle>
          <a:p>
            <a:fld id="{1D8BD707-D9CF-40AE-B4C6-C98DA3205C09}" type="datetimeFigureOut">
              <a:rPr lang="en-US" smtClean="0"/>
              <a:pPr/>
              <a:t>11/16/2019</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1"/>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6800"/>
          </a:xfrm>
        </p:spPr>
        <p:txBody>
          <a:bodyPr/>
          <a:lstStyle>
            <a:lvl1pPr>
              <a:defRPr b="1">
                <a:latin typeface="+mn-lt"/>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65300"/>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65300"/>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12700" y="6413500"/>
            <a:ext cx="957264" cy="457200"/>
          </a:xfrm>
        </p:spPr>
        <p:txBody>
          <a:bodyPr anchor="ctr"/>
          <a:lstStyle>
            <a:lvl1pPr algn="ctr">
              <a:defRPr sz="1050"/>
            </a:lvl1pPr>
          </a:lstStyle>
          <a:p>
            <a:fld id="{1D8BD707-D9CF-40AE-B4C6-C98DA3205C09}" type="datetimeFigureOut">
              <a:rPr lang="en-US" smtClean="0"/>
              <a:pPr/>
              <a:t>11/16/2019</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1"/>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7" y="2244971"/>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6"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1D8BD707-D9CF-40AE-B4C6-C98DA3205C09}" type="datetimeFigureOut">
              <a:rPr lang="en-US" smtClean="0"/>
              <a:pPr/>
              <a:t>11/16/2019</a:t>
            </a:fld>
            <a:endParaRPr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1D8BD707-D9CF-40AE-B4C6-C98DA3205C09}" type="datetimeFigureOut">
              <a:rPr lang="en-US" smtClean="0"/>
              <a:pPr/>
              <a:t>11/16/2019</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1"/>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6"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9"/>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1" name="Picture 20"/>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372811" y="6094018"/>
            <a:ext cx="722370" cy="722370"/>
          </a:xfrm>
          <a:prstGeom prst="rect">
            <a:avLst/>
          </a:prstGeom>
        </p:spPr>
      </p:pic>
      <p:sp>
        <p:nvSpPr>
          <p:cNvPr id="28" name="Rectangle 27"/>
          <p:cNvSpPr/>
          <p:nvPr/>
        </p:nvSpPr>
        <p:spPr>
          <a:xfrm>
            <a:off x="1" y="366819"/>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2" y="308277"/>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4" y="360247"/>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2" y="440113"/>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D8BD707-D9CF-40AE-B4C6-C98DA3205C09}" type="datetimeFigureOut">
              <a:rPr lang="en-US" smtClean="0"/>
              <a:pPr/>
              <a:t>11/16/2019</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9.png"/><Relationship Id="rId4" Type="http://schemas.openxmlformats.org/officeDocument/2006/relationships/image" Target="../media/image8.wmf"/></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6.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7.wmf"/></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Discrete Mathematics</a:t>
            </a:r>
            <a:endParaRPr lang="en-US" dirty="0"/>
          </a:p>
        </p:txBody>
      </p:sp>
      <p:sp>
        <p:nvSpPr>
          <p:cNvPr id="3" name="Subtitle 2"/>
          <p:cNvSpPr>
            <a:spLocks noGrp="1"/>
          </p:cNvSpPr>
          <p:nvPr>
            <p:ph type="subTitle" idx="1"/>
          </p:nvPr>
        </p:nvSpPr>
        <p:spPr/>
        <p:txBody>
          <a:bodyPr/>
          <a:lstStyle/>
          <a:p>
            <a:r>
              <a:rPr lang="en-US" sz="3600" dirty="0" smtClean="0"/>
              <a:t>Chapter 9</a:t>
            </a:r>
          </a:p>
          <a:p>
            <a:endParaRPr lang="en-US" dirty="0"/>
          </a:p>
          <a:p>
            <a:r>
              <a:rPr lang="en-US" dirty="0" smtClean="0"/>
              <a:t>Graphs</a:t>
            </a:r>
            <a:endParaRPr lang="en-US" dirty="0"/>
          </a:p>
        </p:txBody>
      </p:sp>
    </p:spTree>
    <p:extLst>
      <p:ext uri="{BB962C8B-B14F-4D97-AF65-F5344CB8AC3E}">
        <p14:creationId xmlns:p14="http://schemas.microsoft.com/office/powerpoint/2010/main" val="618136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Handshaking Theorem</a:t>
            </a:r>
            <a:endParaRPr lang="en-US" dirty="0"/>
          </a:p>
        </p:txBody>
      </p:sp>
      <p:sp>
        <p:nvSpPr>
          <p:cNvPr id="3" name="Content Placeholder 2"/>
          <p:cNvSpPr>
            <a:spLocks noGrp="1"/>
          </p:cNvSpPr>
          <p:nvPr>
            <p:ph idx="1"/>
          </p:nvPr>
        </p:nvSpPr>
        <p:spPr/>
        <p:txBody>
          <a:bodyPr>
            <a:normAutofit/>
          </a:bodyPr>
          <a:lstStyle/>
          <a:p>
            <a:r>
              <a:rPr lang="en-US" sz="2400" dirty="0" smtClean="0">
                <a:solidFill>
                  <a:schemeClr val="bg2">
                    <a:lumMod val="10000"/>
                  </a:schemeClr>
                </a:solidFill>
              </a:rPr>
              <a:t>Let G = (V, E) be an undirected graph with e edges. Then</a:t>
            </a:r>
          </a:p>
          <a:p>
            <a:endParaRPr lang="en-US" sz="2400" dirty="0">
              <a:solidFill>
                <a:schemeClr val="bg2">
                  <a:lumMod val="10000"/>
                </a:schemeClr>
              </a:solidFill>
            </a:endParaRPr>
          </a:p>
          <a:p>
            <a:endParaRPr lang="en-US" sz="2400" dirty="0" smtClean="0">
              <a:solidFill>
                <a:schemeClr val="bg2">
                  <a:lumMod val="10000"/>
                </a:schemeClr>
              </a:solidFill>
            </a:endParaRPr>
          </a:p>
          <a:p>
            <a:endParaRPr lang="en-US" sz="2400" dirty="0">
              <a:solidFill>
                <a:schemeClr val="bg2">
                  <a:lumMod val="10000"/>
                </a:schemeClr>
              </a:solidFill>
            </a:endParaRPr>
          </a:p>
          <a:p>
            <a:r>
              <a:rPr lang="en-US" sz="2400" dirty="0" smtClean="0">
                <a:solidFill>
                  <a:schemeClr val="bg2">
                    <a:lumMod val="10000"/>
                  </a:schemeClr>
                </a:solidFill>
              </a:rPr>
              <a:t>Example: How many edges are there in a graph with 10 vertices each of degree six?</a:t>
            </a:r>
          </a:p>
          <a:p>
            <a:pPr marL="109728" indent="0">
              <a:buNone/>
            </a:pPr>
            <a:endParaRPr lang="en-US" sz="2400" dirty="0">
              <a:solidFill>
                <a:schemeClr val="bg2">
                  <a:lumMod val="10000"/>
                </a:schemeClr>
              </a:solidFill>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3781778254"/>
              </p:ext>
            </p:extLst>
          </p:nvPr>
        </p:nvGraphicFramePr>
        <p:xfrm>
          <a:off x="3124200" y="2438400"/>
          <a:ext cx="2156108" cy="808541"/>
        </p:xfrm>
        <a:graphic>
          <a:graphicData uri="http://schemas.openxmlformats.org/presentationml/2006/ole">
            <mc:AlternateContent xmlns:mc="http://schemas.openxmlformats.org/markup-compatibility/2006">
              <mc:Choice xmlns:v="urn:schemas-microsoft-com:vml" Requires="v">
                <p:oleObj spid="_x0000_s3091" name="Equation" r:id="rId3" imgW="914400" imgH="342720" progId="Equation.3">
                  <p:embed/>
                </p:oleObj>
              </mc:Choice>
              <mc:Fallback>
                <p:oleObj name="Equation" r:id="rId3" imgW="914400" imgH="342720" progId="Equation.3">
                  <p:embed/>
                  <p:pic>
                    <p:nvPicPr>
                      <p:cNvPr id="0" name=""/>
                      <p:cNvPicPr/>
                      <p:nvPr/>
                    </p:nvPicPr>
                    <p:blipFill>
                      <a:blip r:embed="rId4"/>
                      <a:stretch>
                        <a:fillRect/>
                      </a:stretch>
                    </p:blipFill>
                    <p:spPr>
                      <a:xfrm>
                        <a:off x="3124200" y="2438400"/>
                        <a:ext cx="2156108" cy="808541"/>
                      </a:xfrm>
                      <a:prstGeom prst="rect">
                        <a:avLst/>
                      </a:prstGeom>
                    </p:spPr>
                  </p:pic>
                </p:oleObj>
              </mc:Fallback>
            </mc:AlternateContent>
          </a:graphicData>
        </a:graphic>
      </p:graphicFrame>
    </p:spTree>
    <p:extLst>
      <p:ext uri="{BB962C8B-B14F-4D97-AF65-F5344CB8AC3E}">
        <p14:creationId xmlns:p14="http://schemas.microsoft.com/office/powerpoint/2010/main" val="1148592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Theorem 3</a:t>
            </a:r>
            <a:endParaRPr lang="en-US" dirty="0"/>
          </a:p>
        </p:txBody>
      </p:sp>
      <p:sp>
        <p:nvSpPr>
          <p:cNvPr id="3" name="Content Placeholder 2"/>
          <p:cNvSpPr>
            <a:spLocks noGrp="1"/>
          </p:cNvSpPr>
          <p:nvPr>
            <p:ph idx="1"/>
          </p:nvPr>
        </p:nvSpPr>
        <p:spPr/>
        <p:txBody>
          <a:bodyPr>
            <a:normAutofit/>
          </a:bodyPr>
          <a:lstStyle/>
          <a:p>
            <a:r>
              <a:rPr lang="en-US" sz="2400" dirty="0" smtClean="0">
                <a:solidFill>
                  <a:schemeClr val="bg2">
                    <a:lumMod val="10000"/>
                  </a:schemeClr>
                </a:solidFill>
              </a:rPr>
              <a:t>Let G = (V, E) be a graph with directed edges. Then </a:t>
            </a:r>
          </a:p>
          <a:p>
            <a:endParaRPr lang="en-US" sz="2400" dirty="0">
              <a:solidFill>
                <a:schemeClr val="bg2">
                  <a:lumMod val="10000"/>
                </a:schemeClr>
              </a:solidFill>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4078439617"/>
              </p:ext>
            </p:extLst>
          </p:nvPr>
        </p:nvGraphicFramePr>
        <p:xfrm>
          <a:off x="2287587" y="2438400"/>
          <a:ext cx="4341813" cy="808038"/>
        </p:xfrm>
        <a:graphic>
          <a:graphicData uri="http://schemas.openxmlformats.org/presentationml/2006/ole">
            <mc:AlternateContent xmlns:mc="http://schemas.openxmlformats.org/markup-compatibility/2006">
              <mc:Choice xmlns:v="urn:schemas-microsoft-com:vml" Requires="v">
                <p:oleObj spid="_x0000_s4115" name="Equation" r:id="rId3" imgW="1841400" imgH="342720" progId="Equation.3">
                  <p:embed/>
                </p:oleObj>
              </mc:Choice>
              <mc:Fallback>
                <p:oleObj name="Equation" r:id="rId3" imgW="1841400" imgH="342720" progId="Equation.3">
                  <p:embed/>
                  <p:pic>
                    <p:nvPicPr>
                      <p:cNvPr id="0" name="Object 3"/>
                      <p:cNvPicPr>
                        <a:picLocks noChangeAspect="1" noChangeArrowheads="1"/>
                      </p:cNvPicPr>
                      <p:nvPr/>
                    </p:nvPicPr>
                    <p:blipFill>
                      <a:blip r:embed="rId4"/>
                      <a:srcRect/>
                      <a:stretch>
                        <a:fillRect/>
                      </a:stretch>
                    </p:blipFill>
                    <p:spPr bwMode="auto">
                      <a:xfrm>
                        <a:off x="2287587" y="2438400"/>
                        <a:ext cx="4341813"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0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3562350"/>
            <a:ext cx="4210050" cy="260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4578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9351" y="2819400"/>
            <a:ext cx="4285298" cy="188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Special Simple Graphs</a:t>
            </a:r>
            <a:endParaRPr lang="en-US" dirty="0"/>
          </a:p>
        </p:txBody>
      </p:sp>
      <p:sp>
        <p:nvSpPr>
          <p:cNvPr id="3" name="Content Placeholder 2"/>
          <p:cNvSpPr>
            <a:spLocks noGrp="1"/>
          </p:cNvSpPr>
          <p:nvPr>
            <p:ph idx="1"/>
          </p:nvPr>
        </p:nvSpPr>
        <p:spPr/>
        <p:txBody>
          <a:bodyPr>
            <a:normAutofit/>
          </a:bodyPr>
          <a:lstStyle/>
          <a:p>
            <a:r>
              <a:rPr lang="en-US" sz="2400" b="1" dirty="0" smtClean="0">
                <a:solidFill>
                  <a:schemeClr val="bg2">
                    <a:lumMod val="10000"/>
                  </a:schemeClr>
                </a:solidFill>
              </a:rPr>
              <a:t>Complete Graphs: </a:t>
            </a:r>
            <a:r>
              <a:rPr lang="en-US" sz="2400" dirty="0" smtClean="0">
                <a:solidFill>
                  <a:schemeClr val="bg2">
                    <a:lumMod val="10000"/>
                  </a:schemeClr>
                </a:solidFill>
              </a:rPr>
              <a:t>the complete graph of n vertices, denoted by </a:t>
            </a:r>
            <a:r>
              <a:rPr lang="en-US" sz="2400" dirty="0" err="1" smtClean="0">
                <a:solidFill>
                  <a:schemeClr val="bg2">
                    <a:lumMod val="10000"/>
                  </a:schemeClr>
                </a:solidFill>
              </a:rPr>
              <a:t>K</a:t>
            </a:r>
            <a:r>
              <a:rPr lang="en-US" sz="2400" baseline="-25000" dirty="0" err="1" smtClean="0">
                <a:solidFill>
                  <a:schemeClr val="bg2">
                    <a:lumMod val="10000"/>
                  </a:schemeClr>
                </a:solidFill>
              </a:rPr>
              <a:t>n</a:t>
            </a:r>
            <a:r>
              <a:rPr lang="en-US" sz="2400" baseline="-25000" dirty="0" smtClean="0">
                <a:solidFill>
                  <a:schemeClr val="bg2">
                    <a:lumMod val="10000"/>
                  </a:schemeClr>
                </a:solidFill>
              </a:rPr>
              <a:t> </a:t>
            </a:r>
            <a:r>
              <a:rPr lang="en-US" sz="2400" dirty="0" smtClean="0">
                <a:solidFill>
                  <a:schemeClr val="bg2">
                    <a:lumMod val="10000"/>
                  </a:schemeClr>
                </a:solidFill>
              </a:rPr>
              <a:t>, is the simple graph that contains exactly one edge between each pair of distinct vertices.   </a:t>
            </a:r>
            <a:endParaRPr lang="en-US" sz="2400" b="1" dirty="0">
              <a:solidFill>
                <a:schemeClr val="bg2">
                  <a:lumMod val="10000"/>
                </a:schemeClr>
              </a:solidFill>
            </a:endParaRP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4591050"/>
            <a:ext cx="5238750"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0024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Simple Graphs</a:t>
            </a:r>
          </a:p>
        </p:txBody>
      </p:sp>
      <p:sp>
        <p:nvSpPr>
          <p:cNvPr id="3" name="Content Placeholder 2"/>
          <p:cNvSpPr>
            <a:spLocks noGrp="1"/>
          </p:cNvSpPr>
          <p:nvPr>
            <p:ph idx="1"/>
          </p:nvPr>
        </p:nvSpPr>
        <p:spPr/>
        <p:txBody>
          <a:bodyPr>
            <a:normAutofit/>
          </a:bodyPr>
          <a:lstStyle/>
          <a:p>
            <a:r>
              <a:rPr lang="en-US" sz="2400" b="1" dirty="0" smtClean="0">
                <a:solidFill>
                  <a:schemeClr val="bg2">
                    <a:lumMod val="10000"/>
                  </a:schemeClr>
                </a:solidFill>
              </a:rPr>
              <a:t>Cycles: </a:t>
            </a:r>
            <a:r>
              <a:rPr lang="en-US" sz="2400" dirty="0">
                <a:solidFill>
                  <a:schemeClr val="bg2">
                    <a:lumMod val="10000"/>
                  </a:schemeClr>
                </a:solidFill>
              </a:rPr>
              <a:t>T</a:t>
            </a:r>
            <a:r>
              <a:rPr lang="en-US" sz="2400" dirty="0" smtClean="0">
                <a:solidFill>
                  <a:schemeClr val="bg2">
                    <a:lumMod val="10000"/>
                  </a:schemeClr>
                </a:solidFill>
              </a:rPr>
              <a:t>he cycle </a:t>
            </a:r>
            <a:r>
              <a:rPr lang="en-US" sz="2400" i="1" dirty="0" err="1" smtClean="0">
                <a:solidFill>
                  <a:schemeClr val="bg2">
                    <a:lumMod val="10000"/>
                  </a:schemeClr>
                </a:solidFill>
              </a:rPr>
              <a:t>C</a:t>
            </a:r>
            <a:r>
              <a:rPr lang="en-US" sz="2400" i="1" baseline="-25000" dirty="0" err="1" smtClean="0">
                <a:solidFill>
                  <a:schemeClr val="bg2">
                    <a:lumMod val="10000"/>
                  </a:schemeClr>
                </a:solidFill>
              </a:rPr>
              <a:t>n</a:t>
            </a:r>
            <a:r>
              <a:rPr lang="en-US" sz="2400" dirty="0" smtClean="0">
                <a:solidFill>
                  <a:schemeClr val="bg2">
                    <a:lumMod val="10000"/>
                  </a:schemeClr>
                </a:solidFill>
              </a:rPr>
              <a:t>, </a:t>
            </a:r>
            <a:r>
              <a:rPr lang="en-US" sz="2400" i="1" dirty="0" smtClean="0">
                <a:solidFill>
                  <a:schemeClr val="bg2">
                    <a:lumMod val="10000"/>
                  </a:schemeClr>
                </a:solidFill>
              </a:rPr>
              <a:t>n</a:t>
            </a:r>
            <a:r>
              <a:rPr lang="en-US" sz="2400" dirty="0" smtClean="0">
                <a:solidFill>
                  <a:schemeClr val="bg2">
                    <a:lumMod val="10000"/>
                  </a:schemeClr>
                </a:solidFill>
              </a:rPr>
              <a:t>≥3, consists of </a:t>
            </a:r>
            <a:r>
              <a:rPr lang="en-US" sz="2400" i="1" dirty="0" smtClean="0">
                <a:solidFill>
                  <a:schemeClr val="bg2">
                    <a:lumMod val="10000"/>
                  </a:schemeClr>
                </a:solidFill>
              </a:rPr>
              <a:t>n</a:t>
            </a:r>
            <a:r>
              <a:rPr lang="en-US" sz="2400" dirty="0" smtClean="0">
                <a:solidFill>
                  <a:schemeClr val="bg2">
                    <a:lumMod val="10000"/>
                  </a:schemeClr>
                </a:solidFill>
              </a:rPr>
              <a:t> vertices </a:t>
            </a:r>
            <a:r>
              <a:rPr lang="en-US" sz="2400" i="1" dirty="0" smtClean="0">
                <a:solidFill>
                  <a:schemeClr val="bg2">
                    <a:lumMod val="10000"/>
                  </a:schemeClr>
                </a:solidFill>
              </a:rPr>
              <a:t>v</a:t>
            </a:r>
            <a:r>
              <a:rPr lang="en-US" sz="2400" i="1" baseline="-25000" dirty="0" smtClean="0">
                <a:solidFill>
                  <a:schemeClr val="bg2">
                    <a:lumMod val="10000"/>
                  </a:schemeClr>
                </a:solidFill>
              </a:rPr>
              <a:t>1</a:t>
            </a:r>
            <a:r>
              <a:rPr lang="en-US" sz="2400" i="1" dirty="0" smtClean="0">
                <a:solidFill>
                  <a:schemeClr val="bg2">
                    <a:lumMod val="10000"/>
                  </a:schemeClr>
                </a:solidFill>
              </a:rPr>
              <a:t>, v</a:t>
            </a:r>
            <a:r>
              <a:rPr lang="en-US" sz="2400" i="1" baseline="-25000" dirty="0" smtClean="0">
                <a:solidFill>
                  <a:schemeClr val="bg2">
                    <a:lumMod val="10000"/>
                  </a:schemeClr>
                </a:solidFill>
              </a:rPr>
              <a:t>2</a:t>
            </a:r>
            <a:r>
              <a:rPr lang="en-US" sz="2400" i="1" dirty="0" smtClean="0">
                <a:solidFill>
                  <a:schemeClr val="bg2">
                    <a:lumMod val="10000"/>
                  </a:schemeClr>
                </a:solidFill>
              </a:rPr>
              <a:t>,…,</a:t>
            </a:r>
            <a:r>
              <a:rPr lang="en-US" sz="2400" i="1" dirty="0" err="1" smtClean="0">
                <a:solidFill>
                  <a:schemeClr val="bg2">
                    <a:lumMod val="10000"/>
                  </a:schemeClr>
                </a:solidFill>
              </a:rPr>
              <a:t>v</a:t>
            </a:r>
            <a:r>
              <a:rPr lang="en-US" sz="2400" i="1" baseline="-25000" dirty="0" err="1" smtClean="0">
                <a:solidFill>
                  <a:schemeClr val="bg2">
                    <a:lumMod val="10000"/>
                  </a:schemeClr>
                </a:solidFill>
              </a:rPr>
              <a:t>n</a:t>
            </a:r>
            <a:r>
              <a:rPr lang="en-US" sz="2400" dirty="0" smtClean="0">
                <a:solidFill>
                  <a:schemeClr val="bg2">
                    <a:lumMod val="10000"/>
                  </a:schemeClr>
                </a:solidFill>
              </a:rPr>
              <a:t> and </a:t>
            </a:r>
            <a:r>
              <a:rPr lang="en-US" sz="2400" dirty="0" err="1" smtClean="0">
                <a:solidFill>
                  <a:schemeClr val="bg2">
                    <a:lumMod val="10000"/>
                  </a:schemeClr>
                </a:solidFill>
              </a:rPr>
              <a:t>egdes</a:t>
            </a:r>
            <a:r>
              <a:rPr lang="en-US" sz="2400" dirty="0" smtClean="0">
                <a:solidFill>
                  <a:schemeClr val="bg2">
                    <a:lumMod val="10000"/>
                  </a:schemeClr>
                </a:solidFill>
              </a:rPr>
              <a:t> {</a:t>
            </a:r>
            <a:r>
              <a:rPr lang="en-US" sz="2400" i="1" dirty="0" smtClean="0">
                <a:solidFill>
                  <a:schemeClr val="bg2">
                    <a:lumMod val="10000"/>
                  </a:schemeClr>
                </a:solidFill>
              </a:rPr>
              <a:t>v</a:t>
            </a:r>
            <a:r>
              <a:rPr lang="en-US" sz="2400" i="1" baseline="-25000" dirty="0" smtClean="0">
                <a:solidFill>
                  <a:schemeClr val="bg2">
                    <a:lumMod val="10000"/>
                  </a:schemeClr>
                </a:solidFill>
              </a:rPr>
              <a:t>1</a:t>
            </a:r>
            <a:r>
              <a:rPr lang="en-US" sz="2400" i="1" dirty="0" smtClean="0">
                <a:solidFill>
                  <a:schemeClr val="bg2">
                    <a:lumMod val="10000"/>
                  </a:schemeClr>
                </a:solidFill>
              </a:rPr>
              <a:t>, v</a:t>
            </a:r>
            <a:r>
              <a:rPr lang="en-US" sz="2400" i="1" baseline="-25000" dirty="0" smtClean="0">
                <a:solidFill>
                  <a:schemeClr val="bg2">
                    <a:lumMod val="10000"/>
                  </a:schemeClr>
                </a:solidFill>
              </a:rPr>
              <a:t>2</a:t>
            </a:r>
            <a:r>
              <a:rPr lang="en-US" sz="2400" dirty="0" smtClean="0">
                <a:solidFill>
                  <a:schemeClr val="bg2">
                    <a:lumMod val="10000"/>
                  </a:schemeClr>
                </a:solidFill>
              </a:rPr>
              <a:t>}, {</a:t>
            </a:r>
            <a:r>
              <a:rPr lang="en-US" sz="2400" i="1" dirty="0" smtClean="0">
                <a:solidFill>
                  <a:schemeClr val="bg2">
                    <a:lumMod val="10000"/>
                  </a:schemeClr>
                </a:solidFill>
              </a:rPr>
              <a:t>v</a:t>
            </a:r>
            <a:r>
              <a:rPr lang="en-US" sz="2400" i="1" baseline="-25000" dirty="0" smtClean="0">
                <a:solidFill>
                  <a:schemeClr val="bg2">
                    <a:lumMod val="10000"/>
                  </a:schemeClr>
                </a:solidFill>
              </a:rPr>
              <a:t>2</a:t>
            </a:r>
            <a:r>
              <a:rPr lang="en-US" sz="2400" i="1" dirty="0" smtClean="0">
                <a:solidFill>
                  <a:schemeClr val="bg2">
                    <a:lumMod val="10000"/>
                  </a:schemeClr>
                </a:solidFill>
              </a:rPr>
              <a:t>, v</a:t>
            </a:r>
            <a:r>
              <a:rPr lang="en-US" sz="2400" i="1" baseline="-25000" dirty="0" smtClean="0">
                <a:solidFill>
                  <a:schemeClr val="bg2">
                    <a:lumMod val="10000"/>
                  </a:schemeClr>
                </a:solidFill>
              </a:rPr>
              <a:t>3</a:t>
            </a:r>
            <a:r>
              <a:rPr lang="en-US" sz="2400" dirty="0" smtClean="0">
                <a:solidFill>
                  <a:schemeClr val="bg2">
                    <a:lumMod val="10000"/>
                  </a:schemeClr>
                </a:solidFill>
              </a:rPr>
              <a:t>},…,{</a:t>
            </a:r>
            <a:r>
              <a:rPr lang="en-US" sz="2400" i="1" dirty="0" smtClean="0">
                <a:solidFill>
                  <a:schemeClr val="bg2">
                    <a:lumMod val="10000"/>
                  </a:schemeClr>
                </a:solidFill>
              </a:rPr>
              <a:t>v</a:t>
            </a:r>
            <a:r>
              <a:rPr lang="en-US" sz="2400" i="1" baseline="-25000" dirty="0" smtClean="0">
                <a:solidFill>
                  <a:schemeClr val="bg2">
                    <a:lumMod val="10000"/>
                  </a:schemeClr>
                </a:solidFill>
              </a:rPr>
              <a:t>n-1</a:t>
            </a:r>
            <a:r>
              <a:rPr lang="en-US" sz="2400" i="1" dirty="0" smtClean="0">
                <a:solidFill>
                  <a:schemeClr val="bg2">
                    <a:lumMod val="10000"/>
                  </a:schemeClr>
                </a:solidFill>
              </a:rPr>
              <a:t>, </a:t>
            </a:r>
            <a:r>
              <a:rPr lang="en-US" sz="2400" i="1" dirty="0" err="1" smtClean="0">
                <a:solidFill>
                  <a:schemeClr val="bg2">
                    <a:lumMod val="10000"/>
                  </a:schemeClr>
                </a:solidFill>
              </a:rPr>
              <a:t>v</a:t>
            </a:r>
            <a:r>
              <a:rPr lang="en-US" sz="2400" i="1" baseline="-25000" dirty="0" err="1" smtClean="0">
                <a:solidFill>
                  <a:schemeClr val="bg2">
                    <a:lumMod val="10000"/>
                  </a:schemeClr>
                </a:solidFill>
              </a:rPr>
              <a:t>n</a:t>
            </a:r>
            <a:r>
              <a:rPr lang="en-US" sz="2400" dirty="0" smtClean="0">
                <a:solidFill>
                  <a:schemeClr val="bg2">
                    <a:lumMod val="10000"/>
                  </a:schemeClr>
                </a:solidFill>
              </a:rPr>
              <a:t>}, {</a:t>
            </a:r>
            <a:r>
              <a:rPr lang="en-US" sz="2400" i="1" dirty="0" err="1" smtClean="0">
                <a:solidFill>
                  <a:schemeClr val="bg2">
                    <a:lumMod val="10000"/>
                  </a:schemeClr>
                </a:solidFill>
              </a:rPr>
              <a:t>v</a:t>
            </a:r>
            <a:r>
              <a:rPr lang="en-US" sz="2400" i="1" baseline="-25000" dirty="0" err="1" smtClean="0">
                <a:solidFill>
                  <a:schemeClr val="bg2">
                    <a:lumMod val="10000"/>
                  </a:schemeClr>
                </a:solidFill>
              </a:rPr>
              <a:t>n</a:t>
            </a:r>
            <a:r>
              <a:rPr lang="en-US" sz="2400" i="1" dirty="0" smtClean="0">
                <a:solidFill>
                  <a:schemeClr val="bg2">
                    <a:lumMod val="10000"/>
                  </a:schemeClr>
                </a:solidFill>
              </a:rPr>
              <a:t>, v</a:t>
            </a:r>
            <a:r>
              <a:rPr lang="en-US" sz="2400" i="1" baseline="-25000" dirty="0" smtClean="0">
                <a:solidFill>
                  <a:schemeClr val="bg2">
                    <a:lumMod val="10000"/>
                  </a:schemeClr>
                </a:solidFill>
              </a:rPr>
              <a:t>1</a:t>
            </a:r>
            <a:r>
              <a:rPr lang="en-US" sz="2400" dirty="0" smtClean="0">
                <a:solidFill>
                  <a:schemeClr val="bg2">
                    <a:lumMod val="10000"/>
                  </a:schemeClr>
                </a:solidFill>
              </a:rPr>
              <a:t>}</a:t>
            </a:r>
          </a:p>
          <a:p>
            <a:pPr marL="109728" indent="0">
              <a:buNone/>
            </a:pPr>
            <a:endParaRPr lang="en-US" sz="2400" dirty="0">
              <a:solidFill>
                <a:schemeClr val="bg2">
                  <a:lumMod val="10000"/>
                </a:schemeClr>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505200"/>
            <a:ext cx="63627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1959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Simple Graphs</a:t>
            </a:r>
          </a:p>
        </p:txBody>
      </p:sp>
      <p:sp>
        <p:nvSpPr>
          <p:cNvPr id="3" name="Content Placeholder 2"/>
          <p:cNvSpPr>
            <a:spLocks noGrp="1"/>
          </p:cNvSpPr>
          <p:nvPr>
            <p:ph idx="1"/>
          </p:nvPr>
        </p:nvSpPr>
        <p:spPr/>
        <p:txBody>
          <a:bodyPr>
            <a:normAutofit/>
          </a:bodyPr>
          <a:lstStyle/>
          <a:p>
            <a:r>
              <a:rPr lang="en-US" sz="2400" b="1" dirty="0" smtClean="0">
                <a:solidFill>
                  <a:schemeClr val="bg2">
                    <a:lumMod val="10000"/>
                  </a:schemeClr>
                </a:solidFill>
              </a:rPr>
              <a:t>Wheels:</a:t>
            </a:r>
            <a:r>
              <a:rPr lang="en-US" sz="2400" dirty="0" smtClean="0">
                <a:solidFill>
                  <a:schemeClr val="bg2">
                    <a:lumMod val="10000"/>
                  </a:schemeClr>
                </a:solidFill>
              </a:rPr>
              <a:t> We obtain the wheel </a:t>
            </a:r>
            <a:r>
              <a:rPr lang="en-US" sz="2400" i="1" dirty="0" err="1" smtClean="0">
                <a:solidFill>
                  <a:schemeClr val="bg2">
                    <a:lumMod val="10000"/>
                  </a:schemeClr>
                </a:solidFill>
              </a:rPr>
              <a:t>W</a:t>
            </a:r>
            <a:r>
              <a:rPr lang="en-US" sz="2400" i="1" baseline="-25000" dirty="0" err="1" smtClean="0">
                <a:solidFill>
                  <a:schemeClr val="bg2">
                    <a:lumMod val="10000"/>
                  </a:schemeClr>
                </a:solidFill>
              </a:rPr>
              <a:t>n</a:t>
            </a:r>
            <a:r>
              <a:rPr lang="en-US" sz="2400" dirty="0" smtClean="0">
                <a:solidFill>
                  <a:schemeClr val="bg2">
                    <a:lumMod val="10000"/>
                  </a:schemeClr>
                </a:solidFill>
              </a:rPr>
              <a:t> when we add an additional vertex to the cycle </a:t>
            </a:r>
            <a:r>
              <a:rPr lang="en-US" sz="2400" i="1" dirty="0" err="1" smtClean="0">
                <a:solidFill>
                  <a:schemeClr val="bg2">
                    <a:lumMod val="10000"/>
                  </a:schemeClr>
                </a:solidFill>
              </a:rPr>
              <a:t>C</a:t>
            </a:r>
            <a:r>
              <a:rPr lang="en-US" sz="2400" i="1" baseline="-25000" dirty="0" err="1" smtClean="0">
                <a:solidFill>
                  <a:schemeClr val="bg2">
                    <a:lumMod val="10000"/>
                  </a:schemeClr>
                </a:solidFill>
              </a:rPr>
              <a:t>n</a:t>
            </a:r>
            <a:r>
              <a:rPr lang="en-US" sz="2400" dirty="0" smtClean="0">
                <a:solidFill>
                  <a:schemeClr val="bg2">
                    <a:lumMod val="10000"/>
                  </a:schemeClr>
                </a:solidFill>
              </a:rPr>
              <a:t>, for </a:t>
            </a:r>
            <a:r>
              <a:rPr lang="en-US" sz="2400" i="1" dirty="0" smtClean="0">
                <a:solidFill>
                  <a:schemeClr val="bg2">
                    <a:lumMod val="10000"/>
                  </a:schemeClr>
                </a:solidFill>
              </a:rPr>
              <a:t>n</a:t>
            </a:r>
            <a:r>
              <a:rPr lang="en-US" sz="2400" dirty="0" smtClean="0">
                <a:solidFill>
                  <a:schemeClr val="bg2">
                    <a:lumMod val="10000"/>
                  </a:schemeClr>
                </a:solidFill>
              </a:rPr>
              <a:t>≥3 and connect this new vertex to each of the </a:t>
            </a:r>
            <a:r>
              <a:rPr lang="en-US" sz="2400" i="1" dirty="0" smtClean="0">
                <a:solidFill>
                  <a:schemeClr val="bg2">
                    <a:lumMod val="10000"/>
                  </a:schemeClr>
                </a:solidFill>
              </a:rPr>
              <a:t>n</a:t>
            </a:r>
            <a:r>
              <a:rPr lang="en-US" sz="2400" dirty="0" smtClean="0">
                <a:solidFill>
                  <a:schemeClr val="bg2">
                    <a:lumMod val="10000"/>
                  </a:schemeClr>
                </a:solidFill>
              </a:rPr>
              <a:t> vertices in </a:t>
            </a:r>
            <a:r>
              <a:rPr lang="en-US" sz="2400" i="1" dirty="0" err="1" smtClean="0">
                <a:solidFill>
                  <a:schemeClr val="bg2">
                    <a:lumMod val="10000"/>
                  </a:schemeClr>
                </a:solidFill>
              </a:rPr>
              <a:t>C</a:t>
            </a:r>
            <a:r>
              <a:rPr lang="en-US" sz="2400" i="1" baseline="-25000" dirty="0" err="1" smtClean="0">
                <a:solidFill>
                  <a:schemeClr val="bg2">
                    <a:lumMod val="10000"/>
                  </a:schemeClr>
                </a:solidFill>
              </a:rPr>
              <a:t>n</a:t>
            </a:r>
            <a:r>
              <a:rPr lang="en-US" sz="2400" dirty="0" smtClean="0">
                <a:solidFill>
                  <a:schemeClr val="bg2">
                    <a:lumMod val="10000"/>
                  </a:schemeClr>
                </a:solidFill>
              </a:rPr>
              <a:t>, by new edges.</a:t>
            </a:r>
            <a:endParaRPr lang="en-US" sz="2400" dirty="0">
              <a:solidFill>
                <a:schemeClr val="bg2">
                  <a:lumMod val="10000"/>
                </a:schemeClr>
              </a:solidFill>
            </a:endParaRP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810000"/>
            <a:ext cx="6086475"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1960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Bipartite Graph</a:t>
            </a:r>
            <a:endParaRPr lang="en-US" dirty="0"/>
          </a:p>
        </p:txBody>
      </p:sp>
      <p:sp>
        <p:nvSpPr>
          <p:cNvPr id="3" name="Content Placeholder 2"/>
          <p:cNvSpPr>
            <a:spLocks noGrp="1"/>
          </p:cNvSpPr>
          <p:nvPr>
            <p:ph idx="1"/>
          </p:nvPr>
        </p:nvSpPr>
        <p:spPr/>
        <p:txBody>
          <a:bodyPr>
            <a:normAutofit/>
          </a:bodyPr>
          <a:lstStyle/>
          <a:p>
            <a:r>
              <a:rPr lang="en-US" sz="2400" dirty="0">
                <a:solidFill>
                  <a:schemeClr val="bg2">
                    <a:lumMod val="10000"/>
                  </a:schemeClr>
                </a:solidFill>
              </a:rPr>
              <a:t>A </a:t>
            </a:r>
            <a:r>
              <a:rPr lang="en-US" sz="2400" dirty="0" smtClean="0">
                <a:solidFill>
                  <a:schemeClr val="bg2">
                    <a:lumMod val="10000"/>
                  </a:schemeClr>
                </a:solidFill>
              </a:rPr>
              <a:t>simple graph </a:t>
            </a:r>
            <a:r>
              <a:rPr lang="en-US" sz="2400" i="1" dirty="0" smtClean="0">
                <a:solidFill>
                  <a:schemeClr val="bg2">
                    <a:lumMod val="10000"/>
                  </a:schemeClr>
                </a:solidFill>
              </a:rPr>
              <a:t>G</a:t>
            </a:r>
            <a:r>
              <a:rPr lang="en-US" sz="2400" dirty="0">
                <a:solidFill>
                  <a:schemeClr val="bg2">
                    <a:lumMod val="10000"/>
                  </a:schemeClr>
                </a:solidFill>
              </a:rPr>
              <a:t> is </a:t>
            </a:r>
            <a:r>
              <a:rPr lang="en-US" sz="2400" dirty="0" smtClean="0">
                <a:solidFill>
                  <a:schemeClr val="bg2">
                    <a:lumMod val="10000"/>
                  </a:schemeClr>
                </a:solidFill>
              </a:rPr>
              <a:t>called bipartite if its vertex </a:t>
            </a:r>
            <a:r>
              <a:rPr lang="en-US" sz="2400" i="1" dirty="0" smtClean="0">
                <a:solidFill>
                  <a:schemeClr val="bg2">
                    <a:lumMod val="10000"/>
                  </a:schemeClr>
                </a:solidFill>
              </a:rPr>
              <a:t>V</a:t>
            </a:r>
            <a:r>
              <a:rPr lang="en-US" sz="2400" dirty="0" smtClean="0">
                <a:solidFill>
                  <a:schemeClr val="bg2">
                    <a:lumMod val="10000"/>
                  </a:schemeClr>
                </a:solidFill>
              </a:rPr>
              <a:t> </a:t>
            </a:r>
            <a:r>
              <a:rPr lang="en-US" sz="2400" dirty="0">
                <a:solidFill>
                  <a:schemeClr val="bg2">
                    <a:lumMod val="10000"/>
                  </a:schemeClr>
                </a:solidFill>
              </a:rPr>
              <a:t>can be </a:t>
            </a:r>
            <a:r>
              <a:rPr lang="en-US" sz="2400" dirty="0" smtClean="0">
                <a:solidFill>
                  <a:schemeClr val="bg2">
                    <a:lumMod val="10000"/>
                  </a:schemeClr>
                </a:solidFill>
              </a:rPr>
              <a:t>partitioned into </a:t>
            </a:r>
            <a:r>
              <a:rPr lang="en-US" sz="2400" dirty="0">
                <a:solidFill>
                  <a:schemeClr val="bg2">
                    <a:lumMod val="10000"/>
                  </a:schemeClr>
                </a:solidFill>
              </a:rPr>
              <a:t>two </a:t>
            </a:r>
            <a:r>
              <a:rPr lang="en-US" sz="2400" dirty="0" smtClean="0">
                <a:solidFill>
                  <a:schemeClr val="bg2">
                    <a:lumMod val="10000"/>
                  </a:schemeClr>
                </a:solidFill>
              </a:rPr>
              <a:t>disjoint sets</a:t>
            </a:r>
            <a:r>
              <a:rPr lang="en-US" sz="2400" dirty="0">
                <a:solidFill>
                  <a:schemeClr val="bg2">
                    <a:lumMod val="10000"/>
                  </a:schemeClr>
                </a:solidFill>
              </a:rPr>
              <a:t>, </a:t>
            </a:r>
            <a:r>
              <a:rPr lang="en-US" sz="2400" i="1" dirty="0" smtClean="0">
                <a:solidFill>
                  <a:schemeClr val="bg2">
                    <a:lumMod val="10000"/>
                  </a:schemeClr>
                </a:solidFill>
              </a:rPr>
              <a:t>V</a:t>
            </a:r>
            <a:r>
              <a:rPr lang="en-US" sz="2400" i="1" baseline="-25000" dirty="0" smtClean="0">
                <a:solidFill>
                  <a:schemeClr val="bg2">
                    <a:lumMod val="10000"/>
                  </a:schemeClr>
                </a:solidFill>
              </a:rPr>
              <a:t>1</a:t>
            </a:r>
            <a:r>
              <a:rPr lang="en-US" sz="2400" dirty="0" smtClean="0">
                <a:solidFill>
                  <a:schemeClr val="bg2">
                    <a:lumMod val="10000"/>
                  </a:schemeClr>
                </a:solidFill>
              </a:rPr>
              <a:t> </a:t>
            </a:r>
            <a:r>
              <a:rPr lang="en-US" sz="2400" dirty="0">
                <a:solidFill>
                  <a:schemeClr val="bg2">
                    <a:lumMod val="10000"/>
                  </a:schemeClr>
                </a:solidFill>
              </a:rPr>
              <a:t>and </a:t>
            </a:r>
            <a:r>
              <a:rPr lang="en-US" sz="2400" i="1" dirty="0" smtClean="0">
                <a:solidFill>
                  <a:schemeClr val="bg2">
                    <a:lumMod val="10000"/>
                  </a:schemeClr>
                </a:solidFill>
              </a:rPr>
              <a:t>V</a:t>
            </a:r>
            <a:r>
              <a:rPr lang="en-US" sz="2400" i="1" baseline="-25000" dirty="0" smtClean="0">
                <a:solidFill>
                  <a:schemeClr val="bg2">
                    <a:lumMod val="10000"/>
                  </a:schemeClr>
                </a:solidFill>
              </a:rPr>
              <a:t>2</a:t>
            </a:r>
            <a:r>
              <a:rPr lang="en-US" sz="2400" dirty="0" smtClean="0">
                <a:solidFill>
                  <a:schemeClr val="bg2">
                    <a:lumMod val="10000"/>
                  </a:schemeClr>
                </a:solidFill>
              </a:rPr>
              <a:t> </a:t>
            </a:r>
            <a:r>
              <a:rPr lang="en-US" sz="2400" dirty="0">
                <a:solidFill>
                  <a:schemeClr val="bg2">
                    <a:lumMod val="10000"/>
                  </a:schemeClr>
                </a:solidFill>
              </a:rPr>
              <a:t>such that every edge </a:t>
            </a:r>
            <a:r>
              <a:rPr lang="en-US" sz="2400" dirty="0" smtClean="0">
                <a:solidFill>
                  <a:schemeClr val="bg2">
                    <a:lumMod val="10000"/>
                  </a:schemeClr>
                </a:solidFill>
              </a:rPr>
              <a:t>in the graph connects </a:t>
            </a:r>
            <a:r>
              <a:rPr lang="en-US" sz="2400" dirty="0">
                <a:solidFill>
                  <a:schemeClr val="bg2">
                    <a:lumMod val="10000"/>
                  </a:schemeClr>
                </a:solidFill>
              </a:rPr>
              <a:t>a vertex </a:t>
            </a:r>
            <a:r>
              <a:rPr lang="en-US" sz="2400" dirty="0" smtClean="0">
                <a:solidFill>
                  <a:schemeClr val="bg2">
                    <a:lumMod val="10000"/>
                  </a:schemeClr>
                </a:solidFill>
              </a:rPr>
              <a:t>in </a:t>
            </a:r>
            <a:r>
              <a:rPr lang="en-US" sz="2400" i="1" dirty="0" smtClean="0">
                <a:solidFill>
                  <a:schemeClr val="bg2">
                    <a:lumMod val="10000"/>
                  </a:schemeClr>
                </a:solidFill>
              </a:rPr>
              <a:t>V</a:t>
            </a:r>
            <a:r>
              <a:rPr lang="en-US" sz="2400" i="1" baseline="-25000" dirty="0" smtClean="0">
                <a:solidFill>
                  <a:schemeClr val="bg2">
                    <a:lumMod val="10000"/>
                  </a:schemeClr>
                </a:solidFill>
              </a:rPr>
              <a:t>1</a:t>
            </a:r>
            <a:r>
              <a:rPr lang="en-US" sz="2400" dirty="0" smtClean="0">
                <a:solidFill>
                  <a:schemeClr val="bg2">
                    <a:lumMod val="10000"/>
                  </a:schemeClr>
                </a:solidFill>
              </a:rPr>
              <a:t> and a vertex in </a:t>
            </a:r>
            <a:r>
              <a:rPr lang="en-US" sz="2400" i="1" dirty="0" smtClean="0">
                <a:solidFill>
                  <a:schemeClr val="bg2">
                    <a:lumMod val="10000"/>
                  </a:schemeClr>
                </a:solidFill>
              </a:rPr>
              <a:t>V</a:t>
            </a:r>
            <a:r>
              <a:rPr lang="en-US" sz="2400" i="1" baseline="-25000" dirty="0" smtClean="0">
                <a:solidFill>
                  <a:schemeClr val="bg2">
                    <a:lumMod val="10000"/>
                  </a:schemeClr>
                </a:solidFill>
              </a:rPr>
              <a:t>2</a:t>
            </a:r>
            <a:r>
              <a:rPr lang="en-US" sz="2400" dirty="0" smtClean="0">
                <a:solidFill>
                  <a:schemeClr val="bg2">
                    <a:lumMod val="10000"/>
                  </a:schemeClr>
                </a:solidFill>
              </a:rPr>
              <a:t> ( so that no edge in </a:t>
            </a:r>
            <a:r>
              <a:rPr lang="en-US" sz="2400" i="1" dirty="0" smtClean="0">
                <a:solidFill>
                  <a:schemeClr val="bg2">
                    <a:lumMod val="10000"/>
                  </a:schemeClr>
                </a:solidFill>
              </a:rPr>
              <a:t>G</a:t>
            </a:r>
            <a:r>
              <a:rPr lang="en-US" sz="2400" dirty="0" smtClean="0">
                <a:solidFill>
                  <a:schemeClr val="bg2">
                    <a:lumMod val="10000"/>
                  </a:schemeClr>
                </a:solidFill>
              </a:rPr>
              <a:t> connects either two vertices in </a:t>
            </a:r>
            <a:r>
              <a:rPr lang="en-US" sz="2400" i="1" dirty="0" smtClean="0">
                <a:solidFill>
                  <a:schemeClr val="bg2">
                    <a:lumMod val="10000"/>
                  </a:schemeClr>
                </a:solidFill>
              </a:rPr>
              <a:t>V</a:t>
            </a:r>
            <a:r>
              <a:rPr lang="en-US" sz="2400" i="1" baseline="-25000" dirty="0" smtClean="0">
                <a:solidFill>
                  <a:schemeClr val="bg2">
                    <a:lumMod val="10000"/>
                  </a:schemeClr>
                </a:solidFill>
              </a:rPr>
              <a:t>1</a:t>
            </a:r>
            <a:r>
              <a:rPr lang="en-US" sz="2400" dirty="0" smtClean="0">
                <a:solidFill>
                  <a:schemeClr val="bg2">
                    <a:lumMod val="10000"/>
                  </a:schemeClr>
                </a:solidFill>
              </a:rPr>
              <a:t> or two vertices in </a:t>
            </a:r>
            <a:r>
              <a:rPr lang="en-US" sz="2400" i="1" dirty="0" smtClean="0">
                <a:solidFill>
                  <a:schemeClr val="bg2">
                    <a:lumMod val="10000"/>
                  </a:schemeClr>
                </a:solidFill>
              </a:rPr>
              <a:t>V</a:t>
            </a:r>
            <a:r>
              <a:rPr lang="en-US" sz="2400" i="1" baseline="-25000" dirty="0" smtClean="0">
                <a:solidFill>
                  <a:schemeClr val="bg2">
                    <a:lumMod val="10000"/>
                  </a:schemeClr>
                </a:solidFill>
              </a:rPr>
              <a:t>2</a:t>
            </a:r>
            <a:r>
              <a:rPr lang="en-US" sz="2400" dirty="0" smtClean="0">
                <a:solidFill>
                  <a:schemeClr val="bg2">
                    <a:lumMod val="10000"/>
                  </a:schemeClr>
                </a:solidFill>
              </a:rPr>
              <a:t> ). When this condition holds, we call the pair (</a:t>
            </a:r>
            <a:r>
              <a:rPr lang="en-US" sz="2400" i="1" dirty="0" smtClean="0">
                <a:solidFill>
                  <a:schemeClr val="bg2">
                    <a:lumMod val="10000"/>
                  </a:schemeClr>
                </a:solidFill>
              </a:rPr>
              <a:t>V</a:t>
            </a:r>
            <a:r>
              <a:rPr lang="en-US" sz="2400" i="1" baseline="-25000" dirty="0" smtClean="0">
                <a:solidFill>
                  <a:schemeClr val="bg2">
                    <a:lumMod val="10000"/>
                  </a:schemeClr>
                </a:solidFill>
              </a:rPr>
              <a:t>1</a:t>
            </a:r>
            <a:r>
              <a:rPr lang="en-US" sz="2400" i="1" dirty="0" smtClean="0">
                <a:solidFill>
                  <a:schemeClr val="bg2">
                    <a:lumMod val="10000"/>
                  </a:schemeClr>
                </a:solidFill>
              </a:rPr>
              <a:t>, V</a:t>
            </a:r>
            <a:r>
              <a:rPr lang="en-US" sz="2400" i="1" baseline="-25000" dirty="0" smtClean="0">
                <a:solidFill>
                  <a:schemeClr val="bg2">
                    <a:lumMod val="10000"/>
                  </a:schemeClr>
                </a:solidFill>
              </a:rPr>
              <a:t>2</a:t>
            </a:r>
            <a:r>
              <a:rPr lang="en-US" sz="2400" dirty="0" smtClean="0">
                <a:solidFill>
                  <a:schemeClr val="bg2">
                    <a:lumMod val="10000"/>
                  </a:schemeClr>
                </a:solidFill>
              </a:rPr>
              <a:t>) a bipartition of the vertex set </a:t>
            </a:r>
            <a:r>
              <a:rPr lang="en-US" sz="2400" i="1" dirty="0" smtClean="0">
                <a:solidFill>
                  <a:schemeClr val="bg2">
                    <a:lumMod val="10000"/>
                  </a:schemeClr>
                </a:solidFill>
              </a:rPr>
              <a:t>V</a:t>
            </a:r>
            <a:r>
              <a:rPr lang="en-US" sz="2400" dirty="0" smtClean="0">
                <a:solidFill>
                  <a:schemeClr val="bg2">
                    <a:lumMod val="10000"/>
                  </a:schemeClr>
                </a:solidFill>
              </a:rPr>
              <a:t> of </a:t>
            </a:r>
            <a:r>
              <a:rPr lang="en-US" sz="2400" i="1" dirty="0" smtClean="0">
                <a:solidFill>
                  <a:schemeClr val="bg2">
                    <a:lumMod val="10000"/>
                  </a:schemeClr>
                </a:solidFill>
              </a:rPr>
              <a:t>G</a:t>
            </a:r>
            <a:r>
              <a:rPr lang="en-US" sz="2400" dirty="0" smtClean="0">
                <a:solidFill>
                  <a:schemeClr val="bg2">
                    <a:lumMod val="10000"/>
                  </a:schemeClr>
                </a:solidFill>
              </a:rPr>
              <a:t>.</a:t>
            </a:r>
            <a:r>
              <a:rPr lang="en-US" sz="2400" dirty="0">
                <a:solidFill>
                  <a:schemeClr val="bg2">
                    <a:lumMod val="10000"/>
                  </a:schemeClr>
                </a:solidFill>
              </a:rPr>
              <a:t> </a:t>
            </a:r>
            <a:endParaRPr lang="en-US" sz="2400" dirty="0">
              <a:solidFill>
                <a:schemeClr val="bg2">
                  <a:lumMod val="10000"/>
                </a:schemeClr>
              </a:solidFill>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3268" y="4334075"/>
            <a:ext cx="2577465" cy="2284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4224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11</a:t>
            </a:r>
            <a:endParaRPr lang="en-US" dirty="0"/>
          </a:p>
        </p:txBody>
      </p:sp>
      <p:sp>
        <p:nvSpPr>
          <p:cNvPr id="3" name="Content Placeholder 2"/>
          <p:cNvSpPr>
            <a:spLocks noGrp="1"/>
          </p:cNvSpPr>
          <p:nvPr>
            <p:ph idx="1"/>
          </p:nvPr>
        </p:nvSpPr>
        <p:spPr/>
        <p:txBody>
          <a:bodyPr>
            <a:normAutofit/>
          </a:bodyPr>
          <a:lstStyle/>
          <a:p>
            <a:r>
              <a:rPr lang="en-US" sz="2400" dirty="0" smtClean="0">
                <a:solidFill>
                  <a:schemeClr val="bg2">
                    <a:lumMod val="10000"/>
                  </a:schemeClr>
                </a:solidFill>
              </a:rPr>
              <a:t>Are the following graphs bipartite?</a:t>
            </a:r>
            <a:endParaRPr lang="en-US" sz="2400" dirty="0">
              <a:solidFill>
                <a:schemeClr val="bg2">
                  <a:lumMod val="10000"/>
                </a:schemeClr>
              </a:solidFill>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048000"/>
            <a:ext cx="7096125"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1942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Theorem 4</a:t>
            </a:r>
            <a:endParaRPr lang="en-US" dirty="0"/>
          </a:p>
        </p:txBody>
      </p:sp>
      <p:sp>
        <p:nvSpPr>
          <p:cNvPr id="3" name="Content Placeholder 2"/>
          <p:cNvSpPr>
            <a:spLocks noGrp="1"/>
          </p:cNvSpPr>
          <p:nvPr>
            <p:ph idx="1"/>
          </p:nvPr>
        </p:nvSpPr>
        <p:spPr/>
        <p:txBody>
          <a:bodyPr>
            <a:normAutofit/>
          </a:bodyPr>
          <a:lstStyle/>
          <a:p>
            <a:r>
              <a:rPr lang="en-US" sz="2400" dirty="0" smtClean="0">
                <a:solidFill>
                  <a:schemeClr val="bg2">
                    <a:lumMod val="10000"/>
                  </a:schemeClr>
                </a:solidFill>
              </a:rPr>
              <a:t>A simple graph is bipartite if and only if it is possible to assign one of two different colors to each vertex of the graph so that no two adjacent vertices are assigned the same color.</a:t>
            </a:r>
          </a:p>
          <a:p>
            <a:r>
              <a:rPr lang="en-US" sz="2400" b="1" dirty="0" smtClean="0">
                <a:solidFill>
                  <a:schemeClr val="bg2">
                    <a:lumMod val="10000"/>
                  </a:schemeClr>
                </a:solidFill>
              </a:rPr>
              <a:t>Proof: </a:t>
            </a:r>
            <a:r>
              <a:rPr lang="en-US" sz="2400" dirty="0" smtClean="0">
                <a:solidFill>
                  <a:schemeClr val="bg2">
                    <a:lumMod val="10000"/>
                  </a:schemeClr>
                </a:solidFill>
              </a:rPr>
              <a:t>Let </a:t>
            </a:r>
            <a:r>
              <a:rPr lang="en-US" sz="2400" i="1" dirty="0" smtClean="0">
                <a:solidFill>
                  <a:schemeClr val="bg2">
                    <a:lumMod val="10000"/>
                  </a:schemeClr>
                </a:solidFill>
              </a:rPr>
              <a:t>G=(V, E)</a:t>
            </a:r>
            <a:r>
              <a:rPr lang="en-US" sz="2400" dirty="0" smtClean="0">
                <a:solidFill>
                  <a:schemeClr val="bg2">
                    <a:lumMod val="10000"/>
                  </a:schemeClr>
                </a:solidFill>
              </a:rPr>
              <a:t> be a bipartite simple graph. Then </a:t>
            </a:r>
            <a:r>
              <a:rPr lang="en-US" sz="2400" i="1" dirty="0" smtClean="0">
                <a:solidFill>
                  <a:schemeClr val="bg2">
                    <a:lumMod val="10000"/>
                  </a:schemeClr>
                </a:solidFill>
              </a:rPr>
              <a:t>V</a:t>
            </a:r>
            <a:r>
              <a:rPr lang="en-US" sz="2400" dirty="0" smtClean="0">
                <a:solidFill>
                  <a:schemeClr val="bg2">
                    <a:lumMod val="10000"/>
                  </a:schemeClr>
                </a:solidFill>
              </a:rPr>
              <a:t> = </a:t>
            </a:r>
            <a:r>
              <a:rPr lang="en-US" sz="2400" i="1" dirty="0" smtClean="0">
                <a:solidFill>
                  <a:schemeClr val="bg2">
                    <a:lumMod val="10000"/>
                  </a:schemeClr>
                </a:solidFill>
              </a:rPr>
              <a:t>V</a:t>
            </a:r>
            <a:r>
              <a:rPr lang="en-US" sz="2400" i="1" baseline="-25000" dirty="0" smtClean="0">
                <a:solidFill>
                  <a:schemeClr val="bg2">
                    <a:lumMod val="10000"/>
                  </a:schemeClr>
                </a:solidFill>
              </a:rPr>
              <a:t>1</a:t>
            </a:r>
            <a:r>
              <a:rPr lang="en-US" sz="2400" i="1" dirty="0" smtClean="0">
                <a:solidFill>
                  <a:schemeClr val="bg2">
                    <a:lumMod val="10000"/>
                  </a:schemeClr>
                </a:solidFill>
              </a:rPr>
              <a:t>      V</a:t>
            </a:r>
            <a:r>
              <a:rPr lang="en-US" sz="2400" i="1" baseline="-25000" dirty="0" smtClean="0">
                <a:solidFill>
                  <a:schemeClr val="bg2">
                    <a:lumMod val="10000"/>
                  </a:schemeClr>
                </a:solidFill>
              </a:rPr>
              <a:t>2</a:t>
            </a:r>
            <a:r>
              <a:rPr lang="en-US" sz="2400" dirty="0" smtClean="0">
                <a:solidFill>
                  <a:schemeClr val="bg2">
                    <a:lumMod val="10000"/>
                  </a:schemeClr>
                </a:solidFill>
              </a:rPr>
              <a:t>, where </a:t>
            </a:r>
            <a:r>
              <a:rPr lang="en-US" sz="2400" i="1" dirty="0">
                <a:solidFill>
                  <a:schemeClr val="bg2">
                    <a:lumMod val="10000"/>
                  </a:schemeClr>
                </a:solidFill>
              </a:rPr>
              <a:t>V</a:t>
            </a:r>
            <a:r>
              <a:rPr lang="en-US" sz="2400" i="1" baseline="-25000" dirty="0" smtClean="0">
                <a:solidFill>
                  <a:schemeClr val="bg2">
                    <a:lumMod val="10000"/>
                  </a:schemeClr>
                </a:solidFill>
              </a:rPr>
              <a:t>1</a:t>
            </a:r>
            <a:r>
              <a:rPr lang="en-US" sz="2400" dirty="0" smtClean="0">
                <a:solidFill>
                  <a:schemeClr val="bg2">
                    <a:lumMod val="10000"/>
                  </a:schemeClr>
                </a:solidFill>
              </a:rPr>
              <a:t> and </a:t>
            </a:r>
            <a:r>
              <a:rPr lang="en-US" sz="2400" i="1" dirty="0" smtClean="0">
                <a:solidFill>
                  <a:schemeClr val="bg2">
                    <a:lumMod val="10000"/>
                  </a:schemeClr>
                </a:solidFill>
              </a:rPr>
              <a:t>V</a:t>
            </a:r>
            <a:r>
              <a:rPr lang="en-US" sz="2400" i="1" baseline="-25000" dirty="0" smtClean="0">
                <a:solidFill>
                  <a:schemeClr val="bg2">
                    <a:lumMod val="10000"/>
                  </a:schemeClr>
                </a:solidFill>
              </a:rPr>
              <a:t>2</a:t>
            </a:r>
            <a:r>
              <a:rPr lang="en-US" sz="2400" dirty="0" smtClean="0">
                <a:solidFill>
                  <a:schemeClr val="bg2">
                    <a:lumMod val="10000"/>
                  </a:schemeClr>
                </a:solidFill>
              </a:rPr>
              <a:t> are two disjoint sets and every edge in </a:t>
            </a:r>
            <a:r>
              <a:rPr lang="en-US" sz="2400" i="1" dirty="0" smtClean="0">
                <a:solidFill>
                  <a:schemeClr val="bg2">
                    <a:lumMod val="10000"/>
                  </a:schemeClr>
                </a:solidFill>
              </a:rPr>
              <a:t>E</a:t>
            </a:r>
            <a:r>
              <a:rPr lang="en-US" sz="2400" dirty="0" smtClean="0">
                <a:solidFill>
                  <a:schemeClr val="bg2">
                    <a:lumMod val="10000"/>
                  </a:schemeClr>
                </a:solidFill>
              </a:rPr>
              <a:t> connects a vertex in </a:t>
            </a:r>
            <a:r>
              <a:rPr lang="en-US" sz="2400" i="1" dirty="0" smtClean="0">
                <a:solidFill>
                  <a:schemeClr val="bg2">
                    <a:lumMod val="10000"/>
                  </a:schemeClr>
                </a:solidFill>
              </a:rPr>
              <a:t>V</a:t>
            </a:r>
            <a:r>
              <a:rPr lang="en-US" sz="2400" i="1" baseline="-25000" dirty="0" smtClean="0">
                <a:solidFill>
                  <a:schemeClr val="bg2">
                    <a:lumMod val="10000"/>
                  </a:schemeClr>
                </a:solidFill>
              </a:rPr>
              <a:t>1</a:t>
            </a:r>
            <a:r>
              <a:rPr lang="en-US" sz="2400" dirty="0" smtClean="0">
                <a:solidFill>
                  <a:schemeClr val="bg2">
                    <a:lumMod val="10000"/>
                  </a:schemeClr>
                </a:solidFill>
              </a:rPr>
              <a:t> and a vertex in </a:t>
            </a:r>
            <a:r>
              <a:rPr lang="en-US" sz="2400" i="1" dirty="0" smtClean="0">
                <a:solidFill>
                  <a:schemeClr val="bg2">
                    <a:lumMod val="10000"/>
                  </a:schemeClr>
                </a:solidFill>
              </a:rPr>
              <a:t>V</a:t>
            </a:r>
            <a:r>
              <a:rPr lang="en-US" sz="2400" i="1" baseline="-25000" dirty="0" smtClean="0">
                <a:solidFill>
                  <a:schemeClr val="bg2">
                    <a:lumMod val="10000"/>
                  </a:schemeClr>
                </a:solidFill>
              </a:rPr>
              <a:t>2</a:t>
            </a:r>
            <a:r>
              <a:rPr lang="en-US" sz="2400" dirty="0" smtClean="0">
                <a:solidFill>
                  <a:schemeClr val="bg2">
                    <a:lumMod val="10000"/>
                  </a:schemeClr>
                </a:solidFill>
              </a:rPr>
              <a:t>. </a:t>
            </a:r>
            <a:r>
              <a:rPr lang="en-US" sz="2400" dirty="0">
                <a:solidFill>
                  <a:schemeClr val="bg2">
                    <a:lumMod val="10000"/>
                  </a:schemeClr>
                </a:solidFill>
              </a:rPr>
              <a:t>I</a:t>
            </a:r>
            <a:r>
              <a:rPr lang="en-US" sz="2400" dirty="0" smtClean="0">
                <a:solidFill>
                  <a:schemeClr val="bg2">
                    <a:lumMod val="10000"/>
                  </a:schemeClr>
                </a:solidFill>
              </a:rPr>
              <a:t>f we assign one color to each vertex in </a:t>
            </a:r>
            <a:r>
              <a:rPr lang="en-US" sz="2400" i="1" dirty="0" smtClean="0">
                <a:solidFill>
                  <a:schemeClr val="bg2">
                    <a:lumMod val="10000"/>
                  </a:schemeClr>
                </a:solidFill>
              </a:rPr>
              <a:t>V</a:t>
            </a:r>
            <a:r>
              <a:rPr lang="en-US" sz="2400" i="1" baseline="-25000" dirty="0" smtClean="0">
                <a:solidFill>
                  <a:schemeClr val="bg2">
                    <a:lumMod val="10000"/>
                  </a:schemeClr>
                </a:solidFill>
              </a:rPr>
              <a:t>1</a:t>
            </a:r>
            <a:r>
              <a:rPr lang="en-US" sz="2400" dirty="0" smtClean="0">
                <a:solidFill>
                  <a:schemeClr val="bg2">
                    <a:lumMod val="10000"/>
                  </a:schemeClr>
                </a:solidFill>
              </a:rPr>
              <a:t> and a second color to each vertex in </a:t>
            </a:r>
            <a:r>
              <a:rPr lang="en-US" sz="2400" i="1" dirty="0" smtClean="0">
                <a:solidFill>
                  <a:schemeClr val="bg2">
                    <a:lumMod val="10000"/>
                  </a:schemeClr>
                </a:solidFill>
              </a:rPr>
              <a:t>V</a:t>
            </a:r>
            <a:r>
              <a:rPr lang="en-US" sz="2400" i="1" baseline="-25000" dirty="0" smtClean="0">
                <a:solidFill>
                  <a:schemeClr val="bg2">
                    <a:lumMod val="10000"/>
                  </a:schemeClr>
                </a:solidFill>
              </a:rPr>
              <a:t>2</a:t>
            </a:r>
            <a:r>
              <a:rPr lang="en-US" sz="2400" dirty="0" smtClean="0">
                <a:solidFill>
                  <a:schemeClr val="bg2">
                    <a:lumMod val="10000"/>
                  </a:schemeClr>
                </a:solidFill>
              </a:rPr>
              <a:t>, no two adjacent vertices are assigned the same color.</a:t>
            </a:r>
            <a:endParaRPr lang="en-US" sz="2400" dirty="0">
              <a:solidFill>
                <a:schemeClr val="bg2">
                  <a:lumMod val="10000"/>
                </a:schemeClr>
              </a:solidFill>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3384111998"/>
              </p:ext>
            </p:extLst>
          </p:nvPr>
        </p:nvGraphicFramePr>
        <p:xfrm>
          <a:off x="1482435" y="3676252"/>
          <a:ext cx="471051" cy="362348"/>
        </p:xfrm>
        <a:graphic>
          <a:graphicData uri="http://schemas.openxmlformats.org/presentationml/2006/ole">
            <mc:AlternateContent xmlns:mc="http://schemas.openxmlformats.org/markup-compatibility/2006">
              <mc:Choice xmlns:v="urn:schemas-microsoft-com:vml" Requires="v">
                <p:oleObj spid="_x0000_s9228" name="Equation" r:id="rId3" imgW="164880" imgH="126720" progId="Equation.3">
                  <p:embed/>
                </p:oleObj>
              </mc:Choice>
              <mc:Fallback>
                <p:oleObj name="Equation" r:id="rId3" imgW="164880" imgH="126720" progId="Equation.3">
                  <p:embed/>
                  <p:pic>
                    <p:nvPicPr>
                      <p:cNvPr id="0" name=""/>
                      <p:cNvPicPr/>
                      <p:nvPr/>
                    </p:nvPicPr>
                    <p:blipFill>
                      <a:blip r:embed="rId4"/>
                      <a:stretch>
                        <a:fillRect/>
                      </a:stretch>
                    </p:blipFill>
                    <p:spPr>
                      <a:xfrm>
                        <a:off x="1482435" y="3676252"/>
                        <a:ext cx="471051" cy="362348"/>
                      </a:xfrm>
                      <a:prstGeom prst="rect">
                        <a:avLst/>
                      </a:prstGeom>
                    </p:spPr>
                  </p:pic>
                </p:oleObj>
              </mc:Fallback>
            </mc:AlternateContent>
          </a:graphicData>
        </a:graphic>
      </p:graphicFrame>
    </p:spTree>
    <p:extLst>
      <p:ext uri="{BB962C8B-B14F-4D97-AF65-F5344CB8AC3E}">
        <p14:creationId xmlns:p14="http://schemas.microsoft.com/office/powerpoint/2010/main" val="28540024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Theorem 4</a:t>
            </a:r>
            <a:endParaRPr lang="en-US" dirty="0"/>
          </a:p>
        </p:txBody>
      </p:sp>
      <p:sp>
        <p:nvSpPr>
          <p:cNvPr id="3" name="Content Placeholder 2"/>
          <p:cNvSpPr>
            <a:spLocks noGrp="1"/>
          </p:cNvSpPr>
          <p:nvPr>
            <p:ph idx="1"/>
          </p:nvPr>
        </p:nvSpPr>
        <p:spPr/>
        <p:txBody>
          <a:bodyPr>
            <a:normAutofit/>
          </a:bodyPr>
          <a:lstStyle/>
          <a:p>
            <a:r>
              <a:rPr lang="en-US" sz="2400" dirty="0" smtClean="0">
                <a:solidFill>
                  <a:schemeClr val="bg2">
                    <a:lumMod val="10000"/>
                  </a:schemeClr>
                </a:solidFill>
              </a:rPr>
              <a:t>Now suppose that it is possible to assign colors to the vertices of the graph using just two colors so that no two adjacent vertices are assigned the same color. Let </a:t>
            </a:r>
            <a:r>
              <a:rPr lang="en-US" sz="2400" i="1" dirty="0" smtClean="0">
                <a:solidFill>
                  <a:schemeClr val="bg2">
                    <a:lumMod val="10000"/>
                  </a:schemeClr>
                </a:solidFill>
              </a:rPr>
              <a:t>V</a:t>
            </a:r>
            <a:r>
              <a:rPr lang="en-US" sz="2400" i="1" baseline="-25000" dirty="0" smtClean="0">
                <a:solidFill>
                  <a:schemeClr val="bg2">
                    <a:lumMod val="10000"/>
                  </a:schemeClr>
                </a:solidFill>
              </a:rPr>
              <a:t>1</a:t>
            </a:r>
            <a:r>
              <a:rPr lang="en-US" sz="2400" dirty="0" smtClean="0">
                <a:solidFill>
                  <a:schemeClr val="bg2">
                    <a:lumMod val="10000"/>
                  </a:schemeClr>
                </a:solidFill>
              </a:rPr>
              <a:t> be the set of vertices assigned one color and </a:t>
            </a:r>
            <a:r>
              <a:rPr lang="en-US" sz="2400" i="1" dirty="0" smtClean="0">
                <a:solidFill>
                  <a:schemeClr val="bg2">
                    <a:lumMod val="10000"/>
                  </a:schemeClr>
                </a:solidFill>
              </a:rPr>
              <a:t>V</a:t>
            </a:r>
            <a:r>
              <a:rPr lang="en-US" sz="2400" i="1" baseline="-25000" dirty="0" smtClean="0">
                <a:solidFill>
                  <a:schemeClr val="bg2">
                    <a:lumMod val="10000"/>
                  </a:schemeClr>
                </a:solidFill>
              </a:rPr>
              <a:t>2</a:t>
            </a:r>
            <a:r>
              <a:rPr lang="en-US" sz="2400" dirty="0" smtClean="0">
                <a:solidFill>
                  <a:schemeClr val="bg2">
                    <a:lumMod val="10000"/>
                  </a:schemeClr>
                </a:solidFill>
              </a:rPr>
              <a:t> be the set of vertices assigned the other color. Then </a:t>
            </a:r>
            <a:r>
              <a:rPr lang="en-US" sz="2400" i="1" dirty="0" smtClean="0">
                <a:solidFill>
                  <a:schemeClr val="bg2">
                    <a:lumMod val="10000"/>
                  </a:schemeClr>
                </a:solidFill>
              </a:rPr>
              <a:t>V</a:t>
            </a:r>
            <a:r>
              <a:rPr lang="en-US" sz="2400" i="1" baseline="-25000" dirty="0" smtClean="0">
                <a:solidFill>
                  <a:schemeClr val="bg2">
                    <a:lumMod val="10000"/>
                  </a:schemeClr>
                </a:solidFill>
              </a:rPr>
              <a:t>1</a:t>
            </a:r>
            <a:r>
              <a:rPr lang="en-US" sz="2400" dirty="0" smtClean="0">
                <a:solidFill>
                  <a:schemeClr val="bg2">
                    <a:lumMod val="10000"/>
                  </a:schemeClr>
                </a:solidFill>
              </a:rPr>
              <a:t> and </a:t>
            </a:r>
            <a:r>
              <a:rPr lang="en-US" sz="2400" i="1" dirty="0" smtClean="0">
                <a:solidFill>
                  <a:schemeClr val="bg2">
                    <a:lumMod val="10000"/>
                  </a:schemeClr>
                </a:solidFill>
              </a:rPr>
              <a:t>V</a:t>
            </a:r>
            <a:r>
              <a:rPr lang="en-US" sz="2400" i="1" baseline="-25000" dirty="0" smtClean="0">
                <a:solidFill>
                  <a:schemeClr val="bg2">
                    <a:lumMod val="10000"/>
                  </a:schemeClr>
                </a:solidFill>
              </a:rPr>
              <a:t>2</a:t>
            </a:r>
            <a:r>
              <a:rPr lang="en-US" sz="2400" dirty="0" smtClean="0">
                <a:solidFill>
                  <a:schemeClr val="bg2">
                    <a:lumMod val="10000"/>
                  </a:schemeClr>
                </a:solidFill>
              </a:rPr>
              <a:t> are disjoint and </a:t>
            </a:r>
            <a:r>
              <a:rPr lang="en-US" sz="2400" i="1" dirty="0" smtClean="0">
                <a:solidFill>
                  <a:schemeClr val="bg2">
                    <a:lumMod val="10000"/>
                  </a:schemeClr>
                </a:solidFill>
              </a:rPr>
              <a:t>V</a:t>
            </a:r>
            <a:r>
              <a:rPr lang="en-US" sz="2400" dirty="0" smtClean="0">
                <a:solidFill>
                  <a:schemeClr val="bg2">
                    <a:lumMod val="10000"/>
                  </a:schemeClr>
                </a:solidFill>
              </a:rPr>
              <a:t> = </a:t>
            </a:r>
            <a:r>
              <a:rPr lang="en-US" sz="2400" i="1" dirty="0" smtClean="0">
                <a:solidFill>
                  <a:schemeClr val="bg2">
                    <a:lumMod val="10000"/>
                  </a:schemeClr>
                </a:solidFill>
              </a:rPr>
              <a:t>V</a:t>
            </a:r>
            <a:r>
              <a:rPr lang="en-US" sz="2400" i="1" baseline="-25000" dirty="0" smtClean="0">
                <a:solidFill>
                  <a:schemeClr val="bg2">
                    <a:lumMod val="10000"/>
                  </a:schemeClr>
                </a:solidFill>
              </a:rPr>
              <a:t>1</a:t>
            </a:r>
            <a:r>
              <a:rPr lang="en-US" sz="2400" dirty="0" smtClean="0">
                <a:solidFill>
                  <a:schemeClr val="bg2">
                    <a:lumMod val="10000"/>
                  </a:schemeClr>
                </a:solidFill>
              </a:rPr>
              <a:t>      </a:t>
            </a:r>
            <a:r>
              <a:rPr lang="en-US" sz="2400" i="1" dirty="0" smtClean="0">
                <a:solidFill>
                  <a:schemeClr val="bg2">
                    <a:lumMod val="10000"/>
                  </a:schemeClr>
                </a:solidFill>
              </a:rPr>
              <a:t>V</a:t>
            </a:r>
            <a:r>
              <a:rPr lang="en-US" sz="2400" i="1" baseline="-25000" dirty="0" smtClean="0">
                <a:solidFill>
                  <a:schemeClr val="bg2">
                    <a:lumMod val="10000"/>
                  </a:schemeClr>
                </a:solidFill>
              </a:rPr>
              <a:t>2</a:t>
            </a:r>
            <a:r>
              <a:rPr lang="en-US" sz="2400" dirty="0" smtClean="0">
                <a:solidFill>
                  <a:schemeClr val="bg2">
                    <a:lumMod val="10000"/>
                  </a:schemeClr>
                </a:solidFill>
              </a:rPr>
              <a:t>. Furthermore, every edge connects a vertex in V1 and a vertex in </a:t>
            </a:r>
            <a:r>
              <a:rPr lang="en-US" sz="2400" i="1" dirty="0" smtClean="0">
                <a:solidFill>
                  <a:schemeClr val="bg2">
                    <a:lumMod val="10000"/>
                  </a:schemeClr>
                </a:solidFill>
              </a:rPr>
              <a:t>V</a:t>
            </a:r>
            <a:r>
              <a:rPr lang="en-US" sz="2400" i="1" baseline="-25000" dirty="0" smtClean="0">
                <a:solidFill>
                  <a:schemeClr val="bg2">
                    <a:lumMod val="10000"/>
                  </a:schemeClr>
                </a:solidFill>
              </a:rPr>
              <a:t>2</a:t>
            </a:r>
            <a:r>
              <a:rPr lang="en-US" sz="2400" i="1" dirty="0" smtClean="0">
                <a:solidFill>
                  <a:schemeClr val="bg2">
                    <a:lumMod val="10000"/>
                  </a:schemeClr>
                </a:solidFill>
              </a:rPr>
              <a:t> </a:t>
            </a:r>
            <a:r>
              <a:rPr lang="en-US" sz="2400" dirty="0" smtClean="0">
                <a:solidFill>
                  <a:schemeClr val="bg2">
                    <a:lumMod val="10000"/>
                  </a:schemeClr>
                </a:solidFill>
              </a:rPr>
              <a:t>because no two adjacent vertices are either both in </a:t>
            </a:r>
            <a:r>
              <a:rPr lang="en-US" sz="2400" i="1" dirty="0" smtClean="0">
                <a:solidFill>
                  <a:schemeClr val="bg2">
                    <a:lumMod val="10000"/>
                  </a:schemeClr>
                </a:solidFill>
              </a:rPr>
              <a:t>V</a:t>
            </a:r>
            <a:r>
              <a:rPr lang="en-US" sz="2400" i="1" baseline="-25000" dirty="0" smtClean="0">
                <a:solidFill>
                  <a:schemeClr val="bg2">
                    <a:lumMod val="10000"/>
                  </a:schemeClr>
                </a:solidFill>
              </a:rPr>
              <a:t>1</a:t>
            </a:r>
            <a:r>
              <a:rPr lang="en-US" sz="2400" dirty="0" smtClean="0">
                <a:solidFill>
                  <a:schemeClr val="bg2">
                    <a:lumMod val="10000"/>
                  </a:schemeClr>
                </a:solidFill>
              </a:rPr>
              <a:t> or both in </a:t>
            </a:r>
            <a:r>
              <a:rPr lang="en-US" sz="2400" i="1" dirty="0" smtClean="0">
                <a:solidFill>
                  <a:schemeClr val="bg2">
                    <a:lumMod val="10000"/>
                  </a:schemeClr>
                </a:solidFill>
              </a:rPr>
              <a:t>V</a:t>
            </a:r>
            <a:r>
              <a:rPr lang="en-US" sz="2400" i="1" baseline="-25000" dirty="0" smtClean="0">
                <a:solidFill>
                  <a:schemeClr val="bg2">
                    <a:lumMod val="10000"/>
                  </a:schemeClr>
                </a:solidFill>
              </a:rPr>
              <a:t>2</a:t>
            </a:r>
            <a:r>
              <a:rPr lang="en-US" sz="2400" dirty="0" smtClean="0">
                <a:solidFill>
                  <a:schemeClr val="bg2">
                    <a:lumMod val="10000"/>
                  </a:schemeClr>
                </a:solidFill>
              </a:rPr>
              <a:t>. Consequently, </a:t>
            </a:r>
            <a:r>
              <a:rPr lang="en-US" sz="2400" i="1" dirty="0" smtClean="0">
                <a:solidFill>
                  <a:schemeClr val="bg2">
                    <a:lumMod val="10000"/>
                  </a:schemeClr>
                </a:solidFill>
              </a:rPr>
              <a:t>G</a:t>
            </a:r>
            <a:r>
              <a:rPr lang="en-US" sz="2400" dirty="0" smtClean="0">
                <a:solidFill>
                  <a:schemeClr val="bg2">
                    <a:lumMod val="10000"/>
                  </a:schemeClr>
                </a:solidFill>
              </a:rPr>
              <a:t> is bipartite.</a:t>
            </a:r>
            <a:endParaRPr lang="en-US" sz="2400" dirty="0">
              <a:solidFill>
                <a:schemeClr val="bg2">
                  <a:lumMod val="10000"/>
                </a:schemeClr>
              </a:solidFill>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2358222937"/>
              </p:ext>
            </p:extLst>
          </p:nvPr>
        </p:nvGraphicFramePr>
        <p:xfrm>
          <a:off x="3435492" y="3648940"/>
          <a:ext cx="471488" cy="361950"/>
        </p:xfrm>
        <a:graphic>
          <a:graphicData uri="http://schemas.openxmlformats.org/presentationml/2006/ole">
            <mc:AlternateContent xmlns:mc="http://schemas.openxmlformats.org/markup-compatibility/2006">
              <mc:Choice xmlns:v="urn:schemas-microsoft-com:vml" Requires="v">
                <p:oleObj spid="_x0000_s10249" name="Equation" r:id="rId3" imgW="164880" imgH="126720" progId="Equation.3">
                  <p:embed/>
                </p:oleObj>
              </mc:Choice>
              <mc:Fallback>
                <p:oleObj name="Equation" r:id="rId3" imgW="164880" imgH="12672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5492" y="3648940"/>
                        <a:ext cx="471488"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025744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 Bipartite Graph</a:t>
            </a:r>
            <a:endParaRPr lang="en-US" dirty="0"/>
          </a:p>
        </p:txBody>
      </p:sp>
      <p:sp>
        <p:nvSpPr>
          <p:cNvPr id="3" name="Content Placeholder 2"/>
          <p:cNvSpPr>
            <a:spLocks noGrp="1"/>
          </p:cNvSpPr>
          <p:nvPr>
            <p:ph idx="1"/>
          </p:nvPr>
        </p:nvSpPr>
        <p:spPr/>
        <p:txBody>
          <a:bodyPr>
            <a:normAutofit/>
          </a:bodyPr>
          <a:lstStyle/>
          <a:p>
            <a:r>
              <a:rPr lang="en-US" sz="2400" dirty="0" smtClean="0">
                <a:solidFill>
                  <a:schemeClr val="bg2">
                    <a:lumMod val="10000"/>
                  </a:schemeClr>
                </a:solidFill>
              </a:rPr>
              <a:t>The complete bipartite graph </a:t>
            </a:r>
            <a:r>
              <a:rPr lang="en-US" sz="2400" b="1" i="1" dirty="0" err="1" smtClean="0">
                <a:solidFill>
                  <a:schemeClr val="bg2">
                    <a:lumMod val="10000"/>
                  </a:schemeClr>
                </a:solidFill>
              </a:rPr>
              <a:t>K</a:t>
            </a:r>
            <a:r>
              <a:rPr lang="en-US" sz="2400" b="1" i="1" baseline="-25000" dirty="0" err="1" smtClean="0">
                <a:solidFill>
                  <a:schemeClr val="bg2">
                    <a:lumMod val="10000"/>
                  </a:schemeClr>
                </a:solidFill>
              </a:rPr>
              <a:t>m,n</a:t>
            </a:r>
            <a:r>
              <a:rPr lang="en-US" sz="2400" dirty="0" smtClean="0">
                <a:solidFill>
                  <a:schemeClr val="bg2">
                    <a:lumMod val="10000"/>
                  </a:schemeClr>
                </a:solidFill>
              </a:rPr>
              <a:t> is the graph that has its vertex set partitioned into two subsets of </a:t>
            </a:r>
            <a:r>
              <a:rPr lang="en-US" sz="2400" i="1" dirty="0" smtClean="0">
                <a:solidFill>
                  <a:schemeClr val="bg2">
                    <a:lumMod val="10000"/>
                  </a:schemeClr>
                </a:solidFill>
              </a:rPr>
              <a:t>m</a:t>
            </a:r>
            <a:r>
              <a:rPr lang="en-US" sz="2400" dirty="0" smtClean="0">
                <a:solidFill>
                  <a:schemeClr val="bg2">
                    <a:lumMod val="10000"/>
                  </a:schemeClr>
                </a:solidFill>
              </a:rPr>
              <a:t> and </a:t>
            </a:r>
            <a:r>
              <a:rPr lang="en-US" sz="2400" i="1" dirty="0" smtClean="0">
                <a:solidFill>
                  <a:schemeClr val="bg2">
                    <a:lumMod val="10000"/>
                  </a:schemeClr>
                </a:solidFill>
              </a:rPr>
              <a:t>n</a:t>
            </a:r>
            <a:r>
              <a:rPr lang="en-US" sz="2400" dirty="0" smtClean="0">
                <a:solidFill>
                  <a:schemeClr val="bg2">
                    <a:lumMod val="10000"/>
                  </a:schemeClr>
                </a:solidFill>
              </a:rPr>
              <a:t> vertices respectively. There is an edge between two vertices if and only if one vertex is in the first subset and the other vertex is in the second subset. </a:t>
            </a:r>
            <a:endParaRPr lang="en-US" sz="2400" dirty="0">
              <a:solidFill>
                <a:schemeClr val="bg2">
                  <a:lumMod val="10000"/>
                </a:schemeClr>
              </a:solidFill>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668699"/>
            <a:ext cx="6693477" cy="3108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7681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Graphs</a:t>
            </a:r>
            <a:endParaRPr lang="en-US" dirty="0"/>
          </a:p>
        </p:txBody>
      </p:sp>
      <p:sp>
        <p:nvSpPr>
          <p:cNvPr id="3" name="Content Placeholder 2"/>
          <p:cNvSpPr>
            <a:spLocks noGrp="1"/>
          </p:cNvSpPr>
          <p:nvPr>
            <p:ph idx="1"/>
          </p:nvPr>
        </p:nvSpPr>
        <p:spPr/>
        <p:txBody>
          <a:bodyPr>
            <a:normAutofit/>
          </a:bodyPr>
          <a:lstStyle/>
          <a:p>
            <a:r>
              <a:rPr lang="en-US" sz="2400" dirty="0">
                <a:solidFill>
                  <a:schemeClr val="bg2">
                    <a:lumMod val="10000"/>
                  </a:schemeClr>
                </a:solidFill>
              </a:rPr>
              <a:t>A </a:t>
            </a:r>
            <a:r>
              <a:rPr lang="en-US" sz="2400" dirty="0" smtClean="0">
                <a:solidFill>
                  <a:schemeClr val="bg2">
                    <a:lumMod val="10000"/>
                  </a:schemeClr>
                </a:solidFill>
              </a:rPr>
              <a:t>graph G </a:t>
            </a:r>
            <a:r>
              <a:rPr lang="en-US" sz="2400" dirty="0">
                <a:solidFill>
                  <a:schemeClr val="bg2">
                    <a:lumMod val="10000"/>
                  </a:schemeClr>
                </a:solidFill>
              </a:rPr>
              <a:t>= </a:t>
            </a:r>
            <a:r>
              <a:rPr lang="en-US" sz="2400" dirty="0" smtClean="0">
                <a:solidFill>
                  <a:schemeClr val="bg2">
                    <a:lumMod val="10000"/>
                  </a:schemeClr>
                </a:solidFill>
              </a:rPr>
              <a:t>(V, E) </a:t>
            </a:r>
            <a:r>
              <a:rPr lang="en-US" sz="2400" dirty="0">
                <a:solidFill>
                  <a:schemeClr val="bg2">
                    <a:lumMod val="10000"/>
                  </a:schemeClr>
                </a:solidFill>
              </a:rPr>
              <a:t>consists </a:t>
            </a:r>
            <a:r>
              <a:rPr lang="en-US" sz="2400" dirty="0" smtClean="0">
                <a:solidFill>
                  <a:schemeClr val="bg2">
                    <a:lumMod val="10000"/>
                  </a:schemeClr>
                </a:solidFill>
              </a:rPr>
              <a:t>of V, a </a:t>
            </a:r>
            <a:r>
              <a:rPr lang="en-US" sz="2400" dirty="0">
                <a:solidFill>
                  <a:schemeClr val="bg2">
                    <a:lumMod val="10000"/>
                  </a:schemeClr>
                </a:solidFill>
              </a:rPr>
              <a:t>nonempty set </a:t>
            </a:r>
            <a:r>
              <a:rPr lang="en-US" sz="2400" dirty="0" smtClean="0">
                <a:solidFill>
                  <a:schemeClr val="bg2">
                    <a:lumMod val="10000"/>
                  </a:schemeClr>
                </a:solidFill>
              </a:rPr>
              <a:t>of vertices (or nodes) and E, </a:t>
            </a:r>
            <a:r>
              <a:rPr lang="en-US" sz="2400" dirty="0">
                <a:solidFill>
                  <a:schemeClr val="bg2">
                    <a:lumMod val="10000"/>
                  </a:schemeClr>
                </a:solidFill>
              </a:rPr>
              <a:t>a set of, </a:t>
            </a:r>
            <a:r>
              <a:rPr lang="en-US" sz="2400" dirty="0" smtClean="0">
                <a:solidFill>
                  <a:schemeClr val="bg2">
                    <a:lumMod val="10000"/>
                  </a:schemeClr>
                </a:solidFill>
              </a:rPr>
              <a:t>edges.</a:t>
            </a:r>
          </a:p>
          <a:p>
            <a:r>
              <a:rPr lang="en-US" sz="2400" dirty="0" smtClean="0">
                <a:solidFill>
                  <a:schemeClr val="bg2">
                    <a:lumMod val="10000"/>
                  </a:schemeClr>
                </a:solidFill>
              </a:rPr>
              <a:t>Each </a:t>
            </a:r>
            <a:r>
              <a:rPr lang="en-US" sz="2400" dirty="0">
                <a:solidFill>
                  <a:schemeClr val="bg2">
                    <a:lumMod val="10000"/>
                  </a:schemeClr>
                </a:solidFill>
              </a:rPr>
              <a:t>edge has either one or two </a:t>
            </a:r>
            <a:r>
              <a:rPr lang="en-US" sz="2400" dirty="0" smtClean="0">
                <a:solidFill>
                  <a:schemeClr val="bg2">
                    <a:lumMod val="10000"/>
                  </a:schemeClr>
                </a:solidFill>
              </a:rPr>
              <a:t>vertices </a:t>
            </a:r>
            <a:r>
              <a:rPr lang="en-US" sz="2400" dirty="0">
                <a:solidFill>
                  <a:schemeClr val="bg2">
                    <a:lumMod val="10000"/>
                  </a:schemeClr>
                </a:solidFill>
              </a:rPr>
              <a:t>associated with it, </a:t>
            </a:r>
            <a:r>
              <a:rPr lang="en-US" sz="2400" dirty="0" smtClean="0">
                <a:solidFill>
                  <a:schemeClr val="bg2">
                    <a:lumMod val="10000"/>
                  </a:schemeClr>
                </a:solidFill>
              </a:rPr>
              <a:t>called </a:t>
            </a:r>
            <a:r>
              <a:rPr lang="en-US" sz="2400" dirty="0">
                <a:solidFill>
                  <a:schemeClr val="bg2">
                    <a:lumMod val="10000"/>
                  </a:schemeClr>
                </a:solidFill>
              </a:rPr>
              <a:t>its </a:t>
            </a:r>
            <a:r>
              <a:rPr lang="en-US" sz="2400" dirty="0" smtClean="0">
                <a:solidFill>
                  <a:schemeClr val="bg2">
                    <a:lumMod val="10000"/>
                  </a:schemeClr>
                </a:solidFill>
              </a:rPr>
              <a:t>endpoints. </a:t>
            </a:r>
            <a:r>
              <a:rPr lang="en-US" sz="2400" dirty="0">
                <a:solidFill>
                  <a:schemeClr val="bg2">
                    <a:lumMod val="10000"/>
                  </a:schemeClr>
                </a:solidFill>
              </a:rPr>
              <a:t>An edge is said </a:t>
            </a:r>
            <a:r>
              <a:rPr lang="en-US" sz="2400" dirty="0" smtClean="0">
                <a:solidFill>
                  <a:schemeClr val="bg2">
                    <a:lumMod val="10000"/>
                  </a:schemeClr>
                </a:solidFill>
              </a:rPr>
              <a:t>to connect its endpoints.</a:t>
            </a:r>
            <a:endParaRPr lang="en-US" sz="2400" dirty="0">
              <a:solidFill>
                <a:schemeClr val="bg2">
                  <a:lumMod val="10000"/>
                </a:schemeClr>
              </a:solidFill>
            </a:endParaRPr>
          </a:p>
        </p:txBody>
      </p:sp>
    </p:spTree>
    <p:extLst>
      <p:ext uri="{BB962C8B-B14F-4D97-AF65-F5344CB8AC3E}">
        <p14:creationId xmlns:p14="http://schemas.microsoft.com/office/powerpoint/2010/main" val="1179116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Representing Graphs</a:t>
            </a:r>
            <a:endParaRPr lang="en-US" dirty="0"/>
          </a:p>
        </p:txBody>
      </p:sp>
      <p:sp>
        <p:nvSpPr>
          <p:cNvPr id="3" name="Content Placeholder 2"/>
          <p:cNvSpPr>
            <a:spLocks noGrp="1"/>
          </p:cNvSpPr>
          <p:nvPr>
            <p:ph idx="1"/>
          </p:nvPr>
        </p:nvSpPr>
        <p:spPr/>
        <p:txBody>
          <a:bodyPr>
            <a:normAutofit/>
          </a:bodyPr>
          <a:lstStyle/>
          <a:p>
            <a:r>
              <a:rPr lang="en-US" sz="2400" b="1" dirty="0" smtClean="0">
                <a:solidFill>
                  <a:schemeClr val="bg2">
                    <a:lumMod val="10000"/>
                  </a:schemeClr>
                </a:solidFill>
              </a:rPr>
              <a:t>Adjacency List:</a:t>
            </a:r>
            <a:endParaRPr lang="en-US" sz="2400" b="1" dirty="0">
              <a:solidFill>
                <a:schemeClr val="bg2">
                  <a:lumMod val="10000"/>
                </a:schemeClr>
              </a:solidFill>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350" y="3048000"/>
            <a:ext cx="314325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0093" y="2948273"/>
            <a:ext cx="3745707" cy="2385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6396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Representing Graphs</a:t>
            </a:r>
            <a:endParaRPr lang="en-US" dirty="0"/>
          </a:p>
        </p:txBody>
      </p:sp>
      <p:sp>
        <p:nvSpPr>
          <p:cNvPr id="3" name="Content Placeholder 2"/>
          <p:cNvSpPr>
            <a:spLocks noGrp="1"/>
          </p:cNvSpPr>
          <p:nvPr>
            <p:ph idx="1"/>
          </p:nvPr>
        </p:nvSpPr>
        <p:spPr/>
        <p:txBody>
          <a:bodyPr>
            <a:normAutofit/>
          </a:bodyPr>
          <a:lstStyle/>
          <a:p>
            <a:r>
              <a:rPr lang="en-US" sz="2400" b="1" dirty="0" smtClean="0">
                <a:solidFill>
                  <a:schemeClr val="bg2">
                    <a:lumMod val="10000"/>
                  </a:schemeClr>
                </a:solidFill>
              </a:rPr>
              <a:t>Adjacency Matrices:</a:t>
            </a:r>
            <a:endParaRPr lang="en-US" sz="2400" b="1" dirty="0">
              <a:solidFill>
                <a:schemeClr val="bg2">
                  <a:lumMod val="10000"/>
                </a:schemeClr>
              </a:solidFill>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362325"/>
            <a:ext cx="2076450" cy="227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3050" y="3562350"/>
            <a:ext cx="2495550"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00691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Representing Graphs</a:t>
            </a:r>
            <a:endParaRPr lang="en-US" dirty="0"/>
          </a:p>
        </p:txBody>
      </p:sp>
      <p:sp>
        <p:nvSpPr>
          <p:cNvPr id="3" name="Content Placeholder 2"/>
          <p:cNvSpPr>
            <a:spLocks noGrp="1"/>
          </p:cNvSpPr>
          <p:nvPr>
            <p:ph idx="1"/>
          </p:nvPr>
        </p:nvSpPr>
        <p:spPr/>
        <p:txBody>
          <a:bodyPr>
            <a:normAutofit/>
          </a:bodyPr>
          <a:lstStyle/>
          <a:p>
            <a:r>
              <a:rPr lang="en-US" sz="2400" b="1" dirty="0" smtClean="0">
                <a:solidFill>
                  <a:schemeClr val="bg2">
                    <a:lumMod val="10000"/>
                  </a:schemeClr>
                </a:solidFill>
              </a:rPr>
              <a:t>Incidence Matrices:</a:t>
            </a:r>
            <a:endParaRPr lang="en-US" sz="2400" b="1" dirty="0">
              <a:solidFill>
                <a:schemeClr val="bg2">
                  <a:lumMod val="10000"/>
                </a:schemeClr>
              </a:solidFill>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085" y="3435235"/>
            <a:ext cx="3012141" cy="2127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1185" y="3147115"/>
            <a:ext cx="4124615" cy="2491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13530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Isomorphism of Graphs</a:t>
            </a:r>
            <a:endParaRPr lang="en-US" dirty="0"/>
          </a:p>
        </p:txBody>
      </p:sp>
      <p:sp>
        <p:nvSpPr>
          <p:cNvPr id="3" name="Content Placeholder 2"/>
          <p:cNvSpPr>
            <a:spLocks noGrp="1"/>
          </p:cNvSpPr>
          <p:nvPr>
            <p:ph idx="1"/>
          </p:nvPr>
        </p:nvSpPr>
        <p:spPr/>
        <p:txBody>
          <a:bodyPr>
            <a:normAutofit/>
          </a:bodyPr>
          <a:lstStyle/>
          <a:p>
            <a:r>
              <a:rPr lang="en-US" sz="2400" dirty="0" smtClean="0">
                <a:solidFill>
                  <a:schemeClr val="bg2">
                    <a:lumMod val="10000"/>
                  </a:schemeClr>
                </a:solidFill>
              </a:rPr>
              <a:t>The simple graphs </a:t>
            </a:r>
            <a:r>
              <a:rPr lang="en-US" sz="2400" i="1" dirty="0" smtClean="0">
                <a:solidFill>
                  <a:schemeClr val="bg2">
                    <a:lumMod val="10000"/>
                  </a:schemeClr>
                </a:solidFill>
              </a:rPr>
              <a:t>G</a:t>
            </a:r>
            <a:r>
              <a:rPr lang="en-US" sz="2400" i="1" baseline="-25000" dirty="0" smtClean="0">
                <a:solidFill>
                  <a:schemeClr val="bg2">
                    <a:lumMod val="10000"/>
                  </a:schemeClr>
                </a:solidFill>
              </a:rPr>
              <a:t>1</a:t>
            </a:r>
            <a:r>
              <a:rPr lang="en-US" sz="2400" i="1" dirty="0" smtClean="0">
                <a:solidFill>
                  <a:schemeClr val="bg2">
                    <a:lumMod val="10000"/>
                  </a:schemeClr>
                </a:solidFill>
              </a:rPr>
              <a:t> = (V</a:t>
            </a:r>
            <a:r>
              <a:rPr lang="en-US" sz="2400" i="1" baseline="-25000" dirty="0" smtClean="0">
                <a:solidFill>
                  <a:schemeClr val="bg2">
                    <a:lumMod val="10000"/>
                  </a:schemeClr>
                </a:solidFill>
              </a:rPr>
              <a:t>1</a:t>
            </a:r>
            <a:r>
              <a:rPr lang="en-US" sz="2400" i="1" dirty="0" smtClean="0">
                <a:solidFill>
                  <a:schemeClr val="bg2">
                    <a:lumMod val="10000"/>
                  </a:schemeClr>
                </a:solidFill>
              </a:rPr>
              <a:t>, E</a:t>
            </a:r>
            <a:r>
              <a:rPr lang="en-US" sz="2400" i="1" baseline="-25000" dirty="0" smtClean="0">
                <a:solidFill>
                  <a:schemeClr val="bg2">
                    <a:lumMod val="10000"/>
                  </a:schemeClr>
                </a:solidFill>
              </a:rPr>
              <a:t>1</a:t>
            </a:r>
            <a:r>
              <a:rPr lang="en-US" sz="2400" i="1" dirty="0" smtClean="0">
                <a:solidFill>
                  <a:schemeClr val="bg2">
                    <a:lumMod val="10000"/>
                  </a:schemeClr>
                </a:solidFill>
              </a:rPr>
              <a:t>) </a:t>
            </a:r>
            <a:r>
              <a:rPr lang="en-US" sz="2400" dirty="0" smtClean="0">
                <a:solidFill>
                  <a:schemeClr val="bg2">
                    <a:lumMod val="10000"/>
                  </a:schemeClr>
                </a:solidFill>
              </a:rPr>
              <a:t>and </a:t>
            </a:r>
            <a:r>
              <a:rPr lang="en-US" sz="2400" i="1" dirty="0" smtClean="0">
                <a:solidFill>
                  <a:schemeClr val="bg2">
                    <a:lumMod val="10000"/>
                  </a:schemeClr>
                </a:solidFill>
              </a:rPr>
              <a:t>G</a:t>
            </a:r>
            <a:r>
              <a:rPr lang="en-US" sz="2400" i="1" baseline="-25000" dirty="0" smtClean="0">
                <a:solidFill>
                  <a:schemeClr val="bg2">
                    <a:lumMod val="10000"/>
                  </a:schemeClr>
                </a:solidFill>
              </a:rPr>
              <a:t>2</a:t>
            </a:r>
            <a:r>
              <a:rPr lang="en-US" sz="2400" i="1" dirty="0" smtClean="0">
                <a:solidFill>
                  <a:schemeClr val="bg2">
                    <a:lumMod val="10000"/>
                  </a:schemeClr>
                </a:solidFill>
              </a:rPr>
              <a:t> = (V</a:t>
            </a:r>
            <a:r>
              <a:rPr lang="en-US" sz="2400" i="1" baseline="-25000" dirty="0" smtClean="0">
                <a:solidFill>
                  <a:schemeClr val="bg2">
                    <a:lumMod val="10000"/>
                  </a:schemeClr>
                </a:solidFill>
              </a:rPr>
              <a:t>2</a:t>
            </a:r>
            <a:r>
              <a:rPr lang="en-US" sz="2400" i="1" dirty="0" smtClean="0">
                <a:solidFill>
                  <a:schemeClr val="bg2">
                    <a:lumMod val="10000"/>
                  </a:schemeClr>
                </a:solidFill>
              </a:rPr>
              <a:t>, E</a:t>
            </a:r>
            <a:r>
              <a:rPr lang="en-US" sz="2400" i="1" baseline="-25000" dirty="0" smtClean="0">
                <a:solidFill>
                  <a:schemeClr val="bg2">
                    <a:lumMod val="10000"/>
                  </a:schemeClr>
                </a:solidFill>
              </a:rPr>
              <a:t>2</a:t>
            </a:r>
            <a:r>
              <a:rPr lang="en-US" sz="2400" i="1" dirty="0" smtClean="0">
                <a:solidFill>
                  <a:schemeClr val="bg2">
                    <a:lumMod val="10000"/>
                  </a:schemeClr>
                </a:solidFill>
              </a:rPr>
              <a:t>) </a:t>
            </a:r>
            <a:r>
              <a:rPr lang="en-US" sz="2400" dirty="0" smtClean="0">
                <a:solidFill>
                  <a:schemeClr val="bg2">
                    <a:lumMod val="10000"/>
                  </a:schemeClr>
                </a:solidFill>
              </a:rPr>
              <a:t>are </a:t>
            </a:r>
            <a:r>
              <a:rPr lang="en-US" sz="2400" i="1" dirty="0" smtClean="0">
                <a:solidFill>
                  <a:srgbClr val="FF0000"/>
                </a:solidFill>
              </a:rPr>
              <a:t>isomorphic</a:t>
            </a:r>
            <a:r>
              <a:rPr lang="en-US" sz="2400" dirty="0" smtClean="0">
                <a:solidFill>
                  <a:schemeClr val="bg2">
                    <a:lumMod val="10000"/>
                  </a:schemeClr>
                </a:solidFill>
              </a:rPr>
              <a:t> if there is a one-to-one and onto function </a:t>
            </a:r>
            <a:r>
              <a:rPr lang="en-US" sz="2400" i="1" dirty="0" smtClean="0">
                <a:solidFill>
                  <a:schemeClr val="bg2">
                    <a:lumMod val="10000"/>
                  </a:schemeClr>
                </a:solidFill>
              </a:rPr>
              <a:t>f</a:t>
            </a:r>
            <a:r>
              <a:rPr lang="en-US" sz="2400" dirty="0" smtClean="0">
                <a:solidFill>
                  <a:schemeClr val="bg2">
                    <a:lumMod val="10000"/>
                  </a:schemeClr>
                </a:solidFill>
              </a:rPr>
              <a:t> from </a:t>
            </a:r>
            <a:r>
              <a:rPr lang="en-US" sz="2400" i="1" dirty="0" smtClean="0">
                <a:solidFill>
                  <a:schemeClr val="bg2">
                    <a:lumMod val="10000"/>
                  </a:schemeClr>
                </a:solidFill>
              </a:rPr>
              <a:t>V</a:t>
            </a:r>
            <a:r>
              <a:rPr lang="en-US" sz="2400" i="1" baseline="-25000" dirty="0" smtClean="0">
                <a:solidFill>
                  <a:schemeClr val="bg2">
                    <a:lumMod val="10000"/>
                  </a:schemeClr>
                </a:solidFill>
              </a:rPr>
              <a:t>1</a:t>
            </a:r>
            <a:r>
              <a:rPr lang="en-US" sz="2400" dirty="0" smtClean="0">
                <a:solidFill>
                  <a:schemeClr val="bg2">
                    <a:lumMod val="10000"/>
                  </a:schemeClr>
                </a:solidFill>
              </a:rPr>
              <a:t> to </a:t>
            </a:r>
            <a:r>
              <a:rPr lang="en-US" sz="2400" i="1" dirty="0" smtClean="0">
                <a:solidFill>
                  <a:schemeClr val="bg2">
                    <a:lumMod val="10000"/>
                  </a:schemeClr>
                </a:solidFill>
              </a:rPr>
              <a:t>V</a:t>
            </a:r>
            <a:r>
              <a:rPr lang="en-US" sz="2400" i="1" baseline="-25000" dirty="0" smtClean="0">
                <a:solidFill>
                  <a:schemeClr val="bg2">
                    <a:lumMod val="10000"/>
                  </a:schemeClr>
                </a:solidFill>
              </a:rPr>
              <a:t>2</a:t>
            </a:r>
            <a:r>
              <a:rPr lang="en-US" sz="2400" i="1" dirty="0" smtClean="0">
                <a:solidFill>
                  <a:schemeClr val="bg2">
                    <a:lumMod val="10000"/>
                  </a:schemeClr>
                </a:solidFill>
              </a:rPr>
              <a:t> </a:t>
            </a:r>
            <a:r>
              <a:rPr lang="en-US" sz="2400" dirty="0" smtClean="0">
                <a:solidFill>
                  <a:schemeClr val="bg2">
                    <a:lumMod val="10000"/>
                  </a:schemeClr>
                </a:solidFill>
              </a:rPr>
              <a:t>with the property that </a:t>
            </a:r>
            <a:r>
              <a:rPr lang="en-US" sz="2400" i="1" dirty="0" smtClean="0">
                <a:solidFill>
                  <a:schemeClr val="bg2">
                    <a:lumMod val="10000"/>
                  </a:schemeClr>
                </a:solidFill>
              </a:rPr>
              <a:t>a</a:t>
            </a:r>
            <a:r>
              <a:rPr lang="en-US" sz="2400" dirty="0" smtClean="0">
                <a:solidFill>
                  <a:schemeClr val="bg2">
                    <a:lumMod val="10000"/>
                  </a:schemeClr>
                </a:solidFill>
              </a:rPr>
              <a:t> and </a:t>
            </a:r>
            <a:r>
              <a:rPr lang="en-US" sz="2400" i="1" dirty="0" smtClean="0">
                <a:solidFill>
                  <a:schemeClr val="bg2">
                    <a:lumMod val="10000"/>
                  </a:schemeClr>
                </a:solidFill>
              </a:rPr>
              <a:t>b</a:t>
            </a:r>
            <a:r>
              <a:rPr lang="en-US" sz="2400" dirty="0" smtClean="0">
                <a:solidFill>
                  <a:schemeClr val="bg2">
                    <a:lumMod val="10000"/>
                  </a:schemeClr>
                </a:solidFill>
              </a:rPr>
              <a:t> are adjacent in </a:t>
            </a:r>
            <a:r>
              <a:rPr lang="en-US" sz="2400" i="1" dirty="0" smtClean="0">
                <a:solidFill>
                  <a:schemeClr val="bg2">
                    <a:lumMod val="10000"/>
                  </a:schemeClr>
                </a:solidFill>
              </a:rPr>
              <a:t>G</a:t>
            </a:r>
            <a:r>
              <a:rPr lang="en-US" sz="2400" i="1" baseline="-25000" dirty="0" smtClean="0">
                <a:solidFill>
                  <a:schemeClr val="bg2">
                    <a:lumMod val="10000"/>
                  </a:schemeClr>
                </a:solidFill>
              </a:rPr>
              <a:t>1</a:t>
            </a:r>
            <a:r>
              <a:rPr lang="en-US" sz="2400" i="1" dirty="0" smtClean="0">
                <a:solidFill>
                  <a:schemeClr val="bg2">
                    <a:lumMod val="10000"/>
                  </a:schemeClr>
                </a:solidFill>
              </a:rPr>
              <a:t> </a:t>
            </a:r>
            <a:r>
              <a:rPr lang="en-US" sz="2400" dirty="0" smtClean="0">
                <a:solidFill>
                  <a:schemeClr val="bg2">
                    <a:lumMod val="10000"/>
                  </a:schemeClr>
                </a:solidFill>
              </a:rPr>
              <a:t>if and only if </a:t>
            </a:r>
            <a:r>
              <a:rPr lang="en-US" sz="2400" i="1" dirty="0" smtClean="0">
                <a:solidFill>
                  <a:schemeClr val="bg2">
                    <a:lumMod val="10000"/>
                  </a:schemeClr>
                </a:solidFill>
              </a:rPr>
              <a:t>f(a) </a:t>
            </a:r>
            <a:r>
              <a:rPr lang="en-US" sz="2400" dirty="0" smtClean="0">
                <a:solidFill>
                  <a:schemeClr val="bg2">
                    <a:lumMod val="10000"/>
                  </a:schemeClr>
                </a:solidFill>
              </a:rPr>
              <a:t>and </a:t>
            </a:r>
            <a:r>
              <a:rPr lang="en-US" sz="2400" i="1" dirty="0" smtClean="0">
                <a:solidFill>
                  <a:schemeClr val="bg2">
                    <a:lumMod val="10000"/>
                  </a:schemeClr>
                </a:solidFill>
              </a:rPr>
              <a:t>f(b) </a:t>
            </a:r>
            <a:r>
              <a:rPr lang="en-US" sz="2400" dirty="0" smtClean="0">
                <a:solidFill>
                  <a:schemeClr val="bg2">
                    <a:lumMod val="10000"/>
                  </a:schemeClr>
                </a:solidFill>
              </a:rPr>
              <a:t>are adjacent in </a:t>
            </a:r>
            <a:r>
              <a:rPr lang="en-US" sz="2400" i="1" dirty="0" smtClean="0">
                <a:solidFill>
                  <a:schemeClr val="bg2">
                    <a:lumMod val="10000"/>
                  </a:schemeClr>
                </a:solidFill>
              </a:rPr>
              <a:t>G</a:t>
            </a:r>
            <a:r>
              <a:rPr lang="en-US" sz="2400" i="1" baseline="-25000" dirty="0" smtClean="0">
                <a:solidFill>
                  <a:schemeClr val="bg2">
                    <a:lumMod val="10000"/>
                  </a:schemeClr>
                </a:solidFill>
              </a:rPr>
              <a:t>2</a:t>
            </a:r>
            <a:r>
              <a:rPr lang="en-US" sz="2400" dirty="0" smtClean="0">
                <a:solidFill>
                  <a:schemeClr val="bg2">
                    <a:lumMod val="10000"/>
                  </a:schemeClr>
                </a:solidFill>
              </a:rPr>
              <a:t>, for all </a:t>
            </a:r>
            <a:r>
              <a:rPr lang="en-US" sz="2400" i="1" dirty="0" smtClean="0">
                <a:solidFill>
                  <a:schemeClr val="bg2">
                    <a:lumMod val="10000"/>
                  </a:schemeClr>
                </a:solidFill>
              </a:rPr>
              <a:t>a</a:t>
            </a:r>
            <a:r>
              <a:rPr lang="en-US" sz="2400" dirty="0" smtClean="0">
                <a:solidFill>
                  <a:schemeClr val="bg2">
                    <a:lumMod val="10000"/>
                  </a:schemeClr>
                </a:solidFill>
              </a:rPr>
              <a:t> and </a:t>
            </a:r>
            <a:r>
              <a:rPr lang="en-US" sz="2400" i="1" dirty="0" smtClean="0">
                <a:solidFill>
                  <a:schemeClr val="bg2">
                    <a:lumMod val="10000"/>
                  </a:schemeClr>
                </a:solidFill>
              </a:rPr>
              <a:t>b</a:t>
            </a:r>
            <a:r>
              <a:rPr lang="en-US" sz="2400" dirty="0" smtClean="0">
                <a:solidFill>
                  <a:schemeClr val="bg2">
                    <a:lumMod val="10000"/>
                  </a:schemeClr>
                </a:solidFill>
              </a:rPr>
              <a:t> in </a:t>
            </a:r>
            <a:r>
              <a:rPr lang="en-US" sz="2400" i="1" dirty="0" smtClean="0">
                <a:solidFill>
                  <a:schemeClr val="bg2">
                    <a:lumMod val="10000"/>
                  </a:schemeClr>
                </a:solidFill>
              </a:rPr>
              <a:t>V</a:t>
            </a:r>
            <a:r>
              <a:rPr lang="en-US" sz="2400" i="1" baseline="-25000" dirty="0" smtClean="0">
                <a:solidFill>
                  <a:schemeClr val="bg2">
                    <a:lumMod val="10000"/>
                  </a:schemeClr>
                </a:solidFill>
              </a:rPr>
              <a:t>1</a:t>
            </a:r>
            <a:r>
              <a:rPr lang="en-US" sz="2400" dirty="0" smtClean="0">
                <a:solidFill>
                  <a:schemeClr val="bg2">
                    <a:lumMod val="10000"/>
                  </a:schemeClr>
                </a:solidFill>
              </a:rPr>
              <a:t>. Such a function f is called an </a:t>
            </a:r>
            <a:r>
              <a:rPr lang="en-US" sz="2400" i="1" dirty="0" smtClean="0">
                <a:solidFill>
                  <a:srgbClr val="FF0000"/>
                </a:solidFill>
              </a:rPr>
              <a:t>isomorphism</a:t>
            </a:r>
            <a:r>
              <a:rPr lang="en-US" sz="2400" dirty="0" smtClean="0">
                <a:solidFill>
                  <a:schemeClr val="bg2">
                    <a:lumMod val="10000"/>
                  </a:schemeClr>
                </a:solidFill>
              </a:rPr>
              <a:t>.</a:t>
            </a:r>
            <a:endParaRPr lang="en-US" sz="2400" dirty="0">
              <a:solidFill>
                <a:schemeClr val="bg2">
                  <a:lumMod val="10000"/>
                </a:schemeClr>
              </a:solidFill>
            </a:endParaRPr>
          </a:p>
        </p:txBody>
      </p:sp>
    </p:spTree>
    <p:extLst>
      <p:ext uri="{BB962C8B-B14F-4D97-AF65-F5344CB8AC3E}">
        <p14:creationId xmlns:p14="http://schemas.microsoft.com/office/powerpoint/2010/main" val="35515513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8</a:t>
            </a:r>
            <a:endParaRPr lang="en-US" dirty="0"/>
          </a:p>
        </p:txBody>
      </p:sp>
      <p:sp>
        <p:nvSpPr>
          <p:cNvPr id="3" name="Content Placeholder 2"/>
          <p:cNvSpPr>
            <a:spLocks noGrp="1"/>
          </p:cNvSpPr>
          <p:nvPr>
            <p:ph idx="1"/>
          </p:nvPr>
        </p:nvSpPr>
        <p:spPr/>
        <p:txBody>
          <a:bodyPr>
            <a:normAutofit/>
          </a:bodyPr>
          <a:lstStyle/>
          <a:p>
            <a:r>
              <a:rPr lang="en-US" sz="2400" dirty="0" smtClean="0">
                <a:solidFill>
                  <a:schemeClr val="bg2">
                    <a:lumMod val="10000"/>
                  </a:schemeClr>
                </a:solidFill>
              </a:rPr>
              <a:t>Show that the graphs G=(V, E) and H=(W, F) are isomorphic</a:t>
            </a:r>
            <a:endParaRPr lang="en-US" sz="2400" dirty="0">
              <a:solidFill>
                <a:schemeClr val="bg2">
                  <a:lumMod val="10000"/>
                </a:schemeClr>
              </a:solidFill>
            </a:endParaRP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720645"/>
            <a:ext cx="1407233" cy="1622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1134" y="2667000"/>
            <a:ext cx="1673466" cy="171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221" y="4545450"/>
            <a:ext cx="8484836" cy="131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0280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Graphs</a:t>
            </a:r>
            <a:endParaRPr lang="en-US" dirty="0"/>
          </a:p>
        </p:txBody>
      </p:sp>
      <p:sp>
        <p:nvSpPr>
          <p:cNvPr id="4" name="Oval 3"/>
          <p:cNvSpPr/>
          <p:nvPr/>
        </p:nvSpPr>
        <p:spPr>
          <a:xfrm>
            <a:off x="1683327" y="3636818"/>
            <a:ext cx="152400" cy="152400"/>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667000" y="3636818"/>
            <a:ext cx="152400" cy="152400"/>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415145" y="4274127"/>
            <a:ext cx="152400" cy="152400"/>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343400" y="3636818"/>
            <a:ext cx="152400" cy="152400"/>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415145" y="2985654"/>
            <a:ext cx="152400" cy="152400"/>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990600" y="2985654"/>
            <a:ext cx="152400" cy="152400"/>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990600" y="4274127"/>
            <a:ext cx="152400" cy="152400"/>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endCxn id="4" idx="1"/>
          </p:cNvCxnSpPr>
          <p:nvPr/>
        </p:nvCxnSpPr>
        <p:spPr>
          <a:xfrm>
            <a:off x="1143000" y="3138054"/>
            <a:ext cx="562645" cy="5210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0" idx="7"/>
            <a:endCxn id="4" idx="3"/>
          </p:cNvCxnSpPr>
          <p:nvPr/>
        </p:nvCxnSpPr>
        <p:spPr>
          <a:xfrm flipV="1">
            <a:off x="1120682" y="3766900"/>
            <a:ext cx="584963" cy="5295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9" idx="4"/>
            <a:endCxn id="10" idx="0"/>
          </p:cNvCxnSpPr>
          <p:nvPr/>
        </p:nvCxnSpPr>
        <p:spPr>
          <a:xfrm>
            <a:off x="1066800" y="3138054"/>
            <a:ext cx="0" cy="113607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4" idx="6"/>
            <a:endCxn id="5" idx="2"/>
          </p:cNvCxnSpPr>
          <p:nvPr/>
        </p:nvCxnSpPr>
        <p:spPr>
          <a:xfrm>
            <a:off x="1835727" y="3713018"/>
            <a:ext cx="83127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5" idx="7"/>
            <a:endCxn id="8" idx="3"/>
          </p:cNvCxnSpPr>
          <p:nvPr/>
        </p:nvCxnSpPr>
        <p:spPr>
          <a:xfrm flipV="1">
            <a:off x="2797082" y="3115736"/>
            <a:ext cx="640381" cy="54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8" idx="5"/>
            <a:endCxn id="7" idx="1"/>
          </p:cNvCxnSpPr>
          <p:nvPr/>
        </p:nvCxnSpPr>
        <p:spPr>
          <a:xfrm>
            <a:off x="3545227" y="3115736"/>
            <a:ext cx="820491" cy="54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6" idx="7"/>
            <a:endCxn id="7" idx="3"/>
          </p:cNvCxnSpPr>
          <p:nvPr/>
        </p:nvCxnSpPr>
        <p:spPr>
          <a:xfrm flipV="1">
            <a:off x="3545227" y="3766900"/>
            <a:ext cx="820491" cy="5295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5" idx="5"/>
            <a:endCxn id="6" idx="1"/>
          </p:cNvCxnSpPr>
          <p:nvPr/>
        </p:nvCxnSpPr>
        <p:spPr>
          <a:xfrm>
            <a:off x="2797082" y="3766900"/>
            <a:ext cx="640381" cy="52954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41442" y="4241861"/>
            <a:ext cx="377026" cy="369332"/>
          </a:xfrm>
          <a:prstGeom prst="rect">
            <a:avLst/>
          </a:prstGeom>
          <a:noFill/>
        </p:spPr>
        <p:txBody>
          <a:bodyPr wrap="none" rtlCol="0">
            <a:spAutoFit/>
          </a:bodyPr>
          <a:lstStyle/>
          <a:p>
            <a:r>
              <a:rPr lang="en-US" dirty="0" smtClean="0"/>
              <a:t>v</a:t>
            </a:r>
            <a:r>
              <a:rPr lang="en-US" baseline="-25000" dirty="0"/>
              <a:t>7</a:t>
            </a:r>
          </a:p>
        </p:txBody>
      </p:sp>
      <p:sp>
        <p:nvSpPr>
          <p:cNvPr id="40" name="TextBox 39"/>
          <p:cNvSpPr txBox="1"/>
          <p:nvPr/>
        </p:nvSpPr>
        <p:spPr>
          <a:xfrm>
            <a:off x="624794" y="2743200"/>
            <a:ext cx="365806" cy="369332"/>
          </a:xfrm>
          <a:prstGeom prst="rect">
            <a:avLst/>
          </a:prstGeom>
          <a:noFill/>
        </p:spPr>
        <p:txBody>
          <a:bodyPr wrap="none" rtlCol="0">
            <a:spAutoFit/>
          </a:bodyPr>
          <a:lstStyle/>
          <a:p>
            <a:r>
              <a:rPr lang="en-US" dirty="0" smtClean="0"/>
              <a:t>v</a:t>
            </a:r>
            <a:r>
              <a:rPr lang="en-US" baseline="-25000" dirty="0" smtClean="0"/>
              <a:t>1</a:t>
            </a:r>
            <a:endParaRPr lang="en-US" baseline="-25000" dirty="0"/>
          </a:p>
        </p:txBody>
      </p:sp>
      <p:sp>
        <p:nvSpPr>
          <p:cNvPr id="41" name="TextBox 40"/>
          <p:cNvSpPr txBox="1"/>
          <p:nvPr/>
        </p:nvSpPr>
        <p:spPr>
          <a:xfrm>
            <a:off x="1640424" y="3289803"/>
            <a:ext cx="386644" cy="369332"/>
          </a:xfrm>
          <a:prstGeom prst="rect">
            <a:avLst/>
          </a:prstGeom>
          <a:noFill/>
        </p:spPr>
        <p:txBody>
          <a:bodyPr wrap="none" rtlCol="0">
            <a:spAutoFit/>
          </a:bodyPr>
          <a:lstStyle/>
          <a:p>
            <a:r>
              <a:rPr lang="en-US" dirty="0" smtClean="0"/>
              <a:t>v</a:t>
            </a:r>
            <a:r>
              <a:rPr lang="en-US" baseline="-25000" dirty="0"/>
              <a:t>2</a:t>
            </a:r>
          </a:p>
        </p:txBody>
      </p:sp>
      <p:sp>
        <p:nvSpPr>
          <p:cNvPr id="42" name="TextBox 41"/>
          <p:cNvSpPr txBox="1"/>
          <p:nvPr/>
        </p:nvSpPr>
        <p:spPr>
          <a:xfrm>
            <a:off x="2486890" y="3241963"/>
            <a:ext cx="385042" cy="369332"/>
          </a:xfrm>
          <a:prstGeom prst="rect">
            <a:avLst/>
          </a:prstGeom>
          <a:noFill/>
        </p:spPr>
        <p:txBody>
          <a:bodyPr wrap="none" rtlCol="0">
            <a:spAutoFit/>
          </a:bodyPr>
          <a:lstStyle/>
          <a:p>
            <a:r>
              <a:rPr lang="en-US" dirty="0" smtClean="0"/>
              <a:t>v</a:t>
            </a:r>
            <a:r>
              <a:rPr lang="en-US" baseline="-25000" dirty="0"/>
              <a:t>3</a:t>
            </a:r>
          </a:p>
        </p:txBody>
      </p:sp>
      <p:sp>
        <p:nvSpPr>
          <p:cNvPr id="43" name="TextBox 42"/>
          <p:cNvSpPr txBox="1"/>
          <p:nvPr/>
        </p:nvSpPr>
        <p:spPr>
          <a:xfrm>
            <a:off x="3502324" y="2616322"/>
            <a:ext cx="386644" cy="369332"/>
          </a:xfrm>
          <a:prstGeom prst="rect">
            <a:avLst/>
          </a:prstGeom>
          <a:noFill/>
        </p:spPr>
        <p:txBody>
          <a:bodyPr wrap="none" rtlCol="0">
            <a:spAutoFit/>
          </a:bodyPr>
          <a:lstStyle/>
          <a:p>
            <a:r>
              <a:rPr lang="en-US" dirty="0" smtClean="0"/>
              <a:t>v</a:t>
            </a:r>
            <a:r>
              <a:rPr lang="en-US" baseline="-25000" dirty="0"/>
              <a:t>4</a:t>
            </a:r>
          </a:p>
        </p:txBody>
      </p:sp>
      <p:sp>
        <p:nvSpPr>
          <p:cNvPr id="45" name="TextBox 44"/>
          <p:cNvSpPr txBox="1"/>
          <p:nvPr/>
        </p:nvSpPr>
        <p:spPr>
          <a:xfrm>
            <a:off x="3380705" y="4426527"/>
            <a:ext cx="386644" cy="369332"/>
          </a:xfrm>
          <a:prstGeom prst="rect">
            <a:avLst/>
          </a:prstGeom>
          <a:noFill/>
        </p:spPr>
        <p:txBody>
          <a:bodyPr wrap="none" rtlCol="0">
            <a:spAutoFit/>
          </a:bodyPr>
          <a:lstStyle/>
          <a:p>
            <a:r>
              <a:rPr lang="en-US" dirty="0" smtClean="0"/>
              <a:t>v</a:t>
            </a:r>
            <a:r>
              <a:rPr lang="en-US" baseline="-25000" dirty="0"/>
              <a:t>6</a:t>
            </a:r>
          </a:p>
        </p:txBody>
      </p:sp>
      <p:sp>
        <p:nvSpPr>
          <p:cNvPr id="46" name="TextBox 45"/>
          <p:cNvSpPr txBox="1"/>
          <p:nvPr/>
        </p:nvSpPr>
        <p:spPr>
          <a:xfrm>
            <a:off x="5334000" y="1866260"/>
            <a:ext cx="3733800" cy="1938992"/>
          </a:xfrm>
          <a:prstGeom prst="rect">
            <a:avLst/>
          </a:prstGeom>
          <a:noFill/>
        </p:spPr>
        <p:txBody>
          <a:bodyPr wrap="square" rtlCol="0">
            <a:spAutoFit/>
          </a:bodyPr>
          <a:lstStyle/>
          <a:p>
            <a:r>
              <a:rPr lang="en-US" sz="2400" dirty="0" smtClean="0">
                <a:solidFill>
                  <a:schemeClr val="bg2">
                    <a:lumMod val="10000"/>
                  </a:schemeClr>
                </a:solidFill>
              </a:rPr>
              <a:t>G = (V, E) where</a:t>
            </a:r>
          </a:p>
          <a:p>
            <a:r>
              <a:rPr lang="en-US" sz="2400" dirty="0" smtClean="0">
                <a:solidFill>
                  <a:schemeClr val="tx1">
                    <a:lumMod val="60000"/>
                    <a:lumOff val="40000"/>
                  </a:schemeClr>
                </a:solidFill>
              </a:rPr>
              <a:t>V = {v</a:t>
            </a:r>
            <a:r>
              <a:rPr lang="en-US" sz="2400" baseline="-25000" dirty="0" smtClean="0">
                <a:solidFill>
                  <a:schemeClr val="tx1">
                    <a:lumMod val="60000"/>
                    <a:lumOff val="40000"/>
                  </a:schemeClr>
                </a:solidFill>
              </a:rPr>
              <a:t>1</a:t>
            </a:r>
            <a:r>
              <a:rPr lang="en-US" sz="2400" dirty="0" smtClean="0">
                <a:solidFill>
                  <a:schemeClr val="tx1">
                    <a:lumMod val="60000"/>
                    <a:lumOff val="40000"/>
                  </a:schemeClr>
                </a:solidFill>
              </a:rPr>
              <a:t>, v</a:t>
            </a:r>
            <a:r>
              <a:rPr lang="en-US" sz="2400" baseline="-25000" dirty="0" smtClean="0">
                <a:solidFill>
                  <a:schemeClr val="tx1">
                    <a:lumMod val="60000"/>
                    <a:lumOff val="40000"/>
                  </a:schemeClr>
                </a:solidFill>
              </a:rPr>
              <a:t>2</a:t>
            </a:r>
            <a:r>
              <a:rPr lang="en-US" sz="2400" dirty="0" smtClean="0">
                <a:solidFill>
                  <a:schemeClr val="tx1">
                    <a:lumMod val="60000"/>
                    <a:lumOff val="40000"/>
                  </a:schemeClr>
                </a:solidFill>
              </a:rPr>
              <a:t>, …., v</a:t>
            </a:r>
            <a:r>
              <a:rPr lang="en-US" sz="2400" baseline="-25000" dirty="0" smtClean="0">
                <a:solidFill>
                  <a:schemeClr val="tx1">
                    <a:lumMod val="60000"/>
                    <a:lumOff val="40000"/>
                  </a:schemeClr>
                </a:solidFill>
              </a:rPr>
              <a:t>7</a:t>
            </a:r>
            <a:r>
              <a:rPr lang="en-US" sz="2400" dirty="0" smtClean="0">
                <a:solidFill>
                  <a:schemeClr val="tx1">
                    <a:lumMod val="60000"/>
                    <a:lumOff val="40000"/>
                  </a:schemeClr>
                </a:solidFill>
              </a:rPr>
              <a:t>}</a:t>
            </a:r>
          </a:p>
          <a:p>
            <a:r>
              <a:rPr lang="en-US" sz="2400" dirty="0" smtClean="0">
                <a:solidFill>
                  <a:srgbClr val="0070C0"/>
                </a:solidFill>
              </a:rPr>
              <a:t>E = {{v</a:t>
            </a:r>
            <a:r>
              <a:rPr lang="en-US" sz="2400" baseline="-25000" dirty="0" smtClean="0">
                <a:solidFill>
                  <a:srgbClr val="0070C0"/>
                </a:solidFill>
              </a:rPr>
              <a:t>1</a:t>
            </a:r>
            <a:r>
              <a:rPr lang="en-US" sz="2400" dirty="0" smtClean="0">
                <a:solidFill>
                  <a:srgbClr val="0070C0"/>
                </a:solidFill>
              </a:rPr>
              <a:t>, v</a:t>
            </a:r>
            <a:r>
              <a:rPr lang="en-US" sz="2400" baseline="-25000" dirty="0" smtClean="0">
                <a:solidFill>
                  <a:srgbClr val="0070C0"/>
                </a:solidFill>
              </a:rPr>
              <a:t>2</a:t>
            </a:r>
            <a:r>
              <a:rPr lang="en-US" sz="2400" dirty="0" smtClean="0">
                <a:solidFill>
                  <a:srgbClr val="0070C0"/>
                </a:solidFill>
              </a:rPr>
              <a:t>}, {v</a:t>
            </a:r>
            <a:r>
              <a:rPr lang="en-US" sz="2400" baseline="-25000" dirty="0" smtClean="0">
                <a:solidFill>
                  <a:srgbClr val="0070C0"/>
                </a:solidFill>
              </a:rPr>
              <a:t>2</a:t>
            </a:r>
            <a:r>
              <a:rPr lang="en-US" sz="2400" dirty="0" smtClean="0">
                <a:solidFill>
                  <a:srgbClr val="0070C0"/>
                </a:solidFill>
              </a:rPr>
              <a:t>, v</a:t>
            </a:r>
            <a:r>
              <a:rPr lang="en-US" sz="2400" baseline="-25000" dirty="0" smtClean="0">
                <a:solidFill>
                  <a:srgbClr val="0070C0"/>
                </a:solidFill>
              </a:rPr>
              <a:t>3</a:t>
            </a:r>
            <a:r>
              <a:rPr lang="en-US" sz="2400" dirty="0" smtClean="0">
                <a:solidFill>
                  <a:srgbClr val="0070C0"/>
                </a:solidFill>
              </a:rPr>
              <a:t>}, </a:t>
            </a:r>
          </a:p>
          <a:p>
            <a:r>
              <a:rPr lang="en-US" sz="2400" dirty="0" smtClean="0">
                <a:solidFill>
                  <a:srgbClr val="0070C0"/>
                </a:solidFill>
              </a:rPr>
              <a:t>{v</a:t>
            </a:r>
            <a:r>
              <a:rPr lang="en-US" sz="2400" baseline="-25000" dirty="0" smtClean="0">
                <a:solidFill>
                  <a:srgbClr val="0070C0"/>
                </a:solidFill>
              </a:rPr>
              <a:t>3</a:t>
            </a:r>
            <a:r>
              <a:rPr lang="en-US" sz="2400" dirty="0" smtClean="0">
                <a:solidFill>
                  <a:srgbClr val="0070C0"/>
                </a:solidFill>
              </a:rPr>
              <a:t>, v</a:t>
            </a:r>
            <a:r>
              <a:rPr lang="en-US" sz="2400" baseline="-25000" dirty="0" smtClean="0">
                <a:solidFill>
                  <a:srgbClr val="0070C0"/>
                </a:solidFill>
              </a:rPr>
              <a:t>4</a:t>
            </a:r>
            <a:r>
              <a:rPr lang="en-US" sz="2400" dirty="0" smtClean="0">
                <a:solidFill>
                  <a:srgbClr val="0070C0"/>
                </a:solidFill>
              </a:rPr>
              <a:t>},{v</a:t>
            </a:r>
            <a:r>
              <a:rPr lang="en-US" sz="2400" baseline="-25000" dirty="0" smtClean="0">
                <a:solidFill>
                  <a:srgbClr val="0070C0"/>
                </a:solidFill>
              </a:rPr>
              <a:t>4</a:t>
            </a:r>
            <a:r>
              <a:rPr lang="en-US" sz="2400" dirty="0" smtClean="0">
                <a:solidFill>
                  <a:srgbClr val="0070C0"/>
                </a:solidFill>
              </a:rPr>
              <a:t>, v</a:t>
            </a:r>
            <a:r>
              <a:rPr lang="en-US" sz="2400" baseline="-25000" dirty="0" smtClean="0">
                <a:solidFill>
                  <a:srgbClr val="0070C0"/>
                </a:solidFill>
              </a:rPr>
              <a:t>5</a:t>
            </a:r>
            <a:r>
              <a:rPr lang="en-US" sz="2400" dirty="0" smtClean="0">
                <a:solidFill>
                  <a:srgbClr val="0070C0"/>
                </a:solidFill>
              </a:rPr>
              <a:t>}, {v</a:t>
            </a:r>
            <a:r>
              <a:rPr lang="en-US" sz="2400" baseline="-25000" dirty="0" smtClean="0">
                <a:solidFill>
                  <a:srgbClr val="0070C0"/>
                </a:solidFill>
              </a:rPr>
              <a:t>5</a:t>
            </a:r>
            <a:r>
              <a:rPr lang="en-US" sz="2400" dirty="0" smtClean="0">
                <a:solidFill>
                  <a:srgbClr val="0070C0"/>
                </a:solidFill>
              </a:rPr>
              <a:t>, v</a:t>
            </a:r>
            <a:r>
              <a:rPr lang="en-US" sz="2400" baseline="-25000" dirty="0" smtClean="0">
                <a:solidFill>
                  <a:srgbClr val="0070C0"/>
                </a:solidFill>
              </a:rPr>
              <a:t>6</a:t>
            </a:r>
            <a:r>
              <a:rPr lang="en-US" sz="2400" dirty="0" smtClean="0">
                <a:solidFill>
                  <a:srgbClr val="0070C0"/>
                </a:solidFill>
              </a:rPr>
              <a:t>},</a:t>
            </a:r>
          </a:p>
          <a:p>
            <a:r>
              <a:rPr lang="en-US" sz="2400" dirty="0" smtClean="0">
                <a:solidFill>
                  <a:srgbClr val="0070C0"/>
                </a:solidFill>
              </a:rPr>
              <a:t>{v</a:t>
            </a:r>
            <a:r>
              <a:rPr lang="en-US" sz="2400" baseline="-25000" dirty="0" smtClean="0">
                <a:solidFill>
                  <a:srgbClr val="0070C0"/>
                </a:solidFill>
              </a:rPr>
              <a:t>6</a:t>
            </a:r>
            <a:r>
              <a:rPr lang="en-US" sz="2400" dirty="0" smtClean="0">
                <a:solidFill>
                  <a:srgbClr val="0070C0"/>
                </a:solidFill>
              </a:rPr>
              <a:t>, v</a:t>
            </a:r>
            <a:r>
              <a:rPr lang="en-US" sz="2400" baseline="-25000" dirty="0" smtClean="0">
                <a:solidFill>
                  <a:srgbClr val="0070C0"/>
                </a:solidFill>
              </a:rPr>
              <a:t>3</a:t>
            </a:r>
            <a:r>
              <a:rPr lang="en-US" sz="2400" dirty="0" smtClean="0">
                <a:solidFill>
                  <a:srgbClr val="0070C0"/>
                </a:solidFill>
              </a:rPr>
              <a:t>},{v</a:t>
            </a:r>
            <a:r>
              <a:rPr lang="en-US" sz="2400" baseline="-25000" dirty="0" smtClean="0">
                <a:solidFill>
                  <a:srgbClr val="0070C0"/>
                </a:solidFill>
              </a:rPr>
              <a:t>2</a:t>
            </a:r>
            <a:r>
              <a:rPr lang="en-US" sz="2400" dirty="0" smtClean="0">
                <a:solidFill>
                  <a:srgbClr val="0070C0"/>
                </a:solidFill>
              </a:rPr>
              <a:t>, v</a:t>
            </a:r>
            <a:r>
              <a:rPr lang="en-US" sz="2400" baseline="-25000" dirty="0" smtClean="0">
                <a:solidFill>
                  <a:srgbClr val="0070C0"/>
                </a:solidFill>
              </a:rPr>
              <a:t>7</a:t>
            </a:r>
            <a:r>
              <a:rPr lang="en-US" sz="2400" dirty="0" smtClean="0">
                <a:solidFill>
                  <a:srgbClr val="0070C0"/>
                </a:solidFill>
              </a:rPr>
              <a:t>}, {v</a:t>
            </a:r>
            <a:r>
              <a:rPr lang="en-US" sz="2400" baseline="-25000" dirty="0" smtClean="0">
                <a:solidFill>
                  <a:srgbClr val="0070C0"/>
                </a:solidFill>
              </a:rPr>
              <a:t>1</a:t>
            </a:r>
            <a:r>
              <a:rPr lang="en-US" sz="2400" dirty="0" smtClean="0">
                <a:solidFill>
                  <a:srgbClr val="0070C0"/>
                </a:solidFill>
              </a:rPr>
              <a:t>, v</a:t>
            </a:r>
            <a:r>
              <a:rPr lang="en-US" sz="2400" baseline="-25000" dirty="0" smtClean="0">
                <a:solidFill>
                  <a:srgbClr val="0070C0"/>
                </a:solidFill>
              </a:rPr>
              <a:t>7</a:t>
            </a:r>
            <a:r>
              <a:rPr lang="en-US" sz="2400" dirty="0" smtClean="0">
                <a:solidFill>
                  <a:srgbClr val="0070C0"/>
                </a:solidFill>
              </a:rPr>
              <a:t>}}</a:t>
            </a:r>
            <a:endParaRPr lang="en-US" sz="2400" dirty="0">
              <a:solidFill>
                <a:srgbClr val="0070C0"/>
              </a:solidFill>
            </a:endParaRPr>
          </a:p>
        </p:txBody>
      </p:sp>
      <p:sp>
        <p:nvSpPr>
          <p:cNvPr id="47" name="TextBox 46"/>
          <p:cNvSpPr txBox="1"/>
          <p:nvPr/>
        </p:nvSpPr>
        <p:spPr>
          <a:xfrm>
            <a:off x="4494964" y="3505200"/>
            <a:ext cx="381836" cy="369332"/>
          </a:xfrm>
          <a:prstGeom prst="rect">
            <a:avLst/>
          </a:prstGeom>
          <a:noFill/>
        </p:spPr>
        <p:txBody>
          <a:bodyPr wrap="none" rtlCol="0">
            <a:spAutoFit/>
          </a:bodyPr>
          <a:lstStyle/>
          <a:p>
            <a:r>
              <a:rPr lang="en-US" dirty="0" smtClean="0"/>
              <a:t>v</a:t>
            </a:r>
            <a:r>
              <a:rPr lang="en-US" baseline="-25000" dirty="0"/>
              <a:t>5</a:t>
            </a:r>
          </a:p>
        </p:txBody>
      </p:sp>
    </p:spTree>
    <p:extLst>
      <p:ext uri="{BB962C8B-B14F-4D97-AF65-F5344CB8AC3E}">
        <p14:creationId xmlns:p14="http://schemas.microsoft.com/office/powerpoint/2010/main" val="2259936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Directed Graph (Digraph)</a:t>
            </a:r>
            <a:endParaRPr lang="en-US" dirty="0"/>
          </a:p>
        </p:txBody>
      </p:sp>
      <p:sp>
        <p:nvSpPr>
          <p:cNvPr id="3" name="Content Placeholder 2"/>
          <p:cNvSpPr>
            <a:spLocks noGrp="1"/>
          </p:cNvSpPr>
          <p:nvPr>
            <p:ph idx="1"/>
          </p:nvPr>
        </p:nvSpPr>
        <p:spPr/>
        <p:txBody>
          <a:bodyPr>
            <a:normAutofit/>
          </a:bodyPr>
          <a:lstStyle/>
          <a:p>
            <a:r>
              <a:rPr lang="en-US" sz="2400" dirty="0" smtClean="0">
                <a:solidFill>
                  <a:schemeClr val="bg2">
                    <a:lumMod val="10000"/>
                  </a:schemeClr>
                </a:solidFill>
              </a:rPr>
              <a:t>A directed graph (or digraph) (V, E) consists of a nonempty set of vertices V and a set of directed edges (or arcs) E. </a:t>
            </a:r>
          </a:p>
          <a:p>
            <a:r>
              <a:rPr lang="en-US" sz="2400" dirty="0" smtClean="0">
                <a:solidFill>
                  <a:schemeClr val="bg2">
                    <a:lumMod val="10000"/>
                  </a:schemeClr>
                </a:solidFill>
              </a:rPr>
              <a:t>Each directed edge is associated with an ordered pair of vertices. The directed edge associated with the ordered pair (u, v) is said to start at u and end at v.</a:t>
            </a:r>
          </a:p>
          <a:p>
            <a:endParaRPr lang="en-US" sz="2400" dirty="0">
              <a:solidFill>
                <a:schemeClr val="bg2">
                  <a:lumMod val="10000"/>
                </a:schemeClr>
              </a:solidFill>
            </a:endParaRPr>
          </a:p>
        </p:txBody>
      </p:sp>
    </p:spTree>
    <p:extLst>
      <p:ext uri="{BB962C8B-B14F-4D97-AF65-F5344CB8AC3E}">
        <p14:creationId xmlns:p14="http://schemas.microsoft.com/office/powerpoint/2010/main" val="836304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Directed Graphs</a:t>
            </a:r>
            <a:endParaRPr lang="en-US" dirty="0"/>
          </a:p>
        </p:txBody>
      </p:sp>
      <p:sp>
        <p:nvSpPr>
          <p:cNvPr id="4" name="Oval 3"/>
          <p:cNvSpPr/>
          <p:nvPr/>
        </p:nvSpPr>
        <p:spPr>
          <a:xfrm>
            <a:off x="1683327" y="3636818"/>
            <a:ext cx="152400" cy="152400"/>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667000" y="3636818"/>
            <a:ext cx="152400" cy="152400"/>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415145" y="4274127"/>
            <a:ext cx="152400" cy="152400"/>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343400" y="3636818"/>
            <a:ext cx="152400" cy="152400"/>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415145" y="2985654"/>
            <a:ext cx="152400" cy="152400"/>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990600" y="2985654"/>
            <a:ext cx="152400" cy="152400"/>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990600" y="4274127"/>
            <a:ext cx="152400" cy="152400"/>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endCxn id="4" idx="1"/>
          </p:cNvCxnSpPr>
          <p:nvPr/>
        </p:nvCxnSpPr>
        <p:spPr>
          <a:xfrm>
            <a:off x="1143000" y="3138054"/>
            <a:ext cx="562645" cy="521082"/>
          </a:xfrm>
          <a:prstGeom prst="line">
            <a:avLst/>
          </a:prstGeom>
          <a:ln w="28575">
            <a:tailEnd type="stealt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10" idx="7"/>
            <a:endCxn id="4" idx="3"/>
          </p:cNvCxnSpPr>
          <p:nvPr/>
        </p:nvCxnSpPr>
        <p:spPr>
          <a:xfrm flipV="1">
            <a:off x="1120682" y="3766900"/>
            <a:ext cx="584963" cy="529545"/>
          </a:xfrm>
          <a:prstGeom prst="line">
            <a:avLst/>
          </a:prstGeom>
          <a:ln w="28575">
            <a:headEnd type="stealth"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4"/>
            <a:endCxn id="10" idx="0"/>
          </p:cNvCxnSpPr>
          <p:nvPr/>
        </p:nvCxnSpPr>
        <p:spPr>
          <a:xfrm>
            <a:off x="1066800" y="3138054"/>
            <a:ext cx="0" cy="1136073"/>
          </a:xfrm>
          <a:prstGeom prst="line">
            <a:avLst/>
          </a:prstGeom>
          <a:ln w="28575">
            <a:tailEnd type="stealt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4" idx="6"/>
            <a:endCxn id="5" idx="2"/>
          </p:cNvCxnSpPr>
          <p:nvPr/>
        </p:nvCxnSpPr>
        <p:spPr>
          <a:xfrm>
            <a:off x="1835727" y="3713018"/>
            <a:ext cx="831273" cy="0"/>
          </a:xfrm>
          <a:prstGeom prst="line">
            <a:avLst/>
          </a:prstGeom>
          <a:ln w="28575">
            <a:tailEnd type="stealt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7"/>
            <a:endCxn id="8" idx="3"/>
          </p:cNvCxnSpPr>
          <p:nvPr/>
        </p:nvCxnSpPr>
        <p:spPr>
          <a:xfrm flipV="1">
            <a:off x="2797082" y="3115736"/>
            <a:ext cx="640381" cy="543400"/>
          </a:xfrm>
          <a:prstGeom prst="line">
            <a:avLst/>
          </a:prstGeom>
          <a:ln w="28575">
            <a:tailEnd type="stealt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8" idx="5"/>
            <a:endCxn id="7" idx="1"/>
          </p:cNvCxnSpPr>
          <p:nvPr/>
        </p:nvCxnSpPr>
        <p:spPr>
          <a:xfrm>
            <a:off x="3545227" y="3115736"/>
            <a:ext cx="820491" cy="543400"/>
          </a:xfrm>
          <a:prstGeom prst="line">
            <a:avLst/>
          </a:prstGeom>
          <a:ln w="28575">
            <a:tailEnd type="stealt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6" idx="7"/>
            <a:endCxn id="7" idx="3"/>
          </p:cNvCxnSpPr>
          <p:nvPr/>
        </p:nvCxnSpPr>
        <p:spPr>
          <a:xfrm flipV="1">
            <a:off x="3545227" y="3766900"/>
            <a:ext cx="820491" cy="529545"/>
          </a:xfrm>
          <a:prstGeom prst="line">
            <a:avLst/>
          </a:prstGeom>
          <a:ln w="28575">
            <a:headEnd type="stealth"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5"/>
            <a:endCxn id="6" idx="1"/>
          </p:cNvCxnSpPr>
          <p:nvPr/>
        </p:nvCxnSpPr>
        <p:spPr>
          <a:xfrm>
            <a:off x="2797082" y="3766900"/>
            <a:ext cx="640381" cy="529545"/>
          </a:xfrm>
          <a:prstGeom prst="line">
            <a:avLst/>
          </a:prstGeom>
          <a:ln w="28575">
            <a:headEnd type="stealth"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41442" y="4241861"/>
            <a:ext cx="377026" cy="369332"/>
          </a:xfrm>
          <a:prstGeom prst="rect">
            <a:avLst/>
          </a:prstGeom>
          <a:noFill/>
        </p:spPr>
        <p:txBody>
          <a:bodyPr wrap="none" rtlCol="0">
            <a:spAutoFit/>
          </a:bodyPr>
          <a:lstStyle/>
          <a:p>
            <a:r>
              <a:rPr lang="en-US" dirty="0" smtClean="0"/>
              <a:t>v</a:t>
            </a:r>
            <a:r>
              <a:rPr lang="en-US" baseline="-25000" dirty="0"/>
              <a:t>7</a:t>
            </a:r>
          </a:p>
        </p:txBody>
      </p:sp>
      <p:sp>
        <p:nvSpPr>
          <p:cNvPr id="20" name="TextBox 19"/>
          <p:cNvSpPr txBox="1"/>
          <p:nvPr/>
        </p:nvSpPr>
        <p:spPr>
          <a:xfrm>
            <a:off x="624794" y="2743200"/>
            <a:ext cx="365806" cy="369332"/>
          </a:xfrm>
          <a:prstGeom prst="rect">
            <a:avLst/>
          </a:prstGeom>
          <a:noFill/>
        </p:spPr>
        <p:txBody>
          <a:bodyPr wrap="none" rtlCol="0">
            <a:spAutoFit/>
          </a:bodyPr>
          <a:lstStyle/>
          <a:p>
            <a:r>
              <a:rPr lang="en-US" dirty="0" smtClean="0"/>
              <a:t>v</a:t>
            </a:r>
            <a:r>
              <a:rPr lang="en-US" baseline="-25000" dirty="0" smtClean="0"/>
              <a:t>1</a:t>
            </a:r>
            <a:endParaRPr lang="en-US" baseline="-25000" dirty="0"/>
          </a:p>
        </p:txBody>
      </p:sp>
      <p:sp>
        <p:nvSpPr>
          <p:cNvPr id="21" name="TextBox 20"/>
          <p:cNvSpPr txBox="1"/>
          <p:nvPr/>
        </p:nvSpPr>
        <p:spPr>
          <a:xfrm>
            <a:off x="1640424" y="3289803"/>
            <a:ext cx="386644" cy="369332"/>
          </a:xfrm>
          <a:prstGeom prst="rect">
            <a:avLst/>
          </a:prstGeom>
          <a:noFill/>
        </p:spPr>
        <p:txBody>
          <a:bodyPr wrap="none" rtlCol="0">
            <a:spAutoFit/>
          </a:bodyPr>
          <a:lstStyle/>
          <a:p>
            <a:r>
              <a:rPr lang="en-US" dirty="0" smtClean="0"/>
              <a:t>v</a:t>
            </a:r>
            <a:r>
              <a:rPr lang="en-US" baseline="-25000" dirty="0"/>
              <a:t>2</a:t>
            </a:r>
          </a:p>
        </p:txBody>
      </p:sp>
      <p:sp>
        <p:nvSpPr>
          <p:cNvPr id="22" name="TextBox 21"/>
          <p:cNvSpPr txBox="1"/>
          <p:nvPr/>
        </p:nvSpPr>
        <p:spPr>
          <a:xfrm>
            <a:off x="2486890" y="3241963"/>
            <a:ext cx="385042" cy="369332"/>
          </a:xfrm>
          <a:prstGeom prst="rect">
            <a:avLst/>
          </a:prstGeom>
          <a:noFill/>
        </p:spPr>
        <p:txBody>
          <a:bodyPr wrap="none" rtlCol="0">
            <a:spAutoFit/>
          </a:bodyPr>
          <a:lstStyle/>
          <a:p>
            <a:r>
              <a:rPr lang="en-US" dirty="0" smtClean="0"/>
              <a:t>v</a:t>
            </a:r>
            <a:r>
              <a:rPr lang="en-US" baseline="-25000" dirty="0"/>
              <a:t>3</a:t>
            </a:r>
          </a:p>
        </p:txBody>
      </p:sp>
      <p:sp>
        <p:nvSpPr>
          <p:cNvPr id="23" name="TextBox 22"/>
          <p:cNvSpPr txBox="1"/>
          <p:nvPr/>
        </p:nvSpPr>
        <p:spPr>
          <a:xfrm>
            <a:off x="3502324" y="2616322"/>
            <a:ext cx="386644" cy="369332"/>
          </a:xfrm>
          <a:prstGeom prst="rect">
            <a:avLst/>
          </a:prstGeom>
          <a:noFill/>
        </p:spPr>
        <p:txBody>
          <a:bodyPr wrap="none" rtlCol="0">
            <a:spAutoFit/>
          </a:bodyPr>
          <a:lstStyle/>
          <a:p>
            <a:r>
              <a:rPr lang="en-US" dirty="0" smtClean="0"/>
              <a:t>v</a:t>
            </a:r>
            <a:r>
              <a:rPr lang="en-US" baseline="-25000" dirty="0"/>
              <a:t>4</a:t>
            </a:r>
          </a:p>
        </p:txBody>
      </p:sp>
      <p:sp>
        <p:nvSpPr>
          <p:cNvPr id="24" name="TextBox 23"/>
          <p:cNvSpPr txBox="1"/>
          <p:nvPr/>
        </p:nvSpPr>
        <p:spPr>
          <a:xfrm>
            <a:off x="4494964" y="3505200"/>
            <a:ext cx="381836" cy="369332"/>
          </a:xfrm>
          <a:prstGeom prst="rect">
            <a:avLst/>
          </a:prstGeom>
          <a:noFill/>
        </p:spPr>
        <p:txBody>
          <a:bodyPr wrap="none" rtlCol="0">
            <a:spAutoFit/>
          </a:bodyPr>
          <a:lstStyle/>
          <a:p>
            <a:r>
              <a:rPr lang="en-US" dirty="0" smtClean="0"/>
              <a:t>v</a:t>
            </a:r>
            <a:r>
              <a:rPr lang="en-US" baseline="-25000" dirty="0"/>
              <a:t>5</a:t>
            </a:r>
          </a:p>
        </p:txBody>
      </p:sp>
      <p:sp>
        <p:nvSpPr>
          <p:cNvPr id="25" name="TextBox 24"/>
          <p:cNvSpPr txBox="1"/>
          <p:nvPr/>
        </p:nvSpPr>
        <p:spPr>
          <a:xfrm>
            <a:off x="3380705" y="4426527"/>
            <a:ext cx="386644" cy="369332"/>
          </a:xfrm>
          <a:prstGeom prst="rect">
            <a:avLst/>
          </a:prstGeom>
          <a:noFill/>
        </p:spPr>
        <p:txBody>
          <a:bodyPr wrap="none" rtlCol="0">
            <a:spAutoFit/>
          </a:bodyPr>
          <a:lstStyle/>
          <a:p>
            <a:r>
              <a:rPr lang="en-US" dirty="0" smtClean="0"/>
              <a:t>v</a:t>
            </a:r>
            <a:r>
              <a:rPr lang="en-US" baseline="-25000" dirty="0"/>
              <a:t>6</a:t>
            </a:r>
          </a:p>
        </p:txBody>
      </p:sp>
      <p:sp>
        <p:nvSpPr>
          <p:cNvPr id="27" name="TextBox 26"/>
          <p:cNvSpPr txBox="1"/>
          <p:nvPr/>
        </p:nvSpPr>
        <p:spPr>
          <a:xfrm>
            <a:off x="5334000" y="1866260"/>
            <a:ext cx="3733800" cy="1938992"/>
          </a:xfrm>
          <a:prstGeom prst="rect">
            <a:avLst/>
          </a:prstGeom>
          <a:noFill/>
        </p:spPr>
        <p:txBody>
          <a:bodyPr wrap="square" rtlCol="0">
            <a:spAutoFit/>
          </a:bodyPr>
          <a:lstStyle/>
          <a:p>
            <a:r>
              <a:rPr lang="en-US" sz="2400" dirty="0" smtClean="0">
                <a:solidFill>
                  <a:schemeClr val="bg2">
                    <a:lumMod val="10000"/>
                  </a:schemeClr>
                </a:solidFill>
              </a:rPr>
              <a:t>G = (V, E) where</a:t>
            </a:r>
          </a:p>
          <a:p>
            <a:r>
              <a:rPr lang="en-US" sz="2400" dirty="0" smtClean="0">
                <a:solidFill>
                  <a:schemeClr val="tx1">
                    <a:lumMod val="60000"/>
                    <a:lumOff val="40000"/>
                  </a:schemeClr>
                </a:solidFill>
              </a:rPr>
              <a:t>V = {v</a:t>
            </a:r>
            <a:r>
              <a:rPr lang="en-US" sz="2400" baseline="-25000" dirty="0" smtClean="0">
                <a:solidFill>
                  <a:schemeClr val="tx1">
                    <a:lumMod val="60000"/>
                    <a:lumOff val="40000"/>
                  </a:schemeClr>
                </a:solidFill>
              </a:rPr>
              <a:t>1</a:t>
            </a:r>
            <a:r>
              <a:rPr lang="en-US" sz="2400" dirty="0" smtClean="0">
                <a:solidFill>
                  <a:schemeClr val="tx1">
                    <a:lumMod val="60000"/>
                    <a:lumOff val="40000"/>
                  </a:schemeClr>
                </a:solidFill>
              </a:rPr>
              <a:t>, v</a:t>
            </a:r>
            <a:r>
              <a:rPr lang="en-US" sz="2400" baseline="-25000" dirty="0" smtClean="0">
                <a:solidFill>
                  <a:schemeClr val="tx1">
                    <a:lumMod val="60000"/>
                    <a:lumOff val="40000"/>
                  </a:schemeClr>
                </a:solidFill>
              </a:rPr>
              <a:t>2</a:t>
            </a:r>
            <a:r>
              <a:rPr lang="en-US" sz="2400" dirty="0" smtClean="0">
                <a:solidFill>
                  <a:schemeClr val="tx1">
                    <a:lumMod val="60000"/>
                    <a:lumOff val="40000"/>
                  </a:schemeClr>
                </a:solidFill>
              </a:rPr>
              <a:t>, …., v</a:t>
            </a:r>
            <a:r>
              <a:rPr lang="en-US" sz="2400" baseline="-25000" dirty="0" smtClean="0">
                <a:solidFill>
                  <a:schemeClr val="tx1">
                    <a:lumMod val="60000"/>
                    <a:lumOff val="40000"/>
                  </a:schemeClr>
                </a:solidFill>
              </a:rPr>
              <a:t>7</a:t>
            </a:r>
            <a:r>
              <a:rPr lang="en-US" sz="2400" dirty="0" smtClean="0">
                <a:solidFill>
                  <a:schemeClr val="tx1">
                    <a:lumMod val="60000"/>
                    <a:lumOff val="40000"/>
                  </a:schemeClr>
                </a:solidFill>
              </a:rPr>
              <a:t>}</a:t>
            </a:r>
          </a:p>
          <a:p>
            <a:r>
              <a:rPr lang="en-US" sz="2400" dirty="0" smtClean="0">
                <a:solidFill>
                  <a:srgbClr val="0070C0"/>
                </a:solidFill>
              </a:rPr>
              <a:t>E = {(v</a:t>
            </a:r>
            <a:r>
              <a:rPr lang="en-US" sz="2400" baseline="-25000" dirty="0" smtClean="0">
                <a:solidFill>
                  <a:srgbClr val="0070C0"/>
                </a:solidFill>
              </a:rPr>
              <a:t>1</a:t>
            </a:r>
            <a:r>
              <a:rPr lang="en-US" sz="2400" dirty="0" smtClean="0">
                <a:solidFill>
                  <a:srgbClr val="0070C0"/>
                </a:solidFill>
              </a:rPr>
              <a:t>, v</a:t>
            </a:r>
            <a:r>
              <a:rPr lang="en-US" sz="2400" baseline="-25000" dirty="0" smtClean="0">
                <a:solidFill>
                  <a:srgbClr val="0070C0"/>
                </a:solidFill>
              </a:rPr>
              <a:t>2</a:t>
            </a:r>
            <a:r>
              <a:rPr lang="en-US" sz="2400" dirty="0">
                <a:solidFill>
                  <a:srgbClr val="0070C0"/>
                </a:solidFill>
              </a:rPr>
              <a:t>)</a:t>
            </a:r>
            <a:r>
              <a:rPr lang="en-US" sz="2400" dirty="0" smtClean="0">
                <a:solidFill>
                  <a:srgbClr val="0070C0"/>
                </a:solidFill>
              </a:rPr>
              <a:t>, </a:t>
            </a:r>
            <a:r>
              <a:rPr lang="en-US" sz="2400" dirty="0">
                <a:solidFill>
                  <a:srgbClr val="0070C0"/>
                </a:solidFill>
              </a:rPr>
              <a:t>(</a:t>
            </a:r>
            <a:r>
              <a:rPr lang="en-US" sz="2400" dirty="0" smtClean="0">
                <a:solidFill>
                  <a:srgbClr val="0070C0"/>
                </a:solidFill>
              </a:rPr>
              <a:t>v</a:t>
            </a:r>
            <a:r>
              <a:rPr lang="en-US" sz="2400" baseline="-25000" dirty="0" smtClean="0">
                <a:solidFill>
                  <a:srgbClr val="0070C0"/>
                </a:solidFill>
              </a:rPr>
              <a:t>2</a:t>
            </a:r>
            <a:r>
              <a:rPr lang="en-US" sz="2400" dirty="0" smtClean="0">
                <a:solidFill>
                  <a:srgbClr val="0070C0"/>
                </a:solidFill>
              </a:rPr>
              <a:t>, v</a:t>
            </a:r>
            <a:r>
              <a:rPr lang="en-US" sz="2400" baseline="-25000" dirty="0" smtClean="0">
                <a:solidFill>
                  <a:srgbClr val="0070C0"/>
                </a:solidFill>
              </a:rPr>
              <a:t>3</a:t>
            </a:r>
            <a:r>
              <a:rPr lang="en-US" sz="2400" dirty="0">
                <a:solidFill>
                  <a:srgbClr val="0070C0"/>
                </a:solidFill>
              </a:rPr>
              <a:t>)</a:t>
            </a:r>
            <a:r>
              <a:rPr lang="en-US" sz="2400" dirty="0" smtClean="0">
                <a:solidFill>
                  <a:srgbClr val="0070C0"/>
                </a:solidFill>
              </a:rPr>
              <a:t>, </a:t>
            </a:r>
          </a:p>
          <a:p>
            <a:r>
              <a:rPr lang="en-US" sz="2400" dirty="0">
                <a:solidFill>
                  <a:srgbClr val="0070C0"/>
                </a:solidFill>
              </a:rPr>
              <a:t>(</a:t>
            </a:r>
            <a:r>
              <a:rPr lang="en-US" sz="2400" dirty="0" smtClean="0">
                <a:solidFill>
                  <a:srgbClr val="0070C0"/>
                </a:solidFill>
              </a:rPr>
              <a:t>v</a:t>
            </a:r>
            <a:r>
              <a:rPr lang="en-US" sz="2400" baseline="-25000" dirty="0" smtClean="0">
                <a:solidFill>
                  <a:srgbClr val="0070C0"/>
                </a:solidFill>
              </a:rPr>
              <a:t>3</a:t>
            </a:r>
            <a:r>
              <a:rPr lang="en-US" sz="2400" dirty="0" smtClean="0">
                <a:solidFill>
                  <a:srgbClr val="0070C0"/>
                </a:solidFill>
              </a:rPr>
              <a:t>, v</a:t>
            </a:r>
            <a:r>
              <a:rPr lang="en-US" sz="2400" baseline="-25000" dirty="0" smtClean="0">
                <a:solidFill>
                  <a:srgbClr val="0070C0"/>
                </a:solidFill>
              </a:rPr>
              <a:t>4</a:t>
            </a:r>
            <a:r>
              <a:rPr lang="en-US" sz="2400" dirty="0" smtClean="0">
                <a:solidFill>
                  <a:srgbClr val="0070C0"/>
                </a:solidFill>
              </a:rPr>
              <a:t>), (v</a:t>
            </a:r>
            <a:r>
              <a:rPr lang="en-US" sz="2400" baseline="-25000" dirty="0" smtClean="0">
                <a:solidFill>
                  <a:srgbClr val="0070C0"/>
                </a:solidFill>
              </a:rPr>
              <a:t>4</a:t>
            </a:r>
            <a:r>
              <a:rPr lang="en-US" sz="2400" dirty="0" smtClean="0">
                <a:solidFill>
                  <a:srgbClr val="0070C0"/>
                </a:solidFill>
              </a:rPr>
              <a:t>, v</a:t>
            </a:r>
            <a:r>
              <a:rPr lang="en-US" sz="2400" baseline="-25000" dirty="0" smtClean="0">
                <a:solidFill>
                  <a:srgbClr val="0070C0"/>
                </a:solidFill>
              </a:rPr>
              <a:t>5</a:t>
            </a:r>
            <a:r>
              <a:rPr lang="en-US" sz="2400" dirty="0" smtClean="0">
                <a:solidFill>
                  <a:srgbClr val="0070C0"/>
                </a:solidFill>
              </a:rPr>
              <a:t>), (v</a:t>
            </a:r>
            <a:r>
              <a:rPr lang="en-US" sz="2400" baseline="-25000" dirty="0" smtClean="0">
                <a:solidFill>
                  <a:srgbClr val="0070C0"/>
                </a:solidFill>
              </a:rPr>
              <a:t>5</a:t>
            </a:r>
            <a:r>
              <a:rPr lang="en-US" sz="2400" dirty="0" smtClean="0">
                <a:solidFill>
                  <a:srgbClr val="0070C0"/>
                </a:solidFill>
              </a:rPr>
              <a:t>, v</a:t>
            </a:r>
            <a:r>
              <a:rPr lang="en-US" sz="2400" baseline="-25000" dirty="0" smtClean="0">
                <a:solidFill>
                  <a:srgbClr val="0070C0"/>
                </a:solidFill>
              </a:rPr>
              <a:t>6</a:t>
            </a:r>
            <a:r>
              <a:rPr lang="en-US" sz="2400" dirty="0" smtClean="0">
                <a:solidFill>
                  <a:srgbClr val="0070C0"/>
                </a:solidFill>
              </a:rPr>
              <a:t>), (v</a:t>
            </a:r>
            <a:r>
              <a:rPr lang="en-US" sz="2400" baseline="-25000" dirty="0" smtClean="0">
                <a:solidFill>
                  <a:srgbClr val="0070C0"/>
                </a:solidFill>
              </a:rPr>
              <a:t>6</a:t>
            </a:r>
            <a:r>
              <a:rPr lang="en-US" sz="2400" dirty="0" smtClean="0">
                <a:solidFill>
                  <a:srgbClr val="0070C0"/>
                </a:solidFill>
              </a:rPr>
              <a:t>, v</a:t>
            </a:r>
            <a:r>
              <a:rPr lang="en-US" sz="2400" baseline="-25000" dirty="0" smtClean="0">
                <a:solidFill>
                  <a:srgbClr val="0070C0"/>
                </a:solidFill>
              </a:rPr>
              <a:t>3</a:t>
            </a:r>
            <a:r>
              <a:rPr lang="en-US" sz="2400" dirty="0">
                <a:solidFill>
                  <a:srgbClr val="0070C0"/>
                </a:solidFill>
              </a:rPr>
              <a:t>)</a:t>
            </a:r>
            <a:r>
              <a:rPr lang="en-US" sz="2400" dirty="0" smtClean="0">
                <a:solidFill>
                  <a:srgbClr val="0070C0"/>
                </a:solidFill>
              </a:rPr>
              <a:t>,(v</a:t>
            </a:r>
            <a:r>
              <a:rPr lang="en-US" sz="2400" baseline="-25000" dirty="0" smtClean="0">
                <a:solidFill>
                  <a:srgbClr val="0070C0"/>
                </a:solidFill>
              </a:rPr>
              <a:t>2</a:t>
            </a:r>
            <a:r>
              <a:rPr lang="en-US" sz="2400" dirty="0" smtClean="0">
                <a:solidFill>
                  <a:srgbClr val="0070C0"/>
                </a:solidFill>
              </a:rPr>
              <a:t>, v</a:t>
            </a:r>
            <a:r>
              <a:rPr lang="en-US" sz="2400" baseline="-25000" dirty="0" smtClean="0">
                <a:solidFill>
                  <a:srgbClr val="0070C0"/>
                </a:solidFill>
              </a:rPr>
              <a:t>7</a:t>
            </a:r>
            <a:r>
              <a:rPr lang="en-US" sz="2400" dirty="0">
                <a:solidFill>
                  <a:srgbClr val="0070C0"/>
                </a:solidFill>
              </a:rPr>
              <a:t>)</a:t>
            </a:r>
            <a:r>
              <a:rPr lang="en-US" sz="2400" dirty="0" smtClean="0">
                <a:solidFill>
                  <a:srgbClr val="0070C0"/>
                </a:solidFill>
              </a:rPr>
              <a:t>, (v</a:t>
            </a:r>
            <a:r>
              <a:rPr lang="en-US" sz="2400" baseline="-25000" dirty="0" smtClean="0">
                <a:solidFill>
                  <a:srgbClr val="0070C0"/>
                </a:solidFill>
              </a:rPr>
              <a:t>1</a:t>
            </a:r>
            <a:r>
              <a:rPr lang="en-US" sz="2400" dirty="0" smtClean="0">
                <a:solidFill>
                  <a:srgbClr val="0070C0"/>
                </a:solidFill>
              </a:rPr>
              <a:t>, v</a:t>
            </a:r>
            <a:r>
              <a:rPr lang="en-US" sz="2400" baseline="-25000" dirty="0" smtClean="0">
                <a:solidFill>
                  <a:srgbClr val="0070C0"/>
                </a:solidFill>
              </a:rPr>
              <a:t>7</a:t>
            </a:r>
            <a:r>
              <a:rPr lang="en-US" sz="2400" dirty="0">
                <a:solidFill>
                  <a:srgbClr val="0070C0"/>
                </a:solidFill>
              </a:rPr>
              <a:t>)</a:t>
            </a:r>
            <a:r>
              <a:rPr lang="en-US" sz="2400" dirty="0" smtClean="0">
                <a:solidFill>
                  <a:srgbClr val="0070C0"/>
                </a:solidFill>
              </a:rPr>
              <a:t>}</a:t>
            </a:r>
            <a:endParaRPr lang="en-US" sz="2400" dirty="0">
              <a:solidFill>
                <a:srgbClr val="0070C0"/>
              </a:solidFill>
            </a:endParaRPr>
          </a:p>
        </p:txBody>
      </p:sp>
    </p:spTree>
    <p:extLst>
      <p:ext uri="{BB962C8B-B14F-4D97-AF65-F5344CB8AC3E}">
        <p14:creationId xmlns:p14="http://schemas.microsoft.com/office/powerpoint/2010/main" val="3602542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a Graph	</a:t>
            </a:r>
            <a:endParaRPr lang="en-US" dirty="0"/>
          </a:p>
        </p:txBody>
      </p:sp>
      <p:sp>
        <p:nvSpPr>
          <p:cNvPr id="3" name="Content Placeholder 2"/>
          <p:cNvSpPr>
            <a:spLocks noGrp="1"/>
          </p:cNvSpPr>
          <p:nvPr>
            <p:ph idx="1"/>
          </p:nvPr>
        </p:nvSpPr>
        <p:spPr/>
        <p:txBody>
          <a:bodyPr>
            <a:normAutofit/>
          </a:bodyPr>
          <a:lstStyle/>
          <a:p>
            <a:r>
              <a:rPr lang="en-US" sz="2400" dirty="0" smtClean="0">
                <a:solidFill>
                  <a:schemeClr val="bg2">
                    <a:lumMod val="10000"/>
                  </a:schemeClr>
                </a:solidFill>
              </a:rPr>
              <a:t>The terminology used to describe graphs may vary but three key questions can help us understand the structure of a graph:</a:t>
            </a:r>
          </a:p>
          <a:p>
            <a:pPr marL="925830" lvl="1" indent="-514350">
              <a:buFont typeface="+mj-lt"/>
              <a:buAutoNum type="arabicPeriod"/>
            </a:pPr>
            <a:r>
              <a:rPr lang="en-US" sz="2400" dirty="0" smtClean="0">
                <a:solidFill>
                  <a:schemeClr val="bg2">
                    <a:lumMod val="10000"/>
                  </a:schemeClr>
                </a:solidFill>
              </a:rPr>
              <a:t>Are the edges of the graph undirected or directed (or both)?</a:t>
            </a:r>
          </a:p>
          <a:p>
            <a:pPr marL="925830" lvl="1" indent="-514350">
              <a:buFont typeface="+mj-lt"/>
              <a:buAutoNum type="arabicPeriod"/>
            </a:pPr>
            <a:r>
              <a:rPr lang="en-US" sz="2400" dirty="0" smtClean="0">
                <a:solidFill>
                  <a:schemeClr val="bg2">
                    <a:lumMod val="10000"/>
                  </a:schemeClr>
                </a:solidFill>
              </a:rPr>
              <a:t>If the graph is undirected, are multiple edges present that connect the same pair of vertices?</a:t>
            </a:r>
          </a:p>
          <a:p>
            <a:pPr marL="925830" lvl="1" indent="-514350">
              <a:buFont typeface="+mj-lt"/>
              <a:buAutoNum type="arabicPeriod"/>
            </a:pPr>
            <a:r>
              <a:rPr lang="en-US" sz="2400" dirty="0" smtClean="0">
                <a:solidFill>
                  <a:schemeClr val="bg2">
                    <a:lumMod val="10000"/>
                  </a:schemeClr>
                </a:solidFill>
              </a:rPr>
              <a:t>Are loops present?</a:t>
            </a:r>
            <a:endParaRPr lang="en-US" sz="2400" dirty="0">
              <a:solidFill>
                <a:schemeClr val="bg2">
                  <a:lumMod val="10000"/>
                </a:schemeClr>
              </a:solidFill>
            </a:endParaRPr>
          </a:p>
        </p:txBody>
      </p:sp>
    </p:spTree>
    <p:extLst>
      <p:ext uri="{BB962C8B-B14F-4D97-AF65-F5344CB8AC3E}">
        <p14:creationId xmlns:p14="http://schemas.microsoft.com/office/powerpoint/2010/main" val="2378075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Terminology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12101877"/>
              </p:ext>
            </p:extLst>
          </p:nvPr>
        </p:nvGraphicFramePr>
        <p:xfrm>
          <a:off x="457200" y="2270760"/>
          <a:ext cx="8229600" cy="3672840"/>
        </p:xfrm>
        <a:graphic>
          <a:graphicData uri="http://schemas.openxmlformats.org/drawingml/2006/table">
            <a:tbl>
              <a:tblPr firstRow="1" bandRow="1">
                <a:tableStyleId>{5C22544A-7EE6-4342-B048-85BDC9FD1C3A}</a:tableStyleId>
              </a:tblPr>
              <a:tblGrid>
                <a:gridCol w="2057400"/>
                <a:gridCol w="2057400"/>
                <a:gridCol w="2057400"/>
                <a:gridCol w="2057400"/>
              </a:tblGrid>
              <a:tr h="370840">
                <a:tc>
                  <a:txBody>
                    <a:bodyPr/>
                    <a:lstStyle/>
                    <a:p>
                      <a:pPr algn="ctr"/>
                      <a:r>
                        <a:rPr lang="en-US" dirty="0" smtClean="0"/>
                        <a:t>Type</a:t>
                      </a:r>
                      <a:endParaRPr lang="en-US" dirty="0"/>
                    </a:p>
                  </a:txBody>
                  <a:tcPr anchor="ctr"/>
                </a:tc>
                <a:tc>
                  <a:txBody>
                    <a:bodyPr/>
                    <a:lstStyle/>
                    <a:p>
                      <a:pPr algn="ctr"/>
                      <a:r>
                        <a:rPr lang="en-US" dirty="0" smtClean="0"/>
                        <a:t>Edge</a:t>
                      </a:r>
                      <a:endParaRPr lang="en-US" dirty="0"/>
                    </a:p>
                  </a:txBody>
                  <a:tcPr anchor="ctr"/>
                </a:tc>
                <a:tc>
                  <a:txBody>
                    <a:bodyPr/>
                    <a:lstStyle/>
                    <a:p>
                      <a:pPr algn="ctr"/>
                      <a:r>
                        <a:rPr lang="en-US" dirty="0" smtClean="0"/>
                        <a:t>Multiple edges allowed?</a:t>
                      </a:r>
                      <a:endParaRPr lang="en-US" dirty="0"/>
                    </a:p>
                  </a:txBody>
                  <a:tcPr anchor="ctr"/>
                </a:tc>
                <a:tc>
                  <a:txBody>
                    <a:bodyPr/>
                    <a:lstStyle/>
                    <a:p>
                      <a:pPr algn="ctr"/>
                      <a:r>
                        <a:rPr lang="en-US" dirty="0" smtClean="0"/>
                        <a:t>Loops allowed?</a:t>
                      </a:r>
                      <a:endParaRPr lang="en-US" dirty="0"/>
                    </a:p>
                  </a:txBody>
                  <a:tcPr anchor="ctr"/>
                </a:tc>
              </a:tr>
              <a:tr h="370840">
                <a:tc>
                  <a:txBody>
                    <a:bodyPr/>
                    <a:lstStyle/>
                    <a:p>
                      <a:pPr algn="ctr"/>
                      <a:r>
                        <a:rPr lang="en-US" dirty="0" smtClean="0"/>
                        <a:t>Simple graph</a:t>
                      </a:r>
                      <a:endParaRPr lang="en-US" dirty="0"/>
                    </a:p>
                  </a:txBody>
                  <a:tcPr anchor="ctr"/>
                </a:tc>
                <a:tc>
                  <a:txBody>
                    <a:bodyPr/>
                    <a:lstStyle/>
                    <a:p>
                      <a:pPr algn="ctr"/>
                      <a:r>
                        <a:rPr lang="en-US" dirty="0" smtClean="0"/>
                        <a:t>Undirected</a:t>
                      </a:r>
                      <a:endParaRPr lang="en-US" dirty="0"/>
                    </a:p>
                  </a:txBody>
                  <a:tcPr anchor="ctr"/>
                </a:tc>
                <a:tc>
                  <a:txBody>
                    <a:bodyPr/>
                    <a:lstStyle/>
                    <a:p>
                      <a:pPr algn="ctr"/>
                      <a:r>
                        <a:rPr lang="en-US" dirty="0" smtClean="0"/>
                        <a:t>No</a:t>
                      </a:r>
                      <a:endParaRPr lang="en-US" dirty="0"/>
                    </a:p>
                  </a:txBody>
                  <a:tcPr anchor="ctr"/>
                </a:tc>
                <a:tc>
                  <a:txBody>
                    <a:bodyPr/>
                    <a:lstStyle/>
                    <a:p>
                      <a:pPr algn="ctr"/>
                      <a:r>
                        <a:rPr lang="en-US" dirty="0" smtClean="0"/>
                        <a:t>No</a:t>
                      </a:r>
                      <a:endParaRPr lang="en-US" dirty="0"/>
                    </a:p>
                  </a:txBody>
                  <a:tcPr anchor="ctr"/>
                </a:tc>
              </a:tr>
              <a:tr h="370840">
                <a:tc>
                  <a:txBody>
                    <a:bodyPr/>
                    <a:lstStyle/>
                    <a:p>
                      <a:pPr algn="ctr"/>
                      <a:r>
                        <a:rPr lang="en-US" dirty="0" err="1" smtClean="0"/>
                        <a:t>Multigraph</a:t>
                      </a:r>
                      <a:endParaRPr lang="en-US" dirty="0"/>
                    </a:p>
                  </a:txBody>
                  <a:tcPr anchor="ctr"/>
                </a:tc>
                <a:tc>
                  <a:txBody>
                    <a:bodyPr/>
                    <a:lstStyle/>
                    <a:p>
                      <a:pPr algn="ctr"/>
                      <a:r>
                        <a:rPr lang="en-US" dirty="0" smtClean="0"/>
                        <a:t>Undirected</a:t>
                      </a:r>
                      <a:endParaRPr lang="en-US" dirty="0"/>
                    </a:p>
                  </a:txBody>
                  <a:tcPr anchor="ctr"/>
                </a:tc>
                <a:tc>
                  <a:txBody>
                    <a:bodyPr/>
                    <a:lstStyle/>
                    <a:p>
                      <a:pPr algn="ctr"/>
                      <a:r>
                        <a:rPr lang="en-US" dirty="0" smtClean="0"/>
                        <a:t>Yes</a:t>
                      </a:r>
                      <a:endParaRPr lang="en-US" dirty="0"/>
                    </a:p>
                  </a:txBody>
                  <a:tcPr anchor="ctr"/>
                </a:tc>
                <a:tc>
                  <a:txBody>
                    <a:bodyPr/>
                    <a:lstStyle/>
                    <a:p>
                      <a:pPr algn="ctr"/>
                      <a:r>
                        <a:rPr lang="en-US" dirty="0" smtClean="0"/>
                        <a:t>No</a:t>
                      </a:r>
                      <a:endParaRPr lang="en-US" dirty="0"/>
                    </a:p>
                  </a:txBody>
                  <a:tcPr anchor="ctr"/>
                </a:tc>
              </a:tr>
              <a:tr h="370840">
                <a:tc>
                  <a:txBody>
                    <a:bodyPr/>
                    <a:lstStyle/>
                    <a:p>
                      <a:pPr algn="ctr"/>
                      <a:r>
                        <a:rPr lang="en-US" dirty="0" err="1" smtClean="0"/>
                        <a:t>Pseudograph</a:t>
                      </a:r>
                      <a:endParaRPr lang="en-US" dirty="0"/>
                    </a:p>
                  </a:txBody>
                  <a:tcPr anchor="ctr"/>
                </a:tc>
                <a:tc>
                  <a:txBody>
                    <a:bodyPr/>
                    <a:lstStyle/>
                    <a:p>
                      <a:pPr algn="ctr"/>
                      <a:r>
                        <a:rPr lang="en-US" dirty="0" smtClean="0"/>
                        <a:t>Undirected</a:t>
                      </a:r>
                      <a:endParaRPr lang="en-US" dirty="0"/>
                    </a:p>
                  </a:txBody>
                  <a:tcPr anchor="ctr"/>
                </a:tc>
                <a:tc>
                  <a:txBody>
                    <a:bodyPr/>
                    <a:lstStyle/>
                    <a:p>
                      <a:pPr algn="ctr"/>
                      <a:r>
                        <a:rPr lang="en-US" dirty="0" smtClean="0"/>
                        <a:t>Yes</a:t>
                      </a:r>
                      <a:endParaRPr lang="en-US" dirty="0"/>
                    </a:p>
                  </a:txBody>
                  <a:tcPr anchor="ctr"/>
                </a:tc>
                <a:tc>
                  <a:txBody>
                    <a:bodyPr/>
                    <a:lstStyle/>
                    <a:p>
                      <a:pPr algn="ctr"/>
                      <a:r>
                        <a:rPr lang="en-US" dirty="0" smtClean="0"/>
                        <a:t>Yes</a:t>
                      </a:r>
                      <a:endParaRPr lang="en-US" dirty="0"/>
                    </a:p>
                  </a:txBody>
                  <a:tcPr anchor="ctr"/>
                </a:tc>
              </a:tr>
              <a:tr h="370840">
                <a:tc>
                  <a:txBody>
                    <a:bodyPr/>
                    <a:lstStyle/>
                    <a:p>
                      <a:pPr algn="ctr"/>
                      <a:r>
                        <a:rPr lang="en-US" dirty="0" smtClean="0"/>
                        <a:t>Simple directed</a:t>
                      </a:r>
                      <a:r>
                        <a:rPr lang="en-US" baseline="0" dirty="0" smtClean="0"/>
                        <a:t> graph</a:t>
                      </a:r>
                      <a:endParaRPr lang="en-US" dirty="0"/>
                    </a:p>
                  </a:txBody>
                  <a:tcPr anchor="ctr"/>
                </a:tc>
                <a:tc>
                  <a:txBody>
                    <a:bodyPr/>
                    <a:lstStyle/>
                    <a:p>
                      <a:pPr algn="ctr"/>
                      <a:r>
                        <a:rPr lang="en-US" dirty="0" smtClean="0"/>
                        <a:t>Directed</a:t>
                      </a:r>
                      <a:endParaRPr lang="en-US" dirty="0"/>
                    </a:p>
                  </a:txBody>
                  <a:tcPr anchor="ctr"/>
                </a:tc>
                <a:tc>
                  <a:txBody>
                    <a:bodyPr/>
                    <a:lstStyle/>
                    <a:p>
                      <a:pPr algn="ctr"/>
                      <a:r>
                        <a:rPr lang="en-US" dirty="0" smtClean="0"/>
                        <a:t>No</a:t>
                      </a:r>
                      <a:endParaRPr lang="en-US" dirty="0"/>
                    </a:p>
                  </a:txBody>
                  <a:tcPr anchor="ctr"/>
                </a:tc>
                <a:tc>
                  <a:txBody>
                    <a:bodyPr/>
                    <a:lstStyle/>
                    <a:p>
                      <a:pPr algn="ctr"/>
                      <a:r>
                        <a:rPr lang="en-US" dirty="0" smtClean="0"/>
                        <a:t>No</a:t>
                      </a:r>
                      <a:endParaRPr lang="en-US" dirty="0"/>
                    </a:p>
                  </a:txBody>
                  <a:tcPr anchor="ctr"/>
                </a:tc>
              </a:tr>
              <a:tr h="370840">
                <a:tc>
                  <a:txBody>
                    <a:bodyPr/>
                    <a:lstStyle/>
                    <a:p>
                      <a:pPr algn="ctr"/>
                      <a:r>
                        <a:rPr lang="en-US" dirty="0" smtClean="0"/>
                        <a:t>Directed </a:t>
                      </a:r>
                      <a:r>
                        <a:rPr lang="en-US" dirty="0" err="1" smtClean="0"/>
                        <a:t>multigraph</a:t>
                      </a:r>
                      <a:endParaRPr lang="en-US" dirty="0"/>
                    </a:p>
                  </a:txBody>
                  <a:tcPr anchor="ctr"/>
                </a:tc>
                <a:tc>
                  <a:txBody>
                    <a:bodyPr/>
                    <a:lstStyle/>
                    <a:p>
                      <a:pPr algn="ctr"/>
                      <a:r>
                        <a:rPr lang="en-US" dirty="0" smtClean="0"/>
                        <a:t>Directed</a:t>
                      </a:r>
                      <a:endParaRPr lang="en-US" dirty="0"/>
                    </a:p>
                  </a:txBody>
                  <a:tcPr anchor="ctr"/>
                </a:tc>
                <a:tc>
                  <a:txBody>
                    <a:bodyPr/>
                    <a:lstStyle/>
                    <a:p>
                      <a:pPr algn="ctr"/>
                      <a:r>
                        <a:rPr lang="en-US" dirty="0" smtClean="0"/>
                        <a:t>Yes</a:t>
                      </a:r>
                      <a:endParaRPr lang="en-US" dirty="0"/>
                    </a:p>
                  </a:txBody>
                  <a:tcPr anchor="ctr"/>
                </a:tc>
                <a:tc>
                  <a:txBody>
                    <a:bodyPr/>
                    <a:lstStyle/>
                    <a:p>
                      <a:pPr algn="ctr"/>
                      <a:r>
                        <a:rPr lang="en-US" dirty="0" smtClean="0"/>
                        <a:t>Yes</a:t>
                      </a:r>
                      <a:endParaRPr lang="en-US" dirty="0"/>
                    </a:p>
                  </a:txBody>
                  <a:tcPr anchor="ctr"/>
                </a:tc>
              </a:tr>
              <a:tr h="370840">
                <a:tc>
                  <a:txBody>
                    <a:bodyPr/>
                    <a:lstStyle/>
                    <a:p>
                      <a:pPr algn="ctr"/>
                      <a:r>
                        <a:rPr lang="en-US" dirty="0" smtClean="0"/>
                        <a:t>Mixed graph</a:t>
                      </a:r>
                      <a:endParaRPr lang="en-US" dirty="0"/>
                    </a:p>
                  </a:txBody>
                  <a:tcPr anchor="ctr"/>
                </a:tc>
                <a:tc>
                  <a:txBody>
                    <a:bodyPr/>
                    <a:lstStyle/>
                    <a:p>
                      <a:pPr algn="ctr"/>
                      <a:r>
                        <a:rPr lang="en-US" dirty="0" smtClean="0"/>
                        <a:t>Directed</a:t>
                      </a:r>
                      <a:r>
                        <a:rPr lang="en-US" baseline="0" dirty="0" smtClean="0"/>
                        <a:t> and Undirected</a:t>
                      </a:r>
                      <a:endParaRPr lang="en-US" dirty="0"/>
                    </a:p>
                  </a:txBody>
                  <a:tcPr anchor="ctr"/>
                </a:tc>
                <a:tc>
                  <a:txBody>
                    <a:bodyPr/>
                    <a:lstStyle/>
                    <a:p>
                      <a:pPr algn="ctr"/>
                      <a:r>
                        <a:rPr lang="en-US" dirty="0" smtClean="0"/>
                        <a:t>Yes</a:t>
                      </a:r>
                      <a:endParaRPr lang="en-US" dirty="0"/>
                    </a:p>
                  </a:txBody>
                  <a:tcPr anchor="ctr"/>
                </a:tc>
                <a:tc>
                  <a:txBody>
                    <a:bodyPr/>
                    <a:lstStyle/>
                    <a:p>
                      <a:pPr algn="ctr"/>
                      <a:r>
                        <a:rPr lang="en-US" dirty="0" smtClean="0"/>
                        <a:t>Yes</a:t>
                      </a:r>
                      <a:endParaRPr lang="en-US" dirty="0"/>
                    </a:p>
                  </a:txBody>
                  <a:tcPr anchor="ctr"/>
                </a:tc>
              </a:tr>
            </a:tbl>
          </a:graphicData>
        </a:graphic>
      </p:graphicFrame>
    </p:spTree>
    <p:extLst>
      <p:ext uri="{BB962C8B-B14F-4D97-AF65-F5344CB8AC3E}">
        <p14:creationId xmlns:p14="http://schemas.microsoft.com/office/powerpoint/2010/main" val="2134032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Models</a:t>
            </a:r>
            <a:endParaRPr lang="en-US" dirty="0"/>
          </a:p>
        </p:txBody>
      </p:sp>
      <p:sp>
        <p:nvSpPr>
          <p:cNvPr id="3" name="Content Placeholder 2"/>
          <p:cNvSpPr>
            <a:spLocks noGrp="1"/>
          </p:cNvSpPr>
          <p:nvPr>
            <p:ph idx="1"/>
          </p:nvPr>
        </p:nvSpPr>
        <p:spPr/>
        <p:txBody>
          <a:bodyPr>
            <a:normAutofit/>
          </a:bodyPr>
          <a:lstStyle/>
          <a:p>
            <a:r>
              <a:rPr lang="en-US" sz="2400" dirty="0" smtClean="0">
                <a:solidFill>
                  <a:schemeClr val="bg2">
                    <a:lumMod val="10000"/>
                  </a:schemeClr>
                </a:solidFill>
              </a:rPr>
              <a:t>Niche Overlap Graphs in Ecology</a:t>
            </a:r>
          </a:p>
          <a:p>
            <a:endParaRPr lang="en-US" sz="2400" dirty="0">
              <a:solidFill>
                <a:schemeClr val="bg2">
                  <a:lumMod val="10000"/>
                </a:schemeClr>
              </a:solidFill>
            </a:endParaRPr>
          </a:p>
          <a:p>
            <a:endParaRPr lang="en-US" sz="2400" dirty="0" smtClean="0">
              <a:solidFill>
                <a:schemeClr val="bg2">
                  <a:lumMod val="10000"/>
                </a:schemeClr>
              </a:solidFill>
            </a:endParaRPr>
          </a:p>
          <a:p>
            <a:endParaRPr lang="en-US" sz="2400" dirty="0">
              <a:solidFill>
                <a:schemeClr val="bg2">
                  <a:lumMod val="10000"/>
                </a:schemeClr>
              </a:solidFill>
            </a:endParaRPr>
          </a:p>
          <a:p>
            <a:endParaRPr lang="en-US" sz="2400" dirty="0" smtClean="0">
              <a:solidFill>
                <a:schemeClr val="bg2">
                  <a:lumMod val="10000"/>
                </a:schemeClr>
              </a:solidFill>
            </a:endParaRPr>
          </a:p>
          <a:p>
            <a:r>
              <a:rPr lang="en-US" sz="2400" dirty="0" smtClean="0">
                <a:solidFill>
                  <a:schemeClr val="bg2">
                    <a:lumMod val="10000"/>
                  </a:schemeClr>
                </a:solidFill>
              </a:rPr>
              <a:t>Influence Graph</a:t>
            </a:r>
            <a:endParaRPr lang="en-US" sz="2400" dirty="0">
              <a:solidFill>
                <a:schemeClr val="bg2">
                  <a:lumMod val="10000"/>
                </a:schemeClr>
              </a:solidFill>
            </a:endParaRPr>
          </a:p>
          <a:p>
            <a:endParaRPr lang="en-US" sz="2400" dirty="0">
              <a:solidFill>
                <a:schemeClr val="bg2">
                  <a:lumMod val="10000"/>
                </a:scheme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5521" y="1447800"/>
            <a:ext cx="3227479" cy="2542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9550" y="4324350"/>
            <a:ext cx="2914650" cy="169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3050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t>
            </a:r>
            <a:r>
              <a:rPr lang="en-US" dirty="0" smtClean="0"/>
              <a:t>raph Models</a:t>
            </a:r>
            <a:endParaRPr lang="en-US" dirty="0"/>
          </a:p>
        </p:txBody>
      </p:sp>
      <p:sp>
        <p:nvSpPr>
          <p:cNvPr id="3" name="Content Placeholder 2"/>
          <p:cNvSpPr>
            <a:spLocks noGrp="1"/>
          </p:cNvSpPr>
          <p:nvPr>
            <p:ph idx="1"/>
          </p:nvPr>
        </p:nvSpPr>
        <p:spPr/>
        <p:txBody>
          <a:bodyPr>
            <a:normAutofit/>
          </a:bodyPr>
          <a:lstStyle/>
          <a:p>
            <a:r>
              <a:rPr lang="en-US" sz="2400" dirty="0" smtClean="0">
                <a:solidFill>
                  <a:schemeClr val="bg2">
                    <a:lumMod val="10000"/>
                  </a:schemeClr>
                </a:solidFill>
              </a:rPr>
              <a:t>Round-Robin Tournament</a:t>
            </a:r>
          </a:p>
          <a:p>
            <a:endParaRPr lang="en-US" sz="2400" dirty="0">
              <a:solidFill>
                <a:schemeClr val="bg2">
                  <a:lumMod val="10000"/>
                </a:schemeClr>
              </a:solidFill>
            </a:endParaRPr>
          </a:p>
          <a:p>
            <a:endParaRPr lang="en-US" sz="2400" dirty="0" smtClean="0">
              <a:solidFill>
                <a:schemeClr val="bg2">
                  <a:lumMod val="10000"/>
                </a:schemeClr>
              </a:solidFill>
            </a:endParaRPr>
          </a:p>
          <a:p>
            <a:endParaRPr lang="en-US" sz="2400" dirty="0">
              <a:solidFill>
                <a:schemeClr val="bg2">
                  <a:lumMod val="10000"/>
                </a:schemeClr>
              </a:solidFill>
            </a:endParaRPr>
          </a:p>
          <a:p>
            <a:endParaRPr lang="en-US" sz="2400" dirty="0" smtClean="0">
              <a:solidFill>
                <a:schemeClr val="bg2">
                  <a:lumMod val="10000"/>
                </a:schemeClr>
              </a:solidFill>
            </a:endParaRPr>
          </a:p>
          <a:p>
            <a:r>
              <a:rPr lang="en-US" sz="2400" dirty="0" smtClean="0">
                <a:solidFill>
                  <a:schemeClr val="bg2">
                    <a:lumMod val="10000"/>
                  </a:schemeClr>
                </a:solidFill>
              </a:rPr>
              <a:t>Precedence Graph</a:t>
            </a:r>
            <a:endParaRPr lang="en-US" sz="2400" dirty="0">
              <a:solidFill>
                <a:schemeClr val="bg2">
                  <a:lumMod val="10000"/>
                </a:schemeClr>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7375" y="1447800"/>
            <a:ext cx="2867025" cy="280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8524" y="3849690"/>
            <a:ext cx="1821596" cy="2779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35485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bdullah">
  <a:themeElements>
    <a:clrScheme name="Custom 1">
      <a:dk1>
        <a:srgbClr val="5C2E14"/>
      </a:dk1>
      <a:lt1>
        <a:srgbClr val="FFFFFF"/>
      </a:lt1>
      <a:dk2>
        <a:srgbClr val="214B2B"/>
      </a:dk2>
      <a:lt2>
        <a:srgbClr val="DEDEDE"/>
      </a:lt2>
      <a:accent1>
        <a:srgbClr val="53548A"/>
      </a:accent1>
      <a:accent2>
        <a:srgbClr val="57B56D"/>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Abdullah</Template>
  <TotalTime>215</TotalTime>
  <Words>959</Words>
  <Application>Microsoft Office PowerPoint</Application>
  <PresentationFormat>On-screen Show (4:3)</PresentationFormat>
  <Paragraphs>118</Paragraphs>
  <Slides>24</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24</vt:i4>
      </vt:variant>
    </vt:vector>
  </HeadingPairs>
  <TitlesOfParts>
    <vt:vector size="27" baseType="lpstr">
      <vt:lpstr>Abdullah</vt:lpstr>
      <vt:lpstr>Equation</vt:lpstr>
      <vt:lpstr>Microsoft Equation 3.0</vt:lpstr>
      <vt:lpstr>Discrete Mathematics</vt:lpstr>
      <vt:lpstr>Introduction to Graphs</vt:lpstr>
      <vt:lpstr>Graphs</vt:lpstr>
      <vt:lpstr>Directed Graph (Digraph)</vt:lpstr>
      <vt:lpstr>Directed Graphs</vt:lpstr>
      <vt:lpstr>Structure of a Graph </vt:lpstr>
      <vt:lpstr>Graph Terminology</vt:lpstr>
      <vt:lpstr>Graph Models</vt:lpstr>
      <vt:lpstr>Graph Models</vt:lpstr>
      <vt:lpstr>Handshaking Theorem</vt:lpstr>
      <vt:lpstr>Theorem 3</vt:lpstr>
      <vt:lpstr>Special Simple Graphs</vt:lpstr>
      <vt:lpstr>Special Simple Graphs</vt:lpstr>
      <vt:lpstr>Special Simple Graphs</vt:lpstr>
      <vt:lpstr>Bipartite Graph</vt:lpstr>
      <vt:lpstr>Example 11</vt:lpstr>
      <vt:lpstr>Theorem 4</vt:lpstr>
      <vt:lpstr>Theorem 4</vt:lpstr>
      <vt:lpstr>Complete Bipartite Graph</vt:lpstr>
      <vt:lpstr>Representing Graphs</vt:lpstr>
      <vt:lpstr>Representing Graphs</vt:lpstr>
      <vt:lpstr>Representing Graphs</vt:lpstr>
      <vt:lpstr>Isomorphism of Graphs</vt:lpstr>
      <vt:lpstr>Example 8</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Mathematics</dc:title>
  <dc:creator>Muhammad</dc:creator>
  <cp:lastModifiedBy>pc</cp:lastModifiedBy>
  <cp:revision>30</cp:revision>
  <dcterms:created xsi:type="dcterms:W3CDTF">2006-08-16T00:00:00Z</dcterms:created>
  <dcterms:modified xsi:type="dcterms:W3CDTF">2019-11-16T18:43:28Z</dcterms:modified>
</cp:coreProperties>
</file>