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5AE01-AC25-4EE4-8248-76D1A3722C2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16B79-4B73-4EB3-BF1B-F6DA0F1AF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7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AF4427-5705-499B-A96C-E556CC6C4AF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CB44F-8402-48F1-8991-923EDEC119BD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646B83-FD13-48E2-8335-243B4193A37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B3F16-510C-4340-BF58-CA13A7F0342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148D6F-8028-4312-9B38-6621D924883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D6C43C-EEF8-48F9-9444-4C932C1F417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5FD395-F80E-41C8-96BD-B5D26FFB031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1FB49C-59BA-4B20-AD30-D27D7423AE3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580404-3A1A-4E5B-BBC9-4E8EDD0D135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3A19E3-8FC9-434E-9419-9200111F89F2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A5221E-CC43-45E8-A19E-7C67593A496D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38710-A98F-438C-958A-2093D5B2EDC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F2F3BF-6FCE-4585-A566-61457AF3A7A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2DE973-64EB-4F6E-8EA9-CE19B5E711E0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68FC5B-9FD7-4CF3-845C-4953F6022B3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A3B84-7B37-4B38-BD85-C3E24DC6D11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DCBA2B-5186-48B2-BF68-9077A7517F3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9C6FE8-89F2-4CA5-AF80-53316D636AA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093EFF-9401-4156-AB28-A9C0ED6CAC7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852A8-1FF3-47A2-83B3-2735EF8F491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EDC0DB-B214-46CB-B72B-83386FD79E0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93864-B4DC-4FB3-945C-10CB95B2247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50494F-28DC-44B9-8D1D-8E7F7980A31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9906DD-AE92-408D-8B93-162ADB7B06B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0825E0-0C7F-484F-8DC1-C2FF1B18D2A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96A990-E6E0-4461-B505-1C3E2129539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5BCF2F-121A-40D8-9DCF-D586E529314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7BE887-CE3A-44A0-80BC-772E2755F97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2691FE-7898-4CDB-AD31-03555782E1C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79DB3C-928D-498F-B4CF-7EDBAFDBE59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A961B-C5F0-431C-B599-E5145C9BB87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C7996F-3BC5-4442-BCE9-84FBCCB6260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8A9597-39BA-42BE-A321-C973099213CD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474083-13F4-4991-9C0E-78DFD1E6C42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80611E-412E-44F0-9E67-947B63A163E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35A101-3256-466F-A716-6E78B275655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3B87D-B8A1-485C-A1A6-0FC8A863C7E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B0BC38-3352-4EFF-8619-E0897742F261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459011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2" y="520700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1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59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" y="324045"/>
            <a:ext cx="91440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1" y="2"/>
            <a:ext cx="91439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1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88C5434B-B59D-4B4D-86B4-7EED6760E543}" type="datetime1">
              <a:rPr lang="en-US" smtClean="0"/>
              <a:t>11/3/2019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8"/>
            <a:ext cx="722370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60EF1-00AF-41D5-8873-53E1883D5CF4}" type="datetime1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E4EB-451F-41B2-8EB3-959F8A5646E0}" type="datetime1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098897BB-546E-4901-99FF-4253AC3AB1EB}" type="datetime1">
              <a:rPr lang="en-US" smtClean="0"/>
              <a:t>11/3/2019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B9AD-57D7-49B7-B60C-4EEAAD0C7A32}" type="datetime1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72803ECC-B9D9-4A51-A471-BA46EE18DAEA}" type="datetime1">
              <a:rPr lang="en-US" smtClean="0"/>
              <a:t>11/3/2019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CF99F3-5FDD-4499-A0D1-0E89F4EB1B28}" type="datetime1">
              <a:rPr lang="en-US" smtClean="0"/>
              <a:t>11/3/2019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2C8057A-B053-4C17-9EC4-8D4B942E2B90}" type="datetime1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1865-1167-48C9-A3E7-7A8628D7DCE5}" type="datetime1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D4A1-4C13-409B-9BE6-D71D6A585DB2}" type="datetime1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DBE28-10EE-45D1-99CB-2DF120E440D3}" type="datetime1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8"/>
            <a:ext cx="722370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19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2" y="308277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47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CE915E-769F-4583-AB1B-2BAB44D65AFE}" type="datetime1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Chapter 1</a:t>
            </a:r>
          </a:p>
          <a:p>
            <a:r>
              <a:rPr lang="en-US" dirty="0" smtClean="0"/>
              <a:t>Section 1.1</a:t>
            </a:r>
          </a:p>
          <a:p>
            <a:endParaRPr lang="en-US" dirty="0" smtClean="0"/>
          </a:p>
          <a:p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7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Compound Propositions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Compound Propositions: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Many mathematical statements are constructed by combining one or more propositions.</a:t>
            </a:r>
          </a:p>
          <a:p>
            <a:pPr lvl="1" eaLnBrk="1" hangingPunct="1">
              <a:buFont typeface="Wingdings 2" pitchFamily="18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New propositions, called compound propositions, are formed from existing propositions using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logical operators.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These logical operators are also called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connectives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Propositions(Cont...)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Logical Operators/Connectives:</a:t>
            </a:r>
          </a:p>
          <a:p>
            <a:pPr lvl="1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Negation    - learnt earlier</a:t>
            </a:r>
          </a:p>
          <a:p>
            <a:pPr lvl="1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Conjunction/and</a:t>
            </a:r>
          </a:p>
          <a:p>
            <a:pPr lvl="1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Disjunction/or</a:t>
            </a:r>
          </a:p>
          <a:p>
            <a:pPr lvl="2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Inclusive or</a:t>
            </a:r>
          </a:p>
          <a:p>
            <a:pPr lvl="2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Exclusive or</a:t>
            </a:r>
          </a:p>
          <a:p>
            <a:pPr lvl="1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Implication</a:t>
            </a:r>
          </a:p>
          <a:p>
            <a:pPr lvl="1" eaLnBrk="1" hangingPunct="1"/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Biconditional</a:t>
            </a: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2323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2323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636477"/>
            <a:ext cx="8214360" cy="96428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Conjunction/And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9217" y="1619539"/>
            <a:ext cx="8147461" cy="4781261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Definition 2: 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q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 propositions. The proposition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“p and q”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denoted           , is the proposition that is true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when both p and q are true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and is false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otherwise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proposition           is called the conjunction of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p and q.</a:t>
            </a:r>
            <a:endParaRPr lang="en-GB" sz="2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772984"/>
              </p:ext>
            </p:extLst>
          </p:nvPr>
        </p:nvGraphicFramePr>
        <p:xfrm>
          <a:off x="2819400" y="2521535"/>
          <a:ext cx="831215" cy="69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368280" imgH="406080" progId="Equation.3">
                  <p:embed/>
                </p:oleObj>
              </mc:Choice>
              <mc:Fallback>
                <p:oleObj name="Equation" r:id="rId4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21535"/>
                        <a:ext cx="831215" cy="695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652112"/>
              </p:ext>
            </p:extLst>
          </p:nvPr>
        </p:nvGraphicFramePr>
        <p:xfrm>
          <a:off x="3422130" y="3311245"/>
          <a:ext cx="831215" cy="69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368280" imgH="406080" progId="Equation.3">
                  <p:embed/>
                </p:oleObj>
              </mc:Choice>
              <mc:Fallback>
                <p:oleObj name="Equation" r:id="rId6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130" y="3311245"/>
                        <a:ext cx="831215" cy="695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76975"/>
              </p:ext>
            </p:extLst>
          </p:nvPr>
        </p:nvGraphicFramePr>
        <p:xfrm>
          <a:off x="1357313" y="4135367"/>
          <a:ext cx="6096000" cy="2494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39998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b="1" u="sng" dirty="0" smtClean="0"/>
                        <a:t>Table 2: The Truth</a:t>
                      </a:r>
                      <a:r>
                        <a:rPr lang="en-GB" sz="1800" b="1" u="sng" baseline="0" dirty="0" smtClean="0"/>
                        <a:t> table for the Conjunction of Two propositions</a:t>
                      </a:r>
                      <a:endParaRPr lang="en-GB" sz="1800" b="1" u="sng" dirty="0"/>
                    </a:p>
                  </a:txBody>
                  <a:tcPr marT="45714" marB="4571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</a:t>
                      </a:r>
                      <a:endParaRPr lang="en-GB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q</a:t>
                      </a:r>
                      <a:endParaRPr lang="en-GB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14" marB="45714"/>
                </a:tc>
              </a:tr>
            </a:tbl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007362"/>
              </p:ext>
            </p:extLst>
          </p:nvPr>
        </p:nvGraphicFramePr>
        <p:xfrm>
          <a:off x="6030913" y="4840145"/>
          <a:ext cx="755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8" imgW="368280" imgH="406080" progId="Equation.3">
                  <p:embed/>
                </p:oleObj>
              </mc:Choice>
              <mc:Fallback>
                <p:oleObj name="Equation" r:id="rId8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4840145"/>
                        <a:ext cx="7556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Conjunction/And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29550" cy="4873625"/>
          </a:xfrm>
        </p:spPr>
        <p:txBody>
          <a:bodyPr>
            <a:normAutofit/>
          </a:bodyPr>
          <a:lstStyle/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 2:</a:t>
            </a:r>
          </a:p>
          <a:p>
            <a:pPr marL="822960" lvl="1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Find the conjunction of the propositions p and q where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</a:rPr>
              <a:t>p is the proposition “Today is Friday” and 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</a:rPr>
              <a:t>q is the proposition “It is raining today”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endParaRPr lang="en-GB" sz="1600" dirty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 2:</a:t>
            </a:r>
          </a:p>
          <a:p>
            <a:pPr marL="822960" lvl="1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conjunction of these propositions,         , is the proposition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“Today is Friday and it is raining today”</a:t>
            </a:r>
          </a:p>
          <a:p>
            <a:pPr marL="822960" lvl="1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When True and when False?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b="1" u="sng" dirty="0" smtClean="0">
                <a:solidFill>
                  <a:schemeClr val="bg2">
                    <a:lumMod val="10000"/>
                  </a:schemeClr>
                </a:solidFill>
              </a:rPr>
              <a:t>True: </a:t>
            </a:r>
            <a:r>
              <a:rPr lang="en-GB" sz="1600" i="1" dirty="0" smtClean="0">
                <a:solidFill>
                  <a:schemeClr val="bg2">
                    <a:lumMod val="10000"/>
                  </a:schemeClr>
                </a:solidFill>
              </a:rPr>
              <a:t>on rainy Fridays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b="1" u="sng" dirty="0" smtClean="0">
                <a:solidFill>
                  <a:schemeClr val="bg2">
                    <a:lumMod val="10000"/>
                  </a:schemeClr>
                </a:solidFill>
              </a:rPr>
              <a:t>False: </a:t>
            </a:r>
            <a:r>
              <a:rPr lang="en-GB" sz="1600" i="1" dirty="0" smtClean="0">
                <a:solidFill>
                  <a:schemeClr val="bg2">
                    <a:lumMod val="10000"/>
                  </a:schemeClr>
                </a:solidFill>
              </a:rPr>
              <a:t>on any day that is not a Friday and on Fridays when it does not rain.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endParaRPr lang="en-GB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4905"/>
              </p:ext>
            </p:extLst>
          </p:nvPr>
        </p:nvGraphicFramePr>
        <p:xfrm>
          <a:off x="6518565" y="4191000"/>
          <a:ext cx="755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368280" imgH="406080" progId="Equation.3">
                  <p:embed/>
                </p:oleObj>
              </mc:Choice>
              <mc:Fallback>
                <p:oleObj name="Equation" r:id="rId4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565" y="4191000"/>
                        <a:ext cx="7556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950" y="1446213"/>
            <a:ext cx="8214360" cy="5259387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Definition 3: 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q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be propositions. The proposition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“p or q”,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denoted           , is the proposition that is false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when both p and q are false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and is true </a:t>
            </a:r>
            <a:r>
              <a:rPr lang="en-GB" sz="2400" u="sng" dirty="0" smtClean="0">
                <a:solidFill>
                  <a:schemeClr val="bg2">
                    <a:lumMod val="10000"/>
                  </a:schemeClr>
                </a:solidFill>
              </a:rPr>
              <a:t>otherwise.</a:t>
            </a: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proposition           is called the disjunction of p and q.</a:t>
            </a: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880761"/>
              </p:ext>
            </p:extLst>
          </p:nvPr>
        </p:nvGraphicFramePr>
        <p:xfrm>
          <a:off x="2368550" y="2362200"/>
          <a:ext cx="755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368280" imgH="406080" progId="Equation.3">
                  <p:embed/>
                </p:oleObj>
              </mc:Choice>
              <mc:Fallback>
                <p:oleObj name="Equation" r:id="rId4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2362200"/>
                        <a:ext cx="7556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57313" y="4071938"/>
          <a:ext cx="6096000" cy="2494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39998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b="1" u="sng" dirty="0" smtClean="0"/>
                        <a:t>Table 3: The Truth</a:t>
                      </a:r>
                      <a:r>
                        <a:rPr lang="en-GB" sz="1800" b="1" u="sng" baseline="0" dirty="0" smtClean="0"/>
                        <a:t> table for the Disjunction of Two propositions</a:t>
                      </a:r>
                      <a:endParaRPr lang="en-GB" sz="1800" b="1" u="sng" dirty="0"/>
                    </a:p>
                  </a:txBody>
                  <a:tcPr marT="45714" marB="4571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</a:t>
                      </a:r>
                      <a:endParaRPr lang="en-GB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q</a:t>
                      </a:r>
                      <a:endParaRPr lang="en-GB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</a:tr>
              <a:tr h="370793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14" marB="45714"/>
                </a:tc>
              </a:tr>
            </a:tbl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943103"/>
              </p:ext>
            </p:extLst>
          </p:nvPr>
        </p:nvGraphicFramePr>
        <p:xfrm>
          <a:off x="3386860" y="3124200"/>
          <a:ext cx="755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6" imgW="368280" imgH="406080" progId="Equation.3">
                  <p:embed/>
                </p:oleObj>
              </mc:Choice>
              <mc:Fallback>
                <p:oleObj name="Equation" r:id="rId6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860" y="3124200"/>
                        <a:ext cx="7556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6072188" y="4786313"/>
          <a:ext cx="755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8" imgW="368280" imgH="406080" progId="Equation.3">
                  <p:embed/>
                </p:oleObj>
              </mc:Choice>
              <mc:Fallback>
                <p:oleObj name="Equation" r:id="rId8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786313"/>
                        <a:ext cx="7556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457200" y="6096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dirty="0"/>
              <a:t>Disjunction/Or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684482"/>
            <a:ext cx="8214360" cy="471631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Example 3: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Find the disjunction of the propositions p and q where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</a:rPr>
              <a:t>p is the proposition “Today is Friday” and 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</a:rPr>
              <a:t>q is the proposition “It is raining today”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endParaRPr lang="en-GB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Solution 3: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disjunction of these propositions,         , is the proposition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“Today is Friday or it is raining today”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When True and when False?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b="1" u="sng" dirty="0" smtClean="0">
                <a:solidFill>
                  <a:schemeClr val="bg2">
                    <a:lumMod val="10000"/>
                  </a:schemeClr>
                </a:solidFill>
              </a:rPr>
              <a:t>True:</a:t>
            </a: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600" i="1" dirty="0" smtClean="0">
                <a:solidFill>
                  <a:schemeClr val="bg2">
                    <a:lumMod val="10000"/>
                  </a:schemeClr>
                </a:solidFill>
              </a:rPr>
              <a:t>on any day that is either a Friday or a rainy day (including rainy Fridays)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r>
              <a:rPr lang="en-GB" sz="1600" b="1" u="sng" dirty="0" smtClean="0">
                <a:solidFill>
                  <a:schemeClr val="bg2">
                    <a:lumMod val="10000"/>
                  </a:schemeClr>
                </a:solidFill>
              </a:rPr>
              <a:t>False:</a:t>
            </a:r>
            <a:r>
              <a:rPr lang="en-GB" sz="16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1600" i="1" dirty="0" smtClean="0">
                <a:solidFill>
                  <a:schemeClr val="bg2">
                    <a:lumMod val="10000"/>
                  </a:schemeClr>
                </a:solidFill>
              </a:rPr>
              <a:t>on days that are not Fridays when it also does not rain</a:t>
            </a:r>
          </a:p>
          <a:p>
            <a:pPr marL="1026414" lvl="2" indent="-285750">
              <a:buClr>
                <a:schemeClr val="accent1">
                  <a:shade val="75000"/>
                </a:schemeClr>
              </a:buClr>
              <a:defRPr/>
            </a:pPr>
            <a:endParaRPr lang="en-GB" sz="16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799138" y="3954463"/>
          <a:ext cx="7556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368280" imgH="406080" progId="Equation.3">
                  <p:embed/>
                </p:oleObj>
              </mc:Choice>
              <mc:Fallback>
                <p:oleObj name="Equation" r:id="rId4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954463"/>
                        <a:ext cx="7556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6096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dirty="0"/>
              <a:t>Disjunction/Or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Exclusive 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Definition 4: 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and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 q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 propositions. The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exclusive or of p and q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denoted by           , is the proposition that is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 true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when exactly one of p and q </a:t>
            </a:r>
            <a:r>
              <a:rPr lang="en-GB" sz="2400" u="sng" dirty="0" smtClean="0">
                <a:solidFill>
                  <a:schemeClr val="bg2">
                    <a:lumMod val="10000"/>
                  </a:schemeClr>
                </a:solidFill>
              </a:rPr>
              <a:t>is true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and is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false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otherwise.</a:t>
            </a:r>
          </a:p>
          <a:p>
            <a:pPr marL="708660" lvl="1" indent="-342900"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08660" lvl="1" indent="-342900">
              <a:defRPr/>
            </a:pP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579302"/>
              </p:ext>
            </p:extLst>
          </p:nvPr>
        </p:nvGraphicFramePr>
        <p:xfrm>
          <a:off x="3194050" y="2438400"/>
          <a:ext cx="7683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393480" imgH="203040" progId="Equation.3">
                  <p:embed/>
                </p:oleObj>
              </mc:Choice>
              <mc:Fallback>
                <p:oleObj name="Equation" r:id="rId4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438400"/>
                        <a:ext cx="76835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57313" y="3857625"/>
          <a:ext cx="6096000" cy="2625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639923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b="1" u="sng" dirty="0" smtClean="0"/>
                        <a:t>Table 4: The Truth</a:t>
                      </a:r>
                      <a:r>
                        <a:rPr lang="en-GB" sz="1800" b="1" u="sng" baseline="0" dirty="0" smtClean="0"/>
                        <a:t> table for the Exclusive Or of Two propositions</a:t>
                      </a:r>
                      <a:endParaRPr lang="en-GB" sz="1800" b="1" u="sng" dirty="0"/>
                    </a:p>
                  </a:txBody>
                  <a:tcPr marT="45709" marB="4570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0280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</a:t>
                      </a:r>
                      <a:endParaRPr lang="en-GB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q</a:t>
                      </a:r>
                      <a:endParaRPr lang="en-GB" sz="1800" dirty="0"/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09" marB="45709"/>
                </a:tc>
              </a:tr>
              <a:tr h="3707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</a:tr>
              <a:tr h="3707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</a:tr>
              <a:tr h="3707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</a:tr>
              <a:tr h="3707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T="45709" marB="45709"/>
                </a:tc>
              </a:tr>
            </a:tbl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6038850" y="4572000"/>
          <a:ext cx="7683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6" imgW="393480" imgH="203040" progId="Equation.3">
                  <p:embed/>
                </p:oleObj>
              </mc:Choice>
              <mc:Fallback>
                <p:oleObj name="Equation" r:id="rId6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4572000"/>
                        <a:ext cx="7683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Exclusive 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Example: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“Students who have taken calculus or computer science can take this class.”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         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nclusive Or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“Students who have taken calculus or computer science, but not both, can </a:t>
            </a:r>
            <a:r>
              <a:rPr lang="en-GB" sz="2400" i="1" dirty="0" err="1" smtClean="0">
                <a:solidFill>
                  <a:schemeClr val="bg2">
                    <a:lumMod val="10000"/>
                  </a:schemeClr>
                </a:solidFill>
              </a:rPr>
              <a:t>enroll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 in this class.”</a:t>
            </a:r>
          </a:p>
          <a:p>
            <a:pPr marL="640080" lvl="1" indent="-27432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640080" lvl="1" indent="-274320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algn="ct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Exclusive Or </a:t>
            </a:r>
            <a:endParaRPr lang="en-GB" sz="2400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143500" y="2928938"/>
            <a:ext cx="571500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Down Arrow 8"/>
          <p:cNvSpPr/>
          <p:nvPr/>
        </p:nvSpPr>
        <p:spPr>
          <a:xfrm>
            <a:off x="4291013" y="4500563"/>
            <a:ext cx="357187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2323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2323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B2323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B2323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" y="1600200"/>
            <a:ext cx="8214360" cy="487362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Definition 5: 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q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 propositions. The implication p → q is the proposition that is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false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when p is true and q is false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and is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otherwise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708660" lvl="1" indent="-342900"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In this implication: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214688" y="4500563"/>
            <a:ext cx="1071562" cy="785812"/>
          </a:xfrm>
          <a:prstGeom prst="straightConnector1">
            <a:avLst/>
          </a:prstGeom>
          <a:ln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94426" y="5429264"/>
            <a:ext cx="3520516" cy="369332"/>
          </a:xfrm>
          <a:prstGeom prst="rect">
            <a:avLst/>
          </a:prstGeo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latin typeface="+mn-lt"/>
                <a:cs typeface="+mn-cs"/>
              </a:rPr>
              <a:t>Hypothesis/antecedent/premise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00625" y="4357688"/>
            <a:ext cx="2143125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57875" y="5072063"/>
            <a:ext cx="274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latin typeface="Century Schoolbook" pitchFamily="18" charset="0"/>
              </a:rPr>
              <a:t>Conclusion/consequence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5810" y="3941893"/>
            <a:ext cx="914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p →q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Implications(Cont...)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63" cy="4873625"/>
          </a:xfrm>
        </p:spPr>
        <p:txBody>
          <a:bodyPr>
            <a:normAutofit/>
          </a:bodyPr>
          <a:lstStyle/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b="1" i="1" u="sng" dirty="0" smtClean="0">
                <a:solidFill>
                  <a:schemeClr val="bg2">
                    <a:lumMod val="10000"/>
                  </a:schemeClr>
                </a:solidFill>
              </a:rPr>
              <a:t>Examples of Implications: </a:t>
            </a:r>
          </a:p>
          <a:p>
            <a:pPr lvl="1" eaLnBrk="1" hangingPunct="1"/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“If I win the lottery, then I will give each of you $5.00.”</a:t>
            </a:r>
            <a:endParaRPr lang="en-GB" sz="2000" b="1" i="1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“If I am elected, then I will lower taxes.”</a:t>
            </a:r>
          </a:p>
          <a:p>
            <a:pPr lvl="1" eaLnBrk="1" hangingPunct="1"/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“If you get 100% on the final, then you will get an A.”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63" y="1714500"/>
          <a:ext cx="60960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b="1" u="sng" dirty="0" smtClean="0">
                          <a:solidFill>
                            <a:schemeClr val="tx1"/>
                          </a:solidFill>
                        </a:rPr>
                        <a:t>Table 5: The Truth</a:t>
                      </a:r>
                      <a:r>
                        <a:rPr lang="en-GB" sz="1800" b="1" u="sng" baseline="0" dirty="0" smtClean="0">
                          <a:solidFill>
                            <a:schemeClr val="tx1"/>
                          </a:solidFill>
                        </a:rPr>
                        <a:t> table for the Implication p → q</a:t>
                      </a:r>
                      <a:endParaRPr lang="en-GB" sz="180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q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aseline="0" dirty="0" smtClean="0"/>
                        <a:t>p → q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8800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rules of logic give precise meaning to mathematical statements.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These rules are used to distinguish between valid and invalid mathematical arguments.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Major Goal of This Book: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To teach the reader how to understand and how to construct correct mathematical arguments.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7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Implications(Cont...)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“If today is Friday, then 2+3=5.”</a:t>
            </a:r>
          </a:p>
          <a:p>
            <a:pPr lvl="1"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True: </a:t>
            </a:r>
          </a:p>
          <a:p>
            <a:pPr lvl="2" eaLnBrk="1" hangingPunct="1"/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From the definition of implication, since its conclusion is true. (The truth value of the hypothesis does not matter then.)</a:t>
            </a:r>
          </a:p>
          <a:p>
            <a:pPr lvl="1" eaLnBrk="1" hangingPunct="1">
              <a:buFont typeface="Wingdings 2" pitchFamily="18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“If today is Friday, then 2+3=6.”</a:t>
            </a:r>
          </a:p>
          <a:p>
            <a:pPr lvl="1"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True: </a:t>
            </a:r>
          </a:p>
          <a:p>
            <a:pPr lvl="2" eaLnBrk="1" hangingPunct="1"/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Every day except Friday, even though 2+3=6 is false.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4675"/>
            <a:ext cx="7467600" cy="7969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Implications(Cont...)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" y="1370013"/>
            <a:ext cx="8214360" cy="5259387"/>
          </a:xfrm>
        </p:spPr>
        <p:txBody>
          <a:bodyPr>
            <a:noAutofit/>
          </a:bodyPr>
          <a:lstStyle/>
          <a:p>
            <a:pPr marL="342900" indent="-342900">
              <a:defRPr/>
            </a:pPr>
            <a:r>
              <a:rPr lang="en-GB" sz="2400" b="1" i="1" u="sng" dirty="0" smtClean="0">
                <a:solidFill>
                  <a:schemeClr val="bg2">
                    <a:lumMod val="10000"/>
                  </a:schemeClr>
                </a:solidFill>
              </a:rPr>
              <a:t>The implication is expresses as the following ways: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“if p, then q”			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“if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p,q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“p is sufficient for q”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“q if p”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“q when p”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“a necessary condition for p is q”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“p implies q”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“p only if q”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“a sufficient condition for q is p”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“q whenever p”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“q is necessary for p”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“q follows from p”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Implications(Cont...)</a:t>
            </a:r>
            <a:endParaRPr lang="en-GB" dirty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76158" y="1679575"/>
            <a:ext cx="8187397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i="1" u="sng" dirty="0" smtClean="0">
                <a:solidFill>
                  <a:schemeClr val="bg2">
                    <a:lumMod val="10000"/>
                  </a:schemeClr>
                </a:solidFill>
              </a:rPr>
              <a:t>There are some related implications that can be formed from p → q.</a:t>
            </a:r>
          </a:p>
          <a:p>
            <a:pPr lvl="1"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Converse:  </a:t>
            </a:r>
          </a:p>
          <a:p>
            <a:pPr lvl="2" eaLnBrk="1" hangingPunct="1"/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The proposition q → p is called the converse of p → q.</a:t>
            </a:r>
          </a:p>
          <a:p>
            <a:pPr lvl="2" eaLnBrk="1" hangingPunct="1">
              <a:buFont typeface="Wingdings" pitchFamily="2" charset="2"/>
              <a:buNone/>
            </a:pPr>
            <a:endParaRPr lang="en-GB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Contrapositive: </a:t>
            </a:r>
          </a:p>
          <a:p>
            <a:pPr lvl="2" eaLnBrk="1" hangingPunct="1"/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The contrapositive of p → q is the proposition  ¬q → ¬p .</a:t>
            </a:r>
          </a:p>
          <a:p>
            <a:pPr lvl="2" eaLnBrk="1" hangingPunct="1">
              <a:buFont typeface="Wingdings" pitchFamily="2" charset="2"/>
              <a:buNone/>
            </a:pPr>
            <a:endParaRPr lang="en-GB" sz="18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Inverse: </a:t>
            </a:r>
          </a:p>
          <a:p>
            <a:pPr lvl="2" eaLnBrk="1" hangingPunct="1"/>
            <a:r>
              <a:rPr lang="en-GB" sz="1800" i="1" dirty="0" smtClean="0">
                <a:solidFill>
                  <a:schemeClr val="bg2">
                    <a:lumMod val="10000"/>
                  </a:schemeClr>
                </a:solidFill>
              </a:rPr>
              <a:t>The proposition ¬p → ¬q is called the inverse of p → q.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dirty="0" smtClean="0"/>
              <a:t>Converse, </a:t>
            </a:r>
            <a:r>
              <a:rPr lang="en-GB" sz="3200" dirty="0" err="1" smtClean="0"/>
              <a:t>Contrapositive</a:t>
            </a:r>
            <a:r>
              <a:rPr lang="en-GB" sz="3200" dirty="0" smtClean="0"/>
              <a:t>, and Inverse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43863" cy="4873625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GB" sz="2000" b="1" u="sng" dirty="0" smtClean="0">
                <a:solidFill>
                  <a:schemeClr val="bg2">
                    <a:lumMod val="10000"/>
                  </a:schemeClr>
                </a:solidFill>
              </a:rPr>
              <a:t>Example: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What are the contrapositive, the converse and the inverse of the implication:</a:t>
            </a:r>
          </a:p>
          <a:p>
            <a:pPr marL="0" indent="0" algn="ctr">
              <a:buNone/>
              <a:defRPr/>
            </a:pPr>
            <a:r>
              <a:rPr lang="en-GB" sz="2000" i="1" dirty="0" smtClean="0">
                <a:solidFill>
                  <a:srgbClr val="C00000"/>
                </a:solidFill>
              </a:rPr>
              <a:t>“The home team wins whenever it is raining.”</a:t>
            </a:r>
          </a:p>
          <a:p>
            <a:pPr marL="0" indent="0" algn="just">
              <a:buNone/>
              <a:defRPr/>
            </a:pPr>
            <a:endParaRPr lang="en-GB" sz="2000" dirty="0" smtClean="0"/>
          </a:p>
          <a:p>
            <a:pPr marL="0" indent="0" algn="just" eaLnBrk="1" fontAlgn="auto" hangingPunct="1">
              <a:spcAft>
                <a:spcPts val="0"/>
              </a:spcAft>
              <a:buNone/>
              <a:defRPr/>
            </a:pPr>
            <a:r>
              <a:rPr lang="en-GB" sz="2000" b="1" u="sng" dirty="0" smtClean="0">
                <a:solidFill>
                  <a:schemeClr val="bg2">
                    <a:lumMod val="10000"/>
                  </a:schemeClr>
                </a:solidFill>
              </a:rPr>
              <a:t>Solution: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Because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“q whenever p”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is one of the ways to express the implication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p→q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, the original statement can be rewritten as:</a:t>
            </a:r>
          </a:p>
          <a:p>
            <a:pPr marL="0" indent="0" algn="just">
              <a:buNone/>
              <a:defRPr/>
            </a:pPr>
            <a:r>
              <a:rPr lang="en-GB" sz="2000" i="1" dirty="0" smtClean="0">
                <a:solidFill>
                  <a:srgbClr val="C00000"/>
                </a:solidFill>
              </a:rPr>
              <a:t>“If it is raining, then the home team wins.”</a:t>
            </a:r>
          </a:p>
          <a:p>
            <a:pPr marL="0" indent="0" algn="just">
              <a:buNone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Consequently, the contrapositive of this implication is:</a:t>
            </a:r>
          </a:p>
          <a:p>
            <a:pPr marL="0" indent="0" algn="just">
              <a:buNone/>
              <a:defRPr/>
            </a:pPr>
            <a:r>
              <a:rPr lang="en-GB" sz="2000" dirty="0" smtClean="0"/>
              <a:t>“</a:t>
            </a:r>
            <a:r>
              <a:rPr lang="en-GB" sz="2000" i="1" dirty="0" smtClean="0">
                <a:solidFill>
                  <a:srgbClr val="C00000"/>
                </a:solidFill>
              </a:rPr>
              <a:t>If the home team does not win, then it is not raining.” </a:t>
            </a:r>
          </a:p>
          <a:p>
            <a:pPr marL="0" indent="0" algn="just">
              <a:buNone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The converse is:</a:t>
            </a:r>
          </a:p>
          <a:p>
            <a:pPr marL="0" indent="0" algn="just">
              <a:buNone/>
              <a:defRPr/>
            </a:pPr>
            <a:r>
              <a:rPr lang="en-GB" sz="2000" i="1" dirty="0" smtClean="0">
                <a:solidFill>
                  <a:srgbClr val="C00000"/>
                </a:solidFill>
              </a:rPr>
              <a:t>“If the home team wins, then it is raining.”</a:t>
            </a:r>
          </a:p>
          <a:p>
            <a:pPr marL="0" indent="0" algn="just">
              <a:buNone/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The inverse is:</a:t>
            </a:r>
          </a:p>
          <a:p>
            <a:pPr marL="0" indent="0" algn="just">
              <a:buNone/>
              <a:defRPr/>
            </a:pPr>
            <a:r>
              <a:rPr lang="en-GB" sz="2000" i="1" dirty="0" smtClean="0">
                <a:solidFill>
                  <a:srgbClr val="C00000"/>
                </a:solidFill>
              </a:rPr>
              <a:t>“If it is not raining, then the home team does not win.”</a:t>
            </a:r>
          </a:p>
          <a:p>
            <a:pPr marL="0" indent="0" algn="just">
              <a:buNone/>
              <a:defRPr/>
            </a:pPr>
            <a:endParaRPr lang="en-GB" sz="2400" dirty="0" smtClean="0"/>
          </a:p>
          <a:p>
            <a:pPr marL="0" indent="0" algn="just">
              <a:buNone/>
              <a:defRPr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/>
              <a:t>Biconditional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207" y="1600200"/>
            <a:ext cx="813267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Definition 6: </a:t>
            </a:r>
          </a:p>
          <a:p>
            <a:pPr lvl="1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q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be propositions. The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biconditional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p↔q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is the propositional that is </a:t>
            </a:r>
            <a:r>
              <a:rPr lang="en-GB" sz="2000" b="1" dirty="0" smtClean="0">
                <a:solidFill>
                  <a:srgbClr val="FF0000"/>
                </a:solidFill>
              </a:rPr>
              <a:t>true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i="1" u="sng" dirty="0" smtClean="0">
                <a:solidFill>
                  <a:schemeClr val="bg2">
                    <a:lumMod val="10000"/>
                  </a:schemeClr>
                </a:solidFill>
              </a:rPr>
              <a:t>when p and q have the same truth values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, and is </a:t>
            </a:r>
            <a:r>
              <a:rPr lang="en-GB" sz="2000" b="1" dirty="0" smtClean="0">
                <a:solidFill>
                  <a:srgbClr val="FF0000"/>
                </a:solidFill>
              </a:rPr>
              <a:t>false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i="1" u="sng" dirty="0" smtClean="0">
                <a:solidFill>
                  <a:schemeClr val="bg2">
                    <a:lumMod val="10000"/>
                  </a:schemeClr>
                </a:solidFill>
              </a:rPr>
              <a:t>otherwise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lvl="1" eaLnBrk="1" hangingPunct="1"/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Note that the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biconditional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p ↔ q is true precisely when both the implications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p→q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q→p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are true. Because of this, the terminology: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“p if and only if q”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000" b="1" u="sng" dirty="0" smtClean="0">
                <a:solidFill>
                  <a:schemeClr val="bg2">
                    <a:lumMod val="10000"/>
                  </a:schemeClr>
                </a:solidFill>
              </a:rPr>
              <a:t>There are some other common ways to express </a:t>
            </a:r>
            <a:r>
              <a:rPr lang="en-GB" sz="2000" b="1" u="sng" dirty="0" err="1" smtClean="0">
                <a:solidFill>
                  <a:schemeClr val="bg2">
                    <a:lumMod val="10000"/>
                  </a:schemeClr>
                </a:solidFill>
              </a:rPr>
              <a:t>p↔q</a:t>
            </a:r>
            <a:r>
              <a:rPr lang="en-GB" sz="2000" b="1" u="sng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“p is necessary and sufficient for q”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“if p then q, and conversely”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“p if q”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3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/>
              <a:t>Biconditional</a:t>
            </a:r>
            <a:r>
              <a:rPr lang="en-GB" dirty="0" smtClean="0"/>
              <a:t>(Cont...)</a:t>
            </a:r>
            <a:endParaRPr lang="en-GB" dirty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  <a:p>
            <a:pPr eaLnBrk="1" hangingPunct="1"/>
            <a:endParaRPr lang="en-GB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1563" y="2357438"/>
          <a:ext cx="60960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 gridSpan="3"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Table 6: The Truth</a:t>
                      </a:r>
                      <a:r>
                        <a:rPr lang="en-GB" sz="1800" baseline="0" dirty="0" smtClean="0"/>
                        <a:t> table for the </a:t>
                      </a:r>
                      <a:r>
                        <a:rPr lang="en-GB" sz="1800" baseline="0" dirty="0" err="1" smtClean="0"/>
                        <a:t>Biconditional</a:t>
                      </a:r>
                      <a:r>
                        <a:rPr lang="en-GB" sz="1800" baseline="0" dirty="0" smtClean="0"/>
                        <a:t>  p ↔ q</a:t>
                      </a:r>
                      <a:endParaRPr lang="en-GB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q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aseline="0" dirty="0" smtClean="0"/>
                        <a:t>p ↔ q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 smtClean="0"/>
              <a:t>Biconditional</a:t>
            </a:r>
            <a:r>
              <a:rPr lang="en-GB" dirty="0" smtClean="0"/>
              <a:t>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Example: 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p be the statement “You can take the flight” and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q be the statement “You buy a ticket”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Then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p↔q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is the statement 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400" i="1" dirty="0" smtClean="0">
                <a:solidFill>
                  <a:srgbClr val="FF0000"/>
                </a:solidFill>
              </a:rPr>
              <a:t>“You can take the flight if and only if you buy a ticket.”</a:t>
            </a:r>
          </a:p>
          <a:p>
            <a:pPr lvl="1" algn="ctr" eaLnBrk="1" hangingPunct="1">
              <a:buFont typeface="Wingdings 2" pitchFamily="18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When True and When False?</a:t>
            </a:r>
          </a:p>
          <a:p>
            <a:pPr lvl="2" eaLnBrk="1" hangingPunct="1"/>
            <a:r>
              <a:rPr lang="en-GB" sz="1600" b="1" u="sng" dirty="0" smtClean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n-GB" sz="1600" b="1" i="1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en-GB" sz="1600" i="1" dirty="0" smtClean="0">
                <a:solidFill>
                  <a:schemeClr val="bg2">
                    <a:lumMod val="10000"/>
                  </a:schemeClr>
                </a:solidFill>
              </a:rPr>
              <a:t> if p and q are either both true or both false.</a:t>
            </a:r>
          </a:p>
          <a:p>
            <a:pPr lvl="2" eaLnBrk="1" hangingPunct="1"/>
            <a:r>
              <a:rPr lang="en-GB" sz="1600" b="1" u="sng" dirty="0" smtClean="0">
                <a:solidFill>
                  <a:schemeClr val="bg2">
                    <a:lumMod val="10000"/>
                  </a:schemeClr>
                </a:solidFill>
              </a:rPr>
              <a:t>False: </a:t>
            </a:r>
            <a:r>
              <a:rPr lang="en-GB" sz="1600" i="1" dirty="0" smtClean="0">
                <a:solidFill>
                  <a:schemeClr val="bg2">
                    <a:lumMod val="10000"/>
                  </a:schemeClr>
                </a:solidFill>
              </a:rPr>
              <a:t>when p and q have opposite truth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/>
              <a:t>Precedence of Logical Operators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3982658"/>
              </p:ext>
            </p:extLst>
          </p:nvPr>
        </p:nvGraphicFramePr>
        <p:xfrm>
          <a:off x="733424" y="1965325"/>
          <a:ext cx="7496176" cy="31400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48088"/>
                <a:gridCol w="3748088"/>
              </a:tblGrid>
              <a:tr h="914585">
                <a:tc gridSpan="2">
                  <a:txBody>
                    <a:bodyPr/>
                    <a:lstStyle/>
                    <a:p>
                      <a:pPr algn="ctr"/>
                      <a:endParaRPr lang="en-GB" sz="1800" dirty="0" smtClean="0"/>
                    </a:p>
                    <a:p>
                      <a:pPr algn="ctr"/>
                      <a:r>
                        <a:rPr lang="en-GB" sz="1800" u="sng" dirty="0" smtClean="0"/>
                        <a:t>Table 7: Precedence of Logical Operators</a:t>
                      </a:r>
                    </a:p>
                    <a:p>
                      <a:pPr algn="ctr"/>
                      <a:endParaRPr lang="en-GB" sz="1800" dirty="0"/>
                    </a:p>
                  </a:txBody>
                  <a:tcPr marT="45729" marB="45729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6583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Operator</a:t>
                      </a:r>
                      <a:endParaRPr lang="en-GB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Precedence</a:t>
                      </a:r>
                      <a:endParaRPr lang="en-GB" sz="1800" dirty="0"/>
                    </a:p>
                  </a:txBody>
                  <a:tcPr marT="45729" marB="45729"/>
                </a:tc>
              </a:tr>
              <a:tr h="39632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¬</a:t>
                      </a:r>
                      <a:endParaRPr lang="en-GB" sz="20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45729" marB="45729"/>
                </a:tc>
              </a:tr>
              <a:tr h="365834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2</a:t>
                      </a:r>
                      <a:endParaRPr lang="en-GB" sz="1800" dirty="0"/>
                    </a:p>
                  </a:txBody>
                  <a:tcPr marT="45729" marB="45729"/>
                </a:tc>
              </a:tr>
              <a:tr h="365834"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</a:t>
                      </a:r>
                      <a:endParaRPr lang="en-GB" sz="1800" dirty="0"/>
                    </a:p>
                  </a:txBody>
                  <a:tcPr marT="45729" marB="45729"/>
                </a:tc>
              </a:tr>
              <a:tr h="36583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→</a:t>
                      </a:r>
                      <a:endParaRPr lang="en-GB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4</a:t>
                      </a:r>
                      <a:endParaRPr lang="en-GB" sz="1800" dirty="0"/>
                    </a:p>
                  </a:txBody>
                  <a:tcPr marT="45729" marB="45729"/>
                </a:tc>
              </a:tr>
              <a:tr h="365834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↔</a:t>
                      </a:r>
                      <a:endParaRPr lang="en-GB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5</a:t>
                      </a:r>
                      <a:endParaRPr lang="en-GB" sz="1800" dirty="0"/>
                    </a:p>
                  </a:txBody>
                  <a:tcPr marT="45729" marB="45729"/>
                </a:tc>
              </a:tr>
            </a:tbl>
          </a:graphicData>
        </a:graphic>
      </p:graphicFrame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843155"/>
              </p:ext>
            </p:extLst>
          </p:nvPr>
        </p:nvGraphicFramePr>
        <p:xfrm>
          <a:off x="2462212" y="3706812"/>
          <a:ext cx="3571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139680" imgH="126720" progId="Equation.3">
                  <p:embed/>
                </p:oleObj>
              </mc:Choice>
              <mc:Fallback>
                <p:oleObj name="Equation" r:id="rId4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2" y="3706812"/>
                        <a:ext cx="357188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228582"/>
              </p:ext>
            </p:extLst>
          </p:nvPr>
        </p:nvGraphicFramePr>
        <p:xfrm>
          <a:off x="2485160" y="4083050"/>
          <a:ext cx="2857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39680" imgH="126720" progId="Equation.3">
                  <p:embed/>
                </p:oleObj>
              </mc:Choice>
              <mc:Fallback>
                <p:oleObj name="Equation" r:id="rId6" imgW="1396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160" y="4083050"/>
                        <a:ext cx="2857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9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1200"/>
            <a:ext cx="8001000" cy="2003756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Translating English Sentences into Logical Expressions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976168"/>
            <a:ext cx="8214360" cy="5235864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Example: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How can this English sentence be translated into a logical expression?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400" i="1" dirty="0" smtClean="0">
                <a:solidFill>
                  <a:srgbClr val="C00000"/>
                </a:solidFill>
              </a:rPr>
              <a:t>“You can access the Internet from campus only if you are a computer science major or you are not a freshman.”</a:t>
            </a:r>
          </a:p>
          <a:p>
            <a:pPr algn="just" eaLnBrk="1" hangingPunct="1">
              <a:buFont typeface="Wingdings" pitchFamily="2" charset="2"/>
              <a:buNone/>
            </a:pPr>
            <a:endParaRPr lang="en-GB" sz="2400" dirty="0" smtClean="0"/>
          </a:p>
          <a:p>
            <a:pPr algn="just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</a:t>
            </a:r>
          </a:p>
          <a:p>
            <a:pPr lvl="1" algn="just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b="1" i="1" dirty="0" err="1" smtClean="0">
                <a:solidFill>
                  <a:schemeClr val="bg2">
                    <a:lumMod val="10000"/>
                  </a:schemeClr>
                </a:solidFill>
              </a:rPr>
              <a:t>a,c,f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be the propositions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“You can access the Internet from campus”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“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You are a computer science major”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“You are a freshman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”, respectively.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So, the sentence can be represented as:</a:t>
            </a:r>
          </a:p>
          <a:p>
            <a:pPr lvl="1" eaLnBrk="1" hangingPunct="1"/>
            <a:endParaRPr lang="en-GB" sz="2400" dirty="0" smtClean="0"/>
          </a:p>
          <a:p>
            <a:pPr lvl="1" eaLnBrk="1" hangingPunct="1"/>
            <a:endParaRPr lang="en-GB" sz="2400" dirty="0" smtClean="0"/>
          </a:p>
          <a:p>
            <a:pPr lvl="1" algn="ctr" eaLnBrk="1" hangingPunct="1">
              <a:buFont typeface="Wingdings 2" pitchFamily="18" charset="2"/>
              <a:buNone/>
            </a:pPr>
            <a:endParaRPr lang="en-GB" sz="2400" dirty="0" smtClean="0"/>
          </a:p>
          <a:p>
            <a:pPr lvl="1" eaLnBrk="1" hangingPunct="1"/>
            <a:endParaRPr lang="en-GB" sz="2400" dirty="0" smtClean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72275"/>
              </p:ext>
            </p:extLst>
          </p:nvPr>
        </p:nvGraphicFramePr>
        <p:xfrm>
          <a:off x="3041073" y="4876800"/>
          <a:ext cx="2597727" cy="59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825480" imgH="215640" progId="Equation.3">
                  <p:embed/>
                </p:oleObj>
              </mc:Choice>
              <mc:Fallback>
                <p:oleObj name="Equation" r:id="rId4" imgW="825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073" y="4876800"/>
                        <a:ext cx="2597727" cy="591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Logic 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Importance of Logic: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In understanding mathematical reasoning, logic has numerous applications in computer science.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These rules are used in:</a:t>
            </a:r>
          </a:p>
          <a:p>
            <a:pPr lvl="2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the design of computer circuits, </a:t>
            </a:r>
          </a:p>
          <a:p>
            <a:pPr lvl="2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the construction of computer programs, </a:t>
            </a:r>
          </a:p>
          <a:p>
            <a:pPr lvl="2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the verification of the correctness of programs, and </a:t>
            </a:r>
          </a:p>
          <a:p>
            <a:pPr lvl="2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in many other ways.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7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6240" y="990600"/>
            <a:ext cx="8214360" cy="5300806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Example: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How can this English sentence be translated into a logical expression?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GB" sz="2400" i="1" dirty="0" smtClean="0">
                <a:solidFill>
                  <a:srgbClr val="C00000"/>
                </a:solidFill>
              </a:rPr>
              <a:t>“You cannot ride the roller coaster if you are under 4 feet tall unless you are older than 16 years old.”</a:t>
            </a:r>
          </a:p>
          <a:p>
            <a:pPr algn="just" eaLnBrk="1" hangingPunct="1">
              <a:buFont typeface="Wingdings" pitchFamily="2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 </a:t>
            </a:r>
          </a:p>
          <a:p>
            <a:pPr lvl="1" algn="just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b="1" i="1" dirty="0" err="1" smtClean="0">
                <a:solidFill>
                  <a:schemeClr val="bg2">
                    <a:lumMod val="10000"/>
                  </a:schemeClr>
                </a:solidFill>
              </a:rPr>
              <a:t>q,r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 and s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 the propositions be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“You can ride the roller coaster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”, “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You are under 4 feet tall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You are older than 16 years old.”</a:t>
            </a:r>
          </a:p>
          <a:p>
            <a:pPr lvl="1" algn="just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algn="just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So, the sentence can be represented as: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786063" y="5256213"/>
          <a:ext cx="30003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4" imgW="939600" imgH="203040" progId="Equation.3">
                  <p:embed/>
                </p:oleObj>
              </mc:Choice>
              <mc:Fallback>
                <p:oleObj name="Equation" r:id="rId4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256213"/>
                        <a:ext cx="300037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8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System Specifications</a:t>
            </a:r>
            <a:endParaRPr lang="en-GB" dirty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sz="2400" i="1" dirty="0" smtClean="0"/>
              <a:t>Translating sentences in natural language (such as English) into logical expressions is an essential part of specifying both hardware and software systems.</a:t>
            </a:r>
          </a:p>
          <a:p>
            <a:pPr algn="just" eaLnBrk="1" hangingPunct="1"/>
            <a:endParaRPr lang="en-GB" sz="2400" i="1" dirty="0" smtClean="0"/>
          </a:p>
          <a:p>
            <a:pPr algn="just" eaLnBrk="1" hangingPunct="1"/>
            <a:r>
              <a:rPr lang="en-GB" sz="2400" i="1" dirty="0" smtClean="0"/>
              <a:t>System and software engineers take requirements in natural language and produce precise and unambiguous specifications that can be used as </a:t>
            </a:r>
            <a:r>
              <a:rPr lang="en-GB" sz="2400" i="1" u="sng" dirty="0" smtClean="0">
                <a:solidFill>
                  <a:srgbClr val="C00000"/>
                </a:solidFill>
              </a:rPr>
              <a:t>the basis for system development</a:t>
            </a:r>
            <a:r>
              <a:rPr lang="en-GB" sz="2400" u="sng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System Specifications(Cont...)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14360" cy="443056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System specifications should not contain conflicting requirements.</a:t>
            </a:r>
          </a:p>
          <a:p>
            <a:pPr lvl="1" algn="just" eaLnBrk="1" hangingPunct="1"/>
            <a:r>
              <a:rPr lang="en-GB" sz="2000" b="1" i="1" u="sng" dirty="0" smtClean="0">
                <a:solidFill>
                  <a:schemeClr val="bg2">
                    <a:lumMod val="10000"/>
                  </a:schemeClr>
                </a:solidFill>
              </a:rPr>
              <a:t>If they did there would be no way to develop a system that satisfies all specifications.</a:t>
            </a:r>
          </a:p>
          <a:p>
            <a:pPr lvl="1" algn="just" eaLnBrk="1" hangingPunct="1"/>
            <a:endParaRPr lang="en-GB" sz="2000" i="1" dirty="0" smtClean="0"/>
          </a:p>
          <a:p>
            <a:pPr eaLnBrk="1" hangingPunct="1"/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Consequently, propositional expressions representing these specifications need to be </a:t>
            </a:r>
            <a:r>
              <a:rPr lang="en-GB" sz="2400" b="1" i="1" dirty="0" smtClean="0">
                <a:solidFill>
                  <a:srgbClr val="C00000"/>
                </a:solidFill>
              </a:rPr>
              <a:t>consistent.</a:t>
            </a:r>
          </a:p>
          <a:p>
            <a:pPr lvl="1" algn="just" eaLnBrk="1" hangingPunct="1"/>
            <a:r>
              <a:rPr lang="en-GB" sz="2000" b="1" i="1" u="sng" dirty="0" smtClean="0">
                <a:solidFill>
                  <a:schemeClr val="bg2">
                    <a:lumMod val="10000"/>
                  </a:schemeClr>
                </a:solidFill>
              </a:rPr>
              <a:t>That is, there must be an assignment of truth values to the variable in the expressions that makes all the expressions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System Specifications(Cont...)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42655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Express the specification: </a:t>
            </a:r>
            <a:r>
              <a:rPr lang="en-GB" sz="2400" i="1" u="sng" dirty="0" smtClean="0">
                <a:solidFill>
                  <a:schemeClr val="bg2">
                    <a:lumMod val="10000"/>
                  </a:schemeClr>
                </a:solidFill>
              </a:rPr>
              <a:t>“The automated reply cannot be sent when the file system is full.”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 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p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q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be the propositions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“The automated reply can be sent”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“The file system is full”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specification can be represented by the implication: 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679142"/>
              </p:ext>
            </p:extLst>
          </p:nvPr>
        </p:nvGraphicFramePr>
        <p:xfrm>
          <a:off x="3143250" y="4649788"/>
          <a:ext cx="13573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4" imgW="533160" imgH="164880" progId="Equation.3">
                  <p:embed/>
                </p:oleObj>
              </mc:Choice>
              <mc:Fallback>
                <p:oleObj name="Equation" r:id="rId4" imgW="533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649788"/>
                        <a:ext cx="1357313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/>
              <a:t>System Specifications(Cont...)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752600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Determine whether these system specifications are consistent:</a:t>
            </a:r>
          </a:p>
          <a:p>
            <a:pPr lvl="1" eaLnBrk="1" hangingPunct="1"/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“The diagnostic message is stored in the buffer or it is retransmitted.”</a:t>
            </a:r>
          </a:p>
          <a:p>
            <a:pPr lvl="1" eaLnBrk="1" hangingPunct="1"/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“The diagnostic message is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not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stored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in the buffer” </a:t>
            </a:r>
          </a:p>
          <a:p>
            <a:pPr lvl="1" eaLnBrk="1" hangingPunct="1"/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“If the diagnostic message is stored in the buffer, then it is retransmitted.”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 </a:t>
            </a:r>
          </a:p>
          <a:p>
            <a:pPr lvl="1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GB" sz="2000" b="1" i="1" dirty="0" smtClean="0">
                <a:solidFill>
                  <a:schemeClr val="bg2">
                    <a:lumMod val="10000"/>
                  </a:schemeClr>
                </a:solidFill>
              </a:rPr>
              <a:t>q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be the propositions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“The diagnostic message is stored in the buffer ”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GB" sz="2000" i="1" dirty="0" smtClean="0">
                <a:solidFill>
                  <a:schemeClr val="bg2">
                    <a:lumMod val="10000"/>
                  </a:schemeClr>
                </a:solidFill>
              </a:rPr>
              <a:t>“The diagnostic message is retransmitted”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, respectively.</a:t>
            </a:r>
          </a:p>
          <a:p>
            <a:pPr lvl="1" eaLnBrk="1" hangingPunct="1"/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GB" sz="24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489790"/>
              </p:ext>
            </p:extLst>
          </p:nvPr>
        </p:nvGraphicFramePr>
        <p:xfrm>
          <a:off x="2863884" y="5644095"/>
          <a:ext cx="3005635" cy="37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1066680" imgH="164880" progId="Equation.3">
                  <p:embed/>
                </p:oleObj>
              </mc:Choice>
              <mc:Fallback>
                <p:oleObj name="Equation" r:id="rId4" imgW="1066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84" y="5644095"/>
                        <a:ext cx="3005635" cy="3757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Logic and Bit Operations</a:t>
            </a:r>
            <a:endParaRPr lang="en-GB" dirty="0"/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Computers represent information using bits.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GB" sz="2400" i="1" dirty="0" smtClean="0">
                <a:solidFill>
                  <a:srgbClr val="C00000"/>
                </a:solidFill>
              </a:rPr>
              <a:t>bit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has two possible values, namely, 0(zero) and 1(one).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This meaning of the word bit comes from binary digit, since zeros and ones are the digits used in binary representation of numbers.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 bit can be used to represent a truth value, since there are two truth values, namely, true and false.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1 represents T(true) and 0 represents F(false)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dirty="0" smtClean="0"/>
              <a:t>Logic and Bit Operations(Cont...)</a:t>
            </a:r>
            <a:endParaRPr lang="en-GB" sz="3600" dirty="0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3962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Boolean Variable: 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 variable is called a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i="1" dirty="0" smtClean="0">
                <a:solidFill>
                  <a:srgbClr val="C00000"/>
                </a:solidFill>
              </a:rPr>
              <a:t>Boolean Variable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if its value is either true or false.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Consequently, a Boolean variable can be represented using a bit.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750" y="3714750"/>
          <a:ext cx="6096000" cy="11128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/>
                <a:gridCol w="3048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Truth Value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Bit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1</a:t>
                      </a:r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F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0</a:t>
                      </a:r>
                      <a:endParaRPr lang="en-GB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/>
              <a:t>Logic and Bit Operations(Cont...)</a:t>
            </a:r>
            <a:endParaRPr lang="en-GB" dirty="0"/>
          </a:p>
        </p:txBody>
      </p:sp>
      <p:sp>
        <p:nvSpPr>
          <p:cNvPr id="1127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Bit Operations: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Computer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bit operations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correspond to the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logical connectives.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By replacing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by a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 one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false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by a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 zero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in the truth table for the operators                     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515479"/>
              </p:ext>
            </p:extLst>
          </p:nvPr>
        </p:nvGraphicFramePr>
        <p:xfrm>
          <a:off x="5057775" y="3224213"/>
          <a:ext cx="1571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4" imgW="660240" imgH="203040" progId="Equation.3">
                  <p:embed/>
                </p:oleObj>
              </mc:Choice>
              <mc:Fallback>
                <p:oleObj name="Equation" r:id="rId4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3224213"/>
                        <a:ext cx="1571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85875" y="3786188"/>
          <a:ext cx="60960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946">
                <a:tc gridSpan="5"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Table 8: Table for the Bit Operators OR, AND </a:t>
                      </a:r>
                      <a:r>
                        <a:rPr lang="en-GB" sz="1800" dirty="0" err="1" smtClean="0"/>
                        <a:t>and</a:t>
                      </a:r>
                      <a:r>
                        <a:rPr lang="en-GB" sz="1800" dirty="0" smtClean="0"/>
                        <a:t> XOR</a:t>
                      </a:r>
                      <a:endParaRPr lang="en-GB" sz="1800" dirty="0"/>
                    </a:p>
                  </a:txBody>
                  <a:tcPr marT="45733" marB="45733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x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y</a:t>
                      </a:r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GB" sz="1800" dirty="0">
                        <a:solidFill>
                          <a:srgbClr val="C00000"/>
                        </a:solidFill>
                      </a:endParaRPr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013200" y="4252913"/>
          <a:ext cx="7143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6" imgW="355320" imgH="164880" progId="Equation.3">
                  <p:embed/>
                </p:oleObj>
              </mc:Choice>
              <mc:Fallback>
                <p:oleObj name="Equation" r:id="rId6" imgW="3553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4252913"/>
                        <a:ext cx="7143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251450" y="4249738"/>
          <a:ext cx="6064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8" imgW="355320" imgH="164880" progId="Equation.3">
                  <p:embed/>
                </p:oleObj>
              </mc:Choice>
              <mc:Fallback>
                <p:oleObj name="Equation" r:id="rId8" imgW="3553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249738"/>
                        <a:ext cx="60642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6357938" y="4143375"/>
          <a:ext cx="7858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10" imgW="380880" imgH="203040" progId="Equation.3">
                  <p:embed/>
                </p:oleObj>
              </mc:Choice>
              <mc:Fallback>
                <p:oleObj name="Equation" r:id="rId10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143375"/>
                        <a:ext cx="785812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/>
              <a:t>Logic and Bit Operations(Cont...)</a:t>
            </a:r>
            <a:endParaRPr lang="en-GB" dirty="0"/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1"/>
          </p:nvPr>
        </p:nvSpPr>
        <p:spPr>
          <a:xfrm>
            <a:off x="305276" y="1821728"/>
            <a:ext cx="8533924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Bit String: 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GB" sz="2400" i="1" dirty="0" smtClean="0">
                <a:solidFill>
                  <a:srgbClr val="FF0000"/>
                </a:solidFill>
              </a:rPr>
              <a:t>bit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 string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a sequence of zero or more bits.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en-GB" sz="2400" i="1" dirty="0" smtClean="0">
                <a:solidFill>
                  <a:srgbClr val="FF0000"/>
                </a:solidFill>
              </a:rPr>
              <a:t>length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 of this string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the number of bits in the string.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Example: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b="1" dirty="0" smtClean="0">
                <a:solidFill>
                  <a:srgbClr val="FF0000"/>
                </a:solidFill>
              </a:rPr>
              <a:t>101010011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a bit string of length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nine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dirty="0" smtClean="0"/>
              <a:t>Logic and Bit Operations(Cont...)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Example: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Find the bitwise OR, bitwise AND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and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bitwise XOR of the bit strings 01 1011 0110 and 11 0001 1101.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Solution: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	01 1011 0110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	11 0001 1101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	11 1011 1111          bitwise 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	01 0001 0100     bitwise AND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                    10 1010 1011        bitwise XOR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500188" y="4565650"/>
            <a:ext cx="342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Propositions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pPr marL="457200" indent="-457200">
              <a:defRPr/>
            </a:pP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Propositions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are the basic building blocks of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LOGIC.</a:t>
            </a:r>
          </a:p>
          <a:p>
            <a:pPr marL="457200" indent="-457200">
              <a:defRPr/>
            </a:pPr>
            <a:endParaRPr lang="en-GB" sz="2400" b="1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Proposition:</a:t>
            </a:r>
          </a:p>
          <a:p>
            <a:pPr marL="822960" lvl="1" indent="-4572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n-GB" sz="2000" i="1" dirty="0" smtClean="0">
                <a:solidFill>
                  <a:srgbClr val="FF0000"/>
                </a:solidFill>
              </a:rPr>
              <a:t>proposition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is a declarative sentence (that is, a sentence that declares a fact) that is either true or false, but not both.</a:t>
            </a:r>
          </a:p>
          <a:p>
            <a:pPr marL="822960" lvl="1" indent="-457200">
              <a:defRPr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defRPr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Examples of Propositions:</a:t>
            </a:r>
          </a:p>
          <a:p>
            <a:pPr marL="822960" lvl="1" indent="-4572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Dhaka is the capital of Bangladesh.</a:t>
            </a:r>
          </a:p>
          <a:p>
            <a:pPr marL="822960" lvl="1" indent="-4572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1+1=2.</a:t>
            </a:r>
          </a:p>
          <a:p>
            <a:pPr marL="822960" lvl="1" indent="-4572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2+2=3.</a:t>
            </a:r>
          </a:p>
          <a:p>
            <a:pPr marL="822960" lvl="1" indent="-4572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Proposition 1 &amp; 2 are true, whereas 3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Propositions(Cont...)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Consider the following sentences:</a:t>
            </a:r>
          </a:p>
          <a:p>
            <a:pPr marL="342900" indent="-342900"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What time is it?                          </a:t>
            </a: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Read this carefully.</a:t>
            </a:r>
          </a:p>
          <a:p>
            <a:pPr marL="708660" lvl="1" indent="-342900"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08660" lvl="1" indent="-342900"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08660" lvl="1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x+1=2</a:t>
            </a:r>
          </a:p>
          <a:p>
            <a:pPr marL="708660" lvl="1" indent="-342900">
              <a:defRPr/>
            </a:pP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x+y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=z</a:t>
            </a:r>
          </a:p>
          <a:p>
            <a:pPr marL="708660" lvl="1" indent="-342900">
              <a:defRPr/>
            </a:pP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929063" y="2619375"/>
            <a:ext cx="428625" cy="1143000"/>
          </a:xfrm>
          <a:prstGeom prst="rightBrace">
            <a:avLst>
              <a:gd name="adj1" fmla="val 8333"/>
              <a:gd name="adj2" fmla="val 4879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ight Brace 7"/>
          <p:cNvSpPr/>
          <p:nvPr/>
        </p:nvSpPr>
        <p:spPr>
          <a:xfrm>
            <a:off x="3929063" y="4191000"/>
            <a:ext cx="428625" cy="1143000"/>
          </a:xfrm>
          <a:prstGeom prst="rightBrace">
            <a:avLst>
              <a:gd name="adj1" fmla="val 8333"/>
              <a:gd name="adj2" fmla="val 48798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67225" y="2676525"/>
            <a:ext cx="43195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Sentences 1 &amp; 2 are not propositions </a:t>
            </a:r>
          </a:p>
          <a:p>
            <a:pPr eaLnBrk="1" hangingPunct="1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Because they are not declarative</a:t>
            </a:r>
          </a:p>
          <a:p>
            <a:pPr eaLnBrk="1" hangingPunct="1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sentences.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00563" y="4119562"/>
            <a:ext cx="4319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Sentences 3 &amp; 4 are not propositions </a:t>
            </a:r>
          </a:p>
          <a:p>
            <a:pPr eaLnBrk="1" hangingPunct="1"/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entury Schoolbook" pitchFamily="18" charset="0"/>
              </a:rPr>
              <a:t>Because they are neither true nor false, since the variables in these sentences have not assigned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0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Propositions(Cont...)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Letters are used to denote propositions.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conventional letters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used for this purpose are </a:t>
            </a:r>
            <a:r>
              <a:rPr lang="en-GB" sz="2400" i="1" dirty="0" err="1" smtClean="0">
                <a:solidFill>
                  <a:schemeClr val="bg2">
                    <a:lumMod val="10000"/>
                  </a:schemeClr>
                </a:solidFill>
              </a:rPr>
              <a:t>p,q,r,s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,.......</a:t>
            </a:r>
          </a:p>
          <a:p>
            <a:pPr lvl="1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truth value of a proposition is </a:t>
            </a:r>
          </a:p>
          <a:p>
            <a:pPr lvl="1" eaLnBrk="1" hangingPunct="1"/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denoted by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T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if it is a true proposition and</a:t>
            </a:r>
          </a:p>
          <a:p>
            <a:pPr lvl="1" eaLnBrk="1" hangingPunct="1"/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False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denoted by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F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if it is a false proposition.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Propositions(Cont...)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1728"/>
            <a:ext cx="8214360" cy="443056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Definition 1: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be a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proposition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. The statement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          “It is not the case that p”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another proposition, called the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negation of p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lvl="1" eaLnBrk="1" hangingPunct="1">
              <a:buFont typeface="Wingdings 2" pitchFamily="18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negation of p is denoted by 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¬p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proposition ¬p is read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“not p”</a:t>
            </a:r>
          </a:p>
          <a:p>
            <a:pPr lvl="1" eaLnBrk="1" hangingPunct="1">
              <a:buFont typeface="Wingdings" pitchFamily="2" charset="2"/>
              <a:buChar char="q"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q"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 1: 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Find the negation of the proposition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	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“Today is Friday”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Propositions(cont...)</a:t>
            </a:r>
            <a:endParaRPr lang="en-GB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793153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 1: 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negation is: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“It is not the case that today is Friday.”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		            OR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“Today is not Friday.”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OR</a:t>
            </a:r>
          </a:p>
          <a:p>
            <a:pPr lvl="1" algn="ctr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“It is not Friday today.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Try to do it:</a:t>
            </a:r>
          </a:p>
          <a:p>
            <a:pPr lvl="2" eaLnBrk="1" hangingPunct="1"/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</a:rPr>
              <a:t>What is the negation of the following sentences:</a:t>
            </a:r>
          </a:p>
          <a:p>
            <a:pPr lvl="3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The summer in Maine is hot and sunny.</a:t>
            </a:r>
          </a:p>
          <a:p>
            <a:pPr lvl="3" eaLnBrk="1" hangingPunct="1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There is no pollution in New Jersey.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Propositions(Cont...)</a:t>
            </a:r>
            <a:endParaRPr lang="en-GB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72440" y="1752600"/>
            <a:ext cx="8214360" cy="443056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Truth Table:</a:t>
            </a:r>
          </a:p>
          <a:p>
            <a:pPr lvl="1" algn="just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 truth table displays the relationships between the truth values of propositions.</a:t>
            </a:r>
          </a:p>
          <a:p>
            <a:pPr lvl="1" algn="just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algn="just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Truth tables are especially valuable in the determination of the truth values of propositions constructed from simpler propositions. </a:t>
            </a:r>
          </a:p>
          <a:p>
            <a:pPr lvl="1" algn="just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algn="just"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5619"/>
              </p:ext>
            </p:extLst>
          </p:nvPr>
        </p:nvGraphicFramePr>
        <p:xfrm>
          <a:off x="1371600" y="4648200"/>
          <a:ext cx="6096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u="sng" dirty="0" smtClean="0"/>
                        <a:t>Table 1: The Truth Table for the Negation </a:t>
                      </a:r>
                    </a:p>
                    <a:p>
                      <a:pPr algn="ctr"/>
                      <a:r>
                        <a:rPr lang="en-GB" b="1" u="sng" dirty="0" smtClean="0"/>
                        <a:t>of a proposition</a:t>
                      </a:r>
                      <a:endParaRPr lang="en-GB" b="1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GB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¬p</a:t>
                      </a:r>
                      <a:endParaRPr lang="en-GB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32</TotalTime>
  <Words>2150</Words>
  <Application>Microsoft Office PowerPoint</Application>
  <PresentationFormat>On-screen Show (4:3)</PresentationFormat>
  <Paragraphs>504</Paragraphs>
  <Slides>39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Abdullah</vt:lpstr>
      <vt:lpstr>Equation</vt:lpstr>
      <vt:lpstr>Discrete Mathematics</vt:lpstr>
      <vt:lpstr>Logic</vt:lpstr>
      <vt:lpstr>Logic (Cont...)</vt:lpstr>
      <vt:lpstr>Propositions</vt:lpstr>
      <vt:lpstr>Propositions(Cont...)</vt:lpstr>
      <vt:lpstr>Propositions(Cont...)</vt:lpstr>
      <vt:lpstr>Propositions(Cont...)</vt:lpstr>
      <vt:lpstr>Propositions(cont...)</vt:lpstr>
      <vt:lpstr>Propositions(Cont...)</vt:lpstr>
      <vt:lpstr>Compound Propositions</vt:lpstr>
      <vt:lpstr>Propositions(Cont...)</vt:lpstr>
      <vt:lpstr>Conjunction/And</vt:lpstr>
      <vt:lpstr>Conjunction/And</vt:lpstr>
      <vt:lpstr>PowerPoint Presentation</vt:lpstr>
      <vt:lpstr>PowerPoint Presentation</vt:lpstr>
      <vt:lpstr>Exclusive Or</vt:lpstr>
      <vt:lpstr>Exclusive Or</vt:lpstr>
      <vt:lpstr>Implications</vt:lpstr>
      <vt:lpstr>Implications(Cont...)</vt:lpstr>
      <vt:lpstr>Implications(Cont...)</vt:lpstr>
      <vt:lpstr>Implications(Cont...)</vt:lpstr>
      <vt:lpstr>Implications(Cont...)</vt:lpstr>
      <vt:lpstr>Converse, Contrapositive, and Inverse</vt:lpstr>
      <vt:lpstr>Biconditional</vt:lpstr>
      <vt:lpstr>Biconditional(Cont...)</vt:lpstr>
      <vt:lpstr>Biconditional(Cont...)</vt:lpstr>
      <vt:lpstr>Precedence of Logical Operators</vt:lpstr>
      <vt:lpstr> Translating English Sentences into Logical Expressions</vt:lpstr>
      <vt:lpstr>PowerPoint Presentation</vt:lpstr>
      <vt:lpstr>PowerPoint Presentation</vt:lpstr>
      <vt:lpstr>System Specifications</vt:lpstr>
      <vt:lpstr>System Specifications(Cont...)</vt:lpstr>
      <vt:lpstr>System Specifications(Cont...)</vt:lpstr>
      <vt:lpstr>System Specifications(Cont...)</vt:lpstr>
      <vt:lpstr>Logic and Bit Operations</vt:lpstr>
      <vt:lpstr>Logic and Bit Operations(Cont...)</vt:lpstr>
      <vt:lpstr>Logic and Bit Operations(Cont...)</vt:lpstr>
      <vt:lpstr>Logic and Bit Operations(Cont...)</vt:lpstr>
      <vt:lpstr>Logic and Bit Operations(Cont...)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Muhammad</dc:creator>
  <cp:lastModifiedBy>Muhammad</cp:lastModifiedBy>
  <cp:revision>13</cp:revision>
  <dcterms:created xsi:type="dcterms:W3CDTF">2006-08-16T00:00:00Z</dcterms:created>
  <dcterms:modified xsi:type="dcterms:W3CDTF">2019-11-03T05:07:56Z</dcterms:modified>
</cp:coreProperties>
</file>