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E4DE2-F3D7-4C74-B7D3-1B27D5D9FBA2}" type="datetimeFigureOut">
              <a:rPr lang="en-US" smtClean="0"/>
              <a:t>11/3/2019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CAAFC-FFA3-4535-AE04-1564DA4EE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1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8686727-3345-4BA3-BA91-8EF6EA37E0EE}" type="slidenum">
              <a:rPr lang="en-GB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324061-E93B-46EC-90AC-2FD7FE2FBFDF}" type="slidenum">
              <a:rPr lang="en-GB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C236F55-92D9-4CDB-8780-44B9998092CE}" type="slidenum">
              <a:rPr lang="en-GB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015D0CE-DDFE-4A70-A324-B27C90FAE089}" type="slidenum">
              <a:rPr lang="en-US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3F0063-B873-4ADD-8E1C-03DE7136F8AD}" type="slidenum">
              <a:rPr lang="en-GB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B7B176-1D6B-4995-B9BF-C2331E7C40E7}" type="slidenum">
              <a:rPr lang="en-GB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67E540-759F-4486-B810-206FD7F2B031}" type="slidenum">
              <a:rPr lang="en-GB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A8485C-0DE6-48AB-82F4-51E76C60E687}" type="slidenum">
              <a:rPr lang="en-GB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AFACF7-AC87-4C0F-9E96-44210B4C653A}" type="slidenum">
              <a:rPr lang="en-GB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459011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2" y="520700"/>
            <a:ext cx="373380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715000" y="685801"/>
            <a:ext cx="3429002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724525" y="766112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772150" y="810481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611409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633792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59"/>
            <a:ext cx="91440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" y="324045"/>
            <a:ext cx="9144001" cy="11626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9210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1" y="2"/>
            <a:ext cx="9143999" cy="304798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8507" y="1295401"/>
            <a:ext cx="845820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24101" y="3124200"/>
            <a:ext cx="49530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960120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82000" y="1136"/>
            <a:ext cx="68580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8"/>
            <a:ext cx="722370" cy="722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4961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1676400"/>
            <a:ext cx="7772400" cy="4114800"/>
          </a:xfrm>
        </p:spPr>
        <p:txBody>
          <a:bodyPr>
            <a:normAutofit/>
          </a:bodyPr>
          <a:lstStyle/>
          <a:p>
            <a:pPr lvl="0"/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logic ©cs160 2006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3051E-185E-4805-A724-26268EF424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1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3251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1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53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530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2700" y="64135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1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1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1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9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8"/>
            <a:ext cx="722370" cy="72237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19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2" y="308277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47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3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Mathematics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dirty="0" smtClean="0"/>
              <a:t>Chapter 1</a:t>
            </a:r>
          </a:p>
          <a:p>
            <a:r>
              <a:rPr lang="en-US" dirty="0" smtClean="0"/>
              <a:t>Section 1.2</a:t>
            </a:r>
          </a:p>
          <a:p>
            <a:endParaRPr lang="en-US" dirty="0"/>
          </a:p>
          <a:p>
            <a:r>
              <a:rPr lang="en-US" dirty="0"/>
              <a:t>Propositional Equivalences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50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Constructing New Logical Equivalences Using Laws</a:t>
            </a:r>
            <a:endParaRPr lang="en-GB" dirty="0"/>
          </a:p>
        </p:txBody>
      </p:sp>
      <p:sp>
        <p:nvSpPr>
          <p:cNvPr id="6150" name="Content Placeholder 2"/>
          <p:cNvSpPr>
            <a:spLocks noGrp="1"/>
          </p:cNvSpPr>
          <p:nvPr>
            <p:ph idx="1"/>
          </p:nvPr>
        </p:nvSpPr>
        <p:spPr>
          <a:xfrm>
            <a:off x="472440" y="2023118"/>
            <a:ext cx="8214360" cy="4027789"/>
          </a:xfrm>
        </p:spPr>
        <p:txBody>
          <a:bodyPr/>
          <a:lstStyle/>
          <a:p>
            <a:pPr marL="273050" lvl="2" indent="-27305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Show that                                                    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     are 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logically equivalent by developing a series of logical equivalences. </a:t>
            </a:r>
          </a:p>
          <a:p>
            <a:pPr marL="273050" lvl="2" indent="-27305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GB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73050" lvl="2" indent="-27305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GB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73050" lvl="2" indent="-27305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Show that                                                           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       are 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logically equivalent by developing a series of logical equivalences. </a:t>
            </a:r>
          </a:p>
          <a:p>
            <a:pPr marL="273050" lvl="2" indent="-27305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GB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73050" lvl="2" indent="-273050">
              <a:spcBef>
                <a:spcPts val="600"/>
              </a:spcBef>
              <a:buClr>
                <a:schemeClr val="accent1"/>
              </a:buClr>
              <a:buSzPct val="70000"/>
            </a:pPr>
            <a:endParaRPr lang="en-GB" sz="2000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273050" lvl="2" indent="-27305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Show that                                       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            is </a:t>
            </a:r>
            <a:r>
              <a:rPr lang="en-GB" sz="2000" dirty="0" smtClean="0">
                <a:solidFill>
                  <a:schemeClr val="bg2">
                    <a:lumMod val="10000"/>
                  </a:schemeClr>
                </a:solidFill>
              </a:rPr>
              <a:t>a tautology.</a:t>
            </a:r>
          </a:p>
          <a:p>
            <a:endParaRPr lang="en-GB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151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7D6AEDA-43D6-4542-99A5-E8EE12F9A6B9}" type="datetime1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11/3/2019</a:t>
            </a:fld>
            <a:endParaRPr lang="en-GB">
              <a:solidFill>
                <a:schemeClr val="tx2"/>
              </a:solidFill>
            </a:endParaRPr>
          </a:p>
        </p:txBody>
      </p:sp>
      <p:sp>
        <p:nvSpPr>
          <p:cNvPr id="61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2305C37-014A-4518-9F62-5DE288EEC410}" type="slidenum">
              <a:rPr lang="en-GB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755371"/>
              </p:ext>
            </p:extLst>
          </p:nvPr>
        </p:nvGraphicFramePr>
        <p:xfrm>
          <a:off x="2057400" y="2057400"/>
          <a:ext cx="35004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1333440" imgH="203040" progId="Equation.3">
                  <p:embed/>
                </p:oleObj>
              </mc:Choice>
              <mc:Fallback>
                <p:oleObj name="Equation" r:id="rId4" imgW="1333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57400"/>
                        <a:ext cx="350043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145093"/>
              </p:ext>
            </p:extLst>
          </p:nvPr>
        </p:nvGraphicFramePr>
        <p:xfrm>
          <a:off x="1981200" y="3498850"/>
          <a:ext cx="40719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1765080" imgH="203040" progId="Equation.3">
                  <p:embed/>
                </p:oleObj>
              </mc:Choice>
              <mc:Fallback>
                <p:oleObj name="Equation" r:id="rId6" imgW="1765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98850"/>
                        <a:ext cx="407193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614568"/>
              </p:ext>
            </p:extLst>
          </p:nvPr>
        </p:nvGraphicFramePr>
        <p:xfrm>
          <a:off x="1983343" y="4953000"/>
          <a:ext cx="3198257" cy="345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1117440" imgH="203040" progId="Equation.3">
                  <p:embed/>
                </p:oleObj>
              </mc:Choice>
              <mc:Fallback>
                <p:oleObj name="Equation" r:id="rId8" imgW="1117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3343" y="4953000"/>
                        <a:ext cx="3198257" cy="345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156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Lectures on</a:t>
            </a:r>
            <a:endParaRPr lang="en-GB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96240" y="1821728"/>
            <a:ext cx="8214360" cy="4430568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Classification of Compound Propositions</a:t>
            </a:r>
          </a:p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Logical Equivalences</a:t>
            </a:r>
          </a:p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Constructing new Logical Equivalences</a:t>
            </a:r>
          </a:p>
          <a:p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38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ECDF894-6F8D-4315-9BEA-B57D2D82C3E2}" type="datetime1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11/3/2019</a:t>
            </a:fld>
            <a:endParaRPr lang="en-GB">
              <a:solidFill>
                <a:schemeClr val="tx2"/>
              </a:solidFill>
            </a:endParaRP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2EF9254-EB18-4E8D-9232-B2C3F9194287}" type="slidenum">
              <a:rPr lang="en-GB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97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200" dirty="0" smtClean="0"/>
              <a:t>Classification of Compound Proposition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821728"/>
            <a:ext cx="8214360" cy="4430568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A classification of compound propositions according to their possible truth values is as follows:</a:t>
            </a:r>
          </a:p>
          <a:p>
            <a:pPr lvl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Tautology</a:t>
            </a:r>
          </a:p>
          <a:p>
            <a:pPr lvl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Contradiction</a:t>
            </a:r>
          </a:p>
          <a:p>
            <a:pPr lvl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Contingency</a:t>
            </a:r>
          </a:p>
          <a:p>
            <a:pPr lvl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203B95C-ECB8-4D0F-A516-96F4D9A72A52}" type="datetime1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11/3/2019</a:t>
            </a:fld>
            <a:endParaRPr lang="en-GB">
              <a:solidFill>
                <a:schemeClr val="tx2"/>
              </a:solidFill>
            </a:endParaRP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942C40-7AAD-4694-9C44-5A2DA46E87C6}" type="slidenum">
              <a:rPr lang="en-GB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38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3200" dirty="0" smtClean="0"/>
              <a:t>Classification of Compound Proposition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8214360" cy="4027789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Tautology:</a:t>
            </a:r>
          </a:p>
          <a:p>
            <a:pPr lvl="1"/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A compound proposition that is always true, no matter what the truth values of the propositions that occur in it, is called a </a:t>
            </a:r>
            <a:r>
              <a:rPr lang="en-GB" b="1" i="1" dirty="0" smtClean="0">
                <a:solidFill>
                  <a:srgbClr val="C00000"/>
                </a:solidFill>
              </a:rPr>
              <a:t>tautology</a:t>
            </a:r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Contradiction:</a:t>
            </a:r>
          </a:p>
          <a:p>
            <a:pPr lvl="1"/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A compound proposition that is always false is called a </a:t>
            </a:r>
            <a:r>
              <a:rPr lang="en-GB" b="1" i="1" dirty="0" smtClean="0">
                <a:solidFill>
                  <a:srgbClr val="C00000"/>
                </a:solidFill>
              </a:rPr>
              <a:t>contradiction</a:t>
            </a:r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Contingency:</a:t>
            </a:r>
          </a:p>
          <a:p>
            <a:pPr lvl="1"/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A compound proposition that is neither a tautology nor a contradiction is called a </a:t>
            </a:r>
            <a:r>
              <a:rPr lang="en-GB" b="1" i="1" dirty="0" smtClean="0">
                <a:solidFill>
                  <a:srgbClr val="C00000"/>
                </a:solidFill>
              </a:rPr>
              <a:t>contingency</a:t>
            </a:r>
            <a:r>
              <a:rPr lang="en-GB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GB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GB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436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86EC6F5-328B-43BC-BB72-E4A28F0C175B}" type="datetime1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11/3/2019</a:t>
            </a:fld>
            <a:endParaRPr lang="en-GB">
              <a:solidFill>
                <a:schemeClr val="tx2"/>
              </a:solidFill>
            </a:endParaRP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498C24-B314-420D-9613-7B28BE879234}" type="slidenum">
              <a:rPr lang="en-GB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22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41007" y="457200"/>
            <a:ext cx="8245793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latin typeface="+mn-lt"/>
              </a:rPr>
              <a:t>Examples</a:t>
            </a:r>
          </a:p>
        </p:txBody>
      </p:sp>
      <p:graphicFrame>
        <p:nvGraphicFramePr>
          <p:cNvPr id="7204" name="Group 36"/>
          <p:cNvGraphicFramePr>
            <a:graphicFrameLocks noGrp="1"/>
          </p:cNvGraphicFramePr>
          <p:nvPr>
            <p:ph type="tbl" idx="1"/>
          </p:nvPr>
        </p:nvGraphicFramePr>
        <p:xfrm>
          <a:off x="1981200" y="2286000"/>
          <a:ext cx="4495800" cy="2286000"/>
        </p:xfrm>
        <a:graphic>
          <a:graphicData uri="http://schemas.openxmlformats.org/drawingml/2006/table">
            <a:tbl>
              <a:tblPr/>
              <a:tblGrid>
                <a:gridCol w="762000"/>
                <a:gridCol w="838200"/>
                <a:gridCol w="1524000"/>
                <a:gridCol w="13716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1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168525" y="2438400"/>
          <a:ext cx="346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27000" imgH="139700" progId="Equation.3">
                  <p:embed/>
                </p:oleObj>
              </mc:Choice>
              <mc:Fallback>
                <p:oleObj name="Equation" r:id="rId4" imgW="1270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2438400"/>
                        <a:ext cx="3460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819400" y="2438400"/>
          <a:ext cx="5540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203200" imgH="139700" progId="Equation.3">
                  <p:embed/>
                </p:oleObj>
              </mc:Choice>
              <mc:Fallback>
                <p:oleObj name="Equation" r:id="rId6" imgW="2032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38400"/>
                        <a:ext cx="5540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733800" y="2438400"/>
          <a:ext cx="11763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431800" imgH="139700" progId="Equation.3">
                  <p:embed/>
                </p:oleObj>
              </mc:Choice>
              <mc:Fallback>
                <p:oleObj name="Equation" r:id="rId8" imgW="4318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438400"/>
                        <a:ext cx="11763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5181600" y="2438400"/>
          <a:ext cx="11763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431800" imgH="139700" progId="Equation.3">
                  <p:embed/>
                </p:oleObj>
              </mc:Choice>
              <mc:Fallback>
                <p:oleObj name="Equation" r:id="rId10" imgW="4318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438400"/>
                        <a:ext cx="11763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222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Logical Equivalences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1728"/>
            <a:ext cx="8214360" cy="4430568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Compound propositions that have the same truth values in all possible cases are called logically equivalent.</a:t>
            </a:r>
          </a:p>
          <a:p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GB" sz="2400" b="1" u="sng" dirty="0" smtClean="0">
                <a:solidFill>
                  <a:schemeClr val="bg2">
                    <a:lumMod val="10000"/>
                  </a:schemeClr>
                </a:solidFill>
              </a:rPr>
              <a:t>Definition:</a:t>
            </a:r>
          </a:p>
          <a:p>
            <a:pPr lvl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 compound propositions p and q are called logically equivalent if             is a tautology.</a:t>
            </a:r>
          </a:p>
          <a:p>
            <a:pPr lvl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The notation p ≡ q denotes that p and q are logically equivalent.</a:t>
            </a:r>
          </a:p>
          <a:p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53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7F5367F-DB57-4F40-A315-AAF81FD924A4}" type="datetime1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11/3/2019</a:t>
            </a:fld>
            <a:endParaRPr lang="en-GB">
              <a:solidFill>
                <a:schemeClr val="tx2"/>
              </a:solidFill>
            </a:endParaRPr>
          </a:p>
        </p:txBody>
      </p:sp>
      <p:sp>
        <p:nvSpPr>
          <p:cNvPr id="205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C1D19C0-C774-4CED-8FFB-24CCF2FDC370}" type="slidenum">
              <a:rPr lang="en-GB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328533"/>
              </p:ext>
            </p:extLst>
          </p:nvPr>
        </p:nvGraphicFramePr>
        <p:xfrm>
          <a:off x="4062297" y="3900055"/>
          <a:ext cx="904558" cy="326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457200" imgH="164880" progId="Equation.3">
                  <p:embed/>
                </p:oleObj>
              </mc:Choice>
              <mc:Fallback>
                <p:oleObj name="Equation" r:id="rId4" imgW="4572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297" y="3900055"/>
                        <a:ext cx="904558" cy="326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10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Logical Equivalences (</a:t>
            </a:r>
            <a:r>
              <a:rPr lang="en-GB" dirty="0" smtClean="0"/>
              <a:t>Cont...)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" y="1600200"/>
            <a:ext cx="8214360" cy="4873625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Two ways of showing Logical Equivalences:</a:t>
            </a:r>
          </a:p>
          <a:p>
            <a:pPr lvl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By Truth Table</a:t>
            </a:r>
          </a:p>
          <a:p>
            <a:pPr lvl="1"/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By Laws</a:t>
            </a:r>
          </a:p>
          <a:p>
            <a:pPr lvl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buFont typeface="Wingdings" pitchFamily="2" charset="2"/>
              <a:buChar char="q"/>
            </a:pPr>
            <a:r>
              <a:rPr lang="en-GB" sz="2400" b="1" u="sng" dirty="0" smtClean="0">
                <a:solidFill>
                  <a:schemeClr val="bg2">
                    <a:lumMod val="10000"/>
                  </a:schemeClr>
                </a:solidFill>
              </a:rPr>
              <a:t>Examples:</a:t>
            </a:r>
          </a:p>
          <a:p>
            <a:pPr lvl="1">
              <a:buFont typeface="Wingdings" pitchFamily="2" charset="2"/>
              <a:buChar char="q"/>
            </a:pPr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bg2">
                    <a:lumMod val="10000"/>
                  </a:schemeClr>
                </a:solidFill>
              </a:rPr>
              <a:t>Show that                                                    </a:t>
            </a:r>
            <a:r>
              <a:rPr lang="en-GB" sz="1800" dirty="0" smtClean="0">
                <a:solidFill>
                  <a:schemeClr val="bg2">
                    <a:lumMod val="10000"/>
                  </a:schemeClr>
                </a:solidFill>
              </a:rPr>
              <a:t>      are </a:t>
            </a:r>
            <a:r>
              <a:rPr lang="en-GB" sz="1800" dirty="0" smtClean="0">
                <a:solidFill>
                  <a:schemeClr val="bg2">
                    <a:lumMod val="10000"/>
                  </a:schemeClr>
                </a:solidFill>
              </a:rPr>
              <a:t>logically equivalent (using truth table). </a:t>
            </a:r>
          </a:p>
        </p:txBody>
      </p:sp>
      <p:sp>
        <p:nvSpPr>
          <p:cNvPr id="3077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DD6DA8A-1405-4DED-987E-860E963113ED}" type="datetime1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11/3/2019</a:t>
            </a:fld>
            <a:endParaRPr lang="en-GB">
              <a:solidFill>
                <a:schemeClr val="tx2"/>
              </a:solidFill>
            </a:endParaRPr>
          </a:p>
        </p:txBody>
      </p:sp>
      <p:sp>
        <p:nvSpPr>
          <p:cNvPr id="307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6554B2-28D4-4515-A774-640254D205B2}" type="slidenum">
              <a:rPr lang="en-GB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748515"/>
              </p:ext>
            </p:extLst>
          </p:nvPr>
        </p:nvGraphicFramePr>
        <p:xfrm>
          <a:off x="2514600" y="4448464"/>
          <a:ext cx="3182215" cy="35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333440" imgH="203040" progId="Equation.3">
                  <p:embed/>
                </p:oleObj>
              </mc:Choice>
              <mc:Fallback>
                <p:oleObj name="Equation" r:id="rId4" imgW="1333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48464"/>
                        <a:ext cx="3182215" cy="352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89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5756F6-FF97-4D93-A61C-5CB4C92556C7}" type="datetime1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11/3/2019</a:t>
            </a:fld>
            <a:endParaRPr lang="en-GB">
              <a:solidFill>
                <a:schemeClr val="tx2"/>
              </a:solidFill>
            </a:endParaRPr>
          </a:p>
        </p:txBody>
      </p:sp>
      <p:sp>
        <p:nvSpPr>
          <p:cNvPr id="410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AF6D9C1-7E0A-4071-941E-2846AF0B2B39}" type="slidenum">
              <a:rPr lang="en-GB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500313" y="357188"/>
          <a:ext cx="4686300" cy="631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3352680" imgH="4546440" progId="Equation.3">
                  <p:embed/>
                </p:oleObj>
              </mc:Choice>
              <mc:Fallback>
                <p:oleObj name="Equation" r:id="rId4" imgW="3352680" imgH="4546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357188"/>
                        <a:ext cx="4686300" cy="631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91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GB" dirty="0"/>
              <a:t>Logical Equivalences (Cont...)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1728"/>
            <a:ext cx="8214360" cy="4430568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Logical Equivalences Involving Conditional Statements:</a:t>
            </a:r>
          </a:p>
          <a:p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Logical Equivalences Involving </a:t>
            </a:r>
            <a:r>
              <a:rPr lang="en-GB" sz="2400" dirty="0" err="1" smtClean="0">
                <a:solidFill>
                  <a:schemeClr val="bg2">
                    <a:lumMod val="10000"/>
                  </a:schemeClr>
                </a:solidFill>
              </a:rPr>
              <a:t>Biconditionals</a:t>
            </a:r>
            <a:r>
              <a:rPr lang="en-GB" sz="2400" dirty="0" smtClean="0">
                <a:solidFill>
                  <a:schemeClr val="bg2">
                    <a:lumMod val="10000"/>
                  </a:schemeClr>
                </a:solidFill>
              </a:rPr>
              <a:t> :</a:t>
            </a:r>
          </a:p>
          <a:p>
            <a:endParaRPr lang="en-GB" sz="24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26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74CF4A5-34EA-498E-84DB-CB42D709FB7F}" type="datetime1">
              <a:rPr lang="en-US">
                <a:solidFill>
                  <a:schemeClr val="tx2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11/3/2019</a:t>
            </a:fld>
            <a:endParaRPr lang="en-GB">
              <a:solidFill>
                <a:schemeClr val="tx2"/>
              </a:solidFill>
            </a:endParaRPr>
          </a:p>
        </p:txBody>
      </p:sp>
      <p:sp>
        <p:nvSpPr>
          <p:cNvPr id="512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Schoolbook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17A5F2-35F8-4321-8088-FFD090C9B30C}" type="slidenum">
              <a:rPr lang="en-GB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>
              <a:solidFill>
                <a:srgbClr val="FFFFFF"/>
              </a:solidFill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57558"/>
              </p:ext>
            </p:extLst>
          </p:nvPr>
        </p:nvGraphicFramePr>
        <p:xfrm>
          <a:off x="2795805" y="2286000"/>
          <a:ext cx="3052329" cy="1525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1130300" imgH="622300" progId="Equation.3">
                  <p:embed/>
                </p:oleObj>
              </mc:Choice>
              <mc:Fallback>
                <p:oleObj name="Equation" r:id="rId4" imgW="1130300" imgH="622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805" y="2286000"/>
                        <a:ext cx="3052329" cy="1525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377109"/>
              </p:ext>
            </p:extLst>
          </p:nvPr>
        </p:nvGraphicFramePr>
        <p:xfrm>
          <a:off x="2555514" y="4343400"/>
          <a:ext cx="3961534" cy="1583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1651000" imgH="685800" progId="Equation.3">
                  <p:embed/>
                </p:oleObj>
              </mc:Choice>
              <mc:Fallback>
                <p:oleObj name="Equation" r:id="rId6" imgW="16510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514" y="4343400"/>
                        <a:ext cx="3961534" cy="1583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34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0</TotalTime>
  <Words>274</Words>
  <Application>Microsoft Office PowerPoint</Application>
  <PresentationFormat>On-screen Show (4:3)</PresentationFormat>
  <Paragraphs>86</Paragraphs>
  <Slides>10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Abdullah</vt:lpstr>
      <vt:lpstr>Microsoft Equation</vt:lpstr>
      <vt:lpstr>Microsoft Equation 3.0</vt:lpstr>
      <vt:lpstr>Discrete Mathematics</vt:lpstr>
      <vt:lpstr>Lectures on</vt:lpstr>
      <vt:lpstr>Classification of Compound Proposition</vt:lpstr>
      <vt:lpstr>Classification of Compound Proposition</vt:lpstr>
      <vt:lpstr>Examples</vt:lpstr>
      <vt:lpstr>Logical Equivalences</vt:lpstr>
      <vt:lpstr>Logical Equivalences (Cont...)</vt:lpstr>
      <vt:lpstr>PowerPoint Presentation</vt:lpstr>
      <vt:lpstr>Logical Equivalences (Cont...)</vt:lpstr>
      <vt:lpstr>Constructing New Logical Equivalences Using Laws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Muhammad</dc:creator>
  <cp:lastModifiedBy>Muhammad</cp:lastModifiedBy>
  <cp:revision>1</cp:revision>
  <dcterms:created xsi:type="dcterms:W3CDTF">2006-08-16T00:00:00Z</dcterms:created>
  <dcterms:modified xsi:type="dcterms:W3CDTF">2019-11-03T05:05:20Z</dcterms:modified>
</cp:coreProperties>
</file>