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1" r:id="rId33"/>
    <p:sldId id="292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182D0-9801-45FE-9E7E-55DFBDD42F9B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C8E2F-09AF-420E-B957-9BC65694D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2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390B18-A0ED-45BB-9EEE-533D89A4888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260468-41F4-47D2-9E90-EF694562962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1CDD21-A108-493B-A937-EA4657E17D95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BFFCA9-1A3D-4455-9E04-52AFE5DDC54F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A7319C-C316-46D6-8A45-CA876272DE5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85823A-7FA4-461A-97E6-52B75F10D699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A529D8-6829-455F-BB4A-02EDACEDA8B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DF68DC-F7EE-4763-B782-3A19506997DB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594397-12A4-4037-835A-1D0BADEF9CFE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91B8A1-FB28-45F0-A58F-61E001A07590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483C6B-99CE-4069-8AE8-077724EF37F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8DF1B2-23E1-4B8D-9869-D8052F481E2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154592-CB58-4EC0-9C4E-F6988A1159D7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432B7E-8B94-4951-81FE-BCA91622F74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88AFB-DE65-4F00-B4D7-B5E5F1ADD755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23BB33-568A-43A7-847C-FF6368455C5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7ADA47-5936-4F46-80B3-6BC6D5054B42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F66963-530F-490F-A6C1-F7E9DE729475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6092A9-EF00-4BB9-9617-04AB337C143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FE5FD-E324-412C-B8A2-EC298E2F222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BBC5B8-E593-4DDF-8591-48AB6CF366AC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9F9DC4-CD6D-4CB9-9408-711196DBCD26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EAAFD0-4729-417D-8AC4-946187CFE41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23D0F2-4122-4808-8BC6-B8CA7CA1F6B2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AEE9-8270-4980-827D-B32B156E2B0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E813B8-2190-40BE-B941-FE95C7756937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653CF2-CD3C-4186-BB78-11409949BC3B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22F878-99AF-49D2-BA91-DF7C54E573D4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9CD59C-0395-436B-8286-A2DAC07853F1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FEE614-3D9D-41E4-A55D-E45466CD221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6C58DD-E350-4DCF-915E-4DEA6EB08D5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5BDED0-8B4C-484D-8C7E-6ACEAD55ABF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64A0E1-0C2D-4BE4-B643-D2998703AF3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0CBC2-8517-431A-901E-97AB3C4C2D4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9D4FF-FD76-4300-B086-40A4C017341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Chapter 1</a:t>
            </a:r>
          </a:p>
          <a:p>
            <a:r>
              <a:rPr lang="en-US" dirty="0" smtClean="0"/>
              <a:t>Section 1.3</a:t>
            </a:r>
          </a:p>
          <a:p>
            <a:endParaRPr lang="en-US" dirty="0"/>
          </a:p>
          <a:p>
            <a:r>
              <a:rPr lang="en-US" dirty="0"/>
              <a:t>Predicates And </a:t>
            </a:r>
            <a:r>
              <a:rPr lang="en-US" dirty="0" smtClean="0"/>
              <a:t>Quantifiers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5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 2: Let </a:t>
            </a:r>
            <a:r>
              <a:rPr lang="en-GB" sz="2400" dirty="0" smtClean="0">
                <a:solidFill>
                  <a:srgbClr val="C00000"/>
                </a:solidFill>
              </a:rPr>
              <a:t>A(</a:t>
            </a:r>
            <a:r>
              <a:rPr lang="en-GB" sz="2400" dirty="0" err="1" smtClean="0">
                <a:solidFill>
                  <a:srgbClr val="C00000"/>
                </a:solidFill>
              </a:rPr>
              <a:t>c,n</a:t>
            </a:r>
            <a:r>
              <a:rPr lang="en-GB" sz="2400" dirty="0" smtClean="0">
                <a:solidFill>
                  <a:srgbClr val="C00000"/>
                </a:solidFill>
              </a:rPr>
              <a:t>)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denote the statement </a:t>
            </a:r>
            <a:r>
              <a:rPr lang="en-GB" sz="2400" dirty="0" smtClean="0">
                <a:solidFill>
                  <a:srgbClr val="C00000"/>
                </a:solidFill>
              </a:rPr>
              <a:t>“Computer c is connected to network n”,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where c is a variable representing a computer and n is a variable representing a network. Suppose that the computer CSE9 is connected to network MISTCSE, but not to network MISTAE. What are the truth values of A(CSE9,MISTCSE) and A(CSE9, MISTAE)?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 ?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14D1F0-23E2-4E47-B13D-8D1679EDC9F1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BC1DA-CBAA-4202-9131-04FE4A89E23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35855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 3: Let R(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x,y,z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) denote the statement “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x+y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=z”. What are the truth values of the propositions R(1,2,3) and R(0,0,1)?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 ?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03B9A5-ACC0-49F0-890A-284A55F57D50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8B363F-7B33-40A5-B05F-E80D05AC4C7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747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Predicates (</a:t>
            </a:r>
            <a:r>
              <a:rPr lang="en-GB" dirty="0" smtClean="0"/>
              <a:t>Cont...)</a:t>
            </a:r>
            <a:endParaRPr lang="en-GB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9886" y="1600200"/>
            <a:ext cx="8379469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In general, a statement involving the n variables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,.....,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can be denoted by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P(x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,.....,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)</a:t>
            </a:r>
          </a:p>
          <a:p>
            <a:pPr algn="ctr" eaLnBrk="1" hangingPunct="1">
              <a:buFont typeface="Wingdings" pitchFamily="2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 statement of the form P(x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,.....,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) is the value of the propositional function P at the n-tuple (x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,.....,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) and P is also called an n-place predicate or a n-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ary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predicate.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6D604F-37F3-480A-9C0E-5528F781A34C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E0BC35-C00C-438C-834F-ADD26C315D7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0639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200" dirty="0" smtClean="0"/>
              <a:t>Applications of Propositional Function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755775"/>
            <a:ext cx="8214360" cy="487362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Propositional functions occur in computer programs.</a:t>
            </a:r>
          </a:p>
          <a:p>
            <a:pPr marL="457200" indent="-457200">
              <a:defRPr/>
            </a:pP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Example: Consider the statement: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if (x &gt; 0)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	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		x=x+1;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    }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    else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	{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		x=x+2;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GB" dirty="0" smtClean="0"/>
              <a:t>	}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GB" dirty="0" smtClean="0"/>
              <a:t>Let P(x): “x &gt; 0” and x=3 or x=0.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C065EE-23B5-498A-BFD2-6E5B4156822E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89EFF4-4974-431B-A5B9-7DE2C6BD2A9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942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Quantification</a:t>
            </a:r>
            <a:endParaRPr lang="en-GB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When the variables in a proposition function are assigned values, the resulting statement becomes a proposition with a certain truth value.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There is another important way, called </a:t>
            </a:r>
            <a:r>
              <a:rPr lang="en-GB" sz="2400" i="1" dirty="0" smtClean="0">
                <a:solidFill>
                  <a:srgbClr val="C00000"/>
                </a:solidFill>
              </a:rPr>
              <a:t>QUANTIFICATION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to create a proposition from a propositional function.</a:t>
            </a:r>
          </a:p>
          <a:p>
            <a:pPr eaLnBrk="1" hangingPunct="1"/>
            <a:endParaRPr lang="en-GB" sz="2400" dirty="0" smtClean="0"/>
          </a:p>
          <a:p>
            <a:pPr lvl="1" eaLnBrk="1" hangingPunct="1"/>
            <a:r>
              <a:rPr lang="en-GB" sz="2400" i="1" dirty="0" smtClean="0">
                <a:solidFill>
                  <a:srgbClr val="C00000"/>
                </a:solidFill>
              </a:rPr>
              <a:t>Quantification </a:t>
            </a:r>
            <a:r>
              <a:rPr lang="en-GB" sz="2400" dirty="0" smtClean="0"/>
              <a:t>expresses the extent to which a predicate is </a:t>
            </a:r>
            <a:r>
              <a:rPr lang="en-GB" sz="2400" b="1" i="1" dirty="0" smtClean="0"/>
              <a:t>true</a:t>
            </a:r>
            <a:r>
              <a:rPr lang="en-GB" sz="2400" dirty="0" smtClean="0"/>
              <a:t> over a range of elements.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94D079-9647-4BF4-B349-2DFC8F3ED103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C9DF2-B449-4BF5-82C9-1FFA17A29EBE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83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Quantifiers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We will focus on two types of quantification, which is called Quantifiers:</a:t>
            </a:r>
          </a:p>
          <a:p>
            <a:pPr eaLnBrk="1" hangingPunct="1"/>
            <a:endParaRPr lang="en-GB" sz="2400" dirty="0" smtClean="0"/>
          </a:p>
          <a:p>
            <a:pPr lvl="1" eaLnBrk="1" hangingPunct="1"/>
            <a:r>
              <a:rPr lang="en-GB" sz="2400" i="1" dirty="0" smtClean="0">
                <a:solidFill>
                  <a:srgbClr val="C00000"/>
                </a:solidFill>
              </a:rPr>
              <a:t>Universal</a:t>
            </a:r>
            <a:r>
              <a:rPr lang="en-GB" sz="2400" dirty="0" smtClean="0"/>
              <a:t>, which tells us that a predicate is true for every element under consideration.</a:t>
            </a:r>
          </a:p>
          <a:p>
            <a:pPr lvl="1" eaLnBrk="1" hangingPunct="1"/>
            <a:endParaRPr lang="en-GB" sz="2400" dirty="0" smtClean="0"/>
          </a:p>
          <a:p>
            <a:pPr lvl="1" eaLnBrk="1" hangingPunct="1"/>
            <a:r>
              <a:rPr lang="en-GB" sz="2400" i="1" dirty="0" smtClean="0">
                <a:solidFill>
                  <a:srgbClr val="C00000"/>
                </a:solidFill>
              </a:rPr>
              <a:t>Existential</a:t>
            </a:r>
            <a:r>
              <a:rPr lang="en-GB" sz="2400" i="1" dirty="0" smtClean="0"/>
              <a:t>,</a:t>
            </a:r>
            <a:r>
              <a:rPr lang="en-GB" sz="2400" i="1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which tells us that there is one or more element under consideration for which the predicate is true.</a:t>
            </a:r>
          </a:p>
          <a:p>
            <a:pPr eaLnBrk="1" hangingPunct="1"/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94D079-9647-4BF4-B349-2DFC8F3ED103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BAEA2-6326-4FBE-A460-00481000841B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 smtClean="0"/>
              <a:t>The Universal Quantification</a:t>
            </a:r>
            <a:endParaRPr lang="en-GB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Many mathematical statements assert that a property is true for all values of a variable in a particular  domain, called the </a:t>
            </a:r>
            <a:r>
              <a:rPr lang="en-GB" sz="2400" b="1" i="1" dirty="0" smtClean="0">
                <a:solidFill>
                  <a:srgbClr val="C00000"/>
                </a:solidFill>
              </a:rPr>
              <a:t>domain of discourse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or the </a:t>
            </a:r>
            <a:r>
              <a:rPr lang="en-GB" sz="2400" b="1" i="1" dirty="0" smtClean="0">
                <a:solidFill>
                  <a:srgbClr val="C00000"/>
                </a:solidFill>
              </a:rPr>
              <a:t>universe of discourse</a:t>
            </a:r>
            <a:r>
              <a:rPr lang="en-GB" sz="2400" dirty="0" smtClean="0"/>
              <a:t>.</a:t>
            </a:r>
          </a:p>
          <a:p>
            <a:pPr lvl="1" eaLnBrk="1" hangingPunct="1"/>
            <a:endParaRPr lang="en-GB" sz="2400" dirty="0" smtClean="0"/>
          </a:p>
          <a:p>
            <a:pPr lvl="1" eaLnBrk="1" hangingPunct="1"/>
            <a:r>
              <a:rPr lang="en-GB" sz="2400" dirty="0" smtClean="0"/>
              <a:t>Such a statement is expressed using universal quantification.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94D079-9647-4BF4-B349-2DFC8F3ED103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E2D58-6047-4A64-B933-36D19B4C234B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313" y="274638"/>
            <a:ext cx="8691087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Universal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10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Universal Quantification of P(x) is the statement:</a:t>
            </a:r>
          </a:p>
          <a:p>
            <a:pPr algn="ctr">
              <a:buFont typeface="Wingdings" pitchFamily="2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“P(x) for all values of x in the domain”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notation               denotes the universal quantification of P(x).</a:t>
            </a:r>
          </a:p>
          <a:p>
            <a:pPr lvl="1"/>
            <a:r>
              <a:rPr lang="en-GB" sz="2400" dirty="0" smtClean="0"/>
              <a:t>Here     is called the universal quantifier.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We read              as </a:t>
            </a:r>
            <a:r>
              <a:rPr lang="en-GB" sz="2400" i="1" dirty="0" smtClean="0">
                <a:solidFill>
                  <a:srgbClr val="002060"/>
                </a:solidFill>
              </a:rPr>
              <a:t>“for all x P(x)”</a:t>
            </a:r>
            <a:r>
              <a:rPr lang="en-GB" sz="2400" dirty="0" smtClean="0"/>
              <a:t> or </a:t>
            </a:r>
            <a:r>
              <a:rPr lang="en-GB" sz="2400" i="1" dirty="0" smtClean="0">
                <a:solidFill>
                  <a:srgbClr val="002060"/>
                </a:solidFill>
              </a:rPr>
              <a:t>“for every x P(x)”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An element for which P(x) is false is called a counterexample of            .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2E1B8-F2BF-4D9C-9AFD-747FBFB74B37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E5670-7C44-4C0C-B36D-D26E9BFAFBB9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264455"/>
              </p:ext>
            </p:extLst>
          </p:nvPr>
        </p:nvGraphicFramePr>
        <p:xfrm>
          <a:off x="2667000" y="2461130"/>
          <a:ext cx="1039091" cy="45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61130"/>
                        <a:ext cx="1039091" cy="45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981410"/>
              </p:ext>
            </p:extLst>
          </p:nvPr>
        </p:nvGraphicFramePr>
        <p:xfrm>
          <a:off x="1928813" y="3276600"/>
          <a:ext cx="433387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276600"/>
                        <a:ext cx="433387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27433"/>
              </p:ext>
            </p:extLst>
          </p:nvPr>
        </p:nvGraphicFramePr>
        <p:xfrm>
          <a:off x="2410257" y="4024745"/>
          <a:ext cx="928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8" imgW="495000" imgH="203040" progId="Equation.3">
                  <p:embed/>
                </p:oleObj>
              </mc:Choice>
              <mc:Fallback>
                <p:oleObj name="Equation" r:id="rId8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257" y="4024745"/>
                        <a:ext cx="928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969692"/>
              </p:ext>
            </p:extLst>
          </p:nvPr>
        </p:nvGraphicFramePr>
        <p:xfrm>
          <a:off x="3796145" y="5253902"/>
          <a:ext cx="7858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9" imgW="495000" imgH="203040" progId="Equation.3">
                  <p:embed/>
                </p:oleObj>
              </mc:Choice>
              <mc:Fallback>
                <p:oleObj name="Equation" r:id="rId9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145" y="5253902"/>
                        <a:ext cx="78581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4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Universal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472440" y="1500188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b="1" i="1" u="sng" dirty="0" smtClean="0">
                <a:solidFill>
                  <a:srgbClr val="002060"/>
                </a:solidFill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Let P(x) be the statement “x+1 &gt; x”. What is the truth value of the quantification            , where the domain consists of all real numbers?</a:t>
            </a:r>
          </a:p>
          <a:p>
            <a:pPr>
              <a:buFont typeface="Wingdings" pitchFamily="2" charset="2"/>
              <a:buNone/>
            </a:pPr>
            <a:endParaRPr lang="en-GB" sz="2400" dirty="0" smtClean="0"/>
          </a:p>
          <a:p>
            <a:r>
              <a:rPr lang="en-GB" sz="2400" b="1" i="1" u="sng" dirty="0" smtClean="0">
                <a:solidFill>
                  <a:srgbClr val="002060"/>
                </a:solidFill>
              </a:rPr>
              <a:t>Solution: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Because P(x) is true for all real numbers x, the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quantification                 is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true.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2E1B8-F2BF-4D9C-9AFD-747FBFB74B37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738C89-7A17-4D03-BCD2-FEF31D4983D5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10220"/>
              </p:ext>
            </p:extLst>
          </p:nvPr>
        </p:nvGraphicFramePr>
        <p:xfrm>
          <a:off x="4565939" y="2353541"/>
          <a:ext cx="844261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939" y="2353541"/>
                        <a:ext cx="844261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084994"/>
              </p:ext>
            </p:extLst>
          </p:nvPr>
        </p:nvGraphicFramePr>
        <p:xfrm>
          <a:off x="3352800" y="3886200"/>
          <a:ext cx="1143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6" imgW="495000" imgH="203040" progId="Equation.3">
                  <p:embed/>
                </p:oleObj>
              </mc:Choice>
              <mc:Fallback>
                <p:oleObj name="Equation" r:id="rId6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1143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3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Universal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45820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When all the elements in the domain can be listed – say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,.....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–if it follows that </a:t>
            </a:r>
            <a:r>
              <a:rPr lang="en-GB" sz="2400" b="1" i="1" dirty="0" smtClean="0">
                <a:solidFill>
                  <a:srgbClr val="002060"/>
                </a:solidFill>
              </a:rPr>
              <a:t>the universal quantification</a:t>
            </a:r>
            <a:r>
              <a:rPr lang="en-GB" sz="2400" i="1" dirty="0" smtClean="0"/>
              <a:t> </a:t>
            </a:r>
            <a:r>
              <a:rPr lang="en-GB" sz="2400" dirty="0" smtClean="0"/>
              <a:t>           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the same as the conjunction:</a:t>
            </a:r>
          </a:p>
          <a:p>
            <a:endParaRPr lang="en-GB" sz="2400" dirty="0" smtClean="0"/>
          </a:p>
          <a:p>
            <a:pPr>
              <a:buFont typeface="Wingdings" pitchFamily="2" charset="2"/>
              <a:buNone/>
            </a:pPr>
            <a:endParaRPr lang="en-GB" sz="2400" dirty="0" smtClean="0"/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Because this conjunction is true if and only if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P(x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), P(x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), ...,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P(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) are all true.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	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2E1B8-F2BF-4D9C-9AFD-747FBFB74B37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75F28F-2D9F-4B9B-A389-D1D45999398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262691"/>
              </p:ext>
            </p:extLst>
          </p:nvPr>
        </p:nvGraphicFramePr>
        <p:xfrm>
          <a:off x="3194338" y="2402031"/>
          <a:ext cx="844262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338" y="2402031"/>
                        <a:ext cx="844262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509862"/>
              </p:ext>
            </p:extLst>
          </p:nvPr>
        </p:nvGraphicFramePr>
        <p:xfrm>
          <a:off x="2286000" y="2971800"/>
          <a:ext cx="36433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6" imgW="1600200" imgH="228600" progId="Equation.3">
                  <p:embed/>
                </p:oleObj>
              </mc:Choice>
              <mc:Fallback>
                <p:oleObj name="Equation" r:id="rId6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6433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Lectures on</a:t>
            </a:r>
            <a:endParaRPr lang="en-GB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86238" y="1600200"/>
            <a:ext cx="8376762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Predicates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Quantifiers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Precedence of Quantifiers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Binding Variables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Logical Equivalences Involving Quantifiers</a:t>
            </a: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Negating Quantified Expressions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2A9A1A-D06D-4F58-B236-53407006ACF7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81D29D-197F-4F15-96A3-A868DAEB2A6E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5111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Universal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500188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b="1" i="1" u="sng" dirty="0" smtClean="0">
                <a:solidFill>
                  <a:srgbClr val="002060"/>
                </a:solidFill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Let P(x) be the statement “x &lt; 2”. What is the truth value of the quantification            , where the domain consists of all real numbers?</a:t>
            </a:r>
          </a:p>
          <a:p>
            <a:pPr>
              <a:buFont typeface="Wingdings" pitchFamily="2" charset="2"/>
              <a:buNone/>
            </a:pPr>
            <a:endParaRPr lang="en-GB" sz="2400" dirty="0" smtClean="0"/>
          </a:p>
          <a:p>
            <a:r>
              <a:rPr lang="en-GB" sz="2400" b="1" i="1" u="sng" dirty="0" smtClean="0">
                <a:solidFill>
                  <a:srgbClr val="002060"/>
                </a:solidFill>
              </a:rPr>
              <a:t>Solution: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P(x ) is not true for every real number x, because P(3) is false. Thus,               is false.</a:t>
            </a:r>
          </a:p>
          <a:p>
            <a:endParaRPr lang="en-GB" sz="2400" dirty="0" smtClean="0"/>
          </a:p>
          <a:p>
            <a:pPr lvl="1"/>
            <a:r>
              <a:rPr lang="en-GB" sz="2400" dirty="0" smtClean="0"/>
              <a:t>x=3 is a counterexample for the statement                 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2E1B8-F2BF-4D9C-9AFD-747FBFB74B37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0290FE-CFED-4AF2-8A1F-B26F74DA16D1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97206"/>
              </p:ext>
            </p:extLst>
          </p:nvPr>
        </p:nvGraphicFramePr>
        <p:xfrm>
          <a:off x="3748303" y="2363066"/>
          <a:ext cx="844262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303" y="2363066"/>
                        <a:ext cx="844262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0880"/>
              </p:ext>
            </p:extLst>
          </p:nvPr>
        </p:nvGraphicFramePr>
        <p:xfrm>
          <a:off x="4599709" y="3877541"/>
          <a:ext cx="1039091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6" imgW="495000" imgH="203040" progId="Equation.3">
                  <p:embed/>
                </p:oleObj>
              </mc:Choice>
              <mc:Fallback>
                <p:oleObj name="Equation" r:id="rId6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709" y="3877541"/>
                        <a:ext cx="1039091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48756"/>
              </p:ext>
            </p:extLst>
          </p:nvPr>
        </p:nvGraphicFramePr>
        <p:xfrm>
          <a:off x="7038109" y="4715741"/>
          <a:ext cx="1039091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7" imgW="495000" imgH="203040" progId="Equation.3">
                  <p:embed/>
                </p:oleObj>
              </mc:Choice>
              <mc:Fallback>
                <p:oleObj name="Equation" r:id="rId7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109" y="4715741"/>
                        <a:ext cx="1039091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82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Universal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b="1" i="1" u="sng" dirty="0" smtClean="0">
                <a:solidFill>
                  <a:srgbClr val="002060"/>
                </a:solidFill>
              </a:rPr>
              <a:t>Example: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What is the truth value of              , where P(x) is the statement “x</a:t>
            </a:r>
            <a:r>
              <a:rPr lang="en-GB" sz="240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&lt;10” and the domain consists of the positive integers not exceeding 4?</a:t>
            </a:r>
          </a:p>
          <a:p>
            <a:endParaRPr lang="en-GB" sz="2400" dirty="0" smtClean="0"/>
          </a:p>
          <a:p>
            <a:r>
              <a:rPr lang="en-GB" sz="2400" b="1" i="1" u="sng" dirty="0" smtClean="0">
                <a:solidFill>
                  <a:srgbClr val="002060"/>
                </a:solidFill>
              </a:rPr>
              <a:t>Solution: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statement              is the same as the conjunction 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  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Because the domain consists of the integers 1,2,3 and 4. Because P(4), which is the statement 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“4</a:t>
            </a:r>
            <a:r>
              <a:rPr lang="en-GB" sz="240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&lt; 10 ” is false, it follows that              is false.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651E8-0C83-4819-A09D-E9F2786CEAF6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graphicFrame>
        <p:nvGraphicFramePr>
          <p:cNvPr id="747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00265"/>
              </p:ext>
            </p:extLst>
          </p:nvPr>
        </p:nvGraphicFramePr>
        <p:xfrm>
          <a:off x="4419600" y="3212521"/>
          <a:ext cx="1039091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4" imgW="495000" imgH="203040" progId="Equation.3">
                  <p:embed/>
                </p:oleObj>
              </mc:Choice>
              <mc:Fallback>
                <p:oleObj name="Equation" r:id="rId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12521"/>
                        <a:ext cx="1039091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576539"/>
              </p:ext>
            </p:extLst>
          </p:nvPr>
        </p:nvGraphicFramePr>
        <p:xfrm>
          <a:off x="5943600" y="1676400"/>
          <a:ext cx="1039091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6" imgW="495000" imgH="203040" progId="Equation.3">
                  <p:embed/>
                </p:oleObj>
              </mc:Choice>
              <mc:Fallback>
                <p:oleObj name="Equation" r:id="rId6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76400"/>
                        <a:ext cx="1039091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92795"/>
              </p:ext>
            </p:extLst>
          </p:nvPr>
        </p:nvGraphicFramePr>
        <p:xfrm>
          <a:off x="2714625" y="4114800"/>
          <a:ext cx="32146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7" imgW="1574640" imgH="203040" progId="Equation.3">
                  <p:embed/>
                </p:oleObj>
              </mc:Choice>
              <mc:Fallback>
                <p:oleObj name="Equation" r:id="rId7" imgW="1574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114800"/>
                        <a:ext cx="32146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145134"/>
              </p:ext>
            </p:extLst>
          </p:nvPr>
        </p:nvGraphicFramePr>
        <p:xfrm>
          <a:off x="5174670" y="5569525"/>
          <a:ext cx="1039091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9" imgW="495000" imgH="203040" progId="Equation.3">
                  <p:embed/>
                </p:oleObj>
              </mc:Choice>
              <mc:Fallback>
                <p:oleObj name="Equation" r:id="rId9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670" y="5569525"/>
                        <a:ext cx="1039091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9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The Existential Quantification</a:t>
            </a:r>
            <a:endParaRPr lang="en-GB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Many mathematical statements assert that </a:t>
            </a:r>
            <a:r>
              <a:rPr lang="en-GB" sz="2400" i="1" u="sng" dirty="0" smtClean="0">
                <a:solidFill>
                  <a:srgbClr val="002060"/>
                </a:solidFill>
              </a:rPr>
              <a:t>there is an element with certain property.</a:t>
            </a:r>
          </a:p>
          <a:p>
            <a:endParaRPr lang="en-GB" sz="2400" dirty="0" smtClean="0"/>
          </a:p>
          <a:p>
            <a:pPr lvl="1"/>
            <a:r>
              <a:rPr lang="en-GB" sz="2400" i="1" dirty="0" smtClean="0"/>
              <a:t>Such statements are expressed using existential quantification.</a:t>
            </a:r>
          </a:p>
          <a:p>
            <a:pPr lvl="1"/>
            <a:endParaRPr lang="en-GB" sz="2400" dirty="0" smtClean="0"/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With</a:t>
            </a:r>
            <a:r>
              <a:rPr lang="en-GB" sz="2400" dirty="0" smtClean="0"/>
              <a:t> </a:t>
            </a:r>
            <a:r>
              <a:rPr lang="en-GB" sz="2400" b="1" i="1" dirty="0" smtClean="0">
                <a:solidFill>
                  <a:srgbClr val="002060"/>
                </a:solidFill>
              </a:rPr>
              <a:t>existential quantification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we form a proposition that is true if and only if </a:t>
            </a:r>
            <a:r>
              <a:rPr lang="en-GB" sz="2400" b="1" i="1" dirty="0" smtClean="0">
                <a:solidFill>
                  <a:srgbClr val="002060"/>
                </a:solidFill>
              </a:rPr>
              <a:t>P(x)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true for at least one value of x in the domain.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7AF19E-0D21-4F54-AD1D-D57A560B76AF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8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" y="274638"/>
            <a:ext cx="908399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Existential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existential quantification of P(x) is the proposition</a:t>
            </a:r>
          </a:p>
          <a:p>
            <a:endParaRPr lang="en-GB" sz="2400" dirty="0" smtClean="0"/>
          </a:p>
          <a:p>
            <a:pPr algn="ctr">
              <a:buFont typeface="Wingdings" pitchFamily="2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“There exists an element x in the domain such that P(x) ”</a:t>
            </a:r>
          </a:p>
          <a:p>
            <a:pPr algn="ctr">
              <a:buFont typeface="Wingdings" pitchFamily="2" charset="2"/>
              <a:buNone/>
            </a:pPr>
            <a:endParaRPr lang="en-GB" sz="2400" i="1" dirty="0" smtClean="0">
              <a:solidFill>
                <a:srgbClr val="002060"/>
              </a:solidFill>
            </a:endParaRP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We use the notation            for the existential quantification of P(x).</a:t>
            </a:r>
          </a:p>
          <a:p>
            <a:endParaRPr lang="en-GB" sz="2400" dirty="0" smtClean="0"/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Here     is called the </a:t>
            </a:r>
            <a:r>
              <a:rPr lang="en-GB" sz="2400" i="1" dirty="0" smtClean="0">
                <a:solidFill>
                  <a:srgbClr val="002060"/>
                </a:solidFill>
              </a:rPr>
              <a:t>existential quantifier</a:t>
            </a:r>
            <a:r>
              <a:rPr lang="en-GB" sz="2400" dirty="0" smtClean="0"/>
              <a:t>.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EA848-8CD1-4A95-9A14-EB20FA1A2E7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15032"/>
              </p:ext>
            </p:extLst>
          </p:nvPr>
        </p:nvGraphicFramePr>
        <p:xfrm>
          <a:off x="3660197" y="3294207"/>
          <a:ext cx="835603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4" imgW="482400" imgH="203040" progId="Equation.3">
                  <p:embed/>
                </p:oleObj>
              </mc:Choice>
              <mc:Fallback>
                <p:oleObj name="Equation" r:id="rId4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197" y="3294207"/>
                        <a:ext cx="835603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658782"/>
              </p:ext>
            </p:extLst>
          </p:nvPr>
        </p:nvGraphicFramePr>
        <p:xfrm>
          <a:off x="1627910" y="4481945"/>
          <a:ext cx="277812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910" y="4481945"/>
                        <a:ext cx="277812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6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" y="274638"/>
            <a:ext cx="908399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Existential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7174" name="Content Placeholder 2"/>
          <p:cNvSpPr>
            <a:spLocks noGrp="1"/>
          </p:cNvSpPr>
          <p:nvPr>
            <p:ph idx="1"/>
          </p:nvPr>
        </p:nvSpPr>
        <p:spPr>
          <a:xfrm>
            <a:off x="472440" y="1571625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existential quantification            is read as:</a:t>
            </a:r>
          </a:p>
          <a:p>
            <a:pPr algn="ctr">
              <a:buFont typeface="Wingdings" pitchFamily="2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“There is an x such that P(x)”</a:t>
            </a:r>
          </a:p>
          <a:p>
            <a:pPr algn="ctr">
              <a:buFont typeface="Wingdings" pitchFamily="2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“There is at least one x such that P(x)”</a:t>
            </a:r>
          </a:p>
          <a:p>
            <a:pPr algn="ctr">
              <a:buFont typeface="Wingdings" pitchFamily="2" charset="2"/>
              <a:buNone/>
            </a:pPr>
            <a:r>
              <a:rPr lang="en-GB" sz="2400" b="1" i="1" dirty="0" smtClean="0"/>
              <a:t>Or</a:t>
            </a:r>
          </a:p>
          <a:p>
            <a:pPr algn="ctr">
              <a:buFont typeface="Wingdings" pitchFamily="2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“For some x P(x)”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Domain of the existential quantification:</a:t>
            </a:r>
          </a:p>
          <a:p>
            <a:pPr lvl="1"/>
            <a:r>
              <a:rPr lang="en-GB" sz="2400" dirty="0" smtClean="0"/>
              <a:t>A domain must be specified when a statement               is used.</a:t>
            </a:r>
          </a:p>
          <a:p>
            <a:pPr lvl="1"/>
            <a:r>
              <a:rPr lang="en-GB" sz="2400" dirty="0" smtClean="0"/>
              <a:t>Furthermore, the meaning of               changes when the domain changes.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A6489-F500-4BCC-9BCF-173FED48623D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479543"/>
              </p:ext>
            </p:extLst>
          </p:nvPr>
        </p:nvGraphicFramePr>
        <p:xfrm>
          <a:off x="4918365" y="1656774"/>
          <a:ext cx="835602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4" imgW="482400" imgH="203040" progId="Equation.3">
                  <p:embed/>
                </p:oleObj>
              </mc:Choice>
              <mc:Fallback>
                <p:oleObj name="Equation" r:id="rId4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365" y="1656774"/>
                        <a:ext cx="835602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362263"/>
              </p:ext>
            </p:extLst>
          </p:nvPr>
        </p:nvGraphicFramePr>
        <p:xfrm>
          <a:off x="5260397" y="4862945"/>
          <a:ext cx="835603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Equation" r:id="rId6" imgW="482400" imgH="203040" progId="Equation.3">
                  <p:embed/>
                </p:oleObj>
              </mc:Choice>
              <mc:Fallback>
                <p:oleObj name="Equation" r:id="rId6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397" y="4862945"/>
                        <a:ext cx="835603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35749"/>
              </p:ext>
            </p:extLst>
          </p:nvPr>
        </p:nvGraphicFramePr>
        <p:xfrm>
          <a:off x="7467600" y="4083917"/>
          <a:ext cx="835602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7" imgW="482400" imgH="203040" progId="Equation.3">
                  <p:embed/>
                </p:oleObj>
              </mc:Choice>
              <mc:Fallback>
                <p:oleObj name="Equation" r:id="rId7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083917"/>
                        <a:ext cx="835602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66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" y="274638"/>
            <a:ext cx="908399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Existential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b="1" i="1" u="sng" dirty="0" smtClean="0">
                <a:solidFill>
                  <a:srgbClr val="002060"/>
                </a:solidFill>
              </a:rPr>
              <a:t>Example: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Let P(x) be the statement “x&gt; 3”. What is the truth value of the quantification            , where the domain consists of all real numbers?</a:t>
            </a:r>
          </a:p>
          <a:p>
            <a:pPr>
              <a:buFont typeface="Wingdings" pitchFamily="2" charset="2"/>
              <a:buNone/>
            </a:pPr>
            <a:endParaRPr lang="en-GB" sz="2400" dirty="0" smtClean="0"/>
          </a:p>
          <a:p>
            <a:r>
              <a:rPr lang="en-GB" sz="2400" b="1" i="1" u="sng" dirty="0" smtClean="0">
                <a:solidFill>
                  <a:srgbClr val="002060"/>
                </a:solidFill>
              </a:rPr>
              <a:t>Solution: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Because “x&gt;3” is sometimes true-for instance, when x=4 – the existential quantification of P(x), which is            , is true.</a:t>
            </a:r>
          </a:p>
          <a:p>
            <a:endParaRPr lang="en-GB" sz="2400" dirty="0" smtClean="0"/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400" i="1" u="sng" dirty="0" smtClean="0">
                <a:solidFill>
                  <a:srgbClr val="800000"/>
                </a:solidFill>
              </a:rPr>
              <a:t>Note: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statement            is false if and only if there is no element x in the domain for which P(x) is true.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8BEAF4-D595-4E7F-BDC7-63EE3273B36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73618"/>
              </p:ext>
            </p:extLst>
          </p:nvPr>
        </p:nvGraphicFramePr>
        <p:xfrm>
          <a:off x="3771032" y="2467264"/>
          <a:ext cx="835603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4" imgW="482400" imgH="203040" progId="Equation.3">
                  <p:embed/>
                </p:oleObj>
              </mc:Choice>
              <mc:Fallback>
                <p:oleObj name="Equation" r:id="rId4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032" y="2467264"/>
                        <a:ext cx="835603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181925"/>
              </p:ext>
            </p:extLst>
          </p:nvPr>
        </p:nvGraphicFramePr>
        <p:xfrm>
          <a:off x="2840400" y="4361007"/>
          <a:ext cx="835602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6" imgW="482400" imgH="203040" progId="Equation.3">
                  <p:embed/>
                </p:oleObj>
              </mc:Choice>
              <mc:Fallback>
                <p:oleObj name="Equation" r:id="rId6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400" y="4361007"/>
                        <a:ext cx="835602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593744"/>
              </p:ext>
            </p:extLst>
          </p:nvPr>
        </p:nvGraphicFramePr>
        <p:xfrm>
          <a:off x="3770385" y="5181600"/>
          <a:ext cx="835603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7" imgW="482400" imgH="203040" progId="Equation.3">
                  <p:embed/>
                </p:oleObj>
              </mc:Choice>
              <mc:Fallback>
                <p:oleObj name="Equation" r:id="rId7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85" y="5181600"/>
                        <a:ext cx="835603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7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" y="274638"/>
            <a:ext cx="908399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Existential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b="1" i="1" u="sng" dirty="0" smtClean="0">
                <a:solidFill>
                  <a:srgbClr val="002060"/>
                </a:solidFill>
              </a:rPr>
              <a:t>Example: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Let P(x) denote the statement “x=x+1”. What is the truth value of the quantification            , where the domain consists of all real numbers?</a:t>
            </a:r>
          </a:p>
          <a:p>
            <a:pPr>
              <a:buFont typeface="Wingdings" pitchFamily="2" charset="2"/>
              <a:buNone/>
            </a:pPr>
            <a:endParaRPr lang="en-GB" sz="2400" dirty="0" smtClean="0"/>
          </a:p>
          <a:p>
            <a:r>
              <a:rPr lang="en-GB" sz="2400" b="1" i="1" u="sng" dirty="0" smtClean="0">
                <a:solidFill>
                  <a:srgbClr val="002060"/>
                </a:solidFill>
              </a:rPr>
              <a:t>Solution: 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Because P(x) is false for every real number x, the existential quantification of P(x), which is            , is false.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E7CCB-233E-4BC7-A711-76D447124B56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01535"/>
              </p:ext>
            </p:extLst>
          </p:nvPr>
        </p:nvGraphicFramePr>
        <p:xfrm>
          <a:off x="6047510" y="2057400"/>
          <a:ext cx="835602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4" imgW="482400" imgH="203040" progId="Equation.3">
                  <p:embed/>
                </p:oleObj>
              </mc:Choice>
              <mc:Fallback>
                <p:oleObj name="Equation" r:id="rId4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510" y="2057400"/>
                        <a:ext cx="835602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921681"/>
              </p:ext>
            </p:extLst>
          </p:nvPr>
        </p:nvGraphicFramePr>
        <p:xfrm>
          <a:off x="6553200" y="3991264"/>
          <a:ext cx="835603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6" imgW="482400" imgH="203040" progId="Equation.3">
                  <p:embed/>
                </p:oleObj>
              </mc:Choice>
              <mc:Fallback>
                <p:oleObj name="Equation" r:id="rId6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991264"/>
                        <a:ext cx="835603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94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" y="274638"/>
            <a:ext cx="908399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Existential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When all the elements in the domain can be listed – say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 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,.....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–if it follows that </a:t>
            </a:r>
            <a:r>
              <a:rPr lang="en-GB" sz="2400" i="1" dirty="0" smtClean="0">
                <a:solidFill>
                  <a:srgbClr val="800000"/>
                </a:solidFill>
              </a:rPr>
              <a:t>the existential quantification </a:t>
            </a:r>
            <a:r>
              <a:rPr lang="en-GB" sz="2400" dirty="0" smtClean="0"/>
              <a:t>           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the same as the disjunction: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Because this disjunction is true if and only if at least one of P(x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), P(x</a:t>
            </a:r>
            <a:r>
              <a:rPr lang="en-GB" sz="2400" baseline="-25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),..., P(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</a:t>
            </a:r>
            <a:r>
              <a:rPr lang="en-GB" sz="2400" baseline="-25000" dirty="0" err="1" smtClean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) is true.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	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42E1B8-F2BF-4D9C-9AFD-747FBFB74B37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6CAA82-8C0B-4677-8FE7-A9E32C1EF71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75067"/>
              </p:ext>
            </p:extLst>
          </p:nvPr>
        </p:nvGraphicFramePr>
        <p:xfrm>
          <a:off x="2631497" y="2971800"/>
          <a:ext cx="331210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4" imgW="1600200" imgH="228600" progId="Equation.3">
                  <p:embed/>
                </p:oleObj>
              </mc:Choice>
              <mc:Fallback>
                <p:oleObj name="Equation" r:id="rId4" imgW="1600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497" y="2971800"/>
                        <a:ext cx="331210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69538"/>
              </p:ext>
            </p:extLst>
          </p:nvPr>
        </p:nvGraphicFramePr>
        <p:xfrm>
          <a:off x="2971800" y="2408382"/>
          <a:ext cx="835603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6" imgW="482400" imgH="203040" progId="Equation.3">
                  <p:embed/>
                </p:oleObj>
              </mc:Choice>
              <mc:Fallback>
                <p:oleObj name="Equation" r:id="rId6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08382"/>
                        <a:ext cx="835603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5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3200" dirty="0" smtClean="0"/>
              <a:t>The Universal Quantification (</a:t>
            </a:r>
            <a:r>
              <a:rPr lang="en-GB" sz="3200" dirty="0" smtClean="0"/>
              <a:t>Cont...)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b="1" i="1" u="sng" dirty="0" smtClean="0">
                <a:solidFill>
                  <a:srgbClr val="002060"/>
                </a:solidFill>
              </a:rPr>
              <a:t>Example: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What is the truth value of              , where P(x) is the statement “x</a:t>
            </a:r>
            <a:r>
              <a:rPr lang="en-GB" sz="240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&lt;10” and the domain consists of the positive integers not exceeding 4?</a:t>
            </a:r>
          </a:p>
          <a:p>
            <a:endParaRPr lang="en-GB" sz="2400" dirty="0" smtClean="0"/>
          </a:p>
          <a:p>
            <a:r>
              <a:rPr lang="en-GB" sz="2400" b="1" i="1" u="sng" dirty="0" smtClean="0">
                <a:solidFill>
                  <a:srgbClr val="002060"/>
                </a:solidFill>
              </a:rPr>
              <a:t>Solution: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statement              is the same as the disjunction </a:t>
            </a:r>
          </a:p>
          <a:p>
            <a:pPr>
              <a:buFont typeface="Wingdings" pitchFamily="2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Because the domain consists of the integers 1,2,3 and 4. Because P(4), which is the statement 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“4</a:t>
            </a:r>
            <a:r>
              <a:rPr lang="en-GB" sz="2400" baseline="30000" dirty="0" smtClean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&lt; 10 ” is false. But P(1), P(2) and P(3) are true, it follows that            is </a:t>
            </a:r>
            <a:r>
              <a:rPr lang="en-GB" sz="2400" b="1" dirty="0" smtClean="0">
                <a:solidFill>
                  <a:srgbClr val="002060"/>
                </a:solidFill>
              </a:rPr>
              <a:t>true.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C8D7C-5193-4FA7-9AD8-56171B9B4BFA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924028"/>
              </p:ext>
            </p:extLst>
          </p:nvPr>
        </p:nvGraphicFramePr>
        <p:xfrm>
          <a:off x="2859232" y="3886200"/>
          <a:ext cx="2923886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4" imgW="1574640" imgH="203040" progId="Equation.3">
                  <p:embed/>
                </p:oleObj>
              </mc:Choice>
              <mc:Fallback>
                <p:oleObj name="Equation" r:id="rId4" imgW="1574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232" y="3886200"/>
                        <a:ext cx="2923886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24778"/>
              </p:ext>
            </p:extLst>
          </p:nvPr>
        </p:nvGraphicFramePr>
        <p:xfrm>
          <a:off x="6019800" y="1686070"/>
          <a:ext cx="835602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6" imgW="482400" imgH="203040" progId="Equation.3">
                  <p:embed/>
                </p:oleObj>
              </mc:Choice>
              <mc:Fallback>
                <p:oleObj name="Equation" r:id="rId6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86070"/>
                        <a:ext cx="835602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564274"/>
              </p:ext>
            </p:extLst>
          </p:nvPr>
        </p:nvGraphicFramePr>
        <p:xfrm>
          <a:off x="4542343" y="3200400"/>
          <a:ext cx="835602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Equation" r:id="rId8" imgW="482400" imgH="203040" progId="Equation.3">
                  <p:embed/>
                </p:oleObj>
              </mc:Choice>
              <mc:Fallback>
                <p:oleObj name="Equation" r:id="rId8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343" y="3200400"/>
                        <a:ext cx="835602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680989"/>
              </p:ext>
            </p:extLst>
          </p:nvPr>
        </p:nvGraphicFramePr>
        <p:xfrm>
          <a:off x="2514600" y="5529119"/>
          <a:ext cx="835603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9" imgW="482400" imgH="203040" progId="Equation.3">
                  <p:embed/>
                </p:oleObj>
              </mc:Choice>
              <mc:Fallback>
                <p:oleObj name="Equation" r:id="rId9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29119"/>
                        <a:ext cx="835603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85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800" dirty="0" smtClean="0"/>
              <a:t>Quantifiers: When True or When False?</a:t>
            </a:r>
            <a:endParaRPr lang="en-GB" sz="28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687127"/>
              </p:ext>
            </p:extLst>
          </p:nvPr>
        </p:nvGraphicFramePr>
        <p:xfrm>
          <a:off x="571500" y="2667000"/>
          <a:ext cx="7715250" cy="165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75"/>
                <a:gridCol w="3120990"/>
                <a:gridCol w="27368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 smtClean="0">
                          <a:solidFill>
                            <a:srgbClr val="002060"/>
                          </a:solidFill>
                        </a:rPr>
                        <a:t>Statement</a:t>
                      </a:r>
                      <a:endParaRPr lang="en-GB" b="1" i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 smtClean="0">
                          <a:solidFill>
                            <a:srgbClr val="002060"/>
                          </a:solidFill>
                        </a:rPr>
                        <a:t>When True?</a:t>
                      </a:r>
                      <a:endParaRPr lang="en-GB" b="1" i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i="1" dirty="0" smtClean="0">
                          <a:solidFill>
                            <a:srgbClr val="002060"/>
                          </a:solidFill>
                        </a:rPr>
                        <a:t>When False?</a:t>
                      </a:r>
                      <a:endParaRPr lang="en-GB" b="1" i="1" dirty="0">
                        <a:solidFill>
                          <a:srgbClr val="002060"/>
                        </a:solidFill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P(x) is true for every x</a:t>
                      </a:r>
                      <a:endParaRPr lang="en-GB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There is an x for which P(x) is false</a:t>
                      </a:r>
                      <a:endParaRPr lang="en-GB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There is an x for which P(x) is true</a:t>
                      </a:r>
                      <a:endParaRPr lang="en-GB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P(x)</a:t>
                      </a:r>
                      <a:r>
                        <a:rPr lang="en-GB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is false for every x</a:t>
                      </a:r>
                      <a:endParaRPr lang="en-GB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C4DEE0-3B47-4C76-BA41-46C7A1E56C91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57255"/>
              </p:ext>
            </p:extLst>
          </p:nvPr>
        </p:nvGraphicFramePr>
        <p:xfrm>
          <a:off x="970468" y="3841461"/>
          <a:ext cx="835602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4" imgW="482400" imgH="203040" progId="Equation.3">
                  <p:embed/>
                </p:oleObj>
              </mc:Choice>
              <mc:Fallback>
                <p:oleObj name="Equation" r:id="rId4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468" y="3841461"/>
                        <a:ext cx="835602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74631"/>
              </p:ext>
            </p:extLst>
          </p:nvPr>
        </p:nvGraphicFramePr>
        <p:xfrm>
          <a:off x="899463" y="3200400"/>
          <a:ext cx="844262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6" imgW="495000" imgH="203040" progId="Equation.3">
                  <p:embed/>
                </p:oleObj>
              </mc:Choice>
              <mc:Fallback>
                <p:oleObj name="Equation" r:id="rId6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63" y="3200400"/>
                        <a:ext cx="844262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Aim of this chapter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Sentences involving variables, such as</a:t>
            </a:r>
          </a:p>
          <a:p>
            <a:pPr marL="708660" lvl="1" indent="-3429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“x &gt; 3”</a:t>
            </a:r>
          </a:p>
          <a:p>
            <a:pPr marL="708660" lvl="1" indent="-3429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“x=y+3”</a:t>
            </a:r>
          </a:p>
          <a:p>
            <a:pPr marL="708660" lvl="1" indent="-342900">
              <a:defRPr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en-GB" sz="2000" dirty="0" err="1" smtClean="0">
                <a:solidFill>
                  <a:schemeClr val="bg2">
                    <a:lumMod val="10000"/>
                  </a:schemeClr>
                </a:solidFill>
              </a:rPr>
              <a:t>x+y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=z”</a:t>
            </a:r>
          </a:p>
          <a:p>
            <a:pPr marL="708660" lvl="1" indent="-342900">
              <a:defRPr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These statements are neither true nor false, when the values of the variables are not specified.</a:t>
            </a:r>
          </a:p>
          <a:p>
            <a:pPr marL="342900" indent="-342900"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We will introduce a more powerful type of logic called </a:t>
            </a:r>
            <a:r>
              <a:rPr lang="en-GB" sz="2400" b="1" i="1" dirty="0" smtClean="0">
                <a:solidFill>
                  <a:schemeClr val="bg2">
                    <a:lumMod val="10000"/>
                  </a:schemeClr>
                </a:solidFill>
              </a:rPr>
              <a:t>Predicate Logic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that discusses the ways that propositions can be produced from such statements.</a:t>
            </a: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0A112B-233C-4654-9310-7DACF0E5007C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00CE5F-E9DB-4945-817E-07C76FA42E8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990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Other Quantifiers</a:t>
            </a:r>
            <a:endParaRPr lang="en-GB" dirty="0"/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548640" y="1571625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Uniqueness Quantifier:</a:t>
            </a:r>
          </a:p>
          <a:p>
            <a:pPr lvl="1"/>
            <a:r>
              <a:rPr lang="en-GB" sz="2400" dirty="0" smtClean="0"/>
              <a:t>Uniqueness quantifier denoted by </a:t>
            </a:r>
          </a:p>
          <a:p>
            <a:pPr lvl="1"/>
            <a:r>
              <a:rPr lang="en-GB" sz="2400" dirty="0" smtClean="0"/>
              <a:t>The notation                                        states </a:t>
            </a:r>
          </a:p>
          <a:p>
            <a:pPr lvl="1" algn="ctr">
              <a:buFont typeface="Wingdings 2" pitchFamily="18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“There exists a unique x such that P(x) is true”</a:t>
            </a:r>
          </a:p>
          <a:p>
            <a:pPr lvl="1" algn="ctr">
              <a:buFont typeface="Wingdings 2" pitchFamily="18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“There is exactly one”</a:t>
            </a:r>
          </a:p>
          <a:p>
            <a:pPr lvl="1" algn="ctr">
              <a:buFont typeface="Wingdings 2" pitchFamily="18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Or</a:t>
            </a:r>
          </a:p>
          <a:p>
            <a:pPr lvl="1" algn="ctr">
              <a:buFont typeface="Wingdings 2" pitchFamily="18" charset="2"/>
              <a:buNone/>
            </a:pPr>
            <a:r>
              <a:rPr lang="en-GB" sz="2400" i="1" dirty="0" smtClean="0">
                <a:solidFill>
                  <a:srgbClr val="002060"/>
                </a:solidFill>
              </a:rPr>
              <a:t>“There is one and only one”  </a:t>
            </a:r>
            <a:r>
              <a:rPr lang="en-GB" sz="2400" dirty="0" smtClean="0"/>
              <a:t>       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4B63F-AD6B-4AFF-99A2-3F17FE82A0BD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75799"/>
              </p:ext>
            </p:extLst>
          </p:nvPr>
        </p:nvGraphicFramePr>
        <p:xfrm>
          <a:off x="5873750" y="1981200"/>
          <a:ext cx="5270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1981200"/>
                        <a:ext cx="5270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328949"/>
              </p:ext>
            </p:extLst>
          </p:nvPr>
        </p:nvGraphicFramePr>
        <p:xfrm>
          <a:off x="3151910" y="2460626"/>
          <a:ext cx="2733386" cy="35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6" imgW="1155600" imgH="215640" progId="Equation.3">
                  <p:embed/>
                </p:oleObj>
              </mc:Choice>
              <mc:Fallback>
                <p:oleObj name="Equation" r:id="rId6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910" y="2460626"/>
                        <a:ext cx="2733386" cy="357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3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Precedence of Quantifiers</a:t>
            </a:r>
            <a:endParaRPr lang="en-GB" dirty="0"/>
          </a:p>
        </p:txBody>
      </p:sp>
      <p:sp>
        <p:nvSpPr>
          <p:cNvPr id="1434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The quantifiers     and     have higher precedence </a:t>
            </a:r>
            <a:r>
              <a:rPr lang="en-GB" sz="2400" dirty="0" smtClean="0"/>
              <a:t>than </a:t>
            </a:r>
            <a:r>
              <a:rPr lang="en-GB" sz="2400" dirty="0" smtClean="0"/>
              <a:t>all logical operators from propositional calculus. </a:t>
            </a:r>
          </a:p>
          <a:p>
            <a:endParaRPr lang="en-GB" sz="2400" dirty="0" smtClean="0"/>
          </a:p>
          <a:p>
            <a:r>
              <a:rPr lang="en-GB" sz="2400" dirty="0" smtClean="0"/>
              <a:t>For example:                           is the disjunction of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               and Q(x).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290D0-9C5D-4EFA-B68B-419CD5CC760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41637"/>
              </p:ext>
            </p:extLst>
          </p:nvPr>
        </p:nvGraphicFramePr>
        <p:xfrm>
          <a:off x="3016828" y="1624735"/>
          <a:ext cx="329045" cy="35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828" y="1624735"/>
                        <a:ext cx="329045" cy="35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75495"/>
              </p:ext>
            </p:extLst>
          </p:nvPr>
        </p:nvGraphicFramePr>
        <p:xfrm>
          <a:off x="3886200" y="1652155"/>
          <a:ext cx="317500" cy="32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52155"/>
                        <a:ext cx="317500" cy="32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90240"/>
              </p:ext>
            </p:extLst>
          </p:nvPr>
        </p:nvGraphicFramePr>
        <p:xfrm>
          <a:off x="2728910" y="2791690"/>
          <a:ext cx="1948295" cy="454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8" imgW="939600" imgH="203040" progId="Equation.3">
                  <p:embed/>
                </p:oleObj>
              </mc:Choice>
              <mc:Fallback>
                <p:oleObj name="Equation" r:id="rId8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0" y="2791690"/>
                        <a:ext cx="1948295" cy="454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889956"/>
              </p:ext>
            </p:extLst>
          </p:nvPr>
        </p:nvGraphicFramePr>
        <p:xfrm>
          <a:off x="962890" y="3214255"/>
          <a:ext cx="1004455" cy="41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name="Equation" r:id="rId10" imgW="495000" imgH="203040" progId="Equation.3">
                  <p:embed/>
                </p:oleObj>
              </mc:Choice>
              <mc:Fallback>
                <p:oleObj name="Equation" r:id="rId10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890" y="3214255"/>
                        <a:ext cx="1004455" cy="417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52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Binding Variables</a:t>
            </a:r>
            <a:endParaRPr lang="en-GB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Bound:</a:t>
            </a:r>
          </a:p>
          <a:p>
            <a:pPr lvl="1"/>
            <a:r>
              <a:rPr lang="en-GB" sz="2000" dirty="0" smtClean="0"/>
              <a:t>When a quantifier is used on the variable x, we say that this occurrence of the variable is called bound.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Free:</a:t>
            </a:r>
          </a:p>
          <a:p>
            <a:pPr lvl="1"/>
            <a:r>
              <a:rPr lang="en-GB" sz="2000" dirty="0" smtClean="0"/>
              <a:t>An occurrence of a variable that is not bound by a quantifier or set equal to a particular value is said to be free.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All the variables that occur in a propositional function must be bound or set equal to a particular value to turn it into a proposition.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This can be done using a combination of universal quantifiers, existential quantifiers, and value assignments.</a:t>
            </a:r>
          </a:p>
          <a:p>
            <a:pPr lvl="1">
              <a:buFont typeface="Wingdings 2" pitchFamily="18" charset="2"/>
              <a:buNone/>
            </a:pPr>
            <a:endParaRPr lang="en-GB" sz="2000" dirty="0" smtClean="0"/>
          </a:p>
          <a:p>
            <a:pPr lvl="1"/>
            <a:endParaRPr lang="en-GB" sz="2000" dirty="0" smtClean="0"/>
          </a:p>
          <a:p>
            <a:pPr lvl="1"/>
            <a:endParaRPr lang="en-GB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0E205-A61A-4601-958D-2286C37C4C28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7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Binding Variables (</a:t>
            </a:r>
            <a:r>
              <a:rPr lang="en-GB" dirty="0" smtClean="0"/>
              <a:t>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Scope:</a:t>
            </a:r>
          </a:p>
          <a:p>
            <a:pPr lvl="1"/>
            <a:r>
              <a:rPr lang="en-GB" sz="2400" dirty="0" smtClean="0"/>
              <a:t>The part of a logical expression to which a quantifier is applied is called the scope of this quantifier.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Consequently, a variable is free if it is outside the scope of all quantifiers in the formula that specifies this variable.</a:t>
            </a:r>
          </a:p>
          <a:p>
            <a:pPr lvl="1">
              <a:buFont typeface="Wingdings 2" pitchFamily="18" charset="2"/>
              <a:buNone/>
            </a:pPr>
            <a:endParaRPr lang="en-GB" sz="2400" dirty="0" smtClean="0"/>
          </a:p>
          <a:p>
            <a:pPr lvl="1">
              <a:buFont typeface="Wingdings" pitchFamily="2" charset="2"/>
              <a:buChar char="Ø"/>
            </a:pPr>
            <a:r>
              <a:rPr lang="en-GB" sz="2400" dirty="0" smtClean="0"/>
              <a:t>Examples:</a:t>
            </a:r>
          </a:p>
          <a:p>
            <a:pPr lvl="2">
              <a:buFont typeface="Wingdings" pitchFamily="2" charset="2"/>
              <a:buChar char="Ø"/>
            </a:pPr>
            <a:r>
              <a:rPr lang="en-GB" sz="2000" dirty="0" smtClean="0"/>
              <a:t>                                   x is bound and y is free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85C3B9-456F-4BCF-9DF5-B55EF2B9968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696638"/>
              </p:ext>
            </p:extLst>
          </p:nvPr>
        </p:nvGraphicFramePr>
        <p:xfrm>
          <a:off x="2022764" y="5172941"/>
          <a:ext cx="1558636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4" imgW="812520" imgH="203040" progId="Equation.3">
                  <p:embed/>
                </p:oleObj>
              </mc:Choice>
              <mc:Fallback>
                <p:oleObj name="Equation" r:id="rId4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764" y="5172941"/>
                        <a:ext cx="1558636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307960"/>
              </p:ext>
            </p:extLst>
          </p:nvPr>
        </p:nvGraphicFramePr>
        <p:xfrm>
          <a:off x="2041814" y="5588576"/>
          <a:ext cx="2987386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6" imgW="1625400" imgH="203040" progId="Equation.3">
                  <p:embed/>
                </p:oleObj>
              </mc:Choice>
              <mc:Fallback>
                <p:oleObj name="Equation" r:id="rId6" imgW="1625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814" y="5588576"/>
                        <a:ext cx="2987386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93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Negating Quantified Expressions</a:t>
            </a:r>
            <a:endParaRPr lang="en-GB" dirty="0"/>
          </a:p>
        </p:txBody>
      </p:sp>
      <p:graphicFrame>
        <p:nvGraphicFramePr>
          <p:cNvPr id="17410" name="Content Placeholder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353921"/>
              </p:ext>
            </p:extLst>
          </p:nvPr>
        </p:nvGraphicFramePr>
        <p:xfrm>
          <a:off x="2296102" y="2590366"/>
          <a:ext cx="4180898" cy="64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4" imgW="1307880" imgH="203040" progId="Equation.3">
                  <p:embed/>
                </p:oleObj>
              </mc:Choice>
              <mc:Fallback>
                <p:oleObj name="Equation" r:id="rId4" imgW="1307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102" y="2590366"/>
                        <a:ext cx="4180898" cy="649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BA938-BC29-48C7-A3A8-011D399DEF8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633471"/>
              </p:ext>
            </p:extLst>
          </p:nvPr>
        </p:nvGraphicFramePr>
        <p:xfrm>
          <a:off x="1964964" y="3731491"/>
          <a:ext cx="4416136" cy="61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6" imgW="1333440" imgH="203040" progId="Equation.3">
                  <p:embed/>
                </p:oleObj>
              </mc:Choice>
              <mc:Fallback>
                <p:oleObj name="Equation" r:id="rId6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964" y="3731491"/>
                        <a:ext cx="4416136" cy="61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11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Negation: When True &amp; When False?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559692"/>
              </p:ext>
            </p:extLst>
          </p:nvPr>
        </p:nvGraphicFramePr>
        <p:xfrm>
          <a:off x="538162" y="2643188"/>
          <a:ext cx="8072438" cy="234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482"/>
                <a:gridCol w="1621706"/>
                <a:gridCol w="2888140"/>
                <a:gridCol w="2018110"/>
              </a:tblGrid>
              <a:tr h="7143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Negation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Equivalent statement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When Is</a:t>
                      </a:r>
                      <a:r>
                        <a:rPr lang="en-GB" sz="18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Negation True?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When Is Negation False?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</a:tr>
              <a:tr h="914396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For every x, P(x) is false.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There is an x for which</a:t>
                      </a:r>
                      <a:r>
                        <a:rPr lang="en-GB" sz="18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P(x) is true.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</a:tr>
              <a:tr h="714377"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There is an x for which P(x) is false.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P(x) is true for every x.</a:t>
                      </a:r>
                      <a:endParaRPr lang="en-GB" sz="18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91439" marR="91439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DB711-416B-4FA6-9702-D3BAFCC49B17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273086"/>
              </p:ext>
            </p:extLst>
          </p:nvPr>
        </p:nvGraphicFramePr>
        <p:xfrm>
          <a:off x="700087" y="3581400"/>
          <a:ext cx="1162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4" imgW="609480" imgH="203040" progId="Equation.3">
                  <p:embed/>
                </p:oleObj>
              </mc:Choice>
              <mc:Fallback>
                <p:oleObj name="Equation" r:id="rId4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" y="3581400"/>
                        <a:ext cx="1162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20456"/>
              </p:ext>
            </p:extLst>
          </p:nvPr>
        </p:nvGraphicFramePr>
        <p:xfrm>
          <a:off x="700087" y="4367212"/>
          <a:ext cx="11128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6" imgW="583920" imgH="203040" progId="Equation.3">
                  <p:embed/>
                </p:oleObj>
              </mc:Choice>
              <mc:Fallback>
                <p:oleObj name="Equation" r:id="rId6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" y="4367212"/>
                        <a:ext cx="11128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02475"/>
              </p:ext>
            </p:extLst>
          </p:nvPr>
        </p:nvGraphicFramePr>
        <p:xfrm>
          <a:off x="2414587" y="3581400"/>
          <a:ext cx="10064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8" imgW="583920" imgH="203040" progId="Equation.3">
                  <p:embed/>
                </p:oleObj>
              </mc:Choice>
              <mc:Fallback>
                <p:oleObj name="Equation" r:id="rId8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7" y="3581400"/>
                        <a:ext cx="10064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26477"/>
              </p:ext>
            </p:extLst>
          </p:nvPr>
        </p:nvGraphicFramePr>
        <p:xfrm>
          <a:off x="2343150" y="4367212"/>
          <a:ext cx="1162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10" imgW="609480" imgH="203040" progId="Equation.3">
                  <p:embed/>
                </p:oleObj>
              </mc:Choice>
              <mc:Fallback>
                <p:oleObj name="Equation" r:id="rId10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367212"/>
                        <a:ext cx="11620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9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57200"/>
            <a:ext cx="864393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Negating Quantified Expressions (</a:t>
            </a:r>
            <a:r>
              <a:rPr lang="en-GB" dirty="0" smtClean="0"/>
              <a:t>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What are the negations of the statements “There is an honest politician” and “All Americans eat cheeseburgers”?</a:t>
            </a:r>
          </a:p>
          <a:p>
            <a:pPr marL="457200" indent="-457200" algn="ctr">
              <a:buFont typeface="+mj-lt"/>
              <a:buAutoNum type="arabicPeriod"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What are the negations of the statements           </a:t>
            </a: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                    and</a:t>
            </a:r>
          </a:p>
          <a:p>
            <a:pPr marL="457200" indent="-457200">
              <a:buFont typeface="Wingdings" pitchFamily="2" charset="2"/>
              <a:buNone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</a:rPr>
              <a:t>3.   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Show that 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457200" indent="-457200">
              <a:buFont typeface="Wingdings" pitchFamily="2" charset="2"/>
              <a:buNone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                     </a:t>
            </a:r>
          </a:p>
          <a:p>
            <a:pPr marL="457200" indent="-457200">
              <a:buFont typeface="Wingdings" pitchFamily="2" charset="2"/>
              <a:buNone/>
              <a:defRPr/>
            </a:pPr>
            <a:endParaRPr lang="en-GB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222A2A-4D77-4006-9C3C-8D5B2C04D741}" type="datetime1">
              <a:rPr lang="en-US" smtClean="0"/>
              <a:pPr>
                <a:defRPr/>
              </a:pPr>
              <a:t>11/3/2019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1D650-6F95-4198-93FC-58203BE4241E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851831"/>
              </p:ext>
            </p:extLst>
          </p:nvPr>
        </p:nvGraphicFramePr>
        <p:xfrm>
          <a:off x="1066800" y="4010890"/>
          <a:ext cx="1168977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Equation" r:id="rId4" imgW="711000" imgH="228600" progId="Equation.3">
                  <p:embed/>
                </p:oleObj>
              </mc:Choice>
              <mc:Fallback>
                <p:oleObj name="Equation" r:id="rId4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10890"/>
                        <a:ext cx="1168977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13409"/>
              </p:ext>
            </p:extLst>
          </p:nvPr>
        </p:nvGraphicFramePr>
        <p:xfrm>
          <a:off x="2869623" y="4010890"/>
          <a:ext cx="1168977" cy="38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Equation" r:id="rId6" imgW="685800" imgH="228600" progId="Equation.3">
                  <p:embed/>
                </p:oleObj>
              </mc:Choice>
              <mc:Fallback>
                <p:oleObj name="Equation" r:id="rId6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623" y="4010890"/>
                        <a:ext cx="1168977" cy="389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16068"/>
              </p:ext>
            </p:extLst>
          </p:nvPr>
        </p:nvGraphicFramePr>
        <p:xfrm>
          <a:off x="2112818" y="5257800"/>
          <a:ext cx="5108864" cy="417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Equation" r:id="rId8" imgW="2489040" imgH="203040" progId="Equation.3">
                  <p:embed/>
                </p:oleObj>
              </mc:Choice>
              <mc:Fallback>
                <p:oleObj name="Equation" r:id="rId8" imgW="2489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18" y="5257800"/>
                        <a:ext cx="5108864" cy="417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6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Predicate Logic</a:t>
            </a:r>
            <a:endParaRPr lang="en-GB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i="1" dirty="0" smtClean="0">
                <a:solidFill>
                  <a:srgbClr val="C00000"/>
                </a:solidFill>
              </a:rPr>
              <a:t>Predicate logic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is an extension of propositional logic that permits concisely reasoning about whole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</a:rPr>
              <a:t>classes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of entities.</a:t>
            </a:r>
          </a:p>
          <a:p>
            <a:pPr eaLnBrk="1" hangingPunct="1"/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Example:</a:t>
            </a:r>
          </a:p>
          <a:p>
            <a:pPr lvl="1" eaLnBrk="1" hangingPunct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Propositional Logic: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			“1 &gt; 3”    </a:t>
            </a:r>
          </a:p>
          <a:p>
            <a:pPr lvl="1" eaLnBrk="1" hangingPunct="1"/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Predicate Logic: </a:t>
            </a:r>
          </a:p>
          <a:p>
            <a:pPr lvl="1" eaLnBrk="1" hangingPunct="1"/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		“x &gt; 3”         Predicate Logic will produce 			        proposition from this statement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507EA-D6AE-4009-8730-CC5D80384921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E9056D-CE79-4023-9AA8-5778AE483136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smtClean="0"/>
          </a:p>
        </p:txBody>
      </p:sp>
      <p:sp>
        <p:nvSpPr>
          <p:cNvPr id="9" name="Right Brace 8"/>
          <p:cNvSpPr/>
          <p:nvPr/>
        </p:nvSpPr>
        <p:spPr>
          <a:xfrm>
            <a:off x="3357563" y="5138738"/>
            <a:ext cx="214312" cy="500062"/>
          </a:xfrm>
          <a:prstGeom prst="rightBrac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Predicates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Autofit/>
          </a:bodyPr>
          <a:lstStyle/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statement </a:t>
            </a:r>
          </a:p>
          <a:p>
            <a:pPr marL="0" indent="0">
              <a:buNone/>
              <a:defRPr/>
            </a:pPr>
            <a:r>
              <a:rPr lang="en-GB" sz="24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	“x is greater than 3”</a:t>
            </a:r>
          </a:p>
          <a:p>
            <a:pPr marL="457200" indent="-457200">
              <a:defRPr/>
            </a:pPr>
            <a:endParaRPr lang="en-GB" sz="2400" dirty="0" smtClean="0"/>
          </a:p>
          <a:p>
            <a:pPr marL="457200" indent="-457200">
              <a:defRPr/>
            </a:pPr>
            <a:endParaRPr lang="en-GB" sz="2400" dirty="0" smtClean="0"/>
          </a:p>
          <a:p>
            <a:pPr marL="457200" indent="-457200">
              <a:defRPr/>
            </a:pPr>
            <a:endParaRPr lang="en-GB" sz="2400" dirty="0" smtClean="0"/>
          </a:p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We can denote “x is greater that 3” by </a:t>
            </a:r>
            <a:r>
              <a:rPr lang="en-GB" sz="2400" b="1" dirty="0" smtClean="0">
                <a:solidFill>
                  <a:srgbClr val="C00000"/>
                </a:solidFill>
              </a:rPr>
              <a:t>P(x)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where </a:t>
            </a:r>
            <a:r>
              <a:rPr lang="en-GB" sz="2400" b="1" dirty="0" smtClean="0">
                <a:solidFill>
                  <a:srgbClr val="C00000"/>
                </a:solidFill>
              </a:rPr>
              <a:t>P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denotes the predicate 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“</a:t>
            </a:r>
            <a:r>
              <a:rPr lang="en-GB" sz="2400" i="1" dirty="0" smtClean="0">
                <a:solidFill>
                  <a:srgbClr val="C00000"/>
                </a:solidFill>
              </a:rPr>
              <a:t>is greater than 3</a:t>
            </a:r>
            <a:r>
              <a:rPr lang="en-GB" sz="2400" i="1" dirty="0" smtClean="0">
                <a:solidFill>
                  <a:schemeClr val="bg2">
                    <a:lumMod val="10000"/>
                  </a:schemeClr>
                </a:solidFill>
              </a:rPr>
              <a:t>”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en-GB" sz="2400" b="1" dirty="0" smtClean="0">
                <a:solidFill>
                  <a:srgbClr val="C00000"/>
                </a:solidFill>
              </a:rPr>
              <a:t>x</a:t>
            </a:r>
            <a:r>
              <a:rPr lang="en-GB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the </a:t>
            </a:r>
            <a:r>
              <a:rPr lang="en-GB" sz="2400" dirty="0" smtClean="0">
                <a:solidFill>
                  <a:srgbClr val="C00000"/>
                </a:solidFill>
              </a:rPr>
              <a:t>variable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statement </a:t>
            </a:r>
            <a:r>
              <a:rPr lang="en-GB" sz="2400" dirty="0" smtClean="0">
                <a:solidFill>
                  <a:srgbClr val="C00000"/>
                </a:solidFill>
              </a:rPr>
              <a:t>P(x)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also called the value of the propositional function </a:t>
            </a:r>
            <a:r>
              <a:rPr lang="en-GB" sz="2400" dirty="0" smtClean="0">
                <a:solidFill>
                  <a:srgbClr val="C00000"/>
                </a:solidFill>
              </a:rPr>
              <a:t>P at x</a:t>
            </a:r>
            <a:r>
              <a:rPr lang="en-GB" sz="2400" dirty="0" smtClean="0"/>
              <a:t>.</a:t>
            </a:r>
          </a:p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Once a value has been assigned to the variable x, the statement </a:t>
            </a:r>
            <a:r>
              <a:rPr lang="en-GB" sz="2400" dirty="0" smtClean="0">
                <a:solidFill>
                  <a:srgbClr val="C00000"/>
                </a:solidFill>
              </a:rPr>
              <a:t>P(x)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becomes a proposition and has a truth value.</a:t>
            </a:r>
          </a:p>
          <a:p>
            <a:pPr marL="457200" indent="-457200">
              <a:defRPr/>
            </a:pPr>
            <a:endParaRPr lang="en-GB" sz="2400" dirty="0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1E9B2F-9BE5-44F6-B7B7-EE40BF47F76B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2ED3EF-9814-41A7-AAFA-61171539222C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GB" smtClean="0"/>
          </a:p>
        </p:txBody>
      </p:sp>
      <p:sp>
        <p:nvSpPr>
          <p:cNvPr id="8" name="Right Brace 7"/>
          <p:cNvSpPr/>
          <p:nvPr/>
        </p:nvSpPr>
        <p:spPr>
          <a:xfrm rot="5400000">
            <a:off x="3714750" y="1500188"/>
            <a:ext cx="428625" cy="2286000"/>
          </a:xfrm>
          <a:prstGeom prst="rightBrace">
            <a:avLst>
              <a:gd name="adj1" fmla="val 8333"/>
              <a:gd name="adj2" fmla="val 48873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ight Brace 8"/>
          <p:cNvSpPr/>
          <p:nvPr/>
        </p:nvSpPr>
        <p:spPr>
          <a:xfrm rot="5400000">
            <a:off x="2459832" y="2469356"/>
            <a:ext cx="214312" cy="276225"/>
          </a:xfrm>
          <a:prstGeom prst="rightBrace">
            <a:avLst>
              <a:gd name="adj1" fmla="val 8333"/>
              <a:gd name="adj2" fmla="val 48873"/>
            </a:avLst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2178844" y="2750344"/>
            <a:ext cx="428625" cy="357187"/>
          </a:xfrm>
          <a:prstGeom prst="straightConnector1">
            <a:avLst/>
          </a:prstGeom>
          <a:ln w="381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571625" y="3071813"/>
            <a:ext cx="938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latin typeface="Century Schoolbook" pitchFamily="18" charset="0"/>
              </a:rPr>
              <a:t>subject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429000" y="2857500"/>
            <a:ext cx="1176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latin typeface="Century Schoolbook" pitchFamily="18" charset="0"/>
              </a:rPr>
              <a:t>predicate</a:t>
            </a:r>
          </a:p>
        </p:txBody>
      </p:sp>
    </p:spTree>
    <p:extLst>
      <p:ext uri="{BB962C8B-B14F-4D97-AF65-F5344CB8AC3E}">
        <p14:creationId xmlns:p14="http://schemas.microsoft.com/office/powerpoint/2010/main" val="28599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 1: Let P(x) denote the statement “x&gt;3”. What are the truth values of P(4) and P(2)?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 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P(4): 4&gt;3, is TRUE</a:t>
            </a:r>
          </a:p>
          <a:p>
            <a:pPr lvl="1"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P(2): 2&gt;3 , is FALSE</a:t>
            </a:r>
          </a:p>
          <a:p>
            <a:pPr lvl="1" eaLnBrk="1" hangingPunct="1">
              <a:buFont typeface="Wingdings 2" pitchFamily="18" charset="2"/>
              <a:buNone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F452D1-9B27-451A-A5CE-613C9045BEF3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85497B-76BC-422F-9F45-B447CAC9F9BA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408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600200"/>
            <a:ext cx="8214360" cy="4873625"/>
          </a:xfrm>
        </p:spPr>
        <p:txBody>
          <a:bodyPr>
            <a:noAutofit/>
          </a:bodyPr>
          <a:lstStyle/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 2: Let A(x) denote the statement </a:t>
            </a:r>
            <a:r>
              <a:rPr lang="en-GB" sz="2400" dirty="0" smtClean="0">
                <a:solidFill>
                  <a:schemeClr val="accent2">
                    <a:lumMod val="75000"/>
                  </a:schemeClr>
                </a:solidFill>
              </a:rPr>
              <a:t>“Computer x is under attack by an intruder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”. Suppose that of the computers on campus, only AE and EECE are currently under attack by the intruders. What are the truth values of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A(AE), A(CSE) and A(EECE)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pPr marL="457200" indent="-457200">
              <a:defRPr/>
            </a:pPr>
            <a:endParaRPr lang="en-GB" sz="2400" dirty="0" smtClean="0"/>
          </a:p>
          <a:p>
            <a:pPr marL="457200" indent="-457200"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 Because </a:t>
            </a:r>
            <a:r>
              <a:rPr lang="en-GB" sz="2400" dirty="0" smtClean="0">
                <a:solidFill>
                  <a:srgbClr val="C00000"/>
                </a:solidFill>
              </a:rPr>
              <a:t>CSE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is not on the list of computers currently under attack, we conclude that </a:t>
            </a:r>
            <a:r>
              <a:rPr lang="en-GB" sz="2400" u="sng" dirty="0" smtClean="0">
                <a:solidFill>
                  <a:srgbClr val="C00000"/>
                </a:solidFill>
              </a:rPr>
              <a:t>A(CSE) is false</a:t>
            </a:r>
            <a:r>
              <a:rPr lang="en-GB" sz="2400" dirty="0" smtClean="0"/>
              <a:t>.</a:t>
            </a:r>
          </a:p>
          <a:p>
            <a:pPr marL="457200" indent="-457200">
              <a:defRPr/>
            </a:pPr>
            <a:endParaRPr lang="en-GB" sz="2400" dirty="0" smtClean="0"/>
          </a:p>
          <a:p>
            <a:pPr marL="0" indent="0">
              <a:buNone/>
              <a:defRPr/>
            </a:pP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Similarly, </a:t>
            </a:r>
            <a:r>
              <a:rPr lang="en-GB" sz="2400" dirty="0" smtClean="0">
                <a:solidFill>
                  <a:srgbClr val="C00000"/>
                </a:solidFill>
              </a:rPr>
              <a:t>AE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and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rgbClr val="C00000"/>
                </a:solidFill>
              </a:rPr>
              <a:t>EECE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are on the list of computers under attack, we can conclude that </a:t>
            </a:r>
            <a:r>
              <a:rPr lang="en-GB" sz="2400" dirty="0" smtClean="0">
                <a:solidFill>
                  <a:srgbClr val="C00000"/>
                </a:solidFill>
              </a:rPr>
              <a:t>A(AE) and A(EECE) are true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9BCF90-7FF5-4398-9DB1-94FD7DAB69A7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15175E-7CCF-41FE-AF40-2001FAFF16EB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1847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Predicates (Cont...)</a:t>
            </a:r>
            <a:endParaRPr lang="en-GB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962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We can also have statements that involve more than one variable.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Consider the statement </a:t>
            </a:r>
            <a:r>
              <a:rPr lang="en-GB" sz="2400" dirty="0" smtClean="0">
                <a:solidFill>
                  <a:srgbClr val="C00000"/>
                </a:solidFill>
              </a:rPr>
              <a:t>“x=y+3.”</a:t>
            </a:r>
          </a:p>
          <a:p>
            <a:pPr eaLnBrk="1" hangingPunct="1"/>
            <a:endParaRPr lang="en-GB" sz="2400" dirty="0" smtClean="0"/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We can denote this statement by </a:t>
            </a:r>
            <a:r>
              <a:rPr lang="en-GB" sz="2400" dirty="0" smtClean="0">
                <a:solidFill>
                  <a:srgbClr val="C00000"/>
                </a:solidFill>
              </a:rPr>
              <a:t>Q(</a:t>
            </a:r>
            <a:r>
              <a:rPr lang="en-GB" sz="2400" dirty="0" err="1" smtClean="0">
                <a:solidFill>
                  <a:srgbClr val="C00000"/>
                </a:solidFill>
              </a:rPr>
              <a:t>x,y</a:t>
            </a:r>
            <a:r>
              <a:rPr lang="en-GB" sz="2400" dirty="0" smtClean="0">
                <a:solidFill>
                  <a:srgbClr val="C00000"/>
                </a:solidFill>
              </a:rPr>
              <a:t>), where x and y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are variables and </a:t>
            </a:r>
            <a:r>
              <a:rPr lang="en-GB" sz="2400" dirty="0" smtClean="0">
                <a:solidFill>
                  <a:srgbClr val="C00000"/>
                </a:solidFill>
              </a:rPr>
              <a:t>Q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is the predicate.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When values are assigned to the variables x and y, the statement Q(x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, y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) has a truth value.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505021-933E-47AA-AEA4-4DD3DDC8D1F8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0AC264-6D83-4E3D-80FD-43E115A643E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23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Example 1: Let Q(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) denote the statement “x=y+3.” What are the truth values of the propositions Q(1,2) and Q(3,0)?</a:t>
            </a: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Solution:</a:t>
            </a:r>
          </a:p>
          <a:p>
            <a:pPr lvl="1" eaLnBrk="1" hangingPunct="1"/>
            <a:r>
              <a:rPr lang="en-GB" sz="2400" dirty="0" smtClean="0">
                <a:solidFill>
                  <a:srgbClr val="00B050"/>
                </a:solidFill>
              </a:rPr>
              <a:t>Q(1</a:t>
            </a:r>
            <a:r>
              <a:rPr lang="en-GB" sz="2400" dirty="0" smtClean="0">
                <a:solidFill>
                  <a:srgbClr val="00B050"/>
                </a:solidFill>
              </a:rPr>
              <a:t>, 2</a:t>
            </a:r>
            <a:r>
              <a:rPr lang="en-GB" sz="2400" dirty="0" smtClean="0">
                <a:solidFill>
                  <a:srgbClr val="00B050"/>
                </a:solidFill>
              </a:rPr>
              <a:t>): “1=2+3”, which is FALSE</a:t>
            </a:r>
          </a:p>
          <a:p>
            <a:pPr lvl="1" eaLnBrk="1" hangingPunct="1"/>
            <a:r>
              <a:rPr lang="en-GB" sz="2400" dirty="0" smtClean="0">
                <a:solidFill>
                  <a:srgbClr val="00B050"/>
                </a:solidFill>
              </a:rPr>
              <a:t>Q(3</a:t>
            </a:r>
            <a:r>
              <a:rPr lang="en-GB" sz="2400" dirty="0" smtClean="0">
                <a:solidFill>
                  <a:srgbClr val="00B050"/>
                </a:solidFill>
              </a:rPr>
              <a:t>, 0</a:t>
            </a:r>
            <a:r>
              <a:rPr lang="en-GB" sz="2400" dirty="0" smtClean="0">
                <a:solidFill>
                  <a:srgbClr val="00B050"/>
                </a:solidFill>
              </a:rPr>
              <a:t>): “3=0+3”, which is TRUE</a:t>
            </a:r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4B0F78-B5C3-46D6-BC3C-E47E009C4E1F}" type="datetime1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11/3/2019</a:t>
            </a:fld>
            <a:endParaRPr lang="en-GB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BD0DEA-2780-445C-8F02-E732310C622D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087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75</TotalTime>
  <Words>1794</Words>
  <Application>Microsoft Office PowerPoint</Application>
  <PresentationFormat>On-screen Show (4:3)</PresentationFormat>
  <Paragraphs>362</Paragraphs>
  <Slides>36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Abdullah</vt:lpstr>
      <vt:lpstr>Equation</vt:lpstr>
      <vt:lpstr>Discrete Mathematics</vt:lpstr>
      <vt:lpstr>Lectures on</vt:lpstr>
      <vt:lpstr>Aim of this chapter</vt:lpstr>
      <vt:lpstr>Predicate Logic</vt:lpstr>
      <vt:lpstr>Predicates</vt:lpstr>
      <vt:lpstr>Examples</vt:lpstr>
      <vt:lpstr>Examples</vt:lpstr>
      <vt:lpstr>Predicates (Cont...)</vt:lpstr>
      <vt:lpstr>Examples</vt:lpstr>
      <vt:lpstr>Examples</vt:lpstr>
      <vt:lpstr>Examples</vt:lpstr>
      <vt:lpstr>Predicates (Cont...)</vt:lpstr>
      <vt:lpstr>Applications of Propositional Function</vt:lpstr>
      <vt:lpstr>Quantification</vt:lpstr>
      <vt:lpstr>Quantifiers</vt:lpstr>
      <vt:lpstr>The Universal Quantification</vt:lpstr>
      <vt:lpstr>The Universal Quantification (Cont...)</vt:lpstr>
      <vt:lpstr>The Universal Quantification (Cont...)</vt:lpstr>
      <vt:lpstr>The Universal Quantification (Cont...)</vt:lpstr>
      <vt:lpstr>The Universal Quantification (Cont...)</vt:lpstr>
      <vt:lpstr>The Universal Quantification (Cont...)</vt:lpstr>
      <vt:lpstr>The Existential Quantification</vt:lpstr>
      <vt:lpstr>The Existential Quantification (Cont...)</vt:lpstr>
      <vt:lpstr>The Existential Quantification (Cont...)</vt:lpstr>
      <vt:lpstr>The Existential Quantification (Cont...)</vt:lpstr>
      <vt:lpstr>The Existential Quantification (Cont...)</vt:lpstr>
      <vt:lpstr>The Existential Quantification (Cont...)</vt:lpstr>
      <vt:lpstr>The Universal Quantification (Cont...)</vt:lpstr>
      <vt:lpstr>Quantifiers: When True or When False?</vt:lpstr>
      <vt:lpstr>Other Quantifiers</vt:lpstr>
      <vt:lpstr>Precedence of Quantifiers</vt:lpstr>
      <vt:lpstr>Binding Variables</vt:lpstr>
      <vt:lpstr>Binding Variables (Cont...)</vt:lpstr>
      <vt:lpstr>Negating Quantified Expressions</vt:lpstr>
      <vt:lpstr>Negation: When True &amp; When False?</vt:lpstr>
      <vt:lpstr>Negating Quantified Expressions (Cont...)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pc</dc:creator>
  <cp:lastModifiedBy>pc</cp:lastModifiedBy>
  <cp:revision>17</cp:revision>
  <dcterms:created xsi:type="dcterms:W3CDTF">2006-08-16T00:00:00Z</dcterms:created>
  <dcterms:modified xsi:type="dcterms:W3CDTF">2019-11-03T16:35:04Z</dcterms:modified>
</cp:coreProperties>
</file>