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ACF07-E224-4E4E-B43A-8F10E8D444D4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E1C74-0268-4F45-B31A-E162152A7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9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F8F7FF2-A5E9-41B8-98B9-19DE45656D36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026462D-08BB-47A9-BE48-7CDBFB9465E9}" type="slidenum">
              <a:rPr lang="en-US" sz="1200" smtClean="0"/>
              <a:pPr/>
              <a:t>11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Domain is people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EBF60F1-969E-46E6-BA04-7DBB92B23375}" type="slidenum">
              <a:rPr lang="en-US" sz="1200" smtClean="0"/>
              <a:pPr/>
              <a:t>12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2EDFC9B-DC18-42D5-A0AE-21335AF9E775}" type="slidenum">
              <a:rPr lang="en-US" sz="1200" smtClean="0"/>
              <a:pPr/>
              <a:t>13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B27FB-40EA-4344-8E3B-C90F69828B8F}" type="slidenum">
              <a:rPr lang="en-US" sz="1200" smtClean="0"/>
              <a:pPr/>
              <a:t>14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3B37799-AFDA-46A7-A357-1BDA67CF7FC3}" type="slidenum">
              <a:rPr lang="en-US" sz="1200" smtClean="0"/>
              <a:pPr/>
              <a:t>15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EBC1DD5-B11A-4A50-9E09-B956ECA12C7B}" type="slidenum">
              <a:rPr lang="en-US" sz="1200" smtClean="0"/>
              <a:pPr/>
              <a:t>16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AB851F1-9331-4A91-AC78-FFE3BB295381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E07B68C-385A-4CFE-9098-EC3B92517D1A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A23F3F3-854C-496C-AD3A-94B5393EEAE1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6F2C14-291B-4C35-B72A-430EBAFB7666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32A2023-3313-462E-B547-D0E2EBE3E3AD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7BCEEA-9153-4CAA-A124-110B3D83783E}" type="slidenum">
              <a:rPr lang="en-US" sz="1200" smtClean="0"/>
              <a:pPr/>
              <a:t>7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589D61-D31D-449C-BF61-9B41CC4A2D30}" type="slidenum">
              <a:rPr lang="en-US" sz="1200" smtClean="0"/>
              <a:pPr/>
              <a:t>8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79D7F2A-7A84-4DCF-AD7C-17C52F75D799}" type="slidenum">
              <a:rPr lang="en-US" sz="1200" smtClean="0"/>
              <a:pPr/>
              <a:t>9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Well-ordering principle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F9D1CD5-5B8C-4C32-A672-5450F828FD79}" type="slidenum">
              <a:rPr lang="en-US" sz="1200" smtClean="0"/>
              <a:pPr/>
              <a:t>10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AEBB31CE-77B3-47D6-A3CF-8A6DB0AB7493}" type="datetime1">
              <a:rPr lang="en-US" smtClean="0"/>
              <a:t>11/3/2019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D3948-319A-401A-89C8-3BFAB354AD4F}" type="datetime1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1557-A27A-4CBE-88ED-085AD4AE3F23}" type="datetime1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A6D51254-F1EC-4A88-8D87-13CB9EF2C668}" type="datetime1">
              <a:rPr lang="en-US" smtClean="0"/>
              <a:t>11/3/2019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C2383-C4E9-4489-9DB9-A0DDDCFB5CC1}" type="datetime1">
              <a:rPr lang="en-US" smtClean="0"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9A398EAD-F2C3-4AF6-ACFE-7AA76FC6BA97}" type="datetime1">
              <a:rPr lang="en-US" smtClean="0"/>
              <a:t>11/3/2019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E2EDF15-0926-4AEF-ABBC-2FF29C4C505C}" type="datetime1">
              <a:rPr lang="en-US" smtClean="0"/>
              <a:t>11/3/2019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462F6BE-B93E-424E-B79B-462F0886A2CF}" type="datetime1">
              <a:rPr lang="en-US" smtClean="0"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790B-0FE9-4A86-86F1-D67E779BD17D}" type="datetime1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9FCC-7FCE-4180-ADBE-652FAB6A6B23}" type="datetime1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5117-753C-44B1-AE10-0774B99F51E0}" type="datetime1">
              <a:rPr lang="en-US" smtClean="0"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3718C9E2-7C30-40EB-AEF6-F2797C9E4FEE}" type="datetime1">
              <a:rPr lang="en-US" smtClean="0"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Chapter 1</a:t>
            </a:r>
          </a:p>
          <a:p>
            <a:r>
              <a:rPr lang="en-US" dirty="0" smtClean="0"/>
              <a:t>Section 1.4</a:t>
            </a:r>
          </a:p>
          <a:p>
            <a:endParaRPr lang="en-US" dirty="0"/>
          </a:p>
          <a:p>
            <a:r>
              <a:rPr lang="en-US" dirty="0"/>
              <a:t>Nested Quantifiers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2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15637" y="540327"/>
            <a:ext cx="8312727" cy="83127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Translate the following expressions into English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5181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i="1" dirty="0" smtClean="0">
                <a:solidFill>
                  <a:schemeClr val="bg2">
                    <a:lumMod val="10000"/>
                  </a:schemeClr>
                </a:solidFill>
              </a:rPr>
              <a:t>Let: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O(</a:t>
            </a:r>
            <a:r>
              <a:rPr lang="en-US" sz="2000" dirty="0" err="1" smtClean="0"/>
              <a:t>x,y</a:t>
            </a:r>
            <a:r>
              <a:rPr lang="en-US" sz="2000" dirty="0" smtClean="0"/>
              <a:t>) ≡ x is older than y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F(</a:t>
            </a:r>
            <a:r>
              <a:rPr lang="en-US" sz="2000" dirty="0" err="1" smtClean="0"/>
              <a:t>x,y</a:t>
            </a:r>
            <a:r>
              <a:rPr lang="en-US" sz="2000" dirty="0" smtClean="0"/>
              <a:t>) ≡ x and y are friends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 domain for variables x and y is “all students”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i="1" dirty="0" smtClean="0">
                <a:solidFill>
                  <a:schemeClr val="bg2">
                    <a:lumMod val="10000"/>
                  </a:schemeClr>
                </a:solidFill>
              </a:rPr>
              <a:t>Statement: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∃x ∀y O(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There exists a student x, such that for all students y, x is older than y.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i="1" dirty="0" smtClean="0">
                <a:solidFill>
                  <a:schemeClr val="bg2">
                    <a:lumMod val="10000"/>
                  </a:schemeClr>
                </a:solidFill>
              </a:rPr>
              <a:t>Statement: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 ∃x ∃y [F(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) ∧ ∀z [(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y≠z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) → ¬F(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x,z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)]]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There exists two students x and y such that x and y are friends and for all students z, if z ≠ y, then x and z are not friends.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i="1" dirty="0" smtClean="0"/>
              <a:t>Alternatively</a:t>
            </a:r>
            <a:r>
              <a:rPr lang="en-US" sz="2000" dirty="0" smtClean="0"/>
              <a:t>: There exists a student with only one friend </a:t>
            </a:r>
            <a:r>
              <a:rPr lang="en-US" sz="2000" dirty="0" smtClean="0">
                <a:sym typeface="Wingdings" charset="2"/>
              </a:rPr>
              <a:t>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smtClean="0"/>
              <a:t>Translating from English to a logical expression with nested quantifiers is a little bit more work…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297180" y="1806702"/>
            <a:ext cx="8549640" cy="4517898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b="1" i="1" dirty="0" smtClean="0"/>
              <a:t>Steps:</a:t>
            </a:r>
            <a:endParaRPr lang="en-US" sz="2400" dirty="0" smtClean="0"/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If necessary, rewrite the sentence to make quantifiers and logical operations more explicit</a:t>
            </a:r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Create propositional functions to express the concepts in the sentence</a:t>
            </a:r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State the domains of the variables in each propositional function</a:t>
            </a:r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Determine the order of quantifiers</a:t>
            </a:r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Generate logical expression</a:t>
            </a:r>
          </a:p>
          <a:p>
            <a:pPr marL="857250" lvl="1" indent="-457200" eaLnBrk="1" hangingPunct="1">
              <a:buFont typeface="Wingdings" charset="2"/>
              <a:buNone/>
            </a:pP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7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Let’s try an example…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5334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Statement: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Every student has asked at least one professor a question.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4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4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Rewrite: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For every person x, if x is a student, then there exists a professor whom x has asked a question.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Let: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S(x) ≡ x is a student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P(y) ≡ y is a professor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Q(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</a:rPr>
              <a:t>) ≡ x has asked y a question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" charset="2"/>
              <a:buNone/>
              <a:defRPr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Translation: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∀x (S(x) → ∃y [P(y) ∧ 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  <a:endParaRPr lang="en-US" sz="2400" b="1" i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2362200" y="1422400"/>
            <a:ext cx="1974273" cy="381000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 eaLnBrk="0" hangingPunct="0"/>
            <a:endParaRPr 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349338" y="985837"/>
            <a:ext cx="5642262" cy="461963"/>
            <a:chOff x="3349338" y="985837"/>
            <a:chExt cx="5642262" cy="461963"/>
          </a:xfrm>
        </p:grpSpPr>
        <p:sp>
          <p:nvSpPr>
            <p:cNvPr id="20499" name="TextBox 4"/>
            <p:cNvSpPr txBox="1">
              <a:spLocks noChangeArrowheads="1"/>
            </p:cNvSpPr>
            <p:nvPr/>
          </p:nvSpPr>
          <p:spPr bwMode="auto">
            <a:xfrm>
              <a:off x="5867400" y="985837"/>
              <a:ext cx="31242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 dirty="0">
                  <a:solidFill>
                    <a:srgbClr val="FF0000"/>
                  </a:solidFill>
                  <a:latin typeface="Handwriting - Dakota" charset="0"/>
                </a:rPr>
                <a:t>Universal quantifier</a:t>
              </a:r>
            </a:p>
          </p:txBody>
        </p:sp>
        <p:cxnSp>
          <p:nvCxnSpPr>
            <p:cNvPr id="6" name="Shape 5"/>
            <p:cNvCxnSpPr>
              <a:stCxn id="20499" idx="1"/>
              <a:endCxn id="4" idx="0"/>
            </p:cNvCxnSpPr>
            <p:nvPr/>
          </p:nvCxnSpPr>
          <p:spPr bwMode="auto">
            <a:xfrm rot="10800000" flipV="1">
              <a:off x="3349338" y="1216818"/>
              <a:ext cx="2518063" cy="205581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8" name="Rounded Rectangle 7"/>
          <p:cNvSpPr>
            <a:spLocks noChangeArrowheads="1"/>
          </p:cNvSpPr>
          <p:nvPr/>
        </p:nvSpPr>
        <p:spPr bwMode="auto">
          <a:xfrm>
            <a:off x="5728855" y="1447800"/>
            <a:ext cx="1662545" cy="381000"/>
          </a:xfrm>
          <a:prstGeom prst="roundRect">
            <a:avLst>
              <a:gd name="adj" fmla="val 50000"/>
            </a:avLst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r" eaLnBrk="0" hangingPunct="0"/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34000" y="1828800"/>
            <a:ext cx="3429000" cy="914400"/>
            <a:chOff x="5334000" y="1828800"/>
            <a:chExt cx="3429000" cy="914400"/>
          </a:xfrm>
        </p:grpSpPr>
        <p:sp>
          <p:nvSpPr>
            <p:cNvPr id="20497" name="TextBox 8"/>
            <p:cNvSpPr txBox="1">
              <a:spLocks noChangeArrowheads="1"/>
            </p:cNvSpPr>
            <p:nvPr/>
          </p:nvSpPr>
          <p:spPr bwMode="auto">
            <a:xfrm>
              <a:off x="5334000" y="2281238"/>
              <a:ext cx="3429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Existential quantifier</a:t>
              </a:r>
            </a:p>
          </p:txBody>
        </p:sp>
        <p:cxnSp>
          <p:nvCxnSpPr>
            <p:cNvPr id="10" name="Shape 9"/>
            <p:cNvCxnSpPr>
              <a:stCxn id="20497" idx="0"/>
              <a:endCxn id="8" idx="2"/>
            </p:cNvCxnSpPr>
            <p:nvPr/>
          </p:nvCxnSpPr>
          <p:spPr bwMode="auto">
            <a:xfrm rot="16200000" flipV="1">
              <a:off x="6578095" y="1810833"/>
              <a:ext cx="452438" cy="488372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953000" y="5113338"/>
            <a:ext cx="4267200" cy="830262"/>
            <a:chOff x="4953000" y="5113338"/>
            <a:chExt cx="4267200" cy="830262"/>
          </a:xfrm>
        </p:grpSpPr>
        <p:sp>
          <p:nvSpPr>
            <p:cNvPr id="20495" name="TextBox 25"/>
            <p:cNvSpPr txBox="1">
              <a:spLocks noChangeArrowheads="1"/>
            </p:cNvSpPr>
            <p:nvPr/>
          </p:nvSpPr>
          <p:spPr bwMode="auto">
            <a:xfrm>
              <a:off x="5791200" y="5113338"/>
              <a:ext cx="3429000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Domains for x and y are “all people”</a:t>
              </a:r>
            </a:p>
          </p:txBody>
        </p:sp>
        <p:cxnSp>
          <p:nvCxnSpPr>
            <p:cNvPr id="20496" name="Curved Connector 27"/>
            <p:cNvCxnSpPr>
              <a:cxnSpLocks noChangeShapeType="1"/>
            </p:cNvCxnSpPr>
            <p:nvPr/>
          </p:nvCxnSpPr>
          <p:spPr bwMode="auto">
            <a:xfrm rot="10800000">
              <a:off x="4953000" y="5418138"/>
              <a:ext cx="838200" cy="152400"/>
            </a:xfrm>
            <a:prstGeom prst="curvedConnector3">
              <a:avLst>
                <a:gd name="adj1" fmla="val 50000"/>
              </a:avLst>
            </a:prstGeom>
            <a:noFill/>
            <a:ln w="38100" algn="ctr">
              <a:solidFill>
                <a:schemeClr val="bg2">
                  <a:lumMod val="1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bldLvl="2"/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Translate the following from English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641273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Statement: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There is a man who has tasted every type of beer.</a:t>
            </a: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Rewrite: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 There exists a person x such that x is man and for all types of drink y, if y is a beer then x has tasted y.</a:t>
            </a:r>
            <a:endParaRPr lang="en-US" sz="24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buFont typeface="Wingdings" charset="2"/>
              <a:buNone/>
            </a:pPr>
            <a:endParaRPr lang="en-US" sz="24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Let: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US" sz="2000" dirty="0" smtClean="0">
                <a:solidFill>
                  <a:srgbClr val="00B050"/>
                </a:solidFill>
              </a:rPr>
              <a:t>M(x) ≡ x is a man</a:t>
            </a:r>
          </a:p>
          <a:p>
            <a:pPr lvl="1" eaLnBrk="1" hangingPunct="1"/>
            <a:r>
              <a:rPr lang="en-US" sz="2000" dirty="0" smtClean="0">
                <a:solidFill>
                  <a:srgbClr val="00B050"/>
                </a:solidFill>
              </a:rPr>
              <a:t>B(y) ≡ y is a beer</a:t>
            </a:r>
          </a:p>
          <a:p>
            <a:pPr lvl="1" eaLnBrk="1" hangingPunct="1"/>
            <a:r>
              <a:rPr lang="en-US" sz="2000" dirty="0" smtClean="0">
                <a:solidFill>
                  <a:srgbClr val="00B050"/>
                </a:solidFill>
              </a:rPr>
              <a:t>T(</a:t>
            </a:r>
            <a:r>
              <a:rPr lang="en-US" sz="2000" dirty="0" err="1" smtClean="0">
                <a:solidFill>
                  <a:srgbClr val="00B050"/>
                </a:solidFill>
              </a:rPr>
              <a:t>x,y</a:t>
            </a:r>
            <a:r>
              <a:rPr lang="en-US" sz="2000" dirty="0" smtClean="0">
                <a:solidFill>
                  <a:srgbClr val="00B050"/>
                </a:solidFill>
              </a:rPr>
              <a:t>) ≡ x has tasted y</a:t>
            </a:r>
          </a:p>
          <a:p>
            <a:pPr lvl="1" eaLnBrk="1" hangingPunct="1"/>
            <a:endParaRPr lang="en-US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Translation: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 ∃x (M(x) ∧ ∀y [B(y) → T(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  <a:endParaRPr lang="en-US" sz="2400" b="1" i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62100" y="3500438"/>
            <a:ext cx="4533900" cy="842962"/>
            <a:chOff x="1562100" y="3500438"/>
            <a:chExt cx="4533900" cy="842962"/>
          </a:xfrm>
        </p:grpSpPr>
        <p:sp>
          <p:nvSpPr>
            <p:cNvPr id="21523" name="TextBox 3"/>
            <p:cNvSpPr txBox="1">
              <a:spLocks noChangeArrowheads="1"/>
            </p:cNvSpPr>
            <p:nvPr/>
          </p:nvSpPr>
          <p:spPr bwMode="auto">
            <a:xfrm>
              <a:off x="3175000" y="3500438"/>
              <a:ext cx="29210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Domain: all people</a:t>
              </a:r>
            </a:p>
          </p:txBody>
        </p:sp>
        <p:cxnSp>
          <p:nvCxnSpPr>
            <p:cNvPr id="21524" name="Curved Connector 7"/>
            <p:cNvCxnSpPr>
              <a:cxnSpLocks noChangeShapeType="1"/>
            </p:cNvCxnSpPr>
            <p:nvPr/>
          </p:nvCxnSpPr>
          <p:spPr bwMode="auto">
            <a:xfrm rot="10800000" flipV="1">
              <a:off x="1562100" y="3810000"/>
              <a:ext cx="1562100" cy="533400"/>
            </a:xfrm>
            <a:prstGeom prst="curvedConnector2">
              <a:avLst/>
            </a:prstGeom>
            <a:noFill/>
            <a:ln w="38100" algn="ctr">
              <a:solidFill>
                <a:schemeClr val="bg2">
                  <a:lumMod val="1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200400" y="4338638"/>
            <a:ext cx="3741738" cy="576262"/>
            <a:chOff x="3200400" y="4338638"/>
            <a:chExt cx="3741738" cy="576262"/>
          </a:xfrm>
        </p:grpSpPr>
        <p:sp>
          <p:nvSpPr>
            <p:cNvPr id="21521" name="TextBox 4"/>
            <p:cNvSpPr txBox="1">
              <a:spLocks noChangeArrowheads="1"/>
            </p:cNvSpPr>
            <p:nvPr/>
          </p:nvSpPr>
          <p:spPr bwMode="auto">
            <a:xfrm>
              <a:off x="4089400" y="4338638"/>
              <a:ext cx="28527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Domain: all drinks</a:t>
              </a:r>
            </a:p>
          </p:txBody>
        </p:sp>
        <p:cxnSp>
          <p:nvCxnSpPr>
            <p:cNvPr id="21522" name="Curved Connector 7"/>
            <p:cNvCxnSpPr>
              <a:cxnSpLocks noChangeShapeType="1"/>
              <a:stCxn id="21521" idx="1"/>
            </p:cNvCxnSpPr>
            <p:nvPr/>
          </p:nvCxnSpPr>
          <p:spPr bwMode="auto">
            <a:xfrm rot="10800000" flipV="1">
              <a:off x="3200400" y="4570413"/>
              <a:ext cx="889000" cy="344487"/>
            </a:xfrm>
            <a:prstGeom prst="curvedConnector3">
              <a:avLst>
                <a:gd name="adj1" fmla="val 50000"/>
              </a:avLst>
            </a:prstGeom>
            <a:noFill/>
            <a:ln w="38100" algn="ctr">
              <a:solidFill>
                <a:schemeClr val="bg2">
                  <a:lumMod val="1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886200" y="4800600"/>
            <a:ext cx="4727575" cy="830263"/>
            <a:chOff x="3886200" y="4800600"/>
            <a:chExt cx="4727575" cy="830263"/>
          </a:xfrm>
        </p:grpSpPr>
        <p:sp>
          <p:nvSpPr>
            <p:cNvPr id="21519" name="TextBox 5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373697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Domains: x = all people, y = all drinks</a:t>
              </a:r>
            </a:p>
          </p:txBody>
        </p:sp>
        <p:cxnSp>
          <p:nvCxnSpPr>
            <p:cNvPr id="21520" name="Curved Connector 7"/>
            <p:cNvCxnSpPr>
              <a:cxnSpLocks noChangeShapeType="1"/>
              <a:stCxn id="21519" idx="1"/>
            </p:cNvCxnSpPr>
            <p:nvPr/>
          </p:nvCxnSpPr>
          <p:spPr bwMode="auto">
            <a:xfrm rot="10800000" flipV="1">
              <a:off x="3886200" y="5216525"/>
              <a:ext cx="990600" cy="79375"/>
            </a:xfrm>
            <a:prstGeom prst="curvedConnector3">
              <a:avLst>
                <a:gd name="adj1" fmla="val 50000"/>
              </a:avLst>
            </a:prstGeom>
            <a:noFill/>
            <a:ln w="38100" algn="ctr">
              <a:solidFill>
                <a:schemeClr val="bg2">
                  <a:lumMod val="10000"/>
                </a:schemeClr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Negating expression with nested quantifiers is actually pretty easy…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6096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… you just </a:t>
            </a:r>
            <a:r>
              <a:rPr lang="en-US" sz="2400" dirty="0" smtClean="0">
                <a:solidFill>
                  <a:srgbClr val="FF0000"/>
                </a:solidFill>
              </a:rPr>
              <a:t>repeatedly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apply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DeMorgan’s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laws!</a:t>
            </a:r>
          </a:p>
        </p:txBody>
      </p:sp>
      <p:sp>
        <p:nvSpPr>
          <p:cNvPr id="46084" name="Content Placeholder 2"/>
          <p:cNvSpPr txBox="1">
            <a:spLocks/>
          </p:cNvSpPr>
          <p:nvPr/>
        </p:nvSpPr>
        <p:spPr bwMode="auto">
          <a:xfrm>
            <a:off x="609600" y="213360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¬[∃x (M(x) ∧ ∀y [B(y) → 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)])]</a:t>
            </a:r>
          </a:p>
          <a:p>
            <a:pPr eaLnBrk="1" hangingPunct="1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	≡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∀x ¬(M(x) ∧ ∀y [B(y) → 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	≡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∀x (¬M(x) ∨ ¬∀y [B(y) → 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	≡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∀x (¬M(x) ∨ ∃y ¬[B(y) → 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	≡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∀x (¬M(x) ∨ ∃y ¬[¬B(y) ∨ 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	≡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∀x (¬M(x) ∨ ∃y [B(y) ∧ ¬T(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/>
            <a:r>
              <a:rPr lang="en-US" b="1" i="1" dirty="0">
                <a:solidFill>
                  <a:schemeClr val="bg2">
                    <a:lumMod val="10000"/>
                  </a:schemeClr>
                </a:solidFill>
              </a:rPr>
              <a:t>	≡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∀x (M(x) → ∃y [B(y) ∧ ¬T(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/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/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381750" y="2438400"/>
            <a:ext cx="2762250" cy="1447800"/>
            <a:chOff x="6381750" y="2438400"/>
            <a:chExt cx="2762797" cy="1447800"/>
          </a:xfrm>
        </p:grpSpPr>
        <p:sp>
          <p:nvSpPr>
            <p:cNvPr id="22545" name="TextBox 4"/>
            <p:cNvSpPr txBox="1">
              <a:spLocks noChangeArrowheads="1"/>
            </p:cNvSpPr>
            <p:nvPr/>
          </p:nvSpPr>
          <p:spPr bwMode="auto">
            <a:xfrm>
              <a:off x="6381750" y="2438400"/>
              <a:ext cx="276279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rebuchet MS" charset="0"/>
                </a:rPr>
                <a:t>a → b ≡ ¬a ∨ b</a:t>
              </a:r>
            </a:p>
          </p:txBody>
        </p:sp>
        <p:cxnSp>
          <p:nvCxnSpPr>
            <p:cNvPr id="7" name="Curved Connector 6"/>
            <p:cNvCxnSpPr/>
            <p:nvPr/>
          </p:nvCxnSpPr>
          <p:spPr bwMode="auto">
            <a:xfrm rot="10800000" flipV="1">
              <a:off x="6381750" y="2895600"/>
              <a:ext cx="1295657" cy="990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8" name="Curved Connector 7"/>
          <p:cNvCxnSpPr>
            <a:stCxn id="22545" idx="2"/>
          </p:cNvCxnSpPr>
          <p:nvPr/>
        </p:nvCxnSpPr>
        <p:spPr bwMode="auto">
          <a:xfrm rot="5400000">
            <a:off x="6084094" y="2893219"/>
            <a:ext cx="1671637" cy="168592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1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38200" y="5211763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i="1" dirty="0">
                <a:latin typeface="Trebuchet MS" charset="0"/>
              </a:rPr>
              <a:t>In English:</a:t>
            </a:r>
            <a:r>
              <a:rPr lang="en-US" dirty="0">
                <a:latin typeface="Trebuchet MS" charset="0"/>
              </a:rPr>
              <a:t>  For all people x, if x is a man, then there exists some type beer that x has not tasted.</a:t>
            </a:r>
          </a:p>
          <a:p>
            <a:endParaRPr lang="en-US" b="1" i="1" dirty="0">
              <a:latin typeface="Trebuchet MS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  <p:bldP spid="46084" grpId="0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Negate ∀x (S(x) → ∃y [P(y) ∧ Q(</a:t>
            </a:r>
            <a:r>
              <a:rPr lang="en-US" sz="3200" dirty="0" err="1" smtClean="0"/>
              <a:t>x,y</a:t>
            </a:r>
            <a:r>
              <a:rPr lang="en-US" sz="3200" dirty="0" smtClean="0"/>
              <a:t>)])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30298" y="1549505"/>
            <a:ext cx="8283405" cy="459719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¬∀x (S(x) → ∃y [P(y) ∧ 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	≡ ∃x ¬(S(x) → ∃y [P(y) ∧ 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	≡ ∃x ¬(¬S(x) ∨ ∃y [P(y) ∧ 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	≡ ∃x (S(x) ∧ ¬∃y [P(y) ∧ 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	≡ ∃x (S(x) ∧ ∀y ¬[P(y) ∧ 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	≡ ∃x (S(x) ∧ ∀y [¬P(y) ∨ ¬Q(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	≡ ∃x (S(x) ∧ ∀y [P(y) → ¬Q(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)])</a:t>
            </a:r>
            <a:endParaRPr lang="en-US" sz="2400" b="1" i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buFont typeface="Wingdings" charset="2"/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Class Works!</a:t>
            </a:r>
            <a:endParaRPr lang="en-GB" dirty="0"/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4724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“The sum of two positive integers is always positive”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Negate                     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Negate 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Negate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“Everyone has exactly one best friend”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905000" y="2489200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4" imgW="825480" imgH="203040" progId="Equation.3">
                  <p:embed/>
                </p:oleObj>
              </mc:Choice>
              <mc:Fallback>
                <p:oleObj name="Equation" r:id="rId4" imgW="825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489200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981200" y="3276600"/>
          <a:ext cx="30003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6" imgW="1701720" imgH="241200" progId="Equation.3">
                  <p:embed/>
                </p:oleObj>
              </mc:Choice>
              <mc:Fallback>
                <p:oleObj name="Equation" r:id="rId6" imgW="17017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30003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50358"/>
              </p:ext>
            </p:extLst>
          </p:nvPr>
        </p:nvGraphicFramePr>
        <p:xfrm>
          <a:off x="1066800" y="3810000"/>
          <a:ext cx="647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8" imgW="2603160" imgH="253800" progId="Equation.3">
                  <p:embed/>
                </p:oleObj>
              </mc:Choice>
              <mc:Fallback>
                <p:oleObj name="Equation" r:id="rId8" imgW="2603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810000"/>
                        <a:ext cx="6477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2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Final Thoughts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defRPr/>
            </a:pPr>
            <a:r>
              <a:rPr lang="en-US" sz="2400" dirty="0" smtClean="0"/>
              <a:t>Quantifiers can be </a:t>
            </a:r>
            <a:r>
              <a:rPr lang="en-US" sz="2400" dirty="0" smtClean="0">
                <a:solidFill>
                  <a:srgbClr val="FF0000"/>
                </a:solidFill>
              </a:rPr>
              <a:t>nested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Nested quantifiers are read left to right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i="1" u="sng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Order is important!</a:t>
            </a:r>
          </a:p>
          <a:p>
            <a:pPr marL="640080" lvl="1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Translation and negation work the same as they did before!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4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Nested </a:t>
            </a:r>
            <a:r>
              <a:rPr lang="en-US" sz="3600" dirty="0" smtClean="0"/>
              <a:t>Quantifiers?</a:t>
            </a:r>
            <a:endParaRPr lang="en-US" sz="3600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257800"/>
          </a:xfrm>
        </p:spPr>
        <p:txBody>
          <a:bodyPr>
            <a:normAutofit/>
          </a:bodyPr>
          <a:lstStyle/>
          <a:p>
            <a:pPr marL="0" indent="0"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Many times, we need the ability to </a:t>
            </a:r>
            <a:r>
              <a:rPr lang="en-US" sz="2400" dirty="0" smtClean="0">
                <a:solidFill>
                  <a:srgbClr val="FF0000"/>
                </a:solidFill>
              </a:rPr>
              <a:t>nest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one quantifier within the </a:t>
            </a:r>
            <a:r>
              <a:rPr lang="en-US" sz="2400" dirty="0" smtClean="0">
                <a:solidFill>
                  <a:srgbClr val="FF0000"/>
                </a:solidFill>
              </a:rPr>
              <a:t>scope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of another quantifier</a:t>
            </a:r>
          </a:p>
          <a:p>
            <a:pPr marL="0" indent="0" eaLnBrk="1" hangingPunct="1"/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0" indent="0" eaLnBrk="1" hangingPunct="1">
              <a:buFont typeface="Wingdings" charset="2"/>
              <a:buNone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Example: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 All integers have an additive inverse.  That is,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for any integer x, we can choose an integer y such that the sum of x and y is zero.</a:t>
            </a:r>
          </a:p>
          <a:p>
            <a:pPr marL="0" indent="0" eaLnBrk="1" hangingPunct="1">
              <a:buFont typeface="Wingdings" charset="2"/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sym typeface="Symbol" charset="2"/>
            </a:endParaRPr>
          </a:p>
          <a:p>
            <a:pPr marL="0" indent="0" eaLnBrk="1" hangingPunct="1">
              <a:buFont typeface="Wingdings" charset="2"/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sym typeface="Symbol" charset="2"/>
            </a:endParaRPr>
          </a:p>
          <a:p>
            <a:pPr marL="0" indent="0" eaLnBrk="1" hangingPunct="1">
              <a:buFont typeface="Wingdings" charset="2"/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sym typeface="Symbol" charset="2"/>
            </a:endParaRPr>
          </a:p>
          <a:p>
            <a:pPr marL="0" indent="0" eaLnBrk="1" hangingPunct="1">
              <a:buFont typeface="Wingdings" charset="2"/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sym typeface="Symbol" charset="2"/>
            </a:endParaRPr>
          </a:p>
          <a:p>
            <a:pPr marL="0" indent="0"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There is </a:t>
            </a:r>
            <a:r>
              <a:rPr lang="en-US" sz="2400" dirty="0" smtClean="0">
                <a:solidFill>
                  <a:srgbClr val="FF0000"/>
                </a:solidFill>
                <a:sym typeface="Symbol" charset="2"/>
              </a:rPr>
              <a:t>no way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to express this statement using only a single quantifier!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24" name="Rounded Rectangle 3"/>
          <p:cNvSpPr>
            <a:spLocks noChangeArrowheads="1"/>
          </p:cNvSpPr>
          <p:nvPr/>
        </p:nvSpPr>
        <p:spPr bwMode="auto">
          <a:xfrm>
            <a:off x="2057400" y="4038600"/>
            <a:ext cx="4648200" cy="1066800"/>
          </a:xfrm>
          <a:prstGeom prst="roundRect">
            <a:avLst>
              <a:gd name="adj" fmla="val 16667"/>
            </a:avLst>
          </a:prstGeom>
          <a:solidFill>
            <a:srgbClr val="FFFFB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0" lvl="1" algn="ctr"/>
            <a:r>
              <a:rPr lang="en-US" sz="3200">
                <a:latin typeface="Trebuchet MS" charset="0"/>
                <a:sym typeface="Symbol" charset="2"/>
              </a:rPr>
              <a:t>x y (x + y = 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51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15637" y="3810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Deciphering Nested Quantifiers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685800"/>
          </a:xfrm>
        </p:spPr>
        <p:txBody>
          <a:bodyPr>
            <a:normAutofit/>
          </a:bodyPr>
          <a:lstStyle/>
          <a:p>
            <a:pPr algn="ctr"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… you just read from left to right!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2000" y="19050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lvl="1" algn="ctr" eaLnBrk="1" hangingPunct="1"/>
            <a:r>
              <a:rPr lang="en-US" sz="4000" dirty="0">
                <a:solidFill>
                  <a:schemeClr val="bg2">
                    <a:lumMod val="10000"/>
                  </a:schemeClr>
                </a:solidFill>
                <a:latin typeface="Trebuchet MS" charset="0"/>
                <a:sym typeface="Symbol" charset="2"/>
              </a:rPr>
              <a:t>x y z [(x + y) × z = 0]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09600" y="2514600"/>
            <a:ext cx="1828800" cy="1219200"/>
            <a:chOff x="609600" y="2514598"/>
            <a:chExt cx="1828801" cy="1219202"/>
          </a:xfrm>
        </p:grpSpPr>
        <p:sp>
          <p:nvSpPr>
            <p:cNvPr id="5" name="Left Brace 4"/>
            <p:cNvSpPr/>
            <p:nvPr/>
          </p:nvSpPr>
          <p:spPr bwMode="auto">
            <a:xfrm rot="16200000">
              <a:off x="1943101" y="2324098"/>
              <a:ext cx="304801" cy="685800"/>
            </a:xfrm>
            <a:prstGeom prst="leftBrace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1286" name="TextBox 9"/>
            <p:cNvSpPr txBox="1">
              <a:spLocks noChangeArrowheads="1"/>
            </p:cNvSpPr>
            <p:nvPr/>
          </p:nvSpPr>
          <p:spPr bwMode="auto">
            <a:xfrm>
              <a:off x="609600" y="3272135"/>
              <a:ext cx="1688773" cy="46166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For all x…</a:t>
              </a:r>
            </a:p>
          </p:txBody>
        </p:sp>
        <p:cxnSp>
          <p:nvCxnSpPr>
            <p:cNvPr id="15" name="Curved Connector 14"/>
            <p:cNvCxnSpPr>
              <a:stCxn id="11286" idx="0"/>
              <a:endCxn id="5" idx="1"/>
            </p:cNvCxnSpPr>
            <p:nvPr/>
          </p:nvCxnSpPr>
          <p:spPr bwMode="auto">
            <a:xfrm rot="5400000" flipH="1" flipV="1">
              <a:off x="1548606" y="2724943"/>
              <a:ext cx="452439" cy="641350"/>
            </a:xfrm>
            <a:prstGeom prst="curvedConnector3">
              <a:avLst>
                <a:gd name="adj1" fmla="val 11114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384300" y="2514600"/>
            <a:ext cx="3035300" cy="2286000"/>
            <a:chOff x="1383710" y="2514598"/>
            <a:chExt cx="3035890" cy="2286002"/>
          </a:xfrm>
        </p:grpSpPr>
        <p:sp>
          <p:nvSpPr>
            <p:cNvPr id="7" name="Left Brace 6"/>
            <p:cNvSpPr/>
            <p:nvPr/>
          </p:nvSpPr>
          <p:spPr bwMode="auto">
            <a:xfrm rot="16200000">
              <a:off x="2704796" y="2324031"/>
              <a:ext cx="304800" cy="685933"/>
            </a:xfrm>
            <a:prstGeom prst="leftBrace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1283" name="TextBox 10"/>
            <p:cNvSpPr txBox="1">
              <a:spLocks noChangeArrowheads="1"/>
            </p:cNvSpPr>
            <p:nvPr/>
          </p:nvSpPr>
          <p:spPr bwMode="auto">
            <a:xfrm>
              <a:off x="1383710" y="3969603"/>
              <a:ext cx="303589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… there exists a y such that…</a:t>
              </a:r>
            </a:p>
          </p:txBody>
        </p:sp>
        <p:cxnSp>
          <p:nvCxnSpPr>
            <p:cNvPr id="21" name="Curved Connector 20"/>
            <p:cNvCxnSpPr>
              <a:stCxn id="11283" idx="0"/>
              <a:endCxn id="7" idx="1"/>
            </p:cNvCxnSpPr>
            <p:nvPr/>
          </p:nvCxnSpPr>
          <p:spPr bwMode="auto">
            <a:xfrm rot="16200000" flipV="1">
              <a:off x="2303956" y="3372638"/>
              <a:ext cx="1150939" cy="44459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276600" y="2514600"/>
            <a:ext cx="2667000" cy="2895600"/>
            <a:chOff x="3276600" y="2514598"/>
            <a:chExt cx="2667000" cy="2895602"/>
          </a:xfrm>
        </p:grpSpPr>
        <p:sp>
          <p:nvSpPr>
            <p:cNvPr id="8" name="Left Brace 7"/>
            <p:cNvSpPr/>
            <p:nvPr/>
          </p:nvSpPr>
          <p:spPr bwMode="auto">
            <a:xfrm rot="16200000">
              <a:off x="3467100" y="2324098"/>
              <a:ext cx="304800" cy="685800"/>
            </a:xfrm>
            <a:prstGeom prst="leftBrace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1280" name="TextBox 11"/>
            <p:cNvSpPr txBox="1">
              <a:spLocks noChangeArrowheads="1"/>
            </p:cNvSpPr>
            <p:nvPr/>
          </p:nvSpPr>
          <p:spPr bwMode="auto">
            <a:xfrm>
              <a:off x="3950747" y="4948535"/>
              <a:ext cx="1992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… for all z…</a:t>
              </a:r>
            </a:p>
          </p:txBody>
        </p:sp>
        <p:cxnSp>
          <p:nvCxnSpPr>
            <p:cNvPr id="24" name="Curved Connector 23"/>
            <p:cNvCxnSpPr>
              <a:stCxn id="11280" idx="0"/>
              <a:endCxn id="8" idx="1"/>
            </p:cNvCxnSpPr>
            <p:nvPr/>
          </p:nvCxnSpPr>
          <p:spPr bwMode="auto">
            <a:xfrm rot="16200000" flipV="1">
              <a:off x="3218655" y="3220243"/>
              <a:ext cx="2128839" cy="132715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4038600" y="2514600"/>
            <a:ext cx="4757738" cy="3581400"/>
            <a:chOff x="4038600" y="2514598"/>
            <a:chExt cx="4758234" cy="3581402"/>
          </a:xfrm>
        </p:grpSpPr>
        <p:sp>
          <p:nvSpPr>
            <p:cNvPr id="9" name="Left Brace 8"/>
            <p:cNvSpPr/>
            <p:nvPr/>
          </p:nvSpPr>
          <p:spPr bwMode="auto">
            <a:xfrm rot="16200000">
              <a:off x="5600879" y="952319"/>
              <a:ext cx="304800" cy="3429357"/>
            </a:xfrm>
            <a:prstGeom prst="leftBrace">
              <a:avLst/>
            </a:prstGeom>
            <a:noFill/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r" eaLnBrk="0" hangingPunct="0">
                <a:defRPr/>
              </a:pPr>
              <a:endParaRPr lang="en-US"/>
            </a:p>
          </p:txBody>
        </p:sp>
        <p:sp>
          <p:nvSpPr>
            <p:cNvPr id="11277" name="TextBox 12"/>
            <p:cNvSpPr txBox="1">
              <a:spLocks noChangeArrowheads="1"/>
            </p:cNvSpPr>
            <p:nvPr/>
          </p:nvSpPr>
          <p:spPr bwMode="auto">
            <a:xfrm>
              <a:off x="5931947" y="5634335"/>
              <a:ext cx="286488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Handwriting - Dakota" charset="0"/>
                </a:rPr>
                <a:t>… </a:t>
              </a:r>
              <a:r>
                <a:rPr lang="en-US">
                  <a:solidFill>
                    <a:srgbClr val="FF0000"/>
                  </a:solidFill>
                  <a:latin typeface="Handwriting - Dakota" charset="0"/>
                  <a:sym typeface="Symbol" charset="2"/>
                </a:rPr>
                <a:t>(x + y) × z = 0</a:t>
              </a:r>
              <a:endParaRPr lang="en-US">
                <a:solidFill>
                  <a:srgbClr val="FF0000"/>
                </a:solidFill>
                <a:latin typeface="Handwriting - Dakota" charset="0"/>
              </a:endParaRPr>
            </a:p>
          </p:txBody>
        </p:sp>
        <p:cxnSp>
          <p:nvCxnSpPr>
            <p:cNvPr id="27" name="Curved Connector 26"/>
            <p:cNvCxnSpPr>
              <a:stCxn id="11277" idx="0"/>
              <a:endCxn id="9" idx="1"/>
            </p:cNvCxnSpPr>
            <p:nvPr/>
          </p:nvCxnSpPr>
          <p:spPr bwMode="auto">
            <a:xfrm rot="16200000" flipV="1">
              <a:off x="5151700" y="3420977"/>
              <a:ext cx="2814640" cy="161148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0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More Examples…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x y (x + y = y + x)</a:t>
            </a:r>
          </a:p>
          <a:p>
            <a:pPr marL="342900" lvl="1" indent="-342900" eaLnBrk="1" hangingPunct="1"/>
            <a:r>
              <a:rPr lang="en-US" sz="2400" dirty="0" smtClean="0"/>
              <a:t>For all integers x and for all integers y, x + y = y + x</a:t>
            </a:r>
          </a:p>
          <a:p>
            <a:pPr marL="342900" lvl="1" indent="-342900" eaLnBrk="1" hangingPunct="1"/>
            <a:endParaRPr lang="en-US" dirty="0" smtClean="0"/>
          </a:p>
          <a:p>
            <a:pPr marL="342900" lvl="1" indent="-342900" eaLnBrk="1" hangingPunct="1">
              <a:buFont typeface="Wingdings" charset="2"/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x y z [(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x+y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)+z = x+(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y+z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)]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342900" lvl="1" indent="-342900" eaLnBrk="1" hangingPunct="1"/>
            <a:r>
              <a:rPr lang="en-US" sz="2400" dirty="0" smtClean="0"/>
              <a:t>For all integers x, for all integers y, and for all integers z, (</a:t>
            </a:r>
            <a:r>
              <a:rPr lang="en-US" sz="2400" dirty="0" err="1" smtClean="0"/>
              <a:t>x+y</a:t>
            </a:r>
            <a:r>
              <a:rPr lang="en-US" sz="2400" dirty="0" smtClean="0"/>
              <a:t>)+z = x+(</a:t>
            </a:r>
            <a:r>
              <a:rPr lang="en-US" sz="2400" dirty="0" err="1" smtClean="0"/>
              <a:t>y+z</a:t>
            </a:r>
            <a:r>
              <a:rPr lang="en-US" sz="2400" dirty="0" smtClean="0"/>
              <a:t>)</a:t>
            </a:r>
          </a:p>
          <a:p>
            <a:pPr marL="342900" lvl="1" indent="-342900" eaLnBrk="1" hangingPunct="1"/>
            <a:endParaRPr lang="en-US" dirty="0" smtClean="0"/>
          </a:p>
          <a:p>
            <a:pPr marL="342900" lvl="1" indent="-342900" eaLnBrk="1" hangingPunct="1"/>
            <a:endParaRPr lang="en-US" dirty="0" smtClean="0"/>
          </a:p>
          <a:p>
            <a:pPr eaLnBrk="1" hangingPunct="1">
              <a:buFont typeface="Wingdings" charset="2"/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sym typeface="Symbol" charset="2"/>
              </a:rPr>
              <a:t>x y (x × y = 0)</a:t>
            </a:r>
          </a:p>
          <a:p>
            <a:pPr marL="342900" lvl="1" indent="-342900" eaLnBrk="1" hangingPunct="1"/>
            <a:r>
              <a:rPr lang="en-US" sz="2400" dirty="0" smtClean="0">
                <a:sym typeface="Symbol" charset="2"/>
              </a:rPr>
              <a:t>There exists an x such that for all y, x × y = 0</a:t>
            </a:r>
            <a:endParaRPr lang="en-US" sz="2400" dirty="0" smtClean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1" y="2522538"/>
            <a:ext cx="5257799" cy="830261"/>
            <a:chOff x="3813176" y="2521803"/>
            <a:chExt cx="5330824" cy="830996"/>
          </a:xfrm>
        </p:grpSpPr>
        <p:cxnSp>
          <p:nvCxnSpPr>
            <p:cNvPr id="6" name="Curved Connector 5"/>
            <p:cNvCxnSpPr>
              <a:stCxn id="12300" idx="1"/>
            </p:cNvCxnSpPr>
            <p:nvPr/>
          </p:nvCxnSpPr>
          <p:spPr bwMode="auto">
            <a:xfrm rot="10800000" flipV="1">
              <a:off x="3813176" y="2876058"/>
              <a:ext cx="1292225" cy="476741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300" name="TextBox 7"/>
            <p:cNvSpPr txBox="1">
              <a:spLocks noChangeArrowheads="1"/>
            </p:cNvSpPr>
            <p:nvPr/>
          </p:nvSpPr>
          <p:spPr bwMode="auto">
            <a:xfrm>
              <a:off x="5105400" y="2521803"/>
              <a:ext cx="4038600" cy="708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FF0000"/>
                  </a:solidFill>
                  <a:latin typeface="Handwriting - Dakota" charset="0"/>
                </a:rPr>
                <a:t>This is the associative law for addition!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580244" y="1156272"/>
            <a:ext cx="5029200" cy="707886"/>
            <a:chOff x="3580244" y="1155623"/>
            <a:chExt cx="5029200" cy="708619"/>
          </a:xfrm>
        </p:grpSpPr>
        <p:sp>
          <p:nvSpPr>
            <p:cNvPr id="12297" name="TextBox 3"/>
            <p:cNvSpPr txBox="1">
              <a:spLocks noChangeArrowheads="1"/>
            </p:cNvSpPr>
            <p:nvPr/>
          </p:nvSpPr>
          <p:spPr bwMode="auto">
            <a:xfrm>
              <a:off x="5084524" y="1155623"/>
              <a:ext cx="3524920" cy="708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sz="2000" b="1" dirty="0">
                  <a:solidFill>
                    <a:srgbClr val="FF0000"/>
                  </a:solidFill>
                  <a:latin typeface="Handwriting - Dakota" charset="0"/>
                </a:rPr>
                <a:t>This is the commutative law for addition!</a:t>
              </a:r>
            </a:p>
          </p:txBody>
        </p:sp>
        <p:cxnSp>
          <p:nvCxnSpPr>
            <p:cNvPr id="15" name="Curved Connector 5"/>
            <p:cNvCxnSpPr>
              <a:stCxn id="12297" idx="1"/>
            </p:cNvCxnSpPr>
            <p:nvPr/>
          </p:nvCxnSpPr>
          <p:spPr bwMode="auto">
            <a:xfrm rot="10800000" flipV="1">
              <a:off x="3580244" y="1509932"/>
              <a:ext cx="1504280" cy="35431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15637" y="3810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Order of Quantifiers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7772400" cy="2971800"/>
          </a:xfrm>
        </p:spPr>
        <p:txBody>
          <a:bodyPr/>
          <a:lstStyle/>
          <a:p>
            <a:pPr marL="342900" lvl="1" indent="-342900" eaLnBrk="1" hangingPunct="1">
              <a:buFont typeface="Wingdings" charset="2"/>
              <a:buNone/>
            </a:pPr>
            <a:r>
              <a:rPr lang="en-US" sz="2400" b="1" i="1" smtClean="0">
                <a:sym typeface="Symbol" charset="2"/>
              </a:rPr>
              <a:t>Consider:</a:t>
            </a:r>
            <a:r>
              <a:rPr lang="en-US" sz="2400" smtClean="0">
                <a:sym typeface="Symbol" charset="2"/>
              </a:rPr>
              <a:t> x y (x + y = 0)</a:t>
            </a:r>
          </a:p>
          <a:p>
            <a:pPr marL="685800" lvl="2" indent="-342900" eaLnBrk="1" hangingPunct="1"/>
            <a:r>
              <a:rPr lang="en-US" sz="2000" smtClean="0">
                <a:sym typeface="Symbol" charset="2"/>
              </a:rPr>
              <a:t>Every integer has an additive inverse</a:t>
            </a:r>
          </a:p>
          <a:p>
            <a:pPr marL="342900" lvl="1" indent="-342900" eaLnBrk="1" hangingPunct="1"/>
            <a:endParaRPr lang="en-US" sz="2600" smtClean="0">
              <a:sym typeface="Symbol" charset="2"/>
            </a:endParaRPr>
          </a:p>
          <a:p>
            <a:pPr marL="342900" lvl="1" indent="-342900" eaLnBrk="1" hangingPunct="1">
              <a:buFont typeface="Wingdings" charset="2"/>
              <a:buNone/>
            </a:pPr>
            <a:r>
              <a:rPr lang="en-US" sz="2400" b="1" i="1" smtClean="0">
                <a:sym typeface="Symbol" charset="2"/>
              </a:rPr>
              <a:t>Transpose:</a:t>
            </a:r>
            <a:r>
              <a:rPr lang="en-US" sz="2400" b="1" smtClean="0">
                <a:sym typeface="Symbol" charset="2"/>
              </a:rPr>
              <a:t> </a:t>
            </a:r>
            <a:r>
              <a:rPr lang="en-US" sz="2400" smtClean="0">
                <a:sym typeface="Symbol" charset="2"/>
              </a:rPr>
              <a:t>y x (x + y = 0)</a:t>
            </a:r>
          </a:p>
          <a:p>
            <a:pPr marL="685800" lvl="2" indent="-342900" eaLnBrk="1" hangingPunct="1"/>
            <a:r>
              <a:rPr lang="en-US" sz="2200" smtClean="0">
                <a:sym typeface="Symbol" charset="2"/>
              </a:rPr>
              <a:t>There exists some integer y such that when added to any other integer x, the sum of x and y is 0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800600" y="1905000"/>
            <a:ext cx="4191000" cy="830263"/>
            <a:chOff x="4800600" y="1066800"/>
            <a:chExt cx="4191000" cy="830263"/>
          </a:xfrm>
        </p:grpSpPr>
        <p:sp>
          <p:nvSpPr>
            <p:cNvPr id="13330" name="TextBox 3"/>
            <p:cNvSpPr txBox="1">
              <a:spLocks noChangeArrowheads="1"/>
            </p:cNvSpPr>
            <p:nvPr/>
          </p:nvSpPr>
          <p:spPr bwMode="auto">
            <a:xfrm>
              <a:off x="5791200" y="1066800"/>
              <a:ext cx="32004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Clearly true!  Just set y = -x</a:t>
              </a:r>
            </a:p>
          </p:txBody>
        </p:sp>
        <p:cxnSp>
          <p:nvCxnSpPr>
            <p:cNvPr id="7" name="Shape 6"/>
            <p:cNvCxnSpPr>
              <a:stCxn id="13330" idx="2"/>
            </p:cNvCxnSpPr>
            <p:nvPr/>
          </p:nvCxnSpPr>
          <p:spPr bwMode="auto">
            <a:xfrm rot="5400000" flipH="1">
              <a:off x="5985668" y="491332"/>
              <a:ext cx="220663" cy="2590800"/>
            </a:xfrm>
            <a:prstGeom prst="curvedConnector4">
              <a:avLst>
                <a:gd name="adj1" fmla="val -103597"/>
                <a:gd name="adj2" fmla="val 52249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953000" y="3352800"/>
            <a:ext cx="3962400" cy="461963"/>
            <a:chOff x="4953000" y="2514600"/>
            <a:chExt cx="3962400" cy="461665"/>
          </a:xfrm>
        </p:grpSpPr>
        <p:sp>
          <p:nvSpPr>
            <p:cNvPr id="13328" name="TextBox 3"/>
            <p:cNvSpPr txBox="1">
              <a:spLocks noChangeArrowheads="1"/>
            </p:cNvSpPr>
            <p:nvPr/>
          </p:nvSpPr>
          <p:spPr bwMode="auto">
            <a:xfrm>
              <a:off x="7162800" y="2514600"/>
              <a:ext cx="1752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Not true…</a:t>
              </a:r>
            </a:p>
          </p:txBody>
        </p:sp>
        <p:cxnSp>
          <p:nvCxnSpPr>
            <p:cNvPr id="11" name="Curved Connector 10"/>
            <p:cNvCxnSpPr>
              <a:stCxn id="13328" idx="1"/>
            </p:cNvCxnSpPr>
            <p:nvPr/>
          </p:nvCxnSpPr>
          <p:spPr bwMode="auto">
            <a:xfrm rot="10800000" flipV="1">
              <a:off x="4953000" y="2745432"/>
              <a:ext cx="2209800" cy="112638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>
          <a:xfrm>
            <a:off x="685800" y="1504890"/>
            <a:ext cx="44470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+mn-lt"/>
              </a:rPr>
              <a:t>The order of quantifiers matters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15637" y="4572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/>
              <a:t>Translating Mathematical Statements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14360" cy="4873625"/>
          </a:xfrm>
        </p:spPr>
        <p:txBody>
          <a:bodyPr>
            <a:normAutofit/>
          </a:bodyPr>
          <a:lstStyle/>
          <a:p>
            <a:pPr marL="0" indent="0" algn="ctr" eaLnBrk="1" hangingPunct="1">
              <a:buFont typeface="Wingdings" charset="2"/>
              <a:buNone/>
            </a:pPr>
            <a:r>
              <a:rPr lang="en-US" sz="2400" smtClean="0"/>
              <a:t>Translating mathematical expressions is often </a:t>
            </a:r>
            <a:r>
              <a:rPr lang="en-US" sz="2400" smtClean="0">
                <a:solidFill>
                  <a:srgbClr val="FF0000"/>
                </a:solidFill>
              </a:rPr>
              <a:t>easier </a:t>
            </a:r>
            <a:r>
              <a:rPr lang="en-US" sz="2400" smtClean="0"/>
              <a:t>than translating English statements!</a:t>
            </a:r>
          </a:p>
          <a:p>
            <a:pPr marL="0" indent="0" eaLnBrk="1" hangingPunct="1"/>
            <a:endParaRPr lang="en-US" sz="2400" smtClean="0"/>
          </a:p>
          <a:p>
            <a:pPr marL="0" indent="0" eaLnBrk="1" hangingPunct="1">
              <a:buFont typeface="Wingdings" charset="2"/>
              <a:buNone/>
            </a:pPr>
            <a:r>
              <a:rPr lang="en-US" sz="2400" smtClean="0"/>
              <a:t>Steps:</a:t>
            </a:r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smtClean="0"/>
              <a:t>Rewrite statement to make quantification and logical operators more explicit</a:t>
            </a:r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smtClean="0"/>
              <a:t>Determine the order of in which quantifiers should appear</a:t>
            </a:r>
          </a:p>
          <a:p>
            <a:pPr marL="857250" lvl="1" indent="-457200" eaLnBrk="1" hangingPunct="1">
              <a:buFont typeface="Trebuchet MS" charset="0"/>
              <a:buAutoNum type="arabicPeriod"/>
            </a:pPr>
            <a:r>
              <a:rPr lang="en-US" sz="2400" smtClean="0"/>
              <a:t>Generate logical expression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15637" y="3048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Let’s try a translation…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66800"/>
          </a:xfrm>
        </p:spPr>
        <p:txBody>
          <a:bodyPr/>
          <a:lstStyle/>
          <a:p>
            <a:pPr marL="0" indent="0" eaLnBrk="1" hangingPunct="1">
              <a:buFont typeface="Wingdings" charset="2"/>
              <a:buNone/>
            </a:pPr>
            <a:r>
              <a:rPr lang="en-US" b="1" i="1" smtClean="0"/>
              <a:t>Statement: </a:t>
            </a:r>
            <a:r>
              <a:rPr lang="en-US" smtClean="0"/>
              <a:t>Every real number except zero has a multiplicative inverse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2790825" y="1422400"/>
            <a:ext cx="3143250" cy="3810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62450" y="914400"/>
            <a:ext cx="4308475" cy="508000"/>
            <a:chOff x="4362450" y="914400"/>
            <a:chExt cx="4308475" cy="508000"/>
          </a:xfrm>
        </p:grpSpPr>
        <p:sp>
          <p:nvSpPr>
            <p:cNvPr id="15392" name="TextBox 4"/>
            <p:cNvSpPr txBox="1">
              <a:spLocks noChangeArrowheads="1"/>
            </p:cNvSpPr>
            <p:nvPr/>
          </p:nvSpPr>
          <p:spPr bwMode="auto">
            <a:xfrm>
              <a:off x="5562600" y="914400"/>
              <a:ext cx="31083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Universal quantifier</a:t>
              </a:r>
            </a:p>
          </p:txBody>
        </p:sp>
        <p:cxnSp>
          <p:nvCxnSpPr>
            <p:cNvPr id="7" name="Shape 6"/>
            <p:cNvCxnSpPr>
              <a:stCxn id="15392" idx="1"/>
              <a:endCxn id="4" idx="0"/>
            </p:cNvCxnSpPr>
            <p:nvPr/>
          </p:nvCxnSpPr>
          <p:spPr bwMode="auto">
            <a:xfrm rot="10800000" flipV="1">
              <a:off x="4362450" y="1145382"/>
              <a:ext cx="1200150" cy="277018"/>
            </a:xfrm>
            <a:prstGeom prst="curved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0" name="Rounded Rectangle 9"/>
          <p:cNvSpPr/>
          <p:nvPr/>
        </p:nvSpPr>
        <p:spPr bwMode="auto">
          <a:xfrm>
            <a:off x="699516" y="1877290"/>
            <a:ext cx="3872484" cy="3810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514600" y="2258290"/>
            <a:ext cx="1492250" cy="642073"/>
            <a:chOff x="2514600" y="2258290"/>
            <a:chExt cx="1492250" cy="642073"/>
          </a:xfrm>
        </p:grpSpPr>
        <p:sp>
          <p:nvSpPr>
            <p:cNvPr id="15390" name="TextBox 10"/>
            <p:cNvSpPr txBox="1">
              <a:spLocks noChangeArrowheads="1"/>
            </p:cNvSpPr>
            <p:nvPr/>
          </p:nvSpPr>
          <p:spPr bwMode="auto">
            <a:xfrm>
              <a:off x="2514600" y="2438400"/>
              <a:ext cx="14922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x × y = 1</a:t>
              </a:r>
            </a:p>
          </p:txBody>
        </p:sp>
        <p:cxnSp>
          <p:nvCxnSpPr>
            <p:cNvPr id="12" name="Shape 11"/>
            <p:cNvCxnSpPr>
              <a:stCxn id="15390" idx="1"/>
              <a:endCxn id="10" idx="2"/>
            </p:cNvCxnSpPr>
            <p:nvPr/>
          </p:nvCxnSpPr>
          <p:spPr bwMode="auto">
            <a:xfrm rot="10800000" flipH="1">
              <a:off x="2514600" y="2258290"/>
              <a:ext cx="121158" cy="411092"/>
            </a:xfrm>
            <a:prstGeom prst="curvedConnector4">
              <a:avLst>
                <a:gd name="adj1" fmla="val -188679"/>
                <a:gd name="adj2" fmla="val 78094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15" name="Rounded Rectangle 14"/>
          <p:cNvSpPr/>
          <p:nvPr/>
        </p:nvSpPr>
        <p:spPr bwMode="auto">
          <a:xfrm>
            <a:off x="7391400" y="1447800"/>
            <a:ext cx="381000" cy="381000"/>
          </a:xfrm>
          <a:prstGeom prst="roundRect">
            <a:avLst>
              <a:gd name="adj" fmla="val 50000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r" eaLnBrk="0" hangingPunct="0">
              <a:defRPr/>
            </a:pPr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4572000" y="1828800"/>
            <a:ext cx="4648200" cy="1516063"/>
            <a:chOff x="4572000" y="1828800"/>
            <a:chExt cx="4648200" cy="1516063"/>
          </a:xfrm>
        </p:grpSpPr>
        <p:sp>
          <p:nvSpPr>
            <p:cNvPr id="15388" name="TextBox 15"/>
            <p:cNvSpPr txBox="1">
              <a:spLocks noChangeArrowheads="1"/>
            </p:cNvSpPr>
            <p:nvPr/>
          </p:nvSpPr>
          <p:spPr bwMode="auto">
            <a:xfrm>
              <a:off x="4572000" y="2514600"/>
              <a:ext cx="46482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</a:rPr>
                <a:t>Singular---suggestive of an existential quantifier</a:t>
              </a:r>
            </a:p>
          </p:txBody>
        </p:sp>
        <p:cxnSp>
          <p:nvCxnSpPr>
            <p:cNvPr id="17" name="Shape 16"/>
            <p:cNvCxnSpPr>
              <a:stCxn id="15388" idx="0"/>
              <a:endCxn id="15" idx="2"/>
            </p:cNvCxnSpPr>
            <p:nvPr/>
          </p:nvCxnSpPr>
          <p:spPr bwMode="auto">
            <a:xfrm rot="5400000" flipH="1" flipV="1">
              <a:off x="6896100" y="1828800"/>
              <a:ext cx="685800" cy="685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1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685800" y="3505200"/>
            <a:ext cx="7772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0046AA"/>
              </a:buClr>
              <a:buFont typeface="Wingdings" charset="2"/>
              <a:buNone/>
            </a:pPr>
            <a:r>
              <a:rPr lang="en-US" b="1" i="1">
                <a:latin typeface="Trebuchet MS" charset="0"/>
                <a:ea typeface="Osaka" charset="-128"/>
              </a:rPr>
              <a:t>Rewrite: </a:t>
            </a:r>
            <a:r>
              <a:rPr lang="en-US">
                <a:latin typeface="Trebuchet MS" charset="0"/>
                <a:ea typeface="Osaka" charset="-128"/>
              </a:rPr>
              <a:t>For every real number x, if x ≠ 0, then there exists a real number y such that x × y = 1.</a:t>
            </a:r>
          </a:p>
        </p:txBody>
      </p:sp>
      <p:sp>
        <p:nvSpPr>
          <p:cNvPr id="15371" name="Content Placeholder 2"/>
          <p:cNvSpPr txBox="1">
            <a:spLocks/>
          </p:cNvSpPr>
          <p:nvPr/>
        </p:nvSpPr>
        <p:spPr bwMode="auto">
          <a:xfrm>
            <a:off x="685800" y="57912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rgbClr val="0046AA"/>
              </a:buClr>
            </a:pPr>
            <a:r>
              <a:rPr lang="en-US" b="1" i="1" dirty="0">
                <a:latin typeface="Trebuchet MS" charset="0"/>
                <a:ea typeface="Osaka" charset="-128"/>
              </a:rPr>
              <a:t>Translation:  </a:t>
            </a:r>
            <a:r>
              <a:rPr lang="en-US" dirty="0">
                <a:sym typeface="Symbol" charset="2"/>
              </a:rPr>
              <a:t>x [(x ≠ 0) → y (x × y = 1)]  </a:t>
            </a:r>
            <a:r>
              <a:rPr lang="en-US" u="sng" dirty="0">
                <a:sym typeface="Symbol" charset="2"/>
              </a:rPr>
              <a:t>OR</a:t>
            </a:r>
          </a:p>
          <a:p>
            <a:pPr>
              <a:spcBef>
                <a:spcPct val="20000"/>
              </a:spcBef>
              <a:buClr>
                <a:srgbClr val="0046AA"/>
              </a:buClr>
            </a:pPr>
            <a:r>
              <a:rPr lang="en-US" dirty="0">
                <a:sym typeface="Symbol" charset="2"/>
              </a:rPr>
              <a:t>		   x y [(x ≠ 0) → (x × y = 1)] </a:t>
            </a:r>
            <a:endParaRPr lang="en-US" u="sng" dirty="0">
              <a:latin typeface="Trebuchet MS" charset="0"/>
              <a:ea typeface="Osaka" charset="-128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228600" y="3048000"/>
            <a:ext cx="2285999" cy="461963"/>
            <a:chOff x="228600" y="3048000"/>
            <a:chExt cx="2285999" cy="461963"/>
          </a:xfrm>
        </p:grpSpPr>
        <p:sp>
          <p:nvSpPr>
            <p:cNvPr id="15386" name="TextBox 21"/>
            <p:cNvSpPr txBox="1">
              <a:spLocks noChangeArrowheads="1"/>
            </p:cNvSpPr>
            <p:nvPr/>
          </p:nvSpPr>
          <p:spPr bwMode="auto">
            <a:xfrm>
              <a:off x="228600" y="3048000"/>
              <a:ext cx="914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  <a:sym typeface="Symbol" charset="2"/>
                </a:rPr>
                <a:t>x </a:t>
              </a:r>
              <a:endParaRPr lang="en-US" b="1">
                <a:solidFill>
                  <a:srgbClr val="FF0000"/>
                </a:solidFill>
                <a:latin typeface="Handwriting - Dakota" charset="0"/>
              </a:endParaRPr>
            </a:p>
          </p:txBody>
        </p:sp>
        <p:cxnSp>
          <p:nvCxnSpPr>
            <p:cNvPr id="32784" name="Shape 23"/>
            <p:cNvCxnSpPr>
              <a:cxnSpLocks noChangeShapeType="1"/>
            </p:cNvCxnSpPr>
            <p:nvPr/>
          </p:nvCxnSpPr>
          <p:spPr bwMode="auto">
            <a:xfrm>
              <a:off x="1143000" y="3278188"/>
              <a:ext cx="1371599" cy="231775"/>
            </a:xfrm>
            <a:prstGeom prst="curvedConnector3">
              <a:avLst>
                <a:gd name="adj1" fmla="val 101515"/>
              </a:avLst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2785" name="Straight Connector 25"/>
          <p:cNvCxnSpPr>
            <a:cxnSpLocks noChangeShapeType="1"/>
          </p:cNvCxnSpPr>
          <p:nvPr/>
        </p:nvCxnSpPr>
        <p:spPr bwMode="auto">
          <a:xfrm>
            <a:off x="2133600" y="3960813"/>
            <a:ext cx="32004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Straight Connector 31"/>
          <p:cNvCxnSpPr>
            <a:cxnSpLocks noChangeShapeType="1"/>
          </p:cNvCxnSpPr>
          <p:nvPr/>
        </p:nvCxnSpPr>
        <p:spPr bwMode="auto">
          <a:xfrm>
            <a:off x="5562600" y="3960813"/>
            <a:ext cx="1828800" cy="1587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Straight Connector 33"/>
          <p:cNvCxnSpPr>
            <a:cxnSpLocks noChangeShapeType="1"/>
          </p:cNvCxnSpPr>
          <p:nvPr/>
        </p:nvCxnSpPr>
        <p:spPr bwMode="auto">
          <a:xfrm>
            <a:off x="838200" y="4341813"/>
            <a:ext cx="5715000" cy="15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553200" y="4038600"/>
            <a:ext cx="2438400" cy="1223963"/>
            <a:chOff x="6553200" y="4038600"/>
            <a:chExt cx="2438400" cy="1223963"/>
          </a:xfrm>
        </p:grpSpPr>
        <p:sp>
          <p:nvSpPr>
            <p:cNvPr id="15384" name="TextBox 36"/>
            <p:cNvSpPr txBox="1">
              <a:spLocks noChangeArrowheads="1"/>
            </p:cNvSpPr>
            <p:nvPr/>
          </p:nvSpPr>
          <p:spPr bwMode="auto">
            <a:xfrm>
              <a:off x="6553200" y="4800600"/>
              <a:ext cx="24384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 b="1">
                  <a:solidFill>
                    <a:srgbClr val="FF0000"/>
                  </a:solidFill>
                  <a:latin typeface="Handwriting - Dakota" charset="0"/>
                  <a:sym typeface="Symbol" charset="2"/>
                </a:rPr>
                <a:t>(x </a:t>
              </a:r>
              <a:r>
                <a:rPr lang="en-US" b="1">
                  <a:solidFill>
                    <a:srgbClr val="FF0000"/>
                  </a:solidFill>
                  <a:latin typeface="ＭＳ ゴシック" charset="-128"/>
                  <a:ea typeface="ＭＳ ゴシック" charset="-128"/>
                  <a:sym typeface="Symbol" charset="2"/>
                </a:rPr>
                <a:t>≠</a:t>
              </a:r>
              <a:r>
                <a:rPr lang="en-US" b="1">
                  <a:solidFill>
                    <a:srgbClr val="FF0000"/>
                  </a:solidFill>
                  <a:latin typeface="Handwriting - Dakota" charset="0"/>
                  <a:sym typeface="Symbol" charset="2"/>
                </a:rPr>
                <a:t> 0) → … </a:t>
              </a:r>
              <a:endParaRPr lang="en-US" b="1">
                <a:solidFill>
                  <a:srgbClr val="FF0000"/>
                </a:solidFill>
                <a:latin typeface="Handwriting - Dakota" charset="0"/>
              </a:endParaRPr>
            </a:p>
          </p:txBody>
        </p:sp>
        <p:cxnSp>
          <p:nvCxnSpPr>
            <p:cNvPr id="13" name="Shape 23"/>
            <p:cNvCxnSpPr>
              <a:cxnSpLocks noChangeShapeType="1"/>
            </p:cNvCxnSpPr>
            <p:nvPr/>
          </p:nvCxnSpPr>
          <p:spPr bwMode="auto">
            <a:xfrm rot="16200000" flipV="1">
              <a:off x="7048500" y="4076700"/>
              <a:ext cx="762000" cy="68580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143000" y="4419600"/>
            <a:ext cx="3048000" cy="842963"/>
            <a:chOff x="1143000" y="4419600"/>
            <a:chExt cx="3048000" cy="842963"/>
          </a:xfrm>
        </p:grpSpPr>
        <p:sp>
          <p:nvSpPr>
            <p:cNvPr id="15382" name="TextBox 40"/>
            <p:cNvSpPr txBox="1">
              <a:spLocks noChangeArrowheads="1"/>
            </p:cNvSpPr>
            <p:nvPr/>
          </p:nvSpPr>
          <p:spPr bwMode="auto">
            <a:xfrm>
              <a:off x="1143000" y="4800600"/>
              <a:ext cx="3048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FF0000"/>
                  </a:solidFill>
                  <a:latin typeface="Handwriting - Dakota" charset="0"/>
                  <a:sym typeface="Symbol" charset="2"/>
                </a:rPr>
                <a:t>… y (x × y = 1)</a:t>
              </a:r>
              <a:endParaRPr lang="en-US">
                <a:solidFill>
                  <a:srgbClr val="FF0000"/>
                </a:solidFill>
                <a:latin typeface="Handwriting - Dakota" charset="0"/>
              </a:endParaRPr>
            </a:p>
          </p:txBody>
        </p:sp>
        <p:cxnSp>
          <p:nvCxnSpPr>
            <p:cNvPr id="32791" name="Shape 23"/>
            <p:cNvCxnSpPr>
              <a:cxnSpLocks noChangeShapeType="1"/>
            </p:cNvCxnSpPr>
            <p:nvPr/>
          </p:nvCxnSpPr>
          <p:spPr bwMode="auto">
            <a:xfrm flipH="1" flipV="1">
              <a:off x="3886200" y="4419600"/>
              <a:ext cx="304800" cy="611188"/>
            </a:xfrm>
            <a:prstGeom prst="curvedConnector4">
              <a:avLst>
                <a:gd name="adj1" fmla="val -75000"/>
                <a:gd name="adj2" fmla="val 68866"/>
              </a:avLst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5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15637" y="304800"/>
            <a:ext cx="8312727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More examples…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 typeface="Wingdings" charset="2"/>
              <a:buNone/>
            </a:pPr>
            <a:r>
              <a:rPr lang="en-US" b="1" i="1" dirty="0" smtClean="0"/>
              <a:t>Statement: </a:t>
            </a:r>
            <a:r>
              <a:rPr lang="en-US" dirty="0" smtClean="0"/>
              <a:t>The product of two negative integers is always positive</a:t>
            </a:r>
          </a:p>
          <a:p>
            <a:pPr lvl="1" eaLnBrk="1" hangingPunct="1"/>
            <a:r>
              <a:rPr lang="en-US" dirty="0" smtClean="0"/>
              <a:t>For every two integers x and y, if x &lt; 0 and y &lt; 0,</a:t>
            </a:r>
          </a:p>
          <a:p>
            <a:pPr lvl="1" eaLnBrk="1" hangingPunct="1"/>
            <a:r>
              <a:rPr lang="en-US" dirty="0" smtClean="0"/>
              <a:t> then x × y &gt; 0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x y [(x &lt; 0 ∧ y &lt; 0) → (x × y &gt; 0)]</a:t>
            </a:r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/>
            <a:endParaRPr lang="en-US" dirty="0" smtClean="0"/>
          </a:p>
          <a:p>
            <a:pPr marL="0" indent="0" eaLnBrk="1" hangingPunct="1">
              <a:buFont typeface="Wingdings" charset="2"/>
              <a:buNone/>
            </a:pPr>
            <a:r>
              <a:rPr lang="en-US" b="1" i="1" dirty="0" smtClean="0"/>
              <a:t>Statement: </a:t>
            </a:r>
            <a:r>
              <a:rPr lang="en-US" dirty="0" smtClean="0"/>
              <a:t>For every real number a, it is possible to choose real numbers b and c such that a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30000" dirty="0" smtClean="0"/>
              <a:t>2</a:t>
            </a:r>
            <a:r>
              <a:rPr lang="en-US" dirty="0" smtClean="0"/>
              <a:t> = c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For every real number a, there exist real numbers b and c such that a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30000" dirty="0" smtClean="0"/>
              <a:t>2</a:t>
            </a:r>
            <a:r>
              <a:rPr lang="en-US" dirty="0" smtClean="0"/>
              <a:t> = c</a:t>
            </a:r>
            <a:r>
              <a:rPr lang="en-US" baseline="30000" dirty="0" smtClean="0"/>
              <a:t>2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a b c (</a:t>
            </a:r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+ b</a:t>
            </a:r>
            <a:r>
              <a:rPr lang="en-US" baseline="30000" dirty="0" smtClean="0"/>
              <a:t>2</a:t>
            </a:r>
            <a:r>
              <a:rPr lang="en-US" dirty="0" smtClean="0"/>
              <a:t> = c</a:t>
            </a:r>
            <a:r>
              <a:rPr lang="en-US" baseline="30000" dirty="0" smtClean="0"/>
              <a:t>2</a:t>
            </a:r>
            <a:r>
              <a:rPr lang="en-US" dirty="0" smtClean="0">
                <a:sym typeface="Symbol" charset="2"/>
              </a:rPr>
              <a:t>)</a:t>
            </a:r>
            <a:endParaRPr lang="en-US" baseline="30000" dirty="0" smtClean="0"/>
          </a:p>
          <a:p>
            <a:pPr marL="0" indent="0" eaLnBrk="1" hangingPunct="1"/>
            <a:endParaRPr lang="en-US" dirty="0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10200" y="762000"/>
            <a:ext cx="2819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algn="r" eaLnBrk="0" hangingPunct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0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15637" y="540327"/>
            <a:ext cx="8312727" cy="831273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Translating Quantified Statements to English is as easy as reading a sentence!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65760" y="1371600"/>
            <a:ext cx="8549640" cy="4724400"/>
          </a:xfrm>
        </p:spPr>
        <p:txBody>
          <a:bodyPr>
            <a:normAutofit/>
          </a:bodyPr>
          <a:lstStyle/>
          <a:p>
            <a:pPr eaLnBrk="1" hangingPunct="1">
              <a:buFont typeface="Wingdings" charset="2"/>
              <a:buNone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Let: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 eaLnBrk="1" hangingPunct="1"/>
            <a:r>
              <a:rPr lang="en-US" sz="2400" dirty="0" smtClean="0"/>
              <a:t>C(x) ≡ x is enrolled in CSE101</a:t>
            </a:r>
          </a:p>
          <a:p>
            <a:pPr lvl="1" eaLnBrk="1" hangingPunct="1"/>
            <a:r>
              <a:rPr lang="en-US" sz="2400" dirty="0" smtClean="0"/>
              <a:t>M(x) ≡ x has an MP3 player</a:t>
            </a:r>
          </a:p>
          <a:p>
            <a:pPr lvl="1" eaLnBrk="1" hangingPunct="1"/>
            <a:r>
              <a:rPr lang="en-US" sz="2400" dirty="0" smtClean="0"/>
              <a:t>F(x, y) ≡ x and y are friends</a:t>
            </a:r>
          </a:p>
          <a:p>
            <a:pPr lvl="1" eaLnBrk="1" hangingPunct="1"/>
            <a:r>
              <a:rPr lang="en-US" sz="2400" dirty="0" smtClean="0"/>
              <a:t>Domain of x and y is “all students</a:t>
            </a:r>
            <a:r>
              <a:rPr lang="en-US" sz="2400" dirty="0" smtClean="0"/>
              <a:t>”</a:t>
            </a:r>
            <a:endParaRPr lang="en-US" sz="2400" dirty="0" smtClean="0"/>
          </a:p>
          <a:p>
            <a:pPr eaLnBrk="1" hangingPunct="1">
              <a:buFont typeface="Wingdings" charset="2"/>
              <a:buNone/>
            </a:pPr>
            <a:r>
              <a:rPr lang="en-US" sz="2400" b="1" i="1" dirty="0" smtClean="0">
                <a:solidFill>
                  <a:schemeClr val="bg2">
                    <a:lumMod val="10000"/>
                  </a:schemeClr>
                </a:solidFill>
              </a:rPr>
              <a:t>Statement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: ∀x [C(x) → M(x) ∨ (∃y (F(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</a:rPr>
              <a:t>x,y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) ∧ M(y))]</a:t>
            </a:r>
          </a:p>
          <a:p>
            <a:pPr eaLnBrk="1" hangingPunct="1">
              <a:buFont typeface="Wingdings" charset="2"/>
              <a:buNone/>
            </a:pPr>
            <a:endParaRPr lang="en-US" sz="2400" b="1" i="1" dirty="0" smtClean="0"/>
          </a:p>
        </p:txBody>
      </p:sp>
      <p:sp>
        <p:nvSpPr>
          <p:cNvPr id="34826" name="TextBox 15"/>
          <p:cNvSpPr txBox="1">
            <a:spLocks noChangeArrowheads="1"/>
          </p:cNvSpPr>
          <p:nvPr/>
        </p:nvSpPr>
        <p:spPr bwMode="auto">
          <a:xfrm>
            <a:off x="112712" y="4110038"/>
            <a:ext cx="334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Handwriting - Dakota" charset="0"/>
              </a:rPr>
              <a:t>For every student x…</a:t>
            </a:r>
          </a:p>
        </p:txBody>
      </p:sp>
      <p:sp>
        <p:nvSpPr>
          <p:cNvPr id="34827" name="TextBox 16"/>
          <p:cNvSpPr txBox="1">
            <a:spLocks noChangeArrowheads="1"/>
          </p:cNvSpPr>
          <p:nvPr/>
        </p:nvSpPr>
        <p:spPr bwMode="auto">
          <a:xfrm>
            <a:off x="569912" y="4495800"/>
            <a:ext cx="5360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  <a:latin typeface="Handwriting - Dakota" charset="0"/>
              </a:rPr>
              <a:t>… if x is enrolled in CSE101, then…</a:t>
            </a:r>
          </a:p>
        </p:txBody>
      </p:sp>
      <p:sp>
        <p:nvSpPr>
          <p:cNvPr id="34828" name="TextBox 17"/>
          <p:cNvSpPr txBox="1">
            <a:spLocks noChangeArrowheads="1"/>
          </p:cNvSpPr>
          <p:nvPr/>
        </p:nvSpPr>
        <p:spPr bwMode="auto">
          <a:xfrm>
            <a:off x="1179512" y="4872038"/>
            <a:ext cx="3787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Handwriting - Dakota" charset="0"/>
              </a:rPr>
              <a:t>… x has an MP3 player…</a:t>
            </a:r>
          </a:p>
        </p:txBody>
      </p:sp>
      <p:sp>
        <p:nvSpPr>
          <p:cNvPr id="34829" name="TextBox 18"/>
          <p:cNvSpPr txBox="1">
            <a:spLocks noChangeArrowheads="1"/>
          </p:cNvSpPr>
          <p:nvPr/>
        </p:nvSpPr>
        <p:spPr bwMode="auto">
          <a:xfrm>
            <a:off x="1560512" y="5253038"/>
            <a:ext cx="7507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Handwriting - Dakota" charset="0"/>
              </a:rPr>
              <a:t>… or there exists another student y such that…</a:t>
            </a:r>
          </a:p>
        </p:txBody>
      </p:sp>
      <p:sp>
        <p:nvSpPr>
          <p:cNvPr id="34830" name="TextBox 19"/>
          <p:cNvSpPr txBox="1">
            <a:spLocks noChangeArrowheads="1"/>
          </p:cNvSpPr>
          <p:nvPr/>
        </p:nvSpPr>
        <p:spPr bwMode="auto">
          <a:xfrm>
            <a:off x="2117725" y="5634038"/>
            <a:ext cx="3557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Handwriting - Dakota" charset="0"/>
              </a:rPr>
              <a:t>… x and y are friends…</a:t>
            </a:r>
          </a:p>
        </p:txBody>
      </p:sp>
      <p:sp>
        <p:nvSpPr>
          <p:cNvPr id="34831" name="TextBox 20"/>
          <p:cNvSpPr txBox="1">
            <a:spLocks noChangeArrowheads="1"/>
          </p:cNvSpPr>
          <p:nvPr/>
        </p:nvSpPr>
        <p:spPr bwMode="auto">
          <a:xfrm>
            <a:off x="2574925" y="6015038"/>
            <a:ext cx="4173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FF0000"/>
                </a:solidFill>
                <a:latin typeface="Handwriting - Dakota" charset="0"/>
              </a:rPr>
              <a:t>… and y has an MP3 player.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9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27" grpId="0"/>
      <p:bldP spid="34828" grpId="0"/>
      <p:bldP spid="34829" grpId="0"/>
      <p:bldP spid="34830" grpId="0"/>
      <p:bldP spid="3483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32</TotalTime>
  <Words>1285</Words>
  <Application>Microsoft Office PowerPoint</Application>
  <PresentationFormat>On-screen Show (4:3)</PresentationFormat>
  <Paragraphs>202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Abdullah</vt:lpstr>
      <vt:lpstr>Microsoft Equation 3.0</vt:lpstr>
      <vt:lpstr>Discrete Mathematics</vt:lpstr>
      <vt:lpstr>Nested Quantifiers?</vt:lpstr>
      <vt:lpstr>Deciphering Nested Quantifiers</vt:lpstr>
      <vt:lpstr>More Examples…</vt:lpstr>
      <vt:lpstr>Order of Quantifiers</vt:lpstr>
      <vt:lpstr>Translating Mathematical Statements</vt:lpstr>
      <vt:lpstr>Let’s try a translation…</vt:lpstr>
      <vt:lpstr>More examples…</vt:lpstr>
      <vt:lpstr>Translating Quantified Statements to English is as easy as reading a sentence!</vt:lpstr>
      <vt:lpstr>Translate the following expressions into English</vt:lpstr>
      <vt:lpstr>Translating from English to a logical expression with nested quantifiers is a little bit more work…</vt:lpstr>
      <vt:lpstr>Let’s try an example…</vt:lpstr>
      <vt:lpstr>Translate the following from English</vt:lpstr>
      <vt:lpstr>Negating expression with nested quantifiers is actually pretty easy…</vt:lpstr>
      <vt:lpstr>Negate ∀x (S(x) → ∃y [P(y) ∧ Q(x,y)])</vt:lpstr>
      <vt:lpstr>Class Works!</vt:lpstr>
      <vt:lpstr>Final Thoughts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pc</dc:creator>
  <cp:lastModifiedBy>pc</cp:lastModifiedBy>
  <cp:revision>5</cp:revision>
  <dcterms:created xsi:type="dcterms:W3CDTF">2006-08-16T00:00:00Z</dcterms:created>
  <dcterms:modified xsi:type="dcterms:W3CDTF">2019-11-03T17:18:59Z</dcterms:modified>
</cp:coreProperties>
</file>