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5192" r:id="rId1"/>
  </p:sldMasterIdLst>
  <p:notesMasterIdLst>
    <p:notesMasterId r:id="rId26"/>
  </p:notesMasterIdLst>
  <p:handoutMasterIdLst>
    <p:handoutMasterId r:id="rId27"/>
  </p:handoutMasterIdLst>
  <p:sldIdLst>
    <p:sldId id="429" r:id="rId2"/>
    <p:sldId id="404" r:id="rId3"/>
    <p:sldId id="405" r:id="rId4"/>
    <p:sldId id="406" r:id="rId5"/>
    <p:sldId id="407" r:id="rId6"/>
    <p:sldId id="419" r:id="rId7"/>
    <p:sldId id="426" r:id="rId8"/>
    <p:sldId id="409" r:id="rId9"/>
    <p:sldId id="420" r:id="rId10"/>
    <p:sldId id="427" r:id="rId11"/>
    <p:sldId id="410" r:id="rId12"/>
    <p:sldId id="423" r:id="rId13"/>
    <p:sldId id="411" r:id="rId14"/>
    <p:sldId id="412" r:id="rId15"/>
    <p:sldId id="413" r:id="rId16"/>
    <p:sldId id="428" r:id="rId17"/>
    <p:sldId id="414" r:id="rId18"/>
    <p:sldId id="415" r:id="rId19"/>
    <p:sldId id="425" r:id="rId20"/>
    <p:sldId id="418" r:id="rId21"/>
    <p:sldId id="417" r:id="rId22"/>
    <p:sldId id="408" r:id="rId23"/>
    <p:sldId id="422" r:id="rId24"/>
    <p:sldId id="42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6BE"/>
    <a:srgbClr val="CE0202"/>
    <a:srgbClr val="DFDFD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092" autoAdjust="0"/>
  </p:normalViewPr>
  <p:slideViewPr>
    <p:cSldViewPr>
      <p:cViewPr>
        <p:scale>
          <a:sx n="76" d="100"/>
          <a:sy n="76" d="100"/>
        </p:scale>
        <p:origin x="-1206" y="-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A3A01BD-62CB-4973-BD02-11947225691A}" type="datetime1">
              <a:rPr lang="en-US"/>
              <a:pPr>
                <a:defRPr/>
              </a:pPr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6912310-2560-4EF5-9A86-FCF0D1414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2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34CB85B-25C2-4382-9E90-EBB91320D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9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19D65C1-0D7B-4B67-9ACB-F4E65C6C7974}" type="slidenum">
              <a:rPr lang="en-US" sz="1200" smtClean="0"/>
              <a:pPr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8 0, 3 9, 3 2, -4 5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99779CF-9D36-4E2D-8C88-1A0C73E26E02}" type="slidenum">
              <a:rPr lang="en-US" sz="1200" smtClean="0"/>
              <a:pPr/>
              <a:t>12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46DA6AE-B93B-43FB-B79E-9690E751B617}" type="slidenum">
              <a:rPr lang="en-US" sz="1200" smtClean="0"/>
              <a:pPr/>
              <a:t>13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82F51BD-4F6A-45FE-8DBB-D65BAB986271}" type="slidenum">
              <a:rPr lang="en-US" sz="1200" smtClean="0"/>
              <a:pPr/>
              <a:t>14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Proofs on overhead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B208B98-685B-4386-AB04-5D0255757CD5}" type="slidenum">
              <a:rPr lang="en-US" sz="1200" smtClean="0"/>
              <a:pPr/>
              <a:t>15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1A3386F-29DB-4ED3-9F74-6635B824B54A}" type="slidenum">
              <a:rPr lang="en-US" sz="1200" smtClean="0"/>
              <a:pPr/>
              <a:t>16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9BF307A-3974-4BE8-B3BE-4F4695149BF2}" type="slidenum">
              <a:rPr lang="en-US" sz="1200" smtClean="0"/>
              <a:pPr/>
              <a:t>17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Ask who can see a problem with this scheme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7C35291-8EA8-4504-ACCB-216C43FC79BD}" type="slidenum">
              <a:rPr lang="en-US" sz="1200" smtClean="0"/>
              <a:pPr/>
              <a:t>18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1E1E8CC-37ED-4C47-81BC-AFBC3CEF5302}" type="slidenum">
              <a:rPr lang="en-US" sz="1200" smtClean="0"/>
              <a:pPr/>
              <a:t>19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Linear congruential generator</a:t>
            </a:r>
          </a:p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5D3B440-60B7-4543-A08C-A18BDC09EE48}" type="slidenum">
              <a:rPr lang="en-US" sz="1200" smtClean="0"/>
              <a:pPr/>
              <a:t>20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6A3979B-9CC2-47D0-A7F2-7DC9B7E54E2F}" type="slidenum">
              <a:rPr lang="en-US" sz="1200" smtClean="0"/>
              <a:pPr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2C7DC8F-D9F4-4D10-9FFA-FFE93A56AAFA}" type="slidenum">
              <a:rPr lang="en-US" sz="1200" smtClean="0"/>
              <a:pPr/>
              <a:t>21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In true Caesar cipher, s = 3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0D4DB35-363B-4F2D-B4D7-E6C7F3C53EA4}" type="slidenum">
              <a:rPr lang="en-US" sz="1200" smtClean="0"/>
              <a:pPr/>
              <a:t>22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Note that the Caesar cipher is weak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328A3A9-4FC0-4B9F-8432-9DA3C89F8513}" type="slidenum">
              <a:rPr lang="en-US" sz="1200" smtClean="0"/>
              <a:pPr/>
              <a:t>23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D6E953A-9421-4652-B4F1-27A92589BEC6}" type="slidenum">
              <a:rPr lang="en-US" sz="1200" smtClean="0"/>
              <a:pPr/>
              <a:t>24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7CAA865-2B48-4B35-9979-4C71653F4C34}" type="slidenum">
              <a:rPr lang="en-US" sz="1200" smtClean="0"/>
              <a:pPr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FB46488-FE6D-4293-B747-2AAEA67AAF5E}" type="slidenum">
              <a:rPr lang="en-US" sz="1200" smtClean="0"/>
              <a:pPr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0B88640-6369-4C36-9363-6ACA877CD689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8C017D5B-4BCE-4D8E-B59B-EFA1FFB82C1D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9D71B93-DCB5-406D-9A96-9FF8BACDC72E}" type="slidenum">
              <a:rPr lang="en-US" sz="1200" smtClean="0"/>
              <a:pPr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Quotient is -4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3E1DFB0-2C4B-418D-9F46-852948F745AA}" type="slidenum">
              <a:rPr lang="en-US" sz="1200" smtClean="0"/>
              <a:pPr/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0F7925E-7DE4-41AE-B23A-FDC345F0D3D1}" type="slidenum">
              <a:rPr lang="en-US" sz="1200" smtClean="0"/>
              <a:pPr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9A27B8FC-9F74-4E8A-B629-0FEED0E18857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E73454-5A84-417B-9B21-EBC8861A7E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3FC9B-1B21-42C3-A035-286383008CB2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E5BCD-8E82-4C53-AA0E-0AF99F62A7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B8F169-BDCE-4F36-9B81-7D236DBA5CC7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0AB09-6321-44E5-B7F7-E59CAA353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FD213D35-FE69-42CF-8592-1F6C3EDA8618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A3C95-4F8B-4118-B96C-21C087E70CF5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4DF27-5C93-4876-8EDC-25ACAF2E7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09D78873-4A8C-4A91-BD93-F2FFA844A5C6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2228C-09AB-425F-8AFC-E91652E35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0EE60DF-1E8F-4923-92FF-CF46533DF76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FC258A89-2B57-4048-B47F-060387E19E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64C84D01-9BFE-42F3-85B4-11B6F19E038E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D1CCE1DF-6DD8-4B20-8337-AE63C3421D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5C0AA7-DD58-4E18-8EAB-0E0D2271A05C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2701D-CB04-42AB-85DE-F16276843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5A1BC-9C9C-4E26-A8F9-F6293959E1C2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9DCF3-D57B-4727-93CC-1105D51F3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365114-476A-4E14-B541-876A8FF68C1E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EF648-BF10-4691-AE81-D5E1CA70A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378AF8A9-1CFB-45E0-83B3-3A00C39373D9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89F3FF-EEB1-43E3-9001-1B4D75F55A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4" r:id="rId2"/>
    <p:sldLayoutId id="2147485195" r:id="rId3"/>
    <p:sldLayoutId id="2147485196" r:id="rId4"/>
    <p:sldLayoutId id="2147485197" r:id="rId5"/>
    <p:sldLayoutId id="2147485198" r:id="rId6"/>
    <p:sldLayoutId id="2147485199" r:id="rId7"/>
    <p:sldLayoutId id="2147485200" r:id="rId8"/>
    <p:sldLayoutId id="2147485201" r:id="rId9"/>
    <p:sldLayoutId id="2147485202" r:id="rId10"/>
    <p:sldLayoutId id="21474852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22098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Chapter 3</a:t>
            </a:r>
          </a:p>
          <a:p>
            <a:r>
              <a:rPr lang="en-US" dirty="0" smtClean="0"/>
              <a:t>Section 3.4</a:t>
            </a:r>
          </a:p>
          <a:p>
            <a:endParaRPr lang="en-US" dirty="0"/>
          </a:p>
          <a:p>
            <a:r>
              <a:rPr lang="en-US" dirty="0" smtClean="0"/>
              <a:t>Integers and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5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/>
              <a:t>Geometrical interpretation of Division Algorithm </a:t>
            </a:r>
            <a:endParaRPr lang="en-GB" dirty="0"/>
          </a:p>
        </p:txBody>
      </p:sp>
      <p:cxnSp>
        <p:nvCxnSpPr>
          <p:cNvPr id="8" name="Straight Arrow Connector 7"/>
          <p:cNvCxnSpPr>
            <a:endCxn id="3" idx="3"/>
          </p:cNvCxnSpPr>
          <p:nvPr/>
        </p:nvCxnSpPr>
        <p:spPr>
          <a:xfrm rot="10800000" flipH="1">
            <a:off x="457200" y="4037013"/>
            <a:ext cx="7467600" cy="15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905000" y="3962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2895600" y="3962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914400" y="3962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3886200" y="3962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5562600" y="3962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7315200" y="39497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6477000" y="40005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04800" y="4033838"/>
            <a:ext cx="439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dirty="0"/>
              <a:t>...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79463" y="4110038"/>
            <a:ext cx="45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/>
              <a:t>-b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827213" y="4114800"/>
            <a:ext cx="357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/>
              <a:t>0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44800" y="4110038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/>
              <a:t>b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733800" y="4114800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/>
              <a:t>2b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416550" y="4071938"/>
            <a:ext cx="527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/>
              <a:t>qb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145338" y="4059238"/>
            <a:ext cx="10842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/>
              <a:t>(q+1)b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16200000" flipH="1">
            <a:off x="6153150" y="3613150"/>
            <a:ext cx="685800" cy="1270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502400" y="31242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/>
              <a:t>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562600" y="3124200"/>
            <a:ext cx="914400" cy="1588"/>
          </a:xfrm>
          <a:prstGeom prst="straightConnector1">
            <a:avLst/>
          </a:prstGeom>
          <a:ln w="38100">
            <a:solidFill>
              <a:srgbClr val="4B16BE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892800" y="26670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/>
              <a:t>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638800" y="4724400"/>
            <a:ext cx="1828800" cy="1588"/>
          </a:xfrm>
          <a:prstGeom prst="straightConnector1">
            <a:avLst/>
          </a:prstGeom>
          <a:ln w="38100">
            <a:solidFill>
              <a:srgbClr val="4B16BE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350000" y="4719638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/>
              <a:t>b</a:t>
            </a:r>
          </a:p>
        </p:txBody>
      </p:sp>
      <p:sp>
        <p:nvSpPr>
          <p:cNvPr id="17436" name="TextBox 44"/>
          <p:cNvSpPr txBox="1">
            <a:spLocks noChangeArrowheads="1"/>
          </p:cNvSpPr>
          <p:nvPr/>
        </p:nvSpPr>
        <p:spPr bwMode="auto">
          <a:xfrm>
            <a:off x="4572000" y="4038600"/>
            <a:ext cx="439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dirty="0"/>
              <a:t>...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1" grpId="1" animBg="1"/>
      <p:bldP spid="21" grpId="2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34" grpId="0"/>
      <p:bldP spid="34" grpId="1"/>
      <p:bldP spid="34" grpId="2"/>
      <p:bldP spid="40" grpId="0"/>
      <p:bldP spid="40" grpId="1"/>
      <p:bldP spid="44" grpId="0"/>
      <p:bldP spid="174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15637" y="464127"/>
            <a:ext cx="8312727" cy="83127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Mod/</a:t>
            </a:r>
            <a:r>
              <a:rPr lang="en-US" sz="3200" dirty="0" err="1" smtClean="0"/>
              <a:t>Div</a:t>
            </a:r>
            <a:r>
              <a:rPr lang="en-US" sz="3200" dirty="0" smtClean="0"/>
              <a:t> in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772400" cy="5486400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/>
              <a:t>MOD and DIV are widely used in many modern programming languages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>	For example, in Java, C, and C++ 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/ corresponds to </a:t>
            </a:r>
            <a:r>
              <a:rPr lang="en-US" sz="1800" b="1" dirty="0" smtClean="0"/>
              <a:t>div</a:t>
            </a:r>
            <a:r>
              <a:rPr lang="en-US" sz="1800" dirty="0" smtClean="0"/>
              <a:t> when used on integer arguments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/>
              <a:t>% corresponds to </a:t>
            </a:r>
            <a:r>
              <a:rPr lang="en-US" sz="1800" b="1" dirty="0" smtClean="0"/>
              <a:t>mod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18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b="1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This can be a source of </a:t>
            </a:r>
            <a:r>
              <a:rPr lang="en-US" sz="2000" dirty="0" smtClean="0">
                <a:solidFill>
                  <a:srgbClr val="FF0000"/>
                </a:solidFill>
              </a:rPr>
              <a:t>many </a:t>
            </a:r>
            <a:r>
              <a:rPr lang="en-US" sz="2000" dirty="0" smtClean="0"/>
              <a:t>errors, so be careful in your future classes!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2325688" y="3048000"/>
            <a:ext cx="3922712" cy="2862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dirty="0">
                <a:latin typeface="+mn-lt"/>
              </a:rPr>
              <a:t>void main()</a:t>
            </a:r>
          </a:p>
          <a:p>
            <a:pPr eaLnBrk="1" hangingPunct="1"/>
            <a:r>
              <a:rPr lang="en-US" sz="1800" dirty="0">
                <a:latin typeface="+mn-lt"/>
              </a:rPr>
              <a:t>{</a:t>
            </a:r>
          </a:p>
          <a:p>
            <a:pPr eaLnBrk="1" hangingPunct="1"/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x = 2;</a:t>
            </a:r>
          </a:p>
          <a:p>
            <a:pPr eaLnBrk="1" hangingPunct="1"/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y = 5;</a:t>
            </a:r>
          </a:p>
          <a:p>
            <a:pPr eaLnBrk="1" hangingPunct="1"/>
            <a:r>
              <a:rPr lang="en-US" sz="1800" dirty="0">
                <a:latin typeface="+mn-lt"/>
              </a:rPr>
              <a:t>    float z = 2.0;</a:t>
            </a:r>
          </a:p>
          <a:p>
            <a:pPr eaLnBrk="1" hangingPunct="1"/>
            <a:endParaRPr lang="en-US" sz="1800" dirty="0">
              <a:latin typeface="+mn-lt"/>
            </a:endParaRPr>
          </a:p>
          <a:p>
            <a:pPr eaLnBrk="1" hangingPunct="1"/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printf</a:t>
            </a:r>
            <a:r>
              <a:rPr lang="en-US" sz="1800" dirty="0">
                <a:latin typeface="+mn-lt"/>
              </a:rPr>
              <a:t>(“%d”, y/x);     // 2</a:t>
            </a:r>
          </a:p>
          <a:p>
            <a:pPr eaLnBrk="1" hangingPunct="1"/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printf</a:t>
            </a:r>
            <a:r>
              <a:rPr lang="en-US" sz="1800" dirty="0">
                <a:latin typeface="+mn-lt"/>
              </a:rPr>
              <a:t>(“%d”, </a:t>
            </a:r>
            <a:r>
              <a:rPr lang="en-US" sz="1800" dirty="0" err="1">
                <a:latin typeface="+mn-lt"/>
              </a:rPr>
              <a:t>y%x</a:t>
            </a:r>
            <a:r>
              <a:rPr lang="en-US" sz="1800" dirty="0">
                <a:latin typeface="+mn-lt"/>
              </a:rPr>
              <a:t>);   // 1</a:t>
            </a:r>
          </a:p>
          <a:p>
            <a:pPr eaLnBrk="1" hangingPunct="1"/>
            <a:r>
              <a:rPr lang="en-US" sz="1800" dirty="0">
                <a:latin typeface="+mn-lt"/>
              </a:rPr>
              <a:t>    </a:t>
            </a:r>
            <a:r>
              <a:rPr lang="en-US" sz="1800" dirty="0" err="1">
                <a:latin typeface="+mn-lt"/>
              </a:rPr>
              <a:t>printf</a:t>
            </a:r>
            <a:r>
              <a:rPr lang="en-US" sz="1800" dirty="0" smtClean="0">
                <a:latin typeface="+mn-lt"/>
              </a:rPr>
              <a:t>(“%f”, </a:t>
            </a:r>
            <a:r>
              <a:rPr lang="en-US" sz="1800" dirty="0">
                <a:latin typeface="+mn-lt"/>
              </a:rPr>
              <a:t>y/z);     // 2.5</a:t>
            </a:r>
          </a:p>
          <a:p>
            <a:pPr eaLnBrk="1" hangingPunct="1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6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Group work!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822960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Problem 1:</a:t>
            </a:r>
            <a:r>
              <a:rPr lang="en-US" sz="2400" dirty="0" smtClean="0"/>
              <a:t>  Does</a:t>
            </a:r>
          </a:p>
          <a:p>
            <a:pPr marL="91440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12 | 144</a:t>
            </a:r>
          </a:p>
          <a:p>
            <a:pPr marL="91440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4 | 67</a:t>
            </a:r>
          </a:p>
          <a:p>
            <a:pPr marL="91440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9 | 81</a:t>
            </a:r>
          </a:p>
          <a:p>
            <a:pPr marL="914400" lvl="1" indent="-457200"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Problem 2:</a:t>
            </a:r>
            <a:r>
              <a:rPr lang="en-US" sz="2400" dirty="0" smtClean="0"/>
              <a:t>  What are the quotient and remainder when</a:t>
            </a:r>
          </a:p>
          <a:p>
            <a:pPr marL="91440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64 is divided by 8</a:t>
            </a:r>
          </a:p>
          <a:p>
            <a:pPr marL="91440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42 is divided by 11</a:t>
            </a:r>
          </a:p>
          <a:p>
            <a:pPr marL="91440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23 is divided by 7</a:t>
            </a:r>
          </a:p>
          <a:p>
            <a:pPr marL="91440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-23 is divided by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15637" y="6096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Remainder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7772400" cy="6858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b="1" i="1" dirty="0" smtClean="0"/>
              <a:t>Example:</a:t>
            </a:r>
            <a:r>
              <a:rPr lang="en-US" dirty="0" smtClean="0"/>
              <a:t>  What time will it be 22 hours from now?</a:t>
            </a:r>
            <a:endParaRPr lang="en-US" b="1" i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29718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46AA"/>
              </a:buClr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ea typeface="Osaka"/>
                <a:cs typeface="Osaka"/>
              </a:rPr>
              <a:t>Answer:</a:t>
            </a:r>
            <a:r>
              <a:rPr lang="en-US" b="1" i="1" dirty="0">
                <a:latin typeface="+mn-lt"/>
                <a:ea typeface="Osaka"/>
                <a:cs typeface="Osaka"/>
              </a:rPr>
              <a:t>  </a:t>
            </a:r>
            <a:r>
              <a:rPr lang="en-US" dirty="0">
                <a:latin typeface="+mn-lt"/>
                <a:ea typeface="Osaka"/>
                <a:cs typeface="Osaka"/>
              </a:rPr>
              <a:t>If it is 6 now, it will be (6 + 22) </a:t>
            </a:r>
            <a:r>
              <a:rPr lang="en-US" b="1" dirty="0">
                <a:latin typeface="+mn-lt"/>
                <a:ea typeface="Osaka"/>
                <a:cs typeface="Osaka"/>
              </a:rPr>
              <a:t>mod</a:t>
            </a:r>
            <a:r>
              <a:rPr lang="en-US" dirty="0">
                <a:latin typeface="+mn-lt"/>
                <a:ea typeface="Osaka"/>
                <a:cs typeface="Osaka"/>
              </a:rPr>
              <a:t> 24 = 28 </a:t>
            </a:r>
            <a:r>
              <a:rPr lang="en-US" b="1" dirty="0">
                <a:latin typeface="+mn-lt"/>
                <a:ea typeface="Osaka"/>
                <a:cs typeface="Osaka"/>
              </a:rPr>
              <a:t>mod</a:t>
            </a:r>
            <a:r>
              <a:rPr lang="en-US" dirty="0">
                <a:latin typeface="+mn-lt"/>
                <a:ea typeface="Osaka"/>
                <a:cs typeface="Osaka"/>
              </a:rPr>
              <a:t> 24 = 4  in 22 hours.</a:t>
            </a:r>
            <a:endParaRPr lang="en-US" b="1" i="1" dirty="0">
              <a:latin typeface="+mn-lt"/>
              <a:ea typeface="Osaka"/>
              <a:cs typeface="Osak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15637" y="623455"/>
            <a:ext cx="8312727" cy="90054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Definition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7244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b="1" i="1" dirty="0" smtClean="0"/>
              <a:t>Definition:  </a:t>
            </a:r>
            <a:r>
              <a:rPr lang="en-US" sz="2400" dirty="0" smtClean="0"/>
              <a:t>If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integers and </a:t>
            </a:r>
            <a:r>
              <a:rPr lang="en-US" sz="2400" i="1" dirty="0" smtClean="0"/>
              <a:t>m</a:t>
            </a:r>
            <a:r>
              <a:rPr lang="en-US" sz="2400" dirty="0" smtClean="0"/>
              <a:t> is a positive integer, we say that </a:t>
            </a:r>
            <a:r>
              <a:rPr lang="en-US" sz="2400" i="1" dirty="0" smtClean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is congruent to </a:t>
            </a:r>
            <a:r>
              <a:rPr lang="en-US" sz="2400" i="1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>
                <a:solidFill>
                  <a:srgbClr val="FF0000"/>
                </a:solidFill>
              </a:rPr>
              <a:t> modulo </a:t>
            </a:r>
            <a:r>
              <a:rPr lang="en-US" sz="2400" i="1" dirty="0" smtClean="0">
                <a:solidFill>
                  <a:srgbClr val="FF0000"/>
                </a:solidFill>
              </a:rPr>
              <a:t>m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if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i="1" dirty="0" smtClean="0"/>
              <a:t>m | </a:t>
            </a:r>
            <a:r>
              <a:rPr lang="en-US" sz="2400" dirty="0" smtClean="0"/>
              <a:t>(a – b).  We write this as </a:t>
            </a:r>
            <a:r>
              <a:rPr lang="en-US" sz="2400" i="1" dirty="0" smtClean="0"/>
              <a:t>a</a:t>
            </a:r>
            <a:r>
              <a:rPr lang="en-US" sz="2400" dirty="0" smtClean="0"/>
              <a:t> ≡ </a:t>
            </a:r>
            <a:r>
              <a:rPr lang="en-US" sz="2400" i="1" dirty="0" smtClean="0"/>
              <a:t>b</a:t>
            </a:r>
            <a:r>
              <a:rPr lang="en-US" sz="2400" dirty="0" smtClean="0"/>
              <a:t> mod </a:t>
            </a:r>
            <a:r>
              <a:rPr lang="en-US" sz="2400" i="1" dirty="0" smtClean="0"/>
              <a:t>m.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b="1" i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Note: </a:t>
            </a:r>
            <a:r>
              <a:rPr lang="en-US" sz="2400" i="1" dirty="0" smtClean="0"/>
              <a:t>a</a:t>
            </a:r>
            <a:r>
              <a:rPr lang="en-US" sz="2400" dirty="0" smtClean="0"/>
              <a:t> ≡ </a:t>
            </a:r>
            <a:r>
              <a:rPr lang="en-US" sz="2400" i="1" dirty="0" smtClean="0"/>
              <a:t>b</a:t>
            </a:r>
            <a:r>
              <a:rPr lang="en-US" sz="2400" dirty="0" smtClean="0"/>
              <a:t> mod </a:t>
            </a:r>
            <a:r>
              <a:rPr lang="en-US" sz="2400" i="1" dirty="0" smtClean="0"/>
              <a:t>m</a:t>
            </a:r>
            <a:r>
              <a:rPr lang="en-US" sz="2400" dirty="0" smtClean="0"/>
              <a:t> </a:t>
            </a:r>
            <a:r>
              <a:rPr lang="en-US" sz="2400" dirty="0" err="1" smtClean="0"/>
              <a:t>iff</a:t>
            </a: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/>
              <a:t>. 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b="1" i="1" dirty="0" smtClean="0"/>
              <a:t>Examples:</a:t>
            </a:r>
          </a:p>
          <a:p>
            <a:pPr marL="741363" lvl="1" indent="-341313" eaLnBrk="1" hangingPunct="1"/>
            <a:r>
              <a:rPr lang="en-US" sz="2000" dirty="0" smtClean="0"/>
              <a:t>Is 17 congruent to 5 modulo 6?      </a:t>
            </a:r>
            <a:r>
              <a:rPr lang="en-US" sz="2000" dirty="0" smtClean="0">
                <a:solidFill>
                  <a:srgbClr val="008000"/>
                </a:solidFill>
              </a:rPr>
              <a:t>Yes, since 6 | (17 - 5)</a:t>
            </a:r>
          </a:p>
          <a:p>
            <a:pPr marL="741363" lvl="1" indent="-341313" eaLnBrk="1" hangingPunct="1"/>
            <a:endParaRPr lang="en-US" sz="2000" dirty="0" smtClean="0"/>
          </a:p>
          <a:p>
            <a:pPr marL="741363" lvl="1" indent="-341313" eaLnBrk="1" hangingPunct="1"/>
            <a:r>
              <a:rPr lang="en-US" sz="2000" dirty="0" smtClean="0"/>
              <a:t>Is 24 congruent to 14 modulo 6?     </a:t>
            </a:r>
            <a:r>
              <a:rPr lang="en-US" sz="2000" dirty="0" smtClean="0">
                <a:solidFill>
                  <a:srgbClr val="008000"/>
                </a:solidFill>
              </a:rPr>
              <a:t>No, since 6 | (24 – 14)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Properties of Congruencies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b="1" i="1" dirty="0" smtClean="0"/>
              <a:t>Theorem:</a:t>
            </a:r>
            <a:r>
              <a:rPr lang="en-US" sz="2400" dirty="0" smtClean="0"/>
              <a:t>  Let </a:t>
            </a:r>
            <a:r>
              <a:rPr lang="en-US" sz="2400" i="1" dirty="0" smtClean="0"/>
              <a:t>m</a:t>
            </a:r>
            <a:r>
              <a:rPr lang="en-US" sz="2400" dirty="0" smtClean="0"/>
              <a:t> be a positive integer.  The integers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congruent modulo </a:t>
            </a:r>
            <a:r>
              <a:rPr lang="en-US" sz="2400" i="1" dirty="0" smtClean="0"/>
              <a:t>m</a:t>
            </a:r>
            <a:r>
              <a:rPr lang="en-US" sz="2400" dirty="0" smtClean="0"/>
              <a:t> </a:t>
            </a:r>
            <a:r>
              <a:rPr lang="en-US" sz="2400" dirty="0" err="1" smtClean="0"/>
              <a:t>iff</a:t>
            </a:r>
            <a:r>
              <a:rPr lang="en-US" sz="2400" dirty="0" smtClean="0"/>
              <a:t> there is an integer </a:t>
            </a:r>
            <a:r>
              <a:rPr lang="en-US" sz="2400" i="1" dirty="0" smtClean="0"/>
              <a:t>k</a:t>
            </a:r>
            <a:r>
              <a:rPr lang="en-US" sz="2400" dirty="0" smtClean="0"/>
              <a:t> such that </a:t>
            </a:r>
            <a:r>
              <a:rPr lang="en-US" sz="2400" i="1" dirty="0" smtClean="0"/>
              <a:t>a</a:t>
            </a:r>
            <a:r>
              <a:rPr lang="en-US" sz="2400" dirty="0" smtClean="0"/>
              <a:t> = </a:t>
            </a:r>
            <a:r>
              <a:rPr lang="en-US" sz="2400" i="1" dirty="0" smtClean="0"/>
              <a:t>b</a:t>
            </a:r>
            <a:r>
              <a:rPr lang="en-US" sz="2400" dirty="0" smtClean="0"/>
              <a:t> + </a:t>
            </a:r>
            <a:r>
              <a:rPr lang="en-US" sz="2400" i="1" dirty="0" smtClean="0"/>
              <a:t>km</a:t>
            </a:r>
            <a:r>
              <a:rPr lang="en-US" sz="2400" dirty="0" smtClean="0"/>
              <a:t>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b="1" i="1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sz="2400" b="1" i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b="1" i="1" dirty="0" smtClean="0"/>
              <a:t>Theorem:  </a:t>
            </a:r>
            <a:r>
              <a:rPr lang="en-US" sz="2400" dirty="0" smtClean="0"/>
              <a:t>Let </a:t>
            </a:r>
            <a:r>
              <a:rPr lang="en-US" sz="2400" i="1" dirty="0" smtClean="0"/>
              <a:t>m</a:t>
            </a:r>
            <a:r>
              <a:rPr lang="en-US" sz="2400" dirty="0" smtClean="0"/>
              <a:t> be a positive integer.  If </a:t>
            </a:r>
            <a:r>
              <a:rPr lang="en-US" sz="2400" i="1" dirty="0" smtClean="0"/>
              <a:t>a</a:t>
            </a:r>
            <a:r>
              <a:rPr lang="en-US" sz="2400" dirty="0" smtClean="0"/>
              <a:t> ≡ </a:t>
            </a:r>
            <a:r>
              <a:rPr lang="en-US" sz="2400" i="1" dirty="0" smtClean="0"/>
              <a:t>b</a:t>
            </a:r>
            <a:r>
              <a:rPr lang="en-US" sz="2400" dirty="0" smtClean="0"/>
              <a:t> (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/>
              <a:t>) and </a:t>
            </a:r>
            <a:r>
              <a:rPr lang="en-US" sz="2400" i="1" dirty="0" smtClean="0"/>
              <a:t>c</a:t>
            </a:r>
            <a:r>
              <a:rPr lang="en-US" sz="2400" dirty="0" smtClean="0"/>
              <a:t> ≡ </a:t>
            </a:r>
            <a:r>
              <a:rPr lang="en-US" sz="2400" i="1" dirty="0" smtClean="0"/>
              <a:t>d</a:t>
            </a:r>
            <a:r>
              <a:rPr lang="en-US" sz="2400" dirty="0" smtClean="0"/>
              <a:t> (</a:t>
            </a:r>
            <a:r>
              <a:rPr lang="en-US" sz="2400" b="1" dirty="0" smtClean="0"/>
              <a:t>mod</a:t>
            </a:r>
            <a:r>
              <a:rPr lang="en-US" sz="2400" dirty="0" smtClean="0"/>
              <a:t> </a:t>
            </a:r>
            <a:r>
              <a:rPr lang="en-US" sz="2400" i="1" dirty="0" smtClean="0"/>
              <a:t>m</a:t>
            </a:r>
            <a:r>
              <a:rPr lang="en-US" sz="2400" dirty="0" smtClean="0"/>
              <a:t>), then</a:t>
            </a:r>
          </a:p>
          <a:p>
            <a:pPr marL="741363" lvl="1" indent="-341313" eaLnBrk="1" hangingPunct="1"/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(a + c)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≡ (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b + d)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mod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1363" lvl="1" indent="-341313" eaLnBrk="1" hangingPunct="1"/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ac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≡ </a:t>
            </a:r>
            <a:r>
              <a:rPr lang="en-US" sz="2400" i="1" dirty="0" err="1" smtClean="0">
                <a:solidFill>
                  <a:schemeClr val="accent2">
                    <a:lumMod val="50000"/>
                  </a:schemeClr>
                </a:solidFill>
              </a:rPr>
              <a:t>bd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mod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i="1" dirty="0" smtClean="0">
                <a:solidFill>
                  <a:schemeClr val="accent2">
                    <a:lumMod val="50000"/>
                  </a:schemeClr>
                </a:solidFill>
              </a:rPr>
              <a:t>m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US" sz="2400" b="1" i="1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Corollary 2</a:t>
            </a:r>
            <a:endParaRPr lang="en-GB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Let </a:t>
            </a:r>
            <a:r>
              <a:rPr lang="en-GB" sz="2400" i="1" dirty="0" smtClean="0">
                <a:solidFill>
                  <a:srgbClr val="FF0000"/>
                </a:solidFill>
              </a:rPr>
              <a:t>m</a:t>
            </a:r>
            <a:r>
              <a:rPr lang="en-GB" sz="2400" dirty="0" smtClean="0"/>
              <a:t> be a positive integer and let </a:t>
            </a:r>
            <a:r>
              <a:rPr lang="en-GB" sz="2400" i="1" dirty="0" smtClean="0">
                <a:solidFill>
                  <a:srgbClr val="FF0000"/>
                </a:solidFill>
              </a:rPr>
              <a:t>a</a:t>
            </a:r>
            <a:r>
              <a:rPr lang="en-GB" sz="2400" dirty="0" smtClean="0"/>
              <a:t> and </a:t>
            </a:r>
            <a:r>
              <a:rPr lang="en-GB" sz="2400" i="1" dirty="0" smtClean="0">
                <a:solidFill>
                  <a:srgbClr val="FF0000"/>
                </a:solidFill>
              </a:rPr>
              <a:t>b</a:t>
            </a:r>
            <a:r>
              <a:rPr lang="en-GB" sz="2400" dirty="0" smtClean="0"/>
              <a:t> be integers. Then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GB" sz="2400" i="1" dirty="0" smtClean="0"/>
              <a:t>	(</a:t>
            </a:r>
            <a:r>
              <a:rPr lang="en-GB" sz="2400" i="1" dirty="0" err="1" smtClean="0"/>
              <a:t>a+b</a:t>
            </a:r>
            <a:r>
              <a:rPr lang="en-GB" sz="2400" i="1" dirty="0" smtClean="0"/>
              <a:t>) </a:t>
            </a:r>
            <a:r>
              <a:rPr lang="en-GB" sz="2400" b="1" i="1" dirty="0" smtClean="0">
                <a:solidFill>
                  <a:srgbClr val="FF0000"/>
                </a:solidFill>
              </a:rPr>
              <a:t>mod</a:t>
            </a:r>
            <a:r>
              <a:rPr lang="en-GB" sz="2400" i="1" dirty="0" smtClean="0"/>
              <a:t> m= ((a </a:t>
            </a:r>
            <a:r>
              <a:rPr lang="en-GB" sz="2400" b="1" i="1" dirty="0" smtClean="0">
                <a:solidFill>
                  <a:srgbClr val="FF0000"/>
                </a:solidFill>
              </a:rPr>
              <a:t>mod</a:t>
            </a:r>
            <a:r>
              <a:rPr lang="en-GB" sz="2400" i="1" dirty="0" smtClean="0"/>
              <a:t> m)+(b </a:t>
            </a:r>
            <a:r>
              <a:rPr lang="en-GB" sz="2400" b="1" i="1" dirty="0" smtClean="0">
                <a:solidFill>
                  <a:srgbClr val="FF0000"/>
                </a:solidFill>
              </a:rPr>
              <a:t>mod</a:t>
            </a:r>
            <a:r>
              <a:rPr lang="en-GB" sz="2400" i="1" dirty="0" smtClean="0"/>
              <a:t> m))</a:t>
            </a:r>
            <a:r>
              <a:rPr lang="en-GB" sz="2400" b="1" i="1" dirty="0" smtClean="0">
                <a:solidFill>
                  <a:srgbClr val="FF0000"/>
                </a:solidFill>
              </a:rPr>
              <a:t>mod</a:t>
            </a:r>
            <a:r>
              <a:rPr lang="en-GB" sz="2400" i="1" dirty="0" smtClean="0"/>
              <a:t> m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    </a:t>
            </a:r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   and</a:t>
            </a:r>
          </a:p>
          <a:p>
            <a:pPr>
              <a:buFont typeface="Wingdings" pitchFamily="2" charset="2"/>
              <a:buNone/>
            </a:pPr>
            <a:endParaRPr lang="en-GB" sz="2400" dirty="0" smtClean="0"/>
          </a:p>
          <a:p>
            <a:pPr>
              <a:buFont typeface="Wingdings" pitchFamily="2" charset="2"/>
              <a:buNone/>
            </a:pPr>
            <a:r>
              <a:rPr lang="en-GB" sz="2400" dirty="0" smtClean="0"/>
              <a:t>	</a:t>
            </a:r>
            <a:r>
              <a:rPr lang="en-GB" sz="2400" i="1" dirty="0" smtClean="0"/>
              <a:t>(</a:t>
            </a:r>
            <a:r>
              <a:rPr lang="en-GB" sz="2400" i="1" dirty="0" err="1" smtClean="0"/>
              <a:t>ab</a:t>
            </a:r>
            <a:r>
              <a:rPr lang="en-GB" sz="2400" i="1" dirty="0" smtClean="0"/>
              <a:t>) </a:t>
            </a:r>
            <a:r>
              <a:rPr lang="en-GB" sz="2400" b="1" i="1" dirty="0" smtClean="0">
                <a:solidFill>
                  <a:srgbClr val="FF0000"/>
                </a:solidFill>
              </a:rPr>
              <a:t>mod</a:t>
            </a:r>
            <a:r>
              <a:rPr lang="en-GB" sz="2400" i="1" dirty="0" smtClean="0"/>
              <a:t> m= ((a </a:t>
            </a:r>
            <a:r>
              <a:rPr lang="en-GB" sz="2400" b="1" i="1" dirty="0" smtClean="0">
                <a:solidFill>
                  <a:srgbClr val="FF0000"/>
                </a:solidFill>
              </a:rPr>
              <a:t>mod</a:t>
            </a:r>
            <a:r>
              <a:rPr lang="en-GB" sz="2400" i="1" dirty="0" smtClean="0"/>
              <a:t> m)(b </a:t>
            </a:r>
            <a:r>
              <a:rPr lang="en-GB" sz="2400" b="1" i="1" dirty="0" smtClean="0">
                <a:solidFill>
                  <a:srgbClr val="FF0000"/>
                </a:solidFill>
              </a:rPr>
              <a:t>mod</a:t>
            </a:r>
            <a:r>
              <a:rPr lang="en-GB" sz="2400" i="1" dirty="0" smtClean="0"/>
              <a:t> m))</a:t>
            </a:r>
            <a:r>
              <a:rPr lang="en-GB" sz="2400" b="1" i="1" dirty="0" smtClean="0">
                <a:solidFill>
                  <a:srgbClr val="FF0000"/>
                </a:solidFill>
              </a:rPr>
              <a:t>mod</a:t>
            </a:r>
            <a:r>
              <a:rPr lang="en-GB" sz="2400" i="1" dirty="0" smtClean="0"/>
              <a:t> 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15637" y="685800"/>
            <a:ext cx="8312727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Applications of Congruencies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Today we’ll look at three: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85725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Hash functions</a:t>
            </a:r>
          </a:p>
          <a:p>
            <a:pPr marL="85725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The generation of pseudorandom numbers</a:t>
            </a:r>
          </a:p>
          <a:p>
            <a:pPr marL="85725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Cryptography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15637" y="381000"/>
            <a:ext cx="8312727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Hash Functions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848600" cy="2209800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i="1" dirty="0" smtClean="0"/>
              <a:t>Problem:</a:t>
            </a:r>
            <a:r>
              <a:rPr lang="en-US" sz="2000" dirty="0" smtClean="0"/>
              <a:t>  Given a large collection of records, how can we find the one we want quickly?</a:t>
            </a:r>
          </a:p>
          <a:p>
            <a:pPr marL="742950" lvl="2" indent="0"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"/>
              <a:defRPr/>
            </a:pPr>
            <a:endParaRPr lang="en-US" sz="1400" b="1" i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Solution:</a:t>
            </a:r>
            <a:r>
              <a:rPr lang="en-US" sz="2000" dirty="0" smtClean="0"/>
              <a:t>  Apply a </a:t>
            </a:r>
            <a:r>
              <a:rPr lang="en-US" sz="2000" dirty="0" smtClean="0">
                <a:solidFill>
                  <a:srgbClr val="FF0000"/>
                </a:solidFill>
              </a:rPr>
              <a:t>hash function </a:t>
            </a:r>
            <a:r>
              <a:rPr lang="en-US" sz="2000" dirty="0" smtClean="0"/>
              <a:t>that determines the storage location of the record based on the record’s ID.  A common hash function is 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= 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b="1" dirty="0" smtClean="0"/>
              <a:t>mod</a:t>
            </a:r>
            <a:r>
              <a:rPr lang="en-US" sz="2000" dirty="0" smtClean="0"/>
              <a:t> </a:t>
            </a:r>
            <a:r>
              <a:rPr lang="en-US" sz="2000" i="1" dirty="0" smtClean="0"/>
              <a:t>n</a:t>
            </a:r>
            <a:r>
              <a:rPr lang="en-US" sz="2000" dirty="0" smtClean="0"/>
              <a:t>, where </a:t>
            </a:r>
            <a:r>
              <a:rPr lang="en-US" sz="2000" i="1" dirty="0" smtClean="0"/>
              <a:t>n</a:t>
            </a:r>
            <a:r>
              <a:rPr lang="en-US" sz="2000" dirty="0" smtClean="0"/>
              <a:t> is the number of available storage locations.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7230"/>
              </p:ext>
            </p:extLst>
          </p:nvPr>
        </p:nvGraphicFramePr>
        <p:xfrm>
          <a:off x="1447800" y="3810000"/>
          <a:ext cx="6096000" cy="5334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Osaka"/>
                          <a:cs typeface="Osaka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Osaka"/>
                          <a:cs typeface="Osaka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Osaka"/>
                          <a:cs typeface="Osaka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Osaka"/>
                          <a:cs typeface="Osaka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Osaka"/>
                          <a:cs typeface="Osaka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Osaka"/>
                          <a:cs typeface="Osaka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Osaka"/>
                          <a:cs typeface="Osaka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Osaka"/>
                          <a:cs typeface="Osaka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627563" y="5181600"/>
            <a:ext cx="1163637" cy="1295400"/>
            <a:chOff x="4017610" y="5181600"/>
            <a:chExt cx="1163990" cy="1295400"/>
          </a:xfrm>
        </p:grpSpPr>
        <p:sp>
          <p:nvSpPr>
            <p:cNvPr id="25641" name="Folded Corner 4"/>
            <p:cNvSpPr>
              <a:spLocks noChangeArrowheads="1"/>
            </p:cNvSpPr>
            <p:nvPr/>
          </p:nvSpPr>
          <p:spPr bwMode="auto">
            <a:xfrm flipV="1">
              <a:off x="4038600" y="5181600"/>
              <a:ext cx="1143000" cy="1295400"/>
            </a:xfrm>
            <a:prstGeom prst="foldedCorner">
              <a:avLst>
                <a:gd name="adj" fmla="val 16667"/>
              </a:avLst>
            </a:prstGeom>
            <a:solidFill>
              <a:srgbClr val="FFFFB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US">
                <a:latin typeface="+mn-lt"/>
              </a:endParaRPr>
            </a:p>
          </p:txBody>
        </p:sp>
        <p:sp>
          <p:nvSpPr>
            <p:cNvPr id="25642" name="TextBox 5"/>
            <p:cNvSpPr txBox="1">
              <a:spLocks noChangeArrowheads="1"/>
            </p:cNvSpPr>
            <p:nvPr/>
          </p:nvSpPr>
          <p:spPr bwMode="auto">
            <a:xfrm>
              <a:off x="4017610" y="5257800"/>
              <a:ext cx="103617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2000">
                  <a:latin typeface="+mn-lt"/>
                </a:rPr>
                <a:t>ID: 276</a:t>
              </a:r>
            </a:p>
            <a:p>
              <a:pPr eaLnBrk="1" hangingPunct="1"/>
              <a:r>
                <a:rPr lang="en-US" sz="2000">
                  <a:latin typeface="+mn-lt"/>
                </a:rPr>
                <a:t>…</a:t>
              </a:r>
            </a:p>
            <a:p>
              <a:pPr eaLnBrk="1" hangingPunct="1"/>
              <a:r>
                <a:rPr lang="en-US" sz="2000">
                  <a:latin typeface="+mn-lt"/>
                </a:rPr>
                <a:t>…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943600" y="5181600"/>
            <a:ext cx="1163638" cy="1295400"/>
            <a:chOff x="6379810" y="5181600"/>
            <a:chExt cx="1163990" cy="1295400"/>
          </a:xfrm>
        </p:grpSpPr>
        <p:sp>
          <p:nvSpPr>
            <p:cNvPr id="25639" name="Folded Corner 6"/>
            <p:cNvSpPr>
              <a:spLocks noChangeArrowheads="1"/>
            </p:cNvSpPr>
            <p:nvPr/>
          </p:nvSpPr>
          <p:spPr bwMode="auto">
            <a:xfrm flipV="1">
              <a:off x="6400800" y="5181600"/>
              <a:ext cx="1143000" cy="1295400"/>
            </a:xfrm>
            <a:prstGeom prst="foldedCorner">
              <a:avLst>
                <a:gd name="adj" fmla="val 16667"/>
              </a:avLst>
            </a:prstGeom>
            <a:solidFill>
              <a:srgbClr val="FFFFB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US">
                <a:latin typeface="+mn-lt"/>
              </a:endParaRPr>
            </a:p>
          </p:txBody>
        </p:sp>
        <p:sp>
          <p:nvSpPr>
            <p:cNvPr id="25640" name="TextBox 7"/>
            <p:cNvSpPr txBox="1">
              <a:spLocks noChangeArrowheads="1"/>
            </p:cNvSpPr>
            <p:nvPr/>
          </p:nvSpPr>
          <p:spPr bwMode="auto">
            <a:xfrm>
              <a:off x="6379810" y="5257800"/>
              <a:ext cx="903084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2000">
                  <a:latin typeface="+mn-lt"/>
                </a:rPr>
                <a:t>ID: 23</a:t>
              </a:r>
            </a:p>
            <a:p>
              <a:pPr eaLnBrk="1" hangingPunct="1"/>
              <a:r>
                <a:rPr lang="en-US" sz="2000">
                  <a:latin typeface="+mn-lt"/>
                </a:rPr>
                <a:t>…</a:t>
              </a:r>
            </a:p>
            <a:p>
              <a:pPr eaLnBrk="1" hangingPunct="1"/>
              <a:r>
                <a:rPr lang="en-US" sz="2000">
                  <a:latin typeface="+mn-lt"/>
                </a:rPr>
                <a:t>…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960563" y="5181600"/>
            <a:ext cx="1163637" cy="1295400"/>
            <a:chOff x="1426810" y="5181600"/>
            <a:chExt cx="1163990" cy="1295400"/>
          </a:xfrm>
        </p:grpSpPr>
        <p:sp>
          <p:nvSpPr>
            <p:cNvPr id="25637" name="Folded Corner 8"/>
            <p:cNvSpPr>
              <a:spLocks noChangeArrowheads="1"/>
            </p:cNvSpPr>
            <p:nvPr/>
          </p:nvSpPr>
          <p:spPr bwMode="auto">
            <a:xfrm flipV="1">
              <a:off x="1447800" y="5181600"/>
              <a:ext cx="1143000" cy="1295400"/>
            </a:xfrm>
            <a:prstGeom prst="foldedCorner">
              <a:avLst>
                <a:gd name="adj" fmla="val 16667"/>
              </a:avLst>
            </a:prstGeom>
            <a:solidFill>
              <a:srgbClr val="FFFFB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r" eaLnBrk="0" hangingPunct="0"/>
              <a:endParaRPr lang="en-US">
                <a:latin typeface="+mn-lt"/>
              </a:endParaRPr>
            </a:p>
          </p:txBody>
        </p:sp>
        <p:sp>
          <p:nvSpPr>
            <p:cNvPr id="25638" name="TextBox 9"/>
            <p:cNvSpPr txBox="1">
              <a:spLocks noChangeArrowheads="1"/>
            </p:cNvSpPr>
            <p:nvPr/>
          </p:nvSpPr>
          <p:spPr bwMode="auto">
            <a:xfrm>
              <a:off x="1426810" y="5257800"/>
              <a:ext cx="906292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2000">
                  <a:latin typeface="+mn-lt"/>
                </a:rPr>
                <a:t>ID: 42</a:t>
              </a:r>
            </a:p>
            <a:p>
              <a:pPr eaLnBrk="1" hangingPunct="1"/>
              <a:r>
                <a:rPr lang="en-US" sz="2000">
                  <a:latin typeface="+mn-lt"/>
                </a:rPr>
                <a:t>…</a:t>
              </a:r>
            </a:p>
            <a:p>
              <a:pPr eaLnBrk="1" hangingPunct="1"/>
              <a:r>
                <a:rPr lang="en-US" sz="2000">
                  <a:latin typeface="+mn-lt"/>
                </a:rPr>
                <a:t>…</a:t>
              </a:r>
            </a:p>
          </p:txBody>
        </p:sp>
      </p:grpSp>
      <p:cxnSp>
        <p:nvCxnSpPr>
          <p:cNvPr id="35867" name="Curved Connector 11"/>
          <p:cNvCxnSpPr>
            <a:cxnSpLocks noChangeShapeType="1"/>
          </p:cNvCxnSpPr>
          <p:nvPr/>
        </p:nvCxnSpPr>
        <p:spPr bwMode="auto">
          <a:xfrm rot="5400000" flipH="1" flipV="1">
            <a:off x="2419350" y="4400550"/>
            <a:ext cx="914400" cy="6477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8" name="Curved Connector 12"/>
          <p:cNvCxnSpPr>
            <a:cxnSpLocks noChangeShapeType="1"/>
            <a:stCxn id="25639" idx="2"/>
          </p:cNvCxnSpPr>
          <p:nvPr/>
        </p:nvCxnSpPr>
        <p:spPr bwMode="auto">
          <a:xfrm rot="5400000" flipH="1" flipV="1">
            <a:off x="6353969" y="4372769"/>
            <a:ext cx="990600" cy="627062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9" name="Curved Connector 15"/>
          <p:cNvCxnSpPr>
            <a:cxnSpLocks noChangeShapeType="1"/>
          </p:cNvCxnSpPr>
          <p:nvPr/>
        </p:nvCxnSpPr>
        <p:spPr bwMode="auto">
          <a:xfrm rot="16200000" flipV="1">
            <a:off x="4552950" y="4514850"/>
            <a:ext cx="914400" cy="4191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0" name="TextBox 21"/>
          <p:cNvSpPr txBox="1">
            <a:spLocks noChangeArrowheads="1"/>
          </p:cNvSpPr>
          <p:nvPr/>
        </p:nvSpPr>
        <p:spPr bwMode="auto">
          <a:xfrm>
            <a:off x="188913" y="3917950"/>
            <a:ext cx="12218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Memory:</a:t>
            </a:r>
          </a:p>
        </p:txBody>
      </p:sp>
      <p:sp>
        <p:nvSpPr>
          <p:cNvPr id="35871" name="TextBox 22"/>
          <p:cNvSpPr txBox="1">
            <a:spLocks noChangeArrowheads="1"/>
          </p:cNvSpPr>
          <p:nvPr/>
        </p:nvSpPr>
        <p:spPr bwMode="auto">
          <a:xfrm>
            <a:off x="630238" y="4705350"/>
            <a:ext cx="17764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42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8 = 2</a:t>
            </a:r>
          </a:p>
        </p:txBody>
      </p:sp>
      <p:sp>
        <p:nvSpPr>
          <p:cNvPr id="35872" name="TextBox 23"/>
          <p:cNvSpPr txBox="1">
            <a:spLocks noChangeArrowheads="1"/>
          </p:cNvSpPr>
          <p:nvPr/>
        </p:nvSpPr>
        <p:spPr bwMode="auto">
          <a:xfrm>
            <a:off x="3200400" y="4724400"/>
            <a:ext cx="19078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>
                <a:latin typeface="+mn-lt"/>
              </a:rPr>
              <a:t>276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8 = 4</a:t>
            </a:r>
          </a:p>
        </p:txBody>
      </p:sp>
      <p:sp>
        <p:nvSpPr>
          <p:cNvPr id="35873" name="TextBox 24"/>
          <p:cNvSpPr txBox="1">
            <a:spLocks noChangeArrowheads="1"/>
          </p:cNvSpPr>
          <p:nvPr/>
        </p:nvSpPr>
        <p:spPr bwMode="auto">
          <a:xfrm>
            <a:off x="6596063" y="4724400"/>
            <a:ext cx="21669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000" dirty="0">
                <a:latin typeface="+mn-lt"/>
              </a:rPr>
              <a:t>23 </a:t>
            </a:r>
            <a:r>
              <a:rPr lang="en-US" sz="2000" b="1" dirty="0">
                <a:latin typeface="+mn-lt"/>
              </a:rPr>
              <a:t>mod</a:t>
            </a:r>
            <a:r>
              <a:rPr lang="en-US" sz="2000" dirty="0">
                <a:latin typeface="+mn-lt"/>
              </a:rPr>
              <a:t> 8 =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70" grpId="0"/>
      <p:bldP spid="35871" grpId="0"/>
      <p:bldP spid="35872" grpId="0"/>
      <p:bldP spid="358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Hash Functions: Collisions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A major problem of hashing is </a:t>
            </a:r>
            <a:r>
              <a:rPr lang="en-US" i="1" u="sng" dirty="0" smtClean="0">
                <a:solidFill>
                  <a:srgbClr val="002060"/>
                </a:solidFill>
              </a:rPr>
              <a:t>collision</a:t>
            </a:r>
            <a:r>
              <a:rPr lang="en-US" dirty="0" smtClean="0"/>
              <a:t>: </a:t>
            </a:r>
          </a:p>
          <a:p>
            <a:pPr lvl="1" eaLnBrk="1" hangingPunct="1"/>
            <a:r>
              <a:rPr lang="en-US" dirty="0" smtClean="0"/>
              <a:t>if two different items map to the same location, that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sz="2000" dirty="0" smtClean="0"/>
              <a:t>Hash(A) = Hash(B)  and A≠B</a:t>
            </a:r>
          </a:p>
          <a:p>
            <a:pPr lvl="1" eaLnBrk="1" hangingPunct="1"/>
            <a:r>
              <a:rPr lang="en-US" sz="2200" dirty="0" smtClean="0"/>
              <a:t>Example:</a:t>
            </a:r>
            <a:endParaRPr lang="en-US" sz="19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en-US" sz="2000" dirty="0" smtClean="0"/>
              <a:t>42 mod 8 = 2</a:t>
            </a:r>
            <a:br>
              <a:rPr lang="en-US" sz="2000" dirty="0" smtClean="0"/>
            </a:br>
            <a:r>
              <a:rPr lang="en-US" sz="2000" dirty="0" smtClean="0"/>
              <a:t>   	10 mod 8 = 2</a:t>
            </a:r>
          </a:p>
          <a:p>
            <a:pPr eaLnBrk="1" hangingPunct="1"/>
            <a:r>
              <a:rPr lang="en-US" dirty="0" smtClean="0"/>
              <a:t>Solutions:</a:t>
            </a:r>
          </a:p>
          <a:p>
            <a:pPr lvl="1" eaLnBrk="1" hangingPunct="1"/>
            <a:r>
              <a:rPr lang="en-US" dirty="0" smtClean="0"/>
              <a:t>Solution 1: use next location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		42 takes location “2”;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		10 takes location “3”.	</a:t>
            </a:r>
          </a:p>
          <a:p>
            <a:pPr lvl="1" eaLnBrk="1" hangingPunct="1"/>
            <a:r>
              <a:rPr lang="en-US" dirty="0" smtClean="0"/>
              <a:t>Solution 2: use a list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/>
              <a:t>		both 42 and 10 are stored in a list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6172200" y="2819400"/>
            <a:ext cx="4572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sz="140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6172200" y="3048000"/>
            <a:ext cx="4572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sz="1400"/>
          </a:p>
        </p:txBody>
      </p:sp>
      <p:sp>
        <p:nvSpPr>
          <p:cNvPr id="26630" name="Rectangle 11"/>
          <p:cNvSpPr>
            <a:spLocks noChangeArrowheads="1"/>
          </p:cNvSpPr>
          <p:nvPr/>
        </p:nvSpPr>
        <p:spPr bwMode="auto">
          <a:xfrm>
            <a:off x="5943600" y="2819400"/>
            <a:ext cx="22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/>
              <a:t>0</a:t>
            </a:r>
          </a:p>
        </p:txBody>
      </p:sp>
      <p:sp>
        <p:nvSpPr>
          <p:cNvPr id="26631" name="Rectangle 12"/>
          <p:cNvSpPr>
            <a:spLocks noChangeArrowheads="1"/>
          </p:cNvSpPr>
          <p:nvPr/>
        </p:nvSpPr>
        <p:spPr bwMode="auto">
          <a:xfrm>
            <a:off x="5964238" y="3060700"/>
            <a:ext cx="207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26632" name="Rectangle 13"/>
          <p:cNvSpPr>
            <a:spLocks noChangeArrowheads="1"/>
          </p:cNvSpPr>
          <p:nvPr/>
        </p:nvSpPr>
        <p:spPr bwMode="auto">
          <a:xfrm>
            <a:off x="6172200" y="3276600"/>
            <a:ext cx="4572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sz="1400"/>
          </a:p>
        </p:txBody>
      </p:sp>
      <p:sp>
        <p:nvSpPr>
          <p:cNvPr id="26633" name="Rectangle 14"/>
          <p:cNvSpPr>
            <a:spLocks noChangeArrowheads="1"/>
          </p:cNvSpPr>
          <p:nvPr/>
        </p:nvSpPr>
        <p:spPr bwMode="auto">
          <a:xfrm>
            <a:off x="6172200" y="3505200"/>
            <a:ext cx="4572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sz="1400"/>
          </a:p>
        </p:txBody>
      </p:sp>
      <p:sp>
        <p:nvSpPr>
          <p:cNvPr id="26634" name="Rectangle 15"/>
          <p:cNvSpPr>
            <a:spLocks noChangeArrowheads="1"/>
          </p:cNvSpPr>
          <p:nvPr/>
        </p:nvSpPr>
        <p:spPr bwMode="auto">
          <a:xfrm>
            <a:off x="5943600" y="3276600"/>
            <a:ext cx="22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/>
              <a:t>2</a:t>
            </a:r>
          </a:p>
        </p:txBody>
      </p:sp>
      <p:sp>
        <p:nvSpPr>
          <p:cNvPr id="26635" name="Rectangle 16"/>
          <p:cNvSpPr>
            <a:spLocks noChangeArrowheads="1"/>
          </p:cNvSpPr>
          <p:nvPr/>
        </p:nvSpPr>
        <p:spPr bwMode="auto">
          <a:xfrm>
            <a:off x="5964238" y="3517900"/>
            <a:ext cx="207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/>
              <a:t>3</a:t>
            </a:r>
          </a:p>
        </p:txBody>
      </p:sp>
      <p:sp>
        <p:nvSpPr>
          <p:cNvPr id="26636" name="Rectangle 17"/>
          <p:cNvSpPr>
            <a:spLocks noChangeArrowheads="1"/>
          </p:cNvSpPr>
          <p:nvPr/>
        </p:nvSpPr>
        <p:spPr bwMode="auto">
          <a:xfrm>
            <a:off x="6172200" y="3733800"/>
            <a:ext cx="4572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sz="1400"/>
          </a:p>
        </p:txBody>
      </p:sp>
      <p:sp>
        <p:nvSpPr>
          <p:cNvPr id="26637" name="Rectangle 18"/>
          <p:cNvSpPr>
            <a:spLocks noChangeArrowheads="1"/>
          </p:cNvSpPr>
          <p:nvPr/>
        </p:nvSpPr>
        <p:spPr bwMode="auto">
          <a:xfrm>
            <a:off x="6172200" y="3962400"/>
            <a:ext cx="4572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sz="1400"/>
          </a:p>
        </p:txBody>
      </p:sp>
      <p:sp>
        <p:nvSpPr>
          <p:cNvPr id="26638" name="Rectangle 19"/>
          <p:cNvSpPr>
            <a:spLocks noChangeArrowheads="1"/>
          </p:cNvSpPr>
          <p:nvPr/>
        </p:nvSpPr>
        <p:spPr bwMode="auto">
          <a:xfrm>
            <a:off x="5943600" y="3733800"/>
            <a:ext cx="22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/>
              <a:t>4</a:t>
            </a:r>
          </a:p>
        </p:txBody>
      </p:sp>
      <p:sp>
        <p:nvSpPr>
          <p:cNvPr id="26639" name="Rectangle 20"/>
          <p:cNvSpPr>
            <a:spLocks noChangeArrowheads="1"/>
          </p:cNvSpPr>
          <p:nvPr/>
        </p:nvSpPr>
        <p:spPr bwMode="auto">
          <a:xfrm>
            <a:off x="5964238" y="3975100"/>
            <a:ext cx="207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/>
              <a:t>5</a:t>
            </a:r>
          </a:p>
        </p:txBody>
      </p:sp>
      <p:sp>
        <p:nvSpPr>
          <p:cNvPr id="26640" name="Rectangle 21"/>
          <p:cNvSpPr>
            <a:spLocks noChangeArrowheads="1"/>
          </p:cNvSpPr>
          <p:nvPr/>
        </p:nvSpPr>
        <p:spPr bwMode="auto">
          <a:xfrm>
            <a:off x="6172200" y="4191000"/>
            <a:ext cx="4572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sz="1400"/>
          </a:p>
        </p:txBody>
      </p:sp>
      <p:sp>
        <p:nvSpPr>
          <p:cNvPr id="26641" name="Rectangle 22"/>
          <p:cNvSpPr>
            <a:spLocks noChangeArrowheads="1"/>
          </p:cNvSpPr>
          <p:nvPr/>
        </p:nvSpPr>
        <p:spPr bwMode="auto">
          <a:xfrm>
            <a:off x="6172200" y="4419600"/>
            <a:ext cx="4572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/>
          <a:p>
            <a:pPr algn="ctr" eaLnBrk="0" hangingPunct="0"/>
            <a:endParaRPr lang="en-US" sz="1400"/>
          </a:p>
        </p:txBody>
      </p:sp>
      <p:sp>
        <p:nvSpPr>
          <p:cNvPr id="26642" name="Rectangle 23"/>
          <p:cNvSpPr>
            <a:spLocks noChangeArrowheads="1"/>
          </p:cNvSpPr>
          <p:nvPr/>
        </p:nvSpPr>
        <p:spPr bwMode="auto">
          <a:xfrm>
            <a:off x="5943600" y="4191000"/>
            <a:ext cx="228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/>
              <a:t>6</a:t>
            </a:r>
          </a:p>
        </p:txBody>
      </p:sp>
      <p:sp>
        <p:nvSpPr>
          <p:cNvPr id="26643" name="Rectangle 24"/>
          <p:cNvSpPr>
            <a:spLocks noChangeArrowheads="1"/>
          </p:cNvSpPr>
          <p:nvPr/>
        </p:nvSpPr>
        <p:spPr bwMode="auto">
          <a:xfrm>
            <a:off x="5964238" y="4432300"/>
            <a:ext cx="207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1400"/>
              <a:t>7</a:t>
            </a:r>
          </a:p>
        </p:txBody>
      </p:sp>
      <p:sp>
        <p:nvSpPr>
          <p:cNvPr id="26" name="Folded Corner 8"/>
          <p:cNvSpPr>
            <a:spLocks noChangeArrowheads="1"/>
          </p:cNvSpPr>
          <p:nvPr/>
        </p:nvSpPr>
        <p:spPr bwMode="auto">
          <a:xfrm flipV="1">
            <a:off x="6324600" y="2819400"/>
            <a:ext cx="304800" cy="228600"/>
          </a:xfrm>
          <a:prstGeom prst="foldedCorner">
            <a:avLst>
              <a:gd name="adj" fmla="val 16667"/>
            </a:avLst>
          </a:prstGeom>
          <a:solidFill>
            <a:srgbClr val="FFFF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 eaLnBrk="0" hangingPunct="0">
              <a:defRPr/>
            </a:pPr>
            <a:r>
              <a:rPr lang="en-US" sz="1400" dirty="0">
                <a:latin typeface="Arial" charset="0"/>
                <a:ea typeface="ＭＳ Ｐゴシック" charset="-128"/>
              </a:rPr>
              <a:t>16</a:t>
            </a:r>
          </a:p>
        </p:txBody>
      </p:sp>
      <p:sp>
        <p:nvSpPr>
          <p:cNvPr id="27" name="Folded Corner 8"/>
          <p:cNvSpPr>
            <a:spLocks noChangeArrowheads="1"/>
          </p:cNvSpPr>
          <p:nvPr/>
        </p:nvSpPr>
        <p:spPr bwMode="auto">
          <a:xfrm flipV="1">
            <a:off x="6324600" y="3276600"/>
            <a:ext cx="304800" cy="228600"/>
          </a:xfrm>
          <a:prstGeom prst="foldedCorner">
            <a:avLst>
              <a:gd name="adj" fmla="val 16667"/>
            </a:avLst>
          </a:prstGeom>
          <a:solidFill>
            <a:srgbClr val="FFFF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 eaLnBrk="0" hangingPunct="0">
              <a:defRPr/>
            </a:pPr>
            <a:r>
              <a:rPr lang="en-US" sz="1400" dirty="0">
                <a:latin typeface="Arial" charset="0"/>
                <a:ea typeface="ＭＳ Ｐゴシック" charset="-128"/>
              </a:rPr>
              <a:t>42</a:t>
            </a:r>
          </a:p>
        </p:txBody>
      </p:sp>
      <p:sp>
        <p:nvSpPr>
          <p:cNvPr id="28" name="Folded Corner 8"/>
          <p:cNvSpPr>
            <a:spLocks noChangeArrowheads="1"/>
          </p:cNvSpPr>
          <p:nvPr/>
        </p:nvSpPr>
        <p:spPr bwMode="auto">
          <a:xfrm flipV="1">
            <a:off x="6324600" y="3962400"/>
            <a:ext cx="304800" cy="228600"/>
          </a:xfrm>
          <a:prstGeom prst="foldedCorner">
            <a:avLst>
              <a:gd name="adj" fmla="val 16667"/>
            </a:avLst>
          </a:prstGeom>
          <a:solidFill>
            <a:srgbClr val="FFFF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 eaLnBrk="0" hangingPunct="0">
              <a:defRPr/>
            </a:pPr>
            <a:r>
              <a:rPr lang="en-US" sz="1400" dirty="0">
                <a:latin typeface="Arial" charset="0"/>
                <a:ea typeface="ＭＳ Ｐゴシック" charset="-128"/>
              </a:rPr>
              <a:t>5</a:t>
            </a:r>
          </a:p>
        </p:txBody>
      </p:sp>
      <p:grpSp>
        <p:nvGrpSpPr>
          <p:cNvPr id="26647" name="Group 32"/>
          <p:cNvGrpSpPr>
            <a:grpSpLocks/>
          </p:cNvGrpSpPr>
          <p:nvPr/>
        </p:nvGrpSpPr>
        <p:grpSpPr bwMode="auto">
          <a:xfrm>
            <a:off x="6629400" y="2895600"/>
            <a:ext cx="1143000" cy="538163"/>
            <a:chOff x="6629400" y="2895600"/>
            <a:chExt cx="1143000" cy="537865"/>
          </a:xfrm>
        </p:grpSpPr>
        <p:sp>
          <p:nvSpPr>
            <p:cNvPr id="29" name="Folded Corner 8"/>
            <p:cNvSpPr>
              <a:spLocks noChangeArrowheads="1"/>
            </p:cNvSpPr>
            <p:nvPr/>
          </p:nvSpPr>
          <p:spPr bwMode="auto">
            <a:xfrm flipV="1">
              <a:off x="7467600" y="2895600"/>
              <a:ext cx="304800" cy="228600"/>
            </a:xfrm>
            <a:prstGeom prst="foldedCorner">
              <a:avLst>
                <a:gd name="adj" fmla="val 16667"/>
              </a:avLst>
            </a:prstGeom>
            <a:solidFill>
              <a:srgbClr val="FFFFB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cene3d>
                <a:camera prst="orthographicFront">
                  <a:rot lat="0" lon="0" rev="10800000"/>
                </a:camera>
                <a:lightRig rig="threePt" dir="t"/>
              </a:scene3d>
            </a:bodyPr>
            <a:lstStyle/>
            <a:p>
              <a:pPr algn="ctr" eaLnBrk="0" hangingPunct="0">
                <a:defRPr/>
              </a:pPr>
              <a:r>
                <a:rPr lang="en-US" sz="1400" dirty="0">
                  <a:latin typeface="Arial" charset="0"/>
                  <a:ea typeface="ＭＳ Ｐゴシック" charset="-128"/>
                </a:rPr>
                <a:t>10</a:t>
              </a:r>
            </a:p>
          </p:txBody>
        </p:sp>
        <p:cxnSp>
          <p:nvCxnSpPr>
            <p:cNvPr id="26652" name="Straight Arrow Connector 30"/>
            <p:cNvCxnSpPr>
              <a:cxnSpLocks noChangeShapeType="1"/>
              <a:stCxn id="29" idx="1"/>
              <a:endCxn id="27" idx="3"/>
            </p:cNvCxnSpPr>
            <p:nvPr/>
          </p:nvCxnSpPr>
          <p:spPr bwMode="auto">
            <a:xfrm rot="10800000" flipV="1">
              <a:off x="6629400" y="3009900"/>
              <a:ext cx="838200" cy="38100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prstDash val="dashDot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53" name="Rectangle 31"/>
            <p:cNvSpPr>
              <a:spLocks noChangeArrowheads="1"/>
            </p:cNvSpPr>
            <p:nvPr/>
          </p:nvSpPr>
          <p:spPr bwMode="auto">
            <a:xfrm>
              <a:off x="6934200" y="2971800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What is Number Theory?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Number theory </a:t>
            </a:r>
            <a:r>
              <a:rPr lang="en-US" sz="2400" dirty="0" smtClean="0"/>
              <a:t>is the branch of mathematics that explores the integers and their properties.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/>
              <a:t>Number theory has many applications within computer science, including:</a:t>
            </a:r>
          </a:p>
          <a:p>
            <a:pPr marL="741363" lvl="1" indent="-341313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Organizing data</a:t>
            </a:r>
          </a:p>
          <a:p>
            <a:pPr marL="741363" lvl="1" indent="-341313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Encrypting sensitive data</a:t>
            </a:r>
          </a:p>
          <a:p>
            <a:pPr marL="741363" lvl="1" indent="-341313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Developing error correcting codes</a:t>
            </a:r>
          </a:p>
          <a:p>
            <a:pPr marL="741363" lvl="1" indent="-341313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Generating “random” numbers</a:t>
            </a:r>
          </a:p>
          <a:p>
            <a:pPr marL="741363" lvl="1" indent="-341313" eaLnBrk="1" hangingPunct="1"/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</a:rPr>
              <a:t>…</a:t>
            </a:r>
          </a:p>
          <a:p>
            <a:pPr marL="741363" lvl="1" indent="-341313" eaLnBrk="1" hangingPunct="1"/>
            <a:endParaRPr lang="en-US" sz="20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15637" y="4572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Generating Pseudorandom Sequences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3429000" cy="22098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Step 1:  </a:t>
            </a:r>
            <a:r>
              <a:rPr lang="en-US" sz="2400" dirty="0" smtClean="0"/>
              <a:t>Choose</a:t>
            </a:r>
          </a:p>
          <a:p>
            <a:pPr lvl="1" eaLnBrk="1" hangingPunct="1"/>
            <a:r>
              <a:rPr lang="en-US" sz="2400" dirty="0" smtClean="0"/>
              <a:t>A modulus </a:t>
            </a:r>
            <a:r>
              <a:rPr lang="en-US" sz="2400" i="1" dirty="0" smtClean="0"/>
              <a:t>m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A multiplier </a:t>
            </a:r>
            <a:r>
              <a:rPr lang="en-US" sz="2400" i="1" dirty="0" smtClean="0"/>
              <a:t>a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An increment </a:t>
            </a:r>
            <a:r>
              <a:rPr lang="en-US" sz="2400" i="1" dirty="0" smtClean="0"/>
              <a:t>c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A seed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0</a:t>
            </a:r>
            <a:endParaRPr lang="en-US" sz="2400" baseline="-25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038600" y="1371600"/>
            <a:ext cx="5105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46AA"/>
              </a:buClr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  <a:latin typeface="+mn-lt"/>
                <a:ea typeface="Osaka"/>
                <a:cs typeface="Osaka"/>
              </a:rPr>
              <a:t>Step 2: </a:t>
            </a:r>
            <a:r>
              <a:rPr lang="en-US" dirty="0">
                <a:latin typeface="+mn-lt"/>
                <a:ea typeface="Osaka"/>
                <a:cs typeface="Osaka"/>
              </a:rPr>
              <a:t>Apply the following</a:t>
            </a:r>
          </a:p>
          <a:p>
            <a:pPr lvl="1">
              <a:spcBef>
                <a:spcPct val="20000"/>
              </a:spcBef>
              <a:buClr>
                <a:srgbClr val="0046AA"/>
              </a:buClr>
              <a:buFont typeface="Wingdings" pitchFamily="2" charset="2"/>
              <a:buChar char="l"/>
            </a:pPr>
            <a:r>
              <a:rPr lang="en-US" sz="2000" i="1" dirty="0">
                <a:latin typeface="+mn-lt"/>
                <a:ea typeface="Osaka"/>
                <a:cs typeface="Osaka"/>
              </a:rPr>
              <a:t>x</a:t>
            </a:r>
            <a:r>
              <a:rPr lang="en-US" sz="2000" i="1" baseline="-25000" dirty="0">
                <a:latin typeface="+mn-lt"/>
                <a:ea typeface="Osaka"/>
                <a:cs typeface="Osaka"/>
              </a:rPr>
              <a:t>n</a:t>
            </a:r>
            <a:r>
              <a:rPr lang="en-US" sz="2000" baseline="-25000" dirty="0">
                <a:latin typeface="+mn-lt"/>
                <a:ea typeface="Osaka"/>
                <a:cs typeface="Osaka"/>
              </a:rPr>
              <a:t>+1</a:t>
            </a:r>
            <a:r>
              <a:rPr lang="en-US" sz="2000" dirty="0">
                <a:latin typeface="+mn-lt"/>
                <a:ea typeface="Osaka"/>
                <a:cs typeface="Osaka"/>
              </a:rPr>
              <a:t> = (</a:t>
            </a:r>
            <a:r>
              <a:rPr lang="en-US" sz="2000" i="1" dirty="0" err="1">
                <a:latin typeface="+mn-lt"/>
                <a:ea typeface="Osaka"/>
                <a:cs typeface="Osaka"/>
              </a:rPr>
              <a:t>ax</a:t>
            </a:r>
            <a:r>
              <a:rPr lang="en-US" sz="2000" i="1" baseline="-25000" dirty="0" err="1">
                <a:latin typeface="+mn-lt"/>
                <a:ea typeface="Osaka"/>
                <a:cs typeface="Osaka"/>
              </a:rPr>
              <a:t>n</a:t>
            </a:r>
            <a:r>
              <a:rPr lang="en-US" sz="2000" dirty="0">
                <a:latin typeface="+mn-lt"/>
                <a:ea typeface="Osaka"/>
                <a:cs typeface="Osaka"/>
              </a:rPr>
              <a:t> + </a:t>
            </a:r>
            <a:r>
              <a:rPr lang="en-US" sz="2000" i="1" dirty="0">
                <a:latin typeface="+mn-lt"/>
                <a:ea typeface="Osaka"/>
                <a:cs typeface="Osaka"/>
              </a:rPr>
              <a:t>c</a:t>
            </a:r>
            <a:r>
              <a:rPr lang="en-US" sz="2000" dirty="0">
                <a:latin typeface="+mn-lt"/>
                <a:ea typeface="Osaka"/>
                <a:cs typeface="Osaka"/>
              </a:rPr>
              <a:t>) </a:t>
            </a:r>
            <a:r>
              <a:rPr lang="en-US" sz="2000" b="1" dirty="0">
                <a:latin typeface="+mn-lt"/>
                <a:ea typeface="Osaka"/>
                <a:cs typeface="Osaka"/>
              </a:rPr>
              <a:t>mod</a:t>
            </a:r>
            <a:r>
              <a:rPr lang="en-US" sz="2000" dirty="0">
                <a:latin typeface="+mn-lt"/>
                <a:ea typeface="Osaka"/>
                <a:cs typeface="Osaka"/>
              </a:rPr>
              <a:t> </a:t>
            </a:r>
            <a:r>
              <a:rPr lang="en-US" sz="2000" i="1" dirty="0">
                <a:latin typeface="+mn-lt"/>
                <a:ea typeface="Osaka"/>
                <a:cs typeface="Osaka"/>
              </a:rPr>
              <a:t>m</a:t>
            </a:r>
            <a:endParaRPr lang="en-US" sz="2000" i="1" baseline="-25000" dirty="0">
              <a:latin typeface="+mn-lt"/>
              <a:ea typeface="Osaka"/>
              <a:cs typeface="Osaka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85800" y="3505200"/>
            <a:ext cx="777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rgbClr val="0046AA"/>
              </a:buClr>
              <a:buFont typeface="Wingdings" pitchFamily="2" charset="2"/>
              <a:buNone/>
            </a:pPr>
            <a:r>
              <a:rPr lang="en-US">
                <a:solidFill>
                  <a:srgbClr val="FF0000"/>
                </a:solidFill>
                <a:latin typeface="+mn-lt"/>
                <a:ea typeface="Osaka"/>
                <a:cs typeface="Osaka"/>
              </a:rPr>
              <a:t>Example: </a:t>
            </a:r>
            <a:r>
              <a:rPr lang="en-US" i="1">
                <a:latin typeface="+mn-lt"/>
                <a:ea typeface="Osaka"/>
                <a:cs typeface="Osaka"/>
              </a:rPr>
              <a:t>m</a:t>
            </a:r>
            <a:r>
              <a:rPr lang="en-US">
                <a:latin typeface="+mn-lt"/>
                <a:ea typeface="Osaka"/>
                <a:cs typeface="Osaka"/>
              </a:rPr>
              <a:t> = 9, </a:t>
            </a:r>
            <a:r>
              <a:rPr lang="en-US" i="1">
                <a:latin typeface="+mn-lt"/>
                <a:ea typeface="Osaka"/>
                <a:cs typeface="Osaka"/>
              </a:rPr>
              <a:t>a</a:t>
            </a:r>
            <a:r>
              <a:rPr lang="en-US">
                <a:latin typeface="+mn-lt"/>
                <a:ea typeface="Osaka"/>
                <a:cs typeface="Osaka"/>
              </a:rPr>
              <a:t> = 7, </a:t>
            </a:r>
            <a:r>
              <a:rPr lang="en-US" i="1">
                <a:latin typeface="+mn-lt"/>
                <a:ea typeface="Osaka"/>
                <a:cs typeface="Osaka"/>
              </a:rPr>
              <a:t>c</a:t>
            </a:r>
            <a:r>
              <a:rPr lang="en-US">
                <a:latin typeface="+mn-lt"/>
                <a:ea typeface="Osaka"/>
                <a:cs typeface="Osaka"/>
              </a:rPr>
              <a:t> = 4, </a:t>
            </a:r>
            <a:r>
              <a:rPr lang="en-US" i="1">
                <a:latin typeface="+mn-lt"/>
                <a:ea typeface="Osaka"/>
                <a:cs typeface="Osaka"/>
              </a:rPr>
              <a:t>x</a:t>
            </a:r>
            <a:r>
              <a:rPr lang="en-US" baseline="-25000">
                <a:latin typeface="+mn-lt"/>
                <a:ea typeface="Osaka"/>
                <a:cs typeface="Osaka"/>
              </a:rPr>
              <a:t>0</a:t>
            </a:r>
            <a:r>
              <a:rPr lang="en-US">
                <a:latin typeface="+mn-lt"/>
                <a:ea typeface="Osaka"/>
                <a:cs typeface="Osaka"/>
              </a:rPr>
              <a:t> = 3</a:t>
            </a:r>
          </a:p>
          <a:p>
            <a:pPr lvl="1">
              <a:spcBef>
                <a:spcPct val="20000"/>
              </a:spcBef>
              <a:buClr>
                <a:srgbClr val="0046AA"/>
              </a:buClr>
              <a:buFont typeface="Wingdings" pitchFamily="2" charset="2"/>
              <a:buChar char="l"/>
            </a:pPr>
            <a:r>
              <a:rPr lang="en-US" sz="2000" i="1">
                <a:latin typeface="+mn-lt"/>
                <a:ea typeface="Osaka"/>
                <a:cs typeface="Osaka"/>
              </a:rPr>
              <a:t>x</a:t>
            </a:r>
            <a:r>
              <a:rPr lang="en-US" sz="2000" baseline="-25000">
                <a:latin typeface="+mn-lt"/>
                <a:ea typeface="Osaka"/>
                <a:cs typeface="Osaka"/>
              </a:rPr>
              <a:t>1</a:t>
            </a:r>
            <a:r>
              <a:rPr lang="en-US" sz="2000">
                <a:latin typeface="+mn-lt"/>
                <a:ea typeface="Osaka"/>
                <a:cs typeface="Osaka"/>
              </a:rPr>
              <a:t> = 7</a:t>
            </a:r>
            <a:r>
              <a:rPr lang="en-US" sz="2000" i="1">
                <a:latin typeface="+mn-lt"/>
                <a:ea typeface="Osaka"/>
                <a:cs typeface="Osaka"/>
              </a:rPr>
              <a:t>x</a:t>
            </a:r>
            <a:r>
              <a:rPr lang="en-US" sz="2000" i="1" baseline="-25000">
                <a:latin typeface="+mn-lt"/>
                <a:ea typeface="Osaka"/>
                <a:cs typeface="Osaka"/>
              </a:rPr>
              <a:t>0</a:t>
            </a:r>
            <a:r>
              <a:rPr lang="en-US" sz="2000">
                <a:latin typeface="+mn-lt"/>
                <a:ea typeface="Osaka"/>
                <a:cs typeface="Osaka"/>
              </a:rPr>
              <a:t> + 4 </a:t>
            </a:r>
            <a:r>
              <a:rPr lang="en-US" sz="2000" b="1">
                <a:latin typeface="+mn-lt"/>
                <a:ea typeface="Osaka"/>
                <a:cs typeface="Osaka"/>
              </a:rPr>
              <a:t>mod</a:t>
            </a:r>
            <a:r>
              <a:rPr lang="en-US" sz="2000">
                <a:latin typeface="+mn-lt"/>
                <a:ea typeface="Osaka"/>
                <a:cs typeface="Osaka"/>
              </a:rPr>
              <a:t> 9 = 7 × 3 + 4 </a:t>
            </a:r>
            <a:r>
              <a:rPr lang="en-US" sz="2000" b="1">
                <a:latin typeface="+mn-lt"/>
                <a:ea typeface="Osaka"/>
                <a:cs typeface="Osaka"/>
              </a:rPr>
              <a:t>mod</a:t>
            </a:r>
            <a:r>
              <a:rPr lang="en-US" sz="2000">
                <a:latin typeface="+mn-lt"/>
                <a:ea typeface="Osaka"/>
                <a:cs typeface="Osaka"/>
              </a:rPr>
              <a:t> 9 = 25 </a:t>
            </a:r>
            <a:r>
              <a:rPr lang="en-US" sz="2000" b="1">
                <a:latin typeface="+mn-lt"/>
                <a:ea typeface="Osaka"/>
                <a:cs typeface="Osaka"/>
              </a:rPr>
              <a:t>mod</a:t>
            </a:r>
            <a:r>
              <a:rPr lang="en-US" sz="2000">
                <a:latin typeface="+mn-lt"/>
                <a:ea typeface="Osaka"/>
                <a:cs typeface="Osaka"/>
              </a:rPr>
              <a:t> 9 = 7</a:t>
            </a:r>
          </a:p>
          <a:p>
            <a:pPr lvl="1">
              <a:spcBef>
                <a:spcPct val="20000"/>
              </a:spcBef>
              <a:buClr>
                <a:srgbClr val="0046AA"/>
              </a:buClr>
              <a:buFont typeface="Wingdings" pitchFamily="2" charset="2"/>
              <a:buChar char="l"/>
            </a:pPr>
            <a:r>
              <a:rPr lang="en-US" sz="2000" i="1">
                <a:latin typeface="+mn-lt"/>
              </a:rPr>
              <a:t>x</a:t>
            </a:r>
            <a:r>
              <a:rPr lang="en-US" sz="2000" baseline="-25000">
                <a:latin typeface="+mn-lt"/>
              </a:rPr>
              <a:t>2</a:t>
            </a:r>
            <a:r>
              <a:rPr lang="en-US" sz="2000">
                <a:latin typeface="+mn-lt"/>
              </a:rPr>
              <a:t> = 7</a:t>
            </a:r>
            <a:r>
              <a:rPr lang="en-US" sz="2000" i="1">
                <a:latin typeface="+mn-lt"/>
              </a:rPr>
              <a:t>x</a:t>
            </a:r>
            <a:r>
              <a:rPr lang="en-US" sz="2000" i="1" baseline="-25000">
                <a:latin typeface="+mn-lt"/>
              </a:rPr>
              <a:t>1</a:t>
            </a:r>
            <a:r>
              <a:rPr lang="en-US" sz="2000">
                <a:latin typeface="+mn-lt"/>
              </a:rPr>
              <a:t> + 4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7 × 7 + 4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53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8</a:t>
            </a:r>
            <a:endParaRPr lang="en-US" sz="2000" i="1" baseline="-2500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46AA"/>
              </a:buClr>
              <a:buFont typeface="Wingdings" pitchFamily="2" charset="2"/>
              <a:buChar char="l"/>
            </a:pPr>
            <a:r>
              <a:rPr lang="en-US" sz="2000" i="1">
                <a:latin typeface="+mn-lt"/>
              </a:rPr>
              <a:t>x</a:t>
            </a:r>
            <a:r>
              <a:rPr lang="en-US" sz="2000" baseline="-25000">
                <a:latin typeface="+mn-lt"/>
              </a:rPr>
              <a:t>3</a:t>
            </a:r>
            <a:r>
              <a:rPr lang="en-US" sz="2000">
                <a:latin typeface="+mn-lt"/>
              </a:rPr>
              <a:t> = 7</a:t>
            </a:r>
            <a:r>
              <a:rPr lang="en-US" sz="2000" i="1">
                <a:latin typeface="+mn-lt"/>
              </a:rPr>
              <a:t>x</a:t>
            </a:r>
            <a:r>
              <a:rPr lang="en-US" sz="2000" i="1" baseline="-25000">
                <a:latin typeface="+mn-lt"/>
              </a:rPr>
              <a:t>2</a:t>
            </a:r>
            <a:r>
              <a:rPr lang="en-US" sz="2000">
                <a:latin typeface="+mn-lt"/>
              </a:rPr>
              <a:t> + 4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7 × 8 + 4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60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6</a:t>
            </a:r>
            <a:endParaRPr lang="en-US" sz="2000" i="1" baseline="-2500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46AA"/>
              </a:buClr>
              <a:buFont typeface="Wingdings" pitchFamily="2" charset="2"/>
              <a:buChar char="l"/>
            </a:pPr>
            <a:r>
              <a:rPr lang="en-US" sz="2000" i="1">
                <a:latin typeface="+mn-lt"/>
              </a:rPr>
              <a:t>x</a:t>
            </a:r>
            <a:r>
              <a:rPr lang="en-US" sz="2000" baseline="-25000">
                <a:latin typeface="+mn-lt"/>
              </a:rPr>
              <a:t>4</a:t>
            </a:r>
            <a:r>
              <a:rPr lang="en-US" sz="2000">
                <a:latin typeface="+mn-lt"/>
              </a:rPr>
              <a:t> = 7</a:t>
            </a:r>
            <a:r>
              <a:rPr lang="en-US" sz="2000" i="1">
                <a:latin typeface="+mn-lt"/>
              </a:rPr>
              <a:t>x</a:t>
            </a:r>
            <a:r>
              <a:rPr lang="en-US" sz="2000" i="1" baseline="-25000">
                <a:latin typeface="+mn-lt"/>
              </a:rPr>
              <a:t>3</a:t>
            </a:r>
            <a:r>
              <a:rPr lang="en-US" sz="2000">
                <a:latin typeface="+mn-lt"/>
              </a:rPr>
              <a:t> + 4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7 × 6 + 4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46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1</a:t>
            </a:r>
            <a:endParaRPr lang="en-US" sz="2000" i="1" baseline="-2500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46AA"/>
              </a:buClr>
              <a:buFont typeface="Wingdings" pitchFamily="2" charset="2"/>
              <a:buChar char="l"/>
            </a:pPr>
            <a:r>
              <a:rPr lang="en-US" sz="2000" i="1">
                <a:latin typeface="+mn-lt"/>
              </a:rPr>
              <a:t>x</a:t>
            </a:r>
            <a:r>
              <a:rPr lang="en-US" sz="2000" baseline="-25000">
                <a:latin typeface="+mn-lt"/>
              </a:rPr>
              <a:t>5</a:t>
            </a:r>
            <a:r>
              <a:rPr lang="en-US" sz="2000">
                <a:latin typeface="+mn-lt"/>
              </a:rPr>
              <a:t> = 7</a:t>
            </a:r>
            <a:r>
              <a:rPr lang="en-US" sz="2000" i="1">
                <a:latin typeface="+mn-lt"/>
              </a:rPr>
              <a:t>x</a:t>
            </a:r>
            <a:r>
              <a:rPr lang="en-US" sz="2000" i="1" baseline="-25000">
                <a:latin typeface="+mn-lt"/>
              </a:rPr>
              <a:t>4</a:t>
            </a:r>
            <a:r>
              <a:rPr lang="en-US" sz="2000">
                <a:latin typeface="+mn-lt"/>
              </a:rPr>
              <a:t> + 4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7 × 1 + 4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11 </a:t>
            </a:r>
            <a:r>
              <a:rPr lang="en-US" sz="2000" b="1">
                <a:latin typeface="+mn-lt"/>
              </a:rPr>
              <a:t>mod</a:t>
            </a:r>
            <a:r>
              <a:rPr lang="en-US" sz="2000">
                <a:latin typeface="+mn-lt"/>
              </a:rPr>
              <a:t> 9 = 2</a:t>
            </a:r>
            <a:endParaRPr lang="en-US" sz="2000" i="1" baseline="-25000">
              <a:latin typeface="+mn-lt"/>
            </a:endParaRPr>
          </a:p>
          <a:p>
            <a:pPr lvl="1">
              <a:spcBef>
                <a:spcPct val="20000"/>
              </a:spcBef>
              <a:buClr>
                <a:srgbClr val="0046AA"/>
              </a:buClr>
              <a:buFont typeface="Wingdings" pitchFamily="2" charset="2"/>
              <a:buChar char="l"/>
            </a:pPr>
            <a:r>
              <a:rPr lang="en-US" sz="2000" i="1" baseline="-25000">
                <a:latin typeface="+mn-lt"/>
                <a:ea typeface="Osaka"/>
                <a:cs typeface="Osaka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/>
      <p:bldP spid="4" grpId="0"/>
      <p:bldP spid="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15637" y="609600"/>
            <a:ext cx="8312727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Cryptography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610600" cy="4953000"/>
          </a:xfrm>
        </p:spPr>
        <p:txBody>
          <a:bodyPr>
            <a:normAutofit/>
          </a:bodyPr>
          <a:lstStyle/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field of cryptography makes heavy use of number theory and congruencies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Cryptography is the study of </a:t>
            </a:r>
            <a:r>
              <a:rPr lang="en-US" sz="2400" dirty="0" smtClean="0">
                <a:solidFill>
                  <a:srgbClr val="FF0000"/>
                </a:solidFill>
              </a:rPr>
              <a:t>secret messages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Protecting medical records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Storing and transmitting military secrets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Secure web browsing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…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Congruencies are used in cryptosystems from antiquity, as well as in modern-day algorithms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Since modern algorithms require quite a bit of sophistication to discuss, we’ll examine an ancient cryptosystem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15637" y="547255"/>
            <a:ext cx="8312727" cy="9005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The Caesar Cipher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467600" cy="4724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Caesar Cipher is based on congruencies</a:t>
            </a:r>
          </a:p>
          <a:p>
            <a:pPr lvl="1" eaLnBrk="1" hangingPunct="1"/>
            <a:r>
              <a:rPr lang="en-US" dirty="0" smtClean="0"/>
              <a:t>To encode a message using the Caesar cipher:</a:t>
            </a:r>
          </a:p>
          <a:p>
            <a:pPr marL="1200150" lvl="2" indent="-342900" eaLnBrk="1" hangingPunct="1">
              <a:buFont typeface="Georgia" pitchFamily="18" charset="0"/>
              <a:buAutoNum type="arabicPeriod"/>
            </a:pPr>
            <a:r>
              <a:rPr lang="en-US" sz="1800" dirty="0" smtClean="0"/>
              <a:t>Choose a shift index </a:t>
            </a:r>
            <a:r>
              <a:rPr lang="en-US" sz="1800" i="1" dirty="0" smtClean="0"/>
              <a:t>s</a:t>
            </a:r>
            <a:endParaRPr lang="en-US" sz="1800" dirty="0" smtClean="0"/>
          </a:p>
          <a:p>
            <a:pPr marL="1200150" lvl="2" indent="-342900" eaLnBrk="1" hangingPunct="1">
              <a:buFont typeface="Georgia" pitchFamily="18" charset="0"/>
              <a:buAutoNum type="arabicPeriod"/>
            </a:pPr>
            <a:r>
              <a:rPr lang="en-US" sz="1800" dirty="0" smtClean="0"/>
              <a:t>Convert each letter A-Z into a number 0-25</a:t>
            </a:r>
          </a:p>
          <a:p>
            <a:pPr marL="1200150" lvl="2" indent="-342900" eaLnBrk="1" hangingPunct="1">
              <a:buFont typeface="Georgia" pitchFamily="18" charset="0"/>
              <a:buAutoNum type="arabicPeriod"/>
            </a:pPr>
            <a:r>
              <a:rPr lang="en-US" sz="1800" dirty="0" smtClean="0"/>
              <a:t>Compute </a:t>
            </a:r>
            <a:r>
              <a:rPr lang="en-US" sz="1800" i="1" dirty="0" smtClean="0"/>
              <a:t>f</a:t>
            </a:r>
            <a:r>
              <a:rPr lang="en-US" sz="1800" dirty="0" smtClean="0"/>
              <a:t>(</a:t>
            </a:r>
            <a:r>
              <a:rPr lang="en-US" sz="1800" i="1" dirty="0" smtClean="0"/>
              <a:t>p</a:t>
            </a:r>
            <a:r>
              <a:rPr lang="en-US" sz="1800" dirty="0" smtClean="0"/>
              <a:t>) = </a:t>
            </a:r>
            <a:r>
              <a:rPr lang="en-US" sz="1800" i="1" dirty="0" smtClean="0"/>
              <a:t>p</a:t>
            </a:r>
            <a:r>
              <a:rPr lang="en-US" sz="1800" dirty="0" smtClean="0"/>
              <a:t> + </a:t>
            </a:r>
            <a:r>
              <a:rPr lang="en-US" sz="1800" i="1" dirty="0" smtClean="0"/>
              <a:t>s</a:t>
            </a:r>
            <a:r>
              <a:rPr lang="en-US" sz="1800" dirty="0" smtClean="0"/>
              <a:t> </a:t>
            </a:r>
            <a:r>
              <a:rPr lang="en-US" sz="1800" b="1" dirty="0" smtClean="0"/>
              <a:t>mod</a:t>
            </a:r>
            <a:r>
              <a:rPr lang="en-US" sz="1800" dirty="0" smtClean="0"/>
              <a:t> 26</a:t>
            </a:r>
          </a:p>
          <a:p>
            <a:pPr lvl="1" eaLnBrk="1" hangingPunct="1"/>
            <a:endParaRPr lang="en-US" dirty="0" smtClean="0"/>
          </a:p>
          <a:p>
            <a:pPr lvl="1" eaLnBrk="1" hangingPunct="1"/>
            <a:r>
              <a:rPr lang="en-US" b="1" i="1" dirty="0" smtClean="0"/>
              <a:t>Example:</a:t>
            </a:r>
            <a:r>
              <a:rPr lang="en-US" dirty="0" smtClean="0"/>
              <a:t>  Let </a:t>
            </a:r>
            <a:r>
              <a:rPr lang="en-US" i="1" dirty="0" smtClean="0"/>
              <a:t>s</a:t>
            </a:r>
            <a:r>
              <a:rPr lang="en-US" dirty="0" smtClean="0"/>
              <a:t> = 9.  Encode “ATTACK”.</a:t>
            </a:r>
          </a:p>
          <a:p>
            <a:pPr marL="1200150" lvl="2" indent="-342900" eaLnBrk="1" hangingPunct="1">
              <a:buFont typeface="Georgia" pitchFamily="18" charset="0"/>
              <a:buAutoNum type="arabicPeriod"/>
            </a:pPr>
            <a:r>
              <a:rPr lang="en-US" sz="1800" dirty="0" smtClean="0"/>
              <a:t>ATTACK = 0 19 19 0 2 11</a:t>
            </a:r>
          </a:p>
          <a:p>
            <a:pPr marL="1200150" lvl="2" indent="-342900" eaLnBrk="1" hangingPunct="1">
              <a:buFont typeface="Georgia" pitchFamily="18" charset="0"/>
              <a:buAutoNum type="arabicPeriod"/>
            </a:pPr>
            <a:r>
              <a:rPr lang="en-US" sz="1800" i="1" dirty="0" smtClean="0"/>
              <a:t>f</a:t>
            </a:r>
            <a:r>
              <a:rPr lang="en-US" sz="1800" dirty="0" smtClean="0"/>
              <a:t>(0) = 9, </a:t>
            </a:r>
            <a:r>
              <a:rPr lang="en-US" sz="1800" i="1" dirty="0" smtClean="0"/>
              <a:t>f</a:t>
            </a:r>
            <a:r>
              <a:rPr lang="en-US" sz="1800" dirty="0" smtClean="0"/>
              <a:t>(19) = 3, </a:t>
            </a:r>
            <a:r>
              <a:rPr lang="en-US" sz="1800" i="1" dirty="0" smtClean="0"/>
              <a:t>f</a:t>
            </a:r>
            <a:r>
              <a:rPr lang="en-US" sz="1800" dirty="0" smtClean="0"/>
              <a:t>(2) = 11, </a:t>
            </a:r>
            <a:r>
              <a:rPr lang="en-US" sz="1800" i="1" dirty="0" smtClean="0"/>
              <a:t>f</a:t>
            </a:r>
            <a:r>
              <a:rPr lang="en-US" sz="1800" dirty="0" smtClean="0"/>
              <a:t>(11) = 20</a:t>
            </a:r>
          </a:p>
          <a:p>
            <a:pPr marL="1200150" lvl="2" indent="-342900" eaLnBrk="1" hangingPunct="1">
              <a:buFont typeface="Georgia" pitchFamily="18" charset="0"/>
              <a:buAutoNum type="arabicPeriod"/>
            </a:pPr>
            <a:r>
              <a:rPr lang="en-US" sz="1800" dirty="0" smtClean="0"/>
              <a:t>Encrypted message: 9 3 3 9 11 20 = JDDJLU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15637" y="609600"/>
            <a:ext cx="8312727" cy="990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7244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Decryption involves using the inverse function</a:t>
            </a: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That is</a:t>
            </a:r>
            <a:r>
              <a:rPr lang="en-US" sz="2400" dirty="0" smtClean="0"/>
              <a:t>, </a:t>
            </a:r>
            <a:r>
              <a:rPr lang="en-US" sz="2400" i="1" dirty="0" smtClean="0"/>
              <a:t>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</a:t>
            </a:r>
            <a:r>
              <a:rPr lang="en-US" sz="2400" i="1" dirty="0" smtClean="0"/>
              <a:t>p</a:t>
            </a:r>
            <a:r>
              <a:rPr lang="en-US" sz="2400" dirty="0" smtClean="0"/>
              <a:t>) = </a:t>
            </a:r>
            <a:r>
              <a:rPr lang="en-US" sz="2400" i="1" dirty="0" smtClean="0"/>
              <a:t>p</a:t>
            </a:r>
            <a:r>
              <a:rPr lang="en-US" sz="2400" dirty="0" smtClean="0"/>
              <a:t> - </a:t>
            </a:r>
            <a:r>
              <a:rPr lang="en-US" sz="2400" i="1" dirty="0" smtClean="0"/>
              <a:t>s</a:t>
            </a:r>
            <a:r>
              <a:rPr lang="en-US" sz="2400" dirty="0" smtClean="0"/>
              <a:t> </a:t>
            </a:r>
            <a:r>
              <a:rPr lang="en-US" sz="2400" b="1" dirty="0" smtClean="0"/>
              <a:t>mod</a:t>
            </a:r>
            <a:r>
              <a:rPr lang="en-US" sz="2400" dirty="0" smtClean="0"/>
              <a:t> 26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i="1" dirty="0" smtClean="0"/>
              <a:t>Example:</a:t>
            </a:r>
            <a:r>
              <a:rPr lang="en-US" sz="2400" dirty="0" smtClean="0"/>
              <a:t>  Assume that </a:t>
            </a:r>
            <a:r>
              <a:rPr lang="en-US" sz="2400" i="1" dirty="0" smtClean="0"/>
              <a:t>s</a:t>
            </a:r>
            <a:r>
              <a:rPr lang="en-US" sz="2400" dirty="0" smtClean="0"/>
              <a:t> = 3.  Decrypt the message “VHWVHDW”.</a:t>
            </a:r>
          </a:p>
          <a:p>
            <a:pPr marL="741363" lvl="1" indent="-341313" eaLnBrk="1" hangingPunct="1"/>
            <a:r>
              <a:rPr lang="en-US" sz="2400" dirty="0" smtClean="0"/>
              <a:t>VHWVHDW = 20 7 22 20 7 3 22</a:t>
            </a:r>
          </a:p>
          <a:p>
            <a:pPr marL="741363" lvl="1" indent="-341313" eaLnBrk="1" hangingPunct="1"/>
            <a:r>
              <a:rPr lang="en-US" sz="2400" i="1" dirty="0" smtClean="0"/>
              <a:t>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(20) = 17, </a:t>
            </a:r>
            <a:r>
              <a:rPr lang="en-US" sz="2400" i="1" dirty="0" smtClean="0"/>
              <a:t>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(7) = 4, </a:t>
            </a:r>
            <a:r>
              <a:rPr lang="en-US" sz="2400" i="1" dirty="0" smtClean="0"/>
              <a:t>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(22) = 19, </a:t>
            </a:r>
            <a:r>
              <a:rPr lang="en-US" sz="2400" i="1" dirty="0" smtClean="0"/>
              <a:t>f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(3) = 0</a:t>
            </a:r>
          </a:p>
          <a:p>
            <a:pPr marL="741363" lvl="1" indent="-341313" eaLnBrk="1" hangingPunct="1"/>
            <a:r>
              <a:rPr lang="en-US" sz="2400" dirty="0" smtClean="0"/>
              <a:t>Decrypted result:  17 4 19 17 4 0 19 = RETREAT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Group work!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Problem 1:</a:t>
            </a:r>
          </a:p>
          <a:p>
            <a:pPr marL="85725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Is 4 congruent to 8 mod 3?</a:t>
            </a:r>
          </a:p>
          <a:p>
            <a:pPr marL="85725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Is 45 congruent to 12 mod 9?</a:t>
            </a:r>
          </a:p>
          <a:p>
            <a:pPr marL="857250" lvl="1" indent="-457200" eaLnBrk="1" hangingPunct="1">
              <a:buFont typeface="Trebuchet MS" pitchFamily="34" charset="0"/>
              <a:buAutoNum type="arabicPeriod"/>
            </a:pPr>
            <a:r>
              <a:rPr lang="en-US" sz="2400" dirty="0" smtClean="0"/>
              <a:t>Is 21 congruent to 28 mod 7?</a:t>
            </a:r>
          </a:p>
          <a:p>
            <a:pPr marL="857250" lvl="1" indent="-457200" eaLnBrk="1" hangingPunct="1">
              <a:buFont typeface="Trebuchet MS" pitchFamily="34" charset="0"/>
              <a:buAutoNum type="arabicPeriod"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Problem 2:  </a:t>
            </a:r>
            <a:r>
              <a:rPr lang="en-US" sz="2400" dirty="0" smtClean="0"/>
              <a:t>The message “ROVVY HYCVN” was encrypted with the Caesar cipher using </a:t>
            </a:r>
            <a:r>
              <a:rPr lang="en-US" sz="2400" i="1" dirty="0" smtClean="0"/>
              <a:t>s</a:t>
            </a:r>
            <a:r>
              <a:rPr lang="en-US" sz="2400" dirty="0" smtClean="0"/>
              <a:t> = 10.  Decrypt it.</a:t>
            </a:r>
            <a:endParaRPr lang="en-US" sz="24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5637" y="7620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7244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b="1" i="1" dirty="0" smtClean="0"/>
              <a:t>Definition:</a:t>
            </a:r>
            <a:r>
              <a:rPr lang="en-US" sz="2400" dirty="0" smtClean="0"/>
              <a:t>  If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are integers and </a:t>
            </a:r>
            <a:r>
              <a:rPr lang="en-US" sz="2400" i="1" dirty="0" smtClean="0"/>
              <a:t>a</a:t>
            </a:r>
            <a:r>
              <a:rPr lang="en-US" sz="2400" dirty="0" smtClean="0"/>
              <a:t> ≠ 0, we say that </a:t>
            </a:r>
            <a:r>
              <a:rPr lang="en-US" sz="2400" i="1" dirty="0" smtClean="0"/>
              <a:t>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divides </a:t>
            </a:r>
            <a:r>
              <a:rPr lang="en-US" sz="2400" i="1" dirty="0" smtClean="0"/>
              <a:t>b</a:t>
            </a:r>
            <a:r>
              <a:rPr lang="en-US" sz="2400" dirty="0" smtClean="0"/>
              <a:t> if there is an integer </a:t>
            </a:r>
            <a:r>
              <a:rPr lang="en-US" sz="2400" i="1" dirty="0" smtClean="0"/>
              <a:t>c</a:t>
            </a:r>
            <a:r>
              <a:rPr lang="en-US" sz="2400" dirty="0" smtClean="0"/>
              <a:t> such that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ac</a:t>
            </a:r>
            <a:r>
              <a:rPr lang="en-US" sz="2400" dirty="0" smtClean="0"/>
              <a:t>.  We write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to say that </a:t>
            </a:r>
            <a:r>
              <a:rPr lang="en-US" sz="2400" i="1" dirty="0" smtClean="0"/>
              <a:t>a</a:t>
            </a:r>
            <a:r>
              <a:rPr lang="en-US" sz="2400" dirty="0" smtClean="0"/>
              <a:t> divides </a:t>
            </a:r>
            <a:r>
              <a:rPr lang="en-US" sz="2400" i="1" dirty="0" smtClean="0"/>
              <a:t>b</a:t>
            </a:r>
            <a:r>
              <a:rPr lang="en-US" sz="2400" dirty="0" smtClean="0"/>
              <a:t>, and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to say that </a:t>
            </a:r>
            <a:r>
              <a:rPr lang="en-US" sz="2400" i="1" dirty="0" smtClean="0"/>
              <a:t>a</a:t>
            </a:r>
            <a:r>
              <a:rPr lang="en-US" sz="2400" dirty="0" smtClean="0"/>
              <a:t> does not divide </a:t>
            </a:r>
            <a:r>
              <a:rPr lang="en-US" sz="2400" i="1" dirty="0" smtClean="0"/>
              <a:t>b</a:t>
            </a:r>
            <a:r>
              <a:rPr lang="en-US" sz="2400" dirty="0" smtClean="0"/>
              <a:t>.</a:t>
            </a:r>
          </a:p>
          <a:p>
            <a:pPr marL="400050" lvl="1" indent="0" eaLnBrk="1" hangingPunct="1"/>
            <a:endParaRPr lang="en-US" sz="2000" b="1" i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b="1" i="1" dirty="0" smtClean="0"/>
              <a:t>Mathematically:</a:t>
            </a:r>
            <a:r>
              <a:rPr lang="en-US" sz="2400" dirty="0" smtClean="0"/>
              <a:t> 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↔ ∃ </a:t>
            </a:r>
            <a:r>
              <a:rPr lang="en-US" sz="2400" i="1" dirty="0" err="1" smtClean="0"/>
              <a:t>c</a:t>
            </a:r>
            <a:r>
              <a:rPr lang="en-US" sz="2400" dirty="0" err="1" smtClean="0"/>
              <a:t>∈</a:t>
            </a:r>
            <a:r>
              <a:rPr lang="en-US" sz="2400" b="1" dirty="0" err="1" smtClean="0"/>
              <a:t>Z</a:t>
            </a:r>
            <a:r>
              <a:rPr lang="en-US" sz="2400" dirty="0" smtClean="0"/>
              <a:t> (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ac</a:t>
            </a:r>
            <a:r>
              <a:rPr lang="en-US" sz="2400" dirty="0" smtClean="0"/>
              <a:t>)</a:t>
            </a:r>
            <a:endParaRPr lang="en-US" sz="2400" b="1" i="1" dirty="0" smtClean="0"/>
          </a:p>
          <a:p>
            <a:pPr marL="400050" lvl="1" indent="0" eaLnBrk="1" hangingPunct="1"/>
            <a:endParaRPr lang="en-US" sz="2000" b="1" i="1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Note:  </a:t>
            </a:r>
            <a:r>
              <a:rPr lang="en-US" sz="2400" dirty="0" smtClean="0"/>
              <a:t>If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, then </a:t>
            </a:r>
          </a:p>
          <a:p>
            <a:pPr marL="400050" lvl="1" indent="0" eaLnBrk="1" hangingPunct="1"/>
            <a:r>
              <a:rPr lang="en-US" sz="2000" i="1" dirty="0" smtClean="0"/>
              <a:t>a</a:t>
            </a:r>
            <a:r>
              <a:rPr lang="en-US" sz="2000" dirty="0" smtClean="0"/>
              <a:t> is called a </a:t>
            </a:r>
            <a:r>
              <a:rPr lang="en-US" sz="2000" dirty="0" smtClean="0">
                <a:solidFill>
                  <a:srgbClr val="FF0000"/>
                </a:solidFill>
              </a:rPr>
              <a:t>factor </a:t>
            </a:r>
            <a:r>
              <a:rPr lang="en-US" sz="2000" dirty="0" smtClean="0"/>
              <a:t>of </a:t>
            </a:r>
            <a:r>
              <a:rPr lang="en-US" sz="2000" i="1" dirty="0" smtClean="0"/>
              <a:t>b</a:t>
            </a:r>
          </a:p>
          <a:p>
            <a:pPr marL="400050" lvl="1" indent="0" eaLnBrk="1" hangingPunct="1"/>
            <a:r>
              <a:rPr lang="en-US" sz="2000" i="1" dirty="0" smtClean="0"/>
              <a:t>b</a:t>
            </a:r>
            <a:r>
              <a:rPr lang="en-US" sz="2000" dirty="0" smtClean="0"/>
              <a:t> is called a </a:t>
            </a:r>
            <a:r>
              <a:rPr lang="en-US" sz="2000" dirty="0" smtClean="0">
                <a:solidFill>
                  <a:srgbClr val="FF0000"/>
                </a:solidFill>
              </a:rPr>
              <a:t>multiple </a:t>
            </a:r>
            <a:r>
              <a:rPr lang="en-US" sz="2000" dirty="0" smtClean="0"/>
              <a:t>of </a:t>
            </a:r>
            <a:r>
              <a:rPr lang="en-US" sz="2000" i="1" dirty="0" smtClean="0"/>
              <a:t>a</a:t>
            </a:r>
          </a:p>
          <a:p>
            <a:pPr marL="400050" lvl="1" indent="0" eaLnBrk="1" hangingPunct="1">
              <a:buFont typeface="Wingdings 2" pitchFamily="18" charset="2"/>
              <a:buNone/>
            </a:pPr>
            <a:endParaRPr lang="en-US" sz="2000" i="1" dirty="0" smtClean="0"/>
          </a:p>
        </p:txBody>
      </p:sp>
      <p:sp>
        <p:nvSpPr>
          <p:cNvPr id="10244" name="TextBox 3"/>
          <p:cNvSpPr txBox="1">
            <a:spLocks/>
          </p:cNvSpPr>
          <p:nvPr/>
        </p:nvSpPr>
        <p:spPr bwMode="auto">
          <a:xfrm rot="1090262">
            <a:off x="6544501" y="2372336"/>
            <a:ext cx="319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3200" dirty="0"/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Division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pPr marL="341313" indent="-341313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i="1" dirty="0" smtClean="0"/>
              <a:t>Examples:</a:t>
            </a:r>
            <a:endParaRPr lang="en-US" sz="2400" dirty="0" smtClean="0"/>
          </a:p>
          <a:p>
            <a:pPr marL="741363" lvl="1" indent="-34131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Does 4 | 16?	</a:t>
            </a:r>
            <a:r>
              <a:rPr lang="en-US" sz="2400" dirty="0" smtClean="0">
                <a:solidFill>
                  <a:srgbClr val="008000"/>
                </a:solidFill>
              </a:rPr>
              <a:t>Yes, 16 = 4 × 4</a:t>
            </a:r>
          </a:p>
          <a:p>
            <a:pPr marL="741363" lvl="1" indent="-34131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Does 3 | 11?	</a:t>
            </a:r>
            <a:r>
              <a:rPr lang="en-US" sz="2400" dirty="0" smtClean="0">
                <a:solidFill>
                  <a:srgbClr val="008000"/>
                </a:solidFill>
              </a:rPr>
              <a:t>No, because 11/3 is not an integer</a:t>
            </a:r>
          </a:p>
          <a:p>
            <a:pPr marL="741363" lvl="1" indent="-341313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Does 7 | 42?	</a:t>
            </a:r>
            <a:r>
              <a:rPr lang="en-US" sz="2400" dirty="0" smtClean="0">
                <a:solidFill>
                  <a:srgbClr val="008000"/>
                </a:solidFill>
              </a:rPr>
              <a:t>Yes, 42 = 7 × 6</a:t>
            </a:r>
          </a:p>
          <a:p>
            <a:pPr marL="341313" indent="-341313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341313" indent="-341313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b="1" i="1" dirty="0" smtClean="0"/>
              <a:t>Question:</a:t>
            </a:r>
            <a:r>
              <a:rPr lang="en-US" sz="2000" dirty="0" smtClean="0"/>
              <a:t>  Let </a:t>
            </a:r>
            <a:r>
              <a:rPr lang="en-US" sz="2000" i="1" dirty="0" smtClean="0"/>
              <a:t>n</a:t>
            </a:r>
            <a:r>
              <a:rPr lang="en-US" sz="2000" dirty="0" smtClean="0"/>
              <a:t> and </a:t>
            </a:r>
            <a:r>
              <a:rPr lang="en-US" sz="2000" i="1" dirty="0" smtClean="0"/>
              <a:t>d</a:t>
            </a:r>
            <a:r>
              <a:rPr lang="en-US" sz="2000" dirty="0" smtClean="0"/>
              <a:t> be two positive integers.  How many positive integers not exceeding </a:t>
            </a:r>
            <a:r>
              <a:rPr lang="en-US" sz="2000" i="1" dirty="0" smtClean="0"/>
              <a:t>n</a:t>
            </a:r>
            <a:r>
              <a:rPr lang="en-US" sz="2000" dirty="0" smtClean="0"/>
              <a:t> are divisible by </a:t>
            </a:r>
            <a:r>
              <a:rPr lang="en-US" sz="2000" i="1" dirty="0" smtClean="0"/>
              <a:t>d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endParaRPr lang="en-US" sz="2000" dirty="0" smtClean="0"/>
          </a:p>
          <a:p>
            <a:pPr marL="341313" indent="-341313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Answer: </a:t>
            </a:r>
            <a:r>
              <a:rPr lang="en-US" sz="2000" dirty="0" smtClean="0"/>
              <a:t> We want to count the number of integers of the form </a:t>
            </a:r>
            <a:r>
              <a:rPr lang="en-US" sz="2000" i="1" dirty="0" err="1" smtClean="0"/>
              <a:t>dk</a:t>
            </a:r>
            <a:r>
              <a:rPr lang="en-US" sz="2000" dirty="0" smtClean="0"/>
              <a:t> that are less than </a:t>
            </a:r>
            <a:r>
              <a:rPr lang="en-US" sz="2000" i="1" dirty="0" smtClean="0"/>
              <a:t>n</a:t>
            </a:r>
            <a:r>
              <a:rPr lang="en-US" sz="2000" dirty="0" smtClean="0"/>
              <a:t>.  That is, we want to know the number of integers </a:t>
            </a:r>
            <a:r>
              <a:rPr lang="en-US" sz="2000" i="1" dirty="0" smtClean="0"/>
              <a:t>k</a:t>
            </a:r>
            <a:r>
              <a:rPr lang="en-US" sz="2000" dirty="0" smtClean="0"/>
              <a:t> with 0 &lt; </a:t>
            </a:r>
            <a:r>
              <a:rPr lang="en-US" sz="2000" i="1" dirty="0" err="1" smtClean="0"/>
              <a:t>dk</a:t>
            </a:r>
            <a:r>
              <a:rPr lang="en-US" sz="2000" dirty="0" smtClean="0"/>
              <a:t> ≤ </a:t>
            </a:r>
            <a:r>
              <a:rPr lang="en-US" sz="2000" i="1" dirty="0" smtClean="0"/>
              <a:t>n</a:t>
            </a:r>
            <a:r>
              <a:rPr lang="en-US" sz="2000" dirty="0" smtClean="0"/>
              <a:t>, or 0 &lt; k ≤ </a:t>
            </a:r>
            <a:r>
              <a:rPr lang="en-US" sz="2000" i="1" dirty="0" smtClean="0"/>
              <a:t>n/d</a:t>
            </a:r>
            <a:r>
              <a:rPr lang="en-US" sz="2000" dirty="0" smtClean="0"/>
              <a:t>.  Therefore, there are 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⎣</a:t>
            </a:r>
            <a:r>
              <a:rPr lang="en-US" sz="20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n/d</a:t>
            </a:r>
            <a:r>
              <a:rPr 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⎦ </a:t>
            </a:r>
            <a:r>
              <a:rPr lang="en-US" sz="2000" dirty="0" smtClean="0"/>
              <a:t>positive integers not exceeding </a:t>
            </a:r>
            <a:r>
              <a:rPr lang="en-US" sz="2000" i="1" dirty="0" smtClean="0"/>
              <a:t>n</a:t>
            </a:r>
            <a:r>
              <a:rPr lang="en-US" sz="2000" dirty="0" smtClean="0"/>
              <a:t> that are divisible by </a:t>
            </a:r>
            <a:r>
              <a:rPr lang="en-US" sz="2000" i="1" dirty="0" smtClean="0"/>
              <a:t>d</a:t>
            </a:r>
            <a:r>
              <a:rPr lang="en-US" sz="2000" dirty="0" smtClean="0"/>
              <a:t>.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Properties of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i="1" dirty="0" smtClean="0"/>
              <a:t>Property 1:</a:t>
            </a:r>
            <a:r>
              <a:rPr lang="en-US" sz="2400" dirty="0" smtClean="0"/>
              <a:t>  If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c</a:t>
            </a:r>
            <a:r>
              <a:rPr lang="en-US" sz="2400" dirty="0" smtClean="0"/>
              <a:t>, then </a:t>
            </a:r>
            <a:r>
              <a:rPr lang="en-US" sz="2400" i="1" dirty="0" smtClean="0"/>
              <a:t>a</a:t>
            </a:r>
            <a:r>
              <a:rPr lang="en-US" sz="2400" dirty="0" smtClean="0"/>
              <a:t> | (</a:t>
            </a:r>
            <a:r>
              <a:rPr lang="en-US" sz="2400" i="1" dirty="0" smtClean="0"/>
              <a:t>b</a:t>
            </a:r>
            <a:r>
              <a:rPr lang="en-US" sz="2400" dirty="0" smtClean="0"/>
              <a:t> + </a:t>
            </a:r>
            <a:r>
              <a:rPr lang="en-US" sz="2400" i="1" dirty="0" smtClean="0"/>
              <a:t>c</a:t>
            </a:r>
            <a:r>
              <a:rPr lang="en-US" sz="2400" dirty="0" smtClean="0"/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Proof: </a:t>
            </a:r>
            <a:r>
              <a:rPr lang="en-US" sz="2400" dirty="0" smtClean="0"/>
              <a:t>If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c</a:t>
            </a:r>
            <a:r>
              <a:rPr lang="en-US" sz="2400" dirty="0" smtClean="0"/>
              <a:t>, then there exist integers </a:t>
            </a:r>
            <a:r>
              <a:rPr lang="en-US" sz="2400" i="1" dirty="0" smtClean="0"/>
              <a:t>j</a:t>
            </a:r>
            <a:r>
              <a:rPr lang="en-US" sz="2400" dirty="0" smtClean="0"/>
              <a:t> and </a:t>
            </a:r>
            <a:r>
              <a:rPr lang="en-US" sz="2400" i="1" dirty="0" smtClean="0"/>
              <a:t>k</a:t>
            </a:r>
            <a:r>
              <a:rPr lang="en-US" sz="2400" dirty="0" smtClean="0"/>
              <a:t> such that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aj</a:t>
            </a:r>
            <a:r>
              <a:rPr lang="en-US" sz="2400" dirty="0" smtClean="0"/>
              <a:t> and </a:t>
            </a:r>
            <a:r>
              <a:rPr lang="en-US" sz="2400" i="1" dirty="0" smtClean="0"/>
              <a:t>c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ak</a:t>
            </a:r>
            <a:r>
              <a:rPr lang="en-US" sz="2400" dirty="0" smtClean="0"/>
              <a:t>.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 Hence, </a:t>
            </a:r>
            <a:r>
              <a:rPr lang="en-US" sz="2400" i="1" dirty="0" smtClean="0"/>
              <a:t>b</a:t>
            </a:r>
            <a:r>
              <a:rPr lang="en-US" sz="2400" dirty="0" smtClean="0"/>
              <a:t> + </a:t>
            </a:r>
            <a:r>
              <a:rPr lang="en-US" sz="2400" i="1" dirty="0" smtClean="0"/>
              <a:t>c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aj</a:t>
            </a:r>
            <a:r>
              <a:rPr lang="en-US" sz="2400" dirty="0" smtClean="0"/>
              <a:t> + </a:t>
            </a:r>
            <a:r>
              <a:rPr lang="en-US" sz="2400" i="1" dirty="0" err="1" smtClean="0"/>
              <a:t>ak</a:t>
            </a:r>
            <a:r>
              <a:rPr lang="en-US" sz="2400" dirty="0" smtClean="0"/>
              <a:t> = </a:t>
            </a:r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smtClean="0"/>
              <a:t>j</a:t>
            </a:r>
            <a:r>
              <a:rPr lang="en-US" sz="2400" dirty="0" smtClean="0"/>
              <a:t> + </a:t>
            </a:r>
            <a:r>
              <a:rPr lang="en-US" sz="2400" i="1" dirty="0" smtClean="0"/>
              <a:t>k</a:t>
            </a:r>
            <a:r>
              <a:rPr lang="en-US" sz="2400" dirty="0" smtClean="0"/>
              <a:t>).  Thus, </a:t>
            </a:r>
            <a:r>
              <a:rPr lang="en-US" sz="2400" i="1" dirty="0" smtClean="0"/>
              <a:t>a</a:t>
            </a:r>
            <a:r>
              <a:rPr lang="en-US" sz="2400" dirty="0" smtClean="0"/>
              <a:t> | (</a:t>
            </a:r>
            <a:r>
              <a:rPr lang="en-US" sz="2400" i="1" dirty="0" smtClean="0"/>
              <a:t>b</a:t>
            </a:r>
            <a:r>
              <a:rPr lang="en-US" sz="2400" dirty="0" smtClean="0"/>
              <a:t> + </a:t>
            </a:r>
            <a:r>
              <a:rPr lang="en-US" sz="2400" i="1" dirty="0" smtClean="0"/>
              <a:t>c</a:t>
            </a:r>
            <a:r>
              <a:rPr lang="en-US" sz="2400" dirty="0" smtClean="0"/>
              <a:t>).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i="1" dirty="0" smtClean="0"/>
              <a:t>Property 2:</a:t>
            </a:r>
            <a:r>
              <a:rPr lang="en-US" sz="2400" dirty="0" smtClean="0"/>
              <a:t>  If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, then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err="1" smtClean="0"/>
              <a:t>bc</a:t>
            </a:r>
            <a:r>
              <a:rPr lang="en-US" sz="2400" dirty="0" smtClean="0"/>
              <a:t> for all integers c.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Proof:</a:t>
            </a:r>
            <a:r>
              <a:rPr lang="en-US" sz="2400" dirty="0" smtClean="0"/>
              <a:t>  If </a:t>
            </a:r>
            <a:r>
              <a:rPr lang="en-US" sz="2400" i="1" dirty="0" smtClean="0"/>
              <a:t>a </a:t>
            </a:r>
            <a:r>
              <a:rPr lang="en-US" sz="2400" dirty="0" smtClean="0"/>
              <a:t>| </a:t>
            </a:r>
            <a:r>
              <a:rPr lang="en-US" sz="2400" i="1" dirty="0" smtClean="0"/>
              <a:t>b</a:t>
            </a:r>
            <a:r>
              <a:rPr lang="en-US" sz="2400" dirty="0" smtClean="0"/>
              <a:t>, then this is some integer </a:t>
            </a:r>
            <a:r>
              <a:rPr lang="en-US" sz="2400" i="1" dirty="0" smtClean="0"/>
              <a:t>j</a:t>
            </a:r>
            <a:r>
              <a:rPr lang="en-US" sz="2400" dirty="0" smtClean="0"/>
              <a:t> such that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aj</a:t>
            </a:r>
            <a:r>
              <a:rPr lang="en-US" sz="2400" dirty="0" smtClean="0"/>
              <a:t>.  Multiplying both sides by </a:t>
            </a:r>
            <a:r>
              <a:rPr lang="en-US" sz="2400" i="1" dirty="0" smtClean="0"/>
              <a:t>c</a:t>
            </a:r>
            <a:r>
              <a:rPr lang="en-US" sz="2400" dirty="0" smtClean="0"/>
              <a:t> gives us </a:t>
            </a:r>
            <a:r>
              <a:rPr lang="en-US" sz="2400" i="1" dirty="0" err="1" smtClean="0"/>
              <a:t>bc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ajc</a:t>
            </a:r>
            <a:r>
              <a:rPr lang="en-US" sz="2400" dirty="0" smtClean="0"/>
              <a:t>, so by definition,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err="1" smtClean="0"/>
              <a:t>bc</a:t>
            </a:r>
            <a:r>
              <a:rPr lang="en-US" sz="2400" i="1" dirty="0" smtClean="0"/>
              <a:t>.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Properties of Divisibility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i="1" dirty="0" smtClean="0"/>
              <a:t>Property 3:</a:t>
            </a:r>
            <a:r>
              <a:rPr lang="en-US" sz="2400" dirty="0" smtClean="0"/>
              <a:t>  If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b </a:t>
            </a:r>
            <a:r>
              <a:rPr lang="en-US" sz="2400" dirty="0" smtClean="0"/>
              <a:t>| </a:t>
            </a:r>
            <a:r>
              <a:rPr lang="en-US" sz="2400" i="1" dirty="0" smtClean="0"/>
              <a:t>c</a:t>
            </a:r>
            <a:r>
              <a:rPr lang="en-US" sz="2400" dirty="0" smtClean="0"/>
              <a:t>, then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c</a:t>
            </a:r>
            <a:r>
              <a:rPr lang="en-US" sz="2400" dirty="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="1" i="1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Proof:</a:t>
            </a:r>
            <a:r>
              <a:rPr lang="en-US" sz="2400" dirty="0" smtClean="0"/>
              <a:t>  If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 | </a:t>
            </a:r>
            <a:r>
              <a:rPr lang="en-US" sz="2400" i="1" dirty="0" smtClean="0"/>
              <a:t>c</a:t>
            </a:r>
            <a:r>
              <a:rPr lang="en-US" sz="2400" dirty="0" smtClean="0"/>
              <a:t>, then there exist integers </a:t>
            </a:r>
            <a:r>
              <a:rPr lang="en-US" sz="2400" i="1" dirty="0" smtClean="0"/>
              <a:t>j</a:t>
            </a:r>
            <a:r>
              <a:rPr lang="en-US" sz="2400" dirty="0" smtClean="0"/>
              <a:t> and </a:t>
            </a:r>
            <a:r>
              <a:rPr lang="en-US" sz="2400" i="1" dirty="0" smtClean="0"/>
              <a:t>k</a:t>
            </a:r>
            <a:r>
              <a:rPr lang="en-US" sz="2400" dirty="0" smtClean="0"/>
              <a:t> such that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aj</a:t>
            </a:r>
            <a:r>
              <a:rPr lang="en-US" sz="2400" dirty="0" smtClean="0"/>
              <a:t> and </a:t>
            </a:r>
            <a:r>
              <a:rPr lang="en-US" sz="2400" i="1" dirty="0" smtClean="0"/>
              <a:t>c</a:t>
            </a:r>
            <a:r>
              <a:rPr lang="en-US" sz="2400" dirty="0" smtClean="0"/>
              <a:t> = </a:t>
            </a:r>
            <a:r>
              <a:rPr lang="en-US" sz="2400" i="1" dirty="0" smtClean="0"/>
              <a:t>bk</a:t>
            </a:r>
            <a:r>
              <a:rPr lang="en-US" sz="2400" dirty="0" smtClean="0"/>
              <a:t>.  By substitution, we have that </a:t>
            </a:r>
            <a:r>
              <a:rPr lang="en-US" sz="2400" i="1" dirty="0" smtClean="0"/>
              <a:t>c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ajk</a:t>
            </a:r>
            <a:r>
              <a:rPr lang="en-US" sz="2400" dirty="0" smtClean="0"/>
              <a:t>, so </a:t>
            </a:r>
            <a:r>
              <a:rPr lang="en-US" sz="2400" i="1" dirty="0" smtClean="0"/>
              <a:t>a</a:t>
            </a:r>
            <a:r>
              <a:rPr lang="en-US" sz="2400" dirty="0" smtClean="0"/>
              <a:t> | </a:t>
            </a:r>
            <a:r>
              <a:rPr lang="en-US" sz="2400" i="1" dirty="0" smtClean="0"/>
              <a:t>c</a:t>
            </a:r>
            <a:r>
              <a:rPr lang="en-US" sz="2400" dirty="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4400" dirty="0" smtClean="0"/>
              <a:t>Corollary 1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</a:t>
            </a:r>
            <a:r>
              <a:rPr lang="en-GB" i="1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, </a:t>
            </a:r>
            <a:r>
              <a:rPr lang="en-GB" i="1" dirty="0" smtClean="0">
                <a:solidFill>
                  <a:srgbClr val="FF0000"/>
                </a:solidFill>
              </a:rPr>
              <a:t>b</a:t>
            </a:r>
            <a:r>
              <a:rPr lang="en-GB" dirty="0" smtClean="0"/>
              <a:t> and </a:t>
            </a:r>
            <a:r>
              <a:rPr lang="en-GB" i="1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are integers such that </a:t>
            </a:r>
            <a:r>
              <a:rPr lang="en-GB" dirty="0" err="1" smtClean="0">
                <a:solidFill>
                  <a:srgbClr val="FF0000"/>
                </a:solidFill>
              </a:rPr>
              <a:t>a│b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</a:rPr>
              <a:t>a │c</a:t>
            </a:r>
            <a:r>
              <a:rPr lang="en-GB" dirty="0" smtClean="0"/>
              <a:t>, then </a:t>
            </a:r>
            <a:r>
              <a:rPr lang="en-GB" dirty="0" smtClean="0">
                <a:solidFill>
                  <a:srgbClr val="FF0000"/>
                </a:solidFill>
              </a:rPr>
              <a:t>a │</a:t>
            </a:r>
            <a:r>
              <a:rPr lang="en-GB" dirty="0" err="1" smtClean="0">
                <a:solidFill>
                  <a:srgbClr val="FF0000"/>
                </a:solidFill>
              </a:rPr>
              <a:t>mb+nc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whenever </a:t>
            </a:r>
            <a:r>
              <a:rPr lang="en-GB" i="1" dirty="0" smtClean="0">
                <a:solidFill>
                  <a:srgbClr val="FF0000"/>
                </a:solidFill>
              </a:rPr>
              <a:t>m</a:t>
            </a:r>
            <a:r>
              <a:rPr lang="en-GB" dirty="0" smtClean="0"/>
              <a:t> and </a:t>
            </a:r>
            <a:r>
              <a:rPr lang="en-GB" i="1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are integers.</a:t>
            </a:r>
          </a:p>
          <a:p>
            <a:endParaRPr lang="en-GB" dirty="0" smtClean="0"/>
          </a:p>
          <a:p>
            <a:r>
              <a:rPr lang="en-GB" b="1" i="1" dirty="0" smtClean="0"/>
              <a:t>Proof: </a:t>
            </a:r>
            <a:r>
              <a:rPr lang="en-GB" b="1" dirty="0" smtClean="0"/>
              <a:t>        </a:t>
            </a:r>
            <a:r>
              <a:rPr lang="en-GB" dirty="0" smtClean="0"/>
              <a:t>Self study</a:t>
            </a:r>
            <a:endParaRPr lang="en-GB" sz="8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0273" y="6858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Division Algorithm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72440" y="1676400"/>
            <a:ext cx="8214360" cy="4800600"/>
          </a:xfrm>
        </p:spPr>
        <p:txBody>
          <a:bodyPr>
            <a:no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b="1" i="1" dirty="0" smtClean="0"/>
              <a:t>Theorem:</a:t>
            </a:r>
            <a:r>
              <a:rPr lang="en-US" sz="2400" i="1" dirty="0" smtClean="0"/>
              <a:t>  </a:t>
            </a:r>
            <a:r>
              <a:rPr lang="en-US" sz="2400" dirty="0" smtClean="0"/>
              <a:t>Let </a:t>
            </a:r>
            <a:r>
              <a:rPr lang="en-US" sz="2400" i="1" dirty="0" smtClean="0"/>
              <a:t>a</a:t>
            </a:r>
            <a:r>
              <a:rPr lang="en-US" sz="2400" dirty="0" smtClean="0"/>
              <a:t> be an integer and let </a:t>
            </a:r>
            <a:r>
              <a:rPr lang="en-US" sz="2400" i="1" dirty="0" smtClean="0"/>
              <a:t>d</a:t>
            </a:r>
            <a:r>
              <a:rPr lang="en-US" sz="2400" dirty="0" smtClean="0"/>
              <a:t> be a positive integer.  There are unique integers </a:t>
            </a:r>
            <a:r>
              <a:rPr lang="en-US" sz="2400" i="1" dirty="0" smtClean="0"/>
              <a:t>q</a:t>
            </a:r>
            <a:r>
              <a:rPr lang="en-US" sz="2400" dirty="0" smtClean="0"/>
              <a:t> and </a:t>
            </a:r>
            <a:r>
              <a:rPr lang="en-US" sz="2400" i="1" dirty="0" smtClean="0"/>
              <a:t>r</a:t>
            </a:r>
            <a:r>
              <a:rPr lang="en-US" sz="2400" dirty="0" smtClean="0"/>
              <a:t>, with 0 ≤</a:t>
            </a:r>
            <a:r>
              <a:rPr lang="en-US" sz="2400" i="1" dirty="0" smtClean="0"/>
              <a:t> r</a:t>
            </a:r>
            <a:r>
              <a:rPr lang="en-US" sz="2400" dirty="0" smtClean="0"/>
              <a:t> &lt; </a:t>
            </a:r>
            <a:r>
              <a:rPr lang="en-US" sz="2400" i="1" dirty="0" smtClean="0"/>
              <a:t>d</a:t>
            </a:r>
            <a:r>
              <a:rPr lang="en-US" sz="2400" dirty="0" smtClean="0"/>
              <a:t>, such that </a:t>
            </a:r>
            <a:br>
              <a:rPr lang="en-US" sz="2400" dirty="0" smtClean="0"/>
            </a:br>
            <a:r>
              <a:rPr lang="en-US" sz="2400" i="1" dirty="0" smtClean="0"/>
              <a:t>a</a:t>
            </a:r>
            <a:r>
              <a:rPr lang="en-US" sz="2400" dirty="0" smtClean="0"/>
              <a:t> = </a:t>
            </a:r>
            <a:r>
              <a:rPr lang="en-US" sz="2400" i="1" dirty="0" err="1" smtClean="0"/>
              <a:t>dq</a:t>
            </a:r>
            <a:r>
              <a:rPr lang="en-US" sz="2400" dirty="0" smtClean="0"/>
              <a:t> + </a:t>
            </a:r>
            <a:r>
              <a:rPr lang="en-US" sz="2400" i="1" dirty="0" smtClean="0"/>
              <a:t>r.</a:t>
            </a: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/>
              <a:t>For historical reasons, the above theorem is called </a:t>
            </a:r>
            <a:r>
              <a:rPr lang="en-US" sz="2400" dirty="0" smtClean="0">
                <a:solidFill>
                  <a:srgbClr val="FF0000"/>
                </a:solidFill>
              </a:rPr>
              <a:t>the division algorithm, </a:t>
            </a:r>
            <a:r>
              <a:rPr lang="en-US" sz="2400" dirty="0" smtClean="0"/>
              <a:t>even though it isn’t an algorithm!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b="1" i="1" dirty="0" smtClean="0"/>
              <a:t>Terminology:</a:t>
            </a:r>
            <a:r>
              <a:rPr lang="en-US" sz="2000" dirty="0" smtClean="0"/>
              <a:t>  Given </a:t>
            </a:r>
            <a:r>
              <a:rPr lang="en-US" sz="2000" i="1" dirty="0" smtClean="0"/>
              <a:t>a</a:t>
            </a:r>
            <a:r>
              <a:rPr lang="en-US" sz="2000" dirty="0" smtClean="0"/>
              <a:t> = </a:t>
            </a:r>
            <a:r>
              <a:rPr lang="en-US" sz="2000" i="1" dirty="0" err="1" smtClean="0"/>
              <a:t>dq</a:t>
            </a:r>
            <a:r>
              <a:rPr lang="en-US" sz="2000" dirty="0" smtClean="0"/>
              <a:t> + </a:t>
            </a:r>
            <a:r>
              <a:rPr lang="en-US" sz="2000" i="1" dirty="0" smtClean="0"/>
              <a:t>r</a:t>
            </a:r>
          </a:p>
          <a:p>
            <a:pPr marL="741363" lvl="1" indent="-341313" eaLnBrk="1" hangingPunct="1"/>
            <a:r>
              <a:rPr lang="en-US" sz="1800" i="1" dirty="0" smtClean="0"/>
              <a:t>d</a:t>
            </a:r>
            <a:r>
              <a:rPr lang="en-US" sz="1800" dirty="0" smtClean="0"/>
              <a:t> is called the </a:t>
            </a:r>
            <a:r>
              <a:rPr lang="en-US" sz="1800" dirty="0" smtClean="0">
                <a:solidFill>
                  <a:srgbClr val="FF0000"/>
                </a:solidFill>
              </a:rPr>
              <a:t>divisor</a:t>
            </a:r>
          </a:p>
          <a:p>
            <a:pPr marL="741363" lvl="1" indent="-341313" eaLnBrk="1" hangingPunct="1"/>
            <a:r>
              <a:rPr lang="en-US" sz="1800" i="1" dirty="0" smtClean="0"/>
              <a:t>q</a:t>
            </a:r>
            <a:r>
              <a:rPr lang="en-US" sz="1800" dirty="0" smtClean="0"/>
              <a:t> is called the </a:t>
            </a:r>
            <a:r>
              <a:rPr lang="en-US" sz="1800" dirty="0" smtClean="0">
                <a:solidFill>
                  <a:srgbClr val="FF0000"/>
                </a:solidFill>
              </a:rPr>
              <a:t>quotient</a:t>
            </a:r>
          </a:p>
          <a:p>
            <a:pPr marL="741363" lvl="1" indent="-341313" eaLnBrk="1" hangingPunct="1"/>
            <a:r>
              <a:rPr lang="en-US" sz="1800" i="1" dirty="0" smtClean="0"/>
              <a:t>r</a:t>
            </a:r>
            <a:r>
              <a:rPr lang="en-US" sz="1800" dirty="0" smtClean="0"/>
              <a:t> is called the </a:t>
            </a:r>
            <a:r>
              <a:rPr lang="en-US" sz="1800" dirty="0" smtClean="0">
                <a:solidFill>
                  <a:srgbClr val="FF0000"/>
                </a:solidFill>
              </a:rPr>
              <a:t>remainder</a:t>
            </a:r>
          </a:p>
          <a:p>
            <a:pPr marL="741363" lvl="1" indent="-341313" eaLnBrk="1" hangingPunct="1"/>
            <a:r>
              <a:rPr lang="en-US" sz="1800" i="1" dirty="0" smtClean="0"/>
              <a:t>q</a:t>
            </a:r>
            <a:r>
              <a:rPr lang="en-US" sz="1800" dirty="0" smtClean="0"/>
              <a:t> = </a:t>
            </a:r>
            <a:r>
              <a:rPr lang="en-US" sz="1800" i="1" dirty="0" smtClean="0"/>
              <a:t>a</a:t>
            </a:r>
            <a:r>
              <a:rPr lang="en-US" sz="1800" dirty="0" smtClean="0"/>
              <a:t> </a:t>
            </a:r>
            <a:r>
              <a:rPr lang="en-US" sz="1800" b="1" dirty="0" smtClean="0"/>
              <a:t>div</a:t>
            </a:r>
            <a:r>
              <a:rPr lang="en-US" sz="1800" i="1" dirty="0" smtClean="0"/>
              <a:t> d</a:t>
            </a:r>
          </a:p>
          <a:p>
            <a:pPr marL="741363" lvl="1" indent="-341313" eaLnBrk="1" hangingPunct="1"/>
            <a:r>
              <a:rPr lang="en-US" sz="1800" i="1" dirty="0" smtClean="0"/>
              <a:t>r </a:t>
            </a:r>
            <a:r>
              <a:rPr lang="en-US" sz="1800" dirty="0" smtClean="0"/>
              <a:t>= </a:t>
            </a:r>
            <a:r>
              <a:rPr lang="en-US" sz="1800" i="1" dirty="0" smtClean="0"/>
              <a:t>a </a:t>
            </a:r>
            <a:r>
              <a:rPr lang="en-US" sz="1800" b="1" dirty="0" smtClean="0"/>
              <a:t>mod</a:t>
            </a:r>
            <a:r>
              <a:rPr lang="en-US" sz="1800" dirty="0" smtClean="0"/>
              <a:t> </a:t>
            </a:r>
            <a:r>
              <a:rPr lang="en-US" sz="1800" i="1" dirty="0" smtClean="0"/>
              <a:t>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3400" y="688948"/>
            <a:ext cx="8214360" cy="103034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Examples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Question:  </a:t>
            </a:r>
            <a:r>
              <a:rPr lang="en-US" sz="2400" dirty="0" smtClean="0"/>
              <a:t>What are the quotient and remainder when 123 is divided by 23?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Answer:</a:t>
            </a:r>
            <a:r>
              <a:rPr lang="en-US" sz="2400" dirty="0" smtClean="0"/>
              <a:t>  We have that 123 = 23 × 5 + 8.  So the quotient is 123 </a:t>
            </a:r>
            <a:r>
              <a:rPr lang="en-US" sz="2400" b="1" dirty="0" smtClean="0"/>
              <a:t>div</a:t>
            </a:r>
            <a:r>
              <a:rPr lang="en-US" sz="2400" dirty="0" smtClean="0"/>
              <a:t> 23 = 5, and the remainder is 123 </a:t>
            </a:r>
            <a:r>
              <a:rPr lang="en-US" sz="2400" b="1" dirty="0" smtClean="0"/>
              <a:t>mod</a:t>
            </a:r>
            <a:r>
              <a:rPr lang="en-US" sz="2400" dirty="0" smtClean="0"/>
              <a:t> 23 = 8.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b="1" dirty="0" smtClean="0"/>
              <a:t>Question:</a:t>
            </a:r>
            <a:r>
              <a:rPr lang="en-US" sz="2400" dirty="0" smtClean="0"/>
              <a:t>  What are the quotient and remainder when -11 is divided by 3?</a:t>
            </a:r>
            <a:endParaRPr lang="en-US" sz="2400" b="1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Answer:</a:t>
            </a:r>
            <a:r>
              <a:rPr lang="en-US" sz="2400" dirty="0" smtClean="0"/>
              <a:t>  Since -11 = 3 × -4 + 1, we have that the quotient is -4 and the remainder is 1.</a:t>
            </a:r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 smtClean="0"/>
              <a:t>Recall that since the remainder </a:t>
            </a:r>
            <a:r>
              <a:rPr lang="en-US" sz="2400" dirty="0" smtClean="0">
                <a:solidFill>
                  <a:srgbClr val="FF0000"/>
                </a:solidFill>
              </a:rPr>
              <a:t>must </a:t>
            </a:r>
            <a:r>
              <a:rPr lang="en-US" sz="2400" dirty="0" smtClean="0"/>
              <a:t>be positive, 3 × -3 – 2 is not a valid use of the division theorem!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10604</TotalTime>
  <Words>1523</Words>
  <Application>Microsoft Office PowerPoint</Application>
  <PresentationFormat>On-screen Show (4:3)</PresentationFormat>
  <Paragraphs>300</Paragraphs>
  <Slides>24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Abdullah</vt:lpstr>
      <vt:lpstr>Discrete Mathematics</vt:lpstr>
      <vt:lpstr>What is Number Theory?</vt:lpstr>
      <vt:lpstr>Divisibility</vt:lpstr>
      <vt:lpstr>Division Examples</vt:lpstr>
      <vt:lpstr>Properties of Divisibility</vt:lpstr>
      <vt:lpstr>Properties of Divisibility (cont.)</vt:lpstr>
      <vt:lpstr>Corollary 1</vt:lpstr>
      <vt:lpstr>Division Algorithm</vt:lpstr>
      <vt:lpstr>Examples</vt:lpstr>
      <vt:lpstr>Geometrical interpretation of Division Algorithm </vt:lpstr>
      <vt:lpstr>Mod/Div in Programming Languages</vt:lpstr>
      <vt:lpstr>Group work!</vt:lpstr>
      <vt:lpstr>Remainder</vt:lpstr>
      <vt:lpstr>Definition</vt:lpstr>
      <vt:lpstr>Properties of Congruencies</vt:lpstr>
      <vt:lpstr>Corollary 2</vt:lpstr>
      <vt:lpstr>Applications of Congruencies</vt:lpstr>
      <vt:lpstr>Hash Functions</vt:lpstr>
      <vt:lpstr>Hash Functions: Collisions</vt:lpstr>
      <vt:lpstr>Generating Pseudorandom Sequences</vt:lpstr>
      <vt:lpstr>Cryptography</vt:lpstr>
      <vt:lpstr>The Caesar Cipher</vt:lpstr>
      <vt:lpstr>Decryption</vt:lpstr>
      <vt:lpstr>Group work!</vt:lpstr>
    </vt:vector>
  </TitlesOfParts>
  <Company>Adam Lee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pc</cp:lastModifiedBy>
  <cp:revision>745</cp:revision>
  <dcterms:created xsi:type="dcterms:W3CDTF">2008-10-01T12:02:52Z</dcterms:created>
  <dcterms:modified xsi:type="dcterms:W3CDTF">2019-12-07T16:16:01Z</dcterms:modified>
</cp:coreProperties>
</file>