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5309" r:id="rId1"/>
  </p:sldMasterIdLst>
  <p:notesMasterIdLst>
    <p:notesMasterId r:id="rId18"/>
  </p:notesMasterIdLst>
  <p:handoutMasterIdLst>
    <p:handoutMasterId r:id="rId19"/>
  </p:handoutMasterIdLst>
  <p:sldIdLst>
    <p:sldId id="423" r:id="rId2"/>
    <p:sldId id="404" r:id="rId3"/>
    <p:sldId id="405" r:id="rId4"/>
    <p:sldId id="406" r:id="rId5"/>
    <p:sldId id="407" r:id="rId6"/>
    <p:sldId id="408" r:id="rId7"/>
    <p:sldId id="410" r:id="rId8"/>
    <p:sldId id="411" r:id="rId9"/>
    <p:sldId id="419" r:id="rId10"/>
    <p:sldId id="412" r:id="rId11"/>
    <p:sldId id="413" r:id="rId12"/>
    <p:sldId id="414" r:id="rId13"/>
    <p:sldId id="415" r:id="rId14"/>
    <p:sldId id="420" r:id="rId15"/>
    <p:sldId id="416" r:id="rId16"/>
    <p:sldId id="41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6BE"/>
    <a:srgbClr val="CE0202"/>
    <a:srgbClr val="DFDFD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A2DEC67-5B6B-4BB8-9ED3-69FA1CCBDD42}" type="datetime1">
              <a:rPr lang="en-US"/>
              <a:pPr>
                <a:defRPr/>
              </a:pPr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E5CC5CA-F71B-40AE-B722-990D70189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95E1303-6D16-4FA9-BC9F-B568CD33E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4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AAFAA0A-6AE4-4115-AAC4-ED182ED2EC68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Proof intuition: 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FBC0E4C-CB74-44E7-810C-0E5C7E661A61}" type="slidenum">
              <a:rPr lang="en-US" sz="1200" smtClean="0"/>
              <a:pPr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785DB3-8197-4828-B0A3-3AB753C84E5E}" type="slidenum">
              <a:rPr lang="en-US" sz="1200" smtClean="0"/>
              <a:pPr/>
              <a:t>12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5793D97-2F77-4D13-A55D-6703468D9247}" type="slidenum">
              <a:rPr lang="en-US" sz="1200" smtClean="0"/>
              <a:pPr/>
              <a:t>13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BADEA-C768-49BA-B81E-34CCC5D468E4}" type="slidenum">
              <a:rPr lang="en-US" sz="1200" smtClean="0"/>
              <a:pPr/>
              <a:t>14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BDD036A-36C3-451E-9DEA-E197F6441286}" type="slidenum">
              <a:rPr lang="en-US" sz="1200" smtClean="0"/>
              <a:pPr/>
              <a:t>15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74E73AC-E252-4C6F-916C-37E53B69CF4C}" type="slidenum">
              <a:rPr lang="en-US" sz="1200" smtClean="0"/>
              <a:pPr/>
              <a:t>16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98C67F-5335-415B-BC48-5B244AF3958B}" type="slidenum">
              <a:rPr lang="en-US" sz="1200" smtClean="0"/>
              <a:pPr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3A4DA41-E8B6-4AEE-864A-05120BA9D801}" type="slidenum">
              <a:rPr lang="en-US" sz="1200" smtClean="0"/>
              <a:pPr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1AAFD1E-9CD7-42A0-B09E-6413333D9309}" type="slidenum">
              <a:rPr lang="en-US" sz="1200" smtClean="0"/>
              <a:pPr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C3589A-6807-49A2-AA5D-47678105994D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984 = 2^3 * 3 * 41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35F267D-9068-4B5F-BBB9-8BB457BB6569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Switching gears to look at the properties of composite numbers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84A270-F2E1-439D-B4A3-8EDF373A180B}" type="slidenum">
              <a:rPr lang="en-US" sz="1200" smtClean="0"/>
              <a:pPr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Coprimes useful throughout number theory.   My experience: crypto.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00DA4A9-E7D1-4187-8770-A3AFBC9039E4}" type="slidenum">
              <a:rPr lang="en-US" sz="1200" smtClean="0"/>
              <a:pPr/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DA0F41D-C4C6-40AF-B1C0-22F0258EC0A8}" type="slidenum">
              <a:rPr lang="en-US" sz="1200" smtClean="0"/>
              <a:pPr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459011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2" y="520700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1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59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" y="324045"/>
            <a:ext cx="91440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1" y="2"/>
            <a:ext cx="91439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1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C2473F5E-8637-4D73-ADF0-745FCACA1FA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F1F95A-611E-4614-974C-A3380178B9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8"/>
            <a:ext cx="722370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2FBCC-EEC3-478F-BEF1-B51C3C3D495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4F089-B7BB-4B3A-A77C-202B03C9D9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CF654C-BE0B-45CF-95FE-F0F50195D22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E8781-B2DE-4A80-A63F-02AF714CCE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C58976E3-F307-4216-9FA7-215C55B874A6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1A315E-A041-4708-8D1E-2909330D6A8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B2828-0042-483E-966C-82E3A2F394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6AB5E38A-6C44-48EF-AB64-60EF208851F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07EE5-A0BF-494F-BAAB-4B77EB2B0C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FC081A29-2E69-41EB-B3DB-9E125441D6BA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B56C9A4-744B-4479-B77C-0020DA4CAD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0A232F5E-8DED-48E9-B258-552F9BC0ED6E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4CA380DB-65A1-4614-8220-E34302A556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6FB60-3661-4E79-B228-66D2331B92EA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732CC-07F8-40E9-B87C-583EF0B7FA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BCBC77-152C-4E2C-85C0-BA4CE677047B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19E59-1948-4D81-847F-0FEBD51563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9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60AEB6-5028-4BAF-9EE0-AFE88509C7F7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21500-24BE-4E18-B573-DD77108826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8"/>
            <a:ext cx="722370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19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2" y="308277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47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802AC71C-A35A-4165-9B92-F077DB4C1AE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CE79358-094F-48C3-8AE3-0CE4E430A3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0" r:id="rId1"/>
    <p:sldLayoutId id="2147485311" r:id="rId2"/>
    <p:sldLayoutId id="2147485312" r:id="rId3"/>
    <p:sldLayoutId id="2147485313" r:id="rId4"/>
    <p:sldLayoutId id="2147485314" r:id="rId5"/>
    <p:sldLayoutId id="2147485315" r:id="rId6"/>
    <p:sldLayoutId id="2147485316" r:id="rId7"/>
    <p:sldLayoutId id="2147485317" r:id="rId8"/>
    <p:sldLayoutId id="2147485318" r:id="rId9"/>
    <p:sldLayoutId id="2147485319" r:id="rId10"/>
    <p:sldLayoutId id="214748532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Chapter 3</a:t>
            </a:r>
          </a:p>
          <a:p>
            <a:endParaRPr lang="en-US" sz="3600" dirty="0" smtClean="0"/>
          </a:p>
          <a:p>
            <a:r>
              <a:rPr lang="en-US" dirty="0" smtClean="0"/>
              <a:t>Prime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0273" y="6858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</a:t>
            </a:r>
            <a:r>
              <a:rPr lang="en-US" dirty="0" smtClean="0"/>
              <a:t>evelop a better algorithm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i="1" dirty="0" smtClean="0"/>
              <a:t>Let:</a:t>
            </a:r>
            <a:r>
              <a:rPr lang="en-US" dirty="0" smtClean="0"/>
              <a:t>                                         and</a:t>
            </a:r>
            <a:endParaRPr lang="en-US" b="1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i="1" dirty="0" smtClean="0"/>
              <a:t>Then: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i="1" dirty="0" smtClean="0"/>
              <a:t>Example:</a:t>
            </a:r>
            <a:r>
              <a:rPr lang="en-US" dirty="0" smtClean="0"/>
              <a:t>  Compute </a:t>
            </a:r>
            <a:r>
              <a:rPr lang="en-US" dirty="0" err="1" smtClean="0"/>
              <a:t>gcd</a:t>
            </a:r>
            <a:r>
              <a:rPr lang="en-US" dirty="0" smtClean="0"/>
              <a:t>(120, 500)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120 = 2</a:t>
            </a:r>
            <a:r>
              <a:rPr lang="en-US" baseline="30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× 3 × 5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500 = 2</a:t>
            </a:r>
            <a:r>
              <a:rPr lang="en-US" baseline="30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× 5</a:t>
            </a:r>
            <a:r>
              <a:rPr lang="en-US" baseline="30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gcd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(120, 500) = 2</a:t>
            </a:r>
            <a:r>
              <a:rPr lang="en-US" baseline="30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× 3</a:t>
            </a:r>
            <a:r>
              <a:rPr lang="en-US" baseline="300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× 5 = 20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866900"/>
            <a:ext cx="29083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41500"/>
            <a:ext cx="2776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2743200"/>
            <a:ext cx="782796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3352800"/>
            <a:ext cx="3581400" cy="1295400"/>
            <a:chOff x="0" y="2895600"/>
            <a:chExt cx="3581400" cy="1295400"/>
          </a:xfrm>
        </p:grpSpPr>
        <p:sp>
          <p:nvSpPr>
            <p:cNvPr id="18446" name="TextBox 6"/>
            <p:cNvSpPr txBox="1">
              <a:spLocks noChangeArrowheads="1"/>
            </p:cNvSpPr>
            <p:nvPr/>
          </p:nvSpPr>
          <p:spPr bwMode="auto">
            <a:xfrm>
              <a:off x="0" y="3360003"/>
              <a:ext cx="3581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Greatest multiple of </a:t>
              </a:r>
              <a:r>
                <a:rPr lang="en-US" b="1" i="1">
                  <a:solidFill>
                    <a:srgbClr val="FF0000"/>
                  </a:solidFill>
                  <a:latin typeface="Handwriting - Dakota" charset="0"/>
                </a:rPr>
                <a:t>p</a:t>
              </a:r>
              <a:r>
                <a:rPr lang="en-US" b="1" i="1" baseline="-25000">
                  <a:solidFill>
                    <a:srgbClr val="FF0000"/>
                  </a:solidFill>
                  <a:latin typeface="Handwriting - Dakota" charset="0"/>
                </a:rPr>
                <a:t>1</a:t>
              </a:r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 in both a and b</a:t>
              </a:r>
            </a:p>
          </p:txBody>
        </p:sp>
        <p:cxnSp>
          <p:nvCxnSpPr>
            <p:cNvPr id="10" name="Shape 9"/>
            <p:cNvCxnSpPr>
              <a:stCxn id="18446" idx="0"/>
            </p:cNvCxnSpPr>
            <p:nvPr/>
          </p:nvCxnSpPr>
          <p:spPr bwMode="auto">
            <a:xfrm rot="5400000" flipH="1" flipV="1">
              <a:off x="2377281" y="2309019"/>
              <a:ext cx="465138" cy="16383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57600" y="3124200"/>
            <a:ext cx="3581400" cy="1516063"/>
            <a:chOff x="3657600" y="2667000"/>
            <a:chExt cx="3581400" cy="1516797"/>
          </a:xfrm>
        </p:grpSpPr>
        <p:sp>
          <p:nvSpPr>
            <p:cNvPr id="18444" name="TextBox 7"/>
            <p:cNvSpPr txBox="1">
              <a:spLocks noChangeArrowheads="1"/>
            </p:cNvSpPr>
            <p:nvPr/>
          </p:nvSpPr>
          <p:spPr bwMode="auto">
            <a:xfrm>
              <a:off x="3657600" y="3352800"/>
              <a:ext cx="3581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Greatest multiple of </a:t>
              </a:r>
              <a:r>
                <a:rPr lang="en-US" b="1" i="1">
                  <a:solidFill>
                    <a:srgbClr val="FF0000"/>
                  </a:solidFill>
                  <a:latin typeface="Handwriting - Dakota" charset="0"/>
                </a:rPr>
                <a:t>p</a:t>
              </a:r>
              <a:r>
                <a:rPr lang="en-US" b="1" i="1" baseline="-25000">
                  <a:solidFill>
                    <a:srgbClr val="FF0000"/>
                  </a:solidFill>
                  <a:latin typeface="Handwriting - Dakota" charset="0"/>
                </a:rPr>
                <a:t>2</a:t>
              </a:r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 in both a and b</a:t>
              </a:r>
            </a:p>
          </p:txBody>
        </p:sp>
        <p:cxnSp>
          <p:nvCxnSpPr>
            <p:cNvPr id="14" name="Shape 9"/>
            <p:cNvCxnSpPr>
              <a:stCxn id="18444" idx="0"/>
            </p:cNvCxnSpPr>
            <p:nvPr/>
          </p:nvCxnSpPr>
          <p:spPr bwMode="auto">
            <a:xfrm rot="16200000" flipV="1">
              <a:off x="5009984" y="2914816"/>
              <a:ext cx="686132" cy="1905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1440" y="685800"/>
            <a:ext cx="905256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Better still is Euclid’s algorithm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2400" b="1" i="1" dirty="0" smtClean="0"/>
              <a:t>Observation:</a:t>
            </a:r>
            <a:r>
              <a:rPr lang="en-US" sz="2400" dirty="0" smtClean="0"/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en-US" sz="2400" dirty="0" smtClean="0"/>
              <a:t>	 If </a:t>
            </a:r>
            <a:r>
              <a:rPr lang="en-US" sz="2400" i="1" dirty="0" smtClean="0"/>
              <a:t>a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bq</a:t>
            </a:r>
            <a:r>
              <a:rPr lang="en-US" sz="2400" dirty="0" smtClean="0"/>
              <a:t> + </a:t>
            </a:r>
            <a:r>
              <a:rPr lang="en-US" sz="2400" i="1" dirty="0" smtClean="0"/>
              <a:t>r</a:t>
            </a:r>
            <a:r>
              <a:rPr lang="en-US" sz="2400" dirty="0" smtClean="0"/>
              <a:t>, then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=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r</a:t>
            </a:r>
            <a:r>
              <a:rPr lang="en-US" sz="2400" dirty="0" smtClean="0"/>
              <a:t>)</a:t>
            </a:r>
          </a:p>
          <a:p>
            <a:pPr eaLnBrk="1" hangingPunct="1">
              <a:buFont typeface="Wingdings" charset="2"/>
              <a:buNone/>
            </a:pPr>
            <a:endParaRPr lang="en-US" sz="2400" b="1" i="1" dirty="0" smtClean="0"/>
          </a:p>
          <a:p>
            <a:pPr eaLnBrk="1" hangingPunct="1">
              <a:buFont typeface="Wingdings" charset="2"/>
              <a:buNone/>
            </a:pPr>
            <a:r>
              <a:rPr lang="en-US" sz="2400" dirty="0" smtClean="0"/>
              <a:t>So, let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0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.  Then:</a:t>
            </a:r>
          </a:p>
          <a:p>
            <a:pPr lvl="1" eaLnBrk="1" hangingPunct="1"/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		    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0 ≤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&lt;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  <a:p>
            <a:pPr lvl="1" eaLnBrk="1" hangingPunct="1"/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3		        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0 ≤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&lt;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lvl="1" eaLnBrk="1" hangingPunct="1"/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n-2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n-1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n-1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err="1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	     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0 ≤ 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err="1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&lt;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n-1</a:t>
            </a:r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accent2">
                    <a:lumMod val="50000"/>
                  </a:schemeClr>
                </a:solidFill>
              </a:rPr>
              <a:t>n-1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400" i="1" baseline="-25000" dirty="0" err="1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2400" i="1" baseline="-25000" dirty="0" err="1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endParaRPr lang="en-US" sz="2400" i="1" baseline="-25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endParaRPr lang="en-US" sz="2400" i="1" baseline="-250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lvl="1" eaLnBrk="1" hangingPunct="1"/>
            <a:endParaRPr lang="en-US" sz="2400" i="1" baseline="-25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579438"/>
            <a:ext cx="8382000" cy="8683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Examples of Euclid’s algorithm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86387" y="1355942"/>
            <a:ext cx="8250559" cy="5257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i="1" dirty="0" smtClean="0"/>
              <a:t>Example:  </a:t>
            </a:r>
            <a:r>
              <a:rPr lang="en-US" sz="2000" dirty="0" smtClean="0"/>
              <a:t>Compute </a:t>
            </a:r>
            <a:r>
              <a:rPr lang="en-US" sz="2000" dirty="0" err="1" smtClean="0"/>
              <a:t>gcd</a:t>
            </a:r>
            <a:r>
              <a:rPr lang="en-US" sz="2000" dirty="0" smtClean="0"/>
              <a:t>(414, 662)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662 = 414 × 1 + 248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414 = 248 × 1 + 166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248 = 166 × 1 + 82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166 = 82 × 2 + 2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82 = 2 × 41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i="1" dirty="0" smtClean="0"/>
              <a:t>Example:</a:t>
            </a:r>
            <a:r>
              <a:rPr lang="en-US" sz="2000" dirty="0" smtClean="0"/>
              <a:t>  Compute </a:t>
            </a:r>
            <a:r>
              <a:rPr lang="en-US" sz="2000" dirty="0" err="1" smtClean="0"/>
              <a:t>gcd</a:t>
            </a:r>
            <a:r>
              <a:rPr lang="en-US" sz="2000" dirty="0" smtClean="0"/>
              <a:t>(9888, 6060)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9888 = 6060 × 1 + 3828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6060 = 3828 × 1 + 2232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3828 = 2232 × 1 + 1596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2232 = 1596 × 1 + 636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1596 = 636 × 2 + 324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636 = 324 × 1 + 312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324 = 312 × 1 + 12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312 = 12 × 26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05200" y="2590800"/>
            <a:ext cx="3181350" cy="533400"/>
            <a:chOff x="3524229" y="2413250"/>
            <a:chExt cx="3181371" cy="533400"/>
          </a:xfrm>
        </p:grpSpPr>
        <p:sp>
          <p:nvSpPr>
            <p:cNvPr id="20491" name="TextBox 3"/>
            <p:cNvSpPr txBox="1">
              <a:spLocks noChangeArrowheads="1"/>
            </p:cNvSpPr>
            <p:nvPr/>
          </p:nvSpPr>
          <p:spPr bwMode="auto">
            <a:xfrm>
              <a:off x="4730737" y="2489450"/>
              <a:ext cx="19748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800" dirty="0" err="1">
                  <a:latin typeface="Trebuchet MS" charset="0"/>
                </a:rPr>
                <a:t>gcd</a:t>
              </a:r>
              <a:r>
                <a:rPr lang="en-US" sz="1800" dirty="0">
                  <a:latin typeface="Trebuchet MS" charset="0"/>
                </a:rPr>
                <a:t>(414, 662) = 2</a:t>
              </a:r>
            </a:p>
          </p:txBody>
        </p:sp>
        <p:sp>
          <p:nvSpPr>
            <p:cNvPr id="20492" name="Left Arrow 4"/>
            <p:cNvSpPr>
              <a:spLocks noChangeArrowheads="1"/>
            </p:cNvSpPr>
            <p:nvPr/>
          </p:nvSpPr>
          <p:spPr bwMode="auto">
            <a:xfrm>
              <a:off x="3524229" y="2413250"/>
              <a:ext cx="1143000" cy="533400"/>
            </a:xfrm>
            <a:prstGeom prst="lef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FF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600450" y="5791200"/>
            <a:ext cx="3544888" cy="533400"/>
            <a:chOff x="3524229" y="2413250"/>
            <a:chExt cx="3544527" cy="533400"/>
          </a:xfrm>
        </p:grpSpPr>
        <p:sp>
          <p:nvSpPr>
            <p:cNvPr id="20489" name="TextBox 7"/>
            <p:cNvSpPr txBox="1">
              <a:spLocks noChangeArrowheads="1"/>
            </p:cNvSpPr>
            <p:nvPr/>
          </p:nvSpPr>
          <p:spPr bwMode="auto">
            <a:xfrm>
              <a:off x="4730606" y="2489450"/>
              <a:ext cx="2338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800">
                  <a:latin typeface="Trebuchet MS" charset="0"/>
                </a:rPr>
                <a:t>gcd(9888, 6060) = 12</a:t>
              </a:r>
            </a:p>
          </p:txBody>
        </p:sp>
        <p:sp>
          <p:nvSpPr>
            <p:cNvPr id="20490" name="Left Arrow 8"/>
            <p:cNvSpPr>
              <a:spLocks noChangeArrowheads="1"/>
            </p:cNvSpPr>
            <p:nvPr/>
          </p:nvSpPr>
          <p:spPr bwMode="auto">
            <a:xfrm>
              <a:off x="3524229" y="2413250"/>
              <a:ext cx="1143000" cy="533400"/>
            </a:xfrm>
            <a:prstGeom prst="lef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FF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Least common multiples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charset="2"/>
              <a:buNone/>
            </a:pPr>
            <a:r>
              <a:rPr lang="en-US" b="1" i="1" dirty="0" smtClean="0"/>
              <a:t>Definition:</a:t>
            </a:r>
            <a:r>
              <a:rPr lang="en-US" dirty="0" smtClean="0"/>
              <a:t>  The </a:t>
            </a:r>
            <a:r>
              <a:rPr lang="en-US" dirty="0" smtClean="0">
                <a:solidFill>
                  <a:srgbClr val="FF0000"/>
                </a:solidFill>
              </a:rPr>
              <a:t>least common multiple </a:t>
            </a:r>
            <a:r>
              <a:rPr lang="en-US" dirty="0" smtClean="0"/>
              <a:t>of the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is the smallest positive integer that is divisible by both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  The least common multiple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is denoted lcm(</a:t>
            </a:r>
            <a:r>
              <a:rPr lang="en-US" i="1" dirty="0" smtClean="0"/>
              <a:t>a</a:t>
            </a:r>
            <a:r>
              <a:rPr lang="en-US" dirty="0" smtClean="0"/>
              <a:t>,</a:t>
            </a:r>
            <a:r>
              <a:rPr lang="en-US" i="1" dirty="0" smtClean="0"/>
              <a:t> b</a:t>
            </a:r>
            <a:r>
              <a:rPr lang="en-US" dirty="0" smtClean="0"/>
              <a:t>).</a:t>
            </a:r>
          </a:p>
          <a:p>
            <a:pPr marL="0" indent="0" eaLnBrk="1" hangingPunct="1">
              <a:buFont typeface="Wingdings" charset="2"/>
              <a:buNone/>
            </a:pPr>
            <a:endParaRPr lang="en-US" b="1" i="1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b="1" i="1" dirty="0" smtClean="0"/>
              <a:t>Example:  </a:t>
            </a:r>
            <a:r>
              <a:rPr lang="en-US" dirty="0" smtClean="0"/>
              <a:t>What is lcm(3,12)?</a:t>
            </a:r>
          </a:p>
          <a:p>
            <a:pPr marL="741363" lvl="1" indent="-341313" eaLnBrk="1" hangingPunct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Multiples of 3:  3, 6, 9, 12, 15, …</a:t>
            </a:r>
          </a:p>
          <a:p>
            <a:pPr marL="741363" lvl="1" indent="-341313" eaLnBrk="1" hangingPunct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Multiples of 12:  12, 24, 36, …</a:t>
            </a:r>
          </a:p>
          <a:p>
            <a:pPr marL="741363" lvl="1" indent="-341313" eaLnBrk="1" hangingPunct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 lcm(3,12) = 12</a:t>
            </a:r>
          </a:p>
          <a:p>
            <a:pPr marL="741363" lvl="1" indent="-341313" eaLnBrk="1" hangingPunct="1"/>
            <a:endParaRPr lang="en-US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Note:  </a:t>
            </a:r>
            <a:r>
              <a:rPr lang="en-US" dirty="0" smtClean="0"/>
              <a:t>lcm(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is guaranteed to exist, since a common multiple exists (i.e., </a:t>
            </a:r>
            <a:r>
              <a:rPr lang="en-US" i="1" dirty="0" err="1" smtClean="0"/>
              <a:t>ab</a:t>
            </a:r>
            <a:r>
              <a:rPr lang="en-US" dirty="0" smtClean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15637" y="495300"/>
            <a:ext cx="8312727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Develop a better algorithm</a:t>
            </a:r>
            <a:endParaRPr 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5257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i="1" smtClean="0"/>
              <a:t>Let:</a:t>
            </a:r>
            <a:r>
              <a:rPr lang="en-US" smtClean="0"/>
              <a:t>                                    and</a:t>
            </a:r>
            <a:endParaRPr lang="en-US" b="1" i="1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i="1" smtClean="0"/>
              <a:t>Then: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i="1" smtClean="0"/>
              <a:t>Example:</a:t>
            </a:r>
            <a:r>
              <a:rPr lang="en-US" smtClean="0"/>
              <a:t>  Compute lcm(120, 500)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120 = 2</a:t>
            </a:r>
            <a:r>
              <a:rPr lang="en-US" baseline="30000" smtClean="0"/>
              <a:t>3</a:t>
            </a:r>
            <a:r>
              <a:rPr lang="en-US" smtClean="0"/>
              <a:t> × 3 × 5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500 = 2</a:t>
            </a:r>
            <a:r>
              <a:rPr lang="en-US" baseline="30000" smtClean="0"/>
              <a:t>2</a:t>
            </a:r>
            <a:r>
              <a:rPr lang="en-US" smtClean="0"/>
              <a:t> × 5</a:t>
            </a:r>
            <a:r>
              <a:rPr lang="en-US" baseline="30000" smtClean="0"/>
              <a:t>3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So lcm(120, 500) = 2</a:t>
            </a:r>
            <a:r>
              <a:rPr lang="en-US" baseline="30000" smtClean="0"/>
              <a:t>3</a:t>
            </a:r>
            <a:r>
              <a:rPr lang="en-US" smtClean="0"/>
              <a:t> × 3 × 5</a:t>
            </a:r>
            <a:r>
              <a:rPr lang="en-US" baseline="30000" smtClean="0"/>
              <a:t>3</a:t>
            </a:r>
            <a:r>
              <a:rPr lang="en-US" smtClean="0"/>
              <a:t> = </a:t>
            </a:r>
            <a:r>
              <a:rPr lang="en-US" smtClean="0">
                <a:solidFill>
                  <a:srgbClr val="FF0000"/>
                </a:solidFill>
              </a:rPr>
              <a:t>3000 </a:t>
            </a:r>
            <a:r>
              <a:rPr lang="en-US" smtClean="0"/>
              <a:t>&lt;&lt; 120 × 500 = 60,000</a:t>
            </a: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09700"/>
            <a:ext cx="29083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1409700"/>
            <a:ext cx="27765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2895600"/>
            <a:ext cx="3581400" cy="1295400"/>
            <a:chOff x="0" y="2895600"/>
            <a:chExt cx="3581400" cy="1295400"/>
          </a:xfrm>
        </p:grpSpPr>
        <p:sp>
          <p:nvSpPr>
            <p:cNvPr id="22542" name="TextBox 6"/>
            <p:cNvSpPr txBox="1">
              <a:spLocks noChangeArrowheads="1"/>
            </p:cNvSpPr>
            <p:nvPr/>
          </p:nvSpPr>
          <p:spPr bwMode="auto">
            <a:xfrm>
              <a:off x="0" y="3360003"/>
              <a:ext cx="3581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Greatest multiple of </a:t>
              </a:r>
              <a:r>
                <a:rPr lang="en-US" b="1" i="1">
                  <a:solidFill>
                    <a:srgbClr val="FF0000"/>
                  </a:solidFill>
                  <a:latin typeface="Handwriting - Dakota" charset="0"/>
                </a:rPr>
                <a:t>p</a:t>
              </a:r>
              <a:r>
                <a:rPr lang="en-US" b="1" i="1" baseline="-25000">
                  <a:solidFill>
                    <a:srgbClr val="FF0000"/>
                  </a:solidFill>
                  <a:latin typeface="Handwriting - Dakota" charset="0"/>
                </a:rPr>
                <a:t>1</a:t>
              </a:r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 in either a or b</a:t>
              </a:r>
            </a:p>
          </p:txBody>
        </p:sp>
        <p:cxnSp>
          <p:nvCxnSpPr>
            <p:cNvPr id="10" name="Shape 9"/>
            <p:cNvCxnSpPr>
              <a:stCxn id="22542" idx="0"/>
            </p:cNvCxnSpPr>
            <p:nvPr/>
          </p:nvCxnSpPr>
          <p:spPr bwMode="auto">
            <a:xfrm rot="5400000" flipH="1" flipV="1">
              <a:off x="2377281" y="2309019"/>
              <a:ext cx="465138" cy="16383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57600" y="2667000"/>
            <a:ext cx="3581400" cy="1516063"/>
            <a:chOff x="3657600" y="2667000"/>
            <a:chExt cx="3581400" cy="1516797"/>
          </a:xfrm>
        </p:grpSpPr>
        <p:sp>
          <p:nvSpPr>
            <p:cNvPr id="22540" name="TextBox 7"/>
            <p:cNvSpPr txBox="1">
              <a:spLocks noChangeArrowheads="1"/>
            </p:cNvSpPr>
            <p:nvPr/>
          </p:nvSpPr>
          <p:spPr bwMode="auto">
            <a:xfrm>
              <a:off x="3657600" y="3352800"/>
              <a:ext cx="3581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Greatest multiple of </a:t>
              </a:r>
              <a:r>
                <a:rPr lang="en-US" b="1" i="1">
                  <a:solidFill>
                    <a:srgbClr val="FF0000"/>
                  </a:solidFill>
                  <a:latin typeface="Handwriting - Dakota" charset="0"/>
                </a:rPr>
                <a:t>p</a:t>
              </a:r>
              <a:r>
                <a:rPr lang="en-US" b="1" i="1" baseline="-25000">
                  <a:solidFill>
                    <a:srgbClr val="FF0000"/>
                  </a:solidFill>
                  <a:latin typeface="Handwriting - Dakota" charset="0"/>
                </a:rPr>
                <a:t>2</a:t>
              </a:r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 in either a or b</a:t>
              </a:r>
            </a:p>
          </p:txBody>
        </p:sp>
        <p:cxnSp>
          <p:nvCxnSpPr>
            <p:cNvPr id="14" name="Shape 9"/>
            <p:cNvCxnSpPr>
              <a:stCxn id="22540" idx="0"/>
            </p:cNvCxnSpPr>
            <p:nvPr/>
          </p:nvCxnSpPr>
          <p:spPr bwMode="auto">
            <a:xfrm rot="16200000" flipV="1">
              <a:off x="5009984" y="2914816"/>
              <a:ext cx="686132" cy="1905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37896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22500"/>
            <a:ext cx="7620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LCMs are closely tied to GCDs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2400" b="1" i="1" u="sng" dirty="0" smtClean="0">
                <a:solidFill>
                  <a:srgbClr val="FF0000"/>
                </a:solidFill>
              </a:rPr>
              <a:t>Theorem :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Let a and b be positive integers, then </a:t>
            </a:r>
            <a:r>
              <a:rPr lang="en-US" sz="2400" i="1" dirty="0" err="1" smtClean="0"/>
              <a:t>ab</a:t>
            </a:r>
            <a:r>
              <a:rPr lang="en-US" sz="2400" dirty="0" smtClean="0"/>
              <a:t> = lcm(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×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i="1" dirty="0" smtClean="0"/>
              <a:t>a, b</a:t>
            </a:r>
            <a:r>
              <a:rPr lang="en-US" sz="2400" dirty="0" smtClean="0"/>
              <a:t>)</a:t>
            </a:r>
          </a:p>
          <a:p>
            <a:pPr eaLnBrk="1" hangingPunct="1">
              <a:buFont typeface="Wingdings" charset="2"/>
              <a:buNone/>
            </a:pPr>
            <a:endParaRPr lang="en-US" sz="2400" b="1" i="1" dirty="0" smtClean="0"/>
          </a:p>
          <a:p>
            <a:pPr eaLnBrk="1" hangingPunct="1">
              <a:buFont typeface="Wingdings" charset="2"/>
              <a:buNone/>
            </a:pPr>
            <a:r>
              <a:rPr lang="en-US" sz="2400" b="1" i="1" dirty="0" smtClean="0"/>
              <a:t>Example:</a:t>
            </a:r>
            <a:r>
              <a:rPr lang="en-US" sz="2400" dirty="0" smtClean="0"/>
              <a:t>  </a:t>
            </a:r>
            <a:r>
              <a:rPr lang="en-US" sz="2400" i="1" dirty="0" smtClean="0"/>
              <a:t>a</a:t>
            </a:r>
            <a:r>
              <a:rPr lang="en-US" sz="2400" dirty="0" smtClean="0"/>
              <a:t> = 120 =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× 3 × 5, </a:t>
            </a:r>
            <a:r>
              <a:rPr lang="en-US" sz="2400" i="1" dirty="0" smtClean="0"/>
              <a:t>b</a:t>
            </a:r>
            <a:r>
              <a:rPr lang="en-US" sz="2400" dirty="0" smtClean="0"/>
              <a:t> = 500 =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× 5</a:t>
            </a:r>
            <a:r>
              <a:rPr lang="en-US" sz="2400" baseline="30000" dirty="0" smtClean="0"/>
              <a:t>3</a:t>
            </a:r>
          </a:p>
          <a:p>
            <a:pPr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120 = 2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× 3 × 5</a:t>
            </a:r>
          </a:p>
          <a:p>
            <a:pPr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900 = 2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× 5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  <a:p>
            <a:pPr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lcm(120, 500) = 2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× 3 × 5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= 3000</a:t>
            </a:r>
          </a:p>
          <a:p>
            <a:pPr lvl="1" eaLnBrk="1" hangingPunct="1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gcd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(120, 500) = 2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× 3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× 5 = 20</a:t>
            </a:r>
          </a:p>
          <a:p>
            <a:pPr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lcm(120, 500) ×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gcd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(120, 500)</a:t>
            </a:r>
            <a:b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       = 2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× 3 × 5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3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× 2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× 3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× 5</a:t>
            </a:r>
            <a:b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       = 2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× 3 × 5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b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       = 60,000 = 120 × 500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Exercise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895600"/>
          </a:xfrm>
        </p:spPr>
        <p:txBody>
          <a:bodyPr>
            <a:normAutofit/>
          </a:bodyPr>
          <a:lstStyle/>
          <a:p>
            <a:pPr marL="1660525" indent="-1660525" eaLnBrk="1" hangingPunct="1">
              <a:buFont typeface="Wingdings" charset="2"/>
              <a:buNone/>
            </a:pPr>
            <a:r>
              <a:rPr lang="en-US" sz="2400" b="1" dirty="0" smtClean="0"/>
              <a:t>Problem 1:</a:t>
            </a:r>
            <a:r>
              <a:rPr lang="en-US" sz="2400" dirty="0" smtClean="0"/>
              <a:t>  Use Euclid’s algorithm to compute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err="1" smtClean="0"/>
              <a:t>gcd</a:t>
            </a:r>
            <a:r>
              <a:rPr lang="en-US" sz="2400" dirty="0" smtClean="0"/>
              <a:t>(92928, 123552).</a:t>
            </a:r>
          </a:p>
          <a:p>
            <a:pPr marL="1660525" indent="-1660525" eaLnBrk="1" hangingPunct="1">
              <a:buFont typeface="Wingdings" charset="2"/>
              <a:buNone/>
            </a:pPr>
            <a:endParaRPr lang="en-US" sz="2400" b="1" dirty="0" smtClean="0"/>
          </a:p>
          <a:p>
            <a:pPr marL="1660525" indent="-1660525" eaLnBrk="1" hangingPunct="1">
              <a:buFont typeface="Wingdings" charset="2"/>
              <a:buNone/>
            </a:pPr>
            <a:r>
              <a:rPr lang="en-US" sz="2400" b="1" dirty="0" smtClean="0"/>
              <a:t>Problem 2:</a:t>
            </a:r>
            <a:r>
              <a:rPr lang="en-US" sz="2400" dirty="0" smtClean="0"/>
              <a:t>  Compute </a:t>
            </a:r>
            <a:r>
              <a:rPr lang="en-US" sz="2400" dirty="0" err="1" smtClean="0"/>
              <a:t>gcd</a:t>
            </a:r>
            <a:r>
              <a:rPr lang="en-US" sz="2400" dirty="0" smtClean="0"/>
              <a:t>(24, 36) and lcm(24, 26).  Verify that </a:t>
            </a:r>
            <a:r>
              <a:rPr lang="en-US" sz="2400" dirty="0" err="1" smtClean="0"/>
              <a:t>gcd</a:t>
            </a:r>
            <a:r>
              <a:rPr lang="en-US" sz="2400" dirty="0" smtClean="0"/>
              <a:t>(24, 36) × lcm(24, 36) = 24 × 36.</a:t>
            </a:r>
            <a:endParaRPr 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5637" y="6096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Prime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7467600" cy="4873625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lang="en-US" sz="2000" b="1" i="1" dirty="0" smtClean="0"/>
              <a:t>Definition:</a:t>
            </a:r>
            <a:r>
              <a:rPr lang="en-US" sz="2000" dirty="0" smtClean="0"/>
              <a:t>  A </a:t>
            </a:r>
            <a:r>
              <a:rPr lang="en-US" sz="2000" dirty="0" smtClean="0">
                <a:solidFill>
                  <a:srgbClr val="FF0000"/>
                </a:solidFill>
              </a:rPr>
              <a:t>prime number</a:t>
            </a:r>
            <a:r>
              <a:rPr lang="en-US" sz="2000" dirty="0" smtClean="0"/>
              <a:t> is a positive integer </a:t>
            </a:r>
            <a:r>
              <a:rPr lang="en-US" sz="2000" i="1" dirty="0" smtClean="0"/>
              <a:t>p</a:t>
            </a:r>
            <a:r>
              <a:rPr lang="en-US" sz="2000" dirty="0" smtClean="0"/>
              <a:t> that is divisible by only 1 and itself.  If a number is not prime, it is called a </a:t>
            </a:r>
            <a:r>
              <a:rPr lang="en-US" sz="2000" dirty="0" smtClean="0">
                <a:solidFill>
                  <a:srgbClr val="FF0000"/>
                </a:solidFill>
              </a:rPr>
              <a:t>composite number</a:t>
            </a:r>
            <a:r>
              <a:rPr lang="en-US" sz="2000" dirty="0" smtClean="0"/>
              <a:t>.</a:t>
            </a:r>
          </a:p>
          <a:p>
            <a:pPr marL="0" indent="0" eaLnBrk="1" hangingPunct="1">
              <a:buFont typeface="Wingdings" charset="2"/>
              <a:buNone/>
            </a:pPr>
            <a:endParaRPr lang="en-US" sz="2000" b="1" i="1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000" b="1" i="1" dirty="0" smtClean="0"/>
              <a:t>Mathematically:  </a:t>
            </a:r>
            <a:r>
              <a:rPr lang="en-US" sz="2000" i="1" dirty="0" smtClean="0"/>
              <a:t>p</a:t>
            </a:r>
            <a:r>
              <a:rPr lang="en-US" sz="2000" dirty="0" smtClean="0"/>
              <a:t> is prime ↔ ∀ </a:t>
            </a:r>
            <a:r>
              <a:rPr lang="en-US" sz="2000" i="1" dirty="0" err="1" smtClean="0"/>
              <a:t>x</a:t>
            </a:r>
            <a:r>
              <a:rPr lang="en-US" sz="2000" dirty="0" err="1" smtClean="0"/>
              <a:t>∈</a:t>
            </a:r>
            <a:r>
              <a:rPr lang="en-US" sz="2000" b="1" dirty="0" err="1" smtClean="0"/>
              <a:t>Z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[(x≠1 ∧ </a:t>
            </a:r>
            <a:r>
              <a:rPr lang="en-US" sz="2000" dirty="0" err="1" smtClean="0"/>
              <a:t>x≠</a:t>
            </a:r>
            <a:r>
              <a:rPr lang="en-US" sz="2000" i="1" dirty="0" err="1" smtClean="0"/>
              <a:t>p</a:t>
            </a:r>
            <a:r>
              <a:rPr lang="en-US" sz="2000" dirty="0" smtClean="0"/>
              <a:t>) → x | </a:t>
            </a:r>
            <a:r>
              <a:rPr lang="en-US" sz="2000" i="1" dirty="0" smtClean="0"/>
              <a:t>p</a:t>
            </a:r>
            <a:r>
              <a:rPr lang="en-US" sz="2000" dirty="0" smtClean="0"/>
              <a:t>]</a:t>
            </a:r>
          </a:p>
          <a:p>
            <a:pPr marL="0" indent="0" eaLnBrk="1" hangingPunct="1">
              <a:buFont typeface="Wingdings" charset="2"/>
              <a:buNone/>
            </a:pPr>
            <a:endParaRPr lang="en-US" sz="2000" b="1" i="1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000" b="1" i="1" dirty="0" smtClean="0"/>
              <a:t>Examples:</a:t>
            </a:r>
            <a:r>
              <a:rPr lang="en-US" sz="2000" dirty="0" smtClean="0"/>
              <a:t>  Are the following numbers prime or composite?</a:t>
            </a:r>
          </a:p>
          <a:p>
            <a:pPr marL="739775" lvl="1" indent="-339725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23	Prime</a:t>
            </a:r>
          </a:p>
          <a:p>
            <a:pPr marL="739775" lvl="1" indent="-339725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42	Composite, 42 = 2 × 3 × 7</a:t>
            </a:r>
          </a:p>
          <a:p>
            <a:pPr marL="739775" lvl="1" indent="-339725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17	Prime</a:t>
            </a:r>
          </a:p>
          <a:p>
            <a:pPr marL="739775" lvl="1" indent="-339725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3		Prime</a:t>
            </a:r>
          </a:p>
          <a:p>
            <a:pPr marL="739775" lvl="1" indent="-339725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9		Composite, 9 = 3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pPr marL="739775" lvl="1" indent="-339725" eaLnBrk="1" hangingPunct="1"/>
            <a:endParaRPr lang="en-US" sz="1600" dirty="0" smtClean="0"/>
          </a:p>
          <a:p>
            <a:pPr marL="739775" lvl="1" indent="-339725" eaLnBrk="1" hangingPunct="1"/>
            <a:endParaRPr lang="en-US" sz="1800" dirty="0" smtClean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 rot="1374351">
            <a:off x="7153148" y="2894226"/>
            <a:ext cx="274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dirty="0"/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4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15637" y="6858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An Important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/>
              <a:t>Theorem </a:t>
            </a:r>
            <a:r>
              <a:rPr lang="en-US" sz="2400" dirty="0" smtClean="0">
                <a:solidFill>
                  <a:srgbClr val="FF0000"/>
                </a:solidFill>
              </a:rPr>
              <a:t>(The Fundamental Theorem of Arithmetic)</a:t>
            </a:r>
            <a:r>
              <a:rPr lang="en-US" sz="2400" b="1" dirty="0" smtClean="0"/>
              <a:t>:</a:t>
            </a:r>
            <a:r>
              <a:rPr lang="en-US" sz="2400" dirty="0" smtClean="0"/>
              <a:t>  Every positive integer greater than 1 can be written uniquely as a prime or the product of two or more primes where the prime factors are written in order of </a:t>
            </a:r>
            <a:r>
              <a:rPr lang="en-US" sz="2400" dirty="0" err="1" smtClean="0"/>
              <a:t>nondecreasing</a:t>
            </a:r>
            <a:r>
              <a:rPr lang="en-US" sz="2400" dirty="0" smtClean="0"/>
              <a:t> size.</a:t>
            </a:r>
          </a:p>
          <a:p>
            <a:pPr marL="0" indent="0" eaLnBrk="1" hangingPunct="1">
              <a:buFont typeface="Wingdings" charset="2"/>
              <a:buNone/>
            </a:pPr>
            <a:endParaRPr lang="en-US" sz="2400" b="1" i="1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/>
              <a:t>Examples:</a:t>
            </a:r>
            <a:endParaRPr lang="en-US" sz="2400" dirty="0" smtClean="0"/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100 = 2 × 2 × 5 × 5 = 2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× 5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641 = 641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999 = 3 × 3 × 3 × 37 = 3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3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× 37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1024 = 2 × 2 × 2 × 2 × 2 × 2 × 2 × 2 × 2 × 2 = 2</a:t>
            </a:r>
            <a:r>
              <a:rPr lang="en-US" sz="2000" baseline="30000" dirty="0" smtClean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15637" y="533400"/>
            <a:ext cx="8312727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Related Theorem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/>
              <a:t>Theorem:</a:t>
            </a:r>
            <a:r>
              <a:rPr lang="en-US" sz="2400" dirty="0" smtClean="0"/>
              <a:t>  If n is a composite integer, then n has a prime divisor less than or equal to √n.</a:t>
            </a:r>
          </a:p>
          <a:p>
            <a:pPr marL="0" indent="0" eaLnBrk="1" hangingPunct="1">
              <a:buFont typeface="Wingdings" charset="2"/>
              <a:buNone/>
            </a:pPr>
            <a:endParaRPr lang="en-US" sz="2400" b="1" i="1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/>
              <a:t>Proof: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If n is composite, then it has a positive integer factor a with 1 &lt; a &lt; n by definition.  This means that n =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ab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, where b is an integer greater than 1.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Assume a &gt; √n and b &gt; √n.  Then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ab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&gt; √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n√n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= n, which is a contradiction.  So either a ≤ √n or b ≤ √n.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Thus, n has a divisor less than or equal to √n.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By the fundamental theorem of arithmetic, this divisor is either prime, or is a product of primes.  In either case, n has a prime divisor less than √n.    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15637" y="647700"/>
            <a:ext cx="8312727" cy="876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Primality</a:t>
            </a:r>
            <a:r>
              <a:rPr lang="en-US" dirty="0" smtClean="0"/>
              <a:t> Test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696200" cy="47244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/>
              <a:t>Corollary: </a:t>
            </a:r>
            <a:r>
              <a:rPr lang="en-US" sz="2400" dirty="0" smtClean="0"/>
              <a:t>If n is a positive integer that does not have a prime divisor less than √n, then n prime.</a:t>
            </a:r>
          </a:p>
          <a:p>
            <a:pPr marL="0" indent="0" eaLnBrk="1" hangingPunct="1">
              <a:buFont typeface="Wingdings" charset="2"/>
              <a:buNone/>
            </a:pPr>
            <a:endParaRPr lang="en-US" sz="2400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/>
              <a:t>Example: </a:t>
            </a:r>
            <a:r>
              <a:rPr lang="en-US" sz="2400" dirty="0" smtClean="0"/>
              <a:t>Is 101 prime?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The primes less than √101 are 2, 3, 5, and 7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Since 101 is not divisible by 2, 3, 5, or 7, it must be prime</a:t>
            </a:r>
          </a:p>
          <a:p>
            <a:pPr marL="685800" lvl="1" eaLnBrk="1" hangingPunct="1"/>
            <a:endParaRPr lang="en-US" sz="2000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/>
              <a:t>Example:</a:t>
            </a:r>
            <a:r>
              <a:rPr lang="en-US" sz="2400" b="1" dirty="0" smtClean="0"/>
              <a:t>  </a:t>
            </a:r>
            <a:r>
              <a:rPr lang="en-US" sz="2400" dirty="0" smtClean="0"/>
              <a:t>Is 1147 prime?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The primes less than √1147 are 2, 3, 5, 7, 11, 13, 17, 23, 29, and 31</a:t>
            </a:r>
          </a:p>
          <a:p>
            <a:pPr marL="685800" lvl="1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1147 = 31 × 37, so 1147 must be composite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15637" y="457200"/>
            <a:ext cx="8312727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This approach can be generalized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6978"/>
            <a:ext cx="7772400" cy="5158553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Sieve of Eratosthenes </a:t>
            </a:r>
            <a:r>
              <a:rPr lang="en-US" sz="2000" dirty="0" smtClean="0"/>
              <a:t>is a brute-force algorithm for finding all prime numbers less than some value </a:t>
            </a:r>
            <a:r>
              <a:rPr lang="en-US" sz="2000" i="1" dirty="0" smtClean="0"/>
              <a:t>n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i="1" dirty="0" smtClean="0"/>
              <a:t>Step 1:</a:t>
            </a:r>
            <a:r>
              <a:rPr lang="en-US" sz="2000" b="1" dirty="0" smtClean="0"/>
              <a:t>  </a:t>
            </a:r>
            <a:r>
              <a:rPr lang="en-US" sz="2000" dirty="0" smtClean="0"/>
              <a:t>List the numbers less than </a:t>
            </a:r>
            <a:r>
              <a:rPr lang="en-US" sz="2000" i="1" dirty="0" smtClean="0"/>
              <a:t>n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i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i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i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i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i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i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i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i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i="1" dirty="0" smtClean="0"/>
              <a:t>Step 2: </a:t>
            </a:r>
            <a:r>
              <a:rPr lang="en-US" sz="2000" dirty="0" smtClean="0"/>
              <a:t> If the next available number is less than √n, cross out all of its multiples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i="1" dirty="0" smtClean="0"/>
              <a:t>Step 3:  </a:t>
            </a:r>
            <a:r>
              <a:rPr lang="en-US" sz="2000" dirty="0" smtClean="0"/>
              <a:t>Repeat until the next available number is &gt; √n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i="1" dirty="0" smtClean="0"/>
              <a:t>Step 4:</a:t>
            </a:r>
            <a:r>
              <a:rPr lang="en-US" sz="2000" dirty="0" smtClean="0"/>
              <a:t>  All remaining numbers are prime</a:t>
            </a:r>
            <a:endParaRPr lang="en-US" sz="2000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02401"/>
              </p:ext>
            </p:extLst>
          </p:nvPr>
        </p:nvGraphicFramePr>
        <p:xfrm>
          <a:off x="1511474" y="2491505"/>
          <a:ext cx="6096000" cy="26003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Osaka" charset="-128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587674" y="2424830"/>
            <a:ext cx="5373688" cy="2716213"/>
            <a:chOff x="1600200" y="2694408"/>
            <a:chExt cx="5373652" cy="2715792"/>
          </a:xfrm>
        </p:grpSpPr>
        <p:sp>
          <p:nvSpPr>
            <p:cNvPr id="5" name="Multiply 4"/>
            <p:cNvSpPr>
              <a:spLocks noChangeArrowheads="1"/>
            </p:cNvSpPr>
            <p:nvPr/>
          </p:nvSpPr>
          <p:spPr bwMode="auto">
            <a:xfrm>
              <a:off x="2828917" y="2694408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6" name="Multiply 5"/>
            <p:cNvSpPr>
              <a:spLocks noChangeArrowheads="1"/>
            </p:cNvSpPr>
            <p:nvPr/>
          </p:nvSpPr>
          <p:spPr bwMode="auto">
            <a:xfrm>
              <a:off x="4038584" y="2694408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7" name="Multiply 6"/>
            <p:cNvSpPr>
              <a:spLocks noChangeArrowheads="1"/>
            </p:cNvSpPr>
            <p:nvPr/>
          </p:nvSpPr>
          <p:spPr bwMode="auto">
            <a:xfrm>
              <a:off x="5306988" y="2694408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8" name="Multiply 7"/>
            <p:cNvSpPr>
              <a:spLocks noChangeArrowheads="1"/>
            </p:cNvSpPr>
            <p:nvPr/>
          </p:nvSpPr>
          <p:spPr bwMode="auto">
            <a:xfrm>
              <a:off x="6516655" y="2694408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9" name="Multiply 8"/>
            <p:cNvSpPr>
              <a:spLocks noChangeArrowheads="1"/>
            </p:cNvSpPr>
            <p:nvPr/>
          </p:nvSpPr>
          <p:spPr bwMode="auto">
            <a:xfrm>
              <a:off x="2819392" y="3065825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0" name="Multiply 9"/>
            <p:cNvSpPr>
              <a:spLocks noChangeArrowheads="1"/>
            </p:cNvSpPr>
            <p:nvPr/>
          </p:nvSpPr>
          <p:spPr bwMode="auto">
            <a:xfrm>
              <a:off x="4029059" y="3065825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1" name="Multiply 10"/>
            <p:cNvSpPr>
              <a:spLocks noChangeArrowheads="1"/>
            </p:cNvSpPr>
            <p:nvPr/>
          </p:nvSpPr>
          <p:spPr bwMode="auto">
            <a:xfrm>
              <a:off x="5297463" y="3065825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2" name="Multiply 11"/>
            <p:cNvSpPr>
              <a:spLocks noChangeArrowheads="1"/>
            </p:cNvSpPr>
            <p:nvPr/>
          </p:nvSpPr>
          <p:spPr bwMode="auto">
            <a:xfrm>
              <a:off x="6507130" y="3065825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3" name="Multiply 12"/>
            <p:cNvSpPr>
              <a:spLocks noChangeArrowheads="1"/>
            </p:cNvSpPr>
            <p:nvPr/>
          </p:nvSpPr>
          <p:spPr bwMode="auto">
            <a:xfrm>
              <a:off x="1600200" y="3065825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4" name="Multiply 13"/>
            <p:cNvSpPr>
              <a:spLocks noChangeArrowheads="1"/>
            </p:cNvSpPr>
            <p:nvPr/>
          </p:nvSpPr>
          <p:spPr bwMode="auto">
            <a:xfrm>
              <a:off x="2819392" y="3429307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5" name="Multiply 14"/>
            <p:cNvSpPr>
              <a:spLocks noChangeArrowheads="1"/>
            </p:cNvSpPr>
            <p:nvPr/>
          </p:nvSpPr>
          <p:spPr bwMode="auto">
            <a:xfrm>
              <a:off x="4029059" y="3429307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6" name="Multiply 15"/>
            <p:cNvSpPr>
              <a:spLocks noChangeArrowheads="1"/>
            </p:cNvSpPr>
            <p:nvPr/>
          </p:nvSpPr>
          <p:spPr bwMode="auto">
            <a:xfrm>
              <a:off x="5297463" y="3429307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7" name="Multiply 16"/>
            <p:cNvSpPr>
              <a:spLocks noChangeArrowheads="1"/>
            </p:cNvSpPr>
            <p:nvPr/>
          </p:nvSpPr>
          <p:spPr bwMode="auto">
            <a:xfrm>
              <a:off x="6507130" y="3429307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8" name="Multiply 17"/>
            <p:cNvSpPr>
              <a:spLocks noChangeArrowheads="1"/>
            </p:cNvSpPr>
            <p:nvPr/>
          </p:nvSpPr>
          <p:spPr bwMode="auto">
            <a:xfrm>
              <a:off x="1600200" y="3429307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9" name="Multiply 18"/>
            <p:cNvSpPr>
              <a:spLocks noChangeArrowheads="1"/>
            </p:cNvSpPr>
            <p:nvPr/>
          </p:nvSpPr>
          <p:spPr bwMode="auto">
            <a:xfrm>
              <a:off x="2819392" y="3810248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0" name="Multiply 19"/>
            <p:cNvSpPr>
              <a:spLocks noChangeArrowheads="1"/>
            </p:cNvSpPr>
            <p:nvPr/>
          </p:nvSpPr>
          <p:spPr bwMode="auto">
            <a:xfrm>
              <a:off x="4029059" y="3810248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1" name="Multiply 20"/>
            <p:cNvSpPr>
              <a:spLocks noChangeArrowheads="1"/>
            </p:cNvSpPr>
            <p:nvPr/>
          </p:nvSpPr>
          <p:spPr bwMode="auto">
            <a:xfrm>
              <a:off x="5297463" y="3810248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2" name="Multiply 21"/>
            <p:cNvSpPr>
              <a:spLocks noChangeArrowheads="1"/>
            </p:cNvSpPr>
            <p:nvPr/>
          </p:nvSpPr>
          <p:spPr bwMode="auto">
            <a:xfrm>
              <a:off x="6507130" y="3810248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3" name="Multiply 22"/>
            <p:cNvSpPr>
              <a:spLocks noChangeArrowheads="1"/>
            </p:cNvSpPr>
            <p:nvPr/>
          </p:nvSpPr>
          <p:spPr bwMode="auto">
            <a:xfrm>
              <a:off x="1600200" y="3810248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4" name="Multiply 23"/>
            <p:cNvSpPr>
              <a:spLocks noChangeArrowheads="1"/>
            </p:cNvSpPr>
            <p:nvPr/>
          </p:nvSpPr>
          <p:spPr bwMode="auto">
            <a:xfrm>
              <a:off x="2819392" y="4191189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5" name="Multiply 24"/>
            <p:cNvSpPr>
              <a:spLocks noChangeArrowheads="1"/>
            </p:cNvSpPr>
            <p:nvPr/>
          </p:nvSpPr>
          <p:spPr bwMode="auto">
            <a:xfrm>
              <a:off x="4029059" y="4191189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6" name="Multiply 25"/>
            <p:cNvSpPr>
              <a:spLocks noChangeArrowheads="1"/>
            </p:cNvSpPr>
            <p:nvPr/>
          </p:nvSpPr>
          <p:spPr bwMode="auto">
            <a:xfrm>
              <a:off x="5297463" y="4191189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7" name="Multiply 26"/>
            <p:cNvSpPr>
              <a:spLocks noChangeArrowheads="1"/>
            </p:cNvSpPr>
            <p:nvPr/>
          </p:nvSpPr>
          <p:spPr bwMode="auto">
            <a:xfrm>
              <a:off x="6507130" y="4191189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8" name="Multiply 27"/>
            <p:cNvSpPr>
              <a:spLocks noChangeArrowheads="1"/>
            </p:cNvSpPr>
            <p:nvPr/>
          </p:nvSpPr>
          <p:spPr bwMode="auto">
            <a:xfrm>
              <a:off x="1600200" y="4191189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29" name="Multiply 28"/>
            <p:cNvSpPr>
              <a:spLocks noChangeArrowheads="1"/>
            </p:cNvSpPr>
            <p:nvPr/>
          </p:nvSpPr>
          <p:spPr bwMode="auto">
            <a:xfrm>
              <a:off x="2819392" y="4572130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30" name="Multiply 29"/>
            <p:cNvSpPr>
              <a:spLocks noChangeArrowheads="1"/>
            </p:cNvSpPr>
            <p:nvPr/>
          </p:nvSpPr>
          <p:spPr bwMode="auto">
            <a:xfrm>
              <a:off x="4029059" y="4572130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31" name="Multiply 30"/>
            <p:cNvSpPr>
              <a:spLocks noChangeArrowheads="1"/>
            </p:cNvSpPr>
            <p:nvPr/>
          </p:nvSpPr>
          <p:spPr bwMode="auto">
            <a:xfrm>
              <a:off x="5297463" y="4572130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32" name="Multiply 31"/>
            <p:cNvSpPr>
              <a:spLocks noChangeArrowheads="1"/>
            </p:cNvSpPr>
            <p:nvPr/>
          </p:nvSpPr>
          <p:spPr bwMode="auto">
            <a:xfrm>
              <a:off x="6507130" y="4572130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33" name="Multiply 32"/>
            <p:cNvSpPr>
              <a:spLocks noChangeArrowheads="1"/>
            </p:cNvSpPr>
            <p:nvPr/>
          </p:nvSpPr>
          <p:spPr bwMode="auto">
            <a:xfrm>
              <a:off x="1600200" y="4572130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34" name="Multiply 33"/>
            <p:cNvSpPr>
              <a:spLocks noChangeArrowheads="1"/>
            </p:cNvSpPr>
            <p:nvPr/>
          </p:nvSpPr>
          <p:spPr bwMode="auto">
            <a:xfrm>
              <a:off x="2819392" y="4953071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35" name="Multiply 34"/>
            <p:cNvSpPr>
              <a:spLocks noChangeArrowheads="1"/>
            </p:cNvSpPr>
            <p:nvPr/>
          </p:nvSpPr>
          <p:spPr bwMode="auto">
            <a:xfrm>
              <a:off x="4029059" y="4953071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36" name="Multiply 35"/>
            <p:cNvSpPr>
              <a:spLocks noChangeArrowheads="1"/>
            </p:cNvSpPr>
            <p:nvPr/>
          </p:nvSpPr>
          <p:spPr bwMode="auto">
            <a:xfrm>
              <a:off x="5297463" y="4953071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37" name="Multiply 36"/>
            <p:cNvSpPr>
              <a:spLocks noChangeArrowheads="1"/>
            </p:cNvSpPr>
            <p:nvPr/>
          </p:nvSpPr>
          <p:spPr bwMode="auto">
            <a:xfrm>
              <a:off x="6507130" y="4953071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38" name="Multiply 37"/>
            <p:cNvSpPr>
              <a:spLocks noChangeArrowheads="1"/>
            </p:cNvSpPr>
            <p:nvPr/>
          </p:nvSpPr>
          <p:spPr bwMode="auto">
            <a:xfrm>
              <a:off x="1600200" y="4953071"/>
              <a:ext cx="457197" cy="457129"/>
            </a:xfrm>
            <a:custGeom>
              <a:avLst/>
              <a:gdLst>
                <a:gd name="T0" fmla="*/ 109807 w 457197"/>
                <a:gd name="T1" fmla="*/ 109791 h 457129"/>
                <a:gd name="T2" fmla="*/ 347390 w 457197"/>
                <a:gd name="T3" fmla="*/ 109791 h 457129"/>
                <a:gd name="T4" fmla="*/ 347390 w 457197"/>
                <a:gd name="T5" fmla="*/ 347338 h 457129"/>
                <a:gd name="T6" fmla="*/ 109807 w 457197"/>
                <a:gd name="T7" fmla="*/ 347338 h 457129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7 w 457197"/>
                <a:gd name="T13" fmla="*/ 71775 h 457129"/>
                <a:gd name="T14" fmla="*/ 385400 w 457197"/>
                <a:gd name="T15" fmla="*/ 385354 h 457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197" h="457129">
                  <a:moveTo>
                    <a:pt x="71797" y="147807"/>
                  </a:moveTo>
                  <a:lnTo>
                    <a:pt x="147817" y="71775"/>
                  </a:lnTo>
                  <a:lnTo>
                    <a:pt x="228599" y="152544"/>
                  </a:lnTo>
                  <a:lnTo>
                    <a:pt x="309380" y="71775"/>
                  </a:lnTo>
                  <a:lnTo>
                    <a:pt x="385400" y="147807"/>
                  </a:lnTo>
                  <a:lnTo>
                    <a:pt x="304630" y="228565"/>
                  </a:lnTo>
                  <a:lnTo>
                    <a:pt x="385400" y="309322"/>
                  </a:lnTo>
                  <a:lnTo>
                    <a:pt x="309380" y="385354"/>
                  </a:lnTo>
                  <a:lnTo>
                    <a:pt x="228599" y="304585"/>
                  </a:lnTo>
                  <a:lnTo>
                    <a:pt x="147817" y="385354"/>
                  </a:lnTo>
                  <a:lnTo>
                    <a:pt x="71797" y="309322"/>
                  </a:lnTo>
                  <a:lnTo>
                    <a:pt x="152567" y="228565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ED00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</p:grpSp>
      <p:grpSp>
        <p:nvGrpSpPr>
          <p:cNvPr id="39" name="Group 50"/>
          <p:cNvGrpSpPr>
            <a:grpSpLocks/>
          </p:cNvGrpSpPr>
          <p:nvPr/>
        </p:nvGrpSpPr>
        <p:grpSpPr bwMode="auto">
          <a:xfrm>
            <a:off x="2197274" y="2434355"/>
            <a:ext cx="5334000" cy="2706688"/>
            <a:chOff x="2209800" y="2703544"/>
            <a:chExt cx="5334000" cy="2706656"/>
          </a:xfrm>
        </p:grpSpPr>
        <p:sp>
          <p:nvSpPr>
            <p:cNvPr id="40" name="Multiply 39"/>
            <p:cNvSpPr>
              <a:spLocks noChangeArrowheads="1"/>
            </p:cNvSpPr>
            <p:nvPr/>
          </p:nvSpPr>
          <p:spPr bwMode="auto">
            <a:xfrm>
              <a:off x="5867400" y="2703544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41" name="Multiply 40"/>
            <p:cNvSpPr>
              <a:spLocks noChangeArrowheads="1"/>
            </p:cNvSpPr>
            <p:nvPr/>
          </p:nvSpPr>
          <p:spPr bwMode="auto">
            <a:xfrm>
              <a:off x="3429000" y="3075015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42" name="Multiply 41"/>
            <p:cNvSpPr>
              <a:spLocks noChangeArrowheads="1"/>
            </p:cNvSpPr>
            <p:nvPr/>
          </p:nvSpPr>
          <p:spPr bwMode="auto">
            <a:xfrm>
              <a:off x="7086600" y="3065490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43" name="Multiply 42"/>
            <p:cNvSpPr>
              <a:spLocks noChangeArrowheads="1"/>
            </p:cNvSpPr>
            <p:nvPr/>
          </p:nvSpPr>
          <p:spPr bwMode="auto">
            <a:xfrm>
              <a:off x="4645025" y="3438548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44" name="Multiply 43"/>
            <p:cNvSpPr>
              <a:spLocks noChangeArrowheads="1"/>
            </p:cNvSpPr>
            <p:nvPr/>
          </p:nvSpPr>
          <p:spPr bwMode="auto">
            <a:xfrm>
              <a:off x="2209800" y="3810019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45" name="Multiply 44"/>
            <p:cNvSpPr>
              <a:spLocks noChangeArrowheads="1"/>
            </p:cNvSpPr>
            <p:nvPr/>
          </p:nvSpPr>
          <p:spPr bwMode="auto">
            <a:xfrm>
              <a:off x="5867400" y="3810019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46" name="Multiply 45"/>
            <p:cNvSpPr>
              <a:spLocks noChangeArrowheads="1"/>
            </p:cNvSpPr>
            <p:nvPr/>
          </p:nvSpPr>
          <p:spPr bwMode="auto">
            <a:xfrm>
              <a:off x="3429000" y="4191014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47" name="Multiply 46"/>
            <p:cNvSpPr>
              <a:spLocks noChangeArrowheads="1"/>
            </p:cNvSpPr>
            <p:nvPr/>
          </p:nvSpPr>
          <p:spPr bwMode="auto">
            <a:xfrm>
              <a:off x="7086600" y="4181490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48" name="Multiply 47"/>
            <p:cNvSpPr>
              <a:spLocks noChangeArrowheads="1"/>
            </p:cNvSpPr>
            <p:nvPr/>
          </p:nvSpPr>
          <p:spPr bwMode="auto">
            <a:xfrm>
              <a:off x="4648200" y="4572010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49" name="Multiply 48"/>
            <p:cNvSpPr>
              <a:spLocks noChangeArrowheads="1"/>
            </p:cNvSpPr>
            <p:nvPr/>
          </p:nvSpPr>
          <p:spPr bwMode="auto">
            <a:xfrm>
              <a:off x="2209800" y="4953005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50" name="Multiply 49"/>
            <p:cNvSpPr>
              <a:spLocks noChangeArrowheads="1"/>
            </p:cNvSpPr>
            <p:nvPr/>
          </p:nvSpPr>
          <p:spPr bwMode="auto">
            <a:xfrm>
              <a:off x="5867400" y="4953005"/>
              <a:ext cx="457200" cy="457195"/>
            </a:xfrm>
            <a:custGeom>
              <a:avLst/>
              <a:gdLst>
                <a:gd name="T0" fmla="*/ 109808 w 457200"/>
                <a:gd name="T1" fmla="*/ 109807 h 457195"/>
                <a:gd name="T2" fmla="*/ 347392 w 457200"/>
                <a:gd name="T3" fmla="*/ 109807 h 457195"/>
                <a:gd name="T4" fmla="*/ 347392 w 457200"/>
                <a:gd name="T5" fmla="*/ 347388 h 457195"/>
                <a:gd name="T6" fmla="*/ 109808 w 457200"/>
                <a:gd name="T7" fmla="*/ 347388 h 457195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790 w 457200"/>
                <a:gd name="T13" fmla="*/ 71788 h 457195"/>
                <a:gd name="T14" fmla="*/ 385410 w 457200"/>
                <a:gd name="T15" fmla="*/ 385407 h 457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195">
                  <a:moveTo>
                    <a:pt x="71790" y="147825"/>
                  </a:moveTo>
                  <a:lnTo>
                    <a:pt x="147826" y="71788"/>
                  </a:lnTo>
                  <a:lnTo>
                    <a:pt x="228600" y="152561"/>
                  </a:lnTo>
                  <a:lnTo>
                    <a:pt x="309374" y="71788"/>
                  </a:lnTo>
                  <a:lnTo>
                    <a:pt x="385410" y="147825"/>
                  </a:lnTo>
                  <a:lnTo>
                    <a:pt x="304637" y="228598"/>
                  </a:lnTo>
                  <a:lnTo>
                    <a:pt x="385410" y="309370"/>
                  </a:lnTo>
                  <a:lnTo>
                    <a:pt x="309374" y="385407"/>
                  </a:lnTo>
                  <a:lnTo>
                    <a:pt x="228600" y="304634"/>
                  </a:lnTo>
                  <a:lnTo>
                    <a:pt x="147826" y="385407"/>
                  </a:lnTo>
                  <a:lnTo>
                    <a:pt x="71790" y="309370"/>
                  </a:lnTo>
                  <a:lnTo>
                    <a:pt x="152563" y="228598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660066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</p:grpSp>
      <p:sp>
        <p:nvSpPr>
          <p:cNvPr id="54" name="Multiply 53"/>
          <p:cNvSpPr>
            <a:spLocks noChangeArrowheads="1"/>
          </p:cNvSpPr>
          <p:nvPr/>
        </p:nvSpPr>
        <p:spPr bwMode="auto">
          <a:xfrm>
            <a:off x="5853287" y="3912318"/>
            <a:ext cx="457200" cy="457200"/>
          </a:xfrm>
          <a:custGeom>
            <a:avLst/>
            <a:gdLst>
              <a:gd name="T0" fmla="*/ 109808 w 457200"/>
              <a:gd name="T1" fmla="*/ 109808 h 457200"/>
              <a:gd name="T2" fmla="*/ 347392 w 457200"/>
              <a:gd name="T3" fmla="*/ 109808 h 457200"/>
              <a:gd name="T4" fmla="*/ 347392 w 457200"/>
              <a:gd name="T5" fmla="*/ 347392 h 457200"/>
              <a:gd name="T6" fmla="*/ 109808 w 457200"/>
              <a:gd name="T7" fmla="*/ 347392 h 457200"/>
              <a:gd name="T8" fmla="*/ 2 60000 65536"/>
              <a:gd name="T9" fmla="*/ 3 60000 65536"/>
              <a:gd name="T10" fmla="*/ 0 60000 65536"/>
              <a:gd name="T11" fmla="*/ 1 60000 65536"/>
              <a:gd name="T12" fmla="*/ 71789 w 457200"/>
              <a:gd name="T13" fmla="*/ 71789 h 457200"/>
              <a:gd name="T14" fmla="*/ 385411 w 457200"/>
              <a:gd name="T15" fmla="*/ 385411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457200">
                <a:moveTo>
                  <a:pt x="71789" y="147827"/>
                </a:moveTo>
                <a:lnTo>
                  <a:pt x="147827" y="71789"/>
                </a:lnTo>
                <a:lnTo>
                  <a:pt x="228600" y="152562"/>
                </a:lnTo>
                <a:lnTo>
                  <a:pt x="309373" y="71789"/>
                </a:lnTo>
                <a:lnTo>
                  <a:pt x="385411" y="147827"/>
                </a:lnTo>
                <a:lnTo>
                  <a:pt x="304638" y="228600"/>
                </a:lnTo>
                <a:lnTo>
                  <a:pt x="385411" y="309373"/>
                </a:lnTo>
                <a:lnTo>
                  <a:pt x="309373" y="385411"/>
                </a:lnTo>
                <a:lnTo>
                  <a:pt x="228600" y="304638"/>
                </a:lnTo>
                <a:lnTo>
                  <a:pt x="147827" y="385411"/>
                </a:lnTo>
                <a:lnTo>
                  <a:pt x="71789" y="309373"/>
                </a:lnTo>
                <a:lnTo>
                  <a:pt x="152562" y="228600"/>
                </a:lnTo>
                <a:close/>
              </a:path>
            </a:pathLst>
          </a:custGeom>
          <a:gradFill rotWithShape="1">
            <a:gsLst>
              <a:gs pos="0">
                <a:srgbClr val="FF8484"/>
              </a:gs>
              <a:gs pos="100000">
                <a:srgbClr val="008000"/>
              </a:gs>
            </a:gsLst>
            <a:lin ang="5400000"/>
          </a:gradFill>
          <a:ln w="9525">
            <a:solidFill>
              <a:srgbClr val="CE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grpSp>
        <p:nvGrpSpPr>
          <p:cNvPr id="51" name="Group 60"/>
          <p:cNvGrpSpPr>
            <a:grpSpLocks/>
          </p:cNvGrpSpPr>
          <p:nvPr/>
        </p:nvGrpSpPr>
        <p:grpSpPr bwMode="auto">
          <a:xfrm>
            <a:off x="3416474" y="3167780"/>
            <a:ext cx="457200" cy="2000250"/>
            <a:chOff x="3429000" y="3334528"/>
            <a:chExt cx="457200" cy="1999472"/>
          </a:xfrm>
        </p:grpSpPr>
        <p:sp>
          <p:nvSpPr>
            <p:cNvPr id="56" name="Multiply 55"/>
            <p:cNvSpPr>
              <a:spLocks noChangeArrowheads="1"/>
            </p:cNvSpPr>
            <p:nvPr/>
          </p:nvSpPr>
          <p:spPr bwMode="auto">
            <a:xfrm>
              <a:off x="3429000" y="4469150"/>
              <a:ext cx="457200" cy="457022"/>
            </a:xfrm>
            <a:custGeom>
              <a:avLst/>
              <a:gdLst>
                <a:gd name="T0" fmla="*/ 109808 w 457200"/>
                <a:gd name="T1" fmla="*/ 109765 h 457022"/>
                <a:gd name="T2" fmla="*/ 347392 w 457200"/>
                <a:gd name="T3" fmla="*/ 109765 h 457022"/>
                <a:gd name="T4" fmla="*/ 347392 w 457200"/>
                <a:gd name="T5" fmla="*/ 347257 h 457022"/>
                <a:gd name="T6" fmla="*/ 109808 w 457200"/>
                <a:gd name="T7" fmla="*/ 347257 h 457022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811 w 457200"/>
                <a:gd name="T13" fmla="*/ 71754 h 457022"/>
                <a:gd name="T14" fmla="*/ 385389 w 457200"/>
                <a:gd name="T15" fmla="*/ 385268 h 4570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022">
                  <a:moveTo>
                    <a:pt x="71811" y="147777"/>
                  </a:moveTo>
                  <a:lnTo>
                    <a:pt x="147805" y="71754"/>
                  </a:lnTo>
                  <a:lnTo>
                    <a:pt x="228600" y="152518"/>
                  </a:lnTo>
                  <a:lnTo>
                    <a:pt x="309395" y="71754"/>
                  </a:lnTo>
                  <a:lnTo>
                    <a:pt x="385389" y="147777"/>
                  </a:lnTo>
                  <a:lnTo>
                    <a:pt x="304623" y="228511"/>
                  </a:lnTo>
                  <a:lnTo>
                    <a:pt x="385389" y="309245"/>
                  </a:lnTo>
                  <a:lnTo>
                    <a:pt x="309395" y="385268"/>
                  </a:lnTo>
                  <a:lnTo>
                    <a:pt x="228600" y="304504"/>
                  </a:lnTo>
                  <a:lnTo>
                    <a:pt x="147805" y="385268"/>
                  </a:lnTo>
                  <a:lnTo>
                    <a:pt x="71811" y="309245"/>
                  </a:lnTo>
                  <a:lnTo>
                    <a:pt x="152577" y="228511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FFFF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58" name="Multiply 57"/>
            <p:cNvSpPr>
              <a:spLocks noChangeArrowheads="1"/>
            </p:cNvSpPr>
            <p:nvPr/>
          </p:nvSpPr>
          <p:spPr bwMode="auto">
            <a:xfrm>
              <a:off x="3429000" y="4876978"/>
              <a:ext cx="457200" cy="457022"/>
            </a:xfrm>
            <a:custGeom>
              <a:avLst/>
              <a:gdLst>
                <a:gd name="T0" fmla="*/ 109808 w 457200"/>
                <a:gd name="T1" fmla="*/ 109765 h 457022"/>
                <a:gd name="T2" fmla="*/ 347392 w 457200"/>
                <a:gd name="T3" fmla="*/ 109765 h 457022"/>
                <a:gd name="T4" fmla="*/ 347392 w 457200"/>
                <a:gd name="T5" fmla="*/ 347257 h 457022"/>
                <a:gd name="T6" fmla="*/ 109808 w 457200"/>
                <a:gd name="T7" fmla="*/ 347257 h 457022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811 w 457200"/>
                <a:gd name="T13" fmla="*/ 71754 h 457022"/>
                <a:gd name="T14" fmla="*/ 385389 w 457200"/>
                <a:gd name="T15" fmla="*/ 385268 h 4570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022">
                  <a:moveTo>
                    <a:pt x="71811" y="147777"/>
                  </a:moveTo>
                  <a:lnTo>
                    <a:pt x="147805" y="71754"/>
                  </a:lnTo>
                  <a:lnTo>
                    <a:pt x="228600" y="152518"/>
                  </a:lnTo>
                  <a:lnTo>
                    <a:pt x="309395" y="71754"/>
                  </a:lnTo>
                  <a:lnTo>
                    <a:pt x="385389" y="147777"/>
                  </a:lnTo>
                  <a:lnTo>
                    <a:pt x="304623" y="228511"/>
                  </a:lnTo>
                  <a:lnTo>
                    <a:pt x="385389" y="309245"/>
                  </a:lnTo>
                  <a:lnTo>
                    <a:pt x="309395" y="385268"/>
                  </a:lnTo>
                  <a:lnTo>
                    <a:pt x="228600" y="304504"/>
                  </a:lnTo>
                  <a:lnTo>
                    <a:pt x="147805" y="385268"/>
                  </a:lnTo>
                  <a:lnTo>
                    <a:pt x="71811" y="309245"/>
                  </a:lnTo>
                  <a:lnTo>
                    <a:pt x="152577" y="228511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FFFF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59" name="Multiply 58"/>
            <p:cNvSpPr>
              <a:spLocks noChangeArrowheads="1"/>
            </p:cNvSpPr>
            <p:nvPr/>
          </p:nvSpPr>
          <p:spPr bwMode="auto">
            <a:xfrm>
              <a:off x="3429000" y="3694751"/>
              <a:ext cx="457200" cy="457022"/>
            </a:xfrm>
            <a:custGeom>
              <a:avLst/>
              <a:gdLst>
                <a:gd name="T0" fmla="*/ 109808 w 457200"/>
                <a:gd name="T1" fmla="*/ 109765 h 457022"/>
                <a:gd name="T2" fmla="*/ 347392 w 457200"/>
                <a:gd name="T3" fmla="*/ 109765 h 457022"/>
                <a:gd name="T4" fmla="*/ 347392 w 457200"/>
                <a:gd name="T5" fmla="*/ 347257 h 457022"/>
                <a:gd name="T6" fmla="*/ 109808 w 457200"/>
                <a:gd name="T7" fmla="*/ 347257 h 457022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811 w 457200"/>
                <a:gd name="T13" fmla="*/ 71754 h 457022"/>
                <a:gd name="T14" fmla="*/ 385389 w 457200"/>
                <a:gd name="T15" fmla="*/ 385268 h 4570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022">
                  <a:moveTo>
                    <a:pt x="71811" y="147777"/>
                  </a:moveTo>
                  <a:lnTo>
                    <a:pt x="147805" y="71754"/>
                  </a:lnTo>
                  <a:lnTo>
                    <a:pt x="228600" y="152518"/>
                  </a:lnTo>
                  <a:lnTo>
                    <a:pt x="309395" y="71754"/>
                  </a:lnTo>
                  <a:lnTo>
                    <a:pt x="385389" y="147777"/>
                  </a:lnTo>
                  <a:lnTo>
                    <a:pt x="304623" y="228511"/>
                  </a:lnTo>
                  <a:lnTo>
                    <a:pt x="385389" y="309245"/>
                  </a:lnTo>
                  <a:lnTo>
                    <a:pt x="309395" y="385268"/>
                  </a:lnTo>
                  <a:lnTo>
                    <a:pt x="228600" y="304504"/>
                  </a:lnTo>
                  <a:lnTo>
                    <a:pt x="147805" y="385268"/>
                  </a:lnTo>
                  <a:lnTo>
                    <a:pt x="71811" y="309245"/>
                  </a:lnTo>
                  <a:lnTo>
                    <a:pt x="152577" y="228511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FFFF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60" name="Multiply 59"/>
            <p:cNvSpPr>
              <a:spLocks noChangeArrowheads="1"/>
            </p:cNvSpPr>
            <p:nvPr/>
          </p:nvSpPr>
          <p:spPr bwMode="auto">
            <a:xfrm>
              <a:off x="3429000" y="3334528"/>
              <a:ext cx="457200" cy="457022"/>
            </a:xfrm>
            <a:custGeom>
              <a:avLst/>
              <a:gdLst>
                <a:gd name="T0" fmla="*/ 109808 w 457200"/>
                <a:gd name="T1" fmla="*/ 109765 h 457022"/>
                <a:gd name="T2" fmla="*/ 347392 w 457200"/>
                <a:gd name="T3" fmla="*/ 109765 h 457022"/>
                <a:gd name="T4" fmla="*/ 347392 w 457200"/>
                <a:gd name="T5" fmla="*/ 347257 h 457022"/>
                <a:gd name="T6" fmla="*/ 109808 w 457200"/>
                <a:gd name="T7" fmla="*/ 347257 h 457022"/>
                <a:gd name="T8" fmla="*/ 2 60000 65536"/>
                <a:gd name="T9" fmla="*/ 3 60000 65536"/>
                <a:gd name="T10" fmla="*/ 0 60000 65536"/>
                <a:gd name="T11" fmla="*/ 1 60000 65536"/>
                <a:gd name="T12" fmla="*/ 71811 w 457200"/>
                <a:gd name="T13" fmla="*/ 71754 h 457022"/>
                <a:gd name="T14" fmla="*/ 385389 w 457200"/>
                <a:gd name="T15" fmla="*/ 385268 h 4570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200" h="457022">
                  <a:moveTo>
                    <a:pt x="71811" y="147777"/>
                  </a:moveTo>
                  <a:lnTo>
                    <a:pt x="147805" y="71754"/>
                  </a:lnTo>
                  <a:lnTo>
                    <a:pt x="228600" y="152518"/>
                  </a:lnTo>
                  <a:lnTo>
                    <a:pt x="309395" y="71754"/>
                  </a:lnTo>
                  <a:lnTo>
                    <a:pt x="385389" y="147777"/>
                  </a:lnTo>
                  <a:lnTo>
                    <a:pt x="304623" y="228511"/>
                  </a:lnTo>
                  <a:lnTo>
                    <a:pt x="385389" y="309245"/>
                  </a:lnTo>
                  <a:lnTo>
                    <a:pt x="309395" y="385268"/>
                  </a:lnTo>
                  <a:lnTo>
                    <a:pt x="228600" y="304504"/>
                  </a:lnTo>
                  <a:lnTo>
                    <a:pt x="147805" y="385268"/>
                  </a:lnTo>
                  <a:lnTo>
                    <a:pt x="71811" y="309245"/>
                  </a:lnTo>
                  <a:lnTo>
                    <a:pt x="152577" y="228511"/>
                  </a:lnTo>
                  <a:close/>
                </a:path>
              </a:pathLst>
            </a:custGeom>
            <a:gradFill rotWithShape="1">
              <a:gsLst>
                <a:gs pos="0">
                  <a:srgbClr val="FF8484"/>
                </a:gs>
                <a:gs pos="100000">
                  <a:srgbClr val="FFFF00"/>
                </a:gs>
              </a:gsLst>
              <a:lin ang="5400000"/>
            </a:gradFill>
            <a:ln w="9525">
              <a:solidFill>
                <a:srgbClr val="CE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</p:grp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Exercise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2400" b="1" dirty="0" smtClean="0"/>
              <a:t>Problem 1:  </a:t>
            </a:r>
            <a:r>
              <a:rPr lang="en-US" sz="2400" dirty="0" smtClean="0"/>
              <a:t>What is the prime factorization of 984?</a:t>
            </a:r>
          </a:p>
          <a:p>
            <a:pPr eaLnBrk="1" hangingPunct="1">
              <a:buFont typeface="Wingdings" charset="2"/>
              <a:buNone/>
            </a:pPr>
            <a:endParaRPr lang="en-US" sz="2400" b="1" dirty="0" smtClean="0"/>
          </a:p>
          <a:p>
            <a:pPr eaLnBrk="1" hangingPunct="1">
              <a:buFont typeface="Wingdings" charset="2"/>
              <a:buNone/>
            </a:pPr>
            <a:r>
              <a:rPr lang="en-US" sz="2400" b="1" dirty="0" smtClean="0"/>
              <a:t>Problem  2:</a:t>
            </a:r>
            <a:r>
              <a:rPr lang="en-US" sz="2400" dirty="0" smtClean="0"/>
              <a:t>  Is 157 prime?  Is 97 prime?</a:t>
            </a:r>
            <a:endParaRPr lang="en-US" sz="2400" b="1" dirty="0" smtClean="0"/>
          </a:p>
          <a:p>
            <a:pPr eaLnBrk="1" hangingPunct="1">
              <a:buFont typeface="Wingdings" charset="2"/>
              <a:buNone/>
            </a:pPr>
            <a:endParaRPr 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Greatest Common Divisors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>
            <a:noAutofit/>
          </a:bodyPr>
          <a:lstStyle/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/>
              <a:t>Definition:</a:t>
            </a:r>
            <a:r>
              <a:rPr lang="en-US" sz="2400" dirty="0" smtClean="0"/>
              <a:t>  Let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be integers, not both zero.  The largest integer </a:t>
            </a:r>
            <a:r>
              <a:rPr lang="en-US" sz="2400" i="1" dirty="0" smtClean="0"/>
              <a:t>d</a:t>
            </a:r>
            <a:r>
              <a:rPr lang="en-US" sz="2400" dirty="0" smtClean="0"/>
              <a:t> such that </a:t>
            </a:r>
            <a:r>
              <a:rPr lang="en-US" sz="2400" i="1" dirty="0" smtClean="0"/>
              <a:t>d</a:t>
            </a:r>
            <a:r>
              <a:rPr lang="en-US" sz="2400" dirty="0" smtClean="0"/>
              <a:t> |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d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is called the </a:t>
            </a:r>
            <a:r>
              <a:rPr lang="en-US" sz="2400" dirty="0" smtClean="0">
                <a:solidFill>
                  <a:srgbClr val="FF0000"/>
                </a:solidFill>
              </a:rPr>
              <a:t>greatest common divisor </a:t>
            </a:r>
            <a:r>
              <a:rPr lang="en-US" sz="2400" dirty="0" smtClean="0"/>
              <a:t>of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, denoted by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).</a:t>
            </a:r>
          </a:p>
          <a:p>
            <a:pPr marL="0" indent="0" eaLnBrk="1" hangingPunct="1">
              <a:buFont typeface="Wingdings" charset="2"/>
              <a:buNone/>
            </a:pPr>
            <a:endParaRPr lang="en-US" sz="2400" b="1" i="1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Note:</a:t>
            </a:r>
            <a:r>
              <a:rPr lang="en-US" sz="2400" dirty="0" smtClean="0"/>
              <a:t>  We can (naively) find GCDs by comparing the common divisors of two numbers.</a:t>
            </a:r>
          </a:p>
          <a:p>
            <a:pPr marL="0" indent="0" eaLnBrk="1" hangingPunct="1">
              <a:buFont typeface="Wingdings" charset="2"/>
              <a:buNone/>
            </a:pPr>
            <a:endParaRPr lang="en-US" sz="2400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/>
              <a:t>Example:</a:t>
            </a:r>
            <a:r>
              <a:rPr lang="en-US" sz="2400" dirty="0" smtClean="0"/>
              <a:t>  What is the GCD of 24 and 36?</a:t>
            </a:r>
          </a:p>
          <a:p>
            <a:pPr marL="692150" lvl="1" indent="-290513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Factors of 24:  1, 2, 3, 4, 6, 12</a:t>
            </a:r>
          </a:p>
          <a:p>
            <a:pPr marL="692150" lvl="1" indent="-290513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Factors of 36:  1, 2, 3, 4, 6, 9, 12, 18</a:t>
            </a:r>
          </a:p>
          <a:p>
            <a:pPr marL="692150" lvl="1" indent="-290513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∴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gcd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(24, 36) = 12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15637" y="4572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GCD maybe 1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i="1" dirty="0" smtClean="0"/>
              <a:t>Example:</a:t>
            </a:r>
            <a:r>
              <a:rPr lang="en-US" dirty="0" smtClean="0"/>
              <a:t>  What is </a:t>
            </a:r>
            <a:r>
              <a:rPr lang="en-US" dirty="0" err="1" smtClean="0"/>
              <a:t>gcd</a:t>
            </a:r>
            <a:r>
              <a:rPr lang="en-US" dirty="0" smtClean="0"/>
              <a:t>(17, 22)?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Factors of 17:  1, 17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Factors of 22:  1, 2, 11, 22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gcd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(17, 22) = 1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b="1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i="1" dirty="0" smtClean="0"/>
              <a:t>Definition:</a:t>
            </a:r>
            <a:r>
              <a:rPr lang="en-US" dirty="0" smtClean="0"/>
              <a:t>  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= 1, we say that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relatively prime</a:t>
            </a:r>
            <a:r>
              <a:rPr lang="en-US" dirty="0" smtClean="0"/>
              <a:t>, or </a:t>
            </a:r>
            <a:r>
              <a:rPr lang="en-US" dirty="0" err="1" smtClean="0">
                <a:solidFill>
                  <a:srgbClr val="FF0000"/>
                </a:solidFill>
              </a:rPr>
              <a:t>coprime</a:t>
            </a:r>
            <a:r>
              <a:rPr lang="en-US" dirty="0" smtClean="0"/>
              <a:t>.  We say that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pairwise relatively prime </a:t>
            </a:r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) = 1 ∀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i="1" dirty="0" smtClean="0"/>
              <a:t>Example:</a:t>
            </a:r>
            <a:r>
              <a:rPr lang="en-US" dirty="0" smtClean="0"/>
              <a:t>  Are 10, 17, and 21 pairwise </a:t>
            </a:r>
            <a:r>
              <a:rPr lang="en-US" dirty="0" err="1" smtClean="0"/>
              <a:t>coprime</a:t>
            </a:r>
            <a:r>
              <a:rPr lang="en-US" dirty="0" smtClean="0"/>
              <a:t>?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Factors of 10:  1, 2, 5, 10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Factors of 17:  1, 17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Factors of 21:  1, 3, 7, 21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9A0AC-033A-4217-B403-988C1688BC8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11102</TotalTime>
  <Words>1354</Words>
  <Application>Microsoft Office PowerPoint</Application>
  <PresentationFormat>On-screen Show (4:3)</PresentationFormat>
  <Paragraphs>267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Abdullah</vt:lpstr>
      <vt:lpstr>Discrete Mathematics</vt:lpstr>
      <vt:lpstr>Prime Number</vt:lpstr>
      <vt:lpstr>An Important Theorem</vt:lpstr>
      <vt:lpstr>A Related Theorem</vt:lpstr>
      <vt:lpstr>Primality Test</vt:lpstr>
      <vt:lpstr>This approach can be generalized</vt:lpstr>
      <vt:lpstr>Exercise</vt:lpstr>
      <vt:lpstr>Greatest Common Divisors</vt:lpstr>
      <vt:lpstr>GCD maybe 1</vt:lpstr>
      <vt:lpstr>Develop a better algorithm</vt:lpstr>
      <vt:lpstr>Better still is Euclid’s algorithm</vt:lpstr>
      <vt:lpstr>Examples of Euclid’s algorithm</vt:lpstr>
      <vt:lpstr>Least common multiples</vt:lpstr>
      <vt:lpstr>Develop a better algorithm</vt:lpstr>
      <vt:lpstr>LCMs are closely tied to GCDs</vt:lpstr>
      <vt:lpstr>Exercise</vt:lpstr>
    </vt:vector>
  </TitlesOfParts>
  <Company>Adam Lee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pc</cp:lastModifiedBy>
  <cp:revision>691</cp:revision>
  <dcterms:created xsi:type="dcterms:W3CDTF">2008-10-06T18:55:57Z</dcterms:created>
  <dcterms:modified xsi:type="dcterms:W3CDTF">2019-12-05T15:32:12Z</dcterms:modified>
</cp:coreProperties>
</file>