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1" r:id="rId4"/>
    <p:sldId id="280" r:id="rId5"/>
    <p:sldId id="282" r:id="rId6"/>
    <p:sldId id="283" r:id="rId7"/>
    <p:sldId id="290" r:id="rId8"/>
    <p:sldId id="291" r:id="rId9"/>
    <p:sldId id="284" r:id="rId10"/>
    <p:sldId id="285" r:id="rId11"/>
    <p:sldId id="286" r:id="rId12"/>
    <p:sldId id="287" r:id="rId13"/>
    <p:sldId id="288" r:id="rId14"/>
    <p:sldId id="289" r:id="rId15"/>
    <p:sldId id="292" r:id="rId16"/>
    <p:sldId id="293" r:id="rId17"/>
    <p:sldId id="295" r:id="rId18"/>
    <p:sldId id="294" r:id="rId19"/>
    <p:sldId id="296" r:id="rId20"/>
    <p:sldId id="297" r:id="rId21"/>
    <p:sldId id="298" r:id="rId22"/>
    <p:sldId id="299"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50C20-F9C9-4739-BC42-2EA8F4DD4BB4}" type="datetimeFigureOut">
              <a:rPr lang="en-US" smtClean="0"/>
              <a:t>11/24/2019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0FBD2-DAB4-41DF-8AAE-72BFCEB502C3}" type="slidenum">
              <a:rPr lang="en-US" smtClean="0"/>
              <a:t>‹#›</a:t>
            </a:fld>
            <a:endParaRPr lang="en-US"/>
          </a:p>
        </p:txBody>
      </p:sp>
    </p:spTree>
    <p:extLst>
      <p:ext uri="{BB962C8B-B14F-4D97-AF65-F5344CB8AC3E}">
        <p14:creationId xmlns:p14="http://schemas.microsoft.com/office/powerpoint/2010/main" val="64047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4" y="45901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2" y="520700"/>
            <a:ext cx="373380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715000" y="685801"/>
            <a:ext cx="3429002"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724525" y="766112"/>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772150" y="810481"/>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611409"/>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633792"/>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59"/>
            <a:ext cx="91440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 y="324045"/>
            <a:ext cx="9144001" cy="1162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9210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1" y="2"/>
            <a:ext cx="9143999" cy="304798"/>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18507" y="1295401"/>
            <a:ext cx="845820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24101" y="3124200"/>
            <a:ext cx="49530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960120" cy="457200"/>
          </a:xfrm>
        </p:spPr>
        <p:txBody>
          <a:bodyPr anchor="ctr"/>
          <a:lstStyle>
            <a:lvl1pPr algn="ctr">
              <a:defRPr sz="1050"/>
            </a:lvl1pPr>
          </a:lstStyle>
          <a:p>
            <a:fld id="{CF3D1C13-04F4-46D5-A4AA-0CF3D7D86FD6}" type="datetime1">
              <a:rPr lang="en-US" smtClean="0"/>
              <a:t>11/24/2019</a:t>
            </a:fld>
            <a:endParaRPr lang="en-US"/>
          </a:p>
        </p:txBody>
      </p:sp>
      <p:sp>
        <p:nvSpPr>
          <p:cNvPr id="29" name="Slide Number Placeholder 28"/>
          <p:cNvSpPr>
            <a:spLocks noGrp="1"/>
          </p:cNvSpPr>
          <p:nvPr>
            <p:ph type="sldNum" sz="quarter" idx="12"/>
          </p:nvPr>
        </p:nvSpPr>
        <p:spPr>
          <a:xfrm>
            <a:off x="8382000" y="1136"/>
            <a:ext cx="68580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2811" y="6094018"/>
            <a:ext cx="722370" cy="722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7E0BCB-837A-45A7-A0F5-0367AB267848}"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F465AF-7E0D-4B35-8146-1D23D112B1DA}"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65300"/>
            <a:ext cx="822960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957264" cy="457200"/>
          </a:xfrm>
        </p:spPr>
        <p:txBody>
          <a:bodyPr anchor="ctr"/>
          <a:lstStyle>
            <a:lvl1pPr algn="ctr">
              <a:defRPr sz="1050"/>
            </a:lvl1pPr>
          </a:lstStyle>
          <a:p>
            <a:fld id="{61603673-B389-41F8-A96C-743E1943E0AE}" type="datetime1">
              <a:rPr lang="en-US" smtClean="0"/>
              <a:t>11/24/2019</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B26F57-D603-4FB6-A1AC-E330EDB134E7}" type="datetime1">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653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65300"/>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2700" y="6413500"/>
            <a:ext cx="957264" cy="457200"/>
          </a:xfrm>
        </p:spPr>
        <p:txBody>
          <a:bodyPr anchor="ctr"/>
          <a:lstStyle>
            <a:lvl1pPr algn="ctr">
              <a:defRPr sz="1050"/>
            </a:lvl1pPr>
          </a:lstStyle>
          <a:p>
            <a:fld id="{B02254EA-438B-4F87-993C-4CDF2DE2A274}" type="datetime1">
              <a:rPr lang="en-US" smtClean="0"/>
              <a:t>11/24/2019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7" y="224497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6"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46BA481-0519-427B-84FA-BAFE10A9DB80}" type="datetime1">
              <a:rPr lang="en-US" smtClean="0"/>
              <a:t>11/24/2019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CE7ECD8-9702-40D9-8A82-FC5EF4FD63DF}" type="datetime1">
              <a:rPr lang="en-US" smtClean="0"/>
              <a:t>11/24/2019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8BAE2-0D47-4D0E-8491-FC9FDA254D2C}" type="datetime1">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1"/>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EB937A-F1D6-4CA9-A108-F7B061653F6A}"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6"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9"/>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D1F0F8-B447-4685-90C0-16E42DAF7102}" type="datetime1">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72811" y="6094018"/>
            <a:ext cx="722370" cy="722370"/>
          </a:xfrm>
          <a:prstGeom prst="rect">
            <a:avLst/>
          </a:prstGeom>
        </p:spPr>
      </p:pic>
      <p:sp>
        <p:nvSpPr>
          <p:cNvPr id="28" name="Rectangle 27"/>
          <p:cNvSpPr/>
          <p:nvPr/>
        </p:nvSpPr>
        <p:spPr>
          <a:xfrm>
            <a:off x="1" y="366819"/>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2"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4"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2"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82D51D7-CE37-4F4A-A0A3-8917C9314348}" type="datetime1">
              <a:rPr lang="en-US" smtClean="0"/>
              <a:t>11/24/2019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a:t>
            </a:r>
            <a:endParaRPr lang="en-US" dirty="0"/>
          </a:p>
        </p:txBody>
      </p:sp>
      <p:sp>
        <p:nvSpPr>
          <p:cNvPr id="3" name="Subtitle 2"/>
          <p:cNvSpPr>
            <a:spLocks noGrp="1"/>
          </p:cNvSpPr>
          <p:nvPr>
            <p:ph type="subTitle" idx="1"/>
          </p:nvPr>
        </p:nvSpPr>
        <p:spPr/>
        <p:txBody>
          <a:bodyPr>
            <a:normAutofit fontScale="92500" lnSpcReduction="20000"/>
          </a:bodyPr>
          <a:lstStyle/>
          <a:p>
            <a:r>
              <a:rPr lang="en-US" sz="3600" dirty="0" smtClean="0"/>
              <a:t>Chapter 9</a:t>
            </a:r>
          </a:p>
          <a:p>
            <a:r>
              <a:rPr lang="en-US" sz="3000" dirty="0" smtClean="0"/>
              <a:t>Section </a:t>
            </a:r>
            <a:r>
              <a:rPr lang="en-US" sz="3000" dirty="0" smtClean="0"/>
              <a:t>9.4-9.7</a:t>
            </a:r>
            <a:endParaRPr lang="en-US" sz="3000" dirty="0" smtClean="0"/>
          </a:p>
          <a:p>
            <a:endParaRPr lang="en-US" dirty="0"/>
          </a:p>
          <a:p>
            <a:r>
              <a:rPr lang="en-US" dirty="0" smtClean="0"/>
              <a:t>Graphs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1813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Which of the directed graph have an Euler circuit?</a:t>
            </a:r>
            <a:endParaRPr lang="en-US" sz="2400" dirty="0">
              <a:solidFill>
                <a:schemeClr val="bg2">
                  <a:lumMod val="1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36477"/>
            <a:ext cx="4221700" cy="249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2623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 simple path in a graph G that passes through every vertex exactly once is called Hamilton path.</a:t>
            </a:r>
            <a:endParaRPr lang="en-US" sz="2400" dirty="0">
              <a:solidFill>
                <a:schemeClr val="bg2">
                  <a:lumMod val="1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743200"/>
            <a:ext cx="2039970" cy="2097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609600" y="5105400"/>
            <a:ext cx="8001000" cy="830997"/>
          </a:xfrm>
          <a:prstGeom prst="rect">
            <a:avLst/>
          </a:prstGeom>
          <a:noFill/>
        </p:spPr>
        <p:txBody>
          <a:bodyPr wrap="square" rtlCol="0">
            <a:spAutoFit/>
          </a:bodyPr>
          <a:lstStyle/>
          <a:p>
            <a:r>
              <a:rPr lang="en-US" sz="2400" dirty="0" smtClean="0">
                <a:solidFill>
                  <a:schemeClr val="bg2">
                    <a:lumMod val="10000"/>
                  </a:schemeClr>
                </a:solidFill>
              </a:rPr>
              <a:t>The Hamilton path is a, b, c, d. But there is no Hamilton circuit.</a:t>
            </a:r>
            <a:endParaRPr lang="en-US" sz="2400" dirty="0">
              <a:solidFill>
                <a:schemeClr val="bg2">
                  <a:lumMod val="10000"/>
                </a:schemeClr>
              </a:solidFill>
            </a:endParaRPr>
          </a:p>
        </p:txBody>
      </p:sp>
    </p:spTree>
    <p:extLst>
      <p:ext uri="{BB962C8B-B14F-4D97-AF65-F5344CB8AC3E}">
        <p14:creationId xmlns:p14="http://schemas.microsoft.com/office/powerpoint/2010/main" val="139101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Which of the simple graphs have a Hamilton circuit?</a:t>
            </a:r>
            <a:endParaRPr lang="en-US" sz="2400" dirty="0">
              <a:solidFill>
                <a:schemeClr val="bg2">
                  <a:lumMod val="1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668" y="2869308"/>
            <a:ext cx="1975132" cy="283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956" y="3026111"/>
            <a:ext cx="4310444" cy="200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6109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7</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Show that </a:t>
            </a:r>
            <a:r>
              <a:rPr lang="en-US" sz="2400" i="1" dirty="0" err="1" smtClean="0">
                <a:solidFill>
                  <a:schemeClr val="bg2">
                    <a:lumMod val="10000"/>
                  </a:schemeClr>
                </a:solidFill>
              </a:rPr>
              <a:t>K</a:t>
            </a:r>
            <a:r>
              <a:rPr lang="en-US" sz="2400" i="1" baseline="-25000" dirty="0" err="1" smtClean="0">
                <a:solidFill>
                  <a:schemeClr val="bg2">
                    <a:lumMod val="10000"/>
                  </a:schemeClr>
                </a:solidFill>
              </a:rPr>
              <a:t>n</a:t>
            </a:r>
            <a:r>
              <a:rPr lang="en-US" sz="2400" dirty="0" smtClean="0">
                <a:solidFill>
                  <a:schemeClr val="bg2">
                    <a:lumMod val="10000"/>
                  </a:schemeClr>
                </a:solidFill>
              </a:rPr>
              <a:t> has a Hamilton circuit whenever </a:t>
            </a:r>
            <a:r>
              <a:rPr lang="en-US" sz="2400" i="1" dirty="0" smtClean="0">
                <a:solidFill>
                  <a:schemeClr val="bg2">
                    <a:lumMod val="10000"/>
                  </a:schemeClr>
                </a:solidFill>
              </a:rPr>
              <a:t>n </a:t>
            </a:r>
            <a:r>
              <a:rPr lang="en-US" sz="2400" dirty="0" smtClean="0">
                <a:solidFill>
                  <a:schemeClr val="bg2">
                    <a:lumMod val="10000"/>
                  </a:schemeClr>
                </a:solidFill>
                <a:latin typeface="Times New Roman"/>
                <a:cs typeface="Times New Roman"/>
              </a:rPr>
              <a:t>≥ 3</a:t>
            </a:r>
          </a:p>
          <a:p>
            <a:r>
              <a:rPr lang="en-US" sz="2400" b="1" dirty="0" smtClean="0">
                <a:solidFill>
                  <a:schemeClr val="bg2">
                    <a:lumMod val="10000"/>
                  </a:schemeClr>
                </a:solidFill>
                <a:cs typeface="Times New Roman"/>
              </a:rPr>
              <a:t>Solution:  </a:t>
            </a:r>
            <a:r>
              <a:rPr lang="en-US" sz="2400" dirty="0" smtClean="0">
                <a:solidFill>
                  <a:schemeClr val="bg2">
                    <a:lumMod val="10000"/>
                  </a:schemeClr>
                </a:solidFill>
                <a:cs typeface="Times New Roman"/>
              </a:rPr>
              <a:t>We can form a Hamilton circuit in </a:t>
            </a:r>
            <a:r>
              <a:rPr lang="en-US" sz="2400" i="1" dirty="0" err="1" smtClean="0">
                <a:solidFill>
                  <a:schemeClr val="bg2">
                    <a:lumMod val="10000"/>
                  </a:schemeClr>
                </a:solidFill>
                <a:cs typeface="Times New Roman"/>
              </a:rPr>
              <a:t>K</a:t>
            </a:r>
            <a:r>
              <a:rPr lang="en-US" sz="2400" i="1" baseline="-25000" dirty="0" err="1" smtClean="0">
                <a:solidFill>
                  <a:schemeClr val="bg2">
                    <a:lumMod val="10000"/>
                  </a:schemeClr>
                </a:solidFill>
                <a:cs typeface="Times New Roman"/>
              </a:rPr>
              <a:t>n</a:t>
            </a:r>
            <a:r>
              <a:rPr lang="en-US" sz="2400" dirty="0" smtClean="0">
                <a:solidFill>
                  <a:schemeClr val="bg2">
                    <a:lumMod val="10000"/>
                  </a:schemeClr>
                </a:solidFill>
                <a:cs typeface="Times New Roman"/>
              </a:rPr>
              <a:t> beginning at any vertex. Such a circuit can be built by visiting vertices in any order we choose, as long as the path begins and ends at the same vertex and visits each other vertex exactly once. This is possible because there are edges in </a:t>
            </a:r>
            <a:r>
              <a:rPr lang="en-US" sz="2400" i="1" dirty="0" err="1" smtClean="0">
                <a:solidFill>
                  <a:schemeClr val="bg2">
                    <a:lumMod val="10000"/>
                  </a:schemeClr>
                </a:solidFill>
                <a:cs typeface="Times New Roman"/>
              </a:rPr>
              <a:t>K</a:t>
            </a:r>
            <a:r>
              <a:rPr lang="en-US" sz="2400" i="1" baseline="-25000" dirty="0" err="1" smtClean="0">
                <a:solidFill>
                  <a:schemeClr val="bg2">
                    <a:lumMod val="10000"/>
                  </a:schemeClr>
                </a:solidFill>
                <a:cs typeface="Times New Roman"/>
              </a:rPr>
              <a:t>n</a:t>
            </a:r>
            <a:r>
              <a:rPr lang="en-US" sz="2400" dirty="0" smtClean="0">
                <a:solidFill>
                  <a:schemeClr val="bg2">
                    <a:lumMod val="10000"/>
                  </a:schemeClr>
                </a:solidFill>
                <a:cs typeface="Times New Roman"/>
              </a:rPr>
              <a:t> in between any two vertices.</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2186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DIRAC’s Theorem: </a:t>
            </a:r>
            <a:r>
              <a:rPr lang="en-US" sz="2400" dirty="0" smtClean="0">
                <a:solidFill>
                  <a:schemeClr val="bg2">
                    <a:lumMod val="10000"/>
                  </a:schemeClr>
                </a:solidFill>
              </a:rPr>
              <a:t>If G is a simple graph with </a:t>
            </a:r>
            <a:r>
              <a:rPr lang="en-US" sz="2400" i="1" dirty="0" smtClean="0">
                <a:solidFill>
                  <a:schemeClr val="bg2">
                    <a:lumMod val="10000"/>
                  </a:schemeClr>
                </a:solidFill>
              </a:rPr>
              <a:t>n</a:t>
            </a:r>
            <a:r>
              <a:rPr lang="en-US" sz="2400" dirty="0" smtClean="0">
                <a:solidFill>
                  <a:schemeClr val="bg2">
                    <a:lumMod val="10000"/>
                  </a:schemeClr>
                </a:solidFill>
              </a:rPr>
              <a:t> vertices with </a:t>
            </a:r>
            <a:r>
              <a:rPr lang="en-US" sz="2400" i="1" dirty="0" smtClean="0">
                <a:solidFill>
                  <a:schemeClr val="bg2">
                    <a:lumMod val="10000"/>
                  </a:schemeClr>
                </a:solidFill>
              </a:rPr>
              <a:t>n</a:t>
            </a:r>
            <a:r>
              <a:rPr lang="en-US" sz="2400" dirty="0" smtClean="0">
                <a:solidFill>
                  <a:schemeClr val="bg2">
                    <a:lumMod val="10000"/>
                  </a:schemeClr>
                </a:solidFill>
              </a:rPr>
              <a:t> </a:t>
            </a:r>
            <a:r>
              <a:rPr lang="en-US" sz="2400" dirty="0" smtClean="0">
                <a:solidFill>
                  <a:schemeClr val="bg2">
                    <a:lumMod val="10000"/>
                  </a:schemeClr>
                </a:solidFill>
                <a:latin typeface="Times New Roman"/>
                <a:cs typeface="Times New Roman"/>
              </a:rPr>
              <a:t>≥</a:t>
            </a:r>
            <a:r>
              <a:rPr lang="en-US" sz="2400" dirty="0" smtClean="0">
                <a:solidFill>
                  <a:schemeClr val="bg2">
                    <a:lumMod val="10000"/>
                  </a:schemeClr>
                </a:solidFill>
              </a:rPr>
              <a:t> 3 such that the degree of every vertex in G is at least </a:t>
            </a:r>
            <a:r>
              <a:rPr lang="en-US" sz="2400" i="1" dirty="0" smtClean="0">
                <a:solidFill>
                  <a:schemeClr val="bg2">
                    <a:lumMod val="10000"/>
                  </a:schemeClr>
                </a:solidFill>
              </a:rPr>
              <a:t>n</a:t>
            </a:r>
            <a:r>
              <a:rPr lang="en-US" sz="2400" dirty="0" smtClean="0">
                <a:solidFill>
                  <a:schemeClr val="bg2">
                    <a:lumMod val="10000"/>
                  </a:schemeClr>
                </a:solidFill>
              </a:rPr>
              <a:t>/2, then G has a Hamilton circuit.</a:t>
            </a:r>
          </a:p>
          <a:p>
            <a:endParaRPr lang="en-US" sz="2400" dirty="0">
              <a:solidFill>
                <a:schemeClr val="bg2">
                  <a:lumMod val="10000"/>
                </a:schemeClr>
              </a:solidFill>
            </a:endParaRPr>
          </a:p>
          <a:p>
            <a:r>
              <a:rPr lang="en-US" sz="2400" b="1" dirty="0" smtClean="0">
                <a:solidFill>
                  <a:schemeClr val="bg2">
                    <a:lumMod val="10000"/>
                  </a:schemeClr>
                </a:solidFill>
              </a:rPr>
              <a:t>ORE’s Theorem: </a:t>
            </a:r>
            <a:r>
              <a:rPr lang="en-US" sz="2400" dirty="0">
                <a:solidFill>
                  <a:schemeClr val="bg2">
                    <a:lumMod val="10000"/>
                  </a:schemeClr>
                </a:solidFill>
              </a:rPr>
              <a:t>If G is a simple graph with </a:t>
            </a:r>
            <a:r>
              <a:rPr lang="en-US" sz="2400" i="1" dirty="0">
                <a:solidFill>
                  <a:schemeClr val="bg2">
                    <a:lumMod val="10000"/>
                  </a:schemeClr>
                </a:solidFill>
              </a:rPr>
              <a:t>n</a:t>
            </a:r>
            <a:r>
              <a:rPr lang="en-US" sz="2400" dirty="0">
                <a:solidFill>
                  <a:schemeClr val="bg2">
                    <a:lumMod val="10000"/>
                  </a:schemeClr>
                </a:solidFill>
              </a:rPr>
              <a:t> vertices with </a:t>
            </a:r>
            <a:r>
              <a:rPr lang="en-US" sz="2400" i="1" dirty="0">
                <a:solidFill>
                  <a:schemeClr val="bg2">
                    <a:lumMod val="10000"/>
                  </a:schemeClr>
                </a:solidFill>
              </a:rPr>
              <a:t>n</a:t>
            </a:r>
            <a:r>
              <a:rPr lang="en-US" sz="2400" dirty="0">
                <a:solidFill>
                  <a:schemeClr val="bg2">
                    <a:lumMod val="10000"/>
                  </a:schemeClr>
                </a:solidFill>
              </a:rPr>
              <a:t> </a:t>
            </a:r>
            <a:r>
              <a:rPr lang="en-US" sz="2400" dirty="0">
                <a:solidFill>
                  <a:schemeClr val="bg2">
                    <a:lumMod val="10000"/>
                  </a:schemeClr>
                </a:solidFill>
                <a:latin typeface="Times New Roman"/>
                <a:cs typeface="Times New Roman"/>
              </a:rPr>
              <a:t>≥</a:t>
            </a:r>
            <a:r>
              <a:rPr lang="en-US" sz="2400" dirty="0">
                <a:solidFill>
                  <a:schemeClr val="bg2">
                    <a:lumMod val="10000"/>
                  </a:schemeClr>
                </a:solidFill>
              </a:rPr>
              <a:t> 3 such that </a:t>
            </a:r>
            <a:r>
              <a:rPr lang="en-US" sz="2400" dirty="0" err="1" smtClean="0">
                <a:solidFill>
                  <a:schemeClr val="bg2">
                    <a:lumMod val="10000"/>
                  </a:schemeClr>
                </a:solidFill>
              </a:rPr>
              <a:t>deg</a:t>
            </a:r>
            <a:r>
              <a:rPr lang="en-US" sz="2400" dirty="0" smtClean="0">
                <a:solidFill>
                  <a:schemeClr val="bg2">
                    <a:lumMod val="10000"/>
                  </a:schemeClr>
                </a:solidFill>
              </a:rPr>
              <a:t>(</a:t>
            </a:r>
            <a:r>
              <a:rPr lang="en-US" sz="2400" i="1" dirty="0" smtClean="0">
                <a:solidFill>
                  <a:schemeClr val="bg2">
                    <a:lumMod val="10000"/>
                  </a:schemeClr>
                </a:solidFill>
              </a:rPr>
              <a:t>u</a:t>
            </a:r>
            <a:r>
              <a:rPr lang="en-US" sz="2400" dirty="0" smtClean="0">
                <a:solidFill>
                  <a:schemeClr val="bg2">
                    <a:lumMod val="10000"/>
                  </a:schemeClr>
                </a:solidFill>
              </a:rPr>
              <a:t>)+</a:t>
            </a:r>
            <a:r>
              <a:rPr lang="en-US" sz="2400" dirty="0" err="1" smtClean="0">
                <a:solidFill>
                  <a:schemeClr val="bg2">
                    <a:lumMod val="10000"/>
                  </a:schemeClr>
                </a:solidFill>
              </a:rPr>
              <a:t>deg</a:t>
            </a:r>
            <a:r>
              <a:rPr lang="en-US" sz="2400" dirty="0" smtClean="0">
                <a:solidFill>
                  <a:schemeClr val="bg2">
                    <a:lumMod val="10000"/>
                  </a:schemeClr>
                </a:solidFill>
              </a:rPr>
              <a:t>(</a:t>
            </a:r>
            <a:r>
              <a:rPr lang="en-US" sz="2400" i="1" dirty="0" smtClean="0">
                <a:solidFill>
                  <a:schemeClr val="bg2">
                    <a:lumMod val="10000"/>
                  </a:schemeClr>
                </a:solidFill>
              </a:rPr>
              <a:t>v</a:t>
            </a:r>
            <a:r>
              <a:rPr lang="en-US" sz="2400" dirty="0" smtClean="0">
                <a:solidFill>
                  <a:schemeClr val="bg2">
                    <a:lumMod val="10000"/>
                  </a:schemeClr>
                </a:solidFill>
              </a:rPr>
              <a:t>) </a:t>
            </a:r>
            <a:r>
              <a:rPr lang="en-US" sz="2400" dirty="0" smtClean="0">
                <a:solidFill>
                  <a:schemeClr val="bg2">
                    <a:lumMod val="10000"/>
                  </a:schemeClr>
                </a:solidFill>
                <a:latin typeface="Times New Roman"/>
                <a:cs typeface="Times New Roman"/>
              </a:rPr>
              <a:t>≥ </a:t>
            </a:r>
            <a:r>
              <a:rPr lang="en-US" sz="2400" i="1" dirty="0" smtClean="0">
                <a:solidFill>
                  <a:schemeClr val="bg2">
                    <a:lumMod val="10000"/>
                  </a:schemeClr>
                </a:solidFill>
                <a:cs typeface="Times New Roman"/>
              </a:rPr>
              <a:t>n</a:t>
            </a:r>
            <a:r>
              <a:rPr lang="en-US" sz="2400" dirty="0" smtClean="0">
                <a:solidFill>
                  <a:schemeClr val="bg2">
                    <a:lumMod val="10000"/>
                  </a:schemeClr>
                </a:solidFill>
                <a:cs typeface="Times New Roman"/>
              </a:rPr>
              <a:t> for every pair of nonadjacent vertices </a:t>
            </a:r>
            <a:r>
              <a:rPr lang="en-US" sz="2400" i="1" dirty="0" smtClean="0">
                <a:solidFill>
                  <a:schemeClr val="bg2">
                    <a:lumMod val="10000"/>
                  </a:schemeClr>
                </a:solidFill>
                <a:cs typeface="Times New Roman"/>
              </a:rPr>
              <a:t>u</a:t>
            </a:r>
            <a:r>
              <a:rPr lang="en-US" sz="2400" dirty="0" smtClean="0">
                <a:solidFill>
                  <a:schemeClr val="bg2">
                    <a:lumMod val="10000"/>
                  </a:schemeClr>
                </a:solidFill>
                <a:cs typeface="Times New Roman"/>
              </a:rPr>
              <a:t> and </a:t>
            </a:r>
            <a:r>
              <a:rPr lang="en-US" sz="2400" i="1" dirty="0" smtClean="0">
                <a:solidFill>
                  <a:schemeClr val="bg2">
                    <a:lumMod val="10000"/>
                  </a:schemeClr>
                </a:solidFill>
                <a:cs typeface="Times New Roman"/>
              </a:rPr>
              <a:t>v</a:t>
            </a:r>
            <a:r>
              <a:rPr lang="en-US" sz="2400" dirty="0" smtClean="0">
                <a:solidFill>
                  <a:schemeClr val="bg2">
                    <a:lumMod val="10000"/>
                  </a:schemeClr>
                </a:solidFill>
                <a:cs typeface="Times New Roman"/>
              </a:rPr>
              <a:t> in G, then G has a Hamilton circuit.</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9913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Shortest-Path Problem</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There are several different algorithms that find  a shortest path between two vertices in a weighted graph.</a:t>
            </a:r>
          </a:p>
          <a:p>
            <a:endParaRPr lang="en-US" sz="2400" dirty="0">
              <a:solidFill>
                <a:schemeClr val="bg2">
                  <a:lumMod val="10000"/>
                </a:schemeClr>
              </a:solidFill>
            </a:endParaRPr>
          </a:p>
          <a:p>
            <a:r>
              <a:rPr lang="en-US" sz="2400" b="1" dirty="0" smtClean="0">
                <a:solidFill>
                  <a:schemeClr val="bg2">
                    <a:lumMod val="10000"/>
                  </a:schemeClr>
                </a:solidFill>
              </a:rPr>
              <a:t>Weighted Graph: </a:t>
            </a:r>
            <a:r>
              <a:rPr lang="en-US" sz="2400" dirty="0" smtClean="0">
                <a:solidFill>
                  <a:schemeClr val="bg2">
                    <a:lumMod val="10000"/>
                  </a:schemeClr>
                </a:solidFill>
              </a:rPr>
              <a:t>Graphs that have a number assigned to each edge are called weighted graphs.</a:t>
            </a:r>
          </a:p>
          <a:p>
            <a:pPr marL="109728" indent="0">
              <a:buNone/>
            </a:pPr>
            <a:r>
              <a:rPr lang="en-US" sz="2400" dirty="0">
                <a:solidFill>
                  <a:schemeClr val="bg2">
                    <a:lumMod val="10000"/>
                  </a:schemeClr>
                </a:solidFill>
              </a:rPr>
              <a:t> </a:t>
            </a:r>
            <a:r>
              <a:rPr lang="en-US" sz="2400" dirty="0" smtClean="0">
                <a:solidFill>
                  <a:schemeClr val="bg2">
                    <a:lumMod val="10000"/>
                  </a:schemeClr>
                </a:solidFill>
              </a:rPr>
              <a:t>   Weighted graphs are used to model computer networks.</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377" y="4169998"/>
            <a:ext cx="5985247" cy="2511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00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What is the length of a shortest path from a to z in the following weighted graph? (</a:t>
            </a:r>
            <a:r>
              <a:rPr lang="en-US" sz="2400" b="1" dirty="0" err="1" smtClean="0">
                <a:solidFill>
                  <a:schemeClr val="bg2">
                    <a:lumMod val="10000"/>
                  </a:schemeClr>
                </a:solidFill>
              </a:rPr>
              <a:t>Dijkstra’s</a:t>
            </a:r>
            <a:r>
              <a:rPr lang="en-US" sz="2400" b="1" dirty="0" smtClean="0">
                <a:solidFill>
                  <a:schemeClr val="bg2">
                    <a:lumMod val="10000"/>
                  </a:schemeClr>
                </a:solidFill>
              </a:rPr>
              <a:t> Algorithm</a:t>
            </a:r>
            <a:r>
              <a:rPr lang="en-US" sz="2400" dirty="0" smtClean="0">
                <a:solidFill>
                  <a:schemeClr val="bg2">
                    <a:lumMod val="10000"/>
                  </a:schemeClr>
                </a:solidFill>
              </a:rPr>
              <a:t>)</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 y="2590800"/>
            <a:ext cx="2944091" cy="162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991" y="2575213"/>
            <a:ext cx="2961409" cy="160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14850"/>
            <a:ext cx="3276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457700"/>
            <a:ext cx="3638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34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What is the length of a shortest path from a to z in the following weighted graph? </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590800"/>
            <a:ext cx="36385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42005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572000"/>
            <a:ext cx="44100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4572000"/>
            <a:ext cx="45053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29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Graphs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 graph is called </a:t>
            </a:r>
            <a:r>
              <a:rPr lang="en-US" sz="2400" b="1" dirty="0" smtClean="0">
                <a:solidFill>
                  <a:schemeClr val="bg2">
                    <a:lumMod val="10000"/>
                  </a:schemeClr>
                </a:solidFill>
              </a:rPr>
              <a:t>planar</a:t>
            </a:r>
            <a:r>
              <a:rPr lang="en-US" sz="2400" dirty="0" smtClean="0">
                <a:solidFill>
                  <a:schemeClr val="bg2">
                    <a:lumMod val="10000"/>
                  </a:schemeClr>
                </a:solidFill>
              </a:rPr>
              <a:t> if it can be drawn in the plane without any edges crossing (where a crossing of edges is the intersection of the lines or arcs representing them at a point other than their common endpoints). Such a drawing is called a </a:t>
            </a:r>
            <a:r>
              <a:rPr lang="en-US" sz="2400" i="1" dirty="0" smtClean="0">
                <a:solidFill>
                  <a:srgbClr val="FF0000"/>
                </a:solidFill>
              </a:rPr>
              <a:t>planar representation </a:t>
            </a:r>
            <a:r>
              <a:rPr lang="en-US" sz="2400" dirty="0" smtClean="0">
                <a:solidFill>
                  <a:schemeClr val="bg2">
                    <a:lumMod val="10000"/>
                  </a:schemeClr>
                </a:solidFill>
              </a:rPr>
              <a:t>of the graph. </a:t>
            </a:r>
          </a:p>
          <a:p>
            <a:r>
              <a:rPr lang="en-US" sz="2400" dirty="0" smtClean="0">
                <a:solidFill>
                  <a:schemeClr val="bg2">
                    <a:lumMod val="10000"/>
                  </a:schemeClr>
                </a:solidFill>
              </a:rPr>
              <a:t>A graph may be planar even if it is usually drawn with crossings, because it may be possible to draw it in a different way without crossings. </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001965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Is </a:t>
            </a:r>
            <a:r>
              <a:rPr lang="en-US" sz="2400" i="1" dirty="0" smtClean="0">
                <a:solidFill>
                  <a:schemeClr val="bg2">
                    <a:lumMod val="10000"/>
                  </a:schemeClr>
                </a:solidFill>
              </a:rPr>
              <a:t>K</a:t>
            </a:r>
            <a:r>
              <a:rPr lang="en-US" sz="2400" i="1" baseline="-25000" dirty="0" smtClean="0">
                <a:solidFill>
                  <a:schemeClr val="bg2">
                    <a:lumMod val="10000"/>
                  </a:schemeClr>
                </a:solidFill>
              </a:rPr>
              <a:t>4</a:t>
            </a:r>
            <a:r>
              <a:rPr lang="en-US" sz="2400" dirty="0" smtClean="0">
                <a:solidFill>
                  <a:schemeClr val="bg2">
                    <a:lumMod val="10000"/>
                  </a:schemeClr>
                </a:solidFill>
              </a:rPr>
              <a:t> planar?</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r>
              <a:rPr lang="en-US" sz="2400" dirty="0" smtClean="0">
                <a:solidFill>
                  <a:schemeClr val="bg2">
                    <a:lumMod val="10000"/>
                  </a:schemeClr>
                </a:solidFill>
              </a:rPr>
              <a:t>Is </a:t>
            </a:r>
            <a:r>
              <a:rPr lang="en-US" sz="2400" i="1" dirty="0" smtClean="0">
                <a:solidFill>
                  <a:schemeClr val="bg2">
                    <a:lumMod val="10000"/>
                  </a:schemeClr>
                </a:solidFill>
              </a:rPr>
              <a:t>Q</a:t>
            </a:r>
            <a:r>
              <a:rPr lang="en-US" sz="2400" i="1" baseline="-25000" dirty="0" smtClean="0">
                <a:solidFill>
                  <a:schemeClr val="bg2">
                    <a:lumMod val="10000"/>
                  </a:schemeClr>
                </a:solidFill>
              </a:rPr>
              <a:t>3</a:t>
            </a:r>
            <a:r>
              <a:rPr lang="en-US" sz="2400" dirty="0" smtClean="0">
                <a:solidFill>
                  <a:schemeClr val="bg2">
                    <a:lumMod val="10000"/>
                  </a:schemeClr>
                </a:solidFill>
              </a:rPr>
              <a:t> planar?</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12287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57425"/>
            <a:ext cx="15240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4419600"/>
            <a:ext cx="15430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333875"/>
            <a:ext cx="15716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40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Walk, Trail</a:t>
            </a:r>
            <a:endParaRPr lang="en-US" dirty="0"/>
          </a:p>
        </p:txBody>
      </p:sp>
      <p:sp>
        <p:nvSpPr>
          <p:cNvPr id="3" name="Content Placeholder 2"/>
          <p:cNvSpPr>
            <a:spLocks noGrp="1"/>
          </p:cNvSpPr>
          <p:nvPr>
            <p:ph idx="1"/>
          </p:nvPr>
        </p:nvSpPr>
        <p:spPr/>
        <p:txBody>
          <a:bodyPr>
            <a:normAutofit lnSpcReduction="10000"/>
          </a:bodyPr>
          <a:lstStyle/>
          <a:p>
            <a:r>
              <a:rPr lang="en-US" sz="2400" dirty="0">
                <a:solidFill>
                  <a:schemeClr val="bg2">
                    <a:lumMod val="10000"/>
                  </a:schemeClr>
                </a:solidFill>
              </a:rPr>
              <a:t>A </a:t>
            </a:r>
            <a:r>
              <a:rPr lang="en-US" sz="2400" b="1" dirty="0" smtClean="0">
                <a:solidFill>
                  <a:schemeClr val="bg2">
                    <a:lumMod val="10000"/>
                  </a:schemeClr>
                </a:solidFill>
              </a:rPr>
              <a:t>path</a:t>
            </a:r>
            <a:r>
              <a:rPr lang="en-US" sz="2400" dirty="0" smtClean="0">
                <a:solidFill>
                  <a:schemeClr val="bg2">
                    <a:lumMod val="10000"/>
                  </a:schemeClr>
                </a:solidFill>
              </a:rPr>
              <a:t> is a sequence of edges that begins at a vertex of a graph and travels from vertex to vertex along edges of the graph. It does not contain same vertex or edge more than once.</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r>
              <a:rPr lang="en-US" sz="2400" dirty="0" smtClean="0">
                <a:solidFill>
                  <a:schemeClr val="bg2">
                    <a:lumMod val="10000"/>
                  </a:schemeClr>
                </a:solidFill>
              </a:rPr>
              <a:t>{v</a:t>
            </a:r>
            <a:r>
              <a:rPr lang="en-US" sz="2400" baseline="-25000" dirty="0" smtClean="0">
                <a:solidFill>
                  <a:schemeClr val="bg2">
                    <a:lumMod val="10000"/>
                  </a:schemeClr>
                </a:solidFill>
              </a:rPr>
              <a:t>1</a:t>
            </a:r>
            <a:r>
              <a:rPr lang="en-US" sz="2400" dirty="0" smtClean="0">
                <a:solidFill>
                  <a:schemeClr val="bg2">
                    <a:lumMod val="10000"/>
                  </a:schemeClr>
                </a:solidFill>
              </a:rPr>
              <a:t>, v</a:t>
            </a:r>
            <a:r>
              <a:rPr lang="en-US" sz="2400" baseline="-25000" dirty="0" smtClean="0">
                <a:solidFill>
                  <a:schemeClr val="bg2">
                    <a:lumMod val="10000"/>
                  </a:schemeClr>
                </a:solidFill>
              </a:rPr>
              <a:t>2</a:t>
            </a:r>
            <a:r>
              <a:rPr lang="en-US" sz="2400" dirty="0" smtClean="0">
                <a:solidFill>
                  <a:schemeClr val="bg2">
                    <a:lumMod val="10000"/>
                  </a:schemeClr>
                </a:solidFill>
              </a:rPr>
              <a:t>}, {v</a:t>
            </a:r>
            <a:r>
              <a:rPr lang="en-US" sz="2400" baseline="-25000" dirty="0" smtClean="0">
                <a:solidFill>
                  <a:schemeClr val="bg2">
                    <a:lumMod val="10000"/>
                  </a:schemeClr>
                </a:solidFill>
              </a:rPr>
              <a:t>2</a:t>
            </a:r>
            <a:r>
              <a:rPr lang="en-US" sz="2400" dirty="0" smtClean="0">
                <a:solidFill>
                  <a:schemeClr val="bg2">
                    <a:lumMod val="10000"/>
                  </a:schemeClr>
                </a:solidFill>
              </a:rPr>
              <a:t>, v</a:t>
            </a:r>
            <a:r>
              <a:rPr lang="en-US" sz="2400" baseline="-25000" dirty="0" smtClean="0">
                <a:solidFill>
                  <a:schemeClr val="bg2">
                    <a:lumMod val="10000"/>
                  </a:schemeClr>
                </a:solidFill>
              </a:rPr>
              <a:t>3</a:t>
            </a:r>
            <a:r>
              <a:rPr lang="en-US" sz="2400" dirty="0" smtClean="0">
                <a:solidFill>
                  <a:schemeClr val="bg2">
                    <a:lumMod val="10000"/>
                  </a:schemeClr>
                </a:solidFill>
              </a:rPr>
              <a:t>}, {v</a:t>
            </a:r>
            <a:r>
              <a:rPr lang="en-US" sz="2400" baseline="-25000" dirty="0" smtClean="0">
                <a:solidFill>
                  <a:schemeClr val="bg2">
                    <a:lumMod val="10000"/>
                  </a:schemeClr>
                </a:solidFill>
              </a:rPr>
              <a:t>3</a:t>
            </a:r>
            <a:r>
              <a:rPr lang="en-US" sz="2400" dirty="0" smtClean="0">
                <a:solidFill>
                  <a:schemeClr val="bg2">
                    <a:lumMod val="10000"/>
                  </a:schemeClr>
                </a:solidFill>
              </a:rPr>
              <a:t>, v</a:t>
            </a:r>
            <a:r>
              <a:rPr lang="en-US" sz="2400" baseline="-25000" dirty="0" smtClean="0">
                <a:solidFill>
                  <a:schemeClr val="bg2">
                    <a:lumMod val="10000"/>
                  </a:schemeClr>
                </a:solidFill>
              </a:rPr>
              <a:t>4</a:t>
            </a:r>
            <a:r>
              <a:rPr lang="en-US" sz="2400" dirty="0" smtClean="0">
                <a:solidFill>
                  <a:schemeClr val="bg2">
                    <a:lumMod val="10000"/>
                  </a:schemeClr>
                </a:solidFill>
              </a:rPr>
              <a:t>}, {v</a:t>
            </a:r>
            <a:r>
              <a:rPr lang="en-US" sz="2400" baseline="-25000" dirty="0" smtClean="0">
                <a:solidFill>
                  <a:schemeClr val="bg2">
                    <a:lumMod val="10000"/>
                  </a:schemeClr>
                </a:solidFill>
              </a:rPr>
              <a:t>4</a:t>
            </a:r>
            <a:r>
              <a:rPr lang="en-US" sz="2400" dirty="0" smtClean="0">
                <a:solidFill>
                  <a:schemeClr val="bg2">
                    <a:lumMod val="10000"/>
                  </a:schemeClr>
                </a:solidFill>
              </a:rPr>
              <a:t>, v</a:t>
            </a:r>
            <a:r>
              <a:rPr lang="en-US" sz="2400" baseline="-25000" dirty="0" smtClean="0">
                <a:solidFill>
                  <a:schemeClr val="bg2">
                    <a:lumMod val="10000"/>
                  </a:schemeClr>
                </a:solidFill>
              </a:rPr>
              <a:t>5</a:t>
            </a:r>
            <a:r>
              <a:rPr lang="en-US" sz="2400" dirty="0" smtClean="0">
                <a:solidFill>
                  <a:schemeClr val="bg2">
                    <a:lumMod val="10000"/>
                  </a:schemeClr>
                </a:solidFill>
              </a:rPr>
              <a:t>}, </a:t>
            </a:r>
            <a:r>
              <a:rPr lang="en-US" sz="2400" dirty="0">
                <a:solidFill>
                  <a:schemeClr val="bg2">
                    <a:lumMod val="10000"/>
                  </a:schemeClr>
                </a:solidFill>
              </a:rPr>
              <a:t>{</a:t>
            </a:r>
            <a:r>
              <a:rPr lang="en-US" sz="2400" dirty="0" smtClean="0">
                <a:solidFill>
                  <a:schemeClr val="bg2">
                    <a:lumMod val="10000"/>
                  </a:schemeClr>
                </a:solidFill>
              </a:rPr>
              <a:t>v</a:t>
            </a:r>
            <a:r>
              <a:rPr lang="en-US" sz="2400" baseline="-25000" dirty="0" smtClean="0">
                <a:solidFill>
                  <a:schemeClr val="bg2">
                    <a:lumMod val="10000"/>
                  </a:schemeClr>
                </a:solidFill>
              </a:rPr>
              <a:t>5</a:t>
            </a:r>
            <a:r>
              <a:rPr lang="en-US" sz="2400" dirty="0" smtClean="0">
                <a:solidFill>
                  <a:schemeClr val="bg2">
                    <a:lumMod val="10000"/>
                  </a:schemeClr>
                </a:solidFill>
              </a:rPr>
              <a:t>, v</a:t>
            </a:r>
            <a:r>
              <a:rPr lang="en-US" sz="2400" baseline="-25000" dirty="0" smtClean="0">
                <a:solidFill>
                  <a:schemeClr val="bg2">
                    <a:lumMod val="10000"/>
                  </a:schemeClr>
                </a:solidFill>
              </a:rPr>
              <a:t>6</a:t>
            </a:r>
            <a:r>
              <a:rPr lang="en-US" sz="2400" dirty="0" smtClean="0">
                <a:solidFill>
                  <a:schemeClr val="bg2">
                    <a:lumMod val="10000"/>
                  </a:schemeClr>
                </a:solidFill>
              </a:rPr>
              <a:t>} is a path.</a:t>
            </a:r>
            <a:endParaRPr lang="en-US" sz="2400" dirty="0">
              <a:solidFill>
                <a:schemeClr val="bg2">
                  <a:lumMod val="10000"/>
                </a:schemeClr>
              </a:solidFill>
            </a:endParaRPr>
          </a:p>
        </p:txBody>
      </p:sp>
      <p:sp>
        <p:nvSpPr>
          <p:cNvPr id="4" name="Oval 3"/>
          <p:cNvSpPr/>
          <p:nvPr/>
        </p:nvSpPr>
        <p:spPr>
          <a:xfrm>
            <a:off x="3801733" y="42208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85406" y="42208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533551" y="4858205"/>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61806" y="42208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33551" y="3569732"/>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9006" y="3569732"/>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09006" y="4858205"/>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4" idx="1"/>
          </p:cNvCxnSpPr>
          <p:nvPr/>
        </p:nvCxnSpPr>
        <p:spPr>
          <a:xfrm>
            <a:off x="3261406" y="3722132"/>
            <a:ext cx="562645" cy="521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7"/>
            <a:endCxn id="4" idx="3"/>
          </p:cNvCxnSpPr>
          <p:nvPr/>
        </p:nvCxnSpPr>
        <p:spPr>
          <a:xfrm flipV="1">
            <a:off x="3239088" y="4350978"/>
            <a:ext cx="584963" cy="5295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a:endCxn id="10" idx="0"/>
          </p:cNvCxnSpPr>
          <p:nvPr/>
        </p:nvCxnSpPr>
        <p:spPr>
          <a:xfrm>
            <a:off x="3185206" y="3722132"/>
            <a:ext cx="0" cy="11360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6"/>
            <a:endCxn id="5" idx="2"/>
          </p:cNvCxnSpPr>
          <p:nvPr/>
        </p:nvCxnSpPr>
        <p:spPr>
          <a:xfrm>
            <a:off x="3954133" y="4297096"/>
            <a:ext cx="831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7"/>
            <a:endCxn id="8" idx="3"/>
          </p:cNvCxnSpPr>
          <p:nvPr/>
        </p:nvCxnSpPr>
        <p:spPr>
          <a:xfrm flipV="1">
            <a:off x="4915488" y="3699814"/>
            <a:ext cx="640381" cy="54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5"/>
            <a:endCxn id="7" idx="1"/>
          </p:cNvCxnSpPr>
          <p:nvPr/>
        </p:nvCxnSpPr>
        <p:spPr>
          <a:xfrm>
            <a:off x="5663633" y="3699814"/>
            <a:ext cx="820491" cy="54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7"/>
            <a:endCxn id="7" idx="3"/>
          </p:cNvCxnSpPr>
          <p:nvPr/>
        </p:nvCxnSpPr>
        <p:spPr>
          <a:xfrm flipV="1">
            <a:off x="5663633" y="4350978"/>
            <a:ext cx="820491" cy="529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6" idx="1"/>
          </p:cNvCxnSpPr>
          <p:nvPr/>
        </p:nvCxnSpPr>
        <p:spPr>
          <a:xfrm>
            <a:off x="4915488" y="4350978"/>
            <a:ext cx="640381" cy="5295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59848" y="4825939"/>
            <a:ext cx="377026" cy="369332"/>
          </a:xfrm>
          <a:prstGeom prst="rect">
            <a:avLst/>
          </a:prstGeom>
          <a:noFill/>
        </p:spPr>
        <p:txBody>
          <a:bodyPr wrap="none" rtlCol="0">
            <a:spAutoFit/>
          </a:bodyPr>
          <a:lstStyle/>
          <a:p>
            <a:r>
              <a:rPr lang="en-US" dirty="0" smtClean="0"/>
              <a:t>v</a:t>
            </a:r>
            <a:r>
              <a:rPr lang="en-US" baseline="-25000" dirty="0"/>
              <a:t>7</a:t>
            </a:r>
          </a:p>
        </p:txBody>
      </p:sp>
      <p:sp>
        <p:nvSpPr>
          <p:cNvPr id="20" name="TextBox 19"/>
          <p:cNvSpPr txBox="1"/>
          <p:nvPr/>
        </p:nvSpPr>
        <p:spPr>
          <a:xfrm>
            <a:off x="2743200" y="3327278"/>
            <a:ext cx="365806"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21" name="TextBox 20"/>
          <p:cNvSpPr txBox="1"/>
          <p:nvPr/>
        </p:nvSpPr>
        <p:spPr>
          <a:xfrm>
            <a:off x="3758830" y="3873881"/>
            <a:ext cx="386644" cy="369332"/>
          </a:xfrm>
          <a:prstGeom prst="rect">
            <a:avLst/>
          </a:prstGeom>
          <a:noFill/>
        </p:spPr>
        <p:txBody>
          <a:bodyPr wrap="none" rtlCol="0">
            <a:spAutoFit/>
          </a:bodyPr>
          <a:lstStyle/>
          <a:p>
            <a:r>
              <a:rPr lang="en-US" dirty="0" smtClean="0"/>
              <a:t>v</a:t>
            </a:r>
            <a:r>
              <a:rPr lang="en-US" baseline="-25000" dirty="0"/>
              <a:t>2</a:t>
            </a:r>
          </a:p>
        </p:txBody>
      </p:sp>
      <p:sp>
        <p:nvSpPr>
          <p:cNvPr id="22" name="TextBox 21"/>
          <p:cNvSpPr txBox="1"/>
          <p:nvPr/>
        </p:nvSpPr>
        <p:spPr>
          <a:xfrm>
            <a:off x="4605296" y="3826041"/>
            <a:ext cx="385042" cy="369332"/>
          </a:xfrm>
          <a:prstGeom prst="rect">
            <a:avLst/>
          </a:prstGeom>
          <a:noFill/>
        </p:spPr>
        <p:txBody>
          <a:bodyPr wrap="none" rtlCol="0">
            <a:spAutoFit/>
          </a:bodyPr>
          <a:lstStyle/>
          <a:p>
            <a:r>
              <a:rPr lang="en-US" dirty="0" smtClean="0"/>
              <a:t>v</a:t>
            </a:r>
            <a:r>
              <a:rPr lang="en-US" baseline="-25000" dirty="0"/>
              <a:t>3</a:t>
            </a:r>
          </a:p>
        </p:txBody>
      </p:sp>
      <p:sp>
        <p:nvSpPr>
          <p:cNvPr id="23" name="TextBox 22"/>
          <p:cNvSpPr txBox="1"/>
          <p:nvPr/>
        </p:nvSpPr>
        <p:spPr>
          <a:xfrm>
            <a:off x="5620730" y="3200400"/>
            <a:ext cx="386644" cy="369332"/>
          </a:xfrm>
          <a:prstGeom prst="rect">
            <a:avLst/>
          </a:prstGeom>
          <a:noFill/>
        </p:spPr>
        <p:txBody>
          <a:bodyPr wrap="none" rtlCol="0">
            <a:spAutoFit/>
          </a:bodyPr>
          <a:lstStyle/>
          <a:p>
            <a:r>
              <a:rPr lang="en-US" dirty="0" smtClean="0"/>
              <a:t>v</a:t>
            </a:r>
            <a:r>
              <a:rPr lang="en-US" baseline="-25000" dirty="0"/>
              <a:t>4</a:t>
            </a:r>
          </a:p>
        </p:txBody>
      </p:sp>
      <p:sp>
        <p:nvSpPr>
          <p:cNvPr id="24" name="TextBox 23"/>
          <p:cNvSpPr txBox="1"/>
          <p:nvPr/>
        </p:nvSpPr>
        <p:spPr>
          <a:xfrm>
            <a:off x="5499111" y="5010605"/>
            <a:ext cx="386644" cy="369332"/>
          </a:xfrm>
          <a:prstGeom prst="rect">
            <a:avLst/>
          </a:prstGeom>
          <a:noFill/>
        </p:spPr>
        <p:txBody>
          <a:bodyPr wrap="none" rtlCol="0">
            <a:spAutoFit/>
          </a:bodyPr>
          <a:lstStyle/>
          <a:p>
            <a:r>
              <a:rPr lang="en-US" dirty="0" smtClean="0"/>
              <a:t>v</a:t>
            </a:r>
            <a:r>
              <a:rPr lang="en-US" baseline="-25000" dirty="0"/>
              <a:t>6</a:t>
            </a:r>
          </a:p>
        </p:txBody>
      </p:sp>
      <p:sp>
        <p:nvSpPr>
          <p:cNvPr id="25" name="TextBox 24"/>
          <p:cNvSpPr txBox="1"/>
          <p:nvPr/>
        </p:nvSpPr>
        <p:spPr>
          <a:xfrm>
            <a:off x="6613370" y="4089278"/>
            <a:ext cx="381836" cy="369332"/>
          </a:xfrm>
          <a:prstGeom prst="rect">
            <a:avLst/>
          </a:prstGeom>
          <a:noFill/>
        </p:spPr>
        <p:txBody>
          <a:bodyPr wrap="none" rtlCol="0">
            <a:spAutoFit/>
          </a:bodyPr>
          <a:lstStyle/>
          <a:p>
            <a:r>
              <a:rPr lang="en-US" dirty="0" smtClean="0"/>
              <a:t>v</a:t>
            </a:r>
            <a:r>
              <a:rPr lang="en-US" baseline="-25000" dirty="0"/>
              <a:t>5</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7911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Is </a:t>
            </a:r>
            <a:r>
              <a:rPr lang="en-US" sz="2400" i="1" dirty="0" smtClean="0">
                <a:solidFill>
                  <a:schemeClr val="bg2">
                    <a:lumMod val="10000"/>
                  </a:schemeClr>
                </a:solidFill>
              </a:rPr>
              <a:t>K</a:t>
            </a:r>
            <a:r>
              <a:rPr lang="en-US" sz="2400" i="1" baseline="-25000" dirty="0" smtClean="0">
                <a:solidFill>
                  <a:schemeClr val="bg2">
                    <a:lumMod val="10000"/>
                  </a:schemeClr>
                </a:solidFill>
              </a:rPr>
              <a:t>3,3</a:t>
            </a:r>
            <a:r>
              <a:rPr lang="en-US" sz="2400" dirty="0" smtClean="0">
                <a:solidFill>
                  <a:schemeClr val="bg2">
                    <a:lumMod val="10000"/>
                  </a:schemeClr>
                </a:solidFill>
              </a:rPr>
              <a:t> planar?</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pPr marL="109728" indent="0">
              <a:buNone/>
            </a:pPr>
            <a:r>
              <a:rPr lang="en-US" sz="2400" dirty="0" smtClean="0">
                <a:solidFill>
                  <a:schemeClr val="bg2">
                    <a:lumMod val="10000"/>
                  </a:schemeClr>
                </a:solidFill>
              </a:rPr>
              <a:t>When </a:t>
            </a:r>
            <a:r>
              <a:rPr lang="en-US" sz="2400" i="1" dirty="0" smtClean="0">
                <a:solidFill>
                  <a:schemeClr val="bg2">
                    <a:lumMod val="10000"/>
                  </a:schemeClr>
                </a:solidFill>
              </a:rPr>
              <a:t>v</a:t>
            </a:r>
            <a:r>
              <a:rPr lang="en-US" sz="2400" i="1" baseline="-25000" dirty="0" smtClean="0">
                <a:solidFill>
                  <a:schemeClr val="bg2">
                    <a:lumMod val="10000"/>
                  </a:schemeClr>
                </a:solidFill>
              </a:rPr>
              <a:t>3</a:t>
            </a:r>
            <a:r>
              <a:rPr lang="en-US" sz="2400" dirty="0" smtClean="0">
                <a:solidFill>
                  <a:schemeClr val="bg2">
                    <a:lumMod val="10000"/>
                  </a:schemeClr>
                </a:solidFill>
              </a:rPr>
              <a:t> is in region </a:t>
            </a:r>
            <a:r>
              <a:rPr lang="en-US" sz="2400" i="1" dirty="0" smtClean="0">
                <a:solidFill>
                  <a:schemeClr val="bg2">
                    <a:lumMod val="10000"/>
                  </a:schemeClr>
                </a:solidFill>
              </a:rPr>
              <a:t>R</a:t>
            </a:r>
            <a:r>
              <a:rPr lang="en-US" sz="2400" i="1" baseline="-25000" dirty="0" smtClean="0">
                <a:solidFill>
                  <a:schemeClr val="bg2">
                    <a:lumMod val="10000"/>
                  </a:schemeClr>
                </a:solidFill>
              </a:rPr>
              <a:t>2</a:t>
            </a:r>
            <a:r>
              <a:rPr lang="en-US" sz="2400" dirty="0" smtClean="0">
                <a:solidFill>
                  <a:schemeClr val="bg2">
                    <a:lumMod val="10000"/>
                  </a:schemeClr>
                </a:solidFill>
              </a:rPr>
              <a:t>, the edges between </a:t>
            </a:r>
            <a:r>
              <a:rPr lang="en-US" sz="2400" i="1" dirty="0" smtClean="0">
                <a:solidFill>
                  <a:schemeClr val="bg2">
                    <a:lumMod val="10000"/>
                  </a:schemeClr>
                </a:solidFill>
              </a:rPr>
              <a:t>v</a:t>
            </a:r>
            <a:r>
              <a:rPr lang="en-US" sz="2400" i="1" baseline="-25000" dirty="0" smtClean="0">
                <a:solidFill>
                  <a:schemeClr val="bg2">
                    <a:lumMod val="10000"/>
                  </a:schemeClr>
                </a:solidFill>
              </a:rPr>
              <a:t>3</a:t>
            </a:r>
            <a:r>
              <a:rPr lang="en-US" sz="2400" dirty="0" smtClean="0">
                <a:solidFill>
                  <a:schemeClr val="bg2">
                    <a:lumMod val="10000"/>
                  </a:schemeClr>
                </a:solidFill>
              </a:rPr>
              <a:t> and </a:t>
            </a:r>
            <a:r>
              <a:rPr lang="en-US" sz="2400" i="1" dirty="0" smtClean="0">
                <a:solidFill>
                  <a:schemeClr val="bg2">
                    <a:lumMod val="10000"/>
                  </a:schemeClr>
                </a:solidFill>
              </a:rPr>
              <a:t>v</a:t>
            </a:r>
            <a:r>
              <a:rPr lang="en-US" sz="2400" i="1" baseline="-25000" dirty="0" smtClean="0">
                <a:solidFill>
                  <a:schemeClr val="bg2">
                    <a:lumMod val="10000"/>
                  </a:schemeClr>
                </a:solidFill>
              </a:rPr>
              <a:t>4</a:t>
            </a:r>
            <a:r>
              <a:rPr lang="en-US" sz="2400" dirty="0" smtClean="0">
                <a:solidFill>
                  <a:schemeClr val="bg2">
                    <a:lumMod val="10000"/>
                  </a:schemeClr>
                </a:solidFill>
              </a:rPr>
              <a:t> and between </a:t>
            </a:r>
            <a:r>
              <a:rPr lang="en-US" sz="2400" i="1" dirty="0" smtClean="0">
                <a:solidFill>
                  <a:schemeClr val="bg2">
                    <a:lumMod val="10000"/>
                  </a:schemeClr>
                </a:solidFill>
              </a:rPr>
              <a:t>v</a:t>
            </a:r>
            <a:r>
              <a:rPr lang="en-US" sz="2400" i="1" baseline="-25000" dirty="0" smtClean="0">
                <a:solidFill>
                  <a:schemeClr val="bg2">
                    <a:lumMod val="10000"/>
                  </a:schemeClr>
                </a:solidFill>
              </a:rPr>
              <a:t>3</a:t>
            </a:r>
            <a:r>
              <a:rPr lang="en-US" sz="2400" dirty="0" smtClean="0">
                <a:solidFill>
                  <a:schemeClr val="bg2">
                    <a:lumMod val="10000"/>
                  </a:schemeClr>
                </a:solidFill>
              </a:rPr>
              <a:t> and </a:t>
            </a:r>
            <a:r>
              <a:rPr lang="en-US" sz="2400" i="1" dirty="0" smtClean="0">
                <a:solidFill>
                  <a:schemeClr val="bg2">
                    <a:lumMod val="10000"/>
                  </a:schemeClr>
                </a:solidFill>
              </a:rPr>
              <a:t>v</a:t>
            </a:r>
            <a:r>
              <a:rPr lang="en-US" sz="2400" i="1" baseline="-25000" dirty="0" smtClean="0">
                <a:solidFill>
                  <a:schemeClr val="bg2">
                    <a:lumMod val="10000"/>
                  </a:schemeClr>
                </a:solidFill>
              </a:rPr>
              <a:t>5</a:t>
            </a:r>
            <a:r>
              <a:rPr lang="en-US" sz="2400" dirty="0" smtClean="0">
                <a:solidFill>
                  <a:schemeClr val="bg2">
                    <a:lumMod val="10000"/>
                  </a:schemeClr>
                </a:solidFill>
              </a:rPr>
              <a:t> separate </a:t>
            </a:r>
            <a:r>
              <a:rPr lang="en-US" sz="2400" i="1" dirty="0" smtClean="0">
                <a:solidFill>
                  <a:schemeClr val="bg2">
                    <a:lumMod val="10000"/>
                  </a:schemeClr>
                </a:solidFill>
              </a:rPr>
              <a:t>R</a:t>
            </a:r>
            <a:r>
              <a:rPr lang="en-US" sz="2400" i="1" baseline="-25000" dirty="0" smtClean="0">
                <a:solidFill>
                  <a:schemeClr val="bg2">
                    <a:lumMod val="10000"/>
                  </a:schemeClr>
                </a:solidFill>
              </a:rPr>
              <a:t>2</a:t>
            </a:r>
            <a:r>
              <a:rPr lang="en-US" sz="2400" dirty="0" smtClean="0">
                <a:solidFill>
                  <a:schemeClr val="bg2">
                    <a:lumMod val="10000"/>
                  </a:schemeClr>
                </a:solidFill>
              </a:rPr>
              <a:t> into two regions </a:t>
            </a:r>
            <a:r>
              <a:rPr lang="en-US" sz="2400" i="1" dirty="0" smtClean="0">
                <a:solidFill>
                  <a:schemeClr val="bg2">
                    <a:lumMod val="10000"/>
                  </a:schemeClr>
                </a:solidFill>
              </a:rPr>
              <a:t>R</a:t>
            </a:r>
            <a:r>
              <a:rPr lang="en-US" sz="2400" i="1" baseline="-25000" dirty="0" smtClean="0">
                <a:solidFill>
                  <a:schemeClr val="bg2">
                    <a:lumMod val="10000"/>
                  </a:schemeClr>
                </a:solidFill>
              </a:rPr>
              <a:t>21</a:t>
            </a:r>
            <a:r>
              <a:rPr lang="en-US" sz="2400" dirty="0" smtClean="0">
                <a:solidFill>
                  <a:schemeClr val="bg2">
                    <a:lumMod val="10000"/>
                  </a:schemeClr>
                </a:solidFill>
              </a:rPr>
              <a:t> and </a:t>
            </a:r>
            <a:r>
              <a:rPr lang="en-US" sz="2400" i="1" dirty="0" smtClean="0">
                <a:solidFill>
                  <a:schemeClr val="bg2">
                    <a:lumMod val="10000"/>
                  </a:schemeClr>
                </a:solidFill>
              </a:rPr>
              <a:t>R</a:t>
            </a:r>
            <a:r>
              <a:rPr lang="en-US" sz="2400" i="1" baseline="-25000" dirty="0" smtClean="0">
                <a:solidFill>
                  <a:schemeClr val="bg2">
                    <a:lumMod val="10000"/>
                  </a:schemeClr>
                </a:solidFill>
              </a:rPr>
              <a:t>22</a:t>
            </a:r>
            <a:r>
              <a:rPr lang="en-US" sz="2400" dirty="0" smtClean="0">
                <a:solidFill>
                  <a:schemeClr val="bg2">
                    <a:lumMod val="10000"/>
                  </a:schemeClr>
                </a:solidFill>
              </a:rPr>
              <a:t>. </a:t>
            </a:r>
          </a:p>
          <a:p>
            <a:pPr marL="109728" indent="0">
              <a:buNone/>
            </a:pPr>
            <a:r>
              <a:rPr lang="en-US" sz="2400" dirty="0" smtClean="0">
                <a:solidFill>
                  <a:schemeClr val="bg2">
                    <a:lumMod val="10000"/>
                  </a:schemeClr>
                </a:solidFill>
              </a:rPr>
              <a:t>Now there is no way to place the final vertex </a:t>
            </a:r>
            <a:r>
              <a:rPr lang="en-US" sz="2400" i="1" dirty="0" smtClean="0">
                <a:solidFill>
                  <a:schemeClr val="bg2">
                    <a:lumMod val="10000"/>
                  </a:schemeClr>
                </a:solidFill>
              </a:rPr>
              <a:t>v</a:t>
            </a:r>
            <a:r>
              <a:rPr lang="en-US" sz="2400" i="1" baseline="-25000" dirty="0" smtClean="0">
                <a:solidFill>
                  <a:schemeClr val="bg2">
                    <a:lumMod val="10000"/>
                  </a:schemeClr>
                </a:solidFill>
              </a:rPr>
              <a:t>6</a:t>
            </a:r>
            <a:r>
              <a:rPr lang="en-US" sz="2400" dirty="0" smtClean="0">
                <a:solidFill>
                  <a:schemeClr val="bg2">
                    <a:lumMod val="10000"/>
                  </a:schemeClr>
                </a:solidFill>
              </a:rPr>
              <a:t>.</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86000"/>
            <a:ext cx="15811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305915"/>
            <a:ext cx="16764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65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Euler’s Formula</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Let G be a connected planar simple graph with </a:t>
            </a:r>
            <a:r>
              <a:rPr lang="en-US" sz="2400" i="1" dirty="0" smtClean="0">
                <a:solidFill>
                  <a:schemeClr val="bg2">
                    <a:lumMod val="10000"/>
                  </a:schemeClr>
                </a:solidFill>
              </a:rPr>
              <a:t>e</a:t>
            </a:r>
            <a:r>
              <a:rPr lang="en-US" sz="2400" dirty="0" smtClean="0">
                <a:solidFill>
                  <a:schemeClr val="bg2">
                    <a:lumMod val="10000"/>
                  </a:schemeClr>
                </a:solidFill>
              </a:rPr>
              <a:t> edges and </a:t>
            </a:r>
            <a:r>
              <a:rPr lang="en-US" sz="2400" i="1" dirty="0" smtClean="0">
                <a:solidFill>
                  <a:schemeClr val="bg2">
                    <a:lumMod val="10000"/>
                  </a:schemeClr>
                </a:solidFill>
              </a:rPr>
              <a:t>v</a:t>
            </a:r>
            <a:r>
              <a:rPr lang="en-US" sz="2400" dirty="0" smtClean="0">
                <a:solidFill>
                  <a:schemeClr val="bg2">
                    <a:lumMod val="10000"/>
                  </a:schemeClr>
                </a:solidFill>
              </a:rPr>
              <a:t> vertices. Let </a:t>
            </a:r>
            <a:r>
              <a:rPr lang="en-US" sz="2400" i="1" dirty="0" smtClean="0">
                <a:solidFill>
                  <a:schemeClr val="bg2">
                    <a:lumMod val="10000"/>
                  </a:schemeClr>
                </a:solidFill>
              </a:rPr>
              <a:t>r</a:t>
            </a:r>
            <a:r>
              <a:rPr lang="en-US" sz="2400" dirty="0" smtClean="0">
                <a:solidFill>
                  <a:schemeClr val="bg2">
                    <a:lumMod val="10000"/>
                  </a:schemeClr>
                </a:solidFill>
              </a:rPr>
              <a:t> be the number of regions in a planar representation of G. Then </a:t>
            </a:r>
            <a:r>
              <a:rPr lang="en-US" sz="2400" i="1" dirty="0" smtClean="0">
                <a:solidFill>
                  <a:schemeClr val="bg2">
                    <a:lumMod val="10000"/>
                  </a:schemeClr>
                </a:solidFill>
              </a:rPr>
              <a:t>r</a:t>
            </a:r>
            <a:r>
              <a:rPr lang="en-US" sz="2400" dirty="0" smtClean="0">
                <a:solidFill>
                  <a:schemeClr val="bg2">
                    <a:lumMod val="10000"/>
                  </a:schemeClr>
                </a:solidFill>
              </a:rPr>
              <a:t> = </a:t>
            </a:r>
            <a:r>
              <a:rPr lang="en-US" sz="2400" i="1" dirty="0" smtClean="0">
                <a:solidFill>
                  <a:schemeClr val="bg2">
                    <a:lumMod val="10000"/>
                  </a:schemeClr>
                </a:solidFill>
              </a:rPr>
              <a:t>e</a:t>
            </a:r>
            <a:r>
              <a:rPr lang="en-US" sz="2400" dirty="0" smtClean="0">
                <a:solidFill>
                  <a:schemeClr val="bg2">
                    <a:lumMod val="10000"/>
                  </a:schemeClr>
                </a:solidFill>
              </a:rPr>
              <a:t> – </a:t>
            </a:r>
            <a:r>
              <a:rPr lang="en-US" sz="2400" i="1" dirty="0" smtClean="0">
                <a:solidFill>
                  <a:schemeClr val="bg2">
                    <a:lumMod val="10000"/>
                  </a:schemeClr>
                </a:solidFill>
              </a:rPr>
              <a:t>v</a:t>
            </a:r>
            <a:r>
              <a:rPr lang="en-US" sz="2400" dirty="0" smtClean="0">
                <a:solidFill>
                  <a:schemeClr val="bg2">
                    <a:lumMod val="10000"/>
                  </a:schemeClr>
                </a:solidFill>
              </a:rPr>
              <a:t> + 2.</a:t>
            </a:r>
          </a:p>
          <a:p>
            <a:r>
              <a:rPr lang="en-US" sz="2400" b="1" dirty="0" smtClean="0">
                <a:solidFill>
                  <a:schemeClr val="bg2">
                    <a:lumMod val="10000"/>
                  </a:schemeClr>
                </a:solidFill>
              </a:rPr>
              <a:t>Proof: </a:t>
            </a:r>
            <a:r>
              <a:rPr lang="en-US" sz="2400" dirty="0" smtClean="0">
                <a:solidFill>
                  <a:schemeClr val="bg2">
                    <a:lumMod val="10000"/>
                  </a:schemeClr>
                </a:solidFill>
              </a:rPr>
              <a:t>By induction;</a:t>
            </a:r>
          </a:p>
          <a:p>
            <a:r>
              <a:rPr lang="en-US" sz="2400" dirty="0" smtClean="0">
                <a:solidFill>
                  <a:schemeClr val="bg2">
                    <a:lumMod val="10000"/>
                  </a:schemeClr>
                </a:solidFill>
              </a:rPr>
              <a:t>Basis case: The relationship </a:t>
            </a:r>
            <a:r>
              <a:rPr lang="en-US" sz="2400" i="1" dirty="0" smtClean="0">
                <a:solidFill>
                  <a:schemeClr val="bg2">
                    <a:lumMod val="10000"/>
                  </a:schemeClr>
                </a:solidFill>
              </a:rPr>
              <a:t>r</a:t>
            </a:r>
            <a:r>
              <a:rPr lang="en-US" sz="2400" i="1" baseline="-25000" dirty="0" smtClean="0">
                <a:solidFill>
                  <a:schemeClr val="bg2">
                    <a:lumMod val="10000"/>
                  </a:schemeClr>
                </a:solidFill>
              </a:rPr>
              <a:t>1</a:t>
            </a:r>
            <a:r>
              <a:rPr lang="en-US" sz="2400" dirty="0" smtClean="0">
                <a:solidFill>
                  <a:schemeClr val="bg2">
                    <a:lumMod val="10000"/>
                  </a:schemeClr>
                </a:solidFill>
              </a:rPr>
              <a:t> = </a:t>
            </a:r>
            <a:r>
              <a:rPr lang="en-US" sz="2400" i="1" dirty="0" smtClean="0">
                <a:solidFill>
                  <a:schemeClr val="bg2">
                    <a:lumMod val="10000"/>
                  </a:schemeClr>
                </a:solidFill>
              </a:rPr>
              <a:t>e</a:t>
            </a:r>
            <a:r>
              <a:rPr lang="en-US" sz="2400" i="1" baseline="-25000" dirty="0" smtClean="0">
                <a:solidFill>
                  <a:schemeClr val="bg2">
                    <a:lumMod val="10000"/>
                  </a:schemeClr>
                </a:solidFill>
              </a:rPr>
              <a:t>1</a:t>
            </a:r>
            <a:r>
              <a:rPr lang="en-US" sz="2400" dirty="0" smtClean="0">
                <a:solidFill>
                  <a:schemeClr val="bg2">
                    <a:lumMod val="10000"/>
                  </a:schemeClr>
                </a:solidFill>
              </a:rPr>
              <a:t> –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+ 2 is true, where </a:t>
            </a:r>
            <a:r>
              <a:rPr lang="en-US" sz="2400" i="1" dirty="0" smtClean="0">
                <a:solidFill>
                  <a:schemeClr val="bg2">
                    <a:lumMod val="10000"/>
                  </a:schemeClr>
                </a:solidFill>
              </a:rPr>
              <a:t>e</a:t>
            </a:r>
            <a:r>
              <a:rPr lang="en-US" sz="2400" i="1" baseline="-25000" dirty="0" smtClean="0">
                <a:solidFill>
                  <a:schemeClr val="bg2">
                    <a:lumMod val="10000"/>
                  </a:schemeClr>
                </a:solidFill>
              </a:rPr>
              <a:t>1 </a:t>
            </a:r>
            <a:r>
              <a:rPr lang="en-US" sz="2400" i="1" dirty="0" smtClean="0">
                <a:solidFill>
                  <a:schemeClr val="bg2">
                    <a:lumMod val="10000"/>
                  </a:schemeClr>
                </a:solidFill>
              </a:rPr>
              <a:t> </a:t>
            </a:r>
            <a:r>
              <a:rPr lang="en-US" sz="2400" dirty="0" smtClean="0">
                <a:solidFill>
                  <a:schemeClr val="bg2">
                    <a:lumMod val="10000"/>
                  </a:schemeClr>
                </a:solidFill>
              </a:rPr>
              <a:t>= 1,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i="1" dirty="0" smtClean="0">
                <a:solidFill>
                  <a:schemeClr val="bg2">
                    <a:lumMod val="10000"/>
                  </a:schemeClr>
                </a:solidFill>
              </a:rPr>
              <a:t> </a:t>
            </a:r>
            <a:r>
              <a:rPr lang="en-US" sz="2400" dirty="0" smtClean="0">
                <a:solidFill>
                  <a:schemeClr val="bg2">
                    <a:lumMod val="10000"/>
                  </a:schemeClr>
                </a:solidFill>
              </a:rPr>
              <a:t>= 2, </a:t>
            </a:r>
            <a:r>
              <a:rPr lang="en-US" sz="2400" i="1" dirty="0" smtClean="0">
                <a:solidFill>
                  <a:schemeClr val="bg2">
                    <a:lumMod val="10000"/>
                  </a:schemeClr>
                </a:solidFill>
              </a:rPr>
              <a:t>r</a:t>
            </a:r>
            <a:r>
              <a:rPr lang="en-US" sz="2400" i="1" baseline="-25000" dirty="0" smtClean="0">
                <a:solidFill>
                  <a:schemeClr val="bg2">
                    <a:lumMod val="10000"/>
                  </a:schemeClr>
                </a:solidFill>
              </a:rPr>
              <a:t>1</a:t>
            </a:r>
            <a:r>
              <a:rPr lang="en-US" sz="2400" dirty="0" smtClean="0">
                <a:solidFill>
                  <a:schemeClr val="bg2">
                    <a:lumMod val="10000"/>
                  </a:schemeClr>
                </a:solidFill>
              </a:rPr>
              <a:t> = 1 </a:t>
            </a:r>
          </a:p>
          <a:p>
            <a:endParaRPr lang="en-US" sz="2400" dirty="0">
              <a:solidFill>
                <a:schemeClr val="bg2">
                  <a:lumMod val="10000"/>
                </a:schemeClr>
              </a:solidFill>
            </a:endParaRPr>
          </a:p>
          <a:p>
            <a:r>
              <a:rPr lang="en-US" sz="2400" dirty="0" smtClean="0">
                <a:solidFill>
                  <a:schemeClr val="bg2">
                    <a:lumMod val="10000"/>
                  </a:schemeClr>
                </a:solidFill>
              </a:rPr>
              <a:t>Assume that </a:t>
            </a:r>
            <a:r>
              <a:rPr lang="en-US" sz="2400" i="1" dirty="0" err="1" smtClean="0">
                <a:solidFill>
                  <a:schemeClr val="bg2">
                    <a:lumMod val="10000"/>
                  </a:schemeClr>
                </a:solidFill>
              </a:rPr>
              <a:t>r</a:t>
            </a:r>
            <a:r>
              <a:rPr lang="en-US" sz="2400" i="1" baseline="-25000" dirty="0" err="1" smtClean="0">
                <a:solidFill>
                  <a:schemeClr val="bg2">
                    <a:lumMod val="10000"/>
                  </a:schemeClr>
                </a:solidFill>
              </a:rPr>
              <a:t>n</a:t>
            </a:r>
            <a:r>
              <a:rPr lang="en-US" sz="2400" dirty="0" smtClean="0">
                <a:solidFill>
                  <a:schemeClr val="bg2">
                    <a:lumMod val="10000"/>
                  </a:schemeClr>
                </a:solidFill>
              </a:rPr>
              <a:t> = </a:t>
            </a:r>
            <a:r>
              <a:rPr lang="en-US" sz="2400" i="1" dirty="0" smtClean="0">
                <a:solidFill>
                  <a:schemeClr val="bg2">
                    <a:lumMod val="10000"/>
                  </a:schemeClr>
                </a:solidFill>
              </a:rPr>
              <a:t>e</a:t>
            </a:r>
            <a:r>
              <a:rPr lang="en-US" sz="2400" i="1" baseline="-25000" dirty="0" smtClean="0">
                <a:solidFill>
                  <a:schemeClr val="bg2">
                    <a:lumMod val="10000"/>
                  </a:schemeClr>
                </a:solidFill>
              </a:rPr>
              <a:t>n</a:t>
            </a:r>
            <a:r>
              <a:rPr lang="en-US" sz="2400" dirty="0" smtClean="0">
                <a:solidFill>
                  <a:schemeClr val="bg2">
                    <a:lumMod val="10000"/>
                  </a:schemeClr>
                </a:solidFill>
              </a:rPr>
              <a:t> –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dirty="0" smtClean="0">
                <a:solidFill>
                  <a:schemeClr val="bg2">
                    <a:lumMod val="10000"/>
                  </a:schemeClr>
                </a:solidFill>
              </a:rPr>
              <a:t> + 2. We add the edge {</a:t>
            </a:r>
            <a:r>
              <a:rPr lang="en-US" sz="2400" i="1" dirty="0" smtClean="0">
                <a:solidFill>
                  <a:schemeClr val="bg2">
                    <a:lumMod val="10000"/>
                  </a:schemeClr>
                </a:solidFill>
              </a:rPr>
              <a:t>a</a:t>
            </a:r>
            <a:r>
              <a:rPr lang="en-US" sz="2400" i="1" baseline="-25000" dirty="0" smtClean="0">
                <a:solidFill>
                  <a:schemeClr val="bg2">
                    <a:lumMod val="10000"/>
                  </a:schemeClr>
                </a:solidFill>
              </a:rPr>
              <a:t>n+1</a:t>
            </a:r>
            <a:r>
              <a:rPr lang="en-US" sz="2400" dirty="0" smtClean="0">
                <a:solidFill>
                  <a:schemeClr val="bg2">
                    <a:lumMod val="10000"/>
                  </a:schemeClr>
                </a:solidFill>
              </a:rPr>
              <a:t>, </a:t>
            </a:r>
            <a:r>
              <a:rPr lang="en-US" sz="2400" i="1" dirty="0" smtClean="0">
                <a:solidFill>
                  <a:schemeClr val="bg2">
                    <a:lumMod val="10000"/>
                  </a:schemeClr>
                </a:solidFill>
              </a:rPr>
              <a:t>b</a:t>
            </a:r>
            <a:r>
              <a:rPr lang="en-US" sz="2400" i="1" baseline="-25000" dirty="0" smtClean="0">
                <a:solidFill>
                  <a:schemeClr val="bg2">
                    <a:lumMod val="10000"/>
                  </a:schemeClr>
                </a:solidFill>
              </a:rPr>
              <a:t>n+1</a:t>
            </a:r>
            <a:r>
              <a:rPr lang="en-US" sz="2400" dirty="0" smtClean="0">
                <a:solidFill>
                  <a:schemeClr val="bg2">
                    <a:lumMod val="10000"/>
                  </a:schemeClr>
                </a:solidFill>
              </a:rPr>
              <a:t>} to obtain G</a:t>
            </a:r>
            <a:r>
              <a:rPr lang="en-US" sz="2400" i="1" baseline="-25000" dirty="0" smtClean="0">
                <a:solidFill>
                  <a:schemeClr val="bg2">
                    <a:lumMod val="10000"/>
                  </a:schemeClr>
                </a:solidFill>
              </a:rPr>
              <a:t>n+1</a:t>
            </a:r>
            <a:r>
              <a:rPr lang="en-US" sz="2400" dirty="0" smtClean="0">
                <a:solidFill>
                  <a:schemeClr val="bg2">
                    <a:lumMod val="10000"/>
                  </a:schemeClr>
                </a:solidFill>
              </a:rPr>
              <a:t> from G</a:t>
            </a:r>
            <a:r>
              <a:rPr lang="en-US" sz="2400" i="1" baseline="-25000" dirty="0" smtClean="0">
                <a:solidFill>
                  <a:schemeClr val="bg2">
                    <a:lumMod val="10000"/>
                  </a:schemeClr>
                </a:solidFill>
              </a:rPr>
              <a:t>n</a:t>
            </a:r>
            <a:r>
              <a:rPr lang="en-US" sz="2400" dirty="0" smtClean="0">
                <a:solidFill>
                  <a:schemeClr val="bg2">
                    <a:lumMod val="10000"/>
                  </a:schemeClr>
                </a:solidFill>
              </a:rPr>
              <a:t>.</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606" y="3753707"/>
            <a:ext cx="2005394" cy="81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Euler’s Formula</a:t>
            </a:r>
          </a:p>
        </p:txBody>
      </p:sp>
      <p:sp>
        <p:nvSpPr>
          <p:cNvPr id="3" name="Content Placeholder 2"/>
          <p:cNvSpPr>
            <a:spLocks noGrp="1"/>
          </p:cNvSpPr>
          <p:nvPr>
            <p:ph idx="1"/>
          </p:nvPr>
        </p:nvSpPr>
        <p:spPr>
          <a:xfrm>
            <a:off x="457200" y="1765300"/>
            <a:ext cx="8229600" cy="4559300"/>
          </a:xfrm>
        </p:spPr>
        <p:txBody>
          <a:bodyPr>
            <a:normAutofit/>
          </a:bodyPr>
          <a:lstStyle/>
          <a:p>
            <a:r>
              <a:rPr lang="en-US" sz="2400" b="1" dirty="0" smtClean="0">
                <a:solidFill>
                  <a:schemeClr val="bg2">
                    <a:lumMod val="10000"/>
                  </a:schemeClr>
                </a:solidFill>
              </a:rPr>
              <a:t>Two cases:</a:t>
            </a:r>
            <a:endParaRPr lang="en-US" sz="2400" b="1" dirty="0">
              <a:solidFill>
                <a:schemeClr val="bg2">
                  <a:lumMod val="10000"/>
                </a:schemeClr>
              </a:solidFill>
            </a:endParaRPr>
          </a:p>
          <a:p>
            <a:pPr marL="109728" indent="0">
              <a:buNone/>
            </a:pPr>
            <a:r>
              <a:rPr lang="en-US" sz="2400" i="1" dirty="0">
                <a:solidFill>
                  <a:schemeClr val="bg2">
                    <a:lumMod val="10000"/>
                  </a:schemeClr>
                </a:solidFill>
              </a:rPr>
              <a:t>a</a:t>
            </a:r>
            <a:r>
              <a:rPr lang="en-US" sz="2400" i="1" baseline="-25000" dirty="0" smtClean="0">
                <a:solidFill>
                  <a:schemeClr val="bg2">
                    <a:lumMod val="10000"/>
                  </a:schemeClr>
                </a:solidFill>
              </a:rPr>
              <a:t>n+1</a:t>
            </a:r>
            <a:r>
              <a:rPr lang="en-US" sz="2400" dirty="0" smtClean="0">
                <a:solidFill>
                  <a:schemeClr val="bg2">
                    <a:lumMod val="10000"/>
                  </a:schemeClr>
                </a:solidFill>
              </a:rPr>
              <a:t> and </a:t>
            </a:r>
            <a:r>
              <a:rPr lang="en-US" sz="2400" i="1" dirty="0" smtClean="0">
                <a:solidFill>
                  <a:schemeClr val="bg2">
                    <a:lumMod val="10000"/>
                  </a:schemeClr>
                </a:solidFill>
              </a:rPr>
              <a:t>b</a:t>
            </a:r>
            <a:r>
              <a:rPr lang="en-US" sz="2400" i="1" baseline="-25000" dirty="0" smtClean="0">
                <a:solidFill>
                  <a:schemeClr val="bg2">
                    <a:lumMod val="10000"/>
                  </a:schemeClr>
                </a:solidFill>
              </a:rPr>
              <a:t>n+1</a:t>
            </a:r>
            <a:r>
              <a:rPr lang="en-US" sz="2400" dirty="0" smtClean="0">
                <a:solidFill>
                  <a:schemeClr val="bg2">
                    <a:lumMod val="10000"/>
                  </a:schemeClr>
                </a:solidFill>
              </a:rPr>
              <a:t> are already in </a:t>
            </a:r>
            <a:r>
              <a:rPr lang="en-US" sz="2400" dirty="0" err="1" smtClean="0">
                <a:solidFill>
                  <a:schemeClr val="bg2">
                    <a:lumMod val="10000"/>
                  </a:schemeClr>
                </a:solidFill>
              </a:rPr>
              <a:t>G</a:t>
            </a:r>
            <a:r>
              <a:rPr lang="en-US" sz="2400" i="1" baseline="-25000" dirty="0" err="1" smtClean="0">
                <a:solidFill>
                  <a:schemeClr val="bg2">
                    <a:lumMod val="10000"/>
                  </a:schemeClr>
                </a:solidFill>
              </a:rPr>
              <a:t>n</a:t>
            </a:r>
            <a:endParaRPr lang="en-US" sz="2400" i="1" baseline="-25000" dirty="0" smtClean="0">
              <a:solidFill>
                <a:schemeClr val="bg2">
                  <a:lumMod val="10000"/>
                </a:schemeClr>
              </a:solidFill>
            </a:endParaRPr>
          </a:p>
          <a:p>
            <a:pPr marL="109728" indent="0">
              <a:buNone/>
            </a:pPr>
            <a:r>
              <a:rPr lang="en-US" sz="2400" i="1" dirty="0" smtClean="0">
                <a:solidFill>
                  <a:schemeClr val="bg2">
                    <a:lumMod val="10000"/>
                  </a:schemeClr>
                </a:solidFill>
              </a:rPr>
              <a:t>r</a:t>
            </a:r>
            <a:r>
              <a:rPr lang="en-US" sz="2400" i="1" baseline="-25000" dirty="0" smtClean="0">
                <a:solidFill>
                  <a:schemeClr val="bg2">
                    <a:lumMod val="10000"/>
                  </a:schemeClr>
                </a:solidFill>
              </a:rPr>
              <a:t>n+1</a:t>
            </a:r>
            <a:r>
              <a:rPr lang="en-US" sz="2400" i="1" dirty="0" smtClean="0">
                <a:solidFill>
                  <a:schemeClr val="bg2">
                    <a:lumMod val="10000"/>
                  </a:schemeClr>
                </a:solidFill>
              </a:rPr>
              <a:t> = </a:t>
            </a:r>
            <a:r>
              <a:rPr lang="en-US" sz="2400" i="1" dirty="0" err="1" smtClean="0">
                <a:solidFill>
                  <a:schemeClr val="bg2">
                    <a:lumMod val="10000"/>
                  </a:schemeClr>
                </a:solidFill>
              </a:rPr>
              <a:t>r</a:t>
            </a:r>
            <a:r>
              <a:rPr lang="en-US" sz="2400" i="1" baseline="-25000" dirty="0" err="1" smtClean="0">
                <a:solidFill>
                  <a:schemeClr val="bg2">
                    <a:lumMod val="10000"/>
                  </a:schemeClr>
                </a:solidFill>
              </a:rPr>
              <a:t>n</a:t>
            </a:r>
            <a:r>
              <a:rPr lang="en-US" sz="2400" dirty="0" smtClean="0">
                <a:solidFill>
                  <a:schemeClr val="bg2">
                    <a:lumMod val="10000"/>
                  </a:schemeClr>
                </a:solidFill>
              </a:rPr>
              <a:t> + 1</a:t>
            </a:r>
            <a:r>
              <a:rPr lang="en-US" sz="2400" i="1" dirty="0" smtClean="0">
                <a:solidFill>
                  <a:schemeClr val="bg2">
                    <a:lumMod val="10000"/>
                  </a:schemeClr>
                </a:solidFill>
              </a:rPr>
              <a:t>, e</a:t>
            </a:r>
            <a:r>
              <a:rPr lang="en-US" sz="2400" i="1" baseline="-25000" dirty="0" smtClean="0">
                <a:solidFill>
                  <a:schemeClr val="bg2">
                    <a:lumMod val="10000"/>
                  </a:schemeClr>
                </a:solidFill>
              </a:rPr>
              <a:t>n+1</a:t>
            </a:r>
            <a:r>
              <a:rPr lang="en-US" sz="2400" dirty="0" smtClean="0">
                <a:solidFill>
                  <a:schemeClr val="bg2">
                    <a:lumMod val="10000"/>
                  </a:schemeClr>
                </a:solidFill>
              </a:rPr>
              <a:t> = </a:t>
            </a:r>
            <a:r>
              <a:rPr lang="en-US" sz="2400" i="1" dirty="0" smtClean="0">
                <a:solidFill>
                  <a:schemeClr val="bg2">
                    <a:lumMod val="10000"/>
                  </a:schemeClr>
                </a:solidFill>
              </a:rPr>
              <a:t>e</a:t>
            </a:r>
            <a:r>
              <a:rPr lang="en-US" sz="2400" i="1" baseline="-25000" dirty="0" smtClean="0">
                <a:solidFill>
                  <a:schemeClr val="bg2">
                    <a:lumMod val="10000"/>
                  </a:schemeClr>
                </a:solidFill>
              </a:rPr>
              <a:t>n</a:t>
            </a:r>
            <a:r>
              <a:rPr lang="en-US" sz="2400" dirty="0" smtClean="0">
                <a:solidFill>
                  <a:schemeClr val="bg2">
                    <a:lumMod val="10000"/>
                  </a:schemeClr>
                </a:solidFill>
              </a:rPr>
              <a:t> + 1,</a:t>
            </a:r>
          </a:p>
          <a:p>
            <a:pPr marL="109728" indent="0">
              <a:buNone/>
            </a:pPr>
            <a:r>
              <a:rPr lang="en-US" sz="2400" i="1" dirty="0">
                <a:solidFill>
                  <a:schemeClr val="bg2">
                    <a:lumMod val="10000"/>
                  </a:schemeClr>
                </a:solidFill>
              </a:rPr>
              <a:t>v</a:t>
            </a:r>
            <a:r>
              <a:rPr lang="en-US" sz="2400" i="1" baseline="-25000" dirty="0" smtClean="0">
                <a:solidFill>
                  <a:schemeClr val="bg2">
                    <a:lumMod val="10000"/>
                  </a:schemeClr>
                </a:solidFill>
              </a:rPr>
              <a:t>n+1</a:t>
            </a:r>
            <a:r>
              <a:rPr lang="en-US" sz="2400" i="1" dirty="0" smtClean="0">
                <a:solidFill>
                  <a:schemeClr val="bg2">
                    <a:lumMod val="10000"/>
                  </a:schemeClr>
                </a:solidFill>
              </a:rPr>
              <a:t> =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i="1" dirty="0" smtClean="0">
                <a:solidFill>
                  <a:schemeClr val="bg2">
                    <a:lumMod val="10000"/>
                  </a:schemeClr>
                </a:solidFill>
              </a:rPr>
              <a:t>.</a:t>
            </a:r>
          </a:p>
          <a:p>
            <a:pPr marL="109728" indent="0">
              <a:buNone/>
            </a:pPr>
            <a:r>
              <a:rPr lang="en-US" sz="2400" i="1" dirty="0">
                <a:solidFill>
                  <a:schemeClr val="bg2">
                    <a:lumMod val="10000"/>
                  </a:schemeClr>
                </a:solidFill>
              </a:rPr>
              <a:t>r</a:t>
            </a:r>
            <a:r>
              <a:rPr lang="en-US" sz="2400" i="1" baseline="-25000" dirty="0" smtClean="0">
                <a:solidFill>
                  <a:schemeClr val="bg2">
                    <a:lumMod val="10000"/>
                  </a:schemeClr>
                </a:solidFill>
              </a:rPr>
              <a:t>n+1</a:t>
            </a:r>
            <a:r>
              <a:rPr lang="en-US" sz="2400" dirty="0" smtClean="0">
                <a:solidFill>
                  <a:schemeClr val="bg2">
                    <a:lumMod val="10000"/>
                  </a:schemeClr>
                </a:solidFill>
              </a:rPr>
              <a:t> = </a:t>
            </a:r>
            <a:r>
              <a:rPr lang="en-US" sz="2400" i="1" dirty="0" smtClean="0">
                <a:solidFill>
                  <a:schemeClr val="bg2">
                    <a:lumMod val="10000"/>
                  </a:schemeClr>
                </a:solidFill>
              </a:rPr>
              <a:t>e</a:t>
            </a:r>
            <a:r>
              <a:rPr lang="en-US" sz="2400" i="1" baseline="-25000" dirty="0" smtClean="0">
                <a:solidFill>
                  <a:schemeClr val="bg2">
                    <a:lumMod val="10000"/>
                  </a:schemeClr>
                </a:solidFill>
              </a:rPr>
              <a:t>n+1</a:t>
            </a:r>
            <a:r>
              <a:rPr lang="en-US" sz="2400" dirty="0" smtClean="0">
                <a:solidFill>
                  <a:schemeClr val="bg2">
                    <a:lumMod val="10000"/>
                  </a:schemeClr>
                </a:solidFill>
              </a:rPr>
              <a:t> – </a:t>
            </a:r>
            <a:r>
              <a:rPr lang="en-US" sz="2400" i="1" dirty="0" smtClean="0">
                <a:solidFill>
                  <a:schemeClr val="bg2">
                    <a:lumMod val="10000"/>
                  </a:schemeClr>
                </a:solidFill>
              </a:rPr>
              <a:t>v</a:t>
            </a:r>
            <a:r>
              <a:rPr lang="en-US" sz="2400" i="1" baseline="-25000" dirty="0" smtClean="0">
                <a:solidFill>
                  <a:schemeClr val="bg2">
                    <a:lumMod val="10000"/>
                  </a:schemeClr>
                </a:solidFill>
              </a:rPr>
              <a:t>n+1</a:t>
            </a:r>
            <a:r>
              <a:rPr lang="en-US" sz="2400" dirty="0" smtClean="0">
                <a:solidFill>
                  <a:schemeClr val="bg2">
                    <a:lumMod val="10000"/>
                  </a:schemeClr>
                </a:solidFill>
              </a:rPr>
              <a:t> + 2.</a:t>
            </a:r>
            <a:r>
              <a:rPr lang="en-US" sz="2400" i="1" dirty="0" smtClean="0">
                <a:solidFill>
                  <a:schemeClr val="bg2">
                    <a:lumMod val="10000"/>
                  </a:schemeClr>
                </a:solidFill>
              </a:rPr>
              <a:t> </a:t>
            </a:r>
          </a:p>
          <a:p>
            <a:pPr marL="109728" indent="0">
              <a:buNone/>
            </a:pPr>
            <a:endParaRPr lang="en-US" sz="2400" i="1" dirty="0">
              <a:solidFill>
                <a:schemeClr val="bg2">
                  <a:lumMod val="10000"/>
                </a:schemeClr>
              </a:solidFill>
            </a:endParaRPr>
          </a:p>
          <a:p>
            <a:pPr marL="109728" indent="0">
              <a:buNone/>
            </a:pPr>
            <a:r>
              <a:rPr lang="en-US" sz="2400" i="1" dirty="0" smtClean="0">
                <a:solidFill>
                  <a:schemeClr val="bg2">
                    <a:lumMod val="10000"/>
                  </a:schemeClr>
                </a:solidFill>
              </a:rPr>
              <a:t>b</a:t>
            </a:r>
            <a:r>
              <a:rPr lang="en-US" sz="2400" i="1" baseline="-25000" dirty="0" smtClean="0">
                <a:solidFill>
                  <a:schemeClr val="bg2">
                    <a:lumMod val="10000"/>
                  </a:schemeClr>
                </a:solidFill>
              </a:rPr>
              <a:t>n+1</a:t>
            </a:r>
            <a:r>
              <a:rPr lang="en-US" sz="2400" dirty="0" smtClean="0">
                <a:solidFill>
                  <a:schemeClr val="bg2">
                    <a:lumMod val="10000"/>
                  </a:schemeClr>
                </a:solidFill>
              </a:rPr>
              <a:t> is added to </a:t>
            </a:r>
            <a:r>
              <a:rPr lang="en-US" sz="2400" dirty="0" err="1" smtClean="0">
                <a:solidFill>
                  <a:schemeClr val="bg2">
                    <a:lumMod val="10000"/>
                  </a:schemeClr>
                </a:solidFill>
              </a:rPr>
              <a:t>G</a:t>
            </a:r>
            <a:r>
              <a:rPr lang="en-US" sz="2400" i="1" baseline="-25000" dirty="0" err="1" smtClean="0">
                <a:solidFill>
                  <a:schemeClr val="bg2">
                    <a:lumMod val="10000"/>
                  </a:schemeClr>
                </a:solidFill>
              </a:rPr>
              <a:t>n</a:t>
            </a:r>
            <a:endParaRPr lang="en-US" sz="2400" i="1" baseline="-25000" dirty="0" smtClean="0">
              <a:solidFill>
                <a:schemeClr val="bg2">
                  <a:lumMod val="10000"/>
                </a:schemeClr>
              </a:solidFill>
            </a:endParaRPr>
          </a:p>
          <a:p>
            <a:pPr marL="109728" indent="0">
              <a:buNone/>
            </a:pPr>
            <a:r>
              <a:rPr lang="en-US" sz="2400" i="1" dirty="0">
                <a:solidFill>
                  <a:schemeClr val="bg2">
                    <a:lumMod val="10000"/>
                  </a:schemeClr>
                </a:solidFill>
              </a:rPr>
              <a:t>r</a:t>
            </a:r>
            <a:r>
              <a:rPr lang="en-US" sz="2400" i="1" baseline="-25000" dirty="0">
                <a:solidFill>
                  <a:schemeClr val="bg2">
                    <a:lumMod val="10000"/>
                  </a:schemeClr>
                </a:solidFill>
              </a:rPr>
              <a:t>n+1</a:t>
            </a:r>
            <a:r>
              <a:rPr lang="en-US" sz="2400" i="1" dirty="0">
                <a:solidFill>
                  <a:schemeClr val="bg2">
                    <a:lumMod val="10000"/>
                  </a:schemeClr>
                </a:solidFill>
              </a:rPr>
              <a:t> = </a:t>
            </a:r>
            <a:r>
              <a:rPr lang="en-US" sz="2400" i="1" dirty="0" err="1" smtClean="0">
                <a:solidFill>
                  <a:schemeClr val="bg2">
                    <a:lumMod val="10000"/>
                  </a:schemeClr>
                </a:solidFill>
              </a:rPr>
              <a:t>r</a:t>
            </a:r>
            <a:r>
              <a:rPr lang="en-US" sz="2400" i="1" baseline="-25000" dirty="0" err="1" smtClean="0">
                <a:solidFill>
                  <a:schemeClr val="bg2">
                    <a:lumMod val="10000"/>
                  </a:schemeClr>
                </a:solidFill>
              </a:rPr>
              <a:t>n</a:t>
            </a:r>
            <a:r>
              <a:rPr lang="en-US" sz="2400" dirty="0" smtClean="0">
                <a:solidFill>
                  <a:schemeClr val="bg2">
                    <a:lumMod val="10000"/>
                  </a:schemeClr>
                </a:solidFill>
              </a:rPr>
              <a:t> </a:t>
            </a:r>
            <a:r>
              <a:rPr lang="en-US" sz="2400" i="1" dirty="0" smtClean="0">
                <a:solidFill>
                  <a:schemeClr val="bg2">
                    <a:lumMod val="10000"/>
                  </a:schemeClr>
                </a:solidFill>
              </a:rPr>
              <a:t>, </a:t>
            </a:r>
            <a:r>
              <a:rPr lang="en-US" sz="2400" i="1" dirty="0">
                <a:solidFill>
                  <a:schemeClr val="bg2">
                    <a:lumMod val="10000"/>
                  </a:schemeClr>
                </a:solidFill>
              </a:rPr>
              <a:t>e</a:t>
            </a:r>
            <a:r>
              <a:rPr lang="en-US" sz="2400" i="1" baseline="-25000" dirty="0">
                <a:solidFill>
                  <a:schemeClr val="bg2">
                    <a:lumMod val="10000"/>
                  </a:schemeClr>
                </a:solidFill>
              </a:rPr>
              <a:t>n+1</a:t>
            </a:r>
            <a:r>
              <a:rPr lang="en-US" sz="2400" dirty="0">
                <a:solidFill>
                  <a:schemeClr val="bg2">
                    <a:lumMod val="10000"/>
                  </a:schemeClr>
                </a:solidFill>
              </a:rPr>
              <a:t> = </a:t>
            </a:r>
            <a:r>
              <a:rPr lang="en-US" sz="2400" i="1" dirty="0">
                <a:solidFill>
                  <a:schemeClr val="bg2">
                    <a:lumMod val="10000"/>
                  </a:schemeClr>
                </a:solidFill>
              </a:rPr>
              <a:t>e</a:t>
            </a:r>
            <a:r>
              <a:rPr lang="en-US" sz="2400" i="1" baseline="-25000" dirty="0">
                <a:solidFill>
                  <a:schemeClr val="bg2">
                    <a:lumMod val="10000"/>
                  </a:schemeClr>
                </a:solidFill>
              </a:rPr>
              <a:t>n</a:t>
            </a:r>
            <a:r>
              <a:rPr lang="en-US" sz="2400" dirty="0">
                <a:solidFill>
                  <a:schemeClr val="bg2">
                    <a:lumMod val="10000"/>
                  </a:schemeClr>
                </a:solidFill>
              </a:rPr>
              <a:t> + 1,</a:t>
            </a:r>
          </a:p>
          <a:p>
            <a:pPr marL="109728" indent="0">
              <a:buNone/>
            </a:pPr>
            <a:r>
              <a:rPr lang="en-US" sz="2400" i="1" dirty="0">
                <a:solidFill>
                  <a:schemeClr val="bg2">
                    <a:lumMod val="10000"/>
                  </a:schemeClr>
                </a:solidFill>
              </a:rPr>
              <a:t>v</a:t>
            </a:r>
            <a:r>
              <a:rPr lang="en-US" sz="2400" i="1" baseline="-25000" dirty="0">
                <a:solidFill>
                  <a:schemeClr val="bg2">
                    <a:lumMod val="10000"/>
                  </a:schemeClr>
                </a:solidFill>
              </a:rPr>
              <a:t>n+1</a:t>
            </a:r>
            <a:r>
              <a:rPr lang="en-US" sz="2400" i="1" dirty="0">
                <a:solidFill>
                  <a:schemeClr val="bg2">
                    <a:lumMod val="10000"/>
                  </a:schemeClr>
                </a:solidFill>
              </a:rPr>
              <a:t> =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i="1" dirty="0" smtClean="0">
                <a:solidFill>
                  <a:schemeClr val="bg2">
                    <a:lumMod val="10000"/>
                  </a:schemeClr>
                </a:solidFill>
              </a:rPr>
              <a:t> +</a:t>
            </a:r>
            <a:r>
              <a:rPr lang="en-US" sz="2400" dirty="0" smtClean="0">
                <a:solidFill>
                  <a:schemeClr val="bg2">
                    <a:lumMod val="10000"/>
                  </a:schemeClr>
                </a:solidFill>
              </a:rPr>
              <a:t> 1</a:t>
            </a:r>
            <a:r>
              <a:rPr lang="en-US" sz="2400" i="1" dirty="0" smtClean="0">
                <a:solidFill>
                  <a:schemeClr val="bg2">
                    <a:lumMod val="10000"/>
                  </a:schemeClr>
                </a:solidFill>
              </a:rPr>
              <a:t>.</a:t>
            </a:r>
            <a:endParaRPr lang="en-US" sz="2400" i="1" dirty="0">
              <a:solidFill>
                <a:schemeClr val="bg2">
                  <a:lumMod val="10000"/>
                </a:schemeClr>
              </a:solidFill>
            </a:endParaRPr>
          </a:p>
          <a:p>
            <a:pPr marL="109728" indent="0">
              <a:buNone/>
            </a:pPr>
            <a:r>
              <a:rPr lang="en-US" sz="2400" i="1" dirty="0">
                <a:solidFill>
                  <a:schemeClr val="bg2">
                    <a:lumMod val="10000"/>
                  </a:schemeClr>
                </a:solidFill>
              </a:rPr>
              <a:t>r</a:t>
            </a:r>
            <a:r>
              <a:rPr lang="en-US" sz="2400" i="1" baseline="-25000" dirty="0">
                <a:solidFill>
                  <a:schemeClr val="bg2">
                    <a:lumMod val="10000"/>
                  </a:schemeClr>
                </a:solidFill>
              </a:rPr>
              <a:t>n+1</a:t>
            </a:r>
            <a:r>
              <a:rPr lang="en-US" sz="2400" dirty="0">
                <a:solidFill>
                  <a:schemeClr val="bg2">
                    <a:lumMod val="10000"/>
                  </a:schemeClr>
                </a:solidFill>
              </a:rPr>
              <a:t> = </a:t>
            </a:r>
            <a:r>
              <a:rPr lang="en-US" sz="2400" i="1" dirty="0">
                <a:solidFill>
                  <a:schemeClr val="bg2">
                    <a:lumMod val="10000"/>
                  </a:schemeClr>
                </a:solidFill>
              </a:rPr>
              <a:t>e</a:t>
            </a:r>
            <a:r>
              <a:rPr lang="en-US" sz="2400" i="1" baseline="-25000" dirty="0">
                <a:solidFill>
                  <a:schemeClr val="bg2">
                    <a:lumMod val="10000"/>
                  </a:schemeClr>
                </a:solidFill>
              </a:rPr>
              <a:t>n+1</a:t>
            </a:r>
            <a:r>
              <a:rPr lang="en-US" sz="2400" dirty="0">
                <a:solidFill>
                  <a:schemeClr val="bg2">
                    <a:lumMod val="10000"/>
                  </a:schemeClr>
                </a:solidFill>
              </a:rPr>
              <a:t> – </a:t>
            </a:r>
            <a:r>
              <a:rPr lang="en-US" sz="2400" i="1" dirty="0">
                <a:solidFill>
                  <a:schemeClr val="bg2">
                    <a:lumMod val="10000"/>
                  </a:schemeClr>
                </a:solidFill>
              </a:rPr>
              <a:t>v</a:t>
            </a:r>
            <a:r>
              <a:rPr lang="en-US" sz="2400" i="1" baseline="-25000" dirty="0">
                <a:solidFill>
                  <a:schemeClr val="bg2">
                    <a:lumMod val="10000"/>
                  </a:schemeClr>
                </a:solidFill>
              </a:rPr>
              <a:t>n+1</a:t>
            </a:r>
            <a:r>
              <a:rPr lang="en-US" sz="2400" dirty="0">
                <a:solidFill>
                  <a:schemeClr val="bg2">
                    <a:lumMod val="10000"/>
                  </a:schemeClr>
                </a:solidFill>
              </a:rPr>
              <a:t> + 2.</a:t>
            </a:r>
            <a:r>
              <a:rPr lang="en-US" sz="2400" i="1" dirty="0">
                <a:solidFill>
                  <a:schemeClr val="bg2">
                    <a:lumMod val="10000"/>
                  </a:schemeClr>
                </a:solidFill>
              </a:rPr>
              <a:t> </a:t>
            </a:r>
          </a:p>
          <a:p>
            <a:pPr marL="109728" indent="0">
              <a:buNone/>
            </a:pP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237" y="1696546"/>
            <a:ext cx="3038163" cy="2342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177" y="4152004"/>
            <a:ext cx="2951223" cy="2401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171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Corollary 1</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If G is connected planar simple graph with </a:t>
            </a:r>
            <a:r>
              <a:rPr lang="en-US" sz="2400" i="1" dirty="0" smtClean="0">
                <a:solidFill>
                  <a:schemeClr val="bg2">
                    <a:lumMod val="10000"/>
                  </a:schemeClr>
                </a:solidFill>
              </a:rPr>
              <a:t>e</a:t>
            </a:r>
            <a:r>
              <a:rPr lang="en-US" sz="2400" dirty="0" smtClean="0">
                <a:solidFill>
                  <a:schemeClr val="bg2">
                    <a:lumMod val="10000"/>
                  </a:schemeClr>
                </a:solidFill>
              </a:rPr>
              <a:t> edges and </a:t>
            </a:r>
            <a:r>
              <a:rPr lang="en-US" sz="2400" i="1" dirty="0" smtClean="0">
                <a:solidFill>
                  <a:schemeClr val="bg2">
                    <a:lumMod val="10000"/>
                  </a:schemeClr>
                </a:solidFill>
              </a:rPr>
              <a:t>v</a:t>
            </a:r>
            <a:r>
              <a:rPr lang="en-US" sz="2400" dirty="0" smtClean="0">
                <a:solidFill>
                  <a:schemeClr val="bg2">
                    <a:lumMod val="10000"/>
                  </a:schemeClr>
                </a:solidFill>
              </a:rPr>
              <a:t> vertices, where </a:t>
            </a:r>
            <a:r>
              <a:rPr lang="en-US" sz="2400" i="1" dirty="0" smtClean="0">
                <a:solidFill>
                  <a:schemeClr val="bg2">
                    <a:lumMod val="10000"/>
                  </a:schemeClr>
                </a:solidFill>
              </a:rPr>
              <a:t>v</a:t>
            </a:r>
            <a:r>
              <a:rPr lang="en-US" sz="2400" dirty="0" smtClean="0">
                <a:solidFill>
                  <a:schemeClr val="bg2">
                    <a:lumMod val="10000"/>
                  </a:schemeClr>
                </a:solidFill>
              </a:rPr>
              <a:t> </a:t>
            </a:r>
            <a:r>
              <a:rPr lang="en-US" sz="2400" dirty="0" smtClean="0">
                <a:solidFill>
                  <a:schemeClr val="bg2">
                    <a:lumMod val="10000"/>
                  </a:schemeClr>
                </a:solidFill>
                <a:latin typeface="Times New Roman"/>
                <a:cs typeface="Times New Roman"/>
              </a:rPr>
              <a:t>≥ </a:t>
            </a:r>
            <a:r>
              <a:rPr lang="en-US" sz="2400" dirty="0" smtClean="0">
                <a:solidFill>
                  <a:schemeClr val="bg2">
                    <a:lumMod val="10000"/>
                  </a:schemeClr>
                </a:solidFill>
                <a:cs typeface="Times New Roman"/>
              </a:rPr>
              <a:t>3, then </a:t>
            </a:r>
            <a:r>
              <a:rPr lang="en-US" sz="2400" i="1" dirty="0" smtClean="0">
                <a:solidFill>
                  <a:schemeClr val="bg2">
                    <a:lumMod val="10000"/>
                  </a:schemeClr>
                </a:solidFill>
                <a:cs typeface="Times New Roman"/>
              </a:rPr>
              <a:t>e</a:t>
            </a:r>
            <a:r>
              <a:rPr lang="en-US" sz="2400" dirty="0" smtClean="0">
                <a:solidFill>
                  <a:schemeClr val="bg2">
                    <a:lumMod val="10000"/>
                  </a:schemeClr>
                </a:solidFill>
                <a:cs typeface="Times New Roman"/>
              </a:rPr>
              <a:t> ≤ 3</a:t>
            </a:r>
            <a:r>
              <a:rPr lang="en-US" sz="2400" i="1" dirty="0" smtClean="0">
                <a:solidFill>
                  <a:schemeClr val="bg2">
                    <a:lumMod val="10000"/>
                  </a:schemeClr>
                </a:solidFill>
                <a:cs typeface="Times New Roman"/>
              </a:rPr>
              <a:t>v</a:t>
            </a:r>
            <a:r>
              <a:rPr lang="en-US" sz="2400" dirty="0" smtClean="0">
                <a:solidFill>
                  <a:schemeClr val="bg2">
                    <a:lumMod val="10000"/>
                  </a:schemeClr>
                </a:solidFill>
                <a:cs typeface="Times New Roman"/>
              </a:rPr>
              <a:t> -6.</a:t>
            </a:r>
          </a:p>
          <a:p>
            <a:endParaRPr lang="en-US" sz="2400" dirty="0">
              <a:solidFill>
                <a:schemeClr val="bg2">
                  <a:lumMod val="10000"/>
                </a:schemeClr>
              </a:solidFill>
              <a:cs typeface="Times New Roman"/>
            </a:endParaRPr>
          </a:p>
          <a:p>
            <a:r>
              <a:rPr lang="en-US" sz="2400" dirty="0" smtClean="0">
                <a:solidFill>
                  <a:schemeClr val="bg2">
                    <a:lumMod val="10000"/>
                  </a:schemeClr>
                </a:solidFill>
                <a:cs typeface="Times New Roman"/>
              </a:rPr>
              <a:t>Example 5: Show that </a:t>
            </a:r>
            <a:r>
              <a:rPr lang="en-US" sz="2400" i="1" dirty="0" smtClean="0">
                <a:solidFill>
                  <a:schemeClr val="bg2">
                    <a:lumMod val="10000"/>
                  </a:schemeClr>
                </a:solidFill>
                <a:cs typeface="Times New Roman"/>
              </a:rPr>
              <a:t>K</a:t>
            </a:r>
            <a:r>
              <a:rPr lang="en-US" sz="2400" i="1" baseline="-25000" dirty="0" smtClean="0">
                <a:solidFill>
                  <a:schemeClr val="bg2">
                    <a:lumMod val="10000"/>
                  </a:schemeClr>
                </a:solidFill>
                <a:cs typeface="Times New Roman"/>
              </a:rPr>
              <a:t>5</a:t>
            </a:r>
            <a:r>
              <a:rPr lang="en-US" sz="2400" dirty="0" smtClean="0">
                <a:solidFill>
                  <a:schemeClr val="bg2">
                    <a:lumMod val="10000"/>
                  </a:schemeClr>
                </a:solidFill>
                <a:cs typeface="Times New Roman"/>
              </a:rPr>
              <a:t> is </a:t>
            </a:r>
            <a:r>
              <a:rPr lang="en-US" sz="2400" dirty="0" err="1" smtClean="0">
                <a:solidFill>
                  <a:schemeClr val="bg2">
                    <a:lumMod val="10000"/>
                  </a:schemeClr>
                </a:solidFill>
                <a:cs typeface="Times New Roman"/>
              </a:rPr>
              <a:t>nonplanar</a:t>
            </a:r>
            <a:r>
              <a:rPr lang="en-US" sz="2400" dirty="0" smtClean="0">
                <a:solidFill>
                  <a:schemeClr val="bg2">
                    <a:lumMod val="10000"/>
                  </a:schemeClr>
                </a:solidFill>
                <a:cs typeface="Times New Roman"/>
              </a:rPr>
              <a:t> using corollary 1.</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6947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Walk, Trail</a:t>
            </a:r>
            <a:endParaRPr lang="en-US" dirty="0"/>
          </a:p>
        </p:txBody>
      </p:sp>
      <p:sp>
        <p:nvSpPr>
          <p:cNvPr id="3" name="Content Placeholder 2"/>
          <p:cNvSpPr>
            <a:spLocks noGrp="1"/>
          </p:cNvSpPr>
          <p:nvPr>
            <p:ph idx="1"/>
          </p:nvPr>
        </p:nvSpPr>
        <p:spPr/>
        <p:txBody>
          <a:bodyPr>
            <a:normAutofit lnSpcReduction="10000"/>
          </a:bodyPr>
          <a:lstStyle/>
          <a:p>
            <a:r>
              <a:rPr lang="en-US" sz="2400" dirty="0">
                <a:solidFill>
                  <a:schemeClr val="bg2">
                    <a:lumMod val="10000"/>
                  </a:schemeClr>
                </a:solidFill>
              </a:rPr>
              <a:t>A </a:t>
            </a:r>
            <a:r>
              <a:rPr lang="en-US" sz="2400" b="1" dirty="0">
                <a:solidFill>
                  <a:schemeClr val="bg2">
                    <a:lumMod val="10000"/>
                  </a:schemeClr>
                </a:solidFill>
              </a:rPr>
              <a:t>walk</a:t>
            </a:r>
            <a:r>
              <a:rPr lang="en-US" sz="2400" dirty="0">
                <a:solidFill>
                  <a:schemeClr val="bg2">
                    <a:lumMod val="10000"/>
                  </a:schemeClr>
                </a:solidFill>
              </a:rPr>
              <a:t> is a sequence of vertices and edges of a graph i.e. if we traverse a graph then we get a walk.</a:t>
            </a:r>
            <a:endParaRPr lang="en-US" sz="2400" dirty="0" smtClean="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smtClean="0">
              <a:solidFill>
                <a:schemeClr val="bg2">
                  <a:lumMod val="10000"/>
                </a:schemeClr>
              </a:solidFill>
            </a:endParaRPr>
          </a:p>
          <a:p>
            <a:pPr marL="109728" indent="0">
              <a:buNone/>
            </a:pPr>
            <a:endParaRPr lang="en-US" sz="2400" dirty="0">
              <a:solidFill>
                <a:schemeClr val="bg2">
                  <a:lumMod val="10000"/>
                </a:schemeClr>
              </a:solidFill>
            </a:endParaRPr>
          </a:p>
          <a:p>
            <a:r>
              <a:rPr lang="en-US" sz="2400" dirty="0">
                <a:solidFill>
                  <a:srgbClr val="FFC000"/>
                </a:solidFill>
              </a:rPr>
              <a:t>v</a:t>
            </a:r>
            <a:r>
              <a:rPr lang="en-US" sz="2400" baseline="-25000" dirty="0" smtClean="0">
                <a:solidFill>
                  <a:srgbClr val="FFC000"/>
                </a:solidFill>
              </a:rPr>
              <a:t>1</a:t>
            </a:r>
            <a:r>
              <a:rPr lang="en-US" sz="2400" dirty="0" smtClean="0">
                <a:solidFill>
                  <a:schemeClr val="bg2">
                    <a:lumMod val="10000"/>
                  </a:schemeClr>
                </a:solidFill>
              </a:rPr>
              <a:t>, {v</a:t>
            </a:r>
            <a:r>
              <a:rPr lang="en-US" sz="2400" baseline="-25000" dirty="0" smtClean="0">
                <a:solidFill>
                  <a:schemeClr val="bg2">
                    <a:lumMod val="10000"/>
                  </a:schemeClr>
                </a:solidFill>
              </a:rPr>
              <a:t>1</a:t>
            </a:r>
            <a:r>
              <a:rPr lang="en-US" sz="2400" dirty="0" smtClean="0">
                <a:solidFill>
                  <a:schemeClr val="bg2">
                    <a:lumMod val="10000"/>
                  </a:schemeClr>
                </a:solidFill>
              </a:rPr>
              <a:t>, v</a:t>
            </a:r>
            <a:r>
              <a:rPr lang="en-US" sz="2400" baseline="-25000" dirty="0" smtClean="0">
                <a:solidFill>
                  <a:schemeClr val="bg2">
                    <a:lumMod val="10000"/>
                  </a:schemeClr>
                </a:solidFill>
              </a:rPr>
              <a:t>2</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2</a:t>
            </a:r>
            <a:r>
              <a:rPr lang="en-US" sz="2400" dirty="0" smtClean="0">
                <a:solidFill>
                  <a:schemeClr val="bg2">
                    <a:lumMod val="10000"/>
                  </a:schemeClr>
                </a:solidFill>
              </a:rPr>
              <a:t>, </a:t>
            </a:r>
            <a:r>
              <a:rPr lang="en-US" sz="2400" dirty="0" smtClean="0">
                <a:solidFill>
                  <a:srgbClr val="FF0000"/>
                </a:solidFill>
              </a:rPr>
              <a:t>{v</a:t>
            </a:r>
            <a:r>
              <a:rPr lang="en-US" sz="2400" baseline="-25000" dirty="0" smtClean="0">
                <a:solidFill>
                  <a:srgbClr val="FF0000"/>
                </a:solidFill>
              </a:rPr>
              <a:t>2</a:t>
            </a:r>
            <a:r>
              <a:rPr lang="en-US" sz="2400" dirty="0" smtClean="0">
                <a:solidFill>
                  <a:srgbClr val="FF0000"/>
                </a:solidFill>
              </a:rPr>
              <a:t>, v</a:t>
            </a:r>
            <a:r>
              <a:rPr lang="en-US" sz="2400" baseline="-25000" dirty="0" smtClean="0">
                <a:solidFill>
                  <a:srgbClr val="FF0000"/>
                </a:solidFill>
              </a:rPr>
              <a:t>3</a:t>
            </a:r>
            <a:r>
              <a:rPr lang="en-US" sz="2400" dirty="0" smtClean="0">
                <a:solidFill>
                  <a:srgbClr val="FF0000"/>
                </a:solidFill>
              </a:rPr>
              <a:t>}</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3</a:t>
            </a:r>
            <a:r>
              <a:rPr lang="en-US" sz="2400" dirty="0" smtClean="0">
                <a:solidFill>
                  <a:schemeClr val="bg2">
                    <a:lumMod val="10000"/>
                  </a:schemeClr>
                </a:solidFill>
              </a:rPr>
              <a:t>, {v</a:t>
            </a:r>
            <a:r>
              <a:rPr lang="en-US" sz="2400" baseline="-25000" dirty="0" smtClean="0">
                <a:solidFill>
                  <a:schemeClr val="bg2">
                    <a:lumMod val="10000"/>
                  </a:schemeClr>
                </a:solidFill>
              </a:rPr>
              <a:t>3</a:t>
            </a:r>
            <a:r>
              <a:rPr lang="en-US" sz="2400" dirty="0" smtClean="0">
                <a:solidFill>
                  <a:schemeClr val="bg2">
                    <a:lumMod val="10000"/>
                  </a:schemeClr>
                </a:solidFill>
              </a:rPr>
              <a:t>, v</a:t>
            </a:r>
            <a:r>
              <a:rPr lang="en-US" sz="2400" baseline="-25000" dirty="0" smtClean="0">
                <a:solidFill>
                  <a:schemeClr val="bg2">
                    <a:lumMod val="10000"/>
                  </a:schemeClr>
                </a:solidFill>
              </a:rPr>
              <a:t>4</a:t>
            </a:r>
            <a:r>
              <a:rPr lang="en-US" sz="2400" dirty="0" smtClean="0">
                <a:solidFill>
                  <a:schemeClr val="bg2">
                    <a:lumMod val="10000"/>
                  </a:schemeClr>
                </a:solidFill>
              </a:rPr>
              <a:t>}, v</a:t>
            </a:r>
            <a:r>
              <a:rPr lang="en-US" sz="2400" baseline="-25000" dirty="0" smtClean="0">
                <a:solidFill>
                  <a:schemeClr val="bg2">
                    <a:lumMod val="10000"/>
                  </a:schemeClr>
                </a:solidFill>
              </a:rPr>
              <a:t>4</a:t>
            </a:r>
            <a:r>
              <a:rPr lang="en-US" sz="2400" dirty="0" smtClean="0">
                <a:solidFill>
                  <a:schemeClr val="bg2">
                    <a:lumMod val="10000"/>
                  </a:schemeClr>
                </a:solidFill>
              </a:rPr>
              <a:t>, {v</a:t>
            </a:r>
            <a:r>
              <a:rPr lang="en-US" sz="2400" baseline="-25000" dirty="0" smtClean="0">
                <a:solidFill>
                  <a:schemeClr val="bg2">
                    <a:lumMod val="10000"/>
                  </a:schemeClr>
                </a:solidFill>
              </a:rPr>
              <a:t>4</a:t>
            </a:r>
            <a:r>
              <a:rPr lang="en-US" sz="2400" dirty="0" smtClean="0">
                <a:solidFill>
                  <a:schemeClr val="bg2">
                    <a:lumMod val="10000"/>
                  </a:schemeClr>
                </a:solidFill>
              </a:rPr>
              <a:t>, v</a:t>
            </a:r>
            <a:r>
              <a:rPr lang="en-US" sz="2400" baseline="-25000" dirty="0" smtClean="0">
                <a:solidFill>
                  <a:schemeClr val="bg2">
                    <a:lumMod val="10000"/>
                  </a:schemeClr>
                </a:solidFill>
              </a:rPr>
              <a:t>5</a:t>
            </a:r>
            <a:r>
              <a:rPr lang="en-US" sz="2400" dirty="0" smtClean="0">
                <a:solidFill>
                  <a:schemeClr val="bg2">
                    <a:lumMod val="10000"/>
                  </a:schemeClr>
                </a:solidFill>
              </a:rPr>
              <a:t>}, v</a:t>
            </a:r>
            <a:r>
              <a:rPr lang="en-US" sz="2400" baseline="-25000" dirty="0" smtClean="0">
                <a:solidFill>
                  <a:schemeClr val="bg2">
                    <a:lumMod val="10000"/>
                  </a:schemeClr>
                </a:solidFill>
              </a:rPr>
              <a:t>5</a:t>
            </a:r>
            <a:r>
              <a:rPr lang="en-US" sz="2400" dirty="0" smtClean="0">
                <a:solidFill>
                  <a:schemeClr val="bg2">
                    <a:lumMod val="10000"/>
                  </a:schemeClr>
                </a:solidFill>
              </a:rPr>
              <a:t>, {v</a:t>
            </a:r>
            <a:r>
              <a:rPr lang="en-US" sz="2400" baseline="-25000" dirty="0" smtClean="0">
                <a:solidFill>
                  <a:schemeClr val="bg2">
                    <a:lumMod val="10000"/>
                  </a:schemeClr>
                </a:solidFill>
              </a:rPr>
              <a:t>5</a:t>
            </a:r>
            <a:r>
              <a:rPr lang="en-US" sz="2400" dirty="0" smtClean="0">
                <a:solidFill>
                  <a:schemeClr val="bg2">
                    <a:lumMod val="10000"/>
                  </a:schemeClr>
                </a:solidFill>
              </a:rPr>
              <a:t>, v</a:t>
            </a:r>
            <a:r>
              <a:rPr lang="en-US" sz="2400" baseline="-25000" dirty="0" smtClean="0">
                <a:solidFill>
                  <a:schemeClr val="bg2">
                    <a:lumMod val="10000"/>
                  </a:schemeClr>
                </a:solidFill>
              </a:rPr>
              <a:t>6</a:t>
            </a:r>
            <a:r>
              <a:rPr lang="en-US" sz="2400" dirty="0" smtClean="0">
                <a:solidFill>
                  <a:schemeClr val="bg2">
                    <a:lumMod val="10000"/>
                  </a:schemeClr>
                </a:solidFill>
              </a:rPr>
              <a:t>}, v</a:t>
            </a:r>
            <a:r>
              <a:rPr lang="en-US" sz="2400" baseline="-25000" dirty="0" smtClean="0">
                <a:solidFill>
                  <a:schemeClr val="bg2">
                    <a:lumMod val="10000"/>
                  </a:schemeClr>
                </a:solidFill>
              </a:rPr>
              <a:t>6</a:t>
            </a:r>
            <a:r>
              <a:rPr lang="en-US" sz="2400" dirty="0" smtClean="0">
                <a:solidFill>
                  <a:schemeClr val="bg2">
                    <a:lumMod val="10000"/>
                  </a:schemeClr>
                </a:solidFill>
              </a:rPr>
              <a:t>, {v</a:t>
            </a:r>
            <a:r>
              <a:rPr lang="en-US" sz="2400" baseline="-25000" dirty="0" smtClean="0">
                <a:solidFill>
                  <a:schemeClr val="bg2">
                    <a:lumMod val="10000"/>
                  </a:schemeClr>
                </a:solidFill>
              </a:rPr>
              <a:t>6</a:t>
            </a:r>
            <a:r>
              <a:rPr lang="en-US" sz="2400" dirty="0" smtClean="0">
                <a:solidFill>
                  <a:schemeClr val="bg2">
                    <a:lumMod val="10000"/>
                  </a:schemeClr>
                </a:solidFill>
              </a:rPr>
              <a:t>, v</a:t>
            </a:r>
            <a:r>
              <a:rPr lang="en-US" sz="2400" baseline="-25000" dirty="0" smtClean="0">
                <a:solidFill>
                  <a:schemeClr val="bg2">
                    <a:lumMod val="10000"/>
                  </a:schemeClr>
                </a:solidFill>
              </a:rPr>
              <a:t>3</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3</a:t>
            </a:r>
            <a:r>
              <a:rPr lang="en-US" sz="2400" dirty="0" smtClean="0">
                <a:solidFill>
                  <a:schemeClr val="bg2">
                    <a:lumMod val="10000"/>
                  </a:schemeClr>
                </a:solidFill>
              </a:rPr>
              <a:t>, </a:t>
            </a:r>
            <a:r>
              <a:rPr lang="en-US" sz="2400" dirty="0" smtClean="0">
                <a:solidFill>
                  <a:srgbClr val="FF0000"/>
                </a:solidFill>
              </a:rPr>
              <a:t>{v</a:t>
            </a:r>
            <a:r>
              <a:rPr lang="en-US" sz="2400" baseline="-25000" dirty="0">
                <a:solidFill>
                  <a:srgbClr val="FF0000"/>
                </a:solidFill>
              </a:rPr>
              <a:t>2</a:t>
            </a:r>
            <a:r>
              <a:rPr lang="en-US" sz="2400" dirty="0" smtClean="0">
                <a:solidFill>
                  <a:srgbClr val="FF0000"/>
                </a:solidFill>
              </a:rPr>
              <a:t>, v</a:t>
            </a:r>
            <a:r>
              <a:rPr lang="en-US" sz="2400" baseline="-25000" dirty="0">
                <a:solidFill>
                  <a:srgbClr val="FF0000"/>
                </a:solidFill>
              </a:rPr>
              <a:t>3</a:t>
            </a:r>
            <a:r>
              <a:rPr lang="en-US" sz="2400" dirty="0" smtClean="0">
                <a:solidFill>
                  <a:srgbClr val="FF0000"/>
                </a:solidFill>
              </a:rPr>
              <a:t>}</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2</a:t>
            </a:r>
            <a:r>
              <a:rPr lang="en-US" sz="2400" dirty="0" smtClean="0">
                <a:solidFill>
                  <a:schemeClr val="bg2">
                    <a:lumMod val="10000"/>
                  </a:schemeClr>
                </a:solidFill>
              </a:rPr>
              <a:t>, {v</a:t>
            </a:r>
            <a:r>
              <a:rPr lang="en-US" sz="2400" baseline="-25000" dirty="0" smtClean="0">
                <a:solidFill>
                  <a:schemeClr val="bg2">
                    <a:lumMod val="10000"/>
                  </a:schemeClr>
                </a:solidFill>
              </a:rPr>
              <a:t>2</a:t>
            </a:r>
            <a:r>
              <a:rPr lang="en-US" sz="2400" dirty="0" smtClean="0">
                <a:solidFill>
                  <a:schemeClr val="bg2">
                    <a:lumMod val="10000"/>
                  </a:schemeClr>
                </a:solidFill>
              </a:rPr>
              <a:t>, v</a:t>
            </a:r>
            <a:r>
              <a:rPr lang="en-US" sz="2400" baseline="-25000" dirty="0" smtClean="0">
                <a:solidFill>
                  <a:schemeClr val="bg2">
                    <a:lumMod val="10000"/>
                  </a:schemeClr>
                </a:solidFill>
              </a:rPr>
              <a:t>7</a:t>
            </a:r>
            <a:r>
              <a:rPr lang="en-US" sz="2400" dirty="0" smtClean="0">
                <a:solidFill>
                  <a:schemeClr val="bg2">
                    <a:lumMod val="10000"/>
                  </a:schemeClr>
                </a:solidFill>
              </a:rPr>
              <a:t>}, v</a:t>
            </a:r>
            <a:r>
              <a:rPr lang="en-US" sz="2400" baseline="-25000" dirty="0" smtClean="0">
                <a:solidFill>
                  <a:schemeClr val="bg2">
                    <a:lumMod val="10000"/>
                  </a:schemeClr>
                </a:solidFill>
              </a:rPr>
              <a:t>7</a:t>
            </a:r>
            <a:r>
              <a:rPr lang="en-US" sz="2400" dirty="0" smtClean="0">
                <a:solidFill>
                  <a:schemeClr val="bg2">
                    <a:lumMod val="10000"/>
                  </a:schemeClr>
                </a:solidFill>
              </a:rPr>
              <a:t>, {v</a:t>
            </a:r>
            <a:r>
              <a:rPr lang="en-US" sz="2400" baseline="-25000" dirty="0" smtClean="0">
                <a:solidFill>
                  <a:schemeClr val="bg2">
                    <a:lumMod val="10000"/>
                  </a:schemeClr>
                </a:solidFill>
              </a:rPr>
              <a:t>7</a:t>
            </a:r>
            <a:r>
              <a:rPr lang="en-US" sz="2400" dirty="0" smtClean="0">
                <a:solidFill>
                  <a:schemeClr val="bg2">
                    <a:lumMod val="10000"/>
                  </a:schemeClr>
                </a:solidFill>
              </a:rPr>
              <a:t>, v</a:t>
            </a:r>
            <a:r>
              <a:rPr lang="en-US" sz="2400" baseline="-25000" dirty="0" smtClean="0">
                <a:solidFill>
                  <a:schemeClr val="bg2">
                    <a:lumMod val="10000"/>
                  </a:schemeClr>
                </a:solidFill>
              </a:rPr>
              <a:t>1</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1</a:t>
            </a:r>
            <a:r>
              <a:rPr lang="en-US" sz="2400" dirty="0" smtClean="0">
                <a:solidFill>
                  <a:schemeClr val="bg2">
                    <a:lumMod val="10000"/>
                  </a:schemeClr>
                </a:solidFill>
              </a:rPr>
              <a:t> is a walk.</a:t>
            </a:r>
            <a:endParaRPr lang="en-US" sz="2400" dirty="0">
              <a:solidFill>
                <a:schemeClr val="bg2">
                  <a:lumMod val="10000"/>
                </a:schemeClr>
              </a:solidFill>
            </a:endParaRPr>
          </a:p>
        </p:txBody>
      </p:sp>
      <p:sp>
        <p:nvSpPr>
          <p:cNvPr id="4" name="Oval 3"/>
          <p:cNvSpPr/>
          <p:nvPr/>
        </p:nvSpPr>
        <p:spPr>
          <a:xfrm>
            <a:off x="3801733" y="36874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85406" y="36874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533551" y="4324805"/>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61806" y="36874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33551" y="3036332"/>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9006" y="3036332"/>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09006" y="4324805"/>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4" idx="1"/>
          </p:cNvCxnSpPr>
          <p:nvPr/>
        </p:nvCxnSpPr>
        <p:spPr>
          <a:xfrm>
            <a:off x="3261406" y="3188732"/>
            <a:ext cx="562645" cy="521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7"/>
            <a:endCxn id="4" idx="3"/>
          </p:cNvCxnSpPr>
          <p:nvPr/>
        </p:nvCxnSpPr>
        <p:spPr>
          <a:xfrm flipV="1">
            <a:off x="3239088" y="3817578"/>
            <a:ext cx="584963" cy="529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a:endCxn id="10" idx="0"/>
          </p:cNvCxnSpPr>
          <p:nvPr/>
        </p:nvCxnSpPr>
        <p:spPr>
          <a:xfrm>
            <a:off x="3185206" y="3188732"/>
            <a:ext cx="0" cy="1136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6"/>
            <a:endCxn id="5" idx="2"/>
          </p:cNvCxnSpPr>
          <p:nvPr/>
        </p:nvCxnSpPr>
        <p:spPr>
          <a:xfrm>
            <a:off x="3954133" y="3763696"/>
            <a:ext cx="831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7"/>
            <a:endCxn id="8" idx="3"/>
          </p:cNvCxnSpPr>
          <p:nvPr/>
        </p:nvCxnSpPr>
        <p:spPr>
          <a:xfrm flipV="1">
            <a:off x="4915488" y="3166414"/>
            <a:ext cx="640381" cy="54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5"/>
            <a:endCxn id="7" idx="1"/>
          </p:cNvCxnSpPr>
          <p:nvPr/>
        </p:nvCxnSpPr>
        <p:spPr>
          <a:xfrm>
            <a:off x="5663633" y="3166414"/>
            <a:ext cx="820491" cy="54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7"/>
            <a:endCxn id="7" idx="3"/>
          </p:cNvCxnSpPr>
          <p:nvPr/>
        </p:nvCxnSpPr>
        <p:spPr>
          <a:xfrm flipV="1">
            <a:off x="5663633" y="3817578"/>
            <a:ext cx="820491" cy="529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5"/>
            <a:endCxn id="6" idx="1"/>
          </p:cNvCxnSpPr>
          <p:nvPr/>
        </p:nvCxnSpPr>
        <p:spPr>
          <a:xfrm>
            <a:off x="4915488" y="3817578"/>
            <a:ext cx="640381" cy="529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59848" y="4292539"/>
            <a:ext cx="377026" cy="369332"/>
          </a:xfrm>
          <a:prstGeom prst="rect">
            <a:avLst/>
          </a:prstGeom>
          <a:noFill/>
        </p:spPr>
        <p:txBody>
          <a:bodyPr wrap="none" rtlCol="0">
            <a:spAutoFit/>
          </a:bodyPr>
          <a:lstStyle/>
          <a:p>
            <a:r>
              <a:rPr lang="en-US" dirty="0" smtClean="0"/>
              <a:t>v</a:t>
            </a:r>
            <a:r>
              <a:rPr lang="en-US" baseline="-25000" dirty="0"/>
              <a:t>7</a:t>
            </a:r>
          </a:p>
        </p:txBody>
      </p:sp>
      <p:sp>
        <p:nvSpPr>
          <p:cNvPr id="20" name="TextBox 19"/>
          <p:cNvSpPr txBox="1"/>
          <p:nvPr/>
        </p:nvSpPr>
        <p:spPr>
          <a:xfrm>
            <a:off x="2743200" y="2793878"/>
            <a:ext cx="365806"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21" name="TextBox 20"/>
          <p:cNvSpPr txBox="1"/>
          <p:nvPr/>
        </p:nvSpPr>
        <p:spPr>
          <a:xfrm>
            <a:off x="3758830" y="3340481"/>
            <a:ext cx="386644" cy="369332"/>
          </a:xfrm>
          <a:prstGeom prst="rect">
            <a:avLst/>
          </a:prstGeom>
          <a:noFill/>
        </p:spPr>
        <p:txBody>
          <a:bodyPr wrap="none" rtlCol="0">
            <a:spAutoFit/>
          </a:bodyPr>
          <a:lstStyle/>
          <a:p>
            <a:r>
              <a:rPr lang="en-US" dirty="0" smtClean="0"/>
              <a:t>v</a:t>
            </a:r>
            <a:r>
              <a:rPr lang="en-US" baseline="-25000" dirty="0"/>
              <a:t>2</a:t>
            </a:r>
          </a:p>
        </p:txBody>
      </p:sp>
      <p:sp>
        <p:nvSpPr>
          <p:cNvPr id="22" name="TextBox 21"/>
          <p:cNvSpPr txBox="1"/>
          <p:nvPr/>
        </p:nvSpPr>
        <p:spPr>
          <a:xfrm>
            <a:off x="4605296" y="3292641"/>
            <a:ext cx="385042" cy="369332"/>
          </a:xfrm>
          <a:prstGeom prst="rect">
            <a:avLst/>
          </a:prstGeom>
          <a:noFill/>
        </p:spPr>
        <p:txBody>
          <a:bodyPr wrap="none" rtlCol="0">
            <a:spAutoFit/>
          </a:bodyPr>
          <a:lstStyle/>
          <a:p>
            <a:r>
              <a:rPr lang="en-US" dirty="0" smtClean="0"/>
              <a:t>v</a:t>
            </a:r>
            <a:r>
              <a:rPr lang="en-US" baseline="-25000" dirty="0"/>
              <a:t>3</a:t>
            </a:r>
          </a:p>
        </p:txBody>
      </p:sp>
      <p:sp>
        <p:nvSpPr>
          <p:cNvPr id="23" name="TextBox 22"/>
          <p:cNvSpPr txBox="1"/>
          <p:nvPr/>
        </p:nvSpPr>
        <p:spPr>
          <a:xfrm>
            <a:off x="5620730" y="2667000"/>
            <a:ext cx="386644" cy="369332"/>
          </a:xfrm>
          <a:prstGeom prst="rect">
            <a:avLst/>
          </a:prstGeom>
          <a:noFill/>
        </p:spPr>
        <p:txBody>
          <a:bodyPr wrap="none" rtlCol="0">
            <a:spAutoFit/>
          </a:bodyPr>
          <a:lstStyle/>
          <a:p>
            <a:r>
              <a:rPr lang="en-US" dirty="0" smtClean="0"/>
              <a:t>v</a:t>
            </a:r>
            <a:r>
              <a:rPr lang="en-US" baseline="-25000" dirty="0"/>
              <a:t>4</a:t>
            </a:r>
          </a:p>
        </p:txBody>
      </p:sp>
      <p:sp>
        <p:nvSpPr>
          <p:cNvPr id="24" name="TextBox 23"/>
          <p:cNvSpPr txBox="1"/>
          <p:nvPr/>
        </p:nvSpPr>
        <p:spPr>
          <a:xfrm>
            <a:off x="5499111" y="4477205"/>
            <a:ext cx="386644" cy="369332"/>
          </a:xfrm>
          <a:prstGeom prst="rect">
            <a:avLst/>
          </a:prstGeom>
          <a:noFill/>
        </p:spPr>
        <p:txBody>
          <a:bodyPr wrap="none" rtlCol="0">
            <a:spAutoFit/>
          </a:bodyPr>
          <a:lstStyle/>
          <a:p>
            <a:r>
              <a:rPr lang="en-US" dirty="0" smtClean="0"/>
              <a:t>v</a:t>
            </a:r>
            <a:r>
              <a:rPr lang="en-US" baseline="-25000" dirty="0"/>
              <a:t>6</a:t>
            </a:r>
          </a:p>
        </p:txBody>
      </p:sp>
      <p:sp>
        <p:nvSpPr>
          <p:cNvPr id="25" name="TextBox 24"/>
          <p:cNvSpPr txBox="1"/>
          <p:nvPr/>
        </p:nvSpPr>
        <p:spPr>
          <a:xfrm>
            <a:off x="6613370" y="3555878"/>
            <a:ext cx="381836" cy="369332"/>
          </a:xfrm>
          <a:prstGeom prst="rect">
            <a:avLst/>
          </a:prstGeom>
          <a:noFill/>
        </p:spPr>
        <p:txBody>
          <a:bodyPr wrap="none" rtlCol="0">
            <a:spAutoFit/>
          </a:bodyPr>
          <a:lstStyle/>
          <a:p>
            <a:r>
              <a:rPr lang="en-US" dirty="0" smtClean="0"/>
              <a:t>v</a:t>
            </a:r>
            <a:r>
              <a:rPr lang="en-US" baseline="-25000" dirty="0"/>
              <a:t>5</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1166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Walk, Trail</a:t>
            </a:r>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 </a:t>
            </a:r>
            <a:r>
              <a:rPr lang="en-US" sz="2400" b="1" dirty="0" smtClean="0">
                <a:solidFill>
                  <a:schemeClr val="bg2">
                    <a:lumMod val="10000"/>
                  </a:schemeClr>
                </a:solidFill>
              </a:rPr>
              <a:t>trail</a:t>
            </a:r>
            <a:r>
              <a:rPr lang="en-US" sz="2400" dirty="0" smtClean="0">
                <a:solidFill>
                  <a:schemeClr val="bg2">
                    <a:lumMod val="10000"/>
                  </a:schemeClr>
                </a:solidFill>
              </a:rPr>
              <a:t> is used to denote a walk that has no repeated edge.</a:t>
            </a: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endParaRPr lang="en-US" sz="2400" dirty="0">
              <a:solidFill>
                <a:schemeClr val="bg2">
                  <a:lumMod val="10000"/>
                </a:schemeClr>
              </a:solidFill>
            </a:endParaRPr>
          </a:p>
          <a:p>
            <a:endParaRPr lang="en-US" sz="2400" dirty="0" smtClean="0">
              <a:solidFill>
                <a:schemeClr val="bg2">
                  <a:lumMod val="10000"/>
                </a:schemeClr>
              </a:solidFill>
            </a:endParaRPr>
          </a:p>
          <a:p>
            <a:r>
              <a:rPr lang="en-US" sz="2400" dirty="0">
                <a:solidFill>
                  <a:schemeClr val="bg2">
                    <a:lumMod val="10000"/>
                  </a:schemeClr>
                </a:solidFill>
              </a:rPr>
              <a:t>v</a:t>
            </a:r>
            <a:r>
              <a:rPr lang="en-US" sz="2400" baseline="-25000" dirty="0">
                <a:solidFill>
                  <a:schemeClr val="bg2">
                    <a:lumMod val="10000"/>
                  </a:schemeClr>
                </a:solidFill>
              </a:rPr>
              <a:t>1</a:t>
            </a:r>
            <a:r>
              <a:rPr lang="en-US" sz="2400" dirty="0">
                <a:solidFill>
                  <a:schemeClr val="bg2">
                    <a:lumMod val="10000"/>
                  </a:schemeClr>
                </a:solidFill>
              </a:rPr>
              <a:t>, {v</a:t>
            </a:r>
            <a:r>
              <a:rPr lang="en-US" sz="2400" baseline="-25000" dirty="0">
                <a:solidFill>
                  <a:schemeClr val="bg2">
                    <a:lumMod val="10000"/>
                  </a:schemeClr>
                </a:solidFill>
              </a:rPr>
              <a:t>1</a:t>
            </a:r>
            <a:r>
              <a:rPr lang="en-US" sz="2400" dirty="0">
                <a:solidFill>
                  <a:schemeClr val="bg2">
                    <a:lumMod val="10000"/>
                  </a:schemeClr>
                </a:solidFill>
              </a:rPr>
              <a:t>, v</a:t>
            </a:r>
            <a:r>
              <a:rPr lang="en-US" sz="2400" baseline="-25000" dirty="0">
                <a:solidFill>
                  <a:schemeClr val="bg2">
                    <a:lumMod val="10000"/>
                  </a:schemeClr>
                </a:solidFill>
              </a:rPr>
              <a:t>2</a:t>
            </a:r>
            <a:r>
              <a:rPr lang="en-US" sz="2400" dirty="0">
                <a:solidFill>
                  <a:schemeClr val="bg2">
                    <a:lumMod val="10000"/>
                  </a:schemeClr>
                </a:solidFill>
              </a:rPr>
              <a:t>}, </a:t>
            </a:r>
            <a:r>
              <a:rPr lang="en-US" sz="2400" dirty="0">
                <a:solidFill>
                  <a:srgbClr val="FFC000"/>
                </a:solidFill>
              </a:rPr>
              <a:t>v</a:t>
            </a:r>
            <a:r>
              <a:rPr lang="en-US" sz="2400" baseline="-25000" dirty="0">
                <a:solidFill>
                  <a:srgbClr val="FFC000"/>
                </a:solidFill>
              </a:rPr>
              <a:t>2</a:t>
            </a:r>
            <a:r>
              <a:rPr lang="en-US" sz="2400" dirty="0">
                <a:solidFill>
                  <a:schemeClr val="bg2">
                    <a:lumMod val="10000"/>
                  </a:schemeClr>
                </a:solidFill>
              </a:rPr>
              <a:t>, {v</a:t>
            </a:r>
            <a:r>
              <a:rPr lang="en-US" sz="2400" baseline="-25000" dirty="0">
                <a:solidFill>
                  <a:schemeClr val="bg2">
                    <a:lumMod val="10000"/>
                  </a:schemeClr>
                </a:solidFill>
              </a:rPr>
              <a:t>2</a:t>
            </a:r>
            <a:r>
              <a:rPr lang="en-US" sz="2400" dirty="0">
                <a:solidFill>
                  <a:schemeClr val="bg2">
                    <a:lumMod val="10000"/>
                  </a:schemeClr>
                </a:solidFill>
              </a:rPr>
              <a:t>, v</a:t>
            </a:r>
            <a:r>
              <a:rPr lang="en-US" sz="2400" baseline="-25000" dirty="0">
                <a:solidFill>
                  <a:schemeClr val="bg2">
                    <a:lumMod val="10000"/>
                  </a:schemeClr>
                </a:solidFill>
              </a:rPr>
              <a:t>3</a:t>
            </a:r>
            <a:r>
              <a:rPr lang="en-US" sz="2400" dirty="0">
                <a:solidFill>
                  <a:schemeClr val="bg2">
                    <a:lumMod val="10000"/>
                  </a:schemeClr>
                </a:solidFill>
              </a:rPr>
              <a:t>}, </a:t>
            </a:r>
            <a:r>
              <a:rPr lang="en-US" sz="2400" dirty="0">
                <a:solidFill>
                  <a:srgbClr val="FFC000"/>
                </a:solidFill>
              </a:rPr>
              <a:t>v</a:t>
            </a:r>
            <a:r>
              <a:rPr lang="en-US" sz="2400" baseline="-25000" dirty="0">
                <a:solidFill>
                  <a:srgbClr val="FFC000"/>
                </a:solidFill>
              </a:rPr>
              <a:t>3</a:t>
            </a:r>
            <a:r>
              <a:rPr lang="en-US" sz="2400" dirty="0">
                <a:solidFill>
                  <a:schemeClr val="bg2">
                    <a:lumMod val="10000"/>
                  </a:schemeClr>
                </a:solidFill>
              </a:rPr>
              <a:t>, {v</a:t>
            </a:r>
            <a:r>
              <a:rPr lang="en-US" sz="2400" baseline="-25000" dirty="0">
                <a:solidFill>
                  <a:schemeClr val="bg2">
                    <a:lumMod val="10000"/>
                  </a:schemeClr>
                </a:solidFill>
              </a:rPr>
              <a:t>3</a:t>
            </a:r>
            <a:r>
              <a:rPr lang="en-US" sz="2400" dirty="0">
                <a:solidFill>
                  <a:schemeClr val="bg2">
                    <a:lumMod val="10000"/>
                  </a:schemeClr>
                </a:solidFill>
              </a:rPr>
              <a:t>, </a:t>
            </a:r>
            <a:r>
              <a:rPr lang="en-US" sz="2400" dirty="0" smtClean="0">
                <a:solidFill>
                  <a:schemeClr val="bg2">
                    <a:lumMod val="10000"/>
                  </a:schemeClr>
                </a:solidFill>
              </a:rPr>
              <a:t>v</a:t>
            </a:r>
            <a:r>
              <a:rPr lang="en-US" sz="2400" baseline="-25000" dirty="0" smtClean="0">
                <a:solidFill>
                  <a:schemeClr val="bg2">
                    <a:lumMod val="10000"/>
                  </a:schemeClr>
                </a:solidFill>
              </a:rPr>
              <a:t>2</a:t>
            </a:r>
            <a:r>
              <a:rPr lang="en-US" sz="2400" dirty="0" smtClean="0">
                <a:solidFill>
                  <a:schemeClr val="bg2">
                    <a:lumMod val="10000"/>
                  </a:schemeClr>
                </a:solidFill>
              </a:rPr>
              <a:t>}, </a:t>
            </a:r>
            <a:r>
              <a:rPr lang="en-US" sz="2400" dirty="0" smtClean="0">
                <a:solidFill>
                  <a:srgbClr val="FFC000"/>
                </a:solidFill>
              </a:rPr>
              <a:t>v</a:t>
            </a:r>
            <a:r>
              <a:rPr lang="en-US" sz="2400" baseline="-25000" dirty="0" smtClean="0">
                <a:solidFill>
                  <a:srgbClr val="FFC000"/>
                </a:solidFill>
              </a:rPr>
              <a:t>2</a:t>
            </a:r>
            <a:r>
              <a:rPr lang="en-US" sz="2400" dirty="0">
                <a:solidFill>
                  <a:schemeClr val="bg2">
                    <a:lumMod val="10000"/>
                  </a:schemeClr>
                </a:solidFill>
              </a:rPr>
              <a:t>, {v</a:t>
            </a:r>
            <a:r>
              <a:rPr lang="en-US" sz="2400" baseline="-25000" dirty="0">
                <a:solidFill>
                  <a:schemeClr val="bg2">
                    <a:lumMod val="10000"/>
                  </a:schemeClr>
                </a:solidFill>
              </a:rPr>
              <a:t>2</a:t>
            </a:r>
            <a:r>
              <a:rPr lang="en-US" sz="2400" dirty="0">
                <a:solidFill>
                  <a:schemeClr val="bg2">
                    <a:lumMod val="10000"/>
                  </a:schemeClr>
                </a:solidFill>
              </a:rPr>
              <a:t>, v</a:t>
            </a:r>
            <a:r>
              <a:rPr lang="en-US" sz="2400" baseline="-25000" dirty="0">
                <a:solidFill>
                  <a:schemeClr val="bg2">
                    <a:lumMod val="10000"/>
                  </a:schemeClr>
                </a:solidFill>
              </a:rPr>
              <a:t>7</a:t>
            </a:r>
            <a:r>
              <a:rPr lang="en-US" sz="2400" dirty="0">
                <a:solidFill>
                  <a:schemeClr val="bg2">
                    <a:lumMod val="10000"/>
                  </a:schemeClr>
                </a:solidFill>
              </a:rPr>
              <a:t>}, v</a:t>
            </a:r>
            <a:r>
              <a:rPr lang="en-US" sz="2400" baseline="-25000" dirty="0">
                <a:solidFill>
                  <a:schemeClr val="bg2">
                    <a:lumMod val="10000"/>
                  </a:schemeClr>
                </a:solidFill>
              </a:rPr>
              <a:t>7</a:t>
            </a:r>
            <a:r>
              <a:rPr lang="en-US" sz="2400" dirty="0">
                <a:solidFill>
                  <a:schemeClr val="bg2">
                    <a:lumMod val="10000"/>
                  </a:schemeClr>
                </a:solidFill>
              </a:rPr>
              <a:t>, {v</a:t>
            </a:r>
            <a:r>
              <a:rPr lang="en-US" sz="2400" baseline="-25000" dirty="0">
                <a:solidFill>
                  <a:schemeClr val="bg2">
                    <a:lumMod val="10000"/>
                  </a:schemeClr>
                </a:solidFill>
              </a:rPr>
              <a:t>7</a:t>
            </a:r>
            <a:r>
              <a:rPr lang="en-US" sz="2400" dirty="0">
                <a:solidFill>
                  <a:schemeClr val="bg2">
                    <a:lumMod val="10000"/>
                  </a:schemeClr>
                </a:solidFill>
              </a:rPr>
              <a:t>, v</a:t>
            </a:r>
            <a:r>
              <a:rPr lang="en-US" sz="2400" baseline="-25000" dirty="0">
                <a:solidFill>
                  <a:schemeClr val="bg2">
                    <a:lumMod val="10000"/>
                  </a:schemeClr>
                </a:solidFill>
              </a:rPr>
              <a:t>1</a:t>
            </a:r>
            <a:r>
              <a:rPr lang="en-US" sz="2400" dirty="0">
                <a:solidFill>
                  <a:schemeClr val="bg2">
                    <a:lumMod val="10000"/>
                  </a:schemeClr>
                </a:solidFill>
              </a:rPr>
              <a:t>}, v</a:t>
            </a:r>
            <a:r>
              <a:rPr lang="en-US" sz="2400" baseline="-25000" dirty="0">
                <a:solidFill>
                  <a:schemeClr val="bg2">
                    <a:lumMod val="10000"/>
                  </a:schemeClr>
                </a:solidFill>
              </a:rPr>
              <a:t>1</a:t>
            </a:r>
            <a:r>
              <a:rPr lang="en-US" sz="2400" dirty="0">
                <a:solidFill>
                  <a:schemeClr val="bg2">
                    <a:lumMod val="10000"/>
                  </a:schemeClr>
                </a:solidFill>
              </a:rPr>
              <a:t> is a </a:t>
            </a:r>
            <a:r>
              <a:rPr lang="en-US" sz="2400" dirty="0" smtClean="0">
                <a:solidFill>
                  <a:schemeClr val="bg2">
                    <a:lumMod val="10000"/>
                  </a:schemeClr>
                </a:solidFill>
              </a:rPr>
              <a:t>trail.</a:t>
            </a:r>
            <a:endParaRPr lang="en-US" sz="2400" dirty="0">
              <a:solidFill>
                <a:schemeClr val="bg2">
                  <a:lumMod val="10000"/>
                </a:schemeClr>
              </a:solidFill>
            </a:endParaRPr>
          </a:p>
          <a:p>
            <a:endParaRPr lang="en-US" sz="2400" dirty="0">
              <a:solidFill>
                <a:schemeClr val="bg2">
                  <a:lumMod val="10000"/>
                </a:schemeClr>
              </a:solidFill>
            </a:endParaRPr>
          </a:p>
        </p:txBody>
      </p:sp>
      <p:sp>
        <p:nvSpPr>
          <p:cNvPr id="4" name="Oval 3"/>
          <p:cNvSpPr/>
          <p:nvPr/>
        </p:nvSpPr>
        <p:spPr>
          <a:xfrm>
            <a:off x="3801733" y="36874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85406" y="3687496"/>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9006" y="3036332"/>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09006" y="4324805"/>
            <a:ext cx="152400" cy="1524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4" idx="1"/>
          </p:cNvCxnSpPr>
          <p:nvPr/>
        </p:nvCxnSpPr>
        <p:spPr>
          <a:xfrm>
            <a:off x="3261406" y="3188732"/>
            <a:ext cx="562645" cy="5210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7"/>
            <a:endCxn id="4" idx="3"/>
          </p:cNvCxnSpPr>
          <p:nvPr/>
        </p:nvCxnSpPr>
        <p:spPr>
          <a:xfrm flipV="1">
            <a:off x="3239088" y="3817578"/>
            <a:ext cx="584963" cy="529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a:endCxn id="10" idx="0"/>
          </p:cNvCxnSpPr>
          <p:nvPr/>
        </p:nvCxnSpPr>
        <p:spPr>
          <a:xfrm>
            <a:off x="3185206" y="3188732"/>
            <a:ext cx="0" cy="1136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59848" y="4292539"/>
            <a:ext cx="377026" cy="369332"/>
          </a:xfrm>
          <a:prstGeom prst="rect">
            <a:avLst/>
          </a:prstGeom>
          <a:noFill/>
        </p:spPr>
        <p:txBody>
          <a:bodyPr wrap="none" rtlCol="0">
            <a:spAutoFit/>
          </a:bodyPr>
          <a:lstStyle/>
          <a:p>
            <a:r>
              <a:rPr lang="en-US" dirty="0" smtClean="0"/>
              <a:t>v</a:t>
            </a:r>
            <a:r>
              <a:rPr lang="en-US" baseline="-25000" dirty="0"/>
              <a:t>7</a:t>
            </a:r>
          </a:p>
        </p:txBody>
      </p:sp>
      <p:sp>
        <p:nvSpPr>
          <p:cNvPr id="20" name="TextBox 19"/>
          <p:cNvSpPr txBox="1"/>
          <p:nvPr/>
        </p:nvSpPr>
        <p:spPr>
          <a:xfrm>
            <a:off x="2743200" y="2793878"/>
            <a:ext cx="365806" cy="369332"/>
          </a:xfrm>
          <a:prstGeom prst="rect">
            <a:avLst/>
          </a:prstGeom>
          <a:noFill/>
        </p:spPr>
        <p:txBody>
          <a:bodyPr wrap="none" rtlCol="0">
            <a:spAutoFit/>
          </a:bodyPr>
          <a:lstStyle/>
          <a:p>
            <a:r>
              <a:rPr lang="en-US" dirty="0" smtClean="0"/>
              <a:t>v</a:t>
            </a:r>
            <a:r>
              <a:rPr lang="en-US" baseline="-25000" dirty="0" smtClean="0"/>
              <a:t>1</a:t>
            </a:r>
            <a:endParaRPr lang="en-US" baseline="-25000" dirty="0"/>
          </a:p>
        </p:txBody>
      </p:sp>
      <p:sp>
        <p:nvSpPr>
          <p:cNvPr id="21" name="TextBox 20"/>
          <p:cNvSpPr txBox="1"/>
          <p:nvPr/>
        </p:nvSpPr>
        <p:spPr>
          <a:xfrm>
            <a:off x="3758830" y="3340481"/>
            <a:ext cx="386644" cy="369332"/>
          </a:xfrm>
          <a:prstGeom prst="rect">
            <a:avLst/>
          </a:prstGeom>
          <a:noFill/>
        </p:spPr>
        <p:txBody>
          <a:bodyPr wrap="none" rtlCol="0">
            <a:spAutoFit/>
          </a:bodyPr>
          <a:lstStyle/>
          <a:p>
            <a:r>
              <a:rPr lang="en-US" dirty="0" smtClean="0"/>
              <a:t>v</a:t>
            </a:r>
            <a:r>
              <a:rPr lang="en-US" baseline="-25000" dirty="0"/>
              <a:t>2</a:t>
            </a:r>
          </a:p>
        </p:txBody>
      </p:sp>
      <p:sp>
        <p:nvSpPr>
          <p:cNvPr id="22" name="TextBox 21"/>
          <p:cNvSpPr txBox="1"/>
          <p:nvPr/>
        </p:nvSpPr>
        <p:spPr>
          <a:xfrm>
            <a:off x="4605296" y="3292641"/>
            <a:ext cx="385042" cy="369332"/>
          </a:xfrm>
          <a:prstGeom prst="rect">
            <a:avLst/>
          </a:prstGeom>
          <a:noFill/>
        </p:spPr>
        <p:txBody>
          <a:bodyPr wrap="none" rtlCol="0">
            <a:spAutoFit/>
          </a:bodyPr>
          <a:lstStyle/>
          <a:p>
            <a:r>
              <a:rPr lang="en-US" dirty="0" smtClean="0"/>
              <a:t>v</a:t>
            </a:r>
            <a:r>
              <a:rPr lang="en-US" baseline="-25000" dirty="0"/>
              <a:t>3</a:t>
            </a:r>
          </a:p>
        </p:txBody>
      </p:sp>
      <p:sp>
        <p:nvSpPr>
          <p:cNvPr id="28" name="Freeform 27"/>
          <p:cNvSpPr/>
          <p:nvPr/>
        </p:nvSpPr>
        <p:spPr>
          <a:xfrm>
            <a:off x="3934691" y="3449782"/>
            <a:ext cx="886691" cy="304800"/>
          </a:xfrm>
          <a:custGeom>
            <a:avLst/>
            <a:gdLst>
              <a:gd name="connsiteX0" fmla="*/ 0 w 886691"/>
              <a:gd name="connsiteY0" fmla="*/ 304800 h 304800"/>
              <a:gd name="connsiteX1" fmla="*/ 457200 w 886691"/>
              <a:gd name="connsiteY1" fmla="*/ 0 h 304800"/>
              <a:gd name="connsiteX2" fmla="*/ 886691 w 886691"/>
              <a:gd name="connsiteY2" fmla="*/ 304800 h 304800"/>
            </a:gdLst>
            <a:ahLst/>
            <a:cxnLst>
              <a:cxn ang="0">
                <a:pos x="connsiteX0" y="connsiteY0"/>
              </a:cxn>
              <a:cxn ang="0">
                <a:pos x="connsiteX1" y="connsiteY1"/>
              </a:cxn>
              <a:cxn ang="0">
                <a:pos x="connsiteX2" y="connsiteY2"/>
              </a:cxn>
            </a:cxnLst>
            <a:rect l="l" t="t" r="r" b="b"/>
            <a:pathLst>
              <a:path w="886691" h="304800">
                <a:moveTo>
                  <a:pt x="0" y="304800"/>
                </a:moveTo>
                <a:cubicBezTo>
                  <a:pt x="154709" y="152400"/>
                  <a:pt x="309418" y="0"/>
                  <a:pt x="457200" y="0"/>
                </a:cubicBezTo>
                <a:cubicBezTo>
                  <a:pt x="604982" y="0"/>
                  <a:pt x="745836" y="152400"/>
                  <a:pt x="886691" y="30480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3920836" y="3782291"/>
            <a:ext cx="900546" cy="290973"/>
          </a:xfrm>
          <a:custGeom>
            <a:avLst/>
            <a:gdLst>
              <a:gd name="connsiteX0" fmla="*/ 0 w 900546"/>
              <a:gd name="connsiteY0" fmla="*/ 0 h 290973"/>
              <a:gd name="connsiteX1" fmla="*/ 498764 w 900546"/>
              <a:gd name="connsiteY1" fmla="*/ 290945 h 290973"/>
              <a:gd name="connsiteX2" fmla="*/ 900546 w 900546"/>
              <a:gd name="connsiteY2" fmla="*/ 13854 h 290973"/>
            </a:gdLst>
            <a:ahLst/>
            <a:cxnLst>
              <a:cxn ang="0">
                <a:pos x="connsiteX0" y="connsiteY0"/>
              </a:cxn>
              <a:cxn ang="0">
                <a:pos x="connsiteX1" y="connsiteY1"/>
              </a:cxn>
              <a:cxn ang="0">
                <a:pos x="connsiteX2" y="connsiteY2"/>
              </a:cxn>
            </a:cxnLst>
            <a:rect l="l" t="t" r="r" b="b"/>
            <a:pathLst>
              <a:path w="900546" h="290973">
                <a:moveTo>
                  <a:pt x="0" y="0"/>
                </a:moveTo>
                <a:cubicBezTo>
                  <a:pt x="174336" y="144318"/>
                  <a:pt x="348673" y="288636"/>
                  <a:pt x="498764" y="290945"/>
                </a:cubicBezTo>
                <a:cubicBezTo>
                  <a:pt x="648855" y="293254"/>
                  <a:pt x="774700" y="153554"/>
                  <a:pt x="900546" y="13854"/>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7966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Connectedness in Digraph</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bg2">
                    <a:lumMod val="10000"/>
                  </a:schemeClr>
                </a:solidFill>
              </a:rPr>
              <a:t>Strongly Connected: </a:t>
            </a:r>
            <a:r>
              <a:rPr lang="en-US" sz="2400" dirty="0" smtClean="0">
                <a:solidFill>
                  <a:schemeClr val="bg2">
                    <a:lumMod val="10000"/>
                  </a:schemeClr>
                </a:solidFill>
              </a:rPr>
              <a:t>A directed graph is strongly connected if there is a path from a to b and from b to a whenever a and b are vertices of the graph.</a:t>
            </a:r>
          </a:p>
          <a:p>
            <a:endParaRPr lang="en-US" sz="2400" dirty="0">
              <a:solidFill>
                <a:schemeClr val="bg2">
                  <a:lumMod val="10000"/>
                </a:schemeClr>
              </a:solidFill>
            </a:endParaRPr>
          </a:p>
          <a:p>
            <a:r>
              <a:rPr lang="en-US" sz="2400" b="1" dirty="0" smtClean="0">
                <a:solidFill>
                  <a:schemeClr val="bg2">
                    <a:lumMod val="10000"/>
                  </a:schemeClr>
                </a:solidFill>
              </a:rPr>
              <a:t>Weakly Connected: </a:t>
            </a:r>
            <a:r>
              <a:rPr lang="en-US" sz="2400" dirty="0" smtClean="0">
                <a:solidFill>
                  <a:schemeClr val="bg2">
                    <a:lumMod val="10000"/>
                  </a:schemeClr>
                </a:solidFill>
              </a:rPr>
              <a:t>A directed graph is weakly connected if there is a path between every two vertices in the underlying undirected graph.</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4016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Determine whether each of the following graphs is strongly connected or weakly connected.</a:t>
            </a:r>
            <a:endParaRPr lang="en-US" sz="2400" dirty="0">
              <a:solidFill>
                <a:schemeClr val="bg2">
                  <a:lumMod val="10000"/>
                </a:schemeClr>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837" y="3358153"/>
            <a:ext cx="2951963" cy="197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68359"/>
            <a:ext cx="2888987" cy="186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9386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The number of paths between two vertices in a graph can be determined using its adjacency matrix.</a:t>
            </a:r>
          </a:p>
          <a:p>
            <a:endParaRPr lang="en-US" sz="2400" dirty="0">
              <a:solidFill>
                <a:schemeClr val="bg2">
                  <a:lumMod val="10000"/>
                </a:schemeClr>
              </a:solidFill>
            </a:endParaRPr>
          </a:p>
          <a:p>
            <a:pPr marL="109728" indent="0">
              <a:buNone/>
            </a:pPr>
            <a:r>
              <a:rPr lang="en-US" sz="2400" dirty="0" smtClean="0">
                <a:solidFill>
                  <a:schemeClr val="bg2">
                    <a:lumMod val="10000"/>
                  </a:schemeClr>
                </a:solidFill>
              </a:rPr>
              <a:t>Let G be a graph with adjacency matrix </a:t>
            </a:r>
            <a:r>
              <a:rPr lang="en-US" sz="2400" b="1" i="1" dirty="0" smtClean="0">
                <a:solidFill>
                  <a:schemeClr val="bg2">
                    <a:lumMod val="10000"/>
                  </a:schemeClr>
                </a:solidFill>
              </a:rPr>
              <a:t>A</a:t>
            </a:r>
            <a:r>
              <a:rPr lang="en-US" sz="2400" dirty="0" smtClean="0">
                <a:solidFill>
                  <a:schemeClr val="bg2">
                    <a:lumMod val="10000"/>
                  </a:schemeClr>
                </a:solidFill>
              </a:rPr>
              <a:t> with respect to the ordering </a:t>
            </a:r>
            <a:r>
              <a:rPr lang="en-US" sz="2400" i="1" dirty="0" smtClean="0">
                <a:solidFill>
                  <a:schemeClr val="bg2">
                    <a:lumMod val="10000"/>
                  </a:schemeClr>
                </a:solidFill>
              </a:rPr>
              <a:t>v</a:t>
            </a:r>
            <a:r>
              <a:rPr lang="en-US" sz="2400" i="1" baseline="-25000" dirty="0" smtClean="0">
                <a:solidFill>
                  <a:schemeClr val="bg2">
                    <a:lumMod val="10000"/>
                  </a:schemeClr>
                </a:solidFill>
              </a:rPr>
              <a:t>1</a:t>
            </a:r>
            <a:r>
              <a:rPr lang="en-US" sz="2400" dirty="0" smtClean="0">
                <a:solidFill>
                  <a:schemeClr val="bg2">
                    <a:lumMod val="10000"/>
                  </a:schemeClr>
                </a:solidFill>
              </a:rPr>
              <a:t>, </a:t>
            </a:r>
            <a:r>
              <a:rPr lang="en-US" sz="2400" i="1" dirty="0" smtClean="0">
                <a:solidFill>
                  <a:schemeClr val="bg2">
                    <a:lumMod val="10000"/>
                  </a:schemeClr>
                </a:solidFill>
              </a:rPr>
              <a:t>v</a:t>
            </a:r>
            <a:r>
              <a:rPr lang="en-US" sz="2400" i="1" baseline="-25000" dirty="0" smtClean="0">
                <a:solidFill>
                  <a:schemeClr val="bg2">
                    <a:lumMod val="10000"/>
                  </a:schemeClr>
                </a:solidFill>
              </a:rPr>
              <a:t>2</a:t>
            </a:r>
            <a:r>
              <a:rPr lang="en-US" sz="2400" dirty="0" smtClean="0">
                <a:solidFill>
                  <a:schemeClr val="bg2">
                    <a:lumMod val="10000"/>
                  </a:schemeClr>
                </a:solidFill>
              </a:rPr>
              <a:t>, …, </a:t>
            </a:r>
            <a:r>
              <a:rPr lang="en-US" sz="2400" i="1" dirty="0" err="1" smtClean="0">
                <a:solidFill>
                  <a:schemeClr val="bg2">
                    <a:lumMod val="10000"/>
                  </a:schemeClr>
                </a:solidFill>
              </a:rPr>
              <a:t>v</a:t>
            </a:r>
            <a:r>
              <a:rPr lang="en-US" sz="2400" i="1" baseline="-25000" dirty="0" err="1" smtClean="0">
                <a:solidFill>
                  <a:schemeClr val="bg2">
                    <a:lumMod val="10000"/>
                  </a:schemeClr>
                </a:solidFill>
              </a:rPr>
              <a:t>n</a:t>
            </a:r>
            <a:r>
              <a:rPr lang="en-US" sz="2400" dirty="0" smtClean="0">
                <a:solidFill>
                  <a:schemeClr val="bg2">
                    <a:lumMod val="10000"/>
                  </a:schemeClr>
                </a:solidFill>
              </a:rPr>
              <a:t>. The number of different paths of length </a:t>
            </a:r>
            <a:r>
              <a:rPr lang="en-US" sz="2400" b="1" i="1" dirty="0" smtClean="0">
                <a:solidFill>
                  <a:schemeClr val="bg2">
                    <a:lumMod val="10000"/>
                  </a:schemeClr>
                </a:solidFill>
              </a:rPr>
              <a:t>r</a:t>
            </a:r>
            <a:r>
              <a:rPr lang="en-US" sz="2400" dirty="0" smtClean="0">
                <a:solidFill>
                  <a:schemeClr val="bg2">
                    <a:lumMod val="10000"/>
                  </a:schemeClr>
                </a:solidFill>
              </a:rPr>
              <a:t> from </a:t>
            </a:r>
            <a:r>
              <a:rPr lang="en-US" sz="2400" i="1" dirty="0" smtClean="0">
                <a:solidFill>
                  <a:schemeClr val="bg2">
                    <a:lumMod val="10000"/>
                  </a:schemeClr>
                </a:solidFill>
              </a:rPr>
              <a:t>v</a:t>
            </a:r>
            <a:r>
              <a:rPr lang="en-US" sz="2400" i="1" baseline="-25000" dirty="0" smtClean="0">
                <a:solidFill>
                  <a:schemeClr val="bg2">
                    <a:lumMod val="10000"/>
                  </a:schemeClr>
                </a:solidFill>
              </a:rPr>
              <a:t>i</a:t>
            </a:r>
            <a:r>
              <a:rPr lang="en-US" sz="2400" dirty="0" smtClean="0">
                <a:solidFill>
                  <a:schemeClr val="bg2">
                    <a:lumMod val="10000"/>
                  </a:schemeClr>
                </a:solidFill>
              </a:rPr>
              <a:t> to </a:t>
            </a:r>
            <a:r>
              <a:rPr lang="en-US" sz="2400" i="1" dirty="0" err="1" smtClean="0">
                <a:solidFill>
                  <a:schemeClr val="bg2">
                    <a:lumMod val="10000"/>
                  </a:schemeClr>
                </a:solidFill>
              </a:rPr>
              <a:t>v</a:t>
            </a:r>
            <a:r>
              <a:rPr lang="en-US" sz="2400" i="1" baseline="-25000" dirty="0" err="1" smtClean="0">
                <a:solidFill>
                  <a:schemeClr val="bg2">
                    <a:lumMod val="10000"/>
                  </a:schemeClr>
                </a:solidFill>
              </a:rPr>
              <a:t>j</a:t>
            </a:r>
            <a:r>
              <a:rPr lang="en-US" sz="2400" dirty="0" smtClean="0">
                <a:solidFill>
                  <a:schemeClr val="bg2">
                    <a:lumMod val="10000"/>
                  </a:schemeClr>
                </a:solidFill>
              </a:rPr>
              <a:t>, where </a:t>
            </a:r>
            <a:r>
              <a:rPr lang="en-US" sz="2400" b="1" i="1" dirty="0" smtClean="0">
                <a:solidFill>
                  <a:schemeClr val="bg2">
                    <a:lumMod val="10000"/>
                  </a:schemeClr>
                </a:solidFill>
              </a:rPr>
              <a:t>r</a:t>
            </a:r>
            <a:r>
              <a:rPr lang="en-US" sz="2400" dirty="0" smtClean="0">
                <a:solidFill>
                  <a:schemeClr val="bg2">
                    <a:lumMod val="10000"/>
                  </a:schemeClr>
                </a:solidFill>
              </a:rPr>
              <a:t> is a positive integer, equals to the (</a:t>
            </a:r>
            <a:r>
              <a:rPr lang="en-US" sz="2400" i="1" dirty="0" smtClean="0">
                <a:solidFill>
                  <a:schemeClr val="bg2">
                    <a:lumMod val="10000"/>
                  </a:schemeClr>
                </a:solidFill>
              </a:rPr>
              <a:t>i</a:t>
            </a:r>
            <a:r>
              <a:rPr lang="en-US" sz="2400" dirty="0" smtClean="0">
                <a:solidFill>
                  <a:schemeClr val="bg2">
                    <a:lumMod val="10000"/>
                  </a:schemeClr>
                </a:solidFill>
              </a:rPr>
              <a:t>, </a:t>
            </a:r>
            <a:r>
              <a:rPr lang="en-US" sz="2400" i="1" dirty="0" smtClean="0">
                <a:solidFill>
                  <a:schemeClr val="bg2">
                    <a:lumMod val="10000"/>
                  </a:schemeClr>
                </a:solidFill>
              </a:rPr>
              <a:t>j</a:t>
            </a:r>
            <a:r>
              <a:rPr lang="en-US" sz="2400" dirty="0" smtClean="0">
                <a:solidFill>
                  <a:schemeClr val="bg2">
                    <a:lumMod val="10000"/>
                  </a:schemeClr>
                </a:solidFill>
              </a:rPr>
              <a:t>)</a:t>
            </a:r>
            <a:r>
              <a:rPr lang="en-US" sz="2400" dirty="0" err="1" smtClean="0">
                <a:solidFill>
                  <a:schemeClr val="bg2">
                    <a:lumMod val="10000"/>
                  </a:schemeClr>
                </a:solidFill>
              </a:rPr>
              <a:t>th</a:t>
            </a:r>
            <a:r>
              <a:rPr lang="en-US" sz="2400" dirty="0" smtClean="0">
                <a:solidFill>
                  <a:schemeClr val="bg2">
                    <a:lumMod val="10000"/>
                  </a:schemeClr>
                </a:solidFill>
              </a:rPr>
              <a:t> entry of </a:t>
            </a:r>
            <a:r>
              <a:rPr lang="en-US" sz="2400" b="1" i="1" dirty="0" smtClean="0">
                <a:solidFill>
                  <a:schemeClr val="bg2">
                    <a:lumMod val="10000"/>
                  </a:schemeClr>
                </a:solidFill>
              </a:rPr>
              <a:t>A</a:t>
            </a:r>
            <a:r>
              <a:rPr lang="en-US" sz="2400" b="1" i="1" baseline="30000" dirty="0" smtClean="0">
                <a:solidFill>
                  <a:schemeClr val="bg2">
                    <a:lumMod val="10000"/>
                  </a:schemeClr>
                </a:solidFill>
              </a:rPr>
              <a:t>r</a:t>
            </a:r>
            <a:r>
              <a:rPr lang="en-US" sz="2400" dirty="0" smtClean="0">
                <a:solidFill>
                  <a:schemeClr val="bg2">
                    <a:lumMod val="10000"/>
                  </a:schemeClr>
                </a:solidFill>
              </a:rPr>
              <a:t>. </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0904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How many paths of length four are there from a to d in the simple graph G?</a:t>
            </a:r>
            <a:endParaRPr lang="en-US" sz="2400" dirty="0">
              <a:solidFill>
                <a:schemeClr val="bg2">
                  <a:lumMod val="10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434" y="2819400"/>
            <a:ext cx="1488566" cy="176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286000"/>
            <a:ext cx="2618411" cy="153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220" y="3810000"/>
            <a:ext cx="2970849" cy="159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8218" y="5257800"/>
            <a:ext cx="7511382" cy="830997"/>
          </a:xfrm>
          <a:prstGeom prst="rect">
            <a:avLst/>
          </a:prstGeom>
          <a:noFill/>
        </p:spPr>
        <p:txBody>
          <a:bodyPr wrap="square" rtlCol="0">
            <a:spAutoFit/>
          </a:bodyPr>
          <a:lstStyle/>
          <a:p>
            <a:r>
              <a:rPr lang="en-US" sz="2400" dirty="0" smtClean="0">
                <a:solidFill>
                  <a:schemeClr val="bg2">
                    <a:lumMod val="10000"/>
                  </a:schemeClr>
                </a:solidFill>
              </a:rPr>
              <a:t>The number of paths of length four from a to d is the (1, 4)</a:t>
            </a:r>
            <a:r>
              <a:rPr lang="en-US" sz="2400" dirty="0" err="1" smtClean="0">
                <a:solidFill>
                  <a:schemeClr val="bg2">
                    <a:lumMod val="10000"/>
                  </a:schemeClr>
                </a:solidFill>
              </a:rPr>
              <a:t>th</a:t>
            </a:r>
            <a:r>
              <a:rPr lang="en-US" sz="2400" dirty="0" smtClean="0">
                <a:solidFill>
                  <a:schemeClr val="bg2">
                    <a:lumMod val="10000"/>
                  </a:schemeClr>
                </a:solidFill>
              </a:rPr>
              <a:t> entry of </a:t>
            </a:r>
            <a:r>
              <a:rPr lang="en-US" sz="2400" b="1" dirty="0" smtClean="0">
                <a:solidFill>
                  <a:schemeClr val="bg2">
                    <a:lumMod val="10000"/>
                  </a:schemeClr>
                </a:solidFill>
              </a:rPr>
              <a:t>A</a:t>
            </a:r>
            <a:r>
              <a:rPr lang="en-US" sz="2400" b="1" baseline="30000" dirty="0" smtClean="0">
                <a:solidFill>
                  <a:schemeClr val="bg2">
                    <a:lumMod val="10000"/>
                  </a:schemeClr>
                </a:solidFill>
              </a:rPr>
              <a:t>4</a:t>
            </a:r>
            <a:endParaRPr lang="en-US" sz="2400" b="1" baseline="30000" dirty="0">
              <a:solidFill>
                <a:schemeClr val="bg2">
                  <a:lumMod val="10000"/>
                </a:schemeClr>
              </a:solidFill>
            </a:endParaRPr>
          </a:p>
        </p:txBody>
      </p:sp>
    </p:spTree>
    <p:extLst>
      <p:ext uri="{BB962C8B-B14F-4D97-AF65-F5344CB8AC3E}">
        <p14:creationId xmlns:p14="http://schemas.microsoft.com/office/powerpoint/2010/main" val="47663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rPr>
              <a:t>An Euler path in G is a simple path containing </a:t>
            </a:r>
            <a:r>
              <a:rPr lang="en-US" sz="2400" smtClean="0">
                <a:solidFill>
                  <a:schemeClr val="bg2">
                    <a:lumMod val="10000"/>
                  </a:schemeClr>
                </a:solidFill>
              </a:rPr>
              <a:t>every edge of G.</a:t>
            </a:r>
            <a:endParaRPr lang="en-US" sz="2400" dirty="0">
              <a:solidFill>
                <a:schemeClr val="bg2">
                  <a:lumMod val="1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4261235" cy="202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2781300"/>
            <a:ext cx="17621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3043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477</TotalTime>
  <Words>1133</Words>
  <Application>Microsoft Office PowerPoint</Application>
  <PresentationFormat>On-screen Show (4:3)</PresentationFormat>
  <Paragraphs>152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Georgia</vt:lpstr>
      <vt:lpstr>Times New Roman</vt:lpstr>
      <vt:lpstr>Trebuchet MS</vt:lpstr>
      <vt:lpstr>Wingdings 2</vt:lpstr>
      <vt:lpstr>Abdullah</vt:lpstr>
      <vt:lpstr>Discrete Mathematics</vt:lpstr>
      <vt:lpstr>Path, Walk, Trail</vt:lpstr>
      <vt:lpstr>Path, Walk, Trail</vt:lpstr>
      <vt:lpstr>Path, Walk, Trail</vt:lpstr>
      <vt:lpstr>Connectedness in Digraph</vt:lpstr>
      <vt:lpstr>Exercise</vt:lpstr>
      <vt:lpstr>Counting Paths Between Vertices</vt:lpstr>
      <vt:lpstr>Example</vt:lpstr>
      <vt:lpstr>Euler Path</vt:lpstr>
      <vt:lpstr>Exercise</vt:lpstr>
      <vt:lpstr>Hamilton Path</vt:lpstr>
      <vt:lpstr>Exercise</vt:lpstr>
      <vt:lpstr>Example 7</vt:lpstr>
      <vt:lpstr>Theorems</vt:lpstr>
      <vt:lpstr>Shortest-Path Problem</vt:lpstr>
      <vt:lpstr>Example </vt:lpstr>
      <vt:lpstr>Example </vt:lpstr>
      <vt:lpstr>Planar Graphs</vt:lpstr>
      <vt:lpstr>Example</vt:lpstr>
      <vt:lpstr>Example </vt:lpstr>
      <vt:lpstr>Euler’s Formula</vt:lpstr>
      <vt:lpstr>Euler’s Formula</vt:lpstr>
      <vt:lpstr>Corollary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Muhammad</dc:creator>
  <cp:lastModifiedBy>HP</cp:lastModifiedBy>
  <cp:revision>61</cp:revision>
  <dcterms:created xsi:type="dcterms:W3CDTF">2006-08-16T00:00:00Z</dcterms:created>
  <dcterms:modified xsi:type="dcterms:W3CDTF">2019-11-24T05:09:45Z</dcterms:modified>
</cp:coreProperties>
</file>