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61" r:id="rId7"/>
    <p:sldId id="259" r:id="rId8"/>
    <p:sldId id="260"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5033" autoAdjust="0"/>
  </p:normalViewPr>
  <p:slideViewPr>
    <p:cSldViewPr snapToGrid="0">
      <p:cViewPr varScale="1">
        <p:scale>
          <a:sx n="80" d="100"/>
          <a:sy n="80" d="100"/>
        </p:scale>
        <p:origin x="787"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12/9/2024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0F67CC3-877D-3522-10CB-883B47F50862}"/>
              </a:ext>
            </a:extLst>
          </p:cNvPr>
          <p:cNvPicPr>
            <a:picLocks noChangeAspect="1"/>
          </p:cNvPicPr>
          <p:nvPr/>
        </p:nvPicPr>
        <p:blipFill rotWithShape="1">
          <a:blip r:embed="rId2"/>
          <a:srcRect l="1404" t="13394" r="11215" b="932"/>
          <a:stretch/>
        </p:blipFill>
        <p:spPr>
          <a:xfrm>
            <a:off x="0" y="0"/>
            <a:ext cx="12192000" cy="6858001"/>
          </a:xfrm>
          <a:prstGeom prst="rect">
            <a:avLst/>
          </a:prstGeom>
        </p:spPr>
      </p:pic>
      <p:sp>
        <p:nvSpPr>
          <p:cNvPr id="12" name="TextBox 11">
            <a:extLst>
              <a:ext uri="{FF2B5EF4-FFF2-40B4-BE49-F238E27FC236}">
                <a16:creationId xmlns:a16="http://schemas.microsoft.com/office/drawing/2014/main" id="{F77A297A-BB9C-3C46-FC9F-AE9C7E3815EA}"/>
              </a:ext>
            </a:extLst>
          </p:cNvPr>
          <p:cNvSpPr txBox="1"/>
          <p:nvPr/>
        </p:nvSpPr>
        <p:spPr>
          <a:xfrm>
            <a:off x="2131141" y="2497976"/>
            <a:ext cx="7929717" cy="1862048"/>
          </a:xfrm>
          <a:prstGeom prst="rect">
            <a:avLst/>
          </a:prstGeom>
          <a:noFill/>
        </p:spPr>
        <p:txBody>
          <a:bodyPr wrap="square" rtlCol="0">
            <a:spAutoFit/>
          </a:bodyPr>
          <a:lstStyle/>
          <a:p>
            <a:r>
              <a:rPr lang="en-US" sz="115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Dino T-Rex</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69935-B03C-C4B3-3F75-38C6397253CE}"/>
              </a:ext>
            </a:extLst>
          </p:cNvPr>
          <p:cNvSpPr>
            <a:spLocks noGrp="1"/>
          </p:cNvSpPr>
          <p:nvPr>
            <p:ph type="title"/>
          </p:nvPr>
        </p:nvSpPr>
        <p:spPr>
          <a:xfrm>
            <a:off x="444500" y="542925"/>
            <a:ext cx="11214100" cy="757130"/>
          </a:xfrm>
        </p:spPr>
        <p:txBody>
          <a:bodyPr/>
          <a:lstStyle/>
          <a:p>
            <a:pPr algn="ctr"/>
            <a:r>
              <a:rPr lang="en-US" sz="4800" dirty="0"/>
              <a:t>Conclusion</a:t>
            </a:r>
          </a:p>
        </p:txBody>
      </p:sp>
      <p:sp>
        <p:nvSpPr>
          <p:cNvPr id="3" name="Slide Number Placeholder 2">
            <a:extLst>
              <a:ext uri="{FF2B5EF4-FFF2-40B4-BE49-F238E27FC236}">
                <a16:creationId xmlns:a16="http://schemas.microsoft.com/office/drawing/2014/main" id="{D928C881-A328-F47D-557E-F0124869B209}"/>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a:extLst>
              <a:ext uri="{FF2B5EF4-FFF2-40B4-BE49-F238E27FC236}">
                <a16:creationId xmlns:a16="http://schemas.microsoft.com/office/drawing/2014/main" id="{FA0257B4-241D-C41A-FFD7-212413FED9C2}"/>
              </a:ext>
            </a:extLst>
          </p:cNvPr>
          <p:cNvSpPr>
            <a:spLocks noGrp="1"/>
          </p:cNvSpPr>
          <p:nvPr>
            <p:ph type="body" sz="quarter" idx="13"/>
          </p:nvPr>
        </p:nvSpPr>
        <p:spPr/>
        <p:txBody>
          <a:bodyPr>
            <a:normAutofit fontScale="55000" lnSpcReduction="20000"/>
          </a:bodyPr>
          <a:lstStyle/>
          <a:p>
            <a:pPr algn="just"/>
            <a:r>
              <a:rPr lang="en-US" sz="6500" dirty="0"/>
              <a:t>This presentation shows how </a:t>
            </a:r>
            <a:r>
              <a:rPr lang="en-US" sz="6500" dirty="0" err="1"/>
              <a:t>Pygame</a:t>
            </a:r>
            <a:r>
              <a:rPr lang="en-US" sz="6500" dirty="0"/>
              <a:t> makes it easy to create fun 2D games in Python. With things like moving characters, buttons, and keeping track of scores, it’s easier to make games that people enjoy playing. </a:t>
            </a:r>
            <a:r>
              <a:rPr lang="en-US" sz="6500" dirty="0" err="1"/>
              <a:t>Pygame's</a:t>
            </a:r>
            <a:r>
              <a:rPr lang="en-US" sz="6500" dirty="0"/>
              <a:t> simple language and helpful tools make it perfect for anyone who wants to try making games. </a:t>
            </a:r>
            <a:endParaRPr lang="en-US" dirty="0"/>
          </a:p>
        </p:txBody>
      </p:sp>
    </p:spTree>
    <p:extLst>
      <p:ext uri="{BB962C8B-B14F-4D97-AF65-F5344CB8AC3E}">
        <p14:creationId xmlns:p14="http://schemas.microsoft.com/office/powerpoint/2010/main" val="4224019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D8DC0C-6769-7614-B948-FB1D752CD645}"/>
              </a:ext>
            </a:extLst>
          </p:cNvPr>
          <p:cNvSpPr>
            <a:spLocks noGrp="1"/>
          </p:cNvSpPr>
          <p:nvPr>
            <p:ph type="ctrTitle"/>
          </p:nvPr>
        </p:nvSpPr>
        <p:spPr>
          <a:xfrm>
            <a:off x="0" y="720704"/>
            <a:ext cx="6832004" cy="1243584"/>
          </a:xfrm>
        </p:spPr>
        <p:txBody>
          <a:bodyPr/>
          <a:lstStyle/>
          <a:p>
            <a:r>
              <a:rPr lang="en-US" sz="9600" dirty="0">
                <a:ln w="6600">
                  <a:solidFill>
                    <a:schemeClr val="accent2"/>
                  </a:solidFill>
                  <a:prstDash val="solid"/>
                </a:ln>
                <a:solidFill>
                  <a:srgbClr val="FFFFFF"/>
                </a:solidFill>
                <a:effectLst>
                  <a:outerShdw dist="38100" dir="2700000" algn="tl" rotWithShape="0">
                    <a:schemeClr val="accent2"/>
                  </a:outerShdw>
                </a:effectLst>
              </a:rPr>
              <a:t>Thank you</a:t>
            </a:r>
          </a:p>
        </p:txBody>
      </p:sp>
      <p:sp>
        <p:nvSpPr>
          <p:cNvPr id="9" name="TextBox 8">
            <a:extLst>
              <a:ext uri="{FF2B5EF4-FFF2-40B4-BE49-F238E27FC236}">
                <a16:creationId xmlns:a16="http://schemas.microsoft.com/office/drawing/2014/main" id="{F5BCCFF1-30DB-4862-1C87-35EDA5E1F3FB}"/>
              </a:ext>
            </a:extLst>
          </p:cNvPr>
          <p:cNvSpPr txBox="1"/>
          <p:nvPr/>
        </p:nvSpPr>
        <p:spPr>
          <a:xfrm>
            <a:off x="6543410" y="3512474"/>
            <a:ext cx="3275901" cy="58477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sz="3200" dirty="0"/>
              <a:t>Presented by</a:t>
            </a:r>
          </a:p>
        </p:txBody>
      </p:sp>
      <p:graphicFrame>
        <p:nvGraphicFramePr>
          <p:cNvPr id="11" name="Table 10">
            <a:extLst>
              <a:ext uri="{FF2B5EF4-FFF2-40B4-BE49-F238E27FC236}">
                <a16:creationId xmlns:a16="http://schemas.microsoft.com/office/drawing/2014/main" id="{84F631EB-5D6A-14A7-CF18-900E0570110F}"/>
              </a:ext>
            </a:extLst>
          </p:cNvPr>
          <p:cNvGraphicFramePr>
            <a:graphicFrameLocks noGrp="1"/>
          </p:cNvGraphicFramePr>
          <p:nvPr>
            <p:extLst>
              <p:ext uri="{D42A27DB-BD31-4B8C-83A1-F6EECF244321}">
                <p14:modId xmlns:p14="http://schemas.microsoft.com/office/powerpoint/2010/main" val="704350116"/>
              </p:ext>
            </p:extLst>
          </p:nvPr>
        </p:nvGraphicFramePr>
        <p:xfrm>
          <a:off x="6356998" y="4402984"/>
          <a:ext cx="3648727" cy="1112520"/>
        </p:xfrm>
        <a:graphic>
          <a:graphicData uri="http://schemas.openxmlformats.org/drawingml/2006/table">
            <a:tbl>
              <a:tblPr firstRow="1" bandRow="1">
                <a:tableStyleId>{00A15C55-8517-42AA-B614-E9B94910E393}</a:tableStyleId>
              </a:tblPr>
              <a:tblGrid>
                <a:gridCol w="962964">
                  <a:extLst>
                    <a:ext uri="{9D8B030D-6E8A-4147-A177-3AD203B41FA5}">
                      <a16:colId xmlns:a16="http://schemas.microsoft.com/office/drawing/2014/main" val="2074742851"/>
                    </a:ext>
                  </a:extLst>
                </a:gridCol>
                <a:gridCol w="208280">
                  <a:extLst>
                    <a:ext uri="{9D8B030D-6E8A-4147-A177-3AD203B41FA5}">
                      <a16:colId xmlns:a16="http://schemas.microsoft.com/office/drawing/2014/main" val="446330823"/>
                    </a:ext>
                  </a:extLst>
                </a:gridCol>
                <a:gridCol w="2477483">
                  <a:extLst>
                    <a:ext uri="{9D8B030D-6E8A-4147-A177-3AD203B41FA5}">
                      <a16:colId xmlns:a16="http://schemas.microsoft.com/office/drawing/2014/main" val="744941565"/>
                    </a:ext>
                  </a:extLst>
                </a:gridCol>
              </a:tblGrid>
              <a:tr h="370840">
                <a:tc>
                  <a:txBody>
                    <a:bodyPr/>
                    <a:lstStyle/>
                    <a:p>
                      <a:r>
                        <a:rPr lang="en-US" dirty="0"/>
                        <a:t>Name</a:t>
                      </a:r>
                    </a:p>
                  </a:txBody>
                  <a:tcPr/>
                </a:tc>
                <a:tc>
                  <a:txBody>
                    <a:bodyPr/>
                    <a:lstStyle/>
                    <a:p>
                      <a:r>
                        <a:rPr lang="en-US" dirty="0"/>
                        <a:t>:</a:t>
                      </a:r>
                    </a:p>
                  </a:txBody>
                  <a:tcPr/>
                </a:tc>
                <a:tc>
                  <a:txBody>
                    <a:bodyPr/>
                    <a:lstStyle/>
                    <a:p>
                      <a:r>
                        <a:rPr lang="en-US" dirty="0"/>
                        <a:t>Ashraf Uddin Shuvo</a:t>
                      </a:r>
                    </a:p>
                  </a:txBody>
                  <a:tcPr/>
                </a:tc>
                <a:extLst>
                  <a:ext uri="{0D108BD9-81ED-4DB2-BD59-A6C34878D82A}">
                    <a16:rowId xmlns:a16="http://schemas.microsoft.com/office/drawing/2014/main" val="90171079"/>
                  </a:ext>
                </a:extLst>
              </a:tr>
              <a:tr h="370840">
                <a:tc>
                  <a:txBody>
                    <a:bodyPr/>
                    <a:lstStyle/>
                    <a:p>
                      <a:r>
                        <a:rPr lang="en-US" dirty="0"/>
                        <a:t>ID</a:t>
                      </a:r>
                    </a:p>
                  </a:txBody>
                  <a:tcPr/>
                </a:tc>
                <a:tc>
                  <a:txBody>
                    <a:bodyPr/>
                    <a:lstStyle/>
                    <a:p>
                      <a:r>
                        <a:rPr lang="en-US" dirty="0"/>
                        <a:t>:</a:t>
                      </a:r>
                    </a:p>
                  </a:txBody>
                  <a:tcPr/>
                </a:tc>
                <a:tc>
                  <a:txBody>
                    <a:bodyPr/>
                    <a:lstStyle/>
                    <a:p>
                      <a:r>
                        <a:rPr lang="en-US" dirty="0"/>
                        <a:t>0432220005101018</a:t>
                      </a:r>
                    </a:p>
                  </a:txBody>
                  <a:tcPr/>
                </a:tc>
                <a:extLst>
                  <a:ext uri="{0D108BD9-81ED-4DB2-BD59-A6C34878D82A}">
                    <a16:rowId xmlns:a16="http://schemas.microsoft.com/office/drawing/2014/main" val="3194669119"/>
                  </a:ext>
                </a:extLst>
              </a:tr>
              <a:tr h="370840">
                <a:tc>
                  <a:txBody>
                    <a:bodyPr/>
                    <a:lstStyle/>
                    <a:p>
                      <a:r>
                        <a:rPr lang="en-US" dirty="0"/>
                        <a:t>Section</a:t>
                      </a:r>
                    </a:p>
                  </a:txBody>
                  <a:tcPr/>
                </a:tc>
                <a:tc>
                  <a:txBody>
                    <a:bodyPr/>
                    <a:lstStyle/>
                    <a:p>
                      <a:r>
                        <a:rPr lang="en-US" dirty="0"/>
                        <a:t>:</a:t>
                      </a:r>
                    </a:p>
                  </a:txBody>
                  <a:tcPr/>
                </a:tc>
                <a:tc>
                  <a:txBody>
                    <a:bodyPr/>
                    <a:lstStyle/>
                    <a:p>
                      <a:r>
                        <a:rPr lang="en-US" dirty="0"/>
                        <a:t>5A1</a:t>
                      </a:r>
                    </a:p>
                  </a:txBody>
                  <a:tcPr/>
                </a:tc>
                <a:extLst>
                  <a:ext uri="{0D108BD9-81ED-4DB2-BD59-A6C34878D82A}">
                    <a16:rowId xmlns:a16="http://schemas.microsoft.com/office/drawing/2014/main" val="1115592838"/>
                  </a:ext>
                </a:extLst>
              </a:tr>
            </a:tbl>
          </a:graphicData>
        </a:graphic>
      </p:graphicFrame>
      <p:graphicFrame>
        <p:nvGraphicFramePr>
          <p:cNvPr id="12" name="Table 11">
            <a:extLst>
              <a:ext uri="{FF2B5EF4-FFF2-40B4-BE49-F238E27FC236}">
                <a16:creationId xmlns:a16="http://schemas.microsoft.com/office/drawing/2014/main" id="{5E0B4513-DFB9-813F-0F6E-2464D7817983}"/>
              </a:ext>
            </a:extLst>
          </p:cNvPr>
          <p:cNvGraphicFramePr>
            <a:graphicFrameLocks noGrp="1"/>
          </p:cNvGraphicFramePr>
          <p:nvPr>
            <p:extLst>
              <p:ext uri="{D42A27DB-BD31-4B8C-83A1-F6EECF244321}">
                <p14:modId xmlns:p14="http://schemas.microsoft.com/office/powerpoint/2010/main" val="2628428097"/>
              </p:ext>
            </p:extLst>
          </p:nvPr>
        </p:nvGraphicFramePr>
        <p:xfrm>
          <a:off x="8181363" y="5603442"/>
          <a:ext cx="3648728" cy="1112520"/>
        </p:xfrm>
        <a:graphic>
          <a:graphicData uri="http://schemas.openxmlformats.org/drawingml/2006/table">
            <a:tbl>
              <a:tblPr firstRow="1" bandRow="1">
                <a:tableStyleId>{00A15C55-8517-42AA-B614-E9B94910E393}</a:tableStyleId>
              </a:tblPr>
              <a:tblGrid>
                <a:gridCol w="953797">
                  <a:extLst>
                    <a:ext uri="{9D8B030D-6E8A-4147-A177-3AD203B41FA5}">
                      <a16:colId xmlns:a16="http://schemas.microsoft.com/office/drawing/2014/main" val="2074742851"/>
                    </a:ext>
                  </a:extLst>
                </a:gridCol>
                <a:gridCol w="208280">
                  <a:extLst>
                    <a:ext uri="{9D8B030D-6E8A-4147-A177-3AD203B41FA5}">
                      <a16:colId xmlns:a16="http://schemas.microsoft.com/office/drawing/2014/main" val="446330823"/>
                    </a:ext>
                  </a:extLst>
                </a:gridCol>
                <a:gridCol w="2486651">
                  <a:extLst>
                    <a:ext uri="{9D8B030D-6E8A-4147-A177-3AD203B41FA5}">
                      <a16:colId xmlns:a16="http://schemas.microsoft.com/office/drawing/2014/main" val="744941565"/>
                    </a:ext>
                  </a:extLst>
                </a:gridCol>
              </a:tblGrid>
              <a:tr h="370840">
                <a:tc>
                  <a:txBody>
                    <a:bodyPr/>
                    <a:lstStyle/>
                    <a:p>
                      <a:r>
                        <a:rPr lang="en-US" dirty="0"/>
                        <a:t>Name</a:t>
                      </a:r>
                    </a:p>
                  </a:txBody>
                  <a:tcPr/>
                </a:tc>
                <a:tc>
                  <a:txBody>
                    <a:bodyPr/>
                    <a:lstStyle/>
                    <a:p>
                      <a:r>
                        <a:rPr lang="en-US" dirty="0"/>
                        <a:t>:</a:t>
                      </a:r>
                    </a:p>
                  </a:txBody>
                  <a:tcPr/>
                </a:tc>
                <a:tc>
                  <a:txBody>
                    <a:bodyPr/>
                    <a:lstStyle/>
                    <a:p>
                      <a:r>
                        <a:rPr lang="en-US" dirty="0" err="1"/>
                        <a:t>Israt</a:t>
                      </a:r>
                      <a:r>
                        <a:rPr lang="en-US" dirty="0"/>
                        <a:t> Sultana </a:t>
                      </a:r>
                      <a:r>
                        <a:rPr lang="en-US" dirty="0" err="1"/>
                        <a:t>Tanny</a:t>
                      </a:r>
                      <a:endParaRPr lang="en-US" dirty="0"/>
                    </a:p>
                  </a:txBody>
                  <a:tcPr/>
                </a:tc>
                <a:extLst>
                  <a:ext uri="{0D108BD9-81ED-4DB2-BD59-A6C34878D82A}">
                    <a16:rowId xmlns:a16="http://schemas.microsoft.com/office/drawing/2014/main" val="90171079"/>
                  </a:ext>
                </a:extLst>
              </a:tr>
              <a:tr h="370840">
                <a:tc>
                  <a:txBody>
                    <a:bodyPr/>
                    <a:lstStyle/>
                    <a:p>
                      <a:r>
                        <a:rPr lang="en-US" dirty="0"/>
                        <a:t>ID</a:t>
                      </a:r>
                    </a:p>
                  </a:txBody>
                  <a:tcPr/>
                </a:tc>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0432220005101016</a:t>
                      </a:r>
                    </a:p>
                  </a:txBody>
                  <a:tcPr/>
                </a:tc>
                <a:extLst>
                  <a:ext uri="{0D108BD9-81ED-4DB2-BD59-A6C34878D82A}">
                    <a16:rowId xmlns:a16="http://schemas.microsoft.com/office/drawing/2014/main" val="3194669119"/>
                  </a:ext>
                </a:extLst>
              </a:tr>
              <a:tr h="370840">
                <a:tc>
                  <a:txBody>
                    <a:bodyPr/>
                    <a:lstStyle/>
                    <a:p>
                      <a:r>
                        <a:rPr lang="en-US" dirty="0"/>
                        <a:t>Section</a:t>
                      </a:r>
                    </a:p>
                  </a:txBody>
                  <a:tcPr/>
                </a:tc>
                <a:tc>
                  <a:txBody>
                    <a:bodyPr/>
                    <a:lstStyle/>
                    <a:p>
                      <a:r>
                        <a:rPr lang="en-US" dirty="0"/>
                        <a:t>:</a:t>
                      </a:r>
                    </a:p>
                  </a:txBody>
                  <a:tcPr/>
                </a:tc>
                <a:tc>
                  <a:txBody>
                    <a:bodyPr/>
                    <a:lstStyle/>
                    <a:p>
                      <a:r>
                        <a:rPr lang="en-US" dirty="0"/>
                        <a:t>5A1</a:t>
                      </a:r>
                    </a:p>
                  </a:txBody>
                  <a:tcPr/>
                </a:tc>
                <a:extLst>
                  <a:ext uri="{0D108BD9-81ED-4DB2-BD59-A6C34878D82A}">
                    <a16:rowId xmlns:a16="http://schemas.microsoft.com/office/drawing/2014/main" val="1115592838"/>
                  </a:ext>
                </a:extLst>
              </a:tr>
            </a:tbl>
          </a:graphicData>
        </a:graphic>
      </p:graphicFrame>
    </p:spTree>
    <p:extLst>
      <p:ext uri="{BB962C8B-B14F-4D97-AF65-F5344CB8AC3E}">
        <p14:creationId xmlns:p14="http://schemas.microsoft.com/office/powerpoint/2010/main" val="225365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93B7-DBF4-E0EE-25F6-5F71F31D02BB}"/>
              </a:ext>
            </a:extLst>
          </p:cNvPr>
          <p:cNvSpPr>
            <a:spLocks noGrp="1"/>
          </p:cNvSpPr>
          <p:nvPr>
            <p:ph type="title"/>
          </p:nvPr>
        </p:nvSpPr>
        <p:spPr>
          <a:xfrm>
            <a:off x="444500" y="542925"/>
            <a:ext cx="11214100" cy="757130"/>
          </a:xfrm>
        </p:spPr>
        <p:txBody>
          <a:bodyPr/>
          <a:lstStyle/>
          <a:p>
            <a:r>
              <a:rPr lang="en-US" sz="4800" dirty="0"/>
              <a:t>Game Overview</a:t>
            </a:r>
          </a:p>
        </p:txBody>
      </p:sp>
      <p:sp>
        <p:nvSpPr>
          <p:cNvPr id="3" name="Slide Number Placeholder 2">
            <a:extLst>
              <a:ext uri="{FF2B5EF4-FFF2-40B4-BE49-F238E27FC236}">
                <a16:creationId xmlns:a16="http://schemas.microsoft.com/office/drawing/2014/main" id="{D53BD33F-AE83-1B35-044C-133B2D622B6C}"/>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ext Placeholder 3">
            <a:extLst>
              <a:ext uri="{FF2B5EF4-FFF2-40B4-BE49-F238E27FC236}">
                <a16:creationId xmlns:a16="http://schemas.microsoft.com/office/drawing/2014/main" id="{25346715-3EFB-5239-650F-C32E5E0FFAC9}"/>
              </a:ext>
            </a:extLst>
          </p:cNvPr>
          <p:cNvSpPr>
            <a:spLocks noGrp="1"/>
          </p:cNvSpPr>
          <p:nvPr>
            <p:ph type="body" sz="quarter" idx="13"/>
          </p:nvPr>
        </p:nvSpPr>
        <p:spPr>
          <a:xfrm>
            <a:off x="444500" y="2015613"/>
            <a:ext cx="5529628" cy="3703015"/>
          </a:xfrm>
        </p:spPr>
        <p:txBody>
          <a:bodyPr/>
          <a:lstStyle/>
          <a:p>
            <a:pPr marL="0" indent="0" algn="just">
              <a:buNone/>
            </a:pPr>
            <a:r>
              <a:rPr lang="en-US" sz="2800" dirty="0"/>
              <a:t>The Dinosaur Game is a simple side-scrolling platformer where player controls a T-Rex. The objective is to navigate the dinosaur through obstacles by jumping and ducking while collecting points.</a:t>
            </a:r>
          </a:p>
        </p:txBody>
      </p:sp>
      <p:pic>
        <p:nvPicPr>
          <p:cNvPr id="6" name="Picture 5">
            <a:extLst>
              <a:ext uri="{FF2B5EF4-FFF2-40B4-BE49-F238E27FC236}">
                <a16:creationId xmlns:a16="http://schemas.microsoft.com/office/drawing/2014/main" id="{777552AA-1F3C-597A-C381-F80A4E637804}"/>
              </a:ext>
            </a:extLst>
          </p:cNvPr>
          <p:cNvPicPr>
            <a:picLocks noChangeAspect="1"/>
          </p:cNvPicPr>
          <p:nvPr/>
        </p:nvPicPr>
        <p:blipFill rotWithShape="1">
          <a:blip r:embed="rId2"/>
          <a:srcRect t="5448" b="10251"/>
          <a:stretch/>
        </p:blipFill>
        <p:spPr>
          <a:xfrm>
            <a:off x="6342943" y="2091813"/>
            <a:ext cx="5529628" cy="2674374"/>
          </a:xfrm>
          <a:prstGeom prst="rect">
            <a:avLst/>
          </a:prstGeom>
        </p:spPr>
      </p:pic>
    </p:spTree>
    <p:extLst>
      <p:ext uri="{BB962C8B-B14F-4D97-AF65-F5344CB8AC3E}">
        <p14:creationId xmlns:p14="http://schemas.microsoft.com/office/powerpoint/2010/main" val="2256862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DE2D0-6323-C99E-70BD-A8264FE47C1C}"/>
              </a:ext>
            </a:extLst>
          </p:cNvPr>
          <p:cNvSpPr>
            <a:spLocks noGrp="1"/>
          </p:cNvSpPr>
          <p:nvPr>
            <p:ph type="title"/>
          </p:nvPr>
        </p:nvSpPr>
        <p:spPr>
          <a:xfrm>
            <a:off x="444500" y="542925"/>
            <a:ext cx="11214100" cy="757130"/>
          </a:xfrm>
        </p:spPr>
        <p:txBody>
          <a:bodyPr/>
          <a:lstStyle/>
          <a:p>
            <a:r>
              <a:rPr lang="en-US" sz="4800" dirty="0"/>
              <a:t>Game Assets</a:t>
            </a:r>
          </a:p>
        </p:txBody>
      </p:sp>
      <p:sp>
        <p:nvSpPr>
          <p:cNvPr id="3" name="Slide Number Placeholder 2">
            <a:extLst>
              <a:ext uri="{FF2B5EF4-FFF2-40B4-BE49-F238E27FC236}">
                <a16:creationId xmlns:a16="http://schemas.microsoft.com/office/drawing/2014/main" id="{33DEF888-7666-54A1-4160-807FE36FE7CA}"/>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 Placeholder 3">
            <a:extLst>
              <a:ext uri="{FF2B5EF4-FFF2-40B4-BE49-F238E27FC236}">
                <a16:creationId xmlns:a16="http://schemas.microsoft.com/office/drawing/2014/main" id="{94DEAF95-25B8-DBC5-F726-A8DFA114128B}"/>
              </a:ext>
            </a:extLst>
          </p:cNvPr>
          <p:cNvSpPr>
            <a:spLocks noGrp="1"/>
          </p:cNvSpPr>
          <p:nvPr>
            <p:ph type="body" sz="quarter" idx="13"/>
          </p:nvPr>
        </p:nvSpPr>
        <p:spPr>
          <a:xfrm>
            <a:off x="444500" y="1625385"/>
            <a:ext cx="3242597" cy="4093243"/>
          </a:xfrm>
        </p:spPr>
        <p:txBody>
          <a:bodyPr/>
          <a:lstStyle/>
          <a:p>
            <a:pPr marL="0" indent="0" algn="just">
              <a:buNone/>
            </a:pPr>
            <a:r>
              <a:rPr lang="en-US" sz="2400" dirty="0"/>
              <a:t>Let's take a look at the assets used in our game, including images for the dinosaur character, obstacles, and background elements.</a:t>
            </a:r>
          </a:p>
        </p:txBody>
      </p:sp>
      <p:pic>
        <p:nvPicPr>
          <p:cNvPr id="10" name="Picture 9">
            <a:extLst>
              <a:ext uri="{FF2B5EF4-FFF2-40B4-BE49-F238E27FC236}">
                <a16:creationId xmlns:a16="http://schemas.microsoft.com/office/drawing/2014/main" id="{D04D2264-8FFC-EE1B-5724-DD516FF7F123}"/>
              </a:ext>
            </a:extLst>
          </p:cNvPr>
          <p:cNvPicPr>
            <a:picLocks noChangeAspect="1"/>
          </p:cNvPicPr>
          <p:nvPr/>
        </p:nvPicPr>
        <p:blipFill>
          <a:blip r:embed="rId2"/>
          <a:stretch>
            <a:fillRect/>
          </a:stretch>
        </p:blipFill>
        <p:spPr>
          <a:xfrm>
            <a:off x="3247258" y="5152038"/>
            <a:ext cx="782619" cy="548640"/>
          </a:xfrm>
          <a:prstGeom prst="rect">
            <a:avLst/>
          </a:prstGeom>
        </p:spPr>
      </p:pic>
      <p:pic>
        <p:nvPicPr>
          <p:cNvPr id="12" name="Picture 11">
            <a:extLst>
              <a:ext uri="{FF2B5EF4-FFF2-40B4-BE49-F238E27FC236}">
                <a16:creationId xmlns:a16="http://schemas.microsoft.com/office/drawing/2014/main" id="{611053EE-4D3D-127B-9EB7-DD618904AFD8}"/>
              </a:ext>
            </a:extLst>
          </p:cNvPr>
          <p:cNvPicPr>
            <a:picLocks noChangeAspect="1"/>
          </p:cNvPicPr>
          <p:nvPr/>
        </p:nvPicPr>
        <p:blipFill>
          <a:blip r:embed="rId3"/>
          <a:stretch>
            <a:fillRect/>
          </a:stretch>
        </p:blipFill>
        <p:spPr>
          <a:xfrm>
            <a:off x="1528274" y="4488919"/>
            <a:ext cx="822959" cy="548640"/>
          </a:xfrm>
          <a:prstGeom prst="rect">
            <a:avLst/>
          </a:prstGeom>
        </p:spPr>
      </p:pic>
      <p:pic>
        <p:nvPicPr>
          <p:cNvPr id="14" name="Picture 13">
            <a:extLst>
              <a:ext uri="{FF2B5EF4-FFF2-40B4-BE49-F238E27FC236}">
                <a16:creationId xmlns:a16="http://schemas.microsoft.com/office/drawing/2014/main" id="{7D67256E-8D50-9F2B-0196-8AFF2CF89630}"/>
              </a:ext>
            </a:extLst>
          </p:cNvPr>
          <p:cNvPicPr>
            <a:picLocks noChangeAspect="1"/>
          </p:cNvPicPr>
          <p:nvPr/>
        </p:nvPicPr>
        <p:blipFill>
          <a:blip r:embed="rId4"/>
          <a:stretch>
            <a:fillRect/>
          </a:stretch>
        </p:blipFill>
        <p:spPr>
          <a:xfrm>
            <a:off x="1616344" y="5717641"/>
            <a:ext cx="323410" cy="640080"/>
          </a:xfrm>
          <a:prstGeom prst="rect">
            <a:avLst/>
          </a:prstGeom>
        </p:spPr>
      </p:pic>
      <p:pic>
        <p:nvPicPr>
          <p:cNvPr id="16" name="Picture 15">
            <a:extLst>
              <a:ext uri="{FF2B5EF4-FFF2-40B4-BE49-F238E27FC236}">
                <a16:creationId xmlns:a16="http://schemas.microsoft.com/office/drawing/2014/main" id="{46416351-7173-1D05-0360-13AA0E5E60C7}"/>
              </a:ext>
            </a:extLst>
          </p:cNvPr>
          <p:cNvPicPr>
            <a:picLocks noChangeAspect="1"/>
          </p:cNvPicPr>
          <p:nvPr/>
        </p:nvPicPr>
        <p:blipFill>
          <a:blip r:embed="rId5"/>
          <a:stretch>
            <a:fillRect/>
          </a:stretch>
        </p:blipFill>
        <p:spPr>
          <a:xfrm>
            <a:off x="5642602" y="5749280"/>
            <a:ext cx="667032" cy="640080"/>
          </a:xfrm>
          <a:prstGeom prst="rect">
            <a:avLst/>
          </a:prstGeom>
        </p:spPr>
      </p:pic>
      <p:pic>
        <p:nvPicPr>
          <p:cNvPr id="20" name="Picture 19">
            <a:extLst>
              <a:ext uri="{FF2B5EF4-FFF2-40B4-BE49-F238E27FC236}">
                <a16:creationId xmlns:a16="http://schemas.microsoft.com/office/drawing/2014/main" id="{8CC538B4-C60F-E5E2-B5CE-C4DAC4B51D24}"/>
              </a:ext>
            </a:extLst>
          </p:cNvPr>
          <p:cNvPicPr>
            <a:picLocks noChangeAspect="1"/>
          </p:cNvPicPr>
          <p:nvPr/>
        </p:nvPicPr>
        <p:blipFill>
          <a:blip r:embed="rId6"/>
          <a:stretch>
            <a:fillRect/>
          </a:stretch>
        </p:blipFill>
        <p:spPr>
          <a:xfrm>
            <a:off x="4180602" y="5749280"/>
            <a:ext cx="545018" cy="640080"/>
          </a:xfrm>
          <a:prstGeom prst="rect">
            <a:avLst/>
          </a:prstGeom>
        </p:spPr>
      </p:pic>
      <p:pic>
        <p:nvPicPr>
          <p:cNvPr id="22" name="Picture 21">
            <a:extLst>
              <a:ext uri="{FF2B5EF4-FFF2-40B4-BE49-F238E27FC236}">
                <a16:creationId xmlns:a16="http://schemas.microsoft.com/office/drawing/2014/main" id="{E03F5544-D007-FA4A-8AD1-ED0D29D4477D}"/>
              </a:ext>
            </a:extLst>
          </p:cNvPr>
          <p:cNvPicPr>
            <a:picLocks noChangeAspect="1"/>
          </p:cNvPicPr>
          <p:nvPr/>
        </p:nvPicPr>
        <p:blipFill>
          <a:blip r:embed="rId7"/>
          <a:stretch>
            <a:fillRect/>
          </a:stretch>
        </p:blipFill>
        <p:spPr>
          <a:xfrm>
            <a:off x="349501" y="5899534"/>
            <a:ext cx="899162" cy="457200"/>
          </a:xfrm>
          <a:prstGeom prst="rect">
            <a:avLst/>
          </a:prstGeom>
        </p:spPr>
      </p:pic>
      <p:pic>
        <p:nvPicPr>
          <p:cNvPr id="24" name="Picture 23">
            <a:extLst>
              <a:ext uri="{FF2B5EF4-FFF2-40B4-BE49-F238E27FC236}">
                <a16:creationId xmlns:a16="http://schemas.microsoft.com/office/drawing/2014/main" id="{6FD39351-BE63-761F-3893-66753989CAB1}"/>
              </a:ext>
            </a:extLst>
          </p:cNvPr>
          <p:cNvPicPr>
            <a:picLocks noChangeAspect="1"/>
          </p:cNvPicPr>
          <p:nvPr/>
        </p:nvPicPr>
        <p:blipFill>
          <a:blip r:embed="rId8"/>
          <a:stretch>
            <a:fillRect/>
          </a:stretch>
        </p:blipFill>
        <p:spPr>
          <a:xfrm>
            <a:off x="2463264" y="5711303"/>
            <a:ext cx="599225" cy="640080"/>
          </a:xfrm>
          <a:prstGeom prst="rect">
            <a:avLst/>
          </a:prstGeom>
        </p:spPr>
      </p:pic>
      <p:pic>
        <p:nvPicPr>
          <p:cNvPr id="26" name="Picture 25">
            <a:extLst>
              <a:ext uri="{FF2B5EF4-FFF2-40B4-BE49-F238E27FC236}">
                <a16:creationId xmlns:a16="http://schemas.microsoft.com/office/drawing/2014/main" id="{A4628ACA-0A27-6101-C250-9893D069DFC1}"/>
              </a:ext>
            </a:extLst>
          </p:cNvPr>
          <p:cNvPicPr>
            <a:picLocks noChangeAspect="1"/>
          </p:cNvPicPr>
          <p:nvPr/>
        </p:nvPicPr>
        <p:blipFill>
          <a:blip r:embed="rId9"/>
          <a:stretch>
            <a:fillRect/>
          </a:stretch>
        </p:blipFill>
        <p:spPr>
          <a:xfrm>
            <a:off x="5117577" y="5156609"/>
            <a:ext cx="800100" cy="962025"/>
          </a:xfrm>
          <a:prstGeom prst="rect">
            <a:avLst/>
          </a:prstGeom>
        </p:spPr>
      </p:pic>
      <p:pic>
        <p:nvPicPr>
          <p:cNvPr id="30" name="Picture 29">
            <a:extLst>
              <a:ext uri="{FF2B5EF4-FFF2-40B4-BE49-F238E27FC236}">
                <a16:creationId xmlns:a16="http://schemas.microsoft.com/office/drawing/2014/main" id="{F48D32E8-FB7F-EEB5-CEF1-D74965873BF2}"/>
              </a:ext>
            </a:extLst>
          </p:cNvPr>
          <p:cNvPicPr>
            <a:picLocks noChangeAspect="1"/>
          </p:cNvPicPr>
          <p:nvPr/>
        </p:nvPicPr>
        <p:blipFill rotWithShape="1">
          <a:blip r:embed="rId10"/>
          <a:srcRect t="1" r="46234" b="-70728"/>
          <a:stretch/>
        </p:blipFill>
        <p:spPr>
          <a:xfrm>
            <a:off x="78021" y="6356734"/>
            <a:ext cx="7177828" cy="265467"/>
          </a:xfrm>
          <a:prstGeom prst="rect">
            <a:avLst/>
          </a:prstGeom>
        </p:spPr>
      </p:pic>
      <p:pic>
        <p:nvPicPr>
          <p:cNvPr id="32" name="Picture 31">
            <a:extLst>
              <a:ext uri="{FF2B5EF4-FFF2-40B4-BE49-F238E27FC236}">
                <a16:creationId xmlns:a16="http://schemas.microsoft.com/office/drawing/2014/main" id="{6C2A6F54-016D-D325-B0E6-27DBB9EA3B45}"/>
              </a:ext>
            </a:extLst>
          </p:cNvPr>
          <p:cNvPicPr>
            <a:picLocks noChangeAspect="1"/>
          </p:cNvPicPr>
          <p:nvPr/>
        </p:nvPicPr>
        <p:blipFill>
          <a:blip r:embed="rId11"/>
          <a:stretch>
            <a:fillRect/>
          </a:stretch>
        </p:blipFill>
        <p:spPr>
          <a:xfrm>
            <a:off x="4538807" y="1055995"/>
            <a:ext cx="7021880" cy="3981564"/>
          </a:xfrm>
          <a:prstGeom prst="rect">
            <a:avLst/>
          </a:prstGeom>
        </p:spPr>
      </p:pic>
    </p:spTree>
    <p:extLst>
      <p:ext uri="{BB962C8B-B14F-4D97-AF65-F5344CB8AC3E}">
        <p14:creationId xmlns:p14="http://schemas.microsoft.com/office/powerpoint/2010/main" val="94526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nodeType="withEffect">
                                  <p:stCondLst>
                                    <p:cond delay="0"/>
                                  </p:stCondLst>
                                  <p:childTnLst>
                                    <p:animMotion origin="layout" path="M 0 0 L 0.067 0.04 C 0.081 0.049 0.102 0.054 0.124 0.054 C 0.149 0.054 0.169 0.049 0.183 0.04 L 0.25 0 E" pathEditMode="relative" ptsTypes="">
                                      <p:cBhvr>
                                        <p:cTn id="6" dur="2000" spd="-100000" fill="hold"/>
                                        <p:tgtEl>
                                          <p:spTgt spid="12"/>
                                        </p:tgtEl>
                                        <p:attrNameLst>
                                          <p:attrName>ppt_x</p:attrName>
                                          <p:attrName>ppt_y</p:attrName>
                                        </p:attrNameLst>
                                      </p:cBhvr>
                                    </p:animMotion>
                                  </p:childTnLst>
                                </p:cTn>
                              </p:par>
                              <p:par>
                                <p:cTn id="7" presetID="37" presetClass="path" presetSubtype="0" accel="50000" decel="50000" fill="hold" nodeType="withEffect">
                                  <p:stCondLst>
                                    <p:cond delay="0"/>
                                  </p:stCondLst>
                                  <p:childTnLst>
                                    <p:animMotion origin="layout" path="M 0 0 L 0.067 0.04 C 0.081 0.049 0.102 0.054 0.124 0.054 C 0.149 0.054 0.169 0.049 0.183 0.04 L 0.25 0 E" pathEditMode="relative" ptsTypes="">
                                      <p:cBhvr>
                                        <p:cTn id="8" dur="2000" spd="-100000" fill="hold"/>
                                        <p:tgtEl>
                                          <p:spTgt spid="10"/>
                                        </p:tgtEl>
                                        <p:attrNameLst>
                                          <p:attrName>ppt_x</p:attrName>
                                          <p:attrName>ppt_y</p:attrName>
                                        </p:attrNameLst>
                                      </p:cBhvr>
                                    </p:animMotion>
                                  </p:childTnLst>
                                </p:cTn>
                              </p:par>
                              <p:par>
                                <p:cTn id="9" presetID="35" presetClass="path" presetSubtype="0" accel="50000" decel="50000" fill="hold" nodeType="withEffect">
                                  <p:stCondLst>
                                    <p:cond delay="0"/>
                                  </p:stCondLst>
                                  <p:childTnLst>
                                    <p:animMotion origin="layout" path="M 0 0 L -0.25 0 E" pathEditMode="relative" ptsTypes="">
                                      <p:cBhvr>
                                        <p:cTn id="10" dur="2000" spd="-100000" fill="hold"/>
                                        <p:tgtEl>
                                          <p:spTgt spid="22"/>
                                        </p:tgtEl>
                                        <p:attrNameLst>
                                          <p:attrName>ppt_x</p:attrName>
                                          <p:attrName>ppt_y</p:attrName>
                                        </p:attrNameLst>
                                      </p:cBhvr>
                                    </p:animMotion>
                                  </p:childTnLst>
                                </p:cTn>
                              </p:par>
                              <p:par>
                                <p:cTn id="11" presetID="35" presetClass="path" presetSubtype="0" accel="50000" decel="50000" fill="hold" nodeType="withEffect">
                                  <p:stCondLst>
                                    <p:cond delay="0"/>
                                  </p:stCondLst>
                                  <p:childTnLst>
                                    <p:animMotion origin="layout" path="M 0 0 L -0.25 0 E" pathEditMode="relative" ptsTypes="">
                                      <p:cBhvr>
                                        <p:cTn id="12" dur="2000" spd="-100000" fill="hold"/>
                                        <p:tgtEl>
                                          <p:spTgt spid="24"/>
                                        </p:tgtEl>
                                        <p:attrNameLst>
                                          <p:attrName>ppt_x</p:attrName>
                                          <p:attrName>ppt_y</p:attrName>
                                        </p:attrNameLst>
                                      </p:cBhvr>
                                    </p:animMotion>
                                  </p:childTnLst>
                                </p:cTn>
                              </p:par>
                              <p:par>
                                <p:cTn id="13" presetID="35" presetClass="path" presetSubtype="0" accel="50000" decel="50000" fill="hold" nodeType="withEffect">
                                  <p:stCondLst>
                                    <p:cond delay="0"/>
                                  </p:stCondLst>
                                  <p:childTnLst>
                                    <p:animMotion origin="layout" path="M 0 0 L -0.25 0 E" pathEditMode="relative" ptsTypes="">
                                      <p:cBhvr>
                                        <p:cTn id="14" dur="2000" spd="-100000" fill="hold"/>
                                        <p:tgtEl>
                                          <p:spTgt spid="2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06D7-34E0-67AD-F404-481AAEC868F7}"/>
              </a:ext>
            </a:extLst>
          </p:cNvPr>
          <p:cNvSpPr>
            <a:spLocks noGrp="1"/>
          </p:cNvSpPr>
          <p:nvPr>
            <p:ph type="title"/>
          </p:nvPr>
        </p:nvSpPr>
        <p:spPr>
          <a:xfrm>
            <a:off x="444500" y="542925"/>
            <a:ext cx="11214100" cy="757130"/>
          </a:xfrm>
        </p:spPr>
        <p:txBody>
          <a:bodyPr/>
          <a:lstStyle/>
          <a:p>
            <a:r>
              <a:rPr lang="en-US" sz="4800" dirty="0"/>
              <a:t>Setup process</a:t>
            </a:r>
            <a:endParaRPr lang="en-US" dirty="0"/>
          </a:p>
        </p:txBody>
      </p:sp>
      <p:sp>
        <p:nvSpPr>
          <p:cNvPr id="3" name="Slide Number Placeholder 2">
            <a:extLst>
              <a:ext uri="{FF2B5EF4-FFF2-40B4-BE49-F238E27FC236}">
                <a16:creationId xmlns:a16="http://schemas.microsoft.com/office/drawing/2014/main" id="{0DC5551E-5287-7423-FE8E-46258C8F67CA}"/>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5" name="Text Placeholder 4">
            <a:extLst>
              <a:ext uri="{FF2B5EF4-FFF2-40B4-BE49-F238E27FC236}">
                <a16:creationId xmlns:a16="http://schemas.microsoft.com/office/drawing/2014/main" id="{7F1326A1-5C2A-C13F-A8CD-460EA9901896}"/>
              </a:ext>
            </a:extLst>
          </p:cNvPr>
          <p:cNvSpPr>
            <a:spLocks noGrp="1"/>
          </p:cNvSpPr>
          <p:nvPr>
            <p:ph type="body" sz="half" idx="2"/>
          </p:nvPr>
        </p:nvSpPr>
        <p:spPr>
          <a:xfrm>
            <a:off x="443366" y="1691148"/>
            <a:ext cx="3365063" cy="4332580"/>
          </a:xfrm>
        </p:spPr>
        <p:txBody>
          <a:bodyPr>
            <a:normAutofit fontScale="92500"/>
          </a:bodyPr>
          <a:lstStyle/>
          <a:p>
            <a:pPr algn="just"/>
            <a:r>
              <a:rPr lang="en-US" sz="2400" dirty="0"/>
              <a:t>Our game is built using the </a:t>
            </a:r>
            <a:r>
              <a:rPr lang="en-US" sz="2400" dirty="0" err="1"/>
              <a:t>Pygame</a:t>
            </a:r>
            <a:r>
              <a:rPr lang="en-US" sz="2400" dirty="0"/>
              <a:t> library, a tool for game development in Python.</a:t>
            </a:r>
          </a:p>
          <a:p>
            <a:pPr algn="just"/>
            <a:endParaRPr lang="en-US" sz="2400" dirty="0"/>
          </a:p>
          <a:p>
            <a:pPr algn="just"/>
            <a:r>
              <a:rPr lang="en-US" sz="2400" dirty="0"/>
              <a:t>We define several global constants to establish the basic parameters of our game environment. These constants include the screen dimensions and the paths to our game assets.</a:t>
            </a:r>
          </a:p>
        </p:txBody>
      </p:sp>
      <p:pic>
        <p:nvPicPr>
          <p:cNvPr id="16" name="Picture 15">
            <a:extLst>
              <a:ext uri="{FF2B5EF4-FFF2-40B4-BE49-F238E27FC236}">
                <a16:creationId xmlns:a16="http://schemas.microsoft.com/office/drawing/2014/main" id="{74BBFB9D-8E22-4EEE-B683-BCEEF3A68EAD}"/>
              </a:ext>
            </a:extLst>
          </p:cNvPr>
          <p:cNvPicPr>
            <a:picLocks noChangeAspect="1"/>
          </p:cNvPicPr>
          <p:nvPr/>
        </p:nvPicPr>
        <p:blipFill rotWithShape="1">
          <a:blip r:embed="rId2"/>
          <a:srcRect t="1691" r="1757" b="2659"/>
          <a:stretch/>
        </p:blipFill>
        <p:spPr>
          <a:xfrm>
            <a:off x="4596536" y="2202426"/>
            <a:ext cx="6858045" cy="242856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390400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263E7-DBAA-E2DF-4667-4EDA96619DE7}"/>
              </a:ext>
            </a:extLst>
          </p:cNvPr>
          <p:cNvSpPr>
            <a:spLocks noGrp="1"/>
          </p:cNvSpPr>
          <p:nvPr>
            <p:ph type="title"/>
          </p:nvPr>
        </p:nvSpPr>
        <p:spPr>
          <a:xfrm>
            <a:off x="444500" y="542925"/>
            <a:ext cx="11214100" cy="757130"/>
          </a:xfrm>
        </p:spPr>
        <p:txBody>
          <a:bodyPr/>
          <a:lstStyle/>
          <a:p>
            <a:r>
              <a:rPr lang="en-US" sz="4800" dirty="0"/>
              <a:t>Setting up the T-Rex</a:t>
            </a:r>
          </a:p>
        </p:txBody>
      </p:sp>
      <p:sp>
        <p:nvSpPr>
          <p:cNvPr id="3" name="Slide Number Placeholder 2">
            <a:extLst>
              <a:ext uri="{FF2B5EF4-FFF2-40B4-BE49-F238E27FC236}">
                <a16:creationId xmlns:a16="http://schemas.microsoft.com/office/drawing/2014/main" id="{225E3379-78F3-59C9-0F73-3B77367C2AEF}"/>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5" name="Text Placeholder 4">
            <a:extLst>
              <a:ext uri="{FF2B5EF4-FFF2-40B4-BE49-F238E27FC236}">
                <a16:creationId xmlns:a16="http://schemas.microsoft.com/office/drawing/2014/main" id="{13A3C96C-126B-C96D-3EBB-5157ED23C69B}"/>
              </a:ext>
            </a:extLst>
          </p:cNvPr>
          <p:cNvSpPr>
            <a:spLocks noGrp="1"/>
          </p:cNvSpPr>
          <p:nvPr>
            <p:ph type="body" sz="half" idx="2"/>
          </p:nvPr>
        </p:nvSpPr>
        <p:spPr>
          <a:xfrm>
            <a:off x="443366" y="1652126"/>
            <a:ext cx="2948763" cy="4371602"/>
          </a:xfrm>
        </p:spPr>
        <p:txBody>
          <a:bodyPr>
            <a:normAutofit/>
          </a:bodyPr>
          <a:lstStyle/>
          <a:p>
            <a:pPr algn="just"/>
            <a:r>
              <a:rPr lang="en-US" sz="2400" dirty="0"/>
              <a:t>The Dinosaur class represents the main character of the game. Its attributes define various parameters related to the dinosaur's position, animation, and behavior. By default, the dinosaur is set to be running and not ducking or jumping.</a:t>
            </a:r>
          </a:p>
        </p:txBody>
      </p:sp>
      <p:pic>
        <p:nvPicPr>
          <p:cNvPr id="8" name="Picture 7">
            <a:extLst>
              <a:ext uri="{FF2B5EF4-FFF2-40B4-BE49-F238E27FC236}">
                <a16:creationId xmlns:a16="http://schemas.microsoft.com/office/drawing/2014/main" id="{7371A7EB-52DF-E168-1D25-62BB7F524BD1}"/>
              </a:ext>
            </a:extLst>
          </p:cNvPr>
          <p:cNvPicPr>
            <a:picLocks noChangeAspect="1"/>
          </p:cNvPicPr>
          <p:nvPr/>
        </p:nvPicPr>
        <p:blipFill>
          <a:blip r:embed="rId2"/>
          <a:stretch>
            <a:fillRect/>
          </a:stretch>
        </p:blipFill>
        <p:spPr>
          <a:xfrm>
            <a:off x="4517964" y="1586647"/>
            <a:ext cx="3564194" cy="4371602"/>
          </a:xfrm>
          <a:prstGeom prst="rect">
            <a:avLst/>
          </a:prstGeom>
        </p:spPr>
      </p:pic>
      <p:pic>
        <p:nvPicPr>
          <p:cNvPr id="10" name="Picture 9">
            <a:extLst>
              <a:ext uri="{FF2B5EF4-FFF2-40B4-BE49-F238E27FC236}">
                <a16:creationId xmlns:a16="http://schemas.microsoft.com/office/drawing/2014/main" id="{86C22A42-1C06-284D-014F-BDF69B1ACBCF}"/>
              </a:ext>
            </a:extLst>
          </p:cNvPr>
          <p:cNvPicPr>
            <a:picLocks noChangeAspect="1"/>
          </p:cNvPicPr>
          <p:nvPr/>
        </p:nvPicPr>
        <p:blipFill rotWithShape="1">
          <a:blip r:embed="rId3"/>
          <a:srcRect l="1636" t="6739" r="61844" b="6810"/>
          <a:stretch/>
        </p:blipFill>
        <p:spPr>
          <a:xfrm>
            <a:off x="8524568" y="1586647"/>
            <a:ext cx="3218891" cy="4371602"/>
          </a:xfrm>
          <a:prstGeom prst="rect">
            <a:avLst/>
          </a:prstGeom>
        </p:spPr>
      </p:pic>
      <p:sp>
        <p:nvSpPr>
          <p:cNvPr id="11" name="Rectangle 10">
            <a:extLst>
              <a:ext uri="{FF2B5EF4-FFF2-40B4-BE49-F238E27FC236}">
                <a16:creationId xmlns:a16="http://schemas.microsoft.com/office/drawing/2014/main" id="{051CC449-8968-2EAD-3866-EFCA647259BD}"/>
              </a:ext>
            </a:extLst>
          </p:cNvPr>
          <p:cNvSpPr/>
          <p:nvPr/>
        </p:nvSpPr>
        <p:spPr>
          <a:xfrm>
            <a:off x="9016181" y="3854245"/>
            <a:ext cx="786580" cy="83574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2245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B7BB-D9B8-FB10-309A-C0FF2208EA14}"/>
              </a:ext>
            </a:extLst>
          </p:cNvPr>
          <p:cNvSpPr>
            <a:spLocks noGrp="1"/>
          </p:cNvSpPr>
          <p:nvPr>
            <p:ph type="title"/>
          </p:nvPr>
        </p:nvSpPr>
        <p:spPr>
          <a:xfrm>
            <a:off x="444500" y="542925"/>
            <a:ext cx="11214100" cy="757130"/>
          </a:xfrm>
        </p:spPr>
        <p:txBody>
          <a:bodyPr/>
          <a:lstStyle/>
          <a:p>
            <a:r>
              <a:rPr lang="en-US" sz="4800" dirty="0" err="1"/>
              <a:t>Behaviour</a:t>
            </a:r>
            <a:r>
              <a:rPr lang="en-US" sz="4800" dirty="0"/>
              <a:t> of T-Rex</a:t>
            </a:r>
          </a:p>
        </p:txBody>
      </p:sp>
      <p:sp>
        <p:nvSpPr>
          <p:cNvPr id="3" name="Slide Number Placeholder 2">
            <a:extLst>
              <a:ext uri="{FF2B5EF4-FFF2-40B4-BE49-F238E27FC236}">
                <a16:creationId xmlns:a16="http://schemas.microsoft.com/office/drawing/2014/main" id="{54E92825-B450-1160-F1F0-4433F8AC83A7}"/>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CCF1716A-C0CF-C21E-19A2-D181ACD084A5}"/>
              </a:ext>
            </a:extLst>
          </p:cNvPr>
          <p:cNvSpPr>
            <a:spLocks noGrp="1"/>
          </p:cNvSpPr>
          <p:nvPr>
            <p:ph type="body" sz="quarter" idx="13"/>
          </p:nvPr>
        </p:nvSpPr>
        <p:spPr>
          <a:xfrm>
            <a:off x="444499" y="1772869"/>
            <a:ext cx="5543345" cy="4362460"/>
          </a:xfrm>
        </p:spPr>
        <p:txBody>
          <a:bodyPr/>
          <a:lstStyle/>
          <a:p>
            <a:pPr algn="just">
              <a:buFont typeface="Wingdings" panose="05000000000000000000" pitchFamily="2" charset="2"/>
              <a:buChar char="q"/>
            </a:pPr>
            <a:r>
              <a:rPr lang="en-US" sz="1800" dirty="0"/>
              <a:t>Update Method:</a:t>
            </a:r>
          </a:p>
          <a:p>
            <a:pPr marL="0" indent="0" algn="just">
              <a:buNone/>
            </a:pPr>
            <a:r>
              <a:rPr lang="en-US" sz="1800" dirty="0"/>
              <a:t>-Updates dinosaur's behavior based on user input.</a:t>
            </a:r>
          </a:p>
          <a:p>
            <a:pPr marL="0" indent="0" algn="just">
              <a:buNone/>
            </a:pPr>
            <a:r>
              <a:rPr lang="en-US" sz="1800" dirty="0"/>
              <a:t>-Checks if it's ducking, running, or jumping.</a:t>
            </a:r>
          </a:p>
          <a:p>
            <a:pPr marL="0" indent="0" algn="just">
              <a:buNone/>
            </a:pPr>
            <a:r>
              <a:rPr lang="en-US" sz="1800" dirty="0"/>
              <a:t>-Responds to jump (</a:t>
            </a:r>
            <a:r>
              <a:rPr lang="en-US" sz="1800" dirty="0" err="1"/>
              <a:t>pygame.K_UP</a:t>
            </a:r>
            <a:r>
              <a:rPr lang="en-US" sz="1800" dirty="0"/>
              <a:t>) or duck (</a:t>
            </a:r>
            <a:r>
              <a:rPr lang="en-US" sz="1800" dirty="0" err="1"/>
              <a:t>pygame.K_DOWN</a:t>
            </a:r>
            <a:r>
              <a:rPr lang="en-US" sz="1800" dirty="0"/>
              <a:t>).</a:t>
            </a:r>
          </a:p>
          <a:p>
            <a:pPr marL="0" indent="0" algn="just">
              <a:buNone/>
            </a:pPr>
            <a:endParaRPr lang="en-US" sz="1800" dirty="0"/>
          </a:p>
          <a:p>
            <a:pPr algn="just">
              <a:buFont typeface="Wingdings" panose="05000000000000000000" pitchFamily="2" charset="2"/>
              <a:buChar char="q"/>
            </a:pPr>
            <a:r>
              <a:rPr lang="en-US" sz="1800" dirty="0"/>
              <a:t>Duck, Run and Jump Method:</a:t>
            </a:r>
          </a:p>
          <a:p>
            <a:pPr marL="0" indent="0" algn="just">
              <a:buNone/>
            </a:pPr>
            <a:r>
              <a:rPr lang="en-US" sz="1800" dirty="0"/>
              <a:t>-Updates image and position when ducking, running and jumping.</a:t>
            </a:r>
          </a:p>
          <a:p>
            <a:pPr marL="0" indent="0" algn="just">
              <a:buNone/>
            </a:pPr>
            <a:r>
              <a:rPr lang="en-US" sz="1800" dirty="0"/>
              <a:t>-Adjusts bounding box for positions.</a:t>
            </a:r>
          </a:p>
          <a:p>
            <a:pPr marL="0" indent="0" algn="just">
              <a:buNone/>
            </a:pPr>
            <a:r>
              <a:rPr lang="en-US" sz="1800" dirty="0"/>
              <a:t>-Decreases jump velocity until minimum.</a:t>
            </a:r>
          </a:p>
        </p:txBody>
      </p:sp>
      <p:pic>
        <p:nvPicPr>
          <p:cNvPr id="12" name="Picture 11">
            <a:extLst>
              <a:ext uri="{FF2B5EF4-FFF2-40B4-BE49-F238E27FC236}">
                <a16:creationId xmlns:a16="http://schemas.microsoft.com/office/drawing/2014/main" id="{C1B0983F-D0F4-8CCE-C2A6-A21B07CE5FCB}"/>
              </a:ext>
            </a:extLst>
          </p:cNvPr>
          <p:cNvPicPr>
            <a:picLocks noChangeAspect="1"/>
          </p:cNvPicPr>
          <p:nvPr/>
        </p:nvPicPr>
        <p:blipFill>
          <a:blip r:embed="rId2"/>
          <a:stretch>
            <a:fillRect/>
          </a:stretch>
        </p:blipFill>
        <p:spPr>
          <a:xfrm>
            <a:off x="7089877" y="0"/>
            <a:ext cx="4365523" cy="6858000"/>
          </a:xfrm>
          <a:prstGeom prst="rect">
            <a:avLst/>
          </a:prstGeom>
        </p:spPr>
      </p:pic>
    </p:spTree>
    <p:extLst>
      <p:ext uri="{BB962C8B-B14F-4D97-AF65-F5344CB8AC3E}">
        <p14:creationId xmlns:p14="http://schemas.microsoft.com/office/powerpoint/2010/main" val="1546053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46127-4ECB-D557-3470-8121313B56D2}"/>
              </a:ext>
            </a:extLst>
          </p:cNvPr>
          <p:cNvSpPr>
            <a:spLocks noGrp="1"/>
          </p:cNvSpPr>
          <p:nvPr>
            <p:ph type="title"/>
          </p:nvPr>
        </p:nvSpPr>
        <p:spPr>
          <a:xfrm>
            <a:off x="444500" y="542925"/>
            <a:ext cx="11214100" cy="757130"/>
          </a:xfrm>
        </p:spPr>
        <p:txBody>
          <a:bodyPr/>
          <a:lstStyle/>
          <a:p>
            <a:r>
              <a:rPr lang="en-US" sz="4800" dirty="0"/>
              <a:t>Obstacles</a:t>
            </a:r>
          </a:p>
        </p:txBody>
      </p:sp>
      <p:sp>
        <p:nvSpPr>
          <p:cNvPr id="3" name="Slide Number Placeholder 2">
            <a:extLst>
              <a:ext uri="{FF2B5EF4-FFF2-40B4-BE49-F238E27FC236}">
                <a16:creationId xmlns:a16="http://schemas.microsoft.com/office/drawing/2014/main" id="{F891515D-D620-21BE-31F0-B5F31D738F02}"/>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479F8B30-E014-E67A-E7D2-503DA125D581}"/>
              </a:ext>
            </a:extLst>
          </p:cNvPr>
          <p:cNvSpPr>
            <a:spLocks noGrp="1"/>
          </p:cNvSpPr>
          <p:nvPr>
            <p:ph type="body" sz="quarter" idx="13"/>
          </p:nvPr>
        </p:nvSpPr>
        <p:spPr>
          <a:xfrm>
            <a:off x="444500" y="1625385"/>
            <a:ext cx="4589616" cy="4093243"/>
          </a:xfrm>
        </p:spPr>
        <p:txBody>
          <a:bodyPr/>
          <a:lstStyle/>
          <a:p>
            <a:pPr algn="just">
              <a:buFont typeface="Wingdings" panose="05000000000000000000" pitchFamily="2" charset="2"/>
              <a:buChar char="q"/>
            </a:pPr>
            <a:r>
              <a:rPr lang="en-US" sz="2000" dirty="0"/>
              <a:t>The Obstacle class manages the behavior of obstacles in the game environment. It takes an image list and a type parameter, representing the various obstacle variations and their specific type. </a:t>
            </a:r>
          </a:p>
          <a:p>
            <a:pPr algn="just">
              <a:buFont typeface="Wingdings" panose="05000000000000000000" pitchFamily="2" charset="2"/>
              <a:buChar char="q"/>
            </a:pPr>
            <a:r>
              <a:rPr lang="en-US" sz="2000" dirty="0"/>
              <a:t>The update method moves the obstacle towards the left of the screen based on the game speed. </a:t>
            </a:r>
          </a:p>
          <a:p>
            <a:pPr algn="just">
              <a:buFont typeface="Wingdings" panose="05000000000000000000" pitchFamily="2" charset="2"/>
              <a:buChar char="q"/>
            </a:pPr>
            <a:r>
              <a:rPr lang="en-US" sz="2000" dirty="0"/>
              <a:t>The draw method renders the obstacle image onto the screen at its current position.</a:t>
            </a:r>
          </a:p>
        </p:txBody>
      </p:sp>
      <p:pic>
        <p:nvPicPr>
          <p:cNvPr id="7" name="Picture 6">
            <a:extLst>
              <a:ext uri="{FF2B5EF4-FFF2-40B4-BE49-F238E27FC236}">
                <a16:creationId xmlns:a16="http://schemas.microsoft.com/office/drawing/2014/main" id="{436AA40C-C92D-419E-795D-93BCE82FBAEB}"/>
              </a:ext>
            </a:extLst>
          </p:cNvPr>
          <p:cNvPicPr>
            <a:picLocks noChangeAspect="1"/>
          </p:cNvPicPr>
          <p:nvPr/>
        </p:nvPicPr>
        <p:blipFill>
          <a:blip r:embed="rId2"/>
          <a:stretch>
            <a:fillRect/>
          </a:stretch>
        </p:blipFill>
        <p:spPr>
          <a:xfrm>
            <a:off x="6096000" y="1214213"/>
            <a:ext cx="5039428" cy="4915586"/>
          </a:xfrm>
          <a:prstGeom prst="rect">
            <a:avLst/>
          </a:prstGeom>
        </p:spPr>
      </p:pic>
    </p:spTree>
    <p:extLst>
      <p:ext uri="{BB962C8B-B14F-4D97-AF65-F5344CB8AC3E}">
        <p14:creationId xmlns:p14="http://schemas.microsoft.com/office/powerpoint/2010/main" val="2348627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905F-A800-23DA-8B55-92FFB448375B}"/>
              </a:ext>
            </a:extLst>
          </p:cNvPr>
          <p:cNvSpPr>
            <a:spLocks noGrp="1"/>
          </p:cNvSpPr>
          <p:nvPr>
            <p:ph type="title"/>
          </p:nvPr>
        </p:nvSpPr>
        <p:spPr>
          <a:xfrm>
            <a:off x="444500" y="542925"/>
            <a:ext cx="11214100" cy="757130"/>
          </a:xfrm>
        </p:spPr>
        <p:txBody>
          <a:bodyPr/>
          <a:lstStyle/>
          <a:p>
            <a:r>
              <a:rPr lang="en-US" sz="4800" dirty="0"/>
              <a:t>Score</a:t>
            </a:r>
            <a:endParaRPr lang="en-US" sz="4000" dirty="0"/>
          </a:p>
        </p:txBody>
      </p:sp>
      <p:sp>
        <p:nvSpPr>
          <p:cNvPr id="3" name="Slide Number Placeholder 2">
            <a:extLst>
              <a:ext uri="{FF2B5EF4-FFF2-40B4-BE49-F238E27FC236}">
                <a16:creationId xmlns:a16="http://schemas.microsoft.com/office/drawing/2014/main" id="{A7C0B9DA-B790-C306-0DC4-8478B4C92724}"/>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id="{2775FC1B-B48A-EFE4-DA5A-9070C0A1B548}"/>
              </a:ext>
            </a:extLst>
          </p:cNvPr>
          <p:cNvSpPr>
            <a:spLocks noGrp="1"/>
          </p:cNvSpPr>
          <p:nvPr>
            <p:ph type="body" sz="quarter" idx="13"/>
          </p:nvPr>
        </p:nvSpPr>
        <p:spPr>
          <a:xfrm>
            <a:off x="444500" y="1625385"/>
            <a:ext cx="4265152" cy="4093243"/>
          </a:xfrm>
        </p:spPr>
        <p:txBody>
          <a:bodyPr/>
          <a:lstStyle/>
          <a:p>
            <a:pPr marL="0" indent="0" algn="just">
              <a:buNone/>
            </a:pPr>
            <a:r>
              <a:rPr lang="en-US" sz="2400" dirty="0"/>
              <a:t>The score() function increments the points variable by one for every frame rendered. If the points reach a multiple of 100, it increases the game speed, adding to the game's difficulty over </a:t>
            </a:r>
            <a:r>
              <a:rPr lang="en-US" sz="2400" dirty="0" err="1"/>
              <a:t>time.Using</a:t>
            </a:r>
            <a:r>
              <a:rPr lang="en-US" sz="2400" dirty="0"/>
              <a:t> the </a:t>
            </a:r>
            <a:r>
              <a:rPr lang="en-US" sz="2400" dirty="0" err="1"/>
              <a:t>pygame.font.render</a:t>
            </a:r>
            <a:r>
              <a:rPr lang="en-US" sz="2400" dirty="0"/>
              <a:t>() function, it creates a text surface displaying the current points.</a:t>
            </a:r>
          </a:p>
        </p:txBody>
      </p:sp>
      <p:pic>
        <p:nvPicPr>
          <p:cNvPr id="6" name="Picture 5">
            <a:extLst>
              <a:ext uri="{FF2B5EF4-FFF2-40B4-BE49-F238E27FC236}">
                <a16:creationId xmlns:a16="http://schemas.microsoft.com/office/drawing/2014/main" id="{1626C8A6-D666-E301-DFCE-E076EFE3B843}"/>
              </a:ext>
            </a:extLst>
          </p:cNvPr>
          <p:cNvPicPr>
            <a:picLocks noChangeAspect="1"/>
          </p:cNvPicPr>
          <p:nvPr/>
        </p:nvPicPr>
        <p:blipFill>
          <a:blip r:embed="rId2"/>
          <a:stretch>
            <a:fillRect/>
          </a:stretch>
        </p:blipFill>
        <p:spPr>
          <a:xfrm>
            <a:off x="5320444" y="946960"/>
            <a:ext cx="5818910" cy="2286000"/>
          </a:xfrm>
          <a:prstGeom prst="rect">
            <a:avLst/>
          </a:prstGeom>
        </p:spPr>
      </p:pic>
      <p:pic>
        <p:nvPicPr>
          <p:cNvPr id="8" name="Picture 7">
            <a:extLst>
              <a:ext uri="{FF2B5EF4-FFF2-40B4-BE49-F238E27FC236}">
                <a16:creationId xmlns:a16="http://schemas.microsoft.com/office/drawing/2014/main" id="{0D478F0F-46F0-CFF9-D10B-115B9736E3AD}"/>
              </a:ext>
            </a:extLst>
          </p:cNvPr>
          <p:cNvPicPr>
            <a:picLocks noChangeAspect="1"/>
          </p:cNvPicPr>
          <p:nvPr/>
        </p:nvPicPr>
        <p:blipFill rotWithShape="1">
          <a:blip r:embed="rId3"/>
          <a:srcRect l="4306" t="6308" r="1881" b="20717"/>
          <a:stretch/>
        </p:blipFill>
        <p:spPr>
          <a:xfrm>
            <a:off x="5361380" y="3429000"/>
            <a:ext cx="5818911" cy="2596859"/>
          </a:xfrm>
          <a:prstGeom prst="rect">
            <a:avLst/>
          </a:prstGeom>
        </p:spPr>
      </p:pic>
      <p:sp>
        <p:nvSpPr>
          <p:cNvPr id="9" name="Rectangle 8">
            <a:extLst>
              <a:ext uri="{FF2B5EF4-FFF2-40B4-BE49-F238E27FC236}">
                <a16:creationId xmlns:a16="http://schemas.microsoft.com/office/drawing/2014/main" id="{C4F3F699-6A78-104B-54B5-AE93128AB06E}"/>
              </a:ext>
            </a:extLst>
          </p:cNvPr>
          <p:cNvSpPr/>
          <p:nvPr/>
        </p:nvSpPr>
        <p:spPr>
          <a:xfrm>
            <a:off x="10363200" y="3429000"/>
            <a:ext cx="776154" cy="32692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238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A4E01-6A06-2AA6-A049-1B031A00F40C}"/>
              </a:ext>
            </a:extLst>
          </p:cNvPr>
          <p:cNvSpPr>
            <a:spLocks noGrp="1"/>
          </p:cNvSpPr>
          <p:nvPr>
            <p:ph type="title"/>
          </p:nvPr>
        </p:nvSpPr>
        <p:spPr>
          <a:xfrm>
            <a:off x="444500" y="542925"/>
            <a:ext cx="11214100" cy="757130"/>
          </a:xfrm>
        </p:spPr>
        <p:txBody>
          <a:bodyPr/>
          <a:lstStyle/>
          <a:p>
            <a:r>
              <a:rPr lang="en-US" sz="4800" dirty="0"/>
              <a:t>Death and Menu</a:t>
            </a:r>
          </a:p>
        </p:txBody>
      </p:sp>
      <p:sp>
        <p:nvSpPr>
          <p:cNvPr id="3" name="Slide Number Placeholder 2">
            <a:extLst>
              <a:ext uri="{FF2B5EF4-FFF2-40B4-BE49-F238E27FC236}">
                <a16:creationId xmlns:a16="http://schemas.microsoft.com/office/drawing/2014/main" id="{B8F80CA8-FED2-2BF4-1C14-6E6515A49CC6}"/>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6DB363A8-6552-B6F0-87FF-115C9FA34D0F}"/>
              </a:ext>
            </a:extLst>
          </p:cNvPr>
          <p:cNvSpPr>
            <a:spLocks noGrp="1"/>
          </p:cNvSpPr>
          <p:nvPr>
            <p:ph type="body" sz="quarter" idx="13"/>
          </p:nvPr>
        </p:nvSpPr>
        <p:spPr>
          <a:xfrm>
            <a:off x="444500" y="1625385"/>
            <a:ext cx="4206158" cy="4093243"/>
          </a:xfrm>
        </p:spPr>
        <p:txBody>
          <a:bodyPr/>
          <a:lstStyle/>
          <a:p>
            <a:pPr marL="0" indent="0" algn="just">
              <a:buNone/>
            </a:pPr>
            <a:r>
              <a:rPr lang="en-US" sz="2400" dirty="0"/>
              <a:t>The `menu()` function manages the game menu, taking `</a:t>
            </a:r>
            <a:r>
              <a:rPr lang="en-US" sz="2400" dirty="0" err="1"/>
              <a:t>death_count</a:t>
            </a:r>
            <a:r>
              <a:rPr lang="en-US" sz="2400" dirty="0"/>
              <a:t>` as input. If `</a:t>
            </a:r>
            <a:r>
              <a:rPr lang="en-US" sz="2400" dirty="0" err="1"/>
              <a:t>death_count</a:t>
            </a:r>
            <a:r>
              <a:rPr lang="en-US" sz="2400" dirty="0"/>
              <a:t>` is 0, it prompts the user to start the game. Otherwise, it prompts to restart along with the player's score. Upon key press, it starts or restarts the game by calling `main()`.</a:t>
            </a:r>
          </a:p>
        </p:txBody>
      </p:sp>
      <p:pic>
        <p:nvPicPr>
          <p:cNvPr id="8" name="Picture 7">
            <a:extLst>
              <a:ext uri="{FF2B5EF4-FFF2-40B4-BE49-F238E27FC236}">
                <a16:creationId xmlns:a16="http://schemas.microsoft.com/office/drawing/2014/main" id="{260EC4E3-F2A2-F527-783F-A0D5A226ECBC}"/>
              </a:ext>
            </a:extLst>
          </p:cNvPr>
          <p:cNvPicPr>
            <a:picLocks noChangeAspect="1"/>
          </p:cNvPicPr>
          <p:nvPr/>
        </p:nvPicPr>
        <p:blipFill rotWithShape="1">
          <a:blip r:embed="rId2"/>
          <a:srcRect l="32981" t="15868" r="32271" b="29505"/>
          <a:stretch/>
        </p:blipFill>
        <p:spPr>
          <a:xfrm>
            <a:off x="6931741" y="5303629"/>
            <a:ext cx="1750142" cy="1498545"/>
          </a:xfrm>
          <a:prstGeom prst="rect">
            <a:avLst/>
          </a:prstGeom>
        </p:spPr>
      </p:pic>
      <p:pic>
        <p:nvPicPr>
          <p:cNvPr id="10" name="Picture 9">
            <a:extLst>
              <a:ext uri="{FF2B5EF4-FFF2-40B4-BE49-F238E27FC236}">
                <a16:creationId xmlns:a16="http://schemas.microsoft.com/office/drawing/2014/main" id="{CDB1F9AB-3578-3E1D-BF17-565A7280652D}"/>
              </a:ext>
            </a:extLst>
          </p:cNvPr>
          <p:cNvPicPr>
            <a:picLocks noChangeAspect="1"/>
          </p:cNvPicPr>
          <p:nvPr/>
        </p:nvPicPr>
        <p:blipFill rotWithShape="1">
          <a:blip r:embed="rId3"/>
          <a:srcRect l="32988" t="19051" r="32268" b="26322"/>
          <a:stretch/>
        </p:blipFill>
        <p:spPr>
          <a:xfrm>
            <a:off x="9295581" y="5303628"/>
            <a:ext cx="1750142" cy="1498545"/>
          </a:xfrm>
          <a:prstGeom prst="rect">
            <a:avLst/>
          </a:prstGeom>
        </p:spPr>
      </p:pic>
      <p:pic>
        <p:nvPicPr>
          <p:cNvPr id="12" name="Picture 11">
            <a:extLst>
              <a:ext uri="{FF2B5EF4-FFF2-40B4-BE49-F238E27FC236}">
                <a16:creationId xmlns:a16="http://schemas.microsoft.com/office/drawing/2014/main" id="{388474F6-5C48-7C4E-018B-547D3D4DBB51}"/>
              </a:ext>
            </a:extLst>
          </p:cNvPr>
          <p:cNvPicPr>
            <a:picLocks noChangeAspect="1"/>
          </p:cNvPicPr>
          <p:nvPr/>
        </p:nvPicPr>
        <p:blipFill>
          <a:blip r:embed="rId4"/>
          <a:stretch>
            <a:fillRect/>
          </a:stretch>
        </p:blipFill>
        <p:spPr>
          <a:xfrm>
            <a:off x="5836889" y="55826"/>
            <a:ext cx="6099474" cy="5147576"/>
          </a:xfrm>
          <a:prstGeom prst="rect">
            <a:avLst/>
          </a:prstGeom>
        </p:spPr>
      </p:pic>
    </p:spTree>
    <p:extLst>
      <p:ext uri="{BB962C8B-B14F-4D97-AF65-F5344CB8AC3E}">
        <p14:creationId xmlns:p14="http://schemas.microsoft.com/office/powerpoint/2010/main" val="3228117102"/>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179</TotalTime>
  <Words>523</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Trade Gothic LT Pro</vt:lpstr>
      <vt:lpstr>Trebuchet MS</vt:lpstr>
      <vt:lpstr>Wingdings</vt:lpstr>
      <vt:lpstr>Office Theme</vt:lpstr>
      <vt:lpstr>PowerPoint Presentation</vt:lpstr>
      <vt:lpstr>Game Overview</vt:lpstr>
      <vt:lpstr>Game Assets</vt:lpstr>
      <vt:lpstr>Setup process</vt:lpstr>
      <vt:lpstr>Setting up the T-Rex</vt:lpstr>
      <vt:lpstr>Behaviour of T-Rex</vt:lpstr>
      <vt:lpstr>Obstacles</vt:lpstr>
      <vt:lpstr>Score</vt:lpstr>
      <vt:lpstr>Death and Menu</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Kayes Mahmood</dc:creator>
  <cp:lastModifiedBy>ashraf shuvo</cp:lastModifiedBy>
  <cp:revision>7</cp:revision>
  <dcterms:created xsi:type="dcterms:W3CDTF">2024-05-15T18:46:44Z</dcterms:created>
  <dcterms:modified xsi:type="dcterms:W3CDTF">2024-12-09T08:07:10Z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