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305" r:id="rId6"/>
    <p:sldId id="306" r:id="rId7"/>
    <p:sldId id="321" r:id="rId8"/>
    <p:sldId id="322" r:id="rId9"/>
    <p:sldId id="260" r:id="rId10"/>
    <p:sldId id="310" r:id="rId11"/>
    <p:sldId id="324" r:id="rId12"/>
    <p:sldId id="325" r:id="rId13"/>
    <p:sldId id="326" r:id="rId14"/>
    <p:sldId id="327" r:id="rId15"/>
    <p:sldId id="291" r:id="rId16"/>
    <p:sldId id="307" r:id="rId17"/>
    <p:sldId id="308" r:id="rId18"/>
    <p:sldId id="280" r:id="rId19"/>
    <p:sldId id="282" r:id="rId20"/>
    <p:sldId id="303" r:id="rId21"/>
    <p:sldId id="304" r:id="rId22"/>
    <p:sldId id="320" r:id="rId23"/>
    <p:sldId id="274" r:id="rId24"/>
    <p:sldId id="302" r:id="rId25"/>
    <p:sldId id="318" r:id="rId26"/>
    <p:sldId id="319" r:id="rId27"/>
    <p:sldId id="276" r:id="rId28"/>
    <p:sldId id="286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9283-0B4F-4786-A4E4-C5E53FD1EA7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EE06-CEEB-441B-AE8E-684775AF6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60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5104-8AE2-405E-8212-C622827D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8D79D-D73B-4EAA-870E-438B11FF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E6D-BBB1-4EA0-8949-E3E198A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512C-7E00-4BB7-9EB2-1C868D33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7B10-8C0B-441F-812E-1C4AFA5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A4-BAA2-4A31-B414-C838731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CF55F-E2E5-4231-9ECE-5450F1047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C286-788B-4BB9-8394-A30E2D73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6622-4C2A-43E7-B4C6-0E867139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3589-0B74-49EB-BFB2-B5042E08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8AA6-7AC0-4A14-A41F-48056FD9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C23C-4237-4A15-ABC8-58AF19C8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ADBC-75A2-4969-8F7F-3E76CF8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CC14-ADE3-4FA1-B065-56E7FC9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D3B5-18DD-440A-8692-D2B637E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8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33B-C8B0-423B-BBAD-70D7605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95F9-6CDC-46CA-81BC-866A5D6E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348B-F23F-4009-B0AD-89C57F1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ABF9-D5C3-4BBC-B096-F4952108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D1AC-7079-4470-85AE-DC209632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94CA-F4C3-4132-BD2D-FF03553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BC29-330D-44E9-8EEA-603511F2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C91C-0299-4697-809A-CDE436C3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5975-D402-469D-B910-828F87B6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A975-D2A7-43D1-9BEB-DD62385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1ECB-EC17-42D3-8EFC-22C5723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FE3-86B7-486A-A570-0E2263C0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D9DD-FBCF-48DC-8384-8E2D3FDF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09676-BDFE-487B-A0B2-51254DD6E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6DA2F-0FB7-4EC8-8087-228FEB734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ED77-E1C3-44E1-9DE0-56CF7C17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4C419-D799-42BE-B774-F8FA44AC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6FC8D-DECA-49E7-BDC7-66546EC7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BF92-46EB-41BA-A91A-8C33F34A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F226-92D8-4130-BA59-48F4799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3E94C-05AB-43AE-B478-4BF426E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3F32-B1A0-4FEE-9760-0813E262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C4608-286E-4EB0-87FA-399661B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2BAE4-124F-4D20-84E3-97EEC61A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4626A-909D-46C9-B642-6ACEA8F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1A36-1AE0-4D49-9459-4493447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B006-9314-4A89-81E6-5930A5B6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A9C-1B36-427E-8E59-CF39A9F0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A7B1-85E1-4716-AAE6-6FEE17A6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C4AA6-3542-4EC0-8539-1FA0EFA8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3495-8103-4D98-ADD4-9ABEEBB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367A-99AA-44F7-AA23-DFD1E779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9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D537-9982-4752-80C4-6A5395A1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1D810-FEC1-425C-A1BC-6CF24FE7D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57B7-7D5A-4B4B-8532-A83913D4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2C2D-2CF2-4FAC-86A9-B1FC5E3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FEA7-FF65-4337-8F1B-EAD9B367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7346-C3E7-42E4-BADC-385CA582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F4BB4-4F9C-4731-9CFB-1D8F43B4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9158-3455-45D9-8C49-AACB96B0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6D96-041A-4F44-B0E3-5846F00D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0A7E-974C-4EFD-9983-2B1056FC0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E574-33F2-44C4-9DBF-E9A1BF63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10FF0-BF51-495D-A00F-8C89C3601D1E}"/>
              </a:ext>
            </a:extLst>
          </p:cNvPr>
          <p:cNvSpPr/>
          <p:nvPr userDrawn="1"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014A6-37DA-45AC-AE8C-F089F2FDD835}"/>
              </a:ext>
            </a:extLst>
          </p:cNvPr>
          <p:cNvSpPr/>
          <p:nvPr userDrawn="1"/>
        </p:nvSpPr>
        <p:spPr>
          <a:xfrm>
            <a:off x="0" y="0"/>
            <a:ext cx="1281953" cy="6355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00846F5-23CE-481F-9CC9-44FA623FF4D5}"/>
              </a:ext>
            </a:extLst>
          </p:cNvPr>
          <p:cNvSpPr/>
          <p:nvPr userDrawn="1"/>
        </p:nvSpPr>
        <p:spPr>
          <a:xfrm rot="5400000">
            <a:off x="-816343" y="2825314"/>
            <a:ext cx="2918110" cy="99967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KUET | Khulna University of Engineering &amp; Technology">
            <a:extLst>
              <a:ext uri="{FF2B5EF4-FFF2-40B4-BE49-F238E27FC236}">
                <a16:creationId xmlns:a16="http://schemas.microsoft.com/office/drawing/2014/main" id="{40E685CB-6965-485E-836A-7C755A337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68772"/>
            <a:ext cx="999675" cy="11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D1AD1F4-D5A3-4574-9CC6-FD3557967809}"/>
              </a:ext>
            </a:extLst>
          </p:cNvPr>
          <p:cNvSpPr txBox="1">
            <a:spLocks/>
          </p:cNvSpPr>
          <p:nvPr userDrawn="1"/>
        </p:nvSpPr>
        <p:spPr>
          <a:xfrm>
            <a:off x="551062" y="642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8E52CB-23EB-4690-AFE6-1F010598BEBE}" type="datetimeFigureOut">
              <a:rPr lang="en-IN" sz="1400" smtClean="0">
                <a:solidFill>
                  <a:schemeClr val="bg1"/>
                </a:solidFill>
              </a:rPr>
              <a:pPr/>
              <a:t>03-12-2023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575EBB-E97E-43EA-885B-F92D90FB0A07}"/>
              </a:ext>
            </a:extLst>
          </p:cNvPr>
          <p:cNvSpPr txBox="1">
            <a:spLocks/>
          </p:cNvSpPr>
          <p:nvPr userDrawn="1"/>
        </p:nvSpPr>
        <p:spPr>
          <a:xfrm>
            <a:off x="8686667" y="642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636A91-2559-467B-9DAC-357E60A3AF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19.png"/><Relationship Id="rId21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19/925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286CDCA-A429-526C-EE28-48347B53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570" y="1122042"/>
            <a:ext cx="9942990" cy="1258011"/>
          </a:xfrm>
        </p:spPr>
        <p:txBody>
          <a:bodyPr anchor="t" anchorCtr="0"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aBC: An Android Application for Exploring the Proof-of-Work based Blockchain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9CD4DF9A-8CF7-1128-6A43-4B1F81DB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606" y="5273336"/>
            <a:ext cx="9366131" cy="1039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Technology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Technology, Khulna-9203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DFF37F-E3A7-4C19-8676-E4378C8015C2}"/>
              </a:ext>
            </a:extLst>
          </p:cNvPr>
          <p:cNvSpPr txBox="1">
            <a:spLocks/>
          </p:cNvSpPr>
          <p:nvPr/>
        </p:nvSpPr>
        <p:spPr>
          <a:xfrm>
            <a:off x="1411306" y="256734"/>
            <a:ext cx="10396729" cy="7771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small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System Development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small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CSE 3200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879A08-1875-43D9-9739-F9DDED54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7329"/>
              </p:ext>
            </p:extLst>
          </p:nvPr>
        </p:nvGraphicFramePr>
        <p:xfrm>
          <a:off x="2157598" y="2722823"/>
          <a:ext cx="9366132" cy="223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680">
                  <a:extLst>
                    <a:ext uri="{9D8B030D-6E8A-4147-A177-3AD203B41FA5}">
                      <a16:colId xmlns:a16="http://schemas.microsoft.com/office/drawing/2014/main" val="2159155816"/>
                    </a:ext>
                  </a:extLst>
                </a:gridCol>
                <a:gridCol w="4986452">
                  <a:extLst>
                    <a:ext uri="{9D8B030D-6E8A-4147-A177-3AD203B41FA5}">
                      <a16:colId xmlns:a16="http://schemas.microsoft.com/office/drawing/2014/main" val="1265348975"/>
                    </a:ext>
                  </a:extLst>
                </a:gridCol>
              </a:tblGrid>
              <a:tr h="2235450">
                <a:tc>
                  <a:txBody>
                    <a:bodyPr/>
                    <a:lstStyle/>
                    <a:p>
                      <a:pPr marL="573088" indent="-573088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Supervisor:</a:t>
                      </a:r>
                      <a:b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Ahsan Habib</a:t>
                      </a:r>
                    </a:p>
                    <a:p>
                      <a:pPr marL="573088" indent="0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95288" indent="-341313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By:</a:t>
                      </a:r>
                    </a:p>
                    <a:p>
                      <a:pPr marL="395288" indent="-53975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Hasibul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Hasan Hasib</a:t>
                      </a:r>
                    </a:p>
                    <a:p>
                      <a:pPr marL="395288" indent="-53975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Roll: 1907089</a:t>
                      </a:r>
                    </a:p>
                    <a:p>
                      <a:pPr marL="395288" indent="-53975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Israt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Tasnim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Esha </a:t>
                      </a:r>
                    </a:p>
                    <a:p>
                      <a:pPr marL="395288" indent="-53975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Roll: 1907090</a:t>
                      </a:r>
                    </a:p>
                    <a:p>
                      <a:pPr marL="395288" indent="-53975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Year: 3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Semester: 2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24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3" y="1054"/>
            <a:ext cx="50415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329A26-4F1E-4364-B4FC-FA5A8AA0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57310"/>
              </p:ext>
            </p:extLst>
          </p:nvPr>
        </p:nvGraphicFramePr>
        <p:xfrm>
          <a:off x="1745673" y="1665146"/>
          <a:ext cx="9884074" cy="379395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63526">
                  <a:extLst>
                    <a:ext uri="{9D8B030D-6E8A-4147-A177-3AD203B41FA5}">
                      <a16:colId xmlns:a16="http://schemas.microsoft.com/office/drawing/2014/main" val="4152034756"/>
                    </a:ext>
                  </a:extLst>
                </a:gridCol>
                <a:gridCol w="3882465">
                  <a:extLst>
                    <a:ext uri="{9D8B030D-6E8A-4147-A177-3AD203B41FA5}">
                      <a16:colId xmlns:a16="http://schemas.microsoft.com/office/drawing/2014/main" val="2199344617"/>
                    </a:ext>
                  </a:extLst>
                </a:gridCol>
                <a:gridCol w="4938083">
                  <a:extLst>
                    <a:ext uri="{9D8B030D-6E8A-4147-A177-3AD203B41FA5}">
                      <a16:colId xmlns:a16="http://schemas.microsoft.com/office/drawing/2014/main" val="130308479"/>
                    </a:ext>
                  </a:extLst>
                </a:gridCol>
              </a:tblGrid>
              <a:tr h="377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199047"/>
                  </a:ext>
                </a:extLst>
              </a:tr>
              <a:tr h="943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on Hyperledger Fabric for privacy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point of failure in decryption process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token transfer process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092236"/>
                  </a:ext>
                </a:extLst>
              </a:tr>
              <a:tr h="807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of intelligent cross-border transactions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Unclear transaction verification scheme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details on privacy and transparency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117895"/>
                  </a:ext>
                </a:extLst>
              </a:tr>
              <a:tr h="1665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 in memory consumption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Insufficiency of hash value for non-interactively verifying transactions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transparency issues in data integrity and privacy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4418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78483-6D2F-430D-8AA5-216B1B9A866E}"/>
              </a:ext>
            </a:extLst>
          </p:cNvPr>
          <p:cNvSpPr txBox="1"/>
          <p:nvPr/>
        </p:nvSpPr>
        <p:spPr>
          <a:xfrm>
            <a:off x="1745673" y="1096286"/>
            <a:ext cx="988407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Contributions and Limitations in Existing Solutions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E527-1794-492C-AB2A-536000EB3A24}"/>
              </a:ext>
            </a:extLst>
          </p:cNvPr>
          <p:cNvSpPr txBox="1"/>
          <p:nvPr/>
        </p:nvSpPr>
        <p:spPr>
          <a:xfrm>
            <a:off x="8909094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18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[3] often rely on a central certificate authority (CA) for privacy.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[4], it faces challenges with transparency for zero-knowledge (ZK) proofs.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[5] lacks essential details on its blockchain implementation.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[6] introduces complexities in the token transfer process.</a:t>
            </a:r>
          </a:p>
        </p:txBody>
      </p:sp>
    </p:spTree>
    <p:extLst>
      <p:ext uri="{BB962C8B-B14F-4D97-AF65-F5344CB8AC3E}">
        <p14:creationId xmlns:p14="http://schemas.microsoft.com/office/powerpoint/2010/main" val="36984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497" y="5623530"/>
            <a:ext cx="974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EE0942-1475-4895-8EEE-1AD4E3BFAAD1}"/>
              </a:ext>
            </a:extLst>
          </p:cNvPr>
          <p:cNvSpPr/>
          <p:nvPr/>
        </p:nvSpPr>
        <p:spPr>
          <a:xfrm>
            <a:off x="10409452" y="4522728"/>
            <a:ext cx="1260800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E74BF3E-62B5-43CC-A7D5-A4CE379BFA0E}"/>
              </a:ext>
            </a:extLst>
          </p:cNvPr>
          <p:cNvGrpSpPr/>
          <p:nvPr/>
        </p:nvGrpSpPr>
        <p:grpSpPr>
          <a:xfrm>
            <a:off x="4874646" y="1620294"/>
            <a:ext cx="1910289" cy="1008182"/>
            <a:chOff x="4874646" y="1620294"/>
            <a:chExt cx="1910289" cy="1008182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575C176-13CB-4B63-B474-D800549C6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254" y="2194501"/>
              <a:ext cx="477210" cy="35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0B8EB0-ABE8-46D4-B202-3718D5154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762" y="2022700"/>
              <a:ext cx="389448" cy="29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CE5E90F-C01C-4EE1-8560-095839AB23B0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46" y="2172360"/>
              <a:ext cx="744778" cy="14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45">
              <a:extLst>
                <a:ext uri="{FF2B5EF4-FFF2-40B4-BE49-F238E27FC236}">
                  <a16:creationId xmlns:a16="http://schemas.microsoft.com/office/drawing/2014/main" id="{08D84301-2706-4D69-A952-B58C2737540F}"/>
                </a:ext>
              </a:extLst>
            </p:cNvPr>
            <p:cNvSpPr txBox="1"/>
            <p:nvPr/>
          </p:nvSpPr>
          <p:spPr>
            <a:xfrm>
              <a:off x="5368156" y="2415299"/>
              <a:ext cx="1006988" cy="2131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Amount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28" name="TextBox 146">
              <a:extLst>
                <a:ext uri="{FF2B5EF4-FFF2-40B4-BE49-F238E27FC236}">
                  <a16:creationId xmlns:a16="http://schemas.microsoft.com/office/drawing/2014/main" id="{D1FFFF65-CE82-490A-A5C9-97BB343FB0BB}"/>
                </a:ext>
              </a:extLst>
            </p:cNvPr>
            <p:cNvSpPr txBox="1"/>
            <p:nvPr/>
          </p:nvSpPr>
          <p:spPr>
            <a:xfrm>
              <a:off x="5291555" y="1620294"/>
              <a:ext cx="1493380" cy="25055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Miner’s Fees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8605F7F-4AA6-4740-A36B-6509A545EA1E}"/>
              </a:ext>
            </a:extLst>
          </p:cNvPr>
          <p:cNvGrpSpPr/>
          <p:nvPr/>
        </p:nvGrpSpPr>
        <p:grpSpPr>
          <a:xfrm>
            <a:off x="3012010" y="1184881"/>
            <a:ext cx="2321913" cy="2733609"/>
            <a:chOff x="3012010" y="1184881"/>
            <a:chExt cx="2321913" cy="273360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860054C-1304-4AC5-A86F-C2D6F8D50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242" y="1864603"/>
              <a:ext cx="724089" cy="54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E02CB43-1C88-4F94-A025-6C952BDB3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831" y="1295586"/>
              <a:ext cx="495140" cy="369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hought Bubble: Cloud 52">
              <a:extLst>
                <a:ext uri="{FF2B5EF4-FFF2-40B4-BE49-F238E27FC236}">
                  <a16:creationId xmlns:a16="http://schemas.microsoft.com/office/drawing/2014/main" id="{7C6341F8-BBE9-4513-BB73-A4C5903E32CC}"/>
                </a:ext>
              </a:extLst>
            </p:cNvPr>
            <p:cNvSpPr/>
            <p:nvPr/>
          </p:nvSpPr>
          <p:spPr>
            <a:xfrm>
              <a:off x="4513289" y="1184881"/>
              <a:ext cx="820634" cy="60574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125" name="TextBox 131085">
              <a:extLst>
                <a:ext uri="{FF2B5EF4-FFF2-40B4-BE49-F238E27FC236}">
                  <a16:creationId xmlns:a16="http://schemas.microsoft.com/office/drawing/2014/main" id="{F1A3CFB3-CFE2-46E4-AC58-FE25BC229996}"/>
                </a:ext>
              </a:extLst>
            </p:cNvPr>
            <p:cNvSpPr txBox="1"/>
            <p:nvPr/>
          </p:nvSpPr>
          <p:spPr>
            <a:xfrm>
              <a:off x="3377732" y="1894910"/>
              <a:ext cx="851253" cy="2776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Sender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26" name="TextBox 144">
              <a:extLst>
                <a:ext uri="{FF2B5EF4-FFF2-40B4-BE49-F238E27FC236}">
                  <a16:creationId xmlns:a16="http://schemas.microsoft.com/office/drawing/2014/main" id="{B5FA68C3-4880-40D5-BB76-5AF6733894E5}"/>
                </a:ext>
              </a:extLst>
            </p:cNvPr>
            <p:cNvSpPr txBox="1"/>
            <p:nvPr/>
          </p:nvSpPr>
          <p:spPr>
            <a:xfrm>
              <a:off x="3517831" y="1184881"/>
              <a:ext cx="1015455" cy="2776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Receiver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ED4576E-2F82-4560-B24D-2C55646891B0}"/>
                </a:ext>
              </a:extLst>
            </p:cNvPr>
            <p:cNvCxnSpPr>
              <a:cxnSpLocks/>
              <a:stCxn id="8" idx="3"/>
              <a:endCxn id="50" idx="2"/>
            </p:cNvCxnSpPr>
            <p:nvPr/>
          </p:nvCxnSpPr>
          <p:spPr>
            <a:xfrm flipV="1">
              <a:off x="3012010" y="2405447"/>
              <a:ext cx="1521277" cy="1513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B784844-AF12-41F7-98FB-11EB7F8539E6}"/>
              </a:ext>
            </a:extLst>
          </p:cNvPr>
          <p:cNvGrpSpPr/>
          <p:nvPr/>
        </p:nvGrpSpPr>
        <p:grpSpPr>
          <a:xfrm>
            <a:off x="3012010" y="2937582"/>
            <a:ext cx="5567218" cy="1458320"/>
            <a:chOff x="3012010" y="2937582"/>
            <a:chExt cx="5567218" cy="145832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2241A4F-5622-4223-BFAD-ECDECA7DC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62" y="3855058"/>
              <a:ext cx="724090" cy="54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AFE9AC-75D2-49AB-B800-6E33CB6EA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978" y="3245081"/>
              <a:ext cx="497897" cy="37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hought Bubble: Cloud 54">
              <a:extLst>
                <a:ext uri="{FF2B5EF4-FFF2-40B4-BE49-F238E27FC236}">
                  <a16:creationId xmlns:a16="http://schemas.microsoft.com/office/drawing/2014/main" id="{D67B8339-B3D3-4644-8FF8-D3FFCA24936B}"/>
                </a:ext>
              </a:extLst>
            </p:cNvPr>
            <p:cNvSpPr/>
            <p:nvPr/>
          </p:nvSpPr>
          <p:spPr>
            <a:xfrm>
              <a:off x="4407090" y="3119984"/>
              <a:ext cx="819255" cy="60574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E97D34A-8A83-4CD5-B1DE-BAC6D9A3B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515" y="3533714"/>
              <a:ext cx="477210" cy="35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F637FE9-9215-4FE8-B96D-7488BBF96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896" y="3333340"/>
              <a:ext cx="408248" cy="30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2F6A16-34B6-4882-B544-FFA5800AAC41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4827751" y="3711420"/>
              <a:ext cx="1177764" cy="41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7C234DC-A3D5-4148-967C-616C3FEA08D5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V="1">
              <a:off x="6375144" y="2937582"/>
              <a:ext cx="2204084" cy="547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8565D19-DF95-49C1-A84E-AA750D59C3C1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012010" y="3918490"/>
              <a:ext cx="1091652" cy="206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4888A0-F09C-4A47-B1C2-D22C6B431482}"/>
                </a:ext>
              </a:extLst>
            </p:cNvPr>
            <p:cNvGrpSpPr/>
            <p:nvPr/>
          </p:nvGrpSpPr>
          <p:grpSpPr>
            <a:xfrm>
              <a:off x="6294085" y="3456375"/>
              <a:ext cx="848858" cy="641500"/>
              <a:chOff x="6570310" y="3427800"/>
              <a:chExt cx="848858" cy="641500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E19465DB-3B5E-4F84-8D79-59C596292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7668" y="3427800"/>
                <a:ext cx="641500" cy="641500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8DF30345-076E-4664-BAFE-DE48915DC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570310" y="3664198"/>
                <a:ext cx="349023" cy="349023"/>
              </a:xfrm>
              <a:prstGeom prst="rect">
                <a:avLst/>
              </a:prstGeom>
            </p:spPr>
          </p:pic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E4B1A58-9CAD-4E60-85AC-1F84176EEC27}"/>
              </a:ext>
            </a:extLst>
          </p:cNvPr>
          <p:cNvGrpSpPr/>
          <p:nvPr/>
        </p:nvGrpSpPr>
        <p:grpSpPr>
          <a:xfrm>
            <a:off x="3012010" y="3624255"/>
            <a:ext cx="5928575" cy="1865925"/>
            <a:chOff x="3012010" y="3624255"/>
            <a:chExt cx="5928575" cy="186592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7ABF6E6-ED79-49C2-9CC8-BC67573B9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761" y="4417435"/>
              <a:ext cx="528240" cy="394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hought Bubble: Cloud 53">
              <a:extLst>
                <a:ext uri="{FF2B5EF4-FFF2-40B4-BE49-F238E27FC236}">
                  <a16:creationId xmlns:a16="http://schemas.microsoft.com/office/drawing/2014/main" id="{BE729DC7-56C5-4568-87CA-3A5F64F2F120}"/>
                </a:ext>
              </a:extLst>
            </p:cNvPr>
            <p:cNvSpPr/>
            <p:nvPr/>
          </p:nvSpPr>
          <p:spPr>
            <a:xfrm>
              <a:off x="5582184" y="4317800"/>
              <a:ext cx="820636" cy="60574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8625CBC-675E-4B7E-AAD2-A9FD97718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963" y="4707479"/>
              <a:ext cx="475831" cy="35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0022E35-9BD7-461A-A3B3-6B68B6837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67" y="4507105"/>
              <a:ext cx="408248" cy="30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919A5D2-1C94-4098-AC94-20EAB4F5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7694" y="4890173"/>
              <a:ext cx="1168495" cy="29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A32FF16-CFD4-4E6E-BDA7-D0206CB80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16" y="4926672"/>
              <a:ext cx="754433" cy="56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399780A-5390-4CFF-A364-45D69E6C0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839" y="3624255"/>
              <a:ext cx="1795746" cy="108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0E1E99-4A6A-470F-991E-93FCDA9F857D}"/>
                </a:ext>
              </a:extLst>
            </p:cNvPr>
            <p:cNvCxnSpPr>
              <a:cxnSpLocks/>
              <a:stCxn id="8" idx="3"/>
              <a:endCxn id="72" idx="1"/>
            </p:cNvCxnSpPr>
            <p:nvPr/>
          </p:nvCxnSpPr>
          <p:spPr>
            <a:xfrm>
              <a:off x="3012010" y="3918490"/>
              <a:ext cx="1910906" cy="128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91C2C-E0C2-49D8-A280-DB541794BF9C}"/>
                </a:ext>
              </a:extLst>
            </p:cNvPr>
            <p:cNvGrpSpPr/>
            <p:nvPr/>
          </p:nvGrpSpPr>
          <p:grpSpPr>
            <a:xfrm>
              <a:off x="7186215" y="4544580"/>
              <a:ext cx="859845" cy="641500"/>
              <a:chOff x="7375247" y="4420583"/>
              <a:chExt cx="859845" cy="641500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066B5D4D-A7E1-4AD5-B038-A3B83F24B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3592" y="4420583"/>
                <a:ext cx="641500" cy="641500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BF7FF7D0-BB24-4162-A72A-94E8C95F7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375247" y="4662581"/>
                <a:ext cx="349023" cy="349023"/>
              </a:xfrm>
              <a:prstGeom prst="rect">
                <a:avLst/>
              </a:prstGeom>
            </p:spPr>
          </p:pic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C6F81B7-706E-48F0-BC0D-BE60AC99091E}"/>
              </a:ext>
            </a:extLst>
          </p:cNvPr>
          <p:cNvGrpSpPr/>
          <p:nvPr/>
        </p:nvGrpSpPr>
        <p:grpSpPr>
          <a:xfrm>
            <a:off x="1730323" y="2336991"/>
            <a:ext cx="2280126" cy="2586554"/>
            <a:chOff x="1730323" y="2336991"/>
            <a:chExt cx="2280126" cy="25865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FB1CDA-329B-448E-B32B-A60265C3E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921" y="3556445"/>
              <a:ext cx="724089" cy="7240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C2A6C4-5788-471C-8FED-F852A285F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737" y="2983815"/>
              <a:ext cx="485230" cy="4852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6EE4ED-35CC-454D-8B1A-1C14457F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876" y="2944866"/>
              <a:ext cx="563128" cy="563128"/>
            </a:xfrm>
            <a:prstGeom prst="rect">
              <a:avLst/>
            </a:prstGeom>
          </p:spPr>
        </p:pic>
        <p:sp>
          <p:nvSpPr>
            <p:cNvPr id="144" name="TextBox 144">
              <a:extLst>
                <a:ext uri="{FF2B5EF4-FFF2-40B4-BE49-F238E27FC236}">
                  <a16:creationId xmlns:a16="http://schemas.microsoft.com/office/drawing/2014/main" id="{A1245DE0-02B0-41D4-9D7D-D12E2B3BBC92}"/>
                </a:ext>
              </a:extLst>
            </p:cNvPr>
            <p:cNvSpPr txBox="1"/>
            <p:nvPr/>
          </p:nvSpPr>
          <p:spPr>
            <a:xfrm>
              <a:off x="1730323" y="2336991"/>
              <a:ext cx="1015455" cy="23542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Private Key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F154A06-E00D-4507-AFC1-68B84FC6D1AB}"/>
                </a:ext>
              </a:extLst>
            </p:cNvPr>
            <p:cNvSpPr txBox="1"/>
            <p:nvPr/>
          </p:nvSpPr>
          <p:spPr>
            <a:xfrm>
              <a:off x="2994994" y="2468480"/>
              <a:ext cx="1015455" cy="2776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Public Key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1D1F7D3-80C6-4F7A-BBFB-706D38E2C171}"/>
                </a:ext>
              </a:extLst>
            </p:cNvPr>
            <p:cNvSpPr txBox="1"/>
            <p:nvPr/>
          </p:nvSpPr>
          <p:spPr>
            <a:xfrm>
              <a:off x="1953286" y="4298782"/>
              <a:ext cx="1351808" cy="21551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Registration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6E69175-B276-449C-9B3D-95F6524D0AF2}"/>
                </a:ext>
              </a:extLst>
            </p:cNvPr>
            <p:cNvSpPr txBox="1"/>
            <p:nvPr/>
          </p:nvSpPr>
          <p:spPr>
            <a:xfrm>
              <a:off x="1787272" y="4724005"/>
              <a:ext cx="2066749" cy="1995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Algorithm-1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4A4E92-EC3F-4259-97FA-DEFA3247E279}"/>
                </a:ext>
              </a:extLst>
            </p:cNvPr>
            <p:cNvSpPr/>
            <p:nvPr/>
          </p:nvSpPr>
          <p:spPr>
            <a:xfrm>
              <a:off x="1787272" y="2365316"/>
              <a:ext cx="2066750" cy="2342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DA48B61-5B17-4F8C-B5BE-BAD2493FB2C1}"/>
              </a:ext>
            </a:extLst>
          </p:cNvPr>
          <p:cNvGrpSpPr/>
          <p:nvPr/>
        </p:nvGrpSpPr>
        <p:grpSpPr>
          <a:xfrm>
            <a:off x="2745778" y="1114424"/>
            <a:ext cx="8858282" cy="3775749"/>
            <a:chOff x="2745778" y="1114424"/>
            <a:chExt cx="8858282" cy="3775749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16E67B44-993F-4DDE-82C3-711538B408B2}"/>
                </a:ext>
              </a:extLst>
            </p:cNvPr>
            <p:cNvGrpSpPr/>
            <p:nvPr/>
          </p:nvGrpSpPr>
          <p:grpSpPr>
            <a:xfrm>
              <a:off x="2745778" y="1114424"/>
              <a:ext cx="8858282" cy="3775749"/>
              <a:chOff x="2745778" y="1114424"/>
              <a:chExt cx="8858282" cy="3775749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0D943E8-D4DA-4E16-98F5-17E9527590EE}"/>
                  </a:ext>
                </a:extLst>
              </p:cNvPr>
              <p:cNvSpPr/>
              <p:nvPr/>
            </p:nvSpPr>
            <p:spPr>
              <a:xfrm>
                <a:off x="2745778" y="1114424"/>
                <a:ext cx="6569672" cy="1781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98FF1E-28A2-4068-ACD8-176C19D4A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1687" y="1388579"/>
                <a:ext cx="3732373" cy="3501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559AE39-4BF3-4443-BF83-A832C4DF3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913" y="2415908"/>
                <a:ext cx="2554315" cy="164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13E1BCF-0837-4DA9-B1B1-BC120763E36F}"/>
                  </a:ext>
                </a:extLst>
              </p:cNvPr>
              <p:cNvGrpSpPr/>
              <p:nvPr/>
            </p:nvGrpSpPr>
            <p:grpSpPr>
              <a:xfrm>
                <a:off x="6405692" y="1393898"/>
                <a:ext cx="1925293" cy="1105101"/>
                <a:chOff x="6615242" y="1393898"/>
                <a:chExt cx="1925293" cy="1105101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D7FC194-C837-4F54-9603-BE8744A106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5055" y="1857499"/>
                  <a:ext cx="641500" cy="641500"/>
                </a:xfrm>
                <a:prstGeom prst="rect">
                  <a:avLst/>
                </a:prstGeom>
              </p:spPr>
            </p:pic>
            <p:sp>
              <p:nvSpPr>
                <p:cNvPr id="146" name="TextBox 144">
                  <a:extLst>
                    <a:ext uri="{FF2B5EF4-FFF2-40B4-BE49-F238E27FC236}">
                      <a16:creationId xmlns:a16="http://schemas.microsoft.com/office/drawing/2014/main" id="{71698562-3CB7-497C-9B4F-A09DBD76CB3B}"/>
                    </a:ext>
                  </a:extLst>
                </p:cNvPr>
                <p:cNvSpPr txBox="1"/>
                <p:nvPr/>
              </p:nvSpPr>
              <p:spPr>
                <a:xfrm>
                  <a:off x="6615242" y="1393898"/>
                  <a:ext cx="1925293" cy="334612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marL="0" marR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kern="1200" dirty="0">
                      <a:solidFill>
                        <a:srgbClr val="595959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Digital Signature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</p:txBody>
            </p:sp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8E1E456B-3FBA-43D8-B28E-007E7D440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960414" y="2109911"/>
                  <a:ext cx="349023" cy="349023"/>
                </a:xfrm>
                <a:prstGeom prst="rect">
                  <a:avLst/>
                </a:prstGeom>
              </p:spPr>
            </p:pic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D0114DC-5F79-4047-BFCF-EF396DA8C43A}"/>
                </a:ext>
              </a:extLst>
            </p:cNvPr>
            <p:cNvSpPr txBox="1"/>
            <p:nvPr/>
          </p:nvSpPr>
          <p:spPr>
            <a:xfrm>
              <a:off x="4969137" y="2886864"/>
              <a:ext cx="2066749" cy="1995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Algorithm-2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418D070-C361-4231-BEE7-02E9F14DEBC3}"/>
              </a:ext>
            </a:extLst>
          </p:cNvPr>
          <p:cNvSpPr/>
          <p:nvPr/>
        </p:nvSpPr>
        <p:spPr>
          <a:xfrm>
            <a:off x="10437127" y="4496294"/>
            <a:ext cx="1345297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65DD9B0-6BB0-4004-9EC4-9CE934C8FC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85" y="2219283"/>
            <a:ext cx="216778" cy="2167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08AB709-7A4E-4030-9303-65DA638F656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91" y="4196637"/>
            <a:ext cx="216778" cy="2167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0997BF5-E437-4C35-A7E1-F93C5EC67A8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0" y="5295777"/>
            <a:ext cx="216778" cy="2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497" y="5722145"/>
            <a:ext cx="974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3933A0C-C771-4EF3-89B9-24988D7F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73" y="2224600"/>
            <a:ext cx="3501572" cy="328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E6A5A-72AC-4D4E-AFCB-2CF526A7D0D1}"/>
              </a:ext>
            </a:extLst>
          </p:cNvPr>
          <p:cNvGrpSpPr/>
          <p:nvPr/>
        </p:nvGrpSpPr>
        <p:grpSpPr>
          <a:xfrm>
            <a:off x="4340799" y="1526429"/>
            <a:ext cx="1015455" cy="1091565"/>
            <a:chOff x="1711072" y="2861309"/>
            <a:chExt cx="1015455" cy="1091565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550D673-987B-40BB-A7C0-5C3FFD8562CB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322" y="2861309"/>
              <a:ext cx="765953" cy="767715"/>
            </a:xfrm>
            <a:prstGeom prst="rect">
              <a:avLst/>
            </a:prstGeom>
          </p:spPr>
        </p:pic>
        <p:sp>
          <p:nvSpPr>
            <p:cNvPr id="79" name="TextBox 144">
              <a:extLst>
                <a:ext uri="{FF2B5EF4-FFF2-40B4-BE49-F238E27FC236}">
                  <a16:creationId xmlns:a16="http://schemas.microsoft.com/office/drawing/2014/main" id="{2D39D4D7-A92A-4261-AF3C-36AF6A763535}"/>
                </a:ext>
              </a:extLst>
            </p:cNvPr>
            <p:cNvSpPr txBox="1"/>
            <p:nvPr/>
          </p:nvSpPr>
          <p:spPr>
            <a:xfrm>
              <a:off x="1711072" y="3669449"/>
              <a:ext cx="1015455" cy="283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Miner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2097756" y="1355690"/>
            <a:ext cx="1527227" cy="1357565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0"/>
          </p:cNvCxnSpPr>
          <p:nvPr/>
        </p:nvCxnSpPr>
        <p:spPr>
          <a:xfrm flipH="1">
            <a:off x="3129620" y="1910287"/>
            <a:ext cx="1315429" cy="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95D20-B80D-4595-86C7-434D1747F606}"/>
              </a:ext>
            </a:extLst>
          </p:cNvPr>
          <p:cNvGrpSpPr/>
          <p:nvPr/>
        </p:nvGrpSpPr>
        <p:grpSpPr>
          <a:xfrm>
            <a:off x="8530490" y="1416998"/>
            <a:ext cx="960322" cy="983284"/>
            <a:chOff x="8601380" y="1480295"/>
            <a:chExt cx="960322" cy="98328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238800F-3D84-4191-97F2-F0B0CA04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380" y="1491776"/>
              <a:ext cx="480161" cy="480161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4D6C97-A0CC-4C29-9DAE-B625AF24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541" y="1480295"/>
              <a:ext cx="480161" cy="480161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CBD56FF-5BAF-45BA-AB0F-50C941D9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540" y="1971937"/>
              <a:ext cx="480161" cy="48016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3B34D96-493F-4941-9C92-3C4D9A27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380" y="1983418"/>
              <a:ext cx="480161" cy="48016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9759956" y="1526636"/>
            <a:ext cx="1000654" cy="917465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250814" y="2160202"/>
            <a:ext cx="1279676" cy="70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7178301" y="1608208"/>
            <a:ext cx="1389432" cy="3365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Transactions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9871568" y="1437744"/>
            <a:ext cx="1389432" cy="3365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74A9785-34E2-46D3-90E2-67F3BD2FBA12}"/>
              </a:ext>
            </a:extLst>
          </p:cNvPr>
          <p:cNvSpPr/>
          <p:nvPr/>
        </p:nvSpPr>
        <p:spPr>
          <a:xfrm>
            <a:off x="7752743" y="5200574"/>
            <a:ext cx="1260800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14F0FE9-BB5C-4468-9E09-F584DC12874C}"/>
              </a:ext>
            </a:extLst>
          </p:cNvPr>
          <p:cNvGrpSpPr/>
          <p:nvPr/>
        </p:nvGrpSpPr>
        <p:grpSpPr>
          <a:xfrm>
            <a:off x="4151977" y="2325604"/>
            <a:ext cx="2201789" cy="2688680"/>
            <a:chOff x="4151977" y="2226991"/>
            <a:chExt cx="2201789" cy="268868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2AAC23E-E17A-47DA-A5BD-94B7C4DD1627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977" y="3965323"/>
              <a:ext cx="450366" cy="525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0F7BA840-2B40-47A9-BA99-E6F38359C103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631" y="3626322"/>
              <a:ext cx="452367" cy="52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A787B8E-95C0-4AB6-9E9F-4A5397C8704C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77" y="3530641"/>
              <a:ext cx="452367" cy="52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F0DBBE-5A84-4AA9-994A-2F70F0C3F374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20000">
              <a:off x="4519700" y="3976223"/>
              <a:ext cx="556452" cy="64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Box 152">
              <a:extLst>
                <a:ext uri="{FF2B5EF4-FFF2-40B4-BE49-F238E27FC236}">
                  <a16:creationId xmlns:a16="http://schemas.microsoft.com/office/drawing/2014/main" id="{2B51BDC5-8AE8-4FB3-90BE-5422C6CBC127}"/>
                </a:ext>
              </a:extLst>
            </p:cNvPr>
            <p:cNvSpPr txBox="1"/>
            <p:nvPr/>
          </p:nvSpPr>
          <p:spPr>
            <a:xfrm>
              <a:off x="4579537" y="3228559"/>
              <a:ext cx="875711" cy="48022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Fees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29" name="TextBox 152">
              <a:extLst>
                <a:ext uri="{FF2B5EF4-FFF2-40B4-BE49-F238E27FC236}">
                  <a16:creationId xmlns:a16="http://schemas.microsoft.com/office/drawing/2014/main" id="{32542B0F-EC92-4D28-BEB4-9D21ADE022E4}"/>
                </a:ext>
              </a:extLst>
            </p:cNvPr>
            <p:cNvSpPr txBox="1"/>
            <p:nvPr/>
          </p:nvSpPr>
          <p:spPr>
            <a:xfrm>
              <a:off x="4287267" y="4435450"/>
              <a:ext cx="992334" cy="48022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Reward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EF36B37-E201-4D7C-BC5E-1B53ADA0344A}"/>
                </a:ext>
              </a:extLst>
            </p:cNvPr>
            <p:cNvCxnSpPr>
              <a:cxnSpLocks/>
              <a:endCxn id="123" idx="3"/>
            </p:cNvCxnSpPr>
            <p:nvPr/>
          </p:nvCxnSpPr>
          <p:spPr>
            <a:xfrm flipH="1">
              <a:off x="5031266" y="4085777"/>
              <a:ext cx="1322500" cy="6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E8248A9-A2F6-4000-8315-184BF47A4797}"/>
                </a:ext>
              </a:extLst>
            </p:cNvPr>
            <p:cNvCxnSpPr>
              <a:cxnSpLocks/>
              <a:stCxn id="122" idx="0"/>
              <a:endCxn id="79" idx="0"/>
            </p:cNvCxnSpPr>
            <p:nvPr/>
          </p:nvCxnSpPr>
          <p:spPr>
            <a:xfrm flipV="1">
              <a:off x="4432061" y="2226991"/>
              <a:ext cx="416466" cy="130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211002" y="1910287"/>
            <a:ext cx="1776152" cy="113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BF57B2B-3EE9-4611-A741-0F963E8D5A4C}"/>
              </a:ext>
            </a:extLst>
          </p:cNvPr>
          <p:cNvSpPr/>
          <p:nvPr/>
        </p:nvSpPr>
        <p:spPr>
          <a:xfrm>
            <a:off x="7714643" y="5352974"/>
            <a:ext cx="1260800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30" y="4165335"/>
            <a:ext cx="597135" cy="7553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1986495" y="2511112"/>
            <a:ext cx="1991568" cy="1477218"/>
            <a:chOff x="5939411" y="1221629"/>
            <a:chExt cx="2519088" cy="147721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939411" y="1221629"/>
              <a:ext cx="2519088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2055902" y="4796612"/>
            <a:ext cx="1801776" cy="1089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2976370" y="2704290"/>
            <a:ext cx="216786" cy="44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2966497" y="3788482"/>
            <a:ext cx="9872" cy="37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9E54B8-14FC-4C0A-83E0-E045E7B8E0BA}"/>
              </a:ext>
            </a:extLst>
          </p:cNvPr>
          <p:cNvSpPr/>
          <p:nvPr/>
        </p:nvSpPr>
        <p:spPr>
          <a:xfrm>
            <a:off x="1996665" y="1355839"/>
            <a:ext cx="1960053" cy="38304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712AA9-E639-4F6C-AB56-1A9BECE05C78}"/>
              </a:ext>
            </a:extLst>
          </p:cNvPr>
          <p:cNvSpPr txBox="1"/>
          <p:nvPr/>
        </p:nvSpPr>
        <p:spPr>
          <a:xfrm>
            <a:off x="2039112" y="5157217"/>
            <a:ext cx="1901168" cy="13694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Algorithm-2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EE4FE6E-BBF3-4E95-AB85-E8565A86E20E}"/>
              </a:ext>
            </a:extLst>
          </p:cNvPr>
          <p:cNvGrpSpPr/>
          <p:nvPr/>
        </p:nvGrpSpPr>
        <p:grpSpPr>
          <a:xfrm>
            <a:off x="4099134" y="874058"/>
            <a:ext cx="7711700" cy="4580180"/>
            <a:chOff x="3723521" y="768224"/>
            <a:chExt cx="8050958" cy="45801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505077-0E88-48AB-9406-74E14B882DB3}"/>
                </a:ext>
              </a:extLst>
            </p:cNvPr>
            <p:cNvGrpSpPr/>
            <p:nvPr/>
          </p:nvGrpSpPr>
          <p:grpSpPr>
            <a:xfrm>
              <a:off x="10400612" y="2431925"/>
              <a:ext cx="873360" cy="983299"/>
              <a:chOff x="10210112" y="2431925"/>
              <a:chExt cx="873360" cy="983299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9F098A0A-5A27-4181-8AEE-B8E3CB4192E5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8827" y="3073594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F3FB87D-E787-48E3-9449-26F0F60BF083}"/>
                  </a:ext>
                </a:extLst>
              </p:cNvPr>
              <p:cNvPicPr/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0112" y="2431925"/>
                <a:ext cx="862893" cy="747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1FA445C-F483-4CE0-9068-B64AABEFFB83}"/>
                </a:ext>
              </a:extLst>
            </p:cNvPr>
            <p:cNvSpPr/>
            <p:nvPr/>
          </p:nvSpPr>
          <p:spPr>
            <a:xfrm>
              <a:off x="3723521" y="1183325"/>
              <a:ext cx="7648828" cy="416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FA52480-E45E-4659-9ACD-827B60038C19}"/>
                </a:ext>
              </a:extLst>
            </p:cNvPr>
            <p:cNvSpPr txBox="1"/>
            <p:nvPr/>
          </p:nvSpPr>
          <p:spPr>
            <a:xfrm>
              <a:off x="9707730" y="768224"/>
              <a:ext cx="2066749" cy="1995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Algorithm-3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A989A1-2E2F-433E-917A-46EA674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399" y="2830136"/>
              <a:ext cx="2661346" cy="572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AC9BCBB-6161-4730-966D-8E11A1C4F1EC}"/>
                </a:ext>
              </a:extLst>
            </p:cNvPr>
            <p:cNvGrpSpPr/>
            <p:nvPr/>
          </p:nvGrpSpPr>
          <p:grpSpPr>
            <a:xfrm>
              <a:off x="10034348" y="3491227"/>
              <a:ext cx="843072" cy="889789"/>
              <a:chOff x="9843849" y="3491227"/>
              <a:chExt cx="843072" cy="889789"/>
            </a:xfrm>
          </p:grpSpPr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466B8F3E-E9E2-4750-9ED8-0C7E4006B384}"/>
                  </a:ext>
                </a:extLst>
              </p:cNvPr>
              <p:cNvPicPr/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849" y="3491227"/>
                <a:ext cx="771735" cy="67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0BBC3958-1F7D-4207-A07B-43F3621445AE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52276" y="4039386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0971E38-7BB3-4DED-859B-39F8E8EF1F13}"/>
                </a:ext>
              </a:extLst>
            </p:cNvPr>
            <p:cNvGrpSpPr/>
            <p:nvPr/>
          </p:nvGrpSpPr>
          <p:grpSpPr>
            <a:xfrm>
              <a:off x="9328811" y="4349721"/>
              <a:ext cx="895357" cy="894156"/>
              <a:chOff x="9669560" y="4405370"/>
              <a:chExt cx="895357" cy="894156"/>
            </a:xfrm>
          </p:grpSpPr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936A4DD1-5788-4444-AA54-4B3CAD465921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272" y="4956626"/>
                <a:ext cx="33464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AB1AFE6-F181-44FB-972A-9CA127F57CAE}"/>
                  </a:ext>
                </a:extLst>
              </p:cNvPr>
              <p:cNvPicPr/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9560" y="4405370"/>
                <a:ext cx="755302" cy="73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86C454B-ACCF-4E47-9043-7472DE6A47D1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7772399" y="3415224"/>
              <a:ext cx="2261949" cy="41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BD85E94-218B-47DA-B996-069E32846E17}"/>
                </a:ext>
              </a:extLst>
            </p:cNvPr>
            <p:cNvCxnSpPr>
              <a:cxnSpLocks/>
              <a:endCxn id="208" idx="1"/>
            </p:cNvCxnSpPr>
            <p:nvPr/>
          </p:nvCxnSpPr>
          <p:spPr>
            <a:xfrm>
              <a:off x="7818484" y="3408537"/>
              <a:ext cx="1510327" cy="1310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144">
              <a:extLst>
                <a:ext uri="{FF2B5EF4-FFF2-40B4-BE49-F238E27FC236}">
                  <a16:creationId xmlns:a16="http://schemas.microsoft.com/office/drawing/2014/main" id="{2FE6F4E0-9991-4904-A3BD-7324A162D288}"/>
                </a:ext>
              </a:extLst>
            </p:cNvPr>
            <p:cNvSpPr txBox="1"/>
            <p:nvPr/>
          </p:nvSpPr>
          <p:spPr>
            <a:xfrm rot="-720000">
              <a:off x="8786918" y="3030441"/>
              <a:ext cx="1645606" cy="336573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Receive Money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81" y="1990896"/>
            <a:ext cx="370998" cy="43412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954" y="2216846"/>
            <a:ext cx="393160" cy="460058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8101504" y="2647611"/>
            <a:ext cx="2104001" cy="33461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761D6-5006-45D3-A88D-EA33076FD29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150" y="3120322"/>
            <a:ext cx="216778" cy="216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5F234-270A-4A47-8796-60327AA2032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 flipH="1">
            <a:off x="10470131" y="2459092"/>
            <a:ext cx="270554" cy="27055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BD534FF-0C0E-46B1-BC56-FDA71DC1EF8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71" y="4136797"/>
            <a:ext cx="216778" cy="2167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1DA682A-09C7-4B79-9CCB-D7CE6ACCDE4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10118152" y="3475567"/>
            <a:ext cx="270554" cy="27055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33C91FE-808D-4680-92F8-749F8481D92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21" y="5011493"/>
            <a:ext cx="216778" cy="2167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8697C56-B46F-48DE-9213-59A7181DD57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9430702" y="4350263"/>
            <a:ext cx="270554" cy="27055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4C84BC6-9DE2-44EA-A9C4-F528D31F227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4390153" y="1458885"/>
            <a:ext cx="270554" cy="27055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F135AB5-7433-4D86-85BF-E1E63A853FAA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85E3C74-C32B-495A-86AA-98DDA6D746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16" y="3321948"/>
            <a:ext cx="214540" cy="25104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F847D48-F7B9-4569-9053-0D50AF4DFB4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758" y="5145196"/>
            <a:ext cx="214540" cy="25104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F39DE43-F6F5-4DA0-B90E-F0B9042272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75" y="4291026"/>
            <a:ext cx="214540" cy="25104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3800940-D53A-4173-BCCB-7750CDD244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65" y="4353114"/>
            <a:ext cx="214540" cy="2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37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497" y="5623530"/>
            <a:ext cx="974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7429D-AE00-4A87-8042-B3045715BCEA}"/>
              </a:ext>
            </a:extLst>
          </p:cNvPr>
          <p:cNvGrpSpPr/>
          <p:nvPr/>
        </p:nvGrpSpPr>
        <p:grpSpPr>
          <a:xfrm>
            <a:off x="2187224" y="1367040"/>
            <a:ext cx="4203584" cy="4014585"/>
            <a:chOff x="5127773" y="2125987"/>
            <a:chExt cx="3695270" cy="3396287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3933A0C-C771-4EF3-89B9-24988D7FC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773" y="2125987"/>
              <a:ext cx="3501572" cy="32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4DFDC4-597E-4725-8EF2-FBC08CAFF080}"/>
                </a:ext>
              </a:extLst>
            </p:cNvPr>
            <p:cNvSpPr/>
            <p:nvPr/>
          </p:nvSpPr>
          <p:spPr>
            <a:xfrm>
              <a:off x="7562243" y="5101961"/>
              <a:ext cx="1260800" cy="42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9A1EA1-982D-46B2-A378-8D21C3AA2E2C}"/>
              </a:ext>
            </a:extLst>
          </p:cNvPr>
          <p:cNvGrpSpPr/>
          <p:nvPr/>
        </p:nvGrpSpPr>
        <p:grpSpPr>
          <a:xfrm>
            <a:off x="6946657" y="3398195"/>
            <a:ext cx="4482789" cy="809399"/>
            <a:chOff x="6848566" y="1327683"/>
            <a:chExt cx="4482789" cy="8093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28F505-669B-4044-ABD2-1298DDF98310}"/>
                </a:ext>
              </a:extLst>
            </p:cNvPr>
            <p:cNvGrpSpPr/>
            <p:nvPr/>
          </p:nvGrpSpPr>
          <p:grpSpPr>
            <a:xfrm>
              <a:off x="6848566" y="1327683"/>
              <a:ext cx="3168097" cy="809399"/>
              <a:chOff x="5743666" y="1299108"/>
              <a:chExt cx="3168097" cy="809399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A94CBE9-79A1-40D1-90FD-F8E70F056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9036" y="1318765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C5A9B50-2AE5-48BB-8690-56B565A35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666" y="1353205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F260862-3BAC-4577-8D28-3DB2EAAB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61" y="1299108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D323B77D-7B79-4215-861A-C768C498F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3058" y="1299108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EEBE86-0325-44D1-B779-ADEBF48A4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6370637" y="1569106"/>
                <a:ext cx="254620" cy="25462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69DF4FA-7073-47B2-9AD8-B492F266F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7187096" y="1569107"/>
                <a:ext cx="254620" cy="254620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3C47242-EB57-4FC2-9074-BEAF67141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8004521" y="1549449"/>
                <a:ext cx="254620" cy="254620"/>
              </a:xfrm>
              <a:prstGeom prst="rect">
                <a:avLst/>
              </a:prstGeom>
            </p:spPr>
          </p:pic>
        </p:grpSp>
        <p:sp>
          <p:nvSpPr>
            <p:cNvPr id="81" name="TextBox 144">
              <a:extLst>
                <a:ext uri="{FF2B5EF4-FFF2-40B4-BE49-F238E27FC236}">
                  <a16:creationId xmlns:a16="http://schemas.microsoft.com/office/drawing/2014/main" id="{62818186-2912-4C68-B78A-F275141584E9}"/>
                </a:ext>
              </a:extLst>
            </p:cNvPr>
            <p:cNvSpPr txBox="1"/>
            <p:nvPr/>
          </p:nvSpPr>
          <p:spPr>
            <a:xfrm>
              <a:off x="9804128" y="1521910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Blockchain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AB8387-A7C9-4070-BD88-D4972FA970B5}"/>
              </a:ext>
            </a:extLst>
          </p:cNvPr>
          <p:cNvGrpSpPr/>
          <p:nvPr/>
        </p:nvGrpSpPr>
        <p:grpSpPr>
          <a:xfrm>
            <a:off x="8371384" y="4286243"/>
            <a:ext cx="3206676" cy="783232"/>
            <a:chOff x="8070514" y="2201721"/>
            <a:chExt cx="3206676" cy="783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5DD95D-6392-4194-8640-E078C1D9D490}"/>
                </a:ext>
              </a:extLst>
            </p:cNvPr>
            <p:cNvGrpSpPr/>
            <p:nvPr/>
          </p:nvGrpSpPr>
          <p:grpSpPr>
            <a:xfrm>
              <a:off x="8070514" y="2201721"/>
              <a:ext cx="2038976" cy="783232"/>
              <a:chOff x="8022889" y="2201721"/>
              <a:chExt cx="2038976" cy="783232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09249C26-ADCE-4904-9D7A-FD9BBFA9E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125" y="2209994"/>
                <a:ext cx="800504" cy="755302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CC62EA24-63E9-4560-9F73-752642FC1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1361" y="2201721"/>
                <a:ext cx="800504" cy="755302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BC314179-160C-4949-A176-B75EAD7B2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889" y="2229651"/>
                <a:ext cx="800504" cy="755302"/>
              </a:xfrm>
              <a:prstGeom prst="rect">
                <a:avLst/>
              </a:prstGeom>
            </p:spPr>
          </p:pic>
        </p:grpSp>
        <p:sp>
          <p:nvSpPr>
            <p:cNvPr id="104" name="TextBox 144">
              <a:extLst>
                <a:ext uri="{FF2B5EF4-FFF2-40B4-BE49-F238E27FC236}">
                  <a16:creationId xmlns:a16="http://schemas.microsoft.com/office/drawing/2014/main" id="{6CA62A80-E87D-446C-9AF0-500603ABDE31}"/>
                </a:ext>
              </a:extLst>
            </p:cNvPr>
            <p:cNvSpPr txBox="1"/>
            <p:nvPr/>
          </p:nvSpPr>
          <p:spPr>
            <a:xfrm>
              <a:off x="9749963" y="2210537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Rejected Blocks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8F651-F7FF-4C05-815A-6C04EA231D18}"/>
              </a:ext>
            </a:extLst>
          </p:cNvPr>
          <p:cNvGrpSpPr/>
          <p:nvPr/>
        </p:nvGrpSpPr>
        <p:grpSpPr>
          <a:xfrm>
            <a:off x="7375474" y="1322281"/>
            <a:ext cx="3819603" cy="1898358"/>
            <a:chOff x="7451674" y="1322281"/>
            <a:chExt cx="3819603" cy="18983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2221D20-7F1A-4988-9ECB-BF24C1556B83}"/>
                </a:ext>
              </a:extLst>
            </p:cNvPr>
            <p:cNvGrpSpPr/>
            <p:nvPr/>
          </p:nvGrpSpPr>
          <p:grpSpPr>
            <a:xfrm>
              <a:off x="8691792" y="1367040"/>
              <a:ext cx="880144" cy="862861"/>
              <a:chOff x="9669560" y="4405370"/>
              <a:chExt cx="895357" cy="894156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14F7E5CB-107A-487D-95DC-E9F75FF5A71A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272" y="4956626"/>
                <a:ext cx="33464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E5409521-A0F9-4950-A2F9-A9B625982F4E}"/>
                  </a:ext>
                </a:extLst>
              </p:cNvPr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9560" y="4405370"/>
                <a:ext cx="755302" cy="73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DA82A4F-7435-4F6E-9204-8DA3D39AC5EE}"/>
                </a:ext>
              </a:extLst>
            </p:cNvPr>
            <p:cNvGrpSpPr/>
            <p:nvPr/>
          </p:nvGrpSpPr>
          <p:grpSpPr>
            <a:xfrm>
              <a:off x="10409597" y="1359866"/>
              <a:ext cx="800504" cy="882312"/>
              <a:chOff x="9843849" y="3491227"/>
              <a:chExt cx="843072" cy="889789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9344B0C2-99AC-4FBA-92EC-8A8EE1E2FDF7}"/>
                  </a:ext>
                </a:extLst>
              </p:cNvPr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849" y="3491227"/>
                <a:ext cx="771735" cy="67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41750B38-EED7-4A03-89AC-AA7A6012A658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52276" y="4039386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535E863-F68F-4580-B9FB-49096B2368E6}"/>
                </a:ext>
              </a:extLst>
            </p:cNvPr>
            <p:cNvGrpSpPr/>
            <p:nvPr/>
          </p:nvGrpSpPr>
          <p:grpSpPr>
            <a:xfrm>
              <a:off x="9571936" y="1322281"/>
              <a:ext cx="780567" cy="999724"/>
              <a:chOff x="10210112" y="2431925"/>
              <a:chExt cx="873361" cy="983298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0AF599-D055-4EF3-A51F-41B516988594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8828" y="3073593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41492853-0525-49EB-BB9E-1CACA6EE339C}"/>
                  </a:ext>
                </a:extLst>
              </p:cNvPr>
              <p:cNvPicPr/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0112" y="2431925"/>
                <a:ext cx="862893" cy="747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A27842-4744-45D3-9131-4865FC0C4270}"/>
                </a:ext>
              </a:extLst>
            </p:cNvPr>
            <p:cNvGrpSpPr/>
            <p:nvPr/>
          </p:nvGrpSpPr>
          <p:grpSpPr>
            <a:xfrm>
              <a:off x="7781700" y="1364317"/>
              <a:ext cx="852998" cy="941383"/>
              <a:chOff x="5782498" y="3491227"/>
              <a:chExt cx="852998" cy="941383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F7A2721C-7820-4186-8DE2-C61CEAC4192F}"/>
                  </a:ext>
                </a:extLst>
              </p:cNvPr>
              <p:cNvPicPr/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2498" y="3491227"/>
                <a:ext cx="765953" cy="767715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32FDC536-1364-4B3E-B325-94A63C24F186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6407" y="4085273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22D1D8C-27CC-4F7D-A7F0-DC24FA65E48A}"/>
                </a:ext>
              </a:extLst>
            </p:cNvPr>
            <p:cNvGrpSpPr/>
            <p:nvPr/>
          </p:nvGrpSpPr>
          <p:grpSpPr>
            <a:xfrm>
              <a:off x="8694409" y="2421042"/>
              <a:ext cx="903977" cy="742544"/>
              <a:chOff x="4818141" y="4926672"/>
              <a:chExt cx="903977" cy="742544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F913076-36F5-4A2C-B1BE-0C1479402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141" y="4926672"/>
                <a:ext cx="754433" cy="5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B2FF916B-9116-45E5-B4B9-51F9E7FE84F6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3029" y="5321879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D56D9F9-2D33-4B34-94B1-DADE72D28737}"/>
                </a:ext>
              </a:extLst>
            </p:cNvPr>
            <p:cNvGrpSpPr/>
            <p:nvPr/>
          </p:nvGrpSpPr>
          <p:grpSpPr>
            <a:xfrm>
              <a:off x="9632144" y="2421147"/>
              <a:ext cx="839437" cy="799492"/>
              <a:chOff x="6912954" y="3140674"/>
              <a:chExt cx="839437" cy="799492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7E61BB5-2905-4FE7-A9B4-7BC6562B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2954" y="3140674"/>
                <a:ext cx="724089" cy="62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5BC2200-18C3-429F-9D43-336AEB1D39A7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3302" y="3592829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11A447-7E06-4E45-84DE-478A61B79FB9}"/>
                </a:ext>
              </a:extLst>
            </p:cNvPr>
            <p:cNvGrpSpPr/>
            <p:nvPr/>
          </p:nvGrpSpPr>
          <p:grpSpPr>
            <a:xfrm>
              <a:off x="10513429" y="2352923"/>
              <a:ext cx="757848" cy="822079"/>
              <a:chOff x="8237305" y="3462076"/>
              <a:chExt cx="757848" cy="822079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D0E6BAAE-AF6D-474C-85FF-29DF89417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7305" y="3462076"/>
                <a:ext cx="724090" cy="5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0D87E502-E8D8-4F59-AFEB-0D4D753D8631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6064" y="3936818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2" name="TextBox 144">
              <a:extLst>
                <a:ext uri="{FF2B5EF4-FFF2-40B4-BE49-F238E27FC236}">
                  <a16:creationId xmlns:a16="http://schemas.microsoft.com/office/drawing/2014/main" id="{225F62A6-C636-478F-9A0E-34D244B59CC2}"/>
                </a:ext>
              </a:extLst>
            </p:cNvPr>
            <p:cNvSpPr txBox="1"/>
            <p:nvPr/>
          </p:nvSpPr>
          <p:spPr>
            <a:xfrm>
              <a:off x="7451674" y="2368887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User’s Balances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E1F561-AD99-4079-9490-0ACB2EE230FD}"/>
              </a:ext>
            </a:extLst>
          </p:cNvPr>
          <p:cNvCxnSpPr>
            <a:endCxn id="142" idx="0"/>
          </p:cNvCxnSpPr>
          <p:nvPr/>
        </p:nvCxnSpPr>
        <p:spPr>
          <a:xfrm flipV="1">
            <a:off x="5048250" y="2368887"/>
            <a:ext cx="3090838" cy="6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8324CF3-FAFB-4565-9AC9-080E27B6301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166210" y="3452292"/>
            <a:ext cx="1780447" cy="37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24D26DA-0C85-4490-8E01-9A0CAE03E769}"/>
              </a:ext>
            </a:extLst>
          </p:cNvPr>
          <p:cNvCxnSpPr>
            <a:cxnSpLocks/>
          </p:cNvCxnSpPr>
          <p:nvPr/>
        </p:nvCxnSpPr>
        <p:spPr>
          <a:xfrm>
            <a:off x="5132702" y="3938909"/>
            <a:ext cx="3348483" cy="77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82BABA-00CF-4182-90C2-270F145C95C4}"/>
              </a:ext>
            </a:extLst>
          </p:cNvPr>
          <p:cNvSpPr txBox="1"/>
          <p:nvPr/>
        </p:nvSpPr>
        <p:spPr>
          <a:xfrm>
            <a:off x="8676603" y="281063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02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FE99C-1BA8-4507-9FCA-7645C1A9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938"/>
              </p:ext>
            </p:extLst>
          </p:nvPr>
        </p:nvGraphicFramePr>
        <p:xfrm>
          <a:off x="1886632" y="1258346"/>
          <a:ext cx="9552380" cy="4783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52380">
                  <a:extLst>
                    <a:ext uri="{9D8B030D-6E8A-4147-A177-3AD203B41FA5}">
                      <a16:colId xmlns:a16="http://schemas.microsoft.com/office/drawing/2014/main" val="261729254"/>
                    </a:ext>
                  </a:extLst>
                </a:gridCol>
              </a:tblGrid>
              <a:tr h="4476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of a User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1235283739"/>
                  </a:ext>
                </a:extLst>
              </a:tr>
              <a:tr h="397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Name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Phone Number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Email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Password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PW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PUB_KEY, PRIV_KEY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createUser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success(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genKeyPair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getPubKey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PRIV_KEY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toBase64(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getPrivKey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).encoded)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MINERS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getRandomMiners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validateIntegrity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saveUser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N, PH, PUB_KEY, PRIV_KEY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goToSignIn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if   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5375696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E6BDD2-0855-4AEF-AECA-0B5BA526303D}"/>
              </a:ext>
            </a:extLst>
          </p:cNvPr>
          <p:cNvSpPr txBox="1">
            <a:spLocks/>
          </p:cNvSpPr>
          <p:nvPr/>
        </p:nvSpPr>
        <p:spPr>
          <a:xfrm>
            <a:off x="1691640" y="7520"/>
            <a:ext cx="10059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4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FE99C-1BA8-4507-9FCA-7645C1A9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24463"/>
              </p:ext>
            </p:extLst>
          </p:nvPr>
        </p:nvGraphicFramePr>
        <p:xfrm>
          <a:off x="1886632" y="1145377"/>
          <a:ext cx="9552380" cy="4783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52380">
                  <a:extLst>
                    <a:ext uri="{9D8B030D-6E8A-4147-A177-3AD203B41FA5}">
                      <a16:colId xmlns:a16="http://schemas.microsoft.com/office/drawing/2014/main" val="261729254"/>
                    </a:ext>
                  </a:extLst>
                </a:gridCol>
              </a:tblGrid>
              <a:tr h="3939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2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 Transaction and Add to Block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1235283739"/>
                  </a:ext>
                </a:extLst>
              </a:tr>
              <a:tr h="4362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Receiver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Amount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Fees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Sender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USER, TRANS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Transaction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Signature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SIG, 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fetchKey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keyExists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R+A+F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+getCurrentDateTime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PRIVATE_KEY, 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minerHasKey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performTransaction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reduceMoney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USER, A+F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if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decodeData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.SIG)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==”Unrecognized”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match(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“Verified”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addToBlock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5375696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E6BDD2-0855-4AEF-AECA-0B5BA526303D}"/>
              </a:ext>
            </a:extLst>
          </p:cNvPr>
          <p:cNvSpPr txBox="1">
            <a:spLocks/>
          </p:cNvSpPr>
          <p:nvPr/>
        </p:nvSpPr>
        <p:spPr>
          <a:xfrm>
            <a:off x="1691641" y="13226"/>
            <a:ext cx="5623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6A8E-0C8B-48BB-82A6-04967C029FAE}"/>
              </a:ext>
            </a:extLst>
          </p:cNvPr>
          <p:cNvSpPr txBox="1"/>
          <p:nvPr/>
        </p:nvSpPr>
        <p:spPr>
          <a:xfrm>
            <a:off x="8718359" y="291286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967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FE99C-1BA8-4507-9FCA-7645C1A9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21877"/>
              </p:ext>
            </p:extLst>
          </p:nvPr>
        </p:nvGraphicFramePr>
        <p:xfrm>
          <a:off x="1886632" y="1077138"/>
          <a:ext cx="9552380" cy="50838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52380">
                  <a:extLst>
                    <a:ext uri="{9D8B030D-6E8A-4147-A177-3AD203B41FA5}">
                      <a16:colId xmlns:a16="http://schemas.microsoft.com/office/drawing/2014/main" val="261729254"/>
                    </a:ext>
                  </a:extLst>
                </a:gridCol>
              </a:tblGrid>
              <a:tr h="4204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3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Mining Process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1235283739"/>
                  </a:ext>
                </a:extLst>
              </a:tr>
              <a:tr h="466119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PR_BLOCK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Output: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BLOCKCHAIN_BLOCK, BLOCK_QUEUE_BLOCK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 (0,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PR_DATA += PR_BLOCK.TRANS[I].S, PR_BLOCK.TRANS[I].R, PR_BLOCK.TRANS[I].A,        PR_BLOCK.TRANS[I].F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for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match(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RSA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256(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 (0, count(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 += TRANS[I].S, TRANS[I].R, TRANS[I].A, TRANS[I].F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for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RSA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256(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startMining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blockChained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(PR_BLOCK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blockQueued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 (0,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PR_BLOCK.TRANS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sendToReceiver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PRBLOCK.TRANS[I].R, PRBLOCK.TRANS[I].A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sendToMiner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PRBLOCK.MINER, PRBLOCK.TRANS[I].F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for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5375696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E6BDD2-0855-4AEF-AECA-0B5BA526303D}"/>
              </a:ext>
            </a:extLst>
          </p:cNvPr>
          <p:cNvSpPr txBox="1">
            <a:spLocks/>
          </p:cNvSpPr>
          <p:nvPr/>
        </p:nvSpPr>
        <p:spPr>
          <a:xfrm>
            <a:off x="1691640" y="4258"/>
            <a:ext cx="5808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B30-606A-4CB8-9EC5-B0D186A29F58}"/>
              </a:ext>
            </a:extLst>
          </p:cNvPr>
          <p:cNvSpPr txBox="1"/>
          <p:nvPr/>
        </p:nvSpPr>
        <p:spPr>
          <a:xfrm>
            <a:off x="8718359" y="282318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5078F-CE0A-4A66-B07C-2C81C1EB4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t="8296" r="4801" b="18739"/>
          <a:stretch/>
        </p:blipFill>
        <p:spPr>
          <a:xfrm>
            <a:off x="1682495" y="1173018"/>
            <a:ext cx="10084631" cy="4082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FF3B7-E54C-4259-9327-AEDB837EDFBD}"/>
              </a:ext>
            </a:extLst>
          </p:cNvPr>
          <p:cNvSpPr txBox="1"/>
          <p:nvPr/>
        </p:nvSpPr>
        <p:spPr>
          <a:xfrm flipH="1">
            <a:off x="451658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2FA75-0101-42B3-978C-15E9AD59484C}"/>
              </a:ext>
            </a:extLst>
          </p:cNvPr>
          <p:cNvSpPr txBox="1"/>
          <p:nvPr/>
        </p:nvSpPr>
        <p:spPr>
          <a:xfrm flipH="1">
            <a:off x="7107381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C9442-18E8-452F-AABD-04EC3887C49D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1E587-8CDB-40C0-ACEC-656E8C27E959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33707FA-84C0-4D9F-9D86-CF76ECD44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900" r="5606" b="20259"/>
          <a:stretch/>
        </p:blipFill>
        <p:spPr>
          <a:xfrm>
            <a:off x="1682496" y="1145253"/>
            <a:ext cx="10084631" cy="40394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C5068F-D2C9-4891-B65B-45D1C27582CF}"/>
              </a:ext>
            </a:extLst>
          </p:cNvPr>
          <p:cNvSpPr txBox="1">
            <a:spLocks/>
          </p:cNvSpPr>
          <p:nvPr/>
        </p:nvSpPr>
        <p:spPr>
          <a:xfrm>
            <a:off x="1682497" y="145669"/>
            <a:ext cx="5577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DC8CF-93F6-4054-81E3-A538A394F2C7}"/>
              </a:ext>
            </a:extLst>
          </p:cNvPr>
          <p:cNvSpPr txBox="1"/>
          <p:nvPr/>
        </p:nvSpPr>
        <p:spPr>
          <a:xfrm flipH="1">
            <a:off x="451658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D8FDF-8886-46F4-8D9B-6C13418975E5}"/>
              </a:ext>
            </a:extLst>
          </p:cNvPr>
          <p:cNvSpPr txBox="1"/>
          <p:nvPr/>
        </p:nvSpPr>
        <p:spPr>
          <a:xfrm flipH="1">
            <a:off x="6956980" y="5043058"/>
            <a:ext cx="211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Queue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E7D5E-7D71-474B-86D7-0C81995FAAF3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Block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2654C-99AD-4C95-ABE7-F85656C660D9}"/>
              </a:ext>
            </a:extLst>
          </p:cNvPr>
          <p:cNvSpPr txBox="1"/>
          <p:nvPr/>
        </p:nvSpPr>
        <p:spPr>
          <a:xfrm flipH="1">
            <a:off x="1740861" y="5043058"/>
            <a:ext cx="207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Transaction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54D0DA-D85C-415D-A8E2-AB894F539204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55F146-F3B8-423F-B7FF-87808AA24A79}"/>
              </a:ext>
            </a:extLst>
          </p:cNvPr>
          <p:cNvSpPr txBox="1"/>
          <p:nvPr/>
        </p:nvSpPr>
        <p:spPr>
          <a:xfrm>
            <a:off x="8787857" y="42996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584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209677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92" y="1535240"/>
            <a:ext cx="9729575" cy="4437754"/>
          </a:xfrm>
        </p:spPr>
        <p:txBody>
          <a:bodyPr numCol="2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Outcomes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Impacts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Systems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5247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36FE325-B52E-4B36-830F-2C704DA44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9042" r="5607" b="19835"/>
          <a:stretch/>
        </p:blipFill>
        <p:spPr>
          <a:xfrm>
            <a:off x="1682494" y="1129982"/>
            <a:ext cx="10084631" cy="4064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7" y="145669"/>
            <a:ext cx="554034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FF3B7-E54C-4259-9327-AEDB837EDFBD}"/>
              </a:ext>
            </a:extLst>
          </p:cNvPr>
          <p:cNvSpPr txBox="1"/>
          <p:nvPr/>
        </p:nvSpPr>
        <p:spPr>
          <a:xfrm flipH="1">
            <a:off x="4297429" y="5043058"/>
            <a:ext cx="218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2FA75-0101-42B3-978C-15E9AD59484C}"/>
              </a:ext>
            </a:extLst>
          </p:cNvPr>
          <p:cNvSpPr txBox="1"/>
          <p:nvPr/>
        </p:nvSpPr>
        <p:spPr>
          <a:xfrm flipH="1">
            <a:off x="7107381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C9442-18E8-452F-AABD-04EC3887C49D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0D107-7BBD-437D-8928-F9D0A9902105}"/>
              </a:ext>
            </a:extLst>
          </p:cNvPr>
          <p:cNvSpPr txBox="1"/>
          <p:nvPr/>
        </p:nvSpPr>
        <p:spPr>
          <a:xfrm flipH="1">
            <a:off x="1897498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0D548-4FCE-4A44-9784-F6ED92554CA2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4A209-C023-4085-85F0-CBE926C6D6DC}"/>
              </a:ext>
            </a:extLst>
          </p:cNvPr>
          <p:cNvSpPr txBox="1"/>
          <p:nvPr/>
        </p:nvSpPr>
        <p:spPr>
          <a:xfrm>
            <a:off x="8787857" y="423729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82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6D1A3-53CA-4FD5-A90E-826B5C088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107" r="5606" b="20680"/>
          <a:stretch/>
        </p:blipFill>
        <p:spPr>
          <a:xfrm>
            <a:off x="1682496" y="1165461"/>
            <a:ext cx="10084631" cy="3999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52447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FF3B7-E54C-4259-9327-AEDB837EDFBD}"/>
              </a:ext>
            </a:extLst>
          </p:cNvPr>
          <p:cNvSpPr txBox="1"/>
          <p:nvPr/>
        </p:nvSpPr>
        <p:spPr>
          <a:xfrm flipH="1">
            <a:off x="451658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2FA75-0101-42B3-978C-15E9AD59484C}"/>
              </a:ext>
            </a:extLst>
          </p:cNvPr>
          <p:cNvSpPr txBox="1"/>
          <p:nvPr/>
        </p:nvSpPr>
        <p:spPr>
          <a:xfrm flipH="1">
            <a:off x="7107381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C9442-18E8-452F-AABD-04EC3887C49D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0D107-7BBD-437D-8928-F9D0A9902105}"/>
              </a:ext>
            </a:extLst>
          </p:cNvPr>
          <p:cNvSpPr txBox="1"/>
          <p:nvPr/>
        </p:nvSpPr>
        <p:spPr>
          <a:xfrm flipH="1">
            <a:off x="1809345" y="5043058"/>
            <a:ext cx="191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EA3FA-CAFA-4844-82C5-C693B05D0786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68D5-47D5-4F34-95C2-92849B04E5BA}"/>
              </a:ext>
            </a:extLst>
          </p:cNvPr>
          <p:cNvSpPr txBox="1"/>
          <p:nvPr/>
        </p:nvSpPr>
        <p:spPr>
          <a:xfrm>
            <a:off x="8787857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40901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45430"/>
            <a:ext cx="52447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68D5-47D5-4F34-95C2-92849B04E5BA}"/>
              </a:ext>
            </a:extLst>
          </p:cNvPr>
          <p:cNvSpPr txBox="1"/>
          <p:nvPr/>
        </p:nvSpPr>
        <p:spPr>
          <a:xfrm>
            <a:off x="8787857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2074"/>
              </p:ext>
            </p:extLst>
          </p:nvPr>
        </p:nvGraphicFramePr>
        <p:xfrm>
          <a:off x="1745673" y="1568824"/>
          <a:ext cx="9762837" cy="46380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4691">
                  <a:extLst>
                    <a:ext uri="{9D8B030D-6E8A-4147-A177-3AD203B41FA5}">
                      <a16:colId xmlns:a16="http://schemas.microsoft.com/office/drawing/2014/main" val="2875010451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4086939475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174629949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341682246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1229615558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3027415124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822282207"/>
                    </a:ext>
                  </a:extLst>
                </a:gridCol>
              </a:tblGrid>
              <a:tr h="857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Name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1(s)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2(s)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3(s)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Attempt4(s)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5(s)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Time Required(s)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3469792005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Up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1315619861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In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1952326026"/>
                  </a:ext>
                </a:extLst>
              </a:tr>
              <a:tr h="857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4087275283"/>
                  </a:ext>
                </a:extLst>
              </a:tr>
              <a:tr h="857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Check 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2769045227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Mining 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5.076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919096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CD2AD-7CE9-4509-9A40-4225EBD47FE4}"/>
              </a:ext>
            </a:extLst>
          </p:cNvPr>
          <p:cNvSpPr txBox="1"/>
          <p:nvPr/>
        </p:nvSpPr>
        <p:spPr>
          <a:xfrm>
            <a:off x="1745673" y="972569"/>
            <a:ext cx="988407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System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954235-4C5F-49D2-BA2C-1D83FFF73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20384"/>
              </p:ext>
            </p:extLst>
          </p:nvPr>
        </p:nvGraphicFramePr>
        <p:xfrm>
          <a:off x="1855225" y="1551854"/>
          <a:ext cx="9774522" cy="4285145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4940">
                  <a:extLst>
                    <a:ext uri="{9D8B030D-6E8A-4147-A177-3AD203B41FA5}">
                      <a16:colId xmlns:a16="http://schemas.microsoft.com/office/drawing/2014/main" val="729837011"/>
                    </a:ext>
                  </a:extLst>
                </a:gridCol>
                <a:gridCol w="1793164">
                  <a:extLst>
                    <a:ext uri="{9D8B030D-6E8A-4147-A177-3AD203B41FA5}">
                      <a16:colId xmlns:a16="http://schemas.microsoft.com/office/drawing/2014/main" val="825073043"/>
                    </a:ext>
                  </a:extLst>
                </a:gridCol>
                <a:gridCol w="1600233">
                  <a:extLst>
                    <a:ext uri="{9D8B030D-6E8A-4147-A177-3AD203B41FA5}">
                      <a16:colId xmlns:a16="http://schemas.microsoft.com/office/drawing/2014/main" val="4215233933"/>
                    </a:ext>
                  </a:extLst>
                </a:gridCol>
                <a:gridCol w="1540422">
                  <a:extLst>
                    <a:ext uri="{9D8B030D-6E8A-4147-A177-3AD203B41FA5}">
                      <a16:colId xmlns:a16="http://schemas.microsoft.com/office/drawing/2014/main" val="2857645666"/>
                    </a:ext>
                  </a:extLst>
                </a:gridCol>
                <a:gridCol w="1657787">
                  <a:extLst>
                    <a:ext uri="{9D8B030D-6E8A-4147-A177-3AD203B41FA5}">
                      <a16:colId xmlns:a16="http://schemas.microsoft.com/office/drawing/2014/main" val="4068083495"/>
                    </a:ext>
                  </a:extLst>
                </a:gridCol>
                <a:gridCol w="1597976">
                  <a:extLst>
                    <a:ext uri="{9D8B030D-6E8A-4147-A177-3AD203B41FA5}">
                      <a16:colId xmlns:a16="http://schemas.microsoft.com/office/drawing/2014/main" val="4230649924"/>
                    </a:ext>
                  </a:extLst>
                </a:gridCol>
              </a:tblGrid>
              <a:tr h="714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PGC[4]</a:t>
                      </a:r>
                      <a:endParaRPr lang="en-US" sz="2000" b="1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FAPC[5]</a:t>
                      </a:r>
                      <a:endParaRPr lang="en-US" sz="2000" b="1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DCAP[3]</a:t>
                      </a:r>
                      <a:endParaRPr lang="en-US" sz="2000" b="1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4144468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Account-based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UTXO-based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UTXO-based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Account-based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UTXO-based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3632983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1755297"/>
                  </a:ext>
                </a:extLst>
              </a:tr>
              <a:tr h="91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Used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742532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PBFT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4800361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028924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2619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7ABA80-D502-4558-91A9-F5A23DCFB0F6}"/>
              </a:ext>
            </a:extLst>
          </p:cNvPr>
          <p:cNvSpPr txBox="1"/>
          <p:nvPr/>
        </p:nvSpPr>
        <p:spPr>
          <a:xfrm>
            <a:off x="1745673" y="972569"/>
            <a:ext cx="988407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System Features Comparison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8463BB-43AA-4E75-A5F3-EA01E489A406}"/>
              </a:ext>
            </a:extLst>
          </p:cNvPr>
          <p:cNvSpPr txBox="1">
            <a:spLocks/>
          </p:cNvSpPr>
          <p:nvPr/>
        </p:nvSpPr>
        <p:spPr>
          <a:xfrm>
            <a:off x="1682496" y="145669"/>
            <a:ext cx="524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D2863D-183E-4B64-93F3-298626215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39730"/>
              </p:ext>
            </p:extLst>
          </p:nvPr>
        </p:nvGraphicFramePr>
        <p:xfrm>
          <a:off x="1852478" y="1504404"/>
          <a:ext cx="9713709" cy="48622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701428">
                  <a:extLst>
                    <a:ext uri="{9D8B030D-6E8A-4147-A177-3AD203B41FA5}">
                      <a16:colId xmlns:a16="http://schemas.microsoft.com/office/drawing/2014/main" val="2347732213"/>
                    </a:ext>
                  </a:extLst>
                </a:gridCol>
                <a:gridCol w="1709214">
                  <a:extLst>
                    <a:ext uri="{9D8B030D-6E8A-4147-A177-3AD203B41FA5}">
                      <a16:colId xmlns:a16="http://schemas.microsoft.com/office/drawing/2014/main" val="1599805283"/>
                    </a:ext>
                  </a:extLst>
                </a:gridCol>
                <a:gridCol w="1576879">
                  <a:extLst>
                    <a:ext uri="{9D8B030D-6E8A-4147-A177-3AD203B41FA5}">
                      <a16:colId xmlns:a16="http://schemas.microsoft.com/office/drawing/2014/main" val="286993101"/>
                    </a:ext>
                  </a:extLst>
                </a:gridCol>
                <a:gridCol w="1517940">
                  <a:extLst>
                    <a:ext uri="{9D8B030D-6E8A-4147-A177-3AD203B41FA5}">
                      <a16:colId xmlns:a16="http://schemas.microsoft.com/office/drawing/2014/main" val="1374995738"/>
                    </a:ext>
                  </a:extLst>
                </a:gridCol>
                <a:gridCol w="1633594">
                  <a:extLst>
                    <a:ext uri="{9D8B030D-6E8A-4147-A177-3AD203B41FA5}">
                      <a16:colId xmlns:a16="http://schemas.microsoft.com/office/drawing/2014/main" val="2208901418"/>
                    </a:ext>
                  </a:extLst>
                </a:gridCol>
                <a:gridCol w="1574654">
                  <a:extLst>
                    <a:ext uri="{9D8B030D-6E8A-4147-A177-3AD203B41FA5}">
                      <a16:colId xmlns:a16="http://schemas.microsoft.com/office/drawing/2014/main" val="1282571919"/>
                    </a:ext>
                  </a:extLst>
                </a:gridCol>
              </a:tblGrid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PGC[4]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FAPC[5]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DCAP[3]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3492630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 Transparent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1723454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17331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Password-Based.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3407988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Recovery Scope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861352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Address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Id-linked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Credentials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Id-linked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Id-linked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52040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Scheme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 Signatures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67414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37F084-F45C-454C-99DD-4A8DC31CF250}"/>
              </a:ext>
            </a:extLst>
          </p:cNvPr>
          <p:cNvSpPr txBox="1"/>
          <p:nvPr/>
        </p:nvSpPr>
        <p:spPr>
          <a:xfrm>
            <a:off x="8897800" y="320041"/>
            <a:ext cx="2605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FA69F-52DB-4948-9621-00FD194AE329}"/>
              </a:ext>
            </a:extLst>
          </p:cNvPr>
          <p:cNvSpPr txBox="1"/>
          <p:nvPr/>
        </p:nvSpPr>
        <p:spPr>
          <a:xfrm>
            <a:off x="3653023" y="921095"/>
            <a:ext cx="609437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System Features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(contd.)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05F570-73B7-4CA8-B52F-D11A28131E11}"/>
              </a:ext>
            </a:extLst>
          </p:cNvPr>
          <p:cNvSpPr txBox="1">
            <a:spLocks/>
          </p:cNvSpPr>
          <p:nvPr/>
        </p:nvSpPr>
        <p:spPr>
          <a:xfrm>
            <a:off x="1682496" y="29124"/>
            <a:ext cx="524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keeps transactions secure and tamper-proof.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 lets users see and trust transactions.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SHA-256, cryptographic link is established.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five-layer security approach prevents unauthorized tampering, ensuring system reliability.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system to work together with other blockchain systems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financial networks.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 smart contracts for automated and rule-enforced transactions.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63" y="33211"/>
            <a:ext cx="9906001" cy="10607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3863" y="1093914"/>
            <a:ext cx="10134737" cy="515143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     C. Lin, D. He, X. Huang, M. K. Khan, and K. R. Choo, “DCAP:A secure and  efficient decentralized conditional 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anonymous payment system based on  blockchain,” IEEE Trans. Inf. Forensic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vol. 15, pp. 2440–2452, Jan. 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2020.        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    Y. Chen, X. Ma, C. Tang, and M. H. Au, “PGC: Decentralized confidential   payment system with auditability,” in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Security, Eds. Cham, Switzerland:   Springer, 2020, pp. 591–610. 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   W. Li, Y. Wang, L. Chen, X. Lai, X. Zhang, and J. Xin, “Fully auditable privacy-</a:t>
            </a:r>
            <a:r>
              <a:rPr lang="en-US" sz="1600" dirty="0"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preserving cryptocurrency against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malicious auditors,” Cryptology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ePrint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Archive,  2019. [online]. Available: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https://eprint.iacr.org/2019/925.pdf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    E.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Androulaki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Camenisch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D. Caro, M.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Dubovitskaya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Elkhiyaoui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B.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Tackmann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“Privacy-preserving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auditable token payments in a permissioned   blockchain system,” in Proc. 2</a:t>
            </a:r>
            <a:r>
              <a:rPr lang="en-US" sz="16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ACM  Conf. Adv. Financial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Technol., New York,  NY, USA: Association for Computing Machinery, 2020, pp. 255–267.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Z. Fu, P. Dong, S. Li, and Y. Ju, “An intelligent cross-border transaction system  based on consortium blockchain: A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  <a:cs typeface="Vrinda" panose="020B0502040204020203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case study in Shenzhen, China,”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PLoS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ONE   vol. 16, no. 6, p. e0252489, June 2021.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[8]     P.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Chatzigiannis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and F.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Baldimtsi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MiniLedger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Compact-sized anonymous and   auditable distributed payments,”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  <a:cs typeface="Vrinda" panose="020B0502040204020203" pitchFamily="34" charset="0"/>
              </a:rPr>
              <a:t>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 Computer Security (LNCS), vol. 12972, Springer, Cham, Sep. 2021, pp. 407– 429.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031" y="1935162"/>
            <a:ext cx="7199513" cy="280142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All…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Question???</a:t>
            </a:r>
          </a:p>
        </p:txBody>
      </p:sp>
    </p:spTree>
    <p:extLst>
      <p:ext uri="{BB962C8B-B14F-4D97-AF65-F5344CB8AC3E}">
        <p14:creationId xmlns:p14="http://schemas.microsoft.com/office/powerpoint/2010/main" val="18817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1" y="-47898"/>
            <a:ext cx="561432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C694A8-A211-45A6-A4B9-0528FA1E7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98783"/>
              </p:ext>
            </p:extLst>
          </p:nvPr>
        </p:nvGraphicFramePr>
        <p:xfrm>
          <a:off x="1886631" y="1145377"/>
          <a:ext cx="9552380" cy="4853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6190">
                  <a:extLst>
                    <a:ext uri="{9D8B030D-6E8A-4147-A177-3AD203B41FA5}">
                      <a16:colId xmlns:a16="http://schemas.microsoft.com/office/drawing/2014/main" val="1691428295"/>
                    </a:ext>
                  </a:extLst>
                </a:gridCol>
                <a:gridCol w="4776190">
                  <a:extLst>
                    <a:ext uri="{9D8B030D-6E8A-4147-A177-3AD203B41FA5}">
                      <a16:colId xmlns:a16="http://schemas.microsoft.com/office/drawing/2014/main" val="3168656986"/>
                    </a:ext>
                  </a:extLst>
                </a:gridCol>
              </a:tblGrid>
              <a:tr h="1343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ts val="1000"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4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RSA Algorithm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47306"/>
                  </a:ext>
                </a:extLst>
              </a:tr>
              <a:tr h="43958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Generation: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 two large prime numbers, </a:t>
                      </a: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* q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)=(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−1)(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−1),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where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Euler's totient function.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 a public exponent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such that 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1&lt;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coprime to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 the private exponent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such that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≡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public key is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and the private key is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Signature Creation: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sender uses their private key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to create a digital signature for a message 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≡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i="1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1" i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Signature Verification: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recipient uses the sender's public key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to verify the signature </a:t>
                      </a:r>
                      <a:endParaRPr lang="en-US" sz="20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′≡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i="1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′=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signature is valid.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39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761FCA-B6D1-4599-8E75-9B2CD4047A5D}"/>
              </a:ext>
            </a:extLst>
          </p:cNvPr>
          <p:cNvSpPr txBox="1"/>
          <p:nvPr/>
        </p:nvSpPr>
        <p:spPr>
          <a:xfrm>
            <a:off x="8718358" y="230162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11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80110"/>
            <a:ext cx="6325162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transaction systems, reliant on centralized structures.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traditional transactions involve institutions.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disrupting the conventional model by offering decentralization and heightened security.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2A04-1267-4B3A-9614-C22B63213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8377" y="1666389"/>
            <a:ext cx="3432880" cy="28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7" y="145669"/>
            <a:ext cx="391474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decentralized, struggle to achieve efficiency for everyday transactions.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Security concern, privacy concern , high energy consumption.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some people might feel unsure or worried about using blockchains.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11DF0-CF68-4FEC-92FB-191555EE761C}"/>
              </a:ext>
            </a:extLst>
          </p:cNvPr>
          <p:cNvSpPr txBox="1"/>
          <p:nvPr/>
        </p:nvSpPr>
        <p:spPr>
          <a:xfrm>
            <a:off x="8691418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17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7" y="1471232"/>
            <a:ext cx="9747370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no one-stop app for sender , receive and miner.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solutions having a hard time keeping up with the increasing number of transactions.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security measures they use are complicated and use a lot of power.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Proof-of-Work Mechanism.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Conventional Blockchain Limitations.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Five Layers of Security of a transaction.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Diminish Confirmation Times.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cost-effectiveness through strategic measures.</a:t>
            </a:r>
          </a:p>
        </p:txBody>
      </p:sp>
    </p:spTree>
    <p:extLst>
      <p:ext uri="{BB962C8B-B14F-4D97-AF65-F5344CB8AC3E}">
        <p14:creationId xmlns:p14="http://schemas.microsoft.com/office/powerpoint/2010/main" val="277004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Outcomes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securely transact using a decentralized blockchain system.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verified by miners through public-key cryptography.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ensures only valid transactions are added to the main blockchain.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money transfers and deducts transaction fees.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Cross-verification with random user accounts discourages manipulation.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Impacts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and decentralization enhance system security.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control and trust in the security of their financial information.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and transparent environment builds trust in digital financial interactions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attempts to alter user information are caught, ensuring database integrity.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6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09" y="39546"/>
            <a:ext cx="9747371" cy="11859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C0421B-9806-433F-8DED-A240817E3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50718"/>
              </p:ext>
            </p:extLst>
          </p:nvPr>
        </p:nvGraphicFramePr>
        <p:xfrm>
          <a:off x="1678009" y="1571348"/>
          <a:ext cx="10195543" cy="424352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83555">
                  <a:extLst>
                    <a:ext uri="{9D8B030D-6E8A-4147-A177-3AD203B41FA5}">
                      <a16:colId xmlns:a16="http://schemas.microsoft.com/office/drawing/2014/main" val="981413293"/>
                    </a:ext>
                  </a:extLst>
                </a:gridCol>
                <a:gridCol w="3818294">
                  <a:extLst>
                    <a:ext uri="{9D8B030D-6E8A-4147-A177-3AD203B41FA5}">
                      <a16:colId xmlns:a16="http://schemas.microsoft.com/office/drawing/2014/main" val="1653908622"/>
                    </a:ext>
                  </a:extLst>
                </a:gridCol>
                <a:gridCol w="5093694">
                  <a:extLst>
                    <a:ext uri="{9D8B030D-6E8A-4147-A177-3AD203B41FA5}">
                      <a16:colId xmlns:a16="http://schemas.microsoft.com/office/drawing/2014/main" val="55773355"/>
                    </a:ext>
                  </a:extLst>
                </a:gridCol>
              </a:tblGrid>
              <a:tr h="518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243107115"/>
                  </a:ext>
                </a:extLst>
              </a:tr>
              <a:tr h="149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 [3]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through dynamic-address approach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Ethereum smart contracts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authority introduces a single point of failure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models less secure than UTXO models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247117998"/>
                  </a:ext>
                </a:extLst>
              </a:tr>
              <a:tr h="1112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ZK proofs for scalability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details on blockchain and consensus algorithm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 hinder amount observation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094548527"/>
                  </a:ext>
                </a:extLst>
              </a:tr>
              <a:tr h="1112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Guaranteed privacy through ring signatures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Omitted details on blockchain implementation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Heavyweight transactions impact scalability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8761124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F96EC6-079D-4B9A-A205-CFEB7D2123AB}"/>
              </a:ext>
            </a:extLst>
          </p:cNvPr>
          <p:cNvSpPr txBox="1"/>
          <p:nvPr/>
        </p:nvSpPr>
        <p:spPr>
          <a:xfrm>
            <a:off x="1873189" y="976196"/>
            <a:ext cx="95521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Contributions and Limitations in 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4924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14467</TotalTime>
  <Words>2048</Words>
  <Application>Microsoft Office PowerPoint</Application>
  <PresentationFormat>Widescreen</PresentationFormat>
  <Paragraphs>386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aBC: An Android Application for Exploring the Proof-of-Work based Blockchain</vt:lpstr>
      <vt:lpstr>Outline </vt:lpstr>
      <vt:lpstr>Introduction</vt:lpstr>
      <vt:lpstr>Introduction </vt:lpstr>
      <vt:lpstr>Problem Statement</vt:lpstr>
      <vt:lpstr>Objectives</vt:lpstr>
      <vt:lpstr>Functional Outcomes</vt:lpstr>
      <vt:lpstr>Broader Impacts</vt:lpstr>
      <vt:lpstr>Related Works                                </vt:lpstr>
      <vt:lpstr>Related Works</vt:lpstr>
      <vt:lpstr>Research Gap</vt:lpstr>
      <vt:lpstr>Proposed System Architecture</vt:lpstr>
      <vt:lpstr>Proposed System Architecture</vt:lpstr>
      <vt:lpstr>Proposed System Architecture</vt:lpstr>
      <vt:lpstr>PowerPoint Presentation</vt:lpstr>
      <vt:lpstr>PowerPoint Presentation</vt:lpstr>
      <vt:lpstr>PowerPoint Presentation</vt:lpstr>
      <vt:lpstr>Simulation Results</vt:lpstr>
      <vt:lpstr>PowerPoint Presentation</vt:lpstr>
      <vt:lpstr>Simulation Results</vt:lpstr>
      <vt:lpstr>Simulation Results</vt:lpstr>
      <vt:lpstr>Simulation Results</vt:lpstr>
      <vt:lpstr>PowerPoint Presentation</vt:lpstr>
      <vt:lpstr>PowerPoint Presentation</vt:lpstr>
      <vt:lpstr>Conclusion</vt:lpstr>
      <vt:lpstr>Future Works</vt:lpstr>
      <vt:lpstr>References</vt:lpstr>
      <vt:lpstr>Thank You All…  Any Question???</vt:lpstr>
      <vt:lpstr>Proposed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Israt Tasnim Esha</cp:lastModifiedBy>
  <cp:revision>470</cp:revision>
  <dcterms:created xsi:type="dcterms:W3CDTF">2022-12-09T15:33:44Z</dcterms:created>
  <dcterms:modified xsi:type="dcterms:W3CDTF">2023-12-03T03:01:02Z</dcterms:modified>
</cp:coreProperties>
</file>